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y="6858000" cx="12192000"/>
  <p:notesSz cx="6858000" cy="9144000"/>
  <p:embeddedFontLst>
    <p:embeddedFont>
      <p:font typeface="Radley"/>
      <p:regular r:id="rId66"/>
      <p: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8" roundtripDataSignature="AMtx7mifubgxRUraH5+ZWp4mP70LzGWp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9607E2-9345-4478-937B-C47E848CEB20}">
  <a:tblStyle styleId="{979607E2-9345-4478-937B-C47E848CEB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adley-regular.fntdata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customschemas.google.com/relationships/presentationmetadata" Target="metadata"/><Relationship Id="rId23" Type="http://schemas.openxmlformats.org/officeDocument/2006/relationships/slide" Target="slides/slide18.xml"/><Relationship Id="rId67" Type="http://schemas.openxmlformats.org/officeDocument/2006/relationships/font" Target="fonts/Radley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f42a8af8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4f42a8af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51" name="Google Shape;151;g14f42a8af8d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75" name="Google Shape;175;p1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82" name="Google Shape;182;p1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NB initial tx is MONAC - morphine oxygen nitrates (fast acting) aspirin clopidogrel</a:t>
            </a:r>
            <a:endParaRPr/>
          </a:p>
        </p:txBody>
      </p:sp>
      <p:sp>
        <p:nvSpPr>
          <p:cNvPr id="189" name="Google Shape;189;p1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Dressler’s syndrome = autoimmune pericarditis that occurs around 2 weeks post MI. also note LV free wall rupture is v severe complication (medical emergency)</a:t>
            </a:r>
            <a:endParaRPr/>
          </a:p>
        </p:txBody>
      </p:sp>
      <p:sp>
        <p:nvSpPr>
          <p:cNvPr id="196" name="Google Shape;196;p2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HF can be = </a:t>
            </a:r>
            <a:r>
              <a:rPr lang="en-US"/>
              <a:t>ischemic</a:t>
            </a:r>
            <a:r>
              <a:rPr lang="en-US"/>
              <a:t> (mc cause), hypertensive (due to htn), L sided, R sided (cor pulmonale), congestive (both sides backed up), myopathic (due to cardiomyopathies)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TX Pathway = ABAL; 1-ACEi+Bb, 2- + Aldosterone antagonist (spironolactone), 3- + Loop diuretic (furosemide)</a:t>
            </a:r>
            <a:endParaRPr/>
          </a:p>
        </p:txBody>
      </p:sp>
      <p:sp>
        <p:nvSpPr>
          <p:cNvPr id="205" name="Google Shape;205;p3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3" name="Google Shape;213;p3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9" name="Google Shape;219;p3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REMEMBER STENOSIS MEANS NARROWING AND REGURG MEANS LOSS OF STRUCTURE.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stenosis is caused by RHD, congenital issues and calcification (typically in older px)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regurg</a:t>
            </a:r>
            <a:r>
              <a:rPr lang="en-US"/>
              <a:t> mainly due to structural issues e.g. connective tissue disorders like MARFANS and EHLERS DANLOS SYNDROME, as well as infection like IE.</a:t>
            </a:r>
            <a:endParaRPr/>
          </a:p>
        </p:txBody>
      </p:sp>
      <p:sp>
        <p:nvSpPr>
          <p:cNvPr id="229" name="Google Shape;229;p3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37" name="Google Shape;237;p3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44" name="Google Shape;244;p3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52" name="Google Shape;252;p4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59" name="Google Shape;259;p4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66" name="Google Shape;266;p4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74" name="Google Shape;274;p4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1" name="Google Shape;281;p4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8" name="Google Shape;288;p4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96" name="Google Shape;296;p4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03" name="Google Shape;303;p4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10" name="Google Shape;310;p4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18" name="Google Shape;318;p4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25" name="Google Shape;325;p5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32" name="Google Shape;332;p5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NB FEVER + NEW MURMUR = MAIN DDX TO RULE OUT IS IE. COMMON SBA.</a:t>
            </a:r>
            <a:endParaRPr/>
          </a:p>
        </p:txBody>
      </p:sp>
      <p:sp>
        <p:nvSpPr>
          <p:cNvPr id="338" name="Google Shape;338;p5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45" name="Google Shape;345;p5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note ELECTRICAL ALTERNANS = on ecg, different amplitudes of qrs complexes due to heart bouncing around in pericardial fluid.</a:t>
            </a:r>
            <a:endParaRPr/>
          </a:p>
        </p:txBody>
      </p:sp>
      <p:sp>
        <p:nvSpPr>
          <p:cNvPr id="352" name="Google Shape;352;p5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cardiac tamponade is a complication of pericardial effusion; main difference is CARDIAC TAMPONADE AFFECTS CARDIAC OUTPUT IN A FATAL WAY.</a:t>
            </a:r>
            <a:endParaRPr/>
          </a:p>
        </p:txBody>
      </p:sp>
      <p:sp>
        <p:nvSpPr>
          <p:cNvPr id="360" name="Google Shape;360;p5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68" name="Google Shape;368;p5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First degree heart block does not need treatment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Second degree heart block may need a pacemaker depending on the symptoms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Third degree heart block needs pacemaker ASAP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Atropine 500 mg is given in symptomatic bradycardia as it increased thee heart rate </a:t>
            </a:r>
            <a:endParaRPr/>
          </a:p>
        </p:txBody>
      </p:sp>
      <p:sp>
        <p:nvSpPr>
          <p:cNvPr id="374" name="Google Shape;374;p5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1" name="Google Shape;3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1" name="Google Shape;391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Widening of the QRS complex &gt;0.12 seconds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Rarely symptomatic </a:t>
            </a:r>
            <a:endParaRPr/>
          </a:p>
        </p:txBody>
      </p:sp>
      <p:sp>
        <p:nvSpPr>
          <p:cNvPr id="402" name="Google Shape;40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Widening of the QRS complex &gt;0.12 seconds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Rarely symptomatic </a:t>
            </a:r>
            <a:endParaRPr/>
          </a:p>
        </p:txBody>
      </p:sp>
      <p:sp>
        <p:nvSpPr>
          <p:cNvPr id="412" name="Google Shape;412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Widening of the QRS complex &gt;0.12 seconds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Rarely symptomatic </a:t>
            </a:r>
            <a:endParaRPr/>
          </a:p>
        </p:txBody>
      </p:sp>
      <p:sp>
        <p:nvSpPr>
          <p:cNvPr id="422" name="Google Shape;422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33" name="Google Shape;433;p6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39" name="Google Shape;439;p6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46" name="Google Shape;446;p6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53" name="Google Shape;453;p6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60" name="Google Shape;460;p6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66" name="Google Shape;466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72" name="Google Shape;472;p6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79" name="Google Shape;479;p6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87" name="Google Shape;487;p7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95" name="Google Shape;495;p7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04" name="Google Shape;504;p7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11" name="Google Shape;511;p7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8" name="Google Shape;518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7" name="Google Shape;5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7" name="Google Shape;5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NB - htn can be primary (or ‘essential’) in 90% cases, and secondary (due to another disease) in 10% cases. Causes of 2ndary htn include CKD, Conn’s, and phaeochromocytoma</a:t>
            </a:r>
            <a:endParaRPr/>
          </a:p>
        </p:txBody>
      </p:sp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NB T2DM are </a:t>
            </a:r>
            <a:r>
              <a:rPr lang="en-US"/>
              <a:t>given</a:t>
            </a:r>
            <a:r>
              <a:rPr lang="en-US"/>
              <a:t> ACEi independent of their age or ethnicity</a:t>
            </a:r>
            <a:endParaRPr/>
          </a:p>
        </p:txBody>
      </p:sp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stable angina isnt an acute coronary syndrome. the others mentioned are.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RFs = ATHEROSCLEROTIC RFs  → male, smokers, hypercholestrolemia, hyperlipidemia, increasing age, T2DM, hypertension</a:t>
            </a:r>
            <a:endParaRPr/>
          </a:p>
        </p:txBody>
      </p:sp>
      <p:sp>
        <p:nvSpPr>
          <p:cNvPr id="143" name="Google Shape;14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8035" y="-875912"/>
            <a:ext cx="7475929" cy="74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f42a8af8d_0_0"/>
          <p:cNvSpPr txBox="1"/>
          <p:nvPr>
            <p:ph type="title"/>
          </p:nvPr>
        </p:nvSpPr>
        <p:spPr>
          <a:xfrm>
            <a:off x="838199" y="0"/>
            <a:ext cx="10515600" cy="91503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Stable angina: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154" name="Google Shape;154;g14f42a8af8d_0_0"/>
          <p:cNvGraphicFramePr/>
          <p:nvPr/>
        </p:nvGraphicFramePr>
        <p:xfrm>
          <a:off x="431551" y="915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786475"/>
                <a:gridCol w="7542425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Chest pain caused by an insufficient blood supply to the myocardium and induced by physical exertion or emotional stress. It must be relieved with rest or with a dose of sublingual GTN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Atherosclerosis leads to narrowing of coronary arteries that results in ischaemia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 chest tightness provoked by exertion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 may radiate to one or both arms, neck or jaw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Dyspnoea, sweating and nausea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lead ECG: normal or ST depression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 perform exercise ECG for people with known CAD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Modify risk factors: smoking cessation, exercise, weight loss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GTN spray (to be used during episodes of chest pain)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 blocker or Calcium channel blocker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Revascularization (PCI or CABG)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Differentials: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Pericarditis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Chest infection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GORD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Acute Coronary Syndrome (ACS): 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64299" y="2443315"/>
            <a:ext cx="4474757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Umbrella term that includes: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ST-elevation myocardial infarction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Unstable angina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Non-ST-elevation myocardia infarction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cute coronary syndromes and diagnostic methods"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862" y="1358232"/>
            <a:ext cx="6019331" cy="4138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133350" y="28000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Unstable Angina: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247649" y="2010938"/>
            <a:ext cx="8616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onset of angina or deterioration in previously diagnosed stable angina. Chest pain that occurs at rest, is not relieved by GTN and occurs more frequently and lasts for longer.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Unstable angina usually requires immediate admission or referral to hospital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type="title"/>
          </p:nvPr>
        </p:nvSpPr>
        <p:spPr>
          <a:xfrm>
            <a:off x="133350" y="28000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STEMI vs NSTEMI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247650" y="2010938"/>
            <a:ext cx="1019420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STEMI: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occlusion of a MAJOR coronary artery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leads to full thickness damage of heart muscle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Diagnosed on ECG at presentation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NSTEMI: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Partial occlusion of a MAJOR coronary artery or complete occlusion of a MINOR coronary artery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Causes partial thickness damage of the heart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Diagnosis made on troponin results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ECG may show ST-depression and/or T wave inversion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title"/>
          </p:nvPr>
        </p:nvSpPr>
        <p:spPr>
          <a:xfrm>
            <a:off x="838199" y="1"/>
            <a:ext cx="10515600" cy="840658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Myocardial infarction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185" name="Google Shape;185;p18"/>
          <p:cNvGraphicFramePr/>
          <p:nvPr/>
        </p:nvGraphicFramePr>
        <p:xfrm>
          <a:off x="500132" y="8406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740625"/>
                <a:gridCol w="745110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Occlusion of a coronary artery preciously affected by atherosclerosis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Atherosclerosis leads to narrowing of coronary arteries that results in ischaemia (go back to ICS for atherosclerotic formation)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Age, male, FHx of IHD, ethnicity, smoking, HTN, DM, obesity and sedentary lifestyle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central chest pain, nausea, sweating, dyspnoea, SOB, palpitations, pallor. (Be aware of the atypical presentations)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STEMI: ST elevation, pathological Q waves after a few days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NSTEMI: ST depression and/or T wave inversion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troponin in both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Offer 300mg loading dose of aspirin and then decide on management using guidelines (Next slide)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Differentials: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Pericarditis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Myocarditis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GORD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Aortic dissection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247650" y="28000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MI Treatment Guidelines 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162" y="1605700"/>
            <a:ext cx="9934575" cy="543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645859" y="640081"/>
            <a:ext cx="3494341" cy="37934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Complication of myocardial infarction:   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275903" y="640091"/>
            <a:ext cx="6266120" cy="557781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smosis from Elsevier - Complications of myocardial infarction: *DARTH VADER*  mnemonic D eath A rrhythmia R upture T amponade H eart failure V alve  disease A neurysm (of ventricle) D ressler syndrome" id="201" name="Google Shape;20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635" y="804672"/>
            <a:ext cx="5248656" cy="524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838200" y="173396"/>
            <a:ext cx="10515600" cy="858991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Cardiac Failure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8" name="Google Shape;208;p34"/>
          <p:cNvSpPr txBox="1"/>
          <p:nvPr>
            <p:ph idx="2" type="body"/>
          </p:nvPr>
        </p:nvSpPr>
        <p:spPr>
          <a:xfrm>
            <a:off x="9753822" y="2032739"/>
            <a:ext cx="2231700" cy="24084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What is the most common cause of cardiac failure? 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09" name="Google Shape;209;p34"/>
          <p:cNvGraphicFramePr/>
          <p:nvPr/>
        </p:nvGraphicFramePr>
        <p:xfrm>
          <a:off x="206477" y="11356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149875"/>
                <a:gridCol w="6274350"/>
              </a:tblGrid>
              <a:tr h="93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inability of the heart to deliver blood and thus O2 at a rate that is commensurate with the requirement at metabolising tissue of the body 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2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 and older, African descent, Men, obesity, history of MI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18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Dyspnoea, orthopnoea and paroxysmal nocturnal dyspnoea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Fatigue, cyanosis, murmurs, displaced apex beat, bi-basal crackles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Cough with pink sputum, sacral and pitting 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ankle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oedema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43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 natriuretic peptide </a:t>
                      </a: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(BNP)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increases when there is myocardial stress. Correlates with the severity of heart failure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</a:t>
                      </a: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ABCDE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(gold)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8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 (furosemide)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ACEi / ARB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BB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Digoxin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VALVULAR DISEASES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6533" y="191728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first, let’s talk about murmurs!    </a:t>
            </a:r>
            <a:endParaRPr/>
          </a:p>
        </p:txBody>
      </p:sp>
      <p:sp>
        <p:nvSpPr>
          <p:cNvPr id="222" name="Google Shape;222;p36"/>
          <p:cNvSpPr txBox="1"/>
          <p:nvPr/>
        </p:nvSpPr>
        <p:spPr>
          <a:xfrm>
            <a:off x="0" y="2315497"/>
            <a:ext cx="4639056" cy="423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extra, unusual sound in your heartbeat. It sounds like a vibration or whooshing sound. Sometimes they’re very obvious but most of the time they’re subtle and you have to listen for a while to catch it!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Murmurs can be systolic or diastolic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systolic murmur occurs after S1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diastolic murmur occurs after S2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murmurs are systolic. If you’re not sure and say it’s systolic, 95% of the time you’ll be right!!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uscultation points and surface markings of the heart valves Diagram |  Quizlet" id="225" name="Google Shape;2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862" y="1418425"/>
            <a:ext cx="6019331" cy="401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2a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Thursday 19th January 2023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Raneem Alhalabi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CARDIOVASCULAR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838200" y="30286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Murmurs of valvular diseases: 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594360" y="2197893"/>
            <a:ext cx="11597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SYSTOLIC – ASMR 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AS: aortic stenosis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MR: Mitral regurgitation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DIASTOLIC – ARMS 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AR: aortic regurgitation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MS: mitral stenosis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w to describe a Heart Murmur: High yield for Medical students"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5742" y="2379171"/>
            <a:ext cx="6708058" cy="24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838200" y="0"/>
            <a:ext cx="10515600" cy="70792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Aortic Stenosis: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40" name="Google Shape;240;p38"/>
          <p:cNvGraphicFramePr/>
          <p:nvPr/>
        </p:nvGraphicFramePr>
        <p:xfrm>
          <a:off x="132735" y="7079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495375"/>
                <a:gridCol w="8436075"/>
              </a:tblGrid>
              <a:tr h="112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Narrowing of the aortic valve resulting in obstruction to the left ventricular stroke volume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 and risk factors: calcified aortic valve disease, congenital bicuspid aortic valve and rheumatic heart disease (very rare now)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70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Narrowing of aortic valve 🡪 decreased stroke volume 🡪 increased afterload 🡪 increased left ventricular pressure 🡪 compensatory LVH 🡪 increased oxygen demand 🡪 ischaemia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69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Chest pain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Exertional Dyspnoea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Syncope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Angina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Ejection systolic murmur crescendo-decrescendo character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Loudness does not matter 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6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left ventricular size and function, doppler derived gradient and valve area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LVH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LVH, calcified aortic valve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67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Surgical aortic valve replacement or TAVI (Transcutaneous Aortic Valve Implantation) less invasive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Differentials: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Mitral regurg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838200" y="0"/>
            <a:ext cx="10515600" cy="70792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Aortic Stenosis: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47" name="Google Shape;247;p39"/>
          <p:cNvGraphicFramePr/>
          <p:nvPr/>
        </p:nvGraphicFramePr>
        <p:xfrm>
          <a:off x="132735" y="7079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495375"/>
                <a:gridCol w="8436075"/>
              </a:tblGrid>
              <a:tr h="112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Narrowing of the aortic valve resulting in obstruction to the left ventricular stroke volume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 and risk factors: calcified aortic valve disease, congenital bicuspid aortic valve and rheumatic heart disease (very rare now)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70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Narrowing of aortic valve 🡪 decreased stroke volume 🡪 increased afterload 🡪 increased left ventricular pressure 🡪 compensatory LVH 🡪 increased oxygen demand 🡪 ischaemia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69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Chest pain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Exertional Dyspnoea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Syncope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Angina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Ejection systolic murmur crescendo-decrescendo character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Loudness does not matter 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6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left ventricular size and function, doppler derived gradient and valve area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LVH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LVH, calcified aortic valve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67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Surgical aortic valve replacement or TAVI (Transcutaneous Aortic Valve Implantation) less invasive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Differentials: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Mitral regurg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Aortic Valve Stenosis (AVS) and Congenital Defects | American Heart  Association" id="248" name="Google Shape;2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060" y="707923"/>
            <a:ext cx="5110798" cy="56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838200" y="0"/>
            <a:ext cx="10515600" cy="70792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Aortic Stenosis: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55" name="Google Shape;255;p40"/>
          <p:cNvGraphicFramePr/>
          <p:nvPr/>
        </p:nvGraphicFramePr>
        <p:xfrm>
          <a:off x="132735" y="7079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495375"/>
                <a:gridCol w="8436075"/>
              </a:tblGrid>
              <a:tr h="112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Narrowing of the aortic valve resulting in obstruction to the left ventricular stroke volume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 and risk factors: calcified aortic valve disease, congenital bicuspid aortic valve and rheumatic heart disease (very rare now)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70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Narrowing of aortic valve 🡪 decreased stroke volume 🡪 increased afterload 🡪 increased left ventricular pressure 🡪 compensatory LVH 🡪 increased oxygen demand 🡪 ischaemia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69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Chest pain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Exertional Dyspnoea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Syncope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Angina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Ejection systolic murmur crescendo-decrescendo character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Loudness does not matter 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6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left ventricular size and function, doppler derived gradient and valve area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LVH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LVH, calcified aortic valve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67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Surgical aortic valve replacement or TAVI (Transcutaneous Aortic Valve Implantation) less invasive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Differentials: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Mitral regurg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838200" y="0"/>
            <a:ext cx="10515600" cy="10058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Mitral Regurgitation: 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62" name="Google Shape;262;p41"/>
          <p:cNvGraphicFramePr/>
          <p:nvPr/>
        </p:nvGraphicFramePr>
        <p:xfrm>
          <a:off x="316146" y="1005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863625"/>
                <a:gridCol w="769610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Backflow of blood from the left ventricle to the left atrium during systole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Ischaemic mitral valve, Rheumatic heart disease, IE, papillary muscle dysfunction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Regurgitation into the left atrium 🡪 left atrial dilatation 🡪 left atrial enlargement 🡪 LVH (since ventricle needs to put in more effort to pump less blood) 🡪 pulmonary hypertension 🡪 right ventricular dysfunction 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 dyspnoea, fatigue, lethargy, palpitations, symptoms of heart failure.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Pansystolic murmur at the apex radiating to the axilla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Intensity does not correlate with severity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TOE is very helpful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may show LAH, AF, LVH (not diagnostic)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LAH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Vasodilators: ACEi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control: BB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Diuretics: Furosemide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Serial echocardiograms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Surgery is indicated if ejection fraction &lt;60% or new onset AF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type="title"/>
          </p:nvPr>
        </p:nvSpPr>
        <p:spPr>
          <a:xfrm>
            <a:off x="838200" y="0"/>
            <a:ext cx="10515600" cy="10058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Mitral Regurgitation: 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69" name="Google Shape;269;p42"/>
          <p:cNvGraphicFramePr/>
          <p:nvPr/>
        </p:nvGraphicFramePr>
        <p:xfrm>
          <a:off x="316146" y="1005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863625"/>
                <a:gridCol w="769610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Backflow of blood from the left ventricle to the left atrium during systole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Ischaemic mitral valve, Rheumatic heart disease, IE, papillary muscle dysfunction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Regurgitation into the left atrium 🡪 left atrial dilatation 🡪 left atrial enlargement 🡪 LVH (since ventricle needs to put in more effort to pump less blood) 🡪 pulmonary hypertension 🡪 right ventricular dysfunction 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 dyspnoea, fatigue, lethargy, palpitations, symptoms of heart failure.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Pansystolic murmur at the apex radiating to the axilla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Intensity does not correlate with severity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TOE is very helpful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may show LAH, AF, LVH (not diagnostic)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LAH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Vasodilators: ACEi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control: BB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Diuretics: Furosemide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Serial echocardiograms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Surgery is indicated if ejection fraction &lt;60% or new onset AF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Mitral Regurgitation" id="270" name="Google Shape;27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6040" y="708025"/>
            <a:ext cx="6530340" cy="54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title"/>
          </p:nvPr>
        </p:nvSpPr>
        <p:spPr>
          <a:xfrm>
            <a:off x="838200" y="0"/>
            <a:ext cx="10515600" cy="10058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Mitral Regurgitation: 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77" name="Google Shape;277;p43"/>
          <p:cNvGraphicFramePr/>
          <p:nvPr/>
        </p:nvGraphicFramePr>
        <p:xfrm>
          <a:off x="316146" y="1005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863625"/>
                <a:gridCol w="769610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Backflow of blood from the left ventricle to the left atrium during systole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Ischaemic mitral valve, Rheumatic heart disease, IE, papillary muscle dysfunction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Regurgitation into the left atrium 🡪 left atrial dilatation 🡪 left atrial enlargement 🡪 LVH (since ventricle needs to put in more effort to pump less blood) 🡪 pulmonary hypertension 🡪 right ventricular dysfunction 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 dyspnoea, fatigue, lethargy, palpitations, symptoms of heart failure.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Pansystolic murmur at the apex radiating to the axilla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Intensity does not correlate with severity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TOE is very helpful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may show LAH, AF, LVH (not diagnostic)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LAH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Vasodilators: ACEi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control: BB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Diuretics: Furosemide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Serial echocardiograms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Surgery is indicated if ejection fraction &lt;60% or new onset AF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838200" y="0"/>
            <a:ext cx="10515600" cy="89217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Mitral Stenosis: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84" name="Google Shape;284;p44"/>
          <p:cNvGraphicFramePr/>
          <p:nvPr/>
        </p:nvGraphicFramePr>
        <p:xfrm>
          <a:off x="196645" y="7962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943500"/>
                <a:gridCol w="7855225"/>
              </a:tblGrid>
              <a:tr h="8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Obstruction of left ventricle inflow that prevents proper filling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RFx: Rheumatic fever, untreated strep infections 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10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Thickening and immobility of valve 🡪 obstruction of blood flow from right atrium to right ventricle 🡪 left atrial pressure increases 🡪 LAH 🡪 pulmonary venous, arterial and right heart pressures increase 🡪 pulmonary oedema 🡪 pulmonary HTN 🡪 RVH 🡪 tricuspid regurgitation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46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appear years later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Dyspnoea, Haemoptysis, Oedema, Malar flush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Diastolic murmur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patient lying on the left side in held expiration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Longer murmur = more severe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GOLD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Left atrial enlargement and AF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Pulmonary oedema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0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control: BB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Diuretics: furosemide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Surgical mitral valve replacement or Percutaneous mitral balloon valvotomy (less invasive)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838200" y="0"/>
            <a:ext cx="10515600" cy="89217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Mitral Stenosis: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91" name="Google Shape;291;p45"/>
          <p:cNvGraphicFramePr/>
          <p:nvPr/>
        </p:nvGraphicFramePr>
        <p:xfrm>
          <a:off x="196645" y="7962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943500"/>
                <a:gridCol w="7855225"/>
              </a:tblGrid>
              <a:tr h="8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Obstruction of left ventricle inflow that prevents proper filling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RFx: Rheumatic fever, untreated strep infections 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10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Thickening and immobility of valve 🡪 obstruction of blood flow from right atrium to right ventricle 🡪 left atrial pressure increases 🡪 LAH 🡪 pulmonary venous, arterial and right heart pressures increase 🡪 pulmonary oedema 🡪 pulmonary HTN 🡪 RVH 🡪 tricuspid regurgitation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46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appear years later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Dyspnoea, Haemoptysis, Oedema, Malar flush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Diastolic murmur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patient lying on the left side in held expiration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Longer murmur = more severe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GOLD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Left atrial enlargement and AF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Pulmonary oedema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0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control: BB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Diuretics: furosemide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Surgical mitral valve replacement or Percutaneous mitral balloon valvotomy (less invasive)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Mitral Stenosis | Concise Medical Knowledge" id="292" name="Google Shape;292;p45"/>
          <p:cNvPicPr preferRelativeResize="0"/>
          <p:nvPr/>
        </p:nvPicPr>
        <p:blipFill rotWithShape="1">
          <a:blip r:embed="rId3">
            <a:alphaModFix/>
          </a:blip>
          <a:srcRect b="0" l="48165" r="0" t="0"/>
          <a:stretch/>
        </p:blipFill>
        <p:spPr>
          <a:xfrm>
            <a:off x="3060700" y="583692"/>
            <a:ext cx="4643120" cy="569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838200" y="0"/>
            <a:ext cx="10515600" cy="89217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Mitral Stenosis: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99" name="Google Shape;299;p46"/>
          <p:cNvGraphicFramePr/>
          <p:nvPr/>
        </p:nvGraphicFramePr>
        <p:xfrm>
          <a:off x="196645" y="7962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943500"/>
                <a:gridCol w="7855225"/>
              </a:tblGrid>
              <a:tr h="8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Obstruction of left ventricle inflow that prevents proper filling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RFx: Rheumatic fever, untreated strep infections 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10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Thickening and immobility of valve 🡪 obstruction of blood flow from right atrium to right ventricle 🡪 left atrial pressure increases 🡪 LAH 🡪 pulmonary venous, arterial and right heart pressures increase 🡪 pulmonary oedema 🡪 pulmonary HTN 🡪 RVH 🡪 tricuspid regurgitation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46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appear years later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Dyspnoea, Haemoptysis, Oedema, Malar flush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Diastolic murmur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patient lying on the left side in held expiration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Longer murmur = more severe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GOLD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Left atrial enlargement and AF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Pulmonary oedema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0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 control: BB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Diuretics: furosemide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Surgical mitral valve replacement or Percutaneous mitral balloon valvotomy (less invasive)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we’ll cover today: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379450" y="1485407"/>
            <a:ext cx="10209892" cy="523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Hypertension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IHD: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Angina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Acute coronary syndrome (unstable angina and myocardial infarction)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Cardiac failure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Valvular Heart Diseases: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Aortic stenosis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Mitral regurgitation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Aortic regurgitation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Mitral stenosis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Infections: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Infective endocarditis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Pericarditis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Pericardial effusion and cardiac tamponade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Arrythmias: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Atrial fibrillation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Atrial flutter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Heart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Bundle branch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of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838200" y="0"/>
            <a:ext cx="10515600" cy="93789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Aortic Regurgitation: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306" name="Google Shape;306;p47"/>
          <p:cNvGraphicFramePr/>
          <p:nvPr/>
        </p:nvGraphicFramePr>
        <p:xfrm>
          <a:off x="535445" y="1142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679500"/>
                <a:gridCol w="732935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Leakage of blood into left ventricle from the aorta during diastole due to ineffective coaptation of the aortic cusps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Congenital bicuspid aortic valve, rhematic fever, IE 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maintain cardiac output more blood needs to be pumped out of the left ventricle to compensate for the backflow 🡪 LVH 🡪 heart failure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Decreased coronary artery supply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Exertional dyspnoea, palpitations, angina, syncope, displaced apex beat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Diastolic murmur at the left sternal border 4</a:t>
                      </a:r>
                      <a:r>
                        <a:rPr baseline="30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intercostal space 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Collapsing water hammer pulse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GOLD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LVH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aortic root enlargement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 prophylaxis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Vasodilators: ACEi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 progression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Surgery if symptoms are increasing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type="title"/>
          </p:nvPr>
        </p:nvSpPr>
        <p:spPr>
          <a:xfrm>
            <a:off x="838200" y="0"/>
            <a:ext cx="10515600" cy="93789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Aortic Regurgitation: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313" name="Google Shape;313;p48"/>
          <p:cNvGraphicFramePr/>
          <p:nvPr/>
        </p:nvGraphicFramePr>
        <p:xfrm>
          <a:off x="535445" y="1142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679500"/>
                <a:gridCol w="732935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Leakage of blood into left ventricle from the aorta during diastole due to ineffective coaptation of the aortic cusps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Congenital bicuspid aortic valve, rhematic fever, IE 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maintain cardiac output more blood needs to be pumped out of the left ventricle to compensate for the backflow 🡪 LVH 🡪 heart failure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Decreased coronary artery supply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Exertional dyspnoea, palpitations, angina, syncope, displaced apex beat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Diastolic murmur at the left sternal border 4</a:t>
                      </a:r>
                      <a:r>
                        <a:rPr baseline="30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intercostal space 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Collapsing water hammer pulse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GOLD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LVH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aortic root enlargement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 prophylaxis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Vasodilators: ACEi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 progression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Surgery if symptoms are increasing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Aortic valve regurgitation - Servier Medical Art" id="314" name="Google Shape;3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720" y="276940"/>
            <a:ext cx="4916805" cy="630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/>
          <p:nvPr>
            <p:ph type="title"/>
          </p:nvPr>
        </p:nvSpPr>
        <p:spPr>
          <a:xfrm>
            <a:off x="838200" y="0"/>
            <a:ext cx="10515600" cy="93789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Aortic Regurgitation: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321" name="Google Shape;321;p49"/>
          <p:cNvGraphicFramePr/>
          <p:nvPr/>
        </p:nvGraphicFramePr>
        <p:xfrm>
          <a:off x="535445" y="1142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679500"/>
                <a:gridCol w="732935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Leakage of blood into left ventricle from the aorta during diastole due to ineffective coaptation of the aortic cusps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Congenital bicuspid aortic valve, rhematic fever, IE 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(IF APPLICABLE)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maintain cardiac output more blood needs to be pumped out of the left ventricle to compensate for the backflow 🡪 LVH 🡪 heart failure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Decreased coronary artery supply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Exertional dyspnoea, palpitations, angina, syncope, displaced apex beat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Diastolic murmur at the left sternal border 4</a:t>
                      </a:r>
                      <a:r>
                        <a:rPr baseline="30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intercostal space 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Collapsing water hammer pulse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Echocardiogram: GOLD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LVH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aortic root enlargement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 prophylaxis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Vasodilators: ACEi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 progression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Surgery if symptoms are increasing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28" name="Google Shape;32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610" y="182562"/>
            <a:ext cx="11574780" cy="64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Infections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type="title"/>
          </p:nvPr>
        </p:nvSpPr>
        <p:spPr>
          <a:xfrm>
            <a:off x="489725" y="91179"/>
            <a:ext cx="10515600" cy="949345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Infective Endocarditis: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341" name="Google Shape;341;p52"/>
          <p:cNvGraphicFramePr/>
          <p:nvPr/>
        </p:nvGraphicFramePr>
        <p:xfrm>
          <a:off x="225692" y="11888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969550"/>
                <a:gridCol w="7907125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infection of the endocardium or vascular endothelium of the heart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RFx: IVDU, poor dental hygiene, prosthetic valve 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common- Staph aureus: IVDU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Strep viridians: poor dental hygiene (most common in developing countries)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Staphylococcus epidermis: prosthetic valve surgery 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Fever, headache, malaise, confusion and night sweats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Finger clubbing,</a:t>
                      </a: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splinter haemorrhages, Janeway lesions, osler nodes, roth spots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1" lang="en-US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septic emboli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Duke's criteria to decide whether it is definite or possible IE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cultures: 3 sets from different sites over 24 hours (BEFORE ANTIBIOTICS)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CRP and ESR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cardiomegaly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long PR interval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 (gold) TTE is less discomfort but TOE is much more sensitive and diagnostic 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Prolonged course of antibiotics (6 weeks)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2weeks IV and then switch to oral  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Differentials: 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SLE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Antiphospholipid syndrome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Reactive arthritis </a:t>
                      </a:r>
                      <a:endParaRPr sz="15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 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/>
          <p:nvPr>
            <p:ph type="title"/>
          </p:nvPr>
        </p:nvSpPr>
        <p:spPr>
          <a:xfrm>
            <a:off x="489725" y="195013"/>
            <a:ext cx="10515600" cy="687856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Pericarditis: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348" name="Google Shape;348;p53"/>
          <p:cNvGraphicFramePr/>
          <p:nvPr/>
        </p:nvGraphicFramePr>
        <p:xfrm>
          <a:off x="215462" y="8828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4002925"/>
                <a:gridCol w="797360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inflammation of the pericardium with or without effusion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Causes: majority are idiopathic and most commonly seen in young healthy patients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 is the most common infectious cause </a:t>
                      </a: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coxsackie 19 virus often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Bacterial and fungal are more rare  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9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Pathophysiology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inflammation of the pericardium 🡪 fibrinous reaction 🡪 exudate and adhesions within pericardial sac 🡪 serous or haemorrhagic effusion may occur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Sharp, pleuritic chest </a:t>
                      </a: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 </a:t>
                      </a: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worse on inspiration and lying down and relieved by sitting forwards 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Cough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Hiccups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 and tachycardia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cardiomegaly in case of effusion 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PR depression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US" sz="16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1600" u="sng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addle shaped ST elevation (diagnostic)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widespread ST elevation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inflammatory markers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NSAIDs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Colchicine for 3 weeks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Differentials: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Angina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Pulmonary infarction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/>
          <p:nvPr>
            <p:ph type="title"/>
          </p:nvPr>
        </p:nvSpPr>
        <p:spPr>
          <a:xfrm>
            <a:off x="489725" y="195013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Pericardial Effusion: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355" name="Google Shape;355;p54"/>
          <p:cNvGraphicFramePr/>
          <p:nvPr/>
        </p:nvGraphicFramePr>
        <p:xfrm>
          <a:off x="489725" y="16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3572275"/>
                <a:gridCol w="7115750"/>
              </a:tblGrid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collection of fluid within the potential space of the serous pericardial sac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Commonly occurs with an episode of acute pericarditis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this leads to ventricular filling compromise it becomes cardiac tamponade (EMERGENCY)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 and distant heart sounds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Muffled apex beat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Raised JVP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Dyspnoea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0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Large globular heart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Low voltage QRS complexes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Echo: GOLD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52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 the underlying cause (i.e pericarditis)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resolve spontaneously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Pericardial effusion" id="356" name="Google Shape;35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321183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/>
          <p:nvPr>
            <p:ph type="title"/>
          </p:nvPr>
        </p:nvSpPr>
        <p:spPr>
          <a:xfrm>
            <a:off x="489725" y="116185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Cardiac Tamponade:   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363" name="Google Shape;363;p55"/>
          <p:cNvGraphicFramePr/>
          <p:nvPr/>
        </p:nvGraphicFramePr>
        <p:xfrm>
          <a:off x="489725" y="1690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{979607E2-9345-4478-937B-C47E848CEB20}</a:tableStyleId>
              </a:tblPr>
              <a:tblGrid>
                <a:gridCol w="2220150"/>
                <a:gridCol w="4422425"/>
              </a:tblGrid>
              <a:tr h="102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DEFINITION, CAUSE/S &amp; RISK FACTORS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Compromised ventricular filling due to pericardial effusion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47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&amp; SYMPTOMS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Beck’s triad: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Muffled heart sounds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Raised JVP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blood pressure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116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&amp; INVESTIGATIONS (Ix)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CXR: Large globular heart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ECG: Low voltage QRS complexes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Echo: (GOLD) late diastolic collapse of the right atrium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85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(Tx)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the experts!!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Urgent drainage: Pericardiocentesis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Cardiac Tamponade" id="364" name="Google Shape;3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4070" y="2064543"/>
            <a:ext cx="5197930" cy="272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/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Arrythmias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we won’t be covering today: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840658" y="1784555"/>
            <a:ext cx="5255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Congenital Heart defects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AAA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1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Cardiomyopathies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7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Heart Block      </a:t>
            </a:r>
            <a:endParaRPr/>
          </a:p>
        </p:txBody>
      </p:sp>
      <p:pic>
        <p:nvPicPr>
          <p:cNvPr descr="Table&#10;&#10;Description automatically generated with low confidence" id="378" name="Google Shape;37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17128"/>
            <a:ext cx="12419467" cy="416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304800" y="445130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Atrial Fibrillation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88" name="Google Shape;3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989" y="1825625"/>
            <a:ext cx="11874021" cy="334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8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8"/>
          <p:cNvSpPr txBox="1"/>
          <p:nvPr/>
        </p:nvSpPr>
        <p:spPr>
          <a:xfrm>
            <a:off x="304800" y="445130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Atrial Flutter: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8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98" name="Google Shape;398;p58"/>
          <p:cNvPicPr preferRelativeResize="0"/>
          <p:nvPr/>
        </p:nvPicPr>
        <p:blipFill rotWithShape="1">
          <a:blip r:embed="rId4">
            <a:alphaModFix/>
          </a:blip>
          <a:srcRect b="0" l="0" r="17628" t="0"/>
          <a:stretch/>
        </p:blipFill>
        <p:spPr>
          <a:xfrm>
            <a:off x="0" y="3284597"/>
            <a:ext cx="12494387" cy="174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76157" y="2878861"/>
            <a:ext cx="13415546" cy="36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9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9"/>
          <p:cNvSpPr txBox="1"/>
          <p:nvPr/>
        </p:nvSpPr>
        <p:spPr>
          <a:xfrm>
            <a:off x="562769" y="408691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Bundle Branch Block: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9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9"/>
          <p:cNvSpPr txBox="1"/>
          <p:nvPr>
            <p:ph idx="1" type="body"/>
          </p:nvPr>
        </p:nvSpPr>
        <p:spPr>
          <a:xfrm>
            <a:off x="816411" y="184594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RBBB: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Causes: PE, IHD, ASD, VSD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Right bundle no longer conducts 🡪 ventricles don’t contract at the same time 🡪 left ventricle contracts first and then activates the right ventricle to contract </a:t>
            </a:r>
            <a:endParaRPr/>
          </a:p>
        </p:txBody>
      </p:sp>
      <p:sp>
        <p:nvSpPr>
          <p:cNvPr id="409" name="Google Shape;409;p59"/>
          <p:cNvSpPr txBox="1"/>
          <p:nvPr/>
        </p:nvSpPr>
        <p:spPr>
          <a:xfrm>
            <a:off x="6307465" y="190433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LBBB: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Causes: IHD and aortic valve disease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bundle no longer conducts 🡪 ventricles don’t contract at the same time 🡪 right ventricle contracts first and then activates the left ventricle to contract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 txBox="1"/>
          <p:nvPr/>
        </p:nvSpPr>
        <p:spPr>
          <a:xfrm>
            <a:off x="562769" y="408691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Bundle Branch Block: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Right bundle branch block - WikEM" id="419" name="Google Shape;41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5488" y="2057546"/>
            <a:ext cx="8321024" cy="355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1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1"/>
          <p:cNvSpPr txBox="1"/>
          <p:nvPr/>
        </p:nvSpPr>
        <p:spPr>
          <a:xfrm>
            <a:off x="562769" y="408691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PAV vs PVD (DVT):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61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8" name="Google Shape;428;p61"/>
          <p:cNvGraphicFramePr/>
          <p:nvPr/>
        </p:nvGraphicFramePr>
        <p:xfrm>
          <a:off x="1328023" y="14200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{979607E2-9345-4478-937B-C47E848CEB20}</a:tableStyleId>
              </a:tblPr>
              <a:tblGrid>
                <a:gridCol w="2276450"/>
                <a:gridCol w="4211150"/>
                <a:gridCol w="3810525"/>
              </a:tblGrid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Peripheral Arterial Disease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Peripheral Venous Disease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Pain, pulseless, pallor, perishingly cold, paraesthesia, paralysis 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Red, swollen, warm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Intermittent claudication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Dull achy constant pain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Investigations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ABPI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D-dimer and doppler ultrasound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Anti-coagulants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Anti-coagulant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DOACs, warfarin, heparin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Complications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limb ischaemia 🡪 loss of limb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PAD or PVD?: Daniel D. Michaels, DPM, MS, DABFAS: Podiatrist" id="429" name="Google Shape;429;p61"/>
          <p:cNvPicPr preferRelativeResize="0"/>
          <p:nvPr/>
        </p:nvPicPr>
        <p:blipFill rotWithShape="1">
          <a:blip r:embed="rId4">
            <a:alphaModFix/>
          </a:blip>
          <a:srcRect b="7781" l="2500" r="5217" t="0"/>
          <a:stretch/>
        </p:blipFill>
        <p:spPr>
          <a:xfrm>
            <a:off x="3922003" y="4246446"/>
            <a:ext cx="4783393" cy="263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/>
          <p:nvPr>
            <p:ph type="title"/>
          </p:nvPr>
        </p:nvSpPr>
        <p:spPr>
          <a:xfrm>
            <a:off x="838200" y="2428840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SBA Questions  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3"/>
          <p:cNvSpPr txBox="1"/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An ECG of a patient on the cardiology ward shows increasing PR intervals which enetually culminates in an absent QRS complex after the P wave. What is the most likely diagnosis?    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2" name="Google Shape;442;p63"/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sinus rhythm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First-degree AV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Mobitz type I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Mobitz type II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heart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4"/>
          <p:cNvSpPr txBox="1"/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An ECG of a patient on the cardiology ward shows increasing PR intervals which enetually culminates in an absent QRS complex after the P wave. What is the most likely diagnosis?    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9" name="Google Shape;449;p64"/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sinus rhythm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First-degree AV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Mobitz type I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Mobitz type II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heart block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5"/>
          <p:cNvSpPr txBox="1"/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74-year-old man presented to A&amp;E lightheaded, dizzy, sweaty and clammy. She looks very pale. She has a history of HF and MI. Her obs are HR 125, RR 26, BP 92/66, and she is afebrile. No history of recent trauma. What is the most likely diagnosis?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6" name="Google Shape;456;p65"/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Septic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Hypovolemic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Cardiogenic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Neurogenic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Anaphylactic shock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Hypertension: 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379450" y="1615440"/>
            <a:ext cx="11812550" cy="391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Above or equal to 140/90 mmHg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90% primary HTN and 10% secondary HTN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Diagnosed with ambulatory blood pressure monitoring or home blood pressure monitoring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Assessment of cardiovascular risk and investigation for secondary HTN should be offered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Stages according to severity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line management: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Lifestyle changes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igh Blood Pressure Symptoms and Causes | cdc.gov" id="121" name="Google Shape;1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651" y="3844566"/>
            <a:ext cx="3617260" cy="3013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6"/>
          <p:cNvSpPr txBox="1"/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74-year-old man presented to A&amp;E lightheaded, dizzy, sweaty and clammy. She looks very pale. She has a history of HF and MI. Her obs are HR 125, RR 26, BP 92/66, and she is afebrile. No history of recent trauma. What is the most likely diagnosis?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3" name="Google Shape;463;p66"/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Septic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Hypovolemic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Cardiogenic shock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Neurogenic shock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Anaphylactic shock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468" name="Google Shape;46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6061" y="129739"/>
            <a:ext cx="6743700" cy="659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8"/>
          <p:cNvSpPr txBox="1"/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59-year-old man with BP of 168/92 has been diagnosed with essential HTN. He does not like the first medication you prescribed 5 years ago for his HTN as it makes him cough. What would be your next line of treatment?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5" name="Google Shape;475;p68"/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Losartan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Furosemide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Lisinopril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Spironolactone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Amlodipine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9"/>
          <p:cNvSpPr txBox="1"/>
          <p:nvPr>
            <p:ph type="title"/>
          </p:nvPr>
        </p:nvSpPr>
        <p:spPr>
          <a:xfrm>
            <a:off x="514350" y="251460"/>
            <a:ext cx="11163300" cy="294894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59-year-old man with BP of 168/92 has been diagnosed with essential HTN. He does not like the first medication you prescribed 5 years ago for his HTN as it makes him cough. What would be your next line of treatment?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2" name="Google Shape;482;p69"/>
          <p:cNvSpPr txBox="1"/>
          <p:nvPr/>
        </p:nvSpPr>
        <p:spPr>
          <a:xfrm>
            <a:off x="514350" y="368046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Losartan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Furosemide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Lisinopril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Spironolactone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Amlodipine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9"/>
          <p:cNvSpPr txBox="1"/>
          <p:nvPr/>
        </p:nvSpPr>
        <p:spPr>
          <a:xfrm>
            <a:off x="7955280" y="3429000"/>
            <a:ext cx="349758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Bonus questions: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first medication you prescribed him?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could be the side effect of this new medication?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0"/>
          <p:cNvSpPr txBox="1"/>
          <p:nvPr>
            <p:ph type="title"/>
          </p:nvPr>
        </p:nvSpPr>
        <p:spPr>
          <a:xfrm>
            <a:off x="514350" y="251460"/>
            <a:ext cx="11163300" cy="221742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Paula is a 34-year-old woman of Caucasian heritage. She is 25 weeks pregnant and has been diagnosed with hypertension. Which of the following drugs should you NOT give her no matter what?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0" name="Google Shape;490;p70"/>
          <p:cNvSpPr txBox="1"/>
          <p:nvPr/>
        </p:nvSpPr>
        <p:spPr>
          <a:xfrm>
            <a:off x="514350" y="4407872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and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and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 3, 4, and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 2, and 3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70"/>
          <p:cNvSpPr txBox="1"/>
          <p:nvPr/>
        </p:nvSpPr>
        <p:spPr>
          <a:xfrm>
            <a:off x="514350" y="2468880"/>
            <a:ext cx="1070991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Losartan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Ramipril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Spironolactone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Amlodipine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Thiazides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1"/>
          <p:cNvSpPr txBox="1"/>
          <p:nvPr>
            <p:ph type="title"/>
          </p:nvPr>
        </p:nvSpPr>
        <p:spPr>
          <a:xfrm>
            <a:off x="514350" y="251460"/>
            <a:ext cx="11163300" cy="221742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Paula is a 34-year-old woman of Caucasian heritage. She is 25 weeks pregnant and has been diagnosed with hypertension. Which of the following drugs should you NOT give her no matter what?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8" name="Google Shape;498;p71"/>
          <p:cNvSpPr txBox="1"/>
          <p:nvPr/>
        </p:nvSpPr>
        <p:spPr>
          <a:xfrm>
            <a:off x="428625" y="4407872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1 and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and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 3, 4, and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 2, and 3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1"/>
          <p:cNvSpPr txBox="1"/>
          <p:nvPr/>
        </p:nvSpPr>
        <p:spPr>
          <a:xfrm>
            <a:off x="514350" y="2468880"/>
            <a:ext cx="1070991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Losartan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Ramipril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Spironolactone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Amlodipine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Thiazides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1"/>
          <p:cNvSpPr/>
          <p:nvPr/>
        </p:nvSpPr>
        <p:spPr>
          <a:xfrm>
            <a:off x="5869305" y="3405276"/>
            <a:ext cx="3223260" cy="141732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 and ARB should always be discontinued in pregnancy as they cause fetotoxicity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2"/>
          <p:cNvSpPr txBox="1"/>
          <p:nvPr>
            <p:ph type="title"/>
          </p:nvPr>
        </p:nvSpPr>
        <p:spPr>
          <a:xfrm>
            <a:off x="514350" y="251460"/>
            <a:ext cx="11163300" cy="3429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A 74-year-old man presents to A&amp;E with dizziness, fatigue and SOB. He feels especially lightheaded when he stands up. He has recently noticed a clear productive cough. On auscultation you notice a systolic murmur. What is the most likely cause of his diagnosis?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7" name="Google Shape;507;p72"/>
          <p:cNvSpPr txBox="1"/>
          <p:nvPr/>
        </p:nvSpPr>
        <p:spPr>
          <a:xfrm>
            <a:off x="514350" y="409194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Calcified aortic valve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Congenital bicuspid aortic valve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Myxomatous degeneration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Endocarditis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Rheumatic fever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3"/>
          <p:cNvSpPr txBox="1"/>
          <p:nvPr>
            <p:ph type="title"/>
          </p:nvPr>
        </p:nvSpPr>
        <p:spPr>
          <a:xfrm>
            <a:off x="514350" y="251460"/>
            <a:ext cx="11163300" cy="3429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solidFill>
                  <a:srgbClr val="FFFFFF"/>
                </a:solidFill>
              </a:rPr>
              <a:t>A 74-year-old man presents to A&amp;E with dizziness, fatigue and SOB. He feels especially lightheaded when he stands up. He has recently noticed a clear productive cough. On auscultation you notice a systolic murmur. What is the most likely cause of his diagnosis?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4" name="Google Shape;514;p73"/>
          <p:cNvSpPr txBox="1"/>
          <p:nvPr/>
        </p:nvSpPr>
        <p:spPr>
          <a:xfrm>
            <a:off x="514350" y="4091940"/>
            <a:ext cx="111633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Calcified aortic valve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Congenital bicuspid aortic valve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Myxomatous degeneration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Endocarditis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UcPeriod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Rheumatic fever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73"/>
          <p:cNvSpPr/>
          <p:nvPr/>
        </p:nvSpPr>
        <p:spPr>
          <a:xfrm>
            <a:off x="7772400" y="4343400"/>
            <a:ext cx="2583180" cy="130302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diagnosis is Aortic Stenosis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4"/>
          <p:cNvSpPr txBox="1"/>
          <p:nvPr>
            <p:ph idx="1" type="body"/>
          </p:nvPr>
        </p:nvSpPr>
        <p:spPr>
          <a:xfrm>
            <a:off x="609600" y="1563068"/>
            <a:ext cx="104317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We’ve covered a good range of topics that are more likely to come up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Resources used to make this session: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Passmed textbook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NICE guidelines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Oxford Handbook of Clinical Medicine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Geeky Medics notes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/>
              <a:t>KP notes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21" name="Google Shape;521;p74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74"/>
          <p:cNvSpPr txBox="1"/>
          <p:nvPr/>
        </p:nvSpPr>
        <p:spPr>
          <a:xfrm>
            <a:off x="816411" y="445803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"/>
          <p:cNvSpPr txBox="1"/>
          <p:nvPr/>
        </p:nvSpPr>
        <p:spPr>
          <a:xfrm>
            <a:off x="1995840" y="219204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7"/>
          <p:cNvSpPr txBox="1"/>
          <p:nvPr/>
        </p:nvSpPr>
        <p:spPr>
          <a:xfrm>
            <a:off x="1120140" y="5236270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https://forms.gle/dp8rLL5rzxfN9r1t8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415" y="1200776"/>
            <a:ext cx="3706050" cy="37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"/>
          <p:cNvSpPr/>
          <p:nvPr/>
        </p:nvSpPr>
        <p:spPr>
          <a:xfrm>
            <a:off x="5897880" y="2354580"/>
            <a:ext cx="3337560" cy="168814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my arrhythmia tables fill out the feedback form and add your email at the end and I will send it to you!!!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study:  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379450" y="1615440"/>
            <a:ext cx="865025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35 year old female presents with palpitation, headaches, sweating and anxiety.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Blood pressure measurement: 180/100mmHg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most likely diagnosis? (Hint: endocrine condition)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8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study:  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379450" y="1615440"/>
            <a:ext cx="9369234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35 year old female presents with palpitation, headaches, sweating and anxiety.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Blood pressure measurement: 180/100mmHg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most likely diagnosis?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Phaeochromocytoma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of the less common causes of secondary hypertension but it comes up every now and then!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eochromocytoma: Causes, Symptoms &amp; Treatment"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468" y="1260987"/>
            <a:ext cx="3297082" cy="3709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/>
        </p:nvSpPr>
        <p:spPr>
          <a:xfrm>
            <a:off x="379450" y="140391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Hypertension Treatment: 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160" y="936307"/>
            <a:ext cx="7697680" cy="608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04800" y="274637"/>
            <a:ext cx="1163955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>
                <a:solidFill>
                  <a:schemeClr val="lt1"/>
                </a:solidFill>
              </a:rPr>
              <a:t>IHD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730" y="1504947"/>
            <a:ext cx="7480540" cy="377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781050" y="5600700"/>
            <a:ext cx="96964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Cardiac myocyte damage due to insufficient oxygenated blood supply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order of severity: Stable angina 🡪 unstable angina 🡪 NSTEMI 🡪 STEMI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