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3"/>
  </p:notesMasterIdLst>
  <p:sldIdLst>
    <p:sldId id="257" r:id="rId2"/>
    <p:sldId id="258" r:id="rId3"/>
    <p:sldId id="385" r:id="rId4"/>
    <p:sldId id="290" r:id="rId5"/>
    <p:sldId id="288" r:id="rId6"/>
    <p:sldId id="296" r:id="rId7"/>
    <p:sldId id="295" r:id="rId8"/>
    <p:sldId id="297" r:id="rId9"/>
    <p:sldId id="313" r:id="rId10"/>
    <p:sldId id="308" r:id="rId11"/>
    <p:sldId id="301" r:id="rId12"/>
    <p:sldId id="299" r:id="rId13"/>
    <p:sldId id="303" r:id="rId14"/>
    <p:sldId id="400" r:id="rId15"/>
    <p:sldId id="309" r:id="rId16"/>
    <p:sldId id="310" r:id="rId17"/>
    <p:sldId id="314" r:id="rId18"/>
    <p:sldId id="289" r:id="rId19"/>
    <p:sldId id="307" r:id="rId20"/>
    <p:sldId id="315" r:id="rId21"/>
    <p:sldId id="316" r:id="rId22"/>
    <p:sldId id="336" r:id="rId23"/>
    <p:sldId id="338" r:id="rId24"/>
    <p:sldId id="285" r:id="rId25"/>
    <p:sldId id="325" r:id="rId26"/>
    <p:sldId id="283" r:id="rId27"/>
    <p:sldId id="284" r:id="rId28"/>
    <p:sldId id="270" r:id="rId29"/>
    <p:sldId id="326" r:id="rId30"/>
    <p:sldId id="286" r:id="rId31"/>
    <p:sldId id="271" r:id="rId32"/>
    <p:sldId id="268" r:id="rId33"/>
    <p:sldId id="269" r:id="rId34"/>
    <p:sldId id="304" r:id="rId35"/>
    <p:sldId id="306" r:id="rId36"/>
    <p:sldId id="328" r:id="rId37"/>
    <p:sldId id="272" r:id="rId38"/>
    <p:sldId id="311" r:id="rId39"/>
    <p:sldId id="329" r:id="rId40"/>
    <p:sldId id="273" r:id="rId41"/>
    <p:sldId id="334" r:id="rId42"/>
    <p:sldId id="274" r:id="rId43"/>
    <p:sldId id="348" r:id="rId44"/>
    <p:sldId id="386" r:id="rId45"/>
    <p:sldId id="343" r:id="rId46"/>
    <p:sldId id="387" r:id="rId47"/>
    <p:sldId id="341" r:id="rId48"/>
    <p:sldId id="347" r:id="rId49"/>
    <p:sldId id="391" r:id="rId50"/>
    <p:sldId id="390" r:id="rId51"/>
    <p:sldId id="389" r:id="rId52"/>
    <p:sldId id="349" r:id="rId53"/>
    <p:sldId id="352" r:id="rId54"/>
    <p:sldId id="353" r:id="rId55"/>
    <p:sldId id="392" r:id="rId56"/>
    <p:sldId id="393" r:id="rId57"/>
    <p:sldId id="350" r:id="rId58"/>
    <p:sldId id="351" r:id="rId59"/>
    <p:sldId id="394" r:id="rId60"/>
    <p:sldId id="395" r:id="rId61"/>
    <p:sldId id="355" r:id="rId62"/>
    <p:sldId id="354" r:id="rId63"/>
    <p:sldId id="356" r:id="rId64"/>
    <p:sldId id="396" r:id="rId65"/>
    <p:sldId id="360" r:id="rId66"/>
    <p:sldId id="362" r:id="rId67"/>
    <p:sldId id="370" r:id="rId68"/>
    <p:sldId id="397" r:id="rId69"/>
    <p:sldId id="369" r:id="rId70"/>
    <p:sldId id="376" r:id="rId71"/>
    <p:sldId id="399" r:id="rId72"/>
    <p:sldId id="377" r:id="rId73"/>
    <p:sldId id="373" r:id="rId74"/>
    <p:sldId id="375" r:id="rId75"/>
    <p:sldId id="398" r:id="rId76"/>
    <p:sldId id="378" r:id="rId77"/>
    <p:sldId id="379" r:id="rId78"/>
    <p:sldId id="381" r:id="rId79"/>
    <p:sldId id="280" r:id="rId80"/>
    <p:sldId id="324" r:id="rId81"/>
    <p:sldId id="333" r:id="rId82"/>
    <p:sldId id="319" r:id="rId83"/>
    <p:sldId id="321" r:id="rId84"/>
    <p:sldId id="330" r:id="rId85"/>
    <p:sldId id="277" r:id="rId86"/>
    <p:sldId id="312" r:id="rId87"/>
    <p:sldId id="322" r:id="rId88"/>
    <p:sldId id="331" r:id="rId89"/>
    <p:sldId id="278" r:id="rId90"/>
    <p:sldId id="279" r:id="rId91"/>
    <p:sldId id="361" r:id="rId92"/>
    <p:sldId id="363" r:id="rId93"/>
    <p:sldId id="364" r:id="rId94"/>
    <p:sldId id="365" r:id="rId95"/>
    <p:sldId id="366" r:id="rId96"/>
    <p:sldId id="367" r:id="rId97"/>
    <p:sldId id="368" r:id="rId98"/>
    <p:sldId id="374" r:id="rId99"/>
    <p:sldId id="264" r:id="rId100"/>
    <p:sldId id="291" r:id="rId101"/>
    <p:sldId id="293" r:id="rId102"/>
    <p:sldId id="298" r:id="rId103"/>
    <p:sldId id="300" r:id="rId104"/>
    <p:sldId id="317" r:id="rId105"/>
    <p:sldId id="318" r:id="rId106"/>
    <p:sldId id="339" r:id="rId107"/>
    <p:sldId id="340" r:id="rId108"/>
    <p:sldId id="344" r:id="rId109"/>
    <p:sldId id="345" r:id="rId110"/>
    <p:sldId id="346" r:id="rId111"/>
    <p:sldId id="358" r:id="rId112"/>
    <p:sldId id="359" r:id="rId113"/>
    <p:sldId id="371" r:id="rId114"/>
    <p:sldId id="372" r:id="rId115"/>
    <p:sldId id="382" r:id="rId116"/>
    <p:sldId id="383" r:id="rId117"/>
    <p:sldId id="320" r:id="rId118"/>
    <p:sldId id="327" r:id="rId119"/>
    <p:sldId id="323" r:id="rId120"/>
    <p:sldId id="332" r:id="rId121"/>
    <p:sldId id="265" r:id="rId122"/>
  </p:sldIdLst>
  <p:sldSz cx="12192000" cy="6858000"/>
  <p:notesSz cx="6858000" cy="9144000"/>
  <p:embeddedFontLst>
    <p:embeddedFont>
      <p:font typeface="Calibri" panose="020F0502020204030204" pitchFamily="34" charset="0"/>
      <p:regular r:id="rId124"/>
      <p:bold r:id="rId125"/>
      <p:italic r:id="rId126"/>
      <p:boldItalic r:id="rId127"/>
    </p:embeddedFont>
    <p:embeddedFont>
      <p:font typeface="Radley" pitchFamily="2" charset="77"/>
      <p:regular r:id="rId128"/>
      <p:italic r:id="rId129"/>
    </p:embeddedFont>
    <p:embeddedFont>
      <p:font typeface="Raleway" pitchFamily="2" charset="77"/>
      <p:regular r:id="rId130"/>
      <p:bold r:id="rId131"/>
      <p:italic r:id="rId132"/>
      <p:boldItalic r:id="rId133"/>
    </p:embeddedFont>
    <p:embeddedFont>
      <p:font typeface="Roboto" panose="02000000000000000000" pitchFamily="2" charset="0"/>
      <p:regular r:id="rId134"/>
      <p:bold r:id="rId135"/>
      <p:italic r:id="rId136"/>
      <p:boldItalic r:id="rId137"/>
    </p:embeddedFont>
    <p:embeddedFont>
      <p:font typeface="Roboto" panose="02000000000000000000" pitchFamily="2" charset="0"/>
      <p:regular r:id="rId134"/>
      <p:bold r:id="rId135"/>
      <p:italic r:id="rId136"/>
      <p:boldItalic r:id="rId1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8" roundtripDataSignature="AMtx7mg/onHBLmguSwvpSmdbs0WW9GZMZ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832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8B1CB-866C-FF4F-BD9A-71850B0EAE64}" v="279" dt="2022-12-15T18:55:22.357"/>
    <p1510:client id="{FDB0EDA7-2943-D94A-B97F-24C0E4D968CB}" v="7484" dt="2022-12-15T17:07:10.917"/>
  </p1510:revLst>
</p1510:revInfo>
</file>

<file path=ppt/tableStyles.xml><?xml version="1.0" encoding="utf-8"?>
<a:tblStyleLst xmlns:a="http://schemas.openxmlformats.org/drawingml/2006/main" def="{A9FBECBB-9841-4348-AF54-0E99E33BA2AF}">
  <a:tblStyle styleId="{A9FBECBB-9841-4348-AF54-0E99E33BA2A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7"/>
  </p:normalViewPr>
  <p:slideViewPr>
    <p:cSldViewPr snapToGrid="0">
      <p:cViewPr varScale="1">
        <p:scale>
          <a:sx n="101" d="100"/>
          <a:sy n="101" d="100"/>
        </p:scale>
        <p:origin x="10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customschemas.google.com/relationships/presentationmetadata" Target="meta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1.fntdata"/><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7.fntdata"/><Relationship Id="rId135" Type="http://schemas.openxmlformats.org/officeDocument/2006/relationships/font" Target="fonts/font1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8.fntdata"/><Relationship Id="rId136"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0.fntdata"/><Relationship Id="rId16" Type="http://schemas.openxmlformats.org/officeDocument/2006/relationships/slide" Target="slides/slide1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5:01.149"/>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86 16383,'69'0'0,"1"0"0,9 0 0,-2 0 0,-6 0 0,-2 0 0,-7 0 0,-5 0 0,-6 0 0,1 0 0,0 0 0,-1 0 0,1 0 0,-5 0 0,-4 0 0,-1 0 0,-5 0 0,-3-5 0,-4 0 0,-2 0 0,-1 0 0,-3 5 0,1 0 0,2-3 0,1 1 0,3 0 0,1-1 0,-1 0 0,3-1 0,1-1 0,2 3 0,5-1 0,2 3 0,4-3 0,5 0 0,1 0 0,2 1 0,-6 2 0,-2-3 0,-3 1 0,-2-1 0,-1 1 0,-5-1 0,-4 1 0,-6-1 0,-3 2 0,-3-1 0,-1 0 0,0-1 0,-3 1 0,-2 2 0,0 0 0,-1 0 0,1 0 0,7 0 0,6 0 0,4 0 0,1 0 0,-5 0 0,-5 0 0,-5 2 0,-3 1 0,-3-1 0,-5 3 0,-2-1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5:54.081"/>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 16383,'69'0'0,"0"0"0,5 0 0,1 0 0,3 0 0,0 0 0,-5 0 0,-2 0 0,-9 0 0,-3 0 0,38 0 0,-24 0 0,-10 0 0,-7 0 0,-5 0 0,7 0 0,-5 0 0,3 0 0,0 0 0,1 0 0,0 0 0,-4 0 0,-1 0 0,23 0 0,-22 0 0,9 0 0,-32 0 0,-8 0 0,-10 0 0,-1 0 0,3 0 0,6 0 0,17 0 0,6 0 0,3 0 0,0 0 0,-3 0 0,-4 0 0,0 0 0,-2 0 0,-4 0 0,-6 0 0,-3 0 0,-11 0 0,-1 0 0,-8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6:01.426"/>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0 16383,'78'0'0,"7"0"0,-35 0 0,1 0 0,43 0 0,3 0 0,-37 0 0,8 0 0,-28 0 0,6 0 0,3 0 0,0 0 0,-3 0 0,-1 0 0,1 0 0,3 0 0,2 0 0,-3 0 0,-5 0 0,-4 0 0,-1 0 0,-2 0 0,-2 0 0,-2 0 0,-1 0 0,1 0 0,-1 0 0,-3 0 0,0 0 0,-4 0 0,-2 0 0,0 0 0,-2 0 0,2 0 0,1 0 0,-2 0 0,-7 0 0,-3 0 0,-8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6:03.724"/>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0 16383,'71'0'0,"0"0"0,2 0 0,2 0 0,7 0 0,1 0 0,3 2 0,0 0 0,2-1 0,-3 2 0,-12-2 0,-3 2 0,-6 0 0,-3 0 0,-7-1 0,-1 0 0,43 1 0,1 0 0,-14-1 0,-9 0 0,-10 1 0,-8-1 0,-14-1 0,-12-1 0,-8 0 0,-10 0 0,0 0 0,-2 0 0,-1 0 0,3 3 0,-3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6:24.96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10 16383,'97'0'0,"-47"0"0,0 0 0,47 0 0,-45 2 0,-1 1 0,2 1 0,-1 2 0,35 6 0,-2 0 0,-6-4 0,3-2 0,6-2 0,-10-2 0,-8-1 0,-10-1 0,-1 0 0,1 0 0,-3 0 0,-1 0 0,-4 0 0,-1 0 0,2 0 0,4 0 0,4 0 0,5 0 0,1 0 0,-2 0 0,-1 0 0,-1 0 0,0 0 0,7 0 0,4 0 0,1 0 0,-1 0 0,-3 0 0,-4 0 0,-4 0 0,0 0 0,0 0 0,-4 0 0,0 0 0,-7 0 0,-3 0 0,-3 0 0,0 0 0,1 0 0,0 0 0,1 0 0,0 0 0,3 0 0,4 0 0,5 0 0,4 0 0,2-3 0,5-2 0,-3-1 0,1-3 0,2 0 0,1 0 0,8-1 0,2 2 0,1 2 0,-6 3 0,-9 2 0,-11 1 0,-10 0 0,-2 0 0,6 0 0,8 0 0,16 0 0,15 0 0,-40 0 0,1 0 0,0 0 0,-1 0 0,41 0 0,-16 0 0,-15 0 0,-14 0 0,-7 0 0,1 0 0,5 2 0,9 1 0,7 0 0,7 0 0,6-1 0,6 2 0,3-1 0,-6-1 0,-13-2 0,-17 0 0,-14 0 0,-12 0 0,-4 0 0,3 0 0,9 0 0,9 0 0,5 0 0,-1 0 0,-5 0 0,-1 3 0,0-1 0,1 1 0,2-1 0,-6 0 0,-7 0 0,-7 1 0,-7-2 0,-4-1 0,12 0 0,3 0 0,18 0 0,0 0 0,-4 0 0,-5 0 0,-11 0 0,-7 0 0,-6 2 0,5 0 0,-3 0 0,6 0 0,-4-2 0,0 0 0,-2 0 0,2 0 0,0 0 0,0 0 0,0 0 0,-2 0 0,-2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6:28.690"/>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0 16383,'85'0'0,"10"0"0,5 0 0,-44 0 0,1 0 0,-1 0 0,0 0 0,-2 0 0,0 0 0,-1 0 0,-2 0 0,46 2 0,-8 1 0,-14 2 0,-19 0 0,-18 0 0,-12 0 0,-6-3 0,-3 0 0,3 0 0,5 1 0,10 0 0,9 1 0,6-1 0,4 0 0,-5 2 0,-4-3 0,-11 1 0,-5 0 0,-5-1 0,-4 1 0,0-1 0,-1-2 0,3 2 0,5 1 0,7-1 0,0 1 0,2-1 0,-4 1 0,-7-1 0,-4 1 0,-4 0 0,-7-2 0,1 3 0,0-4 0,4 0 0,8 0 0,0 0 0,0 0 0,-7 0 0,-6 0 0,-4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6:33.688"/>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 16383,'44'0'0,"9"0"0,3 0 0,7 0 0,-2 0 0,-13 0 0,-6 0 0,-6 0 0,-2 0 0,6 0 0,3 0 0,-1 0 0,4 0 0,-1 0 0,-2 0 0,3 0 0,-1 0 0,1 2 0,0 1 0,-5-1 0,-5 0 0,-7-2 0,-6 2 0,-4 1 0,1-1 0,2 0 0,4-2 0,-1 0 0,0 0 0,-2 0 0,-3 0 0,2 0 0,-2 0 0,0 0 0,-1 0 0,-5 0 0,-2 0 0,-2 0 0,1 0 0,0 0 0,-1 2 0,-2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5:04.112"/>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28 16383,'69'0'0,"10"0"0,14 0 0,-41 0 0,1 0 0,1 0 0,1 0 0,-1 0 0,-2 0 0,33 0 0,-15 0 0,-10 0 0,-7 0 0,6 0 0,-4 0 0,-6-4 0,-3-2 0,-3 1 0,-4 1 0,-2 4 0,-3 0 0,-3 0 0,0 0 0,3 0 0,0 0 0,3 0 0,-6 0 0,-2 0 0,-2 0 0,-2 0 0,3 0 0,-3-1 0,-1-1 0,-2 0 0,-2 0 0,0 0 0,-2 2 0,-1 0 0,0 0 0,0 0 0,-2 0 0,-3 0 0,8 0 0,-4 0 0,6 0 0,-7 0 0,-1 0 0,-4 0 0,-1 0 0,9 3 0,8 3 0,9 2 0,-13-1 0,-5-2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5:13.220"/>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41 16383,'67'0'0,"-3"0"0,-15 0 0,-1 0 0,1 0 0,-8 0 0,-1 0 0,0 0 0,1 0 0,5 0 0,-3 0 0,0-1 0,2-4 0,5-1 0,3 0 0,0 2 0,-5 2 0,-5 0 0,-3-1 0,-4 1 0,-1 2 0,4-2 0,1-1 0,3 0 0,2 1 0,-1 2 0,2 0 0,0 0 0,0 0 0,0 0 0,0 0 0,0 0 0,-3 0 0,-1 0 0,-6 0 0,-6 0 0,-6 0 0,-4 0 0,-9 0 0,2 0 0,-6 0 0,5 2 0,5 0 0,5 2 0,6 0 0,3-1 0,3 1 0,-1-1 0,1-1 0,2 1 0,0-3 0,3 0 0,1 2 0,1 1 0,0 0 0,-3 1 0,-1 0 0,-3 1 0,-3 0 0,2 1 0,-3 0 0,-3 0 0,-5-1 0,-8 0 0,-4-1 0,-2-2 0,3 4 0,0-5 0,6 5 0,-2-4 0,-1 0 0,-2 0 0,-3-1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5:15.522"/>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0 16383,'48'0'0,"-3"0"0,-5 0 0,9 0 0,14 0 0,-1 0 0,0 0 0,-9 0 0,-12 0 0,-5 0 0,-12 0 0,-2 0 0,0 0 0,2 0 0,-2 0 0,-2 0 0,0 0 0,-8 0 0,2 0 0,-7 0 0,2 0 0,6 0 0,2 0 0,6 0 0,-1 0 0,0 0 0,-6 0 0,-5 0 0,-3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5:18.211"/>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0 16383,'50'0'0,"0"0"0,4 0 0,1 0 0,0 0 0,0 0 0,1 0 0,-2 0 0,45 0 0,-13 0 0,-21 0 0,-8 2 0,-4 2 0,-2 2 0,4-1 0,-5-2 0,-5-1 0,-6-1 0,-4 1 0,-1 1 0,-3-1 0,3-1 0,1-1 0,0 0 0,1 0 0,0 0 0,1 0 0,3 0 0,-1 0 0,3 0 0,1 0 0,1 0 0,-1 0 0,-3 0 0,0 0 0,-1 0 0,0 0 0,1 0 0,1 0 0,2 0 0,0 0 0,-2 0 0,-3 0 0,-4 0 0,-2 0 0,-2 0 0,-3 0 0,1 0 0,-12 0 0,0 0 0,-11 0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5:25.62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18 16383,'49'0'0,"-4"0"0,-9 0 0,-2 0 0,0 0 0,-6 0 0,-2 0 0,-4 0 0,-4 0 0,1 0 0,-7 0 0,-3 0 0,6 0 0,2 0 0,15 0 0,3 0 0,2 0 0,-5 0 0,-6 0 0,-13 0 0,-1 0 0,0 0 0,7 0 0,18 0 0,4 0 0,2 0 0,-6 0 0,-9 0 0,-8 0 0,-5 0 0,-2 0 0,6 0 0,13 0 0,14-1 0,8-1 0,-2-1 0,-8 0 0,-13 2 0,-11 1 0,-8 0 0,-5 0 0,12 0 0,5 0 0,17 0 0,-3 0 0,-4 0 0,-10 0 0,-7 0 0,-5 0 0,-5-4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5:28.654"/>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78 16383,'47'0'0,"2"0"0,6 0 0,5 0 0,5 0 0,-7 0 0,-5 0 0,-1 0 0,0 0 0,8 0 0,0 0 0,-5 0 0,-6 0 0,-6 0 0,-3 0 0,-3 0 0,-4 0 0,1 0 0,0 0 0,7 0 0,9 0 0,5 0 0,4 0 0,-1 0 0,-4 0 0,-3 0 0,-5 0 0,-4 0 0,-1 0 0,-2 0 0,1 0 0,-1 0 0,0 0 0,3 0 0,1-4 0,3-3 0,1-4 0,-4 1 0,-1 3 0,-3 1 0,1 1 0,-1-1 0,0 0 0,-2-1 0,-4 2 0,-6 3 0,-5 0 0,-2 2 0,-9 0 0,0 0 0,3 0 0,6 0 0,13 0 0,1 0 0,-2 0 0,-7 0 0,-8 0 0,-8 0 0,-4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5:30.710"/>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 0 16383,'55'0'0,"6"0"0,4 0 0,7 0 0,-10 0 0,-3 0 0,-7 0 0,-1 0 0,6 0 0,-7 0 0,-5 0 0,1 0 0,-4 0 0,-2 0 0,0 0 0,-4 0 0,2 0 0,1 0 0,-2 0 0,-2 0 0,-2 0 0,-1 0 0,-3 0 0,-1 0 0,-3 0 0,1 0 0,3 0 0,-2 0 0,-1 0 0,-4 0 0,1 0 0,-11 0 0,1 0 0,-5 0 0,9 0 0,12 0 0,10 0 0,4 2 0,-5 2 0,-9 2 0,-6 1 0,-7-2 0,-2-1 0,1-1 0,1-1 0,5 0 0,-9-1 0,5 2 0,-6 0 0,4 1 0,3 1 0,3-1 0,11-2 0,-15 0 0,4-2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2T23:45:51.207"/>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0 0 16383,'42'0'0,"1"2"0,-9 3 0,2 0 0,0 2 0,-4-2 0,1 0 0,3-1 0,2 1 0,6 0 0,1-2 0,1 1 0,1-1 0,-2-1 0,-3 0 0,-2-2 0,-1 0 0,0 0 0,1 0 0,-1 0 0,-2 0 0,-1 0 0,-2 0 0,0 0 0,0 0 0,0 0 0,2 0 0,-3 0 0,0 0 0,-3 0 0,-3 0 0,0 0 0,3 0 0,1 0 0,1 0 0,-2 0 0,-2 0 0,-2 0 0,-4 0 0,-2 0 0,-3 0 0,-3 0 0,-4 0 0,0 0 0,7 0 0,10 0 0,10 0 0,3 0 0,-6 0 0,-8 0 0,-9 0 0,-9 0 0,-40-9 0,21 7 0,-27-8 0,34 8 0,0-3 0,25-1 0,-7 1 0,19 2 0,-15 3 0,-2 1 0,2 2 0,2 1 0,0 2 0,-2 0 0,-4-1 0,-2-1 0,-1-2 0,-1 0 0,1-2 0,-1 0 0,1 0 0,1 0 0,-2 2 0,1 1 0,-1-1 0,-1 0 0,1 1 0,-1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cbi.nlm.nih.gov/books/NBK27910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hairsite.com/hair-loss/board_entry-id-21990-da-DESC-page-112-order-time-descasc-DESC-category-2.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airsite.com/hair-loss/board_entry-id-21990-da-DESC-page-112-order-time-descasc-DESC-category-2.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buNone/>
            </a:pPr>
            <a:r>
              <a:rPr lang="en-GB"/>
              <a:t>https://</a:t>
            </a:r>
            <a:r>
              <a:rPr lang="en-GB" err="1"/>
              <a:t>zerotofinals.com</a:t>
            </a:r>
            <a:r>
              <a:rPr lang="en-GB"/>
              <a:t>/paediatrics/endocrinology/</a:t>
            </a:r>
            <a:r>
              <a:rPr lang="en-GB" err="1"/>
              <a:t>dka</a:t>
            </a:r>
            <a:r>
              <a:rPr lang="en-GB"/>
              <a:t>/</a:t>
            </a:r>
          </a:p>
          <a:p>
            <a:pPr marL="152400" indent="0">
              <a:buNone/>
            </a:pPr>
            <a:r>
              <a:rPr lang="en-GB"/>
              <a:t>Pathophysiology- </a:t>
            </a:r>
          </a:p>
          <a:p>
            <a:pPr marL="457200" indent="-304800"/>
            <a:r>
              <a:rPr lang="en-GB" sz="1200" b="1" i="0" u="none" strike="noStrike" cap="none">
                <a:solidFill>
                  <a:srgbClr val="000000"/>
                </a:solidFill>
                <a:effectLst/>
                <a:latin typeface="Arial"/>
                <a:ea typeface="Arial"/>
                <a:cs typeface="Arial"/>
                <a:sym typeface="Arial"/>
              </a:rPr>
              <a:t>Ketoacidosis </a:t>
            </a:r>
            <a:r>
              <a:rPr lang="en-GB" sz="1200" b="0" i="0" u="none" strike="noStrike" cap="none">
                <a:solidFill>
                  <a:srgbClr val="000000"/>
                </a:solidFill>
                <a:effectLst/>
                <a:latin typeface="Arial"/>
                <a:ea typeface="Arial"/>
                <a:cs typeface="Arial"/>
                <a:sym typeface="Arial"/>
              </a:rPr>
              <a:t>is a state of </a:t>
            </a:r>
            <a:r>
              <a:rPr lang="en-GB" sz="1200" b="1" i="0" u="none" strike="noStrike" cap="none">
                <a:solidFill>
                  <a:srgbClr val="000000"/>
                </a:solidFill>
                <a:effectLst/>
                <a:latin typeface="Arial"/>
                <a:ea typeface="Arial"/>
                <a:cs typeface="Arial"/>
                <a:sym typeface="Arial"/>
              </a:rPr>
              <a:t>uncontrolled catabolism </a:t>
            </a:r>
            <a:r>
              <a:rPr lang="en-GB" sz="1200" b="0" i="0" u="none" strike="noStrike" cap="none">
                <a:solidFill>
                  <a:srgbClr val="000000"/>
                </a:solidFill>
                <a:effectLst/>
                <a:latin typeface="Arial"/>
                <a:ea typeface="Arial"/>
                <a:cs typeface="Arial"/>
                <a:sym typeface="Arial"/>
              </a:rPr>
              <a:t>(break down) associated with </a:t>
            </a:r>
            <a:r>
              <a:rPr lang="en-GB" sz="1200" b="1" i="0" u="none" strike="noStrike" cap="none">
                <a:solidFill>
                  <a:srgbClr val="000000"/>
                </a:solidFill>
                <a:effectLst/>
                <a:latin typeface="Arial"/>
                <a:ea typeface="Arial"/>
                <a:cs typeface="Arial"/>
                <a:sym typeface="Arial"/>
              </a:rPr>
              <a:t>insulin deficiency </a:t>
            </a:r>
          </a:p>
          <a:p>
            <a:pPr marL="457200" indent="-304800"/>
            <a:r>
              <a:rPr lang="en-GB" sz="1200" b="0" i="0" u="none" strike="noStrike" cap="none">
                <a:solidFill>
                  <a:srgbClr val="000000"/>
                </a:solidFill>
                <a:effectLst/>
                <a:latin typeface="Arial"/>
                <a:ea typeface="Arial"/>
                <a:cs typeface="Arial"/>
                <a:sym typeface="Arial"/>
              </a:rPr>
              <a:t>Complete absence of insulin leads to </a:t>
            </a:r>
            <a:r>
              <a:rPr lang="en-GB" sz="1200" b="1" i="0" u="none" strike="noStrike" cap="none">
                <a:solidFill>
                  <a:srgbClr val="000000"/>
                </a:solidFill>
                <a:effectLst/>
                <a:latin typeface="Arial"/>
                <a:ea typeface="Arial"/>
                <a:cs typeface="Arial"/>
                <a:sym typeface="Arial"/>
              </a:rPr>
              <a:t>unrestrained </a:t>
            </a:r>
            <a:r>
              <a:rPr lang="en-GB" sz="1200" b="0" i="0" u="none" strike="noStrike" cap="none">
                <a:solidFill>
                  <a:srgbClr val="000000"/>
                </a:solidFill>
                <a:effectLst/>
                <a:latin typeface="Arial"/>
                <a:ea typeface="Arial"/>
                <a:cs typeface="Arial"/>
                <a:sym typeface="Arial"/>
              </a:rPr>
              <a:t>increased hepatic gluconeogenesis (i.e. unrestrained production of glucose) and decreased peripheral glucose uptake (i.e. decreased uptake of glucose by cells) this leads to hyperglycaemia---causes polyuria, glycosuria</a:t>
            </a:r>
          </a:p>
          <a:p>
            <a:r>
              <a:rPr lang="en-GB" sz="1200" b="1" i="0" u="none" strike="noStrike" cap="none">
                <a:solidFill>
                  <a:srgbClr val="000000"/>
                </a:solidFill>
                <a:effectLst/>
                <a:latin typeface="Arial"/>
                <a:ea typeface="Arial"/>
                <a:cs typeface="Arial"/>
                <a:sym typeface="Arial"/>
              </a:rPr>
              <a:t>High circulating glucose levels </a:t>
            </a:r>
            <a:r>
              <a:rPr lang="en-GB" sz="1200" b="0" i="0" u="none" strike="noStrike" cap="none">
                <a:solidFill>
                  <a:srgbClr val="000000"/>
                </a:solidFill>
                <a:effectLst/>
                <a:latin typeface="Arial"/>
                <a:ea typeface="Arial"/>
                <a:cs typeface="Arial"/>
                <a:sym typeface="Arial"/>
              </a:rPr>
              <a:t>result in an </a:t>
            </a:r>
            <a:r>
              <a:rPr lang="en-GB" sz="1200" b="1" i="0" u="none" strike="noStrike" cap="none">
                <a:solidFill>
                  <a:srgbClr val="000000"/>
                </a:solidFill>
                <a:effectLst/>
                <a:latin typeface="Arial"/>
                <a:ea typeface="Arial"/>
                <a:cs typeface="Arial"/>
                <a:sym typeface="Arial"/>
              </a:rPr>
              <a:t>osmotic diuresis </a:t>
            </a:r>
            <a:r>
              <a:rPr lang="en-GB" sz="1200" b="0" i="0" u="none" strike="noStrike" cap="none">
                <a:solidFill>
                  <a:srgbClr val="000000"/>
                </a:solidFill>
                <a:effectLst/>
                <a:latin typeface="Arial"/>
                <a:ea typeface="Arial"/>
                <a:cs typeface="Arial"/>
                <a:sym typeface="Arial"/>
              </a:rPr>
              <a:t>(since </a:t>
            </a:r>
            <a:r>
              <a:rPr lang="en-GB" sz="1200" b="1" i="0" u="none" strike="noStrike" cap="none">
                <a:solidFill>
                  <a:srgbClr val="000000"/>
                </a:solidFill>
                <a:effectLst/>
                <a:latin typeface="Arial"/>
                <a:ea typeface="Arial"/>
                <a:cs typeface="Arial"/>
                <a:sym typeface="Arial"/>
              </a:rPr>
              <a:t>increased glucose </a:t>
            </a:r>
            <a:r>
              <a:rPr lang="en-GB" sz="1200" b="0" i="0" u="none" strike="noStrike" cap="none">
                <a:solidFill>
                  <a:srgbClr val="000000"/>
                </a:solidFill>
                <a:effectLst/>
                <a:latin typeface="Arial"/>
                <a:ea typeface="Arial"/>
                <a:cs typeface="Arial"/>
                <a:sym typeface="Arial"/>
              </a:rPr>
              <a:t>in </a:t>
            </a:r>
            <a:r>
              <a:rPr lang="en-GB" sz="1200" b="1" i="0" u="none" strike="noStrike" cap="none">
                <a:solidFill>
                  <a:srgbClr val="000000"/>
                </a:solidFill>
                <a:effectLst/>
                <a:latin typeface="Arial"/>
                <a:ea typeface="Arial"/>
                <a:cs typeface="Arial"/>
                <a:sym typeface="Arial"/>
              </a:rPr>
              <a:t>urine </a:t>
            </a:r>
            <a:r>
              <a:rPr lang="en-GB" sz="1200" b="0" i="0" u="none" strike="noStrike" cap="none">
                <a:solidFill>
                  <a:srgbClr val="000000"/>
                </a:solidFill>
                <a:effectLst/>
                <a:latin typeface="Arial"/>
                <a:ea typeface="Arial"/>
                <a:cs typeface="Arial"/>
                <a:sym typeface="Arial"/>
              </a:rPr>
              <a:t>which </a:t>
            </a:r>
            <a:r>
              <a:rPr lang="en-GB" sz="1200" b="1" i="0" u="none" strike="noStrike" cap="none">
                <a:solidFill>
                  <a:srgbClr val="000000"/>
                </a:solidFill>
                <a:effectLst/>
                <a:latin typeface="Arial"/>
                <a:ea typeface="Arial"/>
                <a:cs typeface="Arial"/>
                <a:sym typeface="Arial"/>
              </a:rPr>
              <a:t>pull more water </a:t>
            </a:r>
            <a:r>
              <a:rPr lang="en-GB" sz="1200" b="0" i="0" u="none" strike="noStrike" cap="none">
                <a:solidFill>
                  <a:srgbClr val="000000"/>
                </a:solidFill>
                <a:effectLst/>
                <a:latin typeface="Arial"/>
                <a:ea typeface="Arial"/>
                <a:cs typeface="Arial"/>
                <a:sym typeface="Arial"/>
              </a:rPr>
              <a:t>into urine) by the </a:t>
            </a:r>
            <a:r>
              <a:rPr lang="en-GB" sz="1200" b="1" i="0" u="none" strike="noStrike" cap="none">
                <a:solidFill>
                  <a:srgbClr val="000000"/>
                </a:solidFill>
                <a:effectLst/>
                <a:latin typeface="Arial"/>
                <a:ea typeface="Arial"/>
                <a:cs typeface="Arial"/>
                <a:sym typeface="Arial"/>
              </a:rPr>
              <a:t>kidneys </a:t>
            </a:r>
            <a:r>
              <a:rPr lang="en-GB" sz="1200" b="0" i="0" u="none" strike="noStrike" cap="none">
                <a:solidFill>
                  <a:srgbClr val="000000"/>
                </a:solidFill>
                <a:effectLst/>
                <a:latin typeface="Arial"/>
                <a:ea typeface="Arial"/>
                <a:cs typeface="Arial"/>
                <a:sym typeface="Arial"/>
              </a:rPr>
              <a:t>and </a:t>
            </a:r>
            <a:r>
              <a:rPr lang="en-GB" sz="1200" b="1" i="0" u="none" strike="noStrike" cap="none">
                <a:solidFill>
                  <a:srgbClr val="000000"/>
                </a:solidFill>
                <a:effectLst/>
                <a:latin typeface="Arial"/>
                <a:ea typeface="Arial"/>
                <a:cs typeface="Arial"/>
                <a:sym typeface="Arial"/>
              </a:rPr>
              <a:t>consequent dehydration </a:t>
            </a:r>
            <a:r>
              <a:rPr lang="en-GB" sz="1200" b="0" i="0" u="none" strike="noStrike" cap="none">
                <a:solidFill>
                  <a:srgbClr val="000000"/>
                </a:solidFill>
                <a:effectLst/>
                <a:latin typeface="Arial"/>
                <a:ea typeface="Arial"/>
                <a:cs typeface="Arial"/>
                <a:sym typeface="Arial"/>
              </a:rPr>
              <a:t>and </a:t>
            </a:r>
            <a:r>
              <a:rPr lang="en-GB" sz="1200" b="1" i="0" u="none" strike="noStrike" cap="none">
                <a:solidFill>
                  <a:srgbClr val="000000"/>
                </a:solidFill>
                <a:effectLst/>
                <a:latin typeface="Arial"/>
                <a:ea typeface="Arial"/>
                <a:cs typeface="Arial"/>
                <a:sym typeface="Arial"/>
              </a:rPr>
              <a:t>loss </a:t>
            </a:r>
            <a:r>
              <a:rPr lang="en-GB" sz="1200" b="0" i="0" u="none" strike="noStrike" cap="none">
                <a:solidFill>
                  <a:srgbClr val="000000"/>
                </a:solidFill>
                <a:effectLst/>
                <a:latin typeface="Arial"/>
                <a:ea typeface="Arial"/>
                <a:cs typeface="Arial"/>
                <a:sym typeface="Arial"/>
              </a:rPr>
              <a:t>of </a:t>
            </a:r>
            <a:r>
              <a:rPr lang="en-GB" sz="1200" b="1" i="0" u="none" strike="noStrike" cap="none">
                <a:solidFill>
                  <a:srgbClr val="000000"/>
                </a:solidFill>
                <a:effectLst/>
                <a:latin typeface="Arial"/>
                <a:ea typeface="Arial"/>
                <a:cs typeface="Arial"/>
                <a:sym typeface="Arial"/>
              </a:rPr>
              <a:t>electrolytes.</a:t>
            </a:r>
            <a:endParaRPr lang="en-GB" sz="1200" b="0" i="0" u="none" strike="noStrike" cap="none">
              <a:solidFill>
                <a:srgbClr val="000000"/>
              </a:solidFill>
              <a:effectLst/>
              <a:latin typeface="Arial"/>
              <a:ea typeface="Arial"/>
              <a:cs typeface="Arial"/>
              <a:sym typeface="Arial"/>
            </a:endParaRPr>
          </a:p>
          <a:p>
            <a:r>
              <a:rPr lang="en-GB" sz="1200" b="0" i="0" u="none" strike="noStrike" cap="none">
                <a:solidFill>
                  <a:srgbClr val="000000"/>
                </a:solidFill>
                <a:effectLst/>
                <a:latin typeface="Arial"/>
                <a:ea typeface="Arial"/>
                <a:cs typeface="Arial"/>
                <a:sym typeface="Arial"/>
              </a:rPr>
              <a:t>In additions,</a:t>
            </a:r>
            <a:r>
              <a:rPr lang="en-GB" sz="1200" b="1" i="0" u="none" strike="noStrike" cap="none">
                <a:solidFill>
                  <a:srgbClr val="000000"/>
                </a:solidFill>
                <a:effectLst/>
                <a:latin typeface="Arial"/>
                <a:ea typeface="Arial"/>
                <a:cs typeface="Arial"/>
                <a:sym typeface="Arial"/>
              </a:rPr>
              <a:t> lipolysis </a:t>
            </a:r>
            <a:r>
              <a:rPr lang="en-GB" sz="1200" b="0" i="0" u="none" strike="noStrike" cap="none">
                <a:solidFill>
                  <a:srgbClr val="000000"/>
                </a:solidFill>
                <a:effectLst/>
                <a:latin typeface="Arial"/>
                <a:ea typeface="Arial"/>
                <a:cs typeface="Arial"/>
                <a:sym typeface="Arial"/>
              </a:rPr>
              <a:t>occurs leading to an </a:t>
            </a:r>
            <a:r>
              <a:rPr lang="en-GB" sz="1200" b="1" i="0" u="none" strike="noStrike" cap="none">
                <a:solidFill>
                  <a:srgbClr val="000000"/>
                </a:solidFill>
                <a:effectLst/>
                <a:latin typeface="Arial"/>
                <a:ea typeface="Arial"/>
                <a:cs typeface="Arial"/>
                <a:sym typeface="Arial"/>
              </a:rPr>
              <a:t>increase </a:t>
            </a:r>
            <a:r>
              <a:rPr lang="en-GB" sz="1200" b="0" i="0" u="none" strike="noStrike" cap="none">
                <a:solidFill>
                  <a:srgbClr val="000000"/>
                </a:solidFill>
                <a:effectLst/>
                <a:latin typeface="Arial"/>
                <a:ea typeface="Arial"/>
                <a:cs typeface="Arial"/>
                <a:sym typeface="Arial"/>
              </a:rPr>
              <a:t>in </a:t>
            </a:r>
            <a:r>
              <a:rPr lang="en-GB" sz="1200" b="1" i="0" u="none" strike="noStrike" cap="none">
                <a:solidFill>
                  <a:srgbClr val="000000"/>
                </a:solidFill>
                <a:effectLst/>
                <a:latin typeface="Arial"/>
                <a:ea typeface="Arial"/>
                <a:cs typeface="Arial"/>
                <a:sym typeface="Arial"/>
              </a:rPr>
              <a:t>circulating free fatty acids (FFAs) </a:t>
            </a:r>
            <a:r>
              <a:rPr lang="en-GB" sz="1200" b="0" i="0" u="none" strike="noStrike" cap="none">
                <a:solidFill>
                  <a:srgbClr val="000000"/>
                </a:solidFill>
                <a:effectLst/>
                <a:latin typeface="Arial"/>
                <a:ea typeface="Arial"/>
                <a:cs typeface="Arial"/>
                <a:sym typeface="Arial"/>
              </a:rPr>
              <a:t>which undergo ketogenesis this, in turn, is </a:t>
            </a:r>
            <a:r>
              <a:rPr lang="en-GB" sz="1200" b="1" i="0" u="none" strike="noStrike" cap="none">
                <a:solidFill>
                  <a:srgbClr val="000000"/>
                </a:solidFill>
                <a:effectLst/>
                <a:latin typeface="Arial"/>
                <a:ea typeface="Arial"/>
                <a:cs typeface="Arial"/>
                <a:sym typeface="Arial"/>
              </a:rPr>
              <a:t>converted </a:t>
            </a:r>
            <a:r>
              <a:rPr lang="en-GB" sz="1200" b="0" i="0" u="none" strike="noStrike" cap="none">
                <a:solidFill>
                  <a:srgbClr val="000000"/>
                </a:solidFill>
                <a:effectLst/>
                <a:latin typeface="Arial"/>
                <a:ea typeface="Arial"/>
                <a:cs typeface="Arial"/>
                <a:sym typeface="Arial"/>
              </a:rPr>
              <a:t>to </a:t>
            </a:r>
            <a:r>
              <a:rPr lang="en-GB" sz="1200" b="1" i="0" u="none" strike="noStrike" cap="none">
                <a:solidFill>
                  <a:srgbClr val="000000"/>
                </a:solidFill>
                <a:effectLst/>
                <a:latin typeface="Arial"/>
                <a:ea typeface="Arial"/>
                <a:cs typeface="Arial"/>
                <a:sym typeface="Arial"/>
              </a:rPr>
              <a:t>ketone bodies </a:t>
            </a:r>
            <a:r>
              <a:rPr lang="en-GB" sz="1200" b="0" i="0" u="none" strike="noStrike" cap="none">
                <a:solidFill>
                  <a:srgbClr val="000000"/>
                </a:solidFill>
                <a:effectLst/>
                <a:latin typeface="Arial"/>
                <a:ea typeface="Arial"/>
                <a:cs typeface="Arial"/>
                <a:sym typeface="Arial"/>
              </a:rPr>
              <a:t>within the </a:t>
            </a:r>
            <a:r>
              <a:rPr lang="en-GB" sz="1200" b="1" i="0" u="none" strike="noStrike" cap="none">
                <a:solidFill>
                  <a:srgbClr val="000000"/>
                </a:solidFill>
                <a:effectLst/>
                <a:latin typeface="Arial"/>
                <a:ea typeface="Arial"/>
                <a:cs typeface="Arial"/>
                <a:sym typeface="Arial"/>
              </a:rPr>
              <a:t>mitochondria.</a:t>
            </a:r>
            <a:endParaRPr lang="en-GB" sz="1200" b="0" i="0" u="none" strike="noStrike" cap="none">
              <a:solidFill>
                <a:srgbClr val="000000"/>
              </a:solidFill>
              <a:effectLst/>
              <a:latin typeface="Arial"/>
              <a:ea typeface="Arial"/>
              <a:cs typeface="Arial"/>
              <a:sym typeface="Arial"/>
            </a:endParaRPr>
          </a:p>
          <a:p>
            <a:r>
              <a:rPr lang="en-GB" sz="1200" b="1" i="0" u="none" strike="noStrike" cap="none">
                <a:solidFill>
                  <a:srgbClr val="000000"/>
                </a:solidFill>
                <a:effectLst/>
                <a:latin typeface="Arial"/>
                <a:ea typeface="Arial"/>
                <a:cs typeface="Arial"/>
                <a:sym typeface="Arial"/>
              </a:rPr>
              <a:t>Accumulation </a:t>
            </a:r>
            <a:r>
              <a:rPr lang="en-GB" sz="1200" b="0" i="0" u="none" strike="noStrike" cap="none">
                <a:solidFill>
                  <a:srgbClr val="000000"/>
                </a:solidFill>
                <a:effectLst/>
                <a:latin typeface="Arial"/>
                <a:ea typeface="Arial"/>
                <a:cs typeface="Arial"/>
                <a:sym typeface="Arial"/>
              </a:rPr>
              <a:t>of </a:t>
            </a:r>
            <a:r>
              <a:rPr lang="en-GB" sz="1200" b="1" i="0" u="none" strike="noStrike" cap="none">
                <a:solidFill>
                  <a:srgbClr val="000000"/>
                </a:solidFill>
                <a:effectLst/>
                <a:latin typeface="Arial"/>
                <a:ea typeface="Arial"/>
                <a:cs typeface="Arial"/>
                <a:sym typeface="Arial"/>
              </a:rPr>
              <a:t>ketone bodies </a:t>
            </a:r>
            <a:r>
              <a:rPr lang="en-GB" sz="1200" b="0" i="0" u="none" strike="noStrike" cap="none">
                <a:solidFill>
                  <a:srgbClr val="000000"/>
                </a:solidFill>
                <a:effectLst/>
                <a:latin typeface="Arial"/>
                <a:ea typeface="Arial"/>
                <a:cs typeface="Arial"/>
                <a:sym typeface="Arial"/>
              </a:rPr>
              <a:t>produces a </a:t>
            </a:r>
            <a:r>
              <a:rPr lang="en-GB" sz="1200" b="1" i="0" u="none" strike="noStrike" cap="none">
                <a:solidFill>
                  <a:srgbClr val="000000"/>
                </a:solidFill>
                <a:effectLst/>
                <a:latin typeface="Arial"/>
                <a:ea typeface="Arial"/>
                <a:cs typeface="Arial"/>
                <a:sym typeface="Arial"/>
              </a:rPr>
              <a:t>metabolic acidosis.</a:t>
            </a:r>
          </a:p>
          <a:p>
            <a:r>
              <a:rPr lang="en-GB" sz="1200" b="1" i="0" u="none" strike="noStrike" cap="none">
                <a:solidFill>
                  <a:srgbClr val="000000"/>
                </a:solidFill>
                <a:effectLst/>
                <a:latin typeface="Arial"/>
                <a:ea typeface="Arial"/>
                <a:cs typeface="Arial"/>
                <a:sym typeface="Arial"/>
              </a:rPr>
              <a:t>Insulin</a:t>
            </a:r>
            <a:r>
              <a:rPr lang="en-GB" sz="1200" b="0" i="0" u="none" strike="noStrike" cap="none">
                <a:solidFill>
                  <a:srgbClr val="000000"/>
                </a:solidFill>
                <a:effectLst/>
                <a:latin typeface="Arial"/>
                <a:ea typeface="Arial"/>
                <a:cs typeface="Arial"/>
                <a:sym typeface="Arial"/>
              </a:rPr>
              <a:t> normally drives </a:t>
            </a:r>
            <a:r>
              <a:rPr lang="en-GB" sz="1200" b="1" i="0" u="none" strike="noStrike" cap="none">
                <a:solidFill>
                  <a:srgbClr val="000000"/>
                </a:solidFill>
                <a:effectLst/>
                <a:latin typeface="Arial"/>
                <a:ea typeface="Arial"/>
                <a:cs typeface="Arial"/>
                <a:sym typeface="Arial"/>
              </a:rPr>
              <a:t>potassium</a:t>
            </a:r>
            <a:r>
              <a:rPr lang="en-GB" sz="1200" b="0" i="0" u="none" strike="noStrike" cap="none">
                <a:solidFill>
                  <a:srgbClr val="000000"/>
                </a:solidFill>
                <a:effectLst/>
                <a:latin typeface="Arial"/>
                <a:ea typeface="Arial"/>
                <a:cs typeface="Arial"/>
                <a:sym typeface="Arial"/>
              </a:rPr>
              <a:t> into cells. Without insulin, potassium is not added to and stored in cells. </a:t>
            </a:r>
          </a:p>
          <a:p>
            <a:r>
              <a:rPr lang="en-GB" sz="1200" b="1" i="0" u="none" strike="noStrike" cap="none">
                <a:solidFill>
                  <a:srgbClr val="000000"/>
                </a:solidFill>
                <a:effectLst/>
                <a:latin typeface="Arial"/>
                <a:ea typeface="Arial"/>
                <a:cs typeface="Arial"/>
                <a:sym typeface="Arial"/>
              </a:rPr>
              <a:t>Serum potassium</a:t>
            </a:r>
            <a:r>
              <a:rPr lang="en-GB" sz="1200" b="0" i="0" u="none" strike="noStrike" cap="none">
                <a:solidFill>
                  <a:srgbClr val="000000"/>
                </a:solidFill>
                <a:effectLst/>
                <a:latin typeface="Arial"/>
                <a:ea typeface="Arial"/>
                <a:cs typeface="Arial"/>
                <a:sym typeface="Arial"/>
              </a:rPr>
              <a:t> can be high or normal in diabetic ketoacidosis  as the kidneys continue to balance blood potassium with the potassium excreted in the urine, but </a:t>
            </a:r>
            <a:r>
              <a:rPr lang="en-GB" sz="1200" b="1" i="0" u="none" strike="noStrike" cap="none">
                <a:solidFill>
                  <a:srgbClr val="000000"/>
                </a:solidFill>
                <a:effectLst/>
                <a:latin typeface="Arial"/>
                <a:ea typeface="Arial"/>
                <a:cs typeface="Arial"/>
                <a:sym typeface="Arial"/>
              </a:rPr>
              <a:t>total body potassium is low</a:t>
            </a:r>
            <a:r>
              <a:rPr lang="en-GB" sz="1200" b="0" i="0" u="none" strike="noStrike" cap="none">
                <a:solidFill>
                  <a:srgbClr val="000000"/>
                </a:solidFill>
                <a:effectLst/>
                <a:latin typeface="Arial"/>
                <a:ea typeface="Arial"/>
                <a:cs typeface="Arial"/>
                <a:sym typeface="Arial"/>
              </a:rPr>
              <a:t> because no potassium is stored in the cells. </a:t>
            </a:r>
          </a:p>
          <a:p>
            <a:r>
              <a:rPr lang="en-GB" sz="1200" b="0" i="0" u="none" strike="noStrike" cap="none">
                <a:solidFill>
                  <a:srgbClr val="000000"/>
                </a:solidFill>
                <a:effectLst/>
                <a:latin typeface="Arial"/>
                <a:ea typeface="Arial"/>
                <a:cs typeface="Arial"/>
                <a:sym typeface="Arial"/>
              </a:rPr>
              <a:t>When treatment with insulin starts, patients can develop severe </a:t>
            </a:r>
            <a:r>
              <a:rPr lang="en-GB" sz="1200" b="1" i="0" u="none" strike="noStrike" cap="none">
                <a:solidFill>
                  <a:srgbClr val="000000"/>
                </a:solidFill>
                <a:effectLst/>
                <a:latin typeface="Arial"/>
                <a:ea typeface="Arial"/>
                <a:cs typeface="Arial"/>
                <a:sym typeface="Arial"/>
              </a:rPr>
              <a:t>hypokalaemia</a:t>
            </a:r>
            <a:r>
              <a:rPr lang="en-GB" sz="1200" b="0" i="0" u="none" strike="noStrike" cap="none">
                <a:solidFill>
                  <a:srgbClr val="000000"/>
                </a:solidFill>
                <a:effectLst/>
                <a:latin typeface="Arial"/>
                <a:ea typeface="Arial"/>
                <a:cs typeface="Arial"/>
                <a:sym typeface="Arial"/>
              </a:rPr>
              <a:t> (low serum potassium) very quickly as they can now transport K+ into cells so there is less K+ in the serum, this can lead to fatal </a:t>
            </a:r>
            <a:r>
              <a:rPr lang="en-GB" sz="1200" b="1" i="0" u="none" strike="noStrike" cap="none">
                <a:solidFill>
                  <a:srgbClr val="000000"/>
                </a:solidFill>
                <a:effectLst/>
                <a:latin typeface="Arial"/>
                <a:ea typeface="Arial"/>
                <a:cs typeface="Arial"/>
                <a:sym typeface="Arial"/>
              </a:rPr>
              <a:t>arrhythmias</a:t>
            </a:r>
            <a:r>
              <a:rPr lang="en-GB" sz="1200" b="0" i="0" u="none" strike="noStrike" cap="none">
                <a:solidFill>
                  <a:srgbClr val="000000"/>
                </a:solidFill>
                <a:effectLst/>
                <a:latin typeface="Arial"/>
                <a:ea typeface="Arial"/>
                <a:cs typeface="Arial"/>
                <a:sym typeface="Arial"/>
              </a:rPr>
              <a:t>.</a:t>
            </a:r>
            <a:br>
              <a:rPr lang="en-GB" sz="1200" b="0" i="0" u="none" strike="noStrike" cap="none">
                <a:solidFill>
                  <a:srgbClr val="000000"/>
                </a:solidFill>
                <a:effectLst/>
                <a:latin typeface="Arial"/>
                <a:ea typeface="Arial"/>
                <a:cs typeface="Arial"/>
                <a:sym typeface="Arial"/>
              </a:rPr>
            </a:br>
            <a:endParaRPr lang="en-GB" sz="1200" b="0" i="0" u="none" strike="noStrike" cap="none">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a:t>
            </a:fld>
            <a:endParaRPr/>
          </a:p>
        </p:txBody>
      </p:sp>
    </p:spTree>
    <p:extLst>
      <p:ext uri="{BB962C8B-B14F-4D97-AF65-F5344CB8AC3E}">
        <p14:creationId xmlns:p14="http://schemas.microsoft.com/office/powerpoint/2010/main" val="35701296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107</a:t>
            </a:fld>
            <a:endParaRPr/>
          </a:p>
        </p:txBody>
      </p:sp>
    </p:spTree>
    <p:extLst>
      <p:ext uri="{BB962C8B-B14F-4D97-AF65-F5344CB8AC3E}">
        <p14:creationId xmlns:p14="http://schemas.microsoft.com/office/powerpoint/2010/main" val="20085318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108</a:t>
            </a:fld>
            <a:endParaRPr/>
          </a:p>
        </p:txBody>
      </p:sp>
    </p:spTree>
    <p:extLst>
      <p:ext uri="{BB962C8B-B14F-4D97-AF65-F5344CB8AC3E}">
        <p14:creationId xmlns:p14="http://schemas.microsoft.com/office/powerpoint/2010/main" val="16983580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109</a:t>
            </a:fld>
            <a:endParaRPr/>
          </a:p>
        </p:txBody>
      </p:sp>
    </p:spTree>
    <p:extLst>
      <p:ext uri="{BB962C8B-B14F-4D97-AF65-F5344CB8AC3E}">
        <p14:creationId xmlns:p14="http://schemas.microsoft.com/office/powerpoint/2010/main" val="10073655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r>
              <a:rPr lang="en-GB" b="0" u="none" strike="noStrike">
                <a:solidFill>
                  <a:srgbClr val="2D323E"/>
                </a:solidFill>
                <a:effectLst/>
                <a:latin typeface="Roboto" panose="02000000000000000000" pitchFamily="2" charset="0"/>
              </a:rPr>
              <a:t>What does high cortisol after High dose Dexamethasone suppression test rule out? Cushing’s disease (pituitary adenoma)</a:t>
            </a: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110</a:t>
            </a:fld>
            <a:endParaRPr/>
          </a:p>
        </p:txBody>
      </p:sp>
    </p:spTree>
    <p:extLst>
      <p:ext uri="{BB962C8B-B14F-4D97-AF65-F5344CB8AC3E}">
        <p14:creationId xmlns:p14="http://schemas.microsoft.com/office/powerpoint/2010/main" val="31567821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111</a:t>
            </a:fld>
            <a:endParaRPr/>
          </a:p>
        </p:txBody>
      </p:sp>
    </p:spTree>
    <p:extLst>
      <p:ext uri="{BB962C8B-B14F-4D97-AF65-F5344CB8AC3E}">
        <p14:creationId xmlns:p14="http://schemas.microsoft.com/office/powerpoint/2010/main" val="31092073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112</a:t>
            </a:fld>
            <a:endParaRPr/>
          </a:p>
        </p:txBody>
      </p:sp>
    </p:spTree>
    <p:extLst>
      <p:ext uri="{BB962C8B-B14F-4D97-AF65-F5344CB8AC3E}">
        <p14:creationId xmlns:p14="http://schemas.microsoft.com/office/powerpoint/2010/main" val="106042043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113</a:t>
            </a:fld>
            <a:endParaRPr/>
          </a:p>
        </p:txBody>
      </p:sp>
    </p:spTree>
    <p:extLst>
      <p:ext uri="{BB962C8B-B14F-4D97-AF65-F5344CB8AC3E}">
        <p14:creationId xmlns:p14="http://schemas.microsoft.com/office/powerpoint/2010/main" val="41789869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b="0" i="0" u="none" strike="noStrike">
                <a:solidFill>
                  <a:srgbClr val="2D323E"/>
                </a:solidFill>
                <a:effectLst/>
                <a:latin typeface="roboto" panose="02000000000000000000" pitchFamily="2" charset="0"/>
              </a:rPr>
              <a:t>Addison’s disease is known to cause hyponatraemia and hyperkalaemia due to the failure of the adrenal glands to produce glucocorticoids and mineralocorticoids</a:t>
            </a:r>
          </a:p>
          <a:p>
            <a:pPr marL="0" lvl="0" indent="0" algn="l" rtl="0">
              <a:lnSpc>
                <a:spcPct val="100000"/>
              </a:lnSpc>
              <a:spcBef>
                <a:spcPts val="0"/>
              </a:spcBef>
              <a:spcAft>
                <a:spcPts val="0"/>
              </a:spcAft>
              <a:buSzPts val="1200"/>
              <a:buNone/>
            </a:pPr>
            <a:r>
              <a:rPr lang="en-GB" b="0" i="0" u="none" strike="noStrike">
                <a:solidFill>
                  <a:srgbClr val="2D323E"/>
                </a:solidFill>
                <a:effectLst/>
                <a:latin typeface="roboto" panose="02000000000000000000" pitchFamily="2" charset="0"/>
              </a:rPr>
              <a:t>Hyponatraemia is the correct abnormality, however is not the single most likely diagnosis given the presence of small cell lung cancer</a:t>
            </a:r>
          </a:p>
          <a:p>
            <a:pPr marL="0" lvl="0" indent="0" algn="l" rtl="0">
              <a:lnSpc>
                <a:spcPct val="100000"/>
              </a:lnSpc>
              <a:spcBef>
                <a:spcPts val="0"/>
              </a:spcBef>
              <a:spcAft>
                <a:spcPts val="0"/>
              </a:spcAft>
              <a:buSzPts val="1200"/>
              <a:buNone/>
            </a:pPr>
            <a:r>
              <a:rPr lang="en-GB" b="0" i="0" u="none" strike="noStrike">
                <a:solidFill>
                  <a:srgbClr val="2D323E"/>
                </a:solidFill>
                <a:effectLst/>
                <a:latin typeface="roboto" panose="02000000000000000000" pitchFamily="2" charset="0"/>
              </a:rPr>
              <a:t>Dehydration would lead to hypernatremia not hyponatraemia</a:t>
            </a:r>
          </a:p>
          <a:p>
            <a:pPr marL="0" lvl="0" indent="0" algn="l" rtl="0">
              <a:lnSpc>
                <a:spcPct val="100000"/>
              </a:lnSpc>
              <a:spcBef>
                <a:spcPts val="0"/>
              </a:spcBef>
              <a:spcAft>
                <a:spcPts val="0"/>
              </a:spcAft>
              <a:buSzPts val="1200"/>
              <a:buNone/>
            </a:pPr>
            <a:r>
              <a:rPr lang="en-GB" b="0" u="none" strike="noStrike">
                <a:solidFill>
                  <a:srgbClr val="2D323E"/>
                </a:solidFill>
                <a:effectLst/>
              </a:rPr>
              <a:t>Diabetes insipidus is caused by reduced production of ADH leading to </a:t>
            </a:r>
            <a:r>
              <a:rPr lang="en-GB" b="0" u="none" strike="noStrike" err="1">
                <a:solidFill>
                  <a:srgbClr val="2D323E"/>
                </a:solidFill>
                <a:effectLst/>
              </a:rPr>
              <a:t>hypernatraemia</a:t>
            </a:r>
            <a:br>
              <a:rPr lang="en-GB"/>
            </a:b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114</a:t>
            </a:fld>
            <a:endParaRPr/>
          </a:p>
        </p:txBody>
      </p:sp>
    </p:spTree>
    <p:extLst>
      <p:ext uri="{BB962C8B-B14F-4D97-AF65-F5344CB8AC3E}">
        <p14:creationId xmlns:p14="http://schemas.microsoft.com/office/powerpoint/2010/main" val="424184955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115</a:t>
            </a:fld>
            <a:endParaRPr/>
          </a:p>
        </p:txBody>
      </p:sp>
    </p:spTree>
    <p:extLst>
      <p:ext uri="{BB962C8B-B14F-4D97-AF65-F5344CB8AC3E}">
        <p14:creationId xmlns:p14="http://schemas.microsoft.com/office/powerpoint/2010/main" val="442386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116</a:t>
            </a:fld>
            <a:endParaRPr/>
          </a:p>
        </p:txBody>
      </p:sp>
    </p:spTree>
    <p:extLst>
      <p:ext uri="{BB962C8B-B14F-4D97-AF65-F5344CB8AC3E}">
        <p14:creationId xmlns:p14="http://schemas.microsoft.com/office/powerpoint/2010/main" val="2567616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buNone/>
            </a:pPr>
            <a:r>
              <a:rPr lang="en-GB" sz="1200" b="0" i="0" u="none" strike="noStrike" cap="none">
                <a:solidFill>
                  <a:srgbClr val="000000"/>
                </a:solidFill>
                <a:effectLst/>
                <a:latin typeface="Arial"/>
                <a:ea typeface="Arial"/>
                <a:cs typeface="Arial"/>
                <a:sym typeface="Arial"/>
              </a:rPr>
              <a:t>U&amp;E results- </a:t>
            </a:r>
          </a:p>
          <a:p>
            <a:r>
              <a:rPr lang="en-GB" sz="1200" b="0" i="0" u="none" strike="noStrike" cap="none">
                <a:solidFill>
                  <a:srgbClr val="000000"/>
                </a:solidFill>
                <a:effectLst/>
                <a:latin typeface="Arial"/>
                <a:ea typeface="Arial"/>
                <a:cs typeface="Arial"/>
                <a:sym typeface="Arial"/>
              </a:rPr>
              <a:t>Urea and creatinine often raised as a result of dehydration</a:t>
            </a:r>
            <a:br>
              <a:rPr lang="en-GB" sz="1200" b="1"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Total body potassium low as a result of osmotic diuresis but serum potassium concentration raised because of absence of insulin.</a:t>
            </a:r>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12</a:t>
            </a:fld>
            <a:endParaRPr/>
          </a:p>
        </p:txBody>
      </p:sp>
    </p:spTree>
    <p:extLst>
      <p:ext uri="{BB962C8B-B14F-4D97-AF65-F5344CB8AC3E}">
        <p14:creationId xmlns:p14="http://schemas.microsoft.com/office/powerpoint/2010/main" val="15445013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buNone/>
            </a:pPr>
            <a:r>
              <a:rPr lang="en-GB" b="0" i="0">
                <a:solidFill>
                  <a:srgbClr val="2D323E"/>
                </a:solidFill>
                <a:effectLst/>
                <a:latin typeface="Roboto" panose="02000000000000000000" pitchFamily="2" charset="0"/>
              </a:rPr>
              <a:t>Propylthiouracil – the </a:t>
            </a:r>
            <a:r>
              <a:rPr lang="en-GB" b="0" i="0">
                <a:solidFill>
                  <a:srgbClr val="2D323E"/>
                </a:solidFill>
                <a:effectLst/>
                <a:latin typeface="roboto" panose="02000000000000000000" pitchFamily="2" charset="0"/>
              </a:rPr>
              <a:t>preferred treatment of hyperthyroidism in first trimester pregnancy because it is safer for the foetus than carbimazole. It works by inhibiting the </a:t>
            </a:r>
            <a:r>
              <a:rPr lang="en-GB" b="0" i="0" err="1">
                <a:solidFill>
                  <a:srgbClr val="2D323E"/>
                </a:solidFill>
                <a:effectLst/>
                <a:latin typeface="roboto" panose="02000000000000000000" pitchFamily="2" charset="0"/>
              </a:rPr>
              <a:t>thyroperoxidase</a:t>
            </a:r>
            <a:r>
              <a:rPr lang="en-GB" b="0" i="0">
                <a:solidFill>
                  <a:srgbClr val="2D323E"/>
                </a:solidFill>
                <a:effectLst/>
                <a:latin typeface="roboto" panose="02000000000000000000" pitchFamily="2" charset="0"/>
              </a:rPr>
              <a:t> enzyme which is involved in preparing iodine for coupling with thyroglobulin</a:t>
            </a:r>
          </a:p>
          <a:p>
            <a:pPr marL="152400" indent="0">
              <a:buNone/>
            </a:pPr>
            <a:r>
              <a:rPr lang="en-GB" b="0" i="0">
                <a:solidFill>
                  <a:srgbClr val="2D323E"/>
                </a:solidFill>
                <a:effectLst/>
                <a:latin typeface="roboto" panose="02000000000000000000" pitchFamily="2" charset="0"/>
              </a:rPr>
              <a:t>Carbimazole is teratogenic in first trimester of pregnancy </a:t>
            </a: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117</a:t>
            </a:fld>
            <a:endParaRPr/>
          </a:p>
        </p:txBody>
      </p:sp>
    </p:spTree>
    <p:extLst>
      <p:ext uri="{BB962C8B-B14F-4D97-AF65-F5344CB8AC3E}">
        <p14:creationId xmlns:p14="http://schemas.microsoft.com/office/powerpoint/2010/main" val="30441022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buNone/>
            </a:pPr>
            <a:r>
              <a:rPr lang="en-GB" b="0" i="0">
                <a:solidFill>
                  <a:srgbClr val="2D323E"/>
                </a:solidFill>
                <a:effectLst/>
                <a:latin typeface="Roboto" panose="02000000000000000000" pitchFamily="2" charset="0"/>
              </a:rPr>
              <a:t>Propylthiouracil – the </a:t>
            </a:r>
            <a:r>
              <a:rPr lang="en-GB" b="0" i="0">
                <a:solidFill>
                  <a:srgbClr val="2D323E"/>
                </a:solidFill>
                <a:effectLst/>
                <a:latin typeface="roboto" panose="02000000000000000000" pitchFamily="2" charset="0"/>
              </a:rPr>
              <a:t>preferred treatment of hyperthyroidism in first trimester pregnancy because it is safer for the foetus than carbimazole. It works by inhibiting the </a:t>
            </a:r>
            <a:r>
              <a:rPr lang="en-GB" b="0" i="0" err="1">
                <a:solidFill>
                  <a:srgbClr val="2D323E"/>
                </a:solidFill>
                <a:effectLst/>
                <a:latin typeface="roboto" panose="02000000000000000000" pitchFamily="2" charset="0"/>
              </a:rPr>
              <a:t>thyroperoxidase</a:t>
            </a:r>
            <a:r>
              <a:rPr lang="en-GB" b="0" i="0">
                <a:solidFill>
                  <a:srgbClr val="2D323E"/>
                </a:solidFill>
                <a:effectLst/>
                <a:latin typeface="roboto" panose="02000000000000000000" pitchFamily="2" charset="0"/>
              </a:rPr>
              <a:t> enzyme which is involved in preparing iodine for coupling with thyroglobulin</a:t>
            </a:r>
          </a:p>
          <a:p>
            <a:pPr marL="152400" indent="0">
              <a:buNone/>
            </a:pPr>
            <a:r>
              <a:rPr lang="en-GB" b="0" i="0">
                <a:solidFill>
                  <a:srgbClr val="2D323E"/>
                </a:solidFill>
                <a:effectLst/>
                <a:latin typeface="roboto" panose="02000000000000000000" pitchFamily="2" charset="0"/>
              </a:rPr>
              <a:t>Carbimazole is teratogenic in first trimester of pregnancy </a:t>
            </a: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118</a:t>
            </a:fld>
            <a:endParaRPr/>
          </a:p>
        </p:txBody>
      </p:sp>
    </p:spTree>
    <p:extLst>
      <p:ext uri="{BB962C8B-B14F-4D97-AF65-F5344CB8AC3E}">
        <p14:creationId xmlns:p14="http://schemas.microsoft.com/office/powerpoint/2010/main" val="12151533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Hypocalcaemia – </a:t>
            </a:r>
            <a:r>
              <a:rPr lang="en-GB" err="1"/>
              <a:t>Parasthesia</a:t>
            </a:r>
            <a:r>
              <a:rPr lang="en-GB"/>
              <a:t>, spasms, tetany </a:t>
            </a: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119</a:t>
            </a:fld>
            <a:endParaRPr/>
          </a:p>
        </p:txBody>
      </p:sp>
    </p:spTree>
    <p:extLst>
      <p:ext uri="{BB962C8B-B14F-4D97-AF65-F5344CB8AC3E}">
        <p14:creationId xmlns:p14="http://schemas.microsoft.com/office/powerpoint/2010/main" val="12396241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Hypocalcaemia – </a:t>
            </a:r>
            <a:r>
              <a:rPr lang="en-GB" err="1"/>
              <a:t>Parasthesia</a:t>
            </a:r>
            <a:r>
              <a:rPr lang="en-GB"/>
              <a:t>, spasms, tetany </a:t>
            </a: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120</a:t>
            </a:fld>
            <a:endParaRPr/>
          </a:p>
        </p:txBody>
      </p:sp>
    </p:spTree>
    <p:extLst>
      <p:ext uri="{BB962C8B-B14F-4D97-AF65-F5344CB8AC3E}">
        <p14:creationId xmlns:p14="http://schemas.microsoft.com/office/powerpoint/2010/main" val="247978477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6" name="Google Shape;1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Why can cerebral oedema occur?</a:t>
            </a:r>
          </a:p>
          <a:p>
            <a:r>
              <a:rPr lang="en-GB" sz="1200" b="0" i="0" u="none" strike="noStrike" cap="none">
                <a:solidFill>
                  <a:srgbClr val="000000"/>
                </a:solidFill>
                <a:effectLst/>
                <a:latin typeface="Arial"/>
                <a:ea typeface="Arial"/>
                <a:cs typeface="Arial"/>
                <a:sym typeface="Arial"/>
              </a:rPr>
              <a:t>The theory is that if the blood is initially very concentrated, with corresponding high salt levels (hypernatremia) and is rapidly diluted with IV fluids (to hyponatremia) then osmotic shifts will occur.</a:t>
            </a:r>
          </a:p>
          <a:p>
            <a:r>
              <a:rPr lang="en-GB" sz="1200" b="0" i="0" u="none" strike="noStrike" cap="none">
                <a:solidFill>
                  <a:srgbClr val="000000"/>
                </a:solidFill>
                <a:effectLst/>
                <a:latin typeface="Arial"/>
                <a:ea typeface="Arial"/>
                <a:cs typeface="Arial"/>
                <a:sym typeface="Arial"/>
              </a:rPr>
              <a:t>Water will move from the blood into the tissues, which in the brain causes swelling of structures in an enclosed space (the skull). Swelling of the brain causes rapid deterioration, coma, and can be fatal. This is the reason that correction of fluid deficit is recommended to be undertaken slowly in DKA, over 48 hours.</a:t>
            </a:r>
            <a:br>
              <a:rPr lang="en-GB"/>
            </a:br>
            <a:endParaRPr lang="en-GB" sz="1200" u="none" strike="noStrike" cap="none"/>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13</a:t>
            </a:fld>
            <a:endParaRPr/>
          </a:p>
        </p:txBody>
      </p:sp>
    </p:spTree>
    <p:extLst>
      <p:ext uri="{BB962C8B-B14F-4D97-AF65-F5344CB8AC3E}">
        <p14:creationId xmlns:p14="http://schemas.microsoft.com/office/powerpoint/2010/main" val="2380530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Why can cerebral oedema occur?</a:t>
            </a:r>
          </a:p>
          <a:p>
            <a:r>
              <a:rPr lang="en-GB" sz="1200" b="0" i="0" u="none" strike="noStrike" cap="none">
                <a:solidFill>
                  <a:srgbClr val="000000"/>
                </a:solidFill>
                <a:effectLst/>
                <a:latin typeface="Arial"/>
                <a:ea typeface="Arial"/>
                <a:cs typeface="Arial"/>
                <a:sym typeface="Arial"/>
              </a:rPr>
              <a:t>The theory is that if the blood is initially very concentrated, with corresponding high salt levels (hypernatremia) and is rapidly diluted with IV fluids (to hyponatremia) then osmotic shifts will occur.</a:t>
            </a:r>
          </a:p>
          <a:p>
            <a:r>
              <a:rPr lang="en-GB" sz="1200" b="0" i="0" u="none" strike="noStrike" cap="none">
                <a:solidFill>
                  <a:srgbClr val="000000"/>
                </a:solidFill>
                <a:effectLst/>
                <a:latin typeface="Arial"/>
                <a:ea typeface="Arial"/>
                <a:cs typeface="Arial"/>
                <a:sym typeface="Arial"/>
              </a:rPr>
              <a:t>Water will move from the blood into the tissues, which in the brain causes swelling of structures in an enclosed space (the skull). Swelling of the brain causes rapid deterioration, coma, and can be fatal. This is the reason that correction of fluid deficit is recommended to be undertaken slowly in DKA, over 48 hours.</a:t>
            </a:r>
            <a:br>
              <a:rPr lang="en-GB"/>
            </a:br>
            <a:endParaRPr lang="en-GB" sz="1200" u="none" strike="noStrike" cap="none"/>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14</a:t>
            </a:fld>
            <a:endParaRPr/>
          </a:p>
        </p:txBody>
      </p:sp>
    </p:spTree>
    <p:extLst>
      <p:ext uri="{BB962C8B-B14F-4D97-AF65-F5344CB8AC3E}">
        <p14:creationId xmlns:p14="http://schemas.microsoft.com/office/powerpoint/2010/main" val="275561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15</a:t>
            </a:fld>
            <a:endParaRPr/>
          </a:p>
        </p:txBody>
      </p:sp>
    </p:spTree>
    <p:extLst>
      <p:ext uri="{BB962C8B-B14F-4D97-AF65-F5344CB8AC3E}">
        <p14:creationId xmlns:p14="http://schemas.microsoft.com/office/powerpoint/2010/main" val="1692388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16</a:t>
            </a:fld>
            <a:endParaRPr/>
          </a:p>
        </p:txBody>
      </p:sp>
    </p:spTree>
    <p:extLst>
      <p:ext uri="{BB962C8B-B14F-4D97-AF65-F5344CB8AC3E}">
        <p14:creationId xmlns:p14="http://schemas.microsoft.com/office/powerpoint/2010/main" val="1602038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https://</a:t>
            </a:r>
            <a:r>
              <a:rPr lang="en-GB" err="1"/>
              <a:t>zerotofinals.com</a:t>
            </a:r>
            <a:r>
              <a:rPr lang="en-GB"/>
              <a:t>/medicine/endocrinology/type2diabetes/</a:t>
            </a:r>
          </a:p>
          <a:p>
            <a:pPr marL="0" lvl="0" indent="0" algn="l" rtl="0">
              <a:lnSpc>
                <a:spcPct val="100000"/>
              </a:lnSpc>
              <a:spcBef>
                <a:spcPts val="0"/>
              </a:spcBef>
              <a:spcAft>
                <a:spcPts val="0"/>
              </a:spcAft>
              <a:buSzPts val="1200"/>
              <a:buNone/>
            </a:pPr>
            <a:endParaRPr lang="en-GB"/>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Explain why polyphagia is a symptom/sign of Diabetes Mellitus?</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Although there's a lot of glucose in the blood it cannot enter the cell which leaves cells starved for energy. This causes the body to undergo lipolysis and proteolysis which causes weight loss which leaves people hungry.</a:t>
            </a:r>
            <a:endParaRPr lang="en-GB"/>
          </a:p>
          <a:p>
            <a:pPr marL="0" lvl="0" indent="0" algn="l" rtl="0">
              <a:lnSpc>
                <a:spcPct val="100000"/>
              </a:lnSpc>
              <a:spcBef>
                <a:spcPts val="0"/>
              </a:spcBef>
              <a:spcAft>
                <a:spcPts val="0"/>
              </a:spcAft>
              <a:buSzPts val="1200"/>
              <a:buNone/>
            </a:pPr>
            <a:endParaRPr lang="en-GB"/>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a:solidFill>
                  <a:srgbClr val="000000"/>
                </a:solidFill>
                <a:effectLst/>
                <a:latin typeface="Arial"/>
                <a:ea typeface="Arial"/>
                <a:cs typeface="Arial"/>
                <a:sym typeface="Arial"/>
              </a:rPr>
              <a:t>Unexplained weight loss- doesn't become as apparent till more serious for T2 DM</a:t>
            </a: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17</a:t>
            </a:fld>
            <a:endParaRPr/>
          </a:p>
        </p:txBody>
      </p:sp>
    </p:spTree>
    <p:extLst>
      <p:ext uri="{BB962C8B-B14F-4D97-AF65-F5344CB8AC3E}">
        <p14:creationId xmlns:p14="http://schemas.microsoft.com/office/powerpoint/2010/main" val="47117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https://</a:t>
            </a:r>
            <a:r>
              <a:rPr lang="en-GB" err="1"/>
              <a:t>zerotofinals.com</a:t>
            </a:r>
            <a:r>
              <a:rPr lang="en-GB"/>
              <a:t>/medicine/endocrinology/type2diabetes/</a:t>
            </a:r>
          </a:p>
          <a:p>
            <a:pPr marL="0" lvl="0" indent="0" algn="l" rtl="0">
              <a:lnSpc>
                <a:spcPct val="100000"/>
              </a:lnSpc>
              <a:spcBef>
                <a:spcPts val="0"/>
              </a:spcBef>
              <a:spcAft>
                <a:spcPts val="0"/>
              </a:spcAft>
              <a:buSzPts val="1200"/>
              <a:buNone/>
            </a:pPr>
            <a:endParaRPr lang="en-GB" sz="1200" b="1" i="0" u="none" strike="noStrike" cap="none">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200"/>
              <a:buNone/>
            </a:pPr>
            <a:r>
              <a:rPr lang="en-GB" sz="1200" b="1" i="0" u="none" strike="noStrike" cap="none">
                <a:solidFill>
                  <a:srgbClr val="000000"/>
                </a:solidFill>
                <a:effectLst/>
                <a:latin typeface="Arial"/>
                <a:ea typeface="Arial"/>
                <a:cs typeface="Arial"/>
                <a:sym typeface="Arial"/>
              </a:rPr>
              <a:t>In symptomatic patient:</a:t>
            </a:r>
            <a:br>
              <a:rPr lang="en-GB" sz="1200" b="1"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Symptoms of hyperglycaemia (</a:t>
            </a:r>
            <a:r>
              <a:rPr lang="en-GB" sz="1200" b="0" i="0" u="none" strike="noStrike" cap="none" err="1">
                <a:solidFill>
                  <a:srgbClr val="000000"/>
                </a:solidFill>
                <a:effectLst/>
                <a:latin typeface="Arial"/>
                <a:ea typeface="Arial"/>
                <a:cs typeface="Arial"/>
                <a:sym typeface="Arial"/>
              </a:rPr>
              <a:t>eg</a:t>
            </a:r>
            <a:r>
              <a:rPr lang="en-GB" sz="1200" b="0" i="0" u="none" strike="noStrike" cap="none">
                <a:solidFill>
                  <a:srgbClr val="000000"/>
                </a:solidFill>
                <a:effectLst/>
                <a:latin typeface="Arial"/>
                <a:ea typeface="Arial"/>
                <a:cs typeface="Arial"/>
                <a:sym typeface="Arial"/>
              </a:rPr>
              <a:t> polyuria, polydipsia, unexplained weight loss, visual blurring, genital thrush, lethargy) AND </a:t>
            </a:r>
            <a:br>
              <a:rPr lang="en-GB" sz="1200" b="0"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Raised plasma glucose detected once—</a:t>
            </a:r>
            <a:r>
              <a:rPr lang="en-GB" sz="1200" b="1" i="0" u="none" strike="noStrike" cap="none">
                <a:solidFill>
                  <a:srgbClr val="000000"/>
                </a:solidFill>
                <a:effectLst/>
                <a:latin typeface="Arial"/>
                <a:ea typeface="Arial"/>
                <a:cs typeface="Arial"/>
                <a:sym typeface="Arial"/>
              </a:rPr>
              <a:t>fasting ≥7mmol/L</a:t>
            </a:r>
            <a:r>
              <a:rPr lang="en-GB" sz="1200" b="0" i="0" u="none" strike="noStrike" cap="none">
                <a:solidFill>
                  <a:srgbClr val="000000"/>
                </a:solidFill>
                <a:effectLst/>
                <a:latin typeface="Arial"/>
                <a:ea typeface="Arial"/>
                <a:cs typeface="Arial"/>
                <a:sym typeface="Arial"/>
              </a:rPr>
              <a:t> or </a:t>
            </a:r>
            <a:r>
              <a:rPr lang="en-GB" sz="1200" b="1" i="0" u="none" strike="noStrike" cap="none">
                <a:solidFill>
                  <a:srgbClr val="000000"/>
                </a:solidFill>
                <a:effectLst/>
                <a:latin typeface="Arial"/>
                <a:ea typeface="Arial"/>
                <a:cs typeface="Arial"/>
                <a:sym typeface="Arial"/>
              </a:rPr>
              <a:t>random ≥11.1mmol/L </a:t>
            </a:r>
            <a:endParaRPr lang="en-GB" sz="1200" b="0" i="0" u="none" strike="noStrike" cap="none">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200"/>
              <a:buNone/>
            </a:pPr>
            <a:br>
              <a:rPr lang="en-GB" sz="1200" b="1" i="0" u="none" strike="noStrike" cap="none">
                <a:solidFill>
                  <a:srgbClr val="000000"/>
                </a:solidFill>
                <a:effectLst/>
                <a:latin typeface="Arial"/>
                <a:ea typeface="Arial"/>
                <a:cs typeface="Arial"/>
                <a:sym typeface="Arial"/>
              </a:rPr>
            </a:br>
            <a:r>
              <a:rPr lang="en-GB" sz="1200" b="1" i="0" u="none" strike="noStrike" cap="none">
                <a:solidFill>
                  <a:srgbClr val="000000"/>
                </a:solidFill>
                <a:effectLst/>
                <a:latin typeface="Arial"/>
                <a:ea typeface="Arial"/>
                <a:cs typeface="Arial"/>
                <a:sym typeface="Arial"/>
              </a:rPr>
              <a:t>In asymptomatic patient- Patient must show raised glucose on 2 separate occasions</a:t>
            </a:r>
            <a:br>
              <a:rPr lang="en-GB" sz="1200" b="1"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Either </a:t>
            </a:r>
            <a:br>
              <a:rPr lang="en-GB" sz="1200" b="0"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Random plasma glucose of </a:t>
            </a:r>
            <a:r>
              <a:rPr lang="en-GB" sz="1200" b="1" i="0" u="none" strike="noStrike" cap="none">
                <a:solidFill>
                  <a:srgbClr val="000000"/>
                </a:solidFill>
                <a:effectLst/>
                <a:latin typeface="Arial"/>
                <a:ea typeface="Arial"/>
                <a:cs typeface="Arial"/>
                <a:sym typeface="Arial"/>
              </a:rPr>
              <a:t>≥11.1 mmol/L</a:t>
            </a:r>
            <a:r>
              <a:rPr lang="en-GB" sz="1200" b="0" i="0" u="none" strike="noStrike" cap="none">
                <a:solidFill>
                  <a:srgbClr val="000000"/>
                </a:solidFill>
                <a:effectLst/>
                <a:latin typeface="Arial"/>
                <a:ea typeface="Arial"/>
                <a:cs typeface="Arial"/>
                <a:sym typeface="Arial"/>
              </a:rPr>
              <a:t> or</a:t>
            </a:r>
            <a:br>
              <a:rPr lang="en-GB" sz="1200" b="0"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Fasting plasma glucose </a:t>
            </a:r>
            <a:r>
              <a:rPr lang="en-GB" sz="1200" b="1" i="0" u="none" strike="noStrike" cap="none">
                <a:solidFill>
                  <a:srgbClr val="000000"/>
                </a:solidFill>
                <a:effectLst/>
                <a:latin typeface="Arial"/>
                <a:ea typeface="Arial"/>
                <a:cs typeface="Arial"/>
                <a:sym typeface="Arial"/>
              </a:rPr>
              <a:t>≥7.0 mmol/L </a:t>
            </a:r>
            <a:r>
              <a:rPr lang="en-GB" sz="1200" b="0" i="0" u="none" strike="noStrike" cap="none">
                <a:solidFill>
                  <a:srgbClr val="000000"/>
                </a:solidFill>
                <a:effectLst/>
                <a:latin typeface="Arial"/>
                <a:ea typeface="Arial"/>
                <a:cs typeface="Arial"/>
                <a:sym typeface="Arial"/>
              </a:rPr>
              <a:t>or</a:t>
            </a:r>
            <a:br>
              <a:rPr lang="en-GB" sz="1200" b="0"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or </a:t>
            </a:r>
            <a:br>
              <a:rPr lang="en-GB" sz="1200" b="0"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Oral Glucose tolerance test</a:t>
            </a:r>
            <a:br>
              <a:rPr lang="en-GB" sz="1200" b="0"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Fasting &gt; </a:t>
            </a:r>
            <a:r>
              <a:rPr lang="en-GB" sz="1200" b="1" i="0" u="none" strike="noStrike" cap="none">
                <a:solidFill>
                  <a:srgbClr val="000000"/>
                </a:solidFill>
                <a:effectLst/>
                <a:latin typeface="Arial"/>
                <a:ea typeface="Arial"/>
                <a:cs typeface="Arial"/>
                <a:sym typeface="Arial"/>
              </a:rPr>
              <a:t>7mmol/L</a:t>
            </a:r>
            <a:r>
              <a:rPr lang="en-GB" sz="1200" b="0" i="0" u="none" strike="noStrike" cap="none">
                <a:solidFill>
                  <a:srgbClr val="000000"/>
                </a:solidFill>
                <a:effectLst/>
                <a:latin typeface="Arial"/>
                <a:ea typeface="Arial"/>
                <a:cs typeface="Arial"/>
                <a:sym typeface="Arial"/>
              </a:rPr>
              <a:t>  and 2 hrs after glucose &gt; </a:t>
            </a:r>
            <a:r>
              <a:rPr lang="en-GB" sz="1200" b="1" i="0" u="none" strike="noStrike" cap="none">
                <a:solidFill>
                  <a:srgbClr val="000000"/>
                </a:solidFill>
                <a:effectLst/>
                <a:latin typeface="Arial"/>
                <a:ea typeface="Arial"/>
                <a:cs typeface="Arial"/>
                <a:sym typeface="Arial"/>
              </a:rPr>
              <a:t>11.1 mmol/L </a:t>
            </a:r>
            <a:br>
              <a:rPr lang="en-GB" sz="1200" b="0" i="0" u="none" strike="noStrike" cap="none">
                <a:solidFill>
                  <a:srgbClr val="000000"/>
                </a:solidFill>
                <a:effectLst/>
                <a:latin typeface="Arial"/>
                <a:ea typeface="Arial"/>
                <a:cs typeface="Arial"/>
                <a:sym typeface="Arial"/>
              </a:rPr>
            </a:br>
            <a:endParaRPr lang="en-GB" sz="1200" b="0" i="0" u="none" strike="noStrike" cap="none">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200"/>
              <a:buNone/>
            </a:pPr>
            <a:r>
              <a:rPr lang="en-GB" sz="1200" b="0" i="1" u="none" strike="noStrike" cap="none">
                <a:solidFill>
                  <a:srgbClr val="000000"/>
                </a:solidFill>
                <a:effectLst/>
                <a:latin typeface="Arial"/>
                <a:ea typeface="Arial"/>
                <a:cs typeface="Arial"/>
                <a:sym typeface="Arial"/>
              </a:rPr>
              <a:t>(Remember If individual is symptomatic need to have one abnormal value for one of the above if asymptomatic require 2 abnormal values)</a:t>
            </a:r>
            <a:endParaRPr lang="en-GB" sz="1200" b="0" i="0" u="none" strike="noStrike" cap="none">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18</a:t>
            </a:fld>
            <a:endParaRPr/>
          </a:p>
        </p:txBody>
      </p:sp>
    </p:spTree>
    <p:extLst>
      <p:ext uri="{BB962C8B-B14F-4D97-AF65-F5344CB8AC3E}">
        <p14:creationId xmlns:p14="http://schemas.microsoft.com/office/powerpoint/2010/main" val="3350026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b="0" i="0" u="none" strike="noStrike">
                <a:solidFill>
                  <a:srgbClr val="4C4C4C"/>
                </a:solidFill>
                <a:effectLst/>
                <a:latin typeface="Raleway" pitchFamily="2" charset="77"/>
              </a:rPr>
              <a:t>Chronic exposure to </a:t>
            </a:r>
            <a:r>
              <a:rPr lang="en-GB" b="1" i="1" u="none" strike="noStrike">
                <a:solidFill>
                  <a:srgbClr val="4C4C4C"/>
                </a:solidFill>
                <a:effectLst/>
                <a:latin typeface="Raleway" pitchFamily="2" charset="77"/>
              </a:rPr>
              <a:t>hyperglycaemia</a:t>
            </a:r>
            <a:r>
              <a:rPr lang="en-GB" b="0" i="0" u="none" strike="noStrike">
                <a:solidFill>
                  <a:srgbClr val="4C4C4C"/>
                </a:solidFill>
                <a:effectLst/>
                <a:latin typeface="Raleway" pitchFamily="2" charset="77"/>
              </a:rPr>
              <a:t> causes damage to the </a:t>
            </a:r>
            <a:r>
              <a:rPr lang="en-GB" b="1" i="1" u="none" strike="noStrike">
                <a:solidFill>
                  <a:srgbClr val="4C4C4C"/>
                </a:solidFill>
                <a:effectLst/>
                <a:latin typeface="Raleway" pitchFamily="2" charset="77"/>
              </a:rPr>
              <a:t>endothelial cells</a:t>
            </a:r>
            <a:r>
              <a:rPr lang="en-GB" b="0" i="0" u="none" strike="noStrike">
                <a:solidFill>
                  <a:srgbClr val="4C4C4C"/>
                </a:solidFill>
                <a:effectLst/>
                <a:latin typeface="Raleway" pitchFamily="2" charset="77"/>
              </a:rPr>
              <a:t> of blood vessels. This leads to leaky, malfunctioning vessels that are unable to regenerate. High levels of sugar in the blood also causes </a:t>
            </a:r>
            <a:r>
              <a:rPr lang="en-GB" b="1" i="0" u="none" strike="noStrike">
                <a:solidFill>
                  <a:srgbClr val="4C4C4C"/>
                </a:solidFill>
                <a:effectLst/>
                <a:latin typeface="Raleway" pitchFamily="2" charset="77"/>
              </a:rPr>
              <a:t>suppression of the immune system</a:t>
            </a:r>
            <a:r>
              <a:rPr lang="en-GB" b="0" i="0" u="none" strike="noStrike">
                <a:solidFill>
                  <a:srgbClr val="4C4C4C"/>
                </a:solidFill>
                <a:effectLst/>
                <a:latin typeface="Raleway" pitchFamily="2" charset="77"/>
              </a:rPr>
              <a:t>, and provides an optimal environment for infectious organisms to thrive.</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Hyperglycaemia induces oxidative stress and inflammation which can cause endothelial dysfunction which can cause atherosclerosis formation.</a:t>
            </a: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19</a:t>
            </a:fld>
            <a:endParaRPr/>
          </a:p>
        </p:txBody>
      </p:sp>
    </p:spTree>
    <p:extLst>
      <p:ext uri="{BB962C8B-B14F-4D97-AF65-F5344CB8AC3E}">
        <p14:creationId xmlns:p14="http://schemas.microsoft.com/office/powerpoint/2010/main" val="2074877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Reference- </a:t>
            </a:r>
            <a:r>
              <a:rPr lang="en-GB" err="1"/>
              <a:t>Passmed</a:t>
            </a:r>
            <a:endParaRPr lang="en-GB"/>
          </a:p>
          <a:p>
            <a:r>
              <a:rPr lang="en-GB"/>
              <a:t>Advantage of metformin- rarely cause hypoglycaemia </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5696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1" name="Google Shape;101;p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2</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0480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GB"/>
              <a:t>Reference- Quesmed</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9860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Reference- </a:t>
            </a:r>
            <a:r>
              <a:rPr lang="en-GB" noProof="0" err="1"/>
              <a:t>Passmed</a:t>
            </a:r>
            <a:r>
              <a:rPr lang="en-GB" noProof="0"/>
              <a:t> and Quesmed</a:t>
            </a: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22</a:t>
            </a:fld>
            <a:endParaRPr/>
          </a:p>
        </p:txBody>
      </p:sp>
    </p:spTree>
    <p:extLst>
      <p:ext uri="{BB962C8B-B14F-4D97-AF65-F5344CB8AC3E}">
        <p14:creationId xmlns:p14="http://schemas.microsoft.com/office/powerpoint/2010/main" val="2281518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a:t>Reference- </a:t>
            </a:r>
            <a:r>
              <a:rPr lang="en-GB" err="1"/>
              <a:t>Passmed</a:t>
            </a:r>
            <a:r>
              <a:rPr lang="en-GB"/>
              <a:t> and Quesmed</a:t>
            </a:r>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23</a:t>
            </a:fld>
            <a:endParaRPr/>
          </a:p>
        </p:txBody>
      </p:sp>
    </p:spTree>
    <p:extLst>
      <p:ext uri="{BB962C8B-B14F-4D97-AF65-F5344CB8AC3E}">
        <p14:creationId xmlns:p14="http://schemas.microsoft.com/office/powerpoint/2010/main" val="2155511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buNone/>
            </a:pPr>
            <a:r>
              <a:rPr lang="en-GB"/>
              <a:t>IV glucose </a:t>
            </a:r>
            <a:r>
              <a:rPr lang="en-GB" b="0" u="none" strike="noStrike">
                <a:solidFill>
                  <a:srgbClr val="2D323E"/>
                </a:solidFill>
                <a:effectLst/>
                <a:latin typeface="Roboto" panose="02000000000000000000" pitchFamily="2" charset="0"/>
              </a:rPr>
              <a:t>Intravenous glucose - </a:t>
            </a:r>
            <a:r>
              <a:rPr lang="en-GB" b="0" u="none" strike="noStrike">
                <a:solidFill>
                  <a:srgbClr val="2D323E"/>
                </a:solidFill>
                <a:effectLst/>
              </a:rPr>
              <a:t>This is the most rapid method of reversing hypoglycaemia and is indicated in this case because the patient is unconscious and has had a seizure</a:t>
            </a:r>
            <a:br>
              <a:rPr lang="en-GB" b="0" i="0">
                <a:solidFill>
                  <a:srgbClr val="2D323E"/>
                </a:solidFill>
                <a:effectLst/>
                <a:latin typeface="Roboto" panose="02000000000000000000" pitchFamily="2" charset="0"/>
              </a:rPr>
            </a:br>
            <a:endParaRPr lang="en-GB" b="0" i="0">
              <a:solidFill>
                <a:srgbClr val="2D323E"/>
              </a:solidFill>
              <a:effectLst/>
              <a:latin typeface="Roboto" panose="02000000000000000000" pitchFamily="2" charset="0"/>
            </a:endParaRPr>
          </a:p>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24</a:t>
            </a:fld>
            <a:endParaRPr/>
          </a:p>
        </p:txBody>
      </p:sp>
    </p:spTree>
    <p:extLst>
      <p:ext uri="{BB962C8B-B14F-4D97-AF65-F5344CB8AC3E}">
        <p14:creationId xmlns:p14="http://schemas.microsoft.com/office/powerpoint/2010/main" val="4121460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buNone/>
            </a:pPr>
            <a:r>
              <a:rPr lang="en-GB"/>
              <a:t>IV glucose </a:t>
            </a:r>
            <a:r>
              <a:rPr lang="en-GB" b="0" u="none" strike="noStrike">
                <a:solidFill>
                  <a:srgbClr val="2D323E"/>
                </a:solidFill>
                <a:effectLst/>
                <a:latin typeface="Roboto" panose="02000000000000000000" pitchFamily="2" charset="0"/>
              </a:rPr>
              <a:t>- </a:t>
            </a:r>
            <a:r>
              <a:rPr lang="en-GB" b="0" u="none" strike="noStrike">
                <a:solidFill>
                  <a:srgbClr val="2D323E"/>
                </a:solidFill>
                <a:effectLst/>
              </a:rPr>
              <a:t>This is the most rapid method of reversing hypoglycaemia and is indicated in this case because the patient is unconscious and has had a seizure</a:t>
            </a:r>
            <a:br>
              <a:rPr lang="en-GB" b="0" i="0">
                <a:solidFill>
                  <a:srgbClr val="2D323E"/>
                </a:solidFill>
                <a:effectLst/>
                <a:latin typeface="Roboto" panose="02000000000000000000" pitchFamily="2" charset="0"/>
              </a:rPr>
            </a:br>
            <a:endParaRPr lang="en-GB" b="0" i="0">
              <a:solidFill>
                <a:srgbClr val="2D323E"/>
              </a:solidFill>
              <a:effectLst/>
              <a:latin typeface="Roboto" panose="02000000000000000000" pitchFamily="2" charset="0"/>
            </a:endParaRPr>
          </a:p>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25</a:t>
            </a:fld>
            <a:endParaRPr/>
          </a:p>
        </p:txBody>
      </p:sp>
    </p:spTree>
    <p:extLst>
      <p:ext uri="{BB962C8B-B14F-4D97-AF65-F5344CB8AC3E}">
        <p14:creationId xmlns:p14="http://schemas.microsoft.com/office/powerpoint/2010/main" val="4096896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b="0" i="0">
                <a:solidFill>
                  <a:srgbClr val="C58AF9"/>
                </a:solidFill>
                <a:effectLst/>
                <a:latin typeface="arial" panose="020B0604020202020204" pitchFamily="34" charset="0"/>
                <a:hlinkClick r:id="rId3"/>
              </a:rPr>
              <a:t>https://www.ncbi.nlm.nih.gov/books/NBK279100/</a:t>
            </a:r>
            <a:endParaRPr lang="en-GB" b="0" i="0">
              <a:solidFill>
                <a:srgbClr val="FFFFFF"/>
              </a:solidFill>
              <a:effectLst/>
              <a:latin typeface="arial" panose="020B0604020202020204" pitchFamily="34" charset="0"/>
            </a:endParaRPr>
          </a:p>
          <a:p>
            <a:pPr marL="0" lvl="0" indent="0" algn="l" rtl="0">
              <a:lnSpc>
                <a:spcPct val="100000"/>
              </a:lnSpc>
              <a:spcBef>
                <a:spcPts val="0"/>
              </a:spcBef>
              <a:spcAft>
                <a:spcPts val="0"/>
              </a:spcAft>
              <a:buSzPts val="1200"/>
              <a:buNone/>
            </a:pPr>
            <a:r>
              <a:rPr lang="en-GB"/>
              <a:t>https://</a:t>
            </a:r>
            <a:r>
              <a:rPr lang="en-GB" err="1"/>
              <a:t>medmnemonics.wordpress.com</a:t>
            </a:r>
            <a:r>
              <a:rPr lang="en-GB"/>
              <a:t>/2011/12/12/hypoglycaemia-causes/</a:t>
            </a:r>
            <a:endParaRPr lang="en-GB" b="0" i="0">
              <a:solidFill>
                <a:srgbClr val="FFFFFF"/>
              </a:solidFill>
              <a:effectLst/>
              <a:latin typeface="arial" panose="020B0604020202020204" pitchFamily="34" charset="0"/>
            </a:endParaRPr>
          </a:p>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26</a:t>
            </a:fld>
            <a:endParaRPr/>
          </a:p>
        </p:txBody>
      </p:sp>
    </p:spTree>
    <p:extLst>
      <p:ext uri="{BB962C8B-B14F-4D97-AF65-F5344CB8AC3E}">
        <p14:creationId xmlns:p14="http://schemas.microsoft.com/office/powerpoint/2010/main" val="2424678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27</a:t>
            </a:fld>
            <a:endParaRPr/>
          </a:p>
        </p:txBody>
      </p:sp>
    </p:spTree>
    <p:extLst>
      <p:ext uri="{BB962C8B-B14F-4D97-AF65-F5344CB8AC3E}">
        <p14:creationId xmlns:p14="http://schemas.microsoft.com/office/powerpoint/2010/main" val="2343922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Anti TPO</a:t>
            </a:r>
          </a:p>
          <a:p>
            <a:pPr marL="0" lvl="0" indent="0" algn="l" rtl="0">
              <a:lnSpc>
                <a:spcPct val="100000"/>
              </a:lnSpc>
              <a:spcBef>
                <a:spcPts val="0"/>
              </a:spcBef>
              <a:spcAft>
                <a:spcPts val="0"/>
              </a:spcAft>
              <a:buSzPts val="1200"/>
              <a:buNone/>
            </a:pPr>
            <a:r>
              <a:rPr lang="en-GB" b="0" i="0">
                <a:solidFill>
                  <a:srgbClr val="FFFFFF"/>
                </a:solidFill>
                <a:effectLst/>
                <a:latin typeface="arial" panose="020B0604020202020204" pitchFamily="34" charset="0"/>
              </a:rPr>
              <a:t> </a:t>
            </a:r>
            <a:r>
              <a:rPr lang="en-GB" b="0" i="0">
                <a:solidFill>
                  <a:srgbClr val="C58AF9"/>
                </a:solidFill>
                <a:effectLst/>
                <a:latin typeface="arial" panose="020B0604020202020204" pitchFamily="34" charset="0"/>
                <a:hlinkClick r:id="rId3"/>
              </a:rPr>
              <a:t>https://hairsite.com/hair-loss/board_entry-id-21990-da-DESC-page-112-order-time-descasc-DESC-category-2.html</a:t>
            </a: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28</a:t>
            </a:fld>
            <a:endParaRPr/>
          </a:p>
        </p:txBody>
      </p:sp>
    </p:spTree>
    <p:extLst>
      <p:ext uri="{BB962C8B-B14F-4D97-AF65-F5344CB8AC3E}">
        <p14:creationId xmlns:p14="http://schemas.microsoft.com/office/powerpoint/2010/main" val="3423286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Anti TPO</a:t>
            </a:r>
          </a:p>
          <a:p>
            <a:pPr marL="0" lvl="0" indent="0" algn="l" rtl="0">
              <a:lnSpc>
                <a:spcPct val="100000"/>
              </a:lnSpc>
              <a:spcBef>
                <a:spcPts val="0"/>
              </a:spcBef>
              <a:spcAft>
                <a:spcPts val="0"/>
              </a:spcAft>
              <a:buSzPts val="1200"/>
              <a:buNone/>
            </a:pPr>
            <a:r>
              <a:rPr lang="en-GB" b="0" i="0">
                <a:solidFill>
                  <a:srgbClr val="FFFFFF"/>
                </a:solidFill>
                <a:effectLst/>
                <a:latin typeface="arial" panose="020B0604020202020204" pitchFamily="34" charset="0"/>
              </a:rPr>
              <a:t> </a:t>
            </a:r>
            <a:r>
              <a:rPr lang="en-GB" b="0" i="0">
                <a:solidFill>
                  <a:srgbClr val="C58AF9"/>
                </a:solidFill>
                <a:effectLst/>
                <a:latin typeface="arial" panose="020B0604020202020204" pitchFamily="34" charset="0"/>
                <a:hlinkClick r:id="rId3"/>
              </a:rPr>
              <a:t>https://hairsite.com/hair-loss/board_entry-id-21990-da-DESC-page-112-order-time-descasc-DESC-category-2.html</a:t>
            </a: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29</a:t>
            </a:fld>
            <a:endParaRPr/>
          </a:p>
        </p:txBody>
      </p:sp>
    </p:spTree>
    <p:extLst>
      <p:ext uri="{BB962C8B-B14F-4D97-AF65-F5344CB8AC3E}">
        <p14:creationId xmlns:p14="http://schemas.microsoft.com/office/powerpoint/2010/main" val="3041097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30</a:t>
            </a:fld>
            <a:endParaRPr/>
          </a:p>
        </p:txBody>
      </p:sp>
    </p:spTree>
    <p:extLst>
      <p:ext uri="{BB962C8B-B14F-4D97-AF65-F5344CB8AC3E}">
        <p14:creationId xmlns:p14="http://schemas.microsoft.com/office/powerpoint/2010/main" val="3596994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519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31</a:t>
            </a:fld>
            <a:endParaRPr/>
          </a:p>
        </p:txBody>
      </p:sp>
    </p:spTree>
    <p:extLst>
      <p:ext uri="{BB962C8B-B14F-4D97-AF65-F5344CB8AC3E}">
        <p14:creationId xmlns:p14="http://schemas.microsoft.com/office/powerpoint/2010/main" val="3768723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32</a:t>
            </a:fld>
            <a:endParaRPr/>
          </a:p>
        </p:txBody>
      </p:sp>
    </p:spTree>
    <p:extLst>
      <p:ext uri="{BB962C8B-B14F-4D97-AF65-F5344CB8AC3E}">
        <p14:creationId xmlns:p14="http://schemas.microsoft.com/office/powerpoint/2010/main" val="3526030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33</a:t>
            </a:fld>
            <a:endParaRPr/>
          </a:p>
        </p:txBody>
      </p:sp>
    </p:spTree>
    <p:extLst>
      <p:ext uri="{BB962C8B-B14F-4D97-AF65-F5344CB8AC3E}">
        <p14:creationId xmlns:p14="http://schemas.microsoft.com/office/powerpoint/2010/main" val="4140794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r>
              <a:rPr lang="en-US"/>
              <a:t>https://</a:t>
            </a:r>
            <a:r>
              <a:rPr lang="en-US" err="1"/>
              <a:t>www.medicdrive.org</a:t>
            </a:r>
            <a:r>
              <a:rPr lang="en-US"/>
              <a:t>/thyroid-disease/ </a:t>
            </a:r>
          </a:p>
          <a:p>
            <a:pPr marL="152400" indent="0">
              <a:buNone/>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4728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2" indent="0">
              <a:buNone/>
            </a:pPr>
            <a:r>
              <a:rPr lang="en-US" sz="1200">
                <a:solidFill>
                  <a:schemeClr val="tx1"/>
                </a:solidFill>
              </a:rPr>
              <a:t>De Quervain’s (Subacute) Thyroiditis – important is the fever like symptoms as this is preceded by a </a:t>
            </a:r>
            <a:r>
              <a:rPr lang="en-US" sz="1200" b="1">
                <a:solidFill>
                  <a:schemeClr val="tx1"/>
                </a:solidFill>
              </a:rPr>
              <a:t>viral infection</a:t>
            </a: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35</a:t>
            </a:fld>
            <a:endParaRPr/>
          </a:p>
        </p:txBody>
      </p:sp>
    </p:spTree>
    <p:extLst>
      <p:ext uri="{BB962C8B-B14F-4D97-AF65-F5344CB8AC3E}">
        <p14:creationId xmlns:p14="http://schemas.microsoft.com/office/powerpoint/2010/main" val="1310982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2" indent="0">
              <a:buNone/>
            </a:pPr>
            <a:r>
              <a:rPr lang="en-US" sz="1200">
                <a:solidFill>
                  <a:schemeClr val="tx1"/>
                </a:solidFill>
              </a:rPr>
              <a:t>De Quervain’s (Subacute) Thyroiditis – important is the fever like symptoms as this is preceded by a </a:t>
            </a:r>
            <a:r>
              <a:rPr lang="en-US" sz="1200" b="1">
                <a:solidFill>
                  <a:schemeClr val="tx1"/>
                </a:solidFill>
              </a:rPr>
              <a:t>viral infection</a:t>
            </a: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36</a:t>
            </a:fld>
            <a:endParaRPr/>
          </a:p>
        </p:txBody>
      </p:sp>
    </p:spTree>
    <p:extLst>
      <p:ext uri="{BB962C8B-B14F-4D97-AF65-F5344CB8AC3E}">
        <p14:creationId xmlns:p14="http://schemas.microsoft.com/office/powerpoint/2010/main" val="2952839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37</a:t>
            </a:fld>
            <a:endParaRPr/>
          </a:p>
        </p:txBody>
      </p:sp>
    </p:spTree>
    <p:extLst>
      <p:ext uri="{BB962C8B-B14F-4D97-AF65-F5344CB8AC3E}">
        <p14:creationId xmlns:p14="http://schemas.microsoft.com/office/powerpoint/2010/main" val="3183085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2" indent="0">
              <a:buNone/>
            </a:pPr>
            <a:r>
              <a:rPr lang="en-US" sz="1200">
                <a:solidFill>
                  <a:schemeClr val="tx1"/>
                </a:solidFill>
              </a:rPr>
              <a:t>Serum calcitonin - </a:t>
            </a:r>
            <a:r>
              <a:rPr lang="en-GB" b="0" i="0">
                <a:solidFill>
                  <a:srgbClr val="444444"/>
                </a:solidFill>
                <a:effectLst/>
                <a:latin typeface="-apple-system"/>
              </a:rPr>
              <a:t>Medullary thyroid cancers often secrete calcitonin and monitoring the serum levels of this hormone is useful in detecting sub clinical recurrence</a:t>
            </a:r>
          </a:p>
          <a:p>
            <a:pPr marL="0" lvl="2" indent="0">
              <a:buNone/>
            </a:pPr>
            <a:r>
              <a:rPr lang="en-US" sz="1200" b="0">
                <a:solidFill>
                  <a:schemeClr val="tx1"/>
                </a:solidFill>
              </a:rPr>
              <a:t>https://</a:t>
            </a:r>
            <a:r>
              <a:rPr lang="en-US" sz="1200" b="0" err="1">
                <a:solidFill>
                  <a:schemeClr val="tx1"/>
                </a:solidFill>
              </a:rPr>
              <a:t>app.pulsenotes.com</a:t>
            </a:r>
            <a:r>
              <a:rPr lang="en-US" sz="1200" b="0">
                <a:solidFill>
                  <a:schemeClr val="tx1"/>
                </a:solidFill>
              </a:rPr>
              <a:t>/surgery/</a:t>
            </a:r>
            <a:r>
              <a:rPr lang="en-US" sz="1200" b="0" err="1">
                <a:solidFill>
                  <a:schemeClr val="tx1"/>
                </a:solidFill>
              </a:rPr>
              <a:t>ent</a:t>
            </a:r>
            <a:r>
              <a:rPr lang="en-US" sz="1200" b="0">
                <a:solidFill>
                  <a:schemeClr val="tx1"/>
                </a:solidFill>
              </a:rPr>
              <a:t>/notes/thyroid-cancer</a:t>
            </a:r>
            <a:r>
              <a:rPr lang="en-GB" sz="1200" b="0" i="0">
                <a:solidFill>
                  <a:srgbClr val="444444"/>
                </a:solidFill>
                <a:effectLst/>
                <a:latin typeface="-apple-system"/>
              </a:rPr>
              <a:t> </a:t>
            </a:r>
            <a:endParaRPr lang="en-US" sz="1200" b="0">
              <a:solidFill>
                <a:schemeClr val="tx1"/>
              </a:solidFill>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38</a:t>
            </a:fld>
            <a:endParaRPr/>
          </a:p>
        </p:txBody>
      </p:sp>
    </p:spTree>
    <p:extLst>
      <p:ext uri="{BB962C8B-B14F-4D97-AF65-F5344CB8AC3E}">
        <p14:creationId xmlns:p14="http://schemas.microsoft.com/office/powerpoint/2010/main" val="29317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2" indent="0">
              <a:buNone/>
            </a:pPr>
            <a:r>
              <a:rPr lang="en-US" sz="1200">
                <a:solidFill>
                  <a:schemeClr val="tx1"/>
                </a:solidFill>
              </a:rPr>
              <a:t>Serum calcitonin - </a:t>
            </a:r>
            <a:r>
              <a:rPr lang="en-GB" b="0" i="0">
                <a:solidFill>
                  <a:srgbClr val="444444"/>
                </a:solidFill>
                <a:effectLst/>
                <a:latin typeface="-apple-system"/>
              </a:rPr>
              <a:t>Medullary thyroid cancers often secrete calcitonin and monitoring the serum levels of this hormone is useful in detecting sub clinical recurrence</a:t>
            </a:r>
          </a:p>
          <a:p>
            <a:pPr marL="0" lvl="2" indent="0">
              <a:buNone/>
            </a:pPr>
            <a:r>
              <a:rPr lang="en-US" sz="1200" b="0">
                <a:solidFill>
                  <a:schemeClr val="tx1"/>
                </a:solidFill>
              </a:rPr>
              <a:t>https://</a:t>
            </a:r>
            <a:r>
              <a:rPr lang="en-US" sz="1200" b="0" err="1">
                <a:solidFill>
                  <a:schemeClr val="tx1"/>
                </a:solidFill>
              </a:rPr>
              <a:t>app.pulsenotes.com</a:t>
            </a:r>
            <a:r>
              <a:rPr lang="en-US" sz="1200" b="0">
                <a:solidFill>
                  <a:schemeClr val="tx1"/>
                </a:solidFill>
              </a:rPr>
              <a:t>/surgery/</a:t>
            </a:r>
            <a:r>
              <a:rPr lang="en-US" sz="1200" b="0" err="1">
                <a:solidFill>
                  <a:schemeClr val="tx1"/>
                </a:solidFill>
              </a:rPr>
              <a:t>ent</a:t>
            </a:r>
            <a:r>
              <a:rPr lang="en-US" sz="1200" b="0">
                <a:solidFill>
                  <a:schemeClr val="tx1"/>
                </a:solidFill>
              </a:rPr>
              <a:t>/notes/thyroid-cancer</a:t>
            </a:r>
            <a:r>
              <a:rPr lang="en-GB" sz="1200" b="0" i="0">
                <a:solidFill>
                  <a:srgbClr val="444444"/>
                </a:solidFill>
                <a:effectLst/>
                <a:latin typeface="-apple-system"/>
              </a:rPr>
              <a:t> </a:t>
            </a:r>
            <a:endParaRPr lang="en-US" sz="1200" b="0">
              <a:solidFill>
                <a:schemeClr val="tx1"/>
              </a:solidFill>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39</a:t>
            </a:fld>
            <a:endParaRPr/>
          </a:p>
        </p:txBody>
      </p:sp>
    </p:spTree>
    <p:extLst>
      <p:ext uri="{BB962C8B-B14F-4D97-AF65-F5344CB8AC3E}">
        <p14:creationId xmlns:p14="http://schemas.microsoft.com/office/powerpoint/2010/main" val="1803707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40</a:t>
            </a:fld>
            <a:endParaRPr/>
          </a:p>
        </p:txBody>
      </p:sp>
    </p:spTree>
    <p:extLst>
      <p:ext uri="{BB962C8B-B14F-4D97-AF65-F5344CB8AC3E}">
        <p14:creationId xmlns:p14="http://schemas.microsoft.com/office/powerpoint/2010/main" val="179670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https://</a:t>
            </a:r>
            <a:r>
              <a:rPr lang="en-GB" err="1"/>
              <a:t>zerotofinals.com</a:t>
            </a:r>
            <a:r>
              <a:rPr lang="en-GB"/>
              <a:t>/medicine/endocrinology/type1diabetes/</a:t>
            </a:r>
          </a:p>
          <a:p>
            <a:pPr marL="0" lvl="0" indent="0" algn="l" rtl="0">
              <a:lnSpc>
                <a:spcPct val="100000"/>
              </a:lnSpc>
              <a:spcBef>
                <a:spcPts val="0"/>
              </a:spcBef>
              <a:spcAft>
                <a:spcPts val="0"/>
              </a:spcAft>
              <a:buSzPts val="1200"/>
              <a:buNone/>
            </a:pPr>
            <a:endParaRPr lang="en-GB"/>
          </a:p>
          <a:p>
            <a:pPr marL="0" lvl="0" indent="0" algn="l" rtl="0">
              <a:lnSpc>
                <a:spcPct val="100000"/>
              </a:lnSpc>
              <a:spcBef>
                <a:spcPts val="0"/>
              </a:spcBef>
              <a:spcAft>
                <a:spcPts val="0"/>
              </a:spcAft>
              <a:buSzPts val="1200"/>
              <a:buNone/>
            </a:pPr>
            <a:r>
              <a:rPr lang="en-GB"/>
              <a:t>Risk Factors-</a:t>
            </a:r>
          </a:p>
          <a:p>
            <a:pPr algn="l">
              <a:buFont typeface="Arial" panose="020B0604020202020204" pitchFamily="34" charset="0"/>
              <a:buChar char="•"/>
            </a:pPr>
            <a:r>
              <a:rPr lang="en-GB" b="0" i="0">
                <a:solidFill>
                  <a:srgbClr val="000000"/>
                </a:solidFill>
                <a:effectLst/>
                <a:latin typeface="Arial" panose="020B0604020202020204" pitchFamily="34" charset="0"/>
              </a:rPr>
              <a:t>Northern European - especially Finnish (from Finland)</a:t>
            </a:r>
          </a:p>
          <a:p>
            <a:pPr algn="l">
              <a:buFont typeface="Arial" panose="020B0604020202020204" pitchFamily="34" charset="0"/>
              <a:buChar char="•"/>
            </a:pPr>
            <a:r>
              <a:rPr lang="en-GB" b="0" i="0">
                <a:solidFill>
                  <a:srgbClr val="000000"/>
                </a:solidFill>
                <a:effectLst/>
                <a:latin typeface="Arial" panose="020B0604020202020204" pitchFamily="34" charset="0"/>
              </a:rPr>
              <a:t>Family history of DM T1</a:t>
            </a:r>
          </a:p>
          <a:p>
            <a:pPr algn="l">
              <a:buFont typeface="Arial" panose="020B0604020202020204" pitchFamily="34" charset="0"/>
              <a:buChar char="•"/>
            </a:pPr>
            <a:r>
              <a:rPr lang="en-GB" b="0" i="0">
                <a:solidFill>
                  <a:srgbClr val="000000"/>
                </a:solidFill>
                <a:effectLst/>
                <a:latin typeface="Arial" panose="020B0604020202020204" pitchFamily="34" charset="0"/>
              </a:rPr>
              <a:t>Genetic predisposition- HLA-DR3 or HLA-DR4 in &gt; this occurs in 90% of cases</a:t>
            </a:r>
          </a:p>
          <a:p>
            <a:pPr algn="l">
              <a:buFont typeface="Arial" panose="020B0604020202020204" pitchFamily="34" charset="0"/>
              <a:buChar char="•"/>
            </a:pPr>
            <a:r>
              <a:rPr lang="en-GB" b="0" i="0">
                <a:solidFill>
                  <a:srgbClr val="000000"/>
                </a:solidFill>
                <a:effectLst/>
                <a:latin typeface="Arial" panose="020B0604020202020204" pitchFamily="34" charset="0"/>
              </a:rPr>
              <a:t>Environmental factors- exposure to a specific virus</a:t>
            </a:r>
          </a:p>
          <a:p>
            <a:pPr algn="l">
              <a:buFont typeface="Arial" panose="020B0604020202020204" pitchFamily="34" charset="0"/>
              <a:buChar char="•"/>
            </a:pPr>
            <a:r>
              <a:rPr lang="en-GB" b="0" i="0">
                <a:solidFill>
                  <a:srgbClr val="000000"/>
                </a:solidFill>
                <a:effectLst/>
                <a:latin typeface="Arial" panose="020B0604020202020204" pitchFamily="34" charset="0"/>
              </a:rPr>
              <a:t>Family of personal history of autoimmune disease</a:t>
            </a:r>
          </a:p>
          <a:p>
            <a:pPr marL="0" lvl="0" indent="0" algn="l" rtl="0">
              <a:lnSpc>
                <a:spcPct val="100000"/>
              </a:lnSpc>
              <a:spcBef>
                <a:spcPts val="0"/>
              </a:spcBef>
              <a:spcAft>
                <a:spcPts val="0"/>
              </a:spcAft>
              <a:buSzPts val="1200"/>
              <a:buNone/>
            </a:pPr>
            <a:endParaRPr lang="en-GB"/>
          </a:p>
          <a:p>
            <a:pPr marL="0" lvl="0" indent="0" algn="l" rtl="0">
              <a:lnSpc>
                <a:spcPct val="100000"/>
              </a:lnSpc>
              <a:spcBef>
                <a:spcPts val="0"/>
              </a:spcBef>
              <a:spcAft>
                <a:spcPts val="0"/>
              </a:spcAft>
              <a:buSzPts val="1200"/>
              <a:buNone/>
            </a:pPr>
            <a:endParaRPr lang="en-GB"/>
          </a:p>
          <a:p>
            <a:pPr marL="0" lvl="0" indent="0" algn="l" rtl="0">
              <a:lnSpc>
                <a:spcPct val="100000"/>
              </a:lnSpc>
              <a:spcBef>
                <a:spcPts val="0"/>
              </a:spcBef>
              <a:spcAft>
                <a:spcPts val="0"/>
              </a:spcAft>
              <a:buSzPts val="1200"/>
              <a:buNone/>
            </a:pPr>
            <a:r>
              <a:rPr lang="en-GB"/>
              <a:t>Pathophysiology-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a:solidFill>
                  <a:srgbClr val="000000"/>
                </a:solidFill>
                <a:effectLst/>
                <a:latin typeface="Arial"/>
                <a:ea typeface="Arial"/>
                <a:cs typeface="Arial"/>
                <a:sym typeface="Arial"/>
              </a:rPr>
              <a:t>Glucose is unable to enter the cells of the body as the GLUT transporter which transports glucose in to cells specifically GLUT 4 is insulin dependent which means without insulin it is unable to transport into cells.</a:t>
            </a:r>
          </a:p>
          <a:p>
            <a:pPr marL="0" lvl="0" indent="0" algn="l" rtl="0">
              <a:lnSpc>
                <a:spcPct val="100000"/>
              </a:lnSpc>
              <a:spcBef>
                <a:spcPts val="0"/>
              </a:spcBef>
              <a:spcAft>
                <a:spcPts val="0"/>
              </a:spcAft>
              <a:buSzPts val="1200"/>
              <a:buNone/>
            </a:pPr>
            <a:endParaRPr lang="en-GB"/>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Explain why polydipsia is a symptom/sign of Diabetes Mellitus? </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Excessive water excretion leaves the body thirsty as the thirst centre in the hypothalamus is stimulated.</a:t>
            </a:r>
          </a:p>
          <a:p>
            <a:pPr marL="0" lvl="0" indent="0" algn="l" rtl="0">
              <a:lnSpc>
                <a:spcPct val="100000"/>
              </a:lnSpc>
              <a:spcBef>
                <a:spcPts val="0"/>
              </a:spcBef>
              <a:spcAft>
                <a:spcPts val="0"/>
              </a:spcAft>
              <a:buSzPts val="1200"/>
              <a:buNone/>
            </a:pPr>
            <a:endParaRPr lang="en-GB" b="0" i="0">
              <a:solidFill>
                <a:srgbClr val="000000"/>
              </a:solidFill>
              <a:effectLst/>
              <a:latin typeface="Arial" panose="020B0604020202020204" pitchFamily="34" charset="0"/>
            </a:endParaRP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Explain why Weight loss is a symptom/sign of Diabetes Mellitus? </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Excessive fluid depletion and the accelerated breakdown of fat (lipolysis) and muscle (proteolysis) secondary to insulin deficiency causing weight loss. Sudden weight loss is more common in T1 DM as there is absolute insulin deficiency which means lipolysis and proteolysis occur much more suddenly/quickly compared to T2 DM as T1 has no insulin so no glucose can enter the cells whereas in T2 DM insulin is still produced (relative insulin deficiency ) so not as much lipolysis and proteolysis occur until Diabetes is more advanced.</a:t>
            </a:r>
          </a:p>
          <a:p>
            <a:pPr marL="0" lvl="0" indent="0" algn="l" rtl="0">
              <a:lnSpc>
                <a:spcPct val="100000"/>
              </a:lnSpc>
              <a:spcBef>
                <a:spcPts val="0"/>
              </a:spcBef>
              <a:spcAft>
                <a:spcPts val="0"/>
              </a:spcAft>
              <a:buSzPts val="1200"/>
              <a:buNone/>
            </a:pPr>
            <a:endParaRPr lang="en-GB" b="0" i="0">
              <a:solidFill>
                <a:srgbClr val="000000"/>
              </a:solidFill>
              <a:effectLst/>
              <a:latin typeface="Arial" panose="020B0604020202020204" pitchFamily="34" charset="0"/>
            </a:endParaRP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Explain why polyuria and glycosuria are a symptom/sign of Diabetes Mellitus?</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Glucose draws water into the urine by osmosis this is called </a:t>
            </a:r>
            <a:r>
              <a:rPr lang="en-GB" b="1" i="0">
                <a:solidFill>
                  <a:srgbClr val="000000"/>
                </a:solidFill>
                <a:effectLst/>
                <a:latin typeface="Arial" panose="020B0604020202020204" pitchFamily="34" charset="0"/>
              </a:rPr>
              <a:t>osmotic diuresis.</a:t>
            </a:r>
            <a:br>
              <a:rPr lang="en-GB" b="1" i="0">
                <a:solidFill>
                  <a:srgbClr val="000000"/>
                </a:solidFill>
                <a:effectLst/>
                <a:latin typeface="Arial" panose="020B0604020202020204" pitchFamily="34" charset="0"/>
              </a:rPr>
            </a:br>
            <a:r>
              <a:rPr lang="en-GB" b="0" i="0">
                <a:solidFill>
                  <a:srgbClr val="000000"/>
                </a:solidFill>
                <a:effectLst/>
                <a:latin typeface="Arial" panose="020B0604020202020204" pitchFamily="34" charset="0"/>
              </a:rPr>
              <a:t>There is high levels of glucose in the blood and not enough glucose can be reabsorbed as kidneys have reached the renal maximum </a:t>
            </a:r>
            <a:r>
              <a:rPr lang="en-GB" b="0" i="0" err="1">
                <a:solidFill>
                  <a:srgbClr val="000000"/>
                </a:solidFill>
                <a:effectLst/>
                <a:latin typeface="Arial" panose="020B0604020202020204" pitchFamily="34" charset="0"/>
              </a:rPr>
              <a:t>reabsorptive</a:t>
            </a:r>
            <a:r>
              <a:rPr lang="en-GB" b="0" i="0">
                <a:solidFill>
                  <a:srgbClr val="000000"/>
                </a:solidFill>
                <a:effectLst/>
                <a:latin typeface="Arial" panose="020B0604020202020204" pitchFamily="34" charset="0"/>
              </a:rPr>
              <a:t> capacity of glucose.</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This results in excessive levels of glucose and water being excreted.</a:t>
            </a:r>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a:t>
            </a:fld>
            <a:endParaRPr/>
          </a:p>
        </p:txBody>
      </p:sp>
    </p:spTree>
    <p:extLst>
      <p:ext uri="{BB962C8B-B14F-4D97-AF65-F5344CB8AC3E}">
        <p14:creationId xmlns:p14="http://schemas.microsoft.com/office/powerpoint/2010/main" val="1460667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a:t>https://</a:t>
            </a:r>
            <a:r>
              <a:rPr lang="en-GB" err="1"/>
              <a:t>app.pulsenotes.com</a:t>
            </a:r>
            <a:r>
              <a:rPr lang="en-GB"/>
              <a:t>/surgery/</a:t>
            </a:r>
            <a:r>
              <a:rPr lang="en-GB" err="1"/>
              <a:t>ent</a:t>
            </a:r>
            <a:r>
              <a:rPr lang="en-GB"/>
              <a:t>/notes/thyroid-cancer </a:t>
            </a:r>
          </a:p>
          <a:p>
            <a:pPr marL="152400" indent="0">
              <a:buNone/>
            </a:pPr>
            <a:r>
              <a:rPr lang="en-US"/>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29574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42</a:t>
            </a:fld>
            <a:endParaRPr/>
          </a:p>
        </p:txBody>
      </p:sp>
    </p:spTree>
    <p:extLst>
      <p:ext uri="{BB962C8B-B14F-4D97-AF65-F5344CB8AC3E}">
        <p14:creationId xmlns:p14="http://schemas.microsoft.com/office/powerpoint/2010/main" val="670617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Adenomas are benign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4655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Reference- https://</a:t>
            </a:r>
            <a:r>
              <a:rPr lang="en-GB" err="1"/>
              <a:t>zerotofinals.com</a:t>
            </a:r>
            <a:r>
              <a:rPr lang="en-GB"/>
              <a:t>/medicine/endocrinology/</a:t>
            </a:r>
            <a:r>
              <a:rPr lang="en-GB" err="1"/>
              <a:t>cushings</a:t>
            </a:r>
            <a:r>
              <a:rPr lang="en-GB"/>
              <a:t>/</a:t>
            </a:r>
          </a:p>
          <a:p>
            <a:pPr marL="0" lvl="0" indent="0" algn="l" rtl="0">
              <a:lnSpc>
                <a:spcPct val="100000"/>
              </a:lnSpc>
              <a:spcBef>
                <a:spcPts val="0"/>
              </a:spcBef>
              <a:spcAft>
                <a:spcPts val="0"/>
              </a:spcAft>
              <a:buSzPts val="1200"/>
              <a:buNone/>
            </a:pPr>
            <a:r>
              <a:rPr lang="en-GB"/>
              <a:t>Quick way to remember the t</a:t>
            </a:r>
            <a:r>
              <a:rPr lang="en-GB" b="0" i="0">
                <a:solidFill>
                  <a:srgbClr val="000000"/>
                </a:solidFill>
                <a:effectLst/>
                <a:latin typeface="Arial" panose="020B0604020202020204" pitchFamily="34" charset="0"/>
              </a:rPr>
              <a:t>hree layers of the adrenal cortex and what they produce?</a:t>
            </a:r>
            <a:endParaRPr lang="en-GB"/>
          </a:p>
          <a:p>
            <a:pPr marL="0" lvl="0" indent="0" algn="l" rtl="0">
              <a:lnSpc>
                <a:spcPct val="100000"/>
              </a:lnSpc>
              <a:spcBef>
                <a:spcPts val="0"/>
              </a:spcBef>
              <a:spcAft>
                <a:spcPts val="0"/>
              </a:spcAft>
              <a:buSzPts val="1200"/>
              <a:buNone/>
            </a:pPr>
            <a:r>
              <a:rPr lang="en-GB"/>
              <a:t>GFR makes good SEX</a:t>
            </a:r>
          </a:p>
          <a:p>
            <a:pPr marL="0" lvl="0" indent="0" algn="l" rtl="0">
              <a:lnSpc>
                <a:spcPct val="100000"/>
              </a:lnSpc>
              <a:spcBef>
                <a:spcPts val="0"/>
              </a:spcBef>
              <a:spcAft>
                <a:spcPts val="0"/>
              </a:spcAft>
              <a:buSzPts val="1200"/>
              <a:buNone/>
            </a:pPr>
            <a:r>
              <a:rPr lang="en-GB"/>
              <a:t>G	M</a:t>
            </a:r>
          </a:p>
          <a:p>
            <a:pPr marL="0" lvl="0" indent="0" algn="l" rtl="0">
              <a:lnSpc>
                <a:spcPct val="100000"/>
              </a:lnSpc>
              <a:spcBef>
                <a:spcPts val="0"/>
              </a:spcBef>
              <a:spcAft>
                <a:spcPts val="0"/>
              </a:spcAft>
              <a:buSzPts val="1200"/>
              <a:buNone/>
            </a:pPr>
            <a:r>
              <a:rPr lang="en-GB"/>
              <a:t>F	G</a:t>
            </a:r>
          </a:p>
          <a:p>
            <a:pPr marL="0" lvl="0" indent="0" algn="l" rtl="0">
              <a:lnSpc>
                <a:spcPct val="100000"/>
              </a:lnSpc>
              <a:spcBef>
                <a:spcPts val="0"/>
              </a:spcBef>
              <a:spcAft>
                <a:spcPts val="0"/>
              </a:spcAft>
              <a:buSzPts val="1200"/>
              <a:buNone/>
            </a:pPr>
            <a:r>
              <a:rPr lang="en-GB"/>
              <a:t>R	S</a:t>
            </a:r>
          </a:p>
          <a:p>
            <a:pPr marL="0" lvl="0" indent="0" algn="l" rtl="0">
              <a:lnSpc>
                <a:spcPct val="100000"/>
              </a:lnSpc>
              <a:spcBef>
                <a:spcPts val="0"/>
              </a:spcBef>
              <a:spcAft>
                <a:spcPts val="0"/>
              </a:spcAft>
              <a:buSzPts val="1200"/>
              <a:buNone/>
            </a:pPr>
            <a:br>
              <a:rPr lang="en-GB"/>
            </a:br>
            <a:r>
              <a:rPr lang="en-GB" b="0" i="0">
                <a:solidFill>
                  <a:srgbClr val="000000"/>
                </a:solidFill>
                <a:effectLst/>
                <a:latin typeface="Arial" panose="020B0604020202020204" pitchFamily="34" charset="0"/>
              </a:rPr>
              <a:t>Zona </a:t>
            </a:r>
            <a:r>
              <a:rPr lang="en-GB" b="1" i="0">
                <a:solidFill>
                  <a:srgbClr val="000000"/>
                </a:solidFill>
                <a:effectLst/>
                <a:latin typeface="Arial" panose="020B0604020202020204" pitchFamily="34" charset="0"/>
              </a:rPr>
              <a:t>g</a:t>
            </a:r>
            <a:r>
              <a:rPr lang="en-GB" b="0" i="0">
                <a:solidFill>
                  <a:srgbClr val="000000"/>
                </a:solidFill>
                <a:effectLst/>
                <a:latin typeface="Arial" panose="020B0604020202020204" pitchFamily="34" charset="0"/>
              </a:rPr>
              <a:t>lomerulosa---- </a:t>
            </a:r>
            <a:r>
              <a:rPr lang="en-GB" b="1" i="0" err="1">
                <a:solidFill>
                  <a:srgbClr val="000000"/>
                </a:solidFill>
                <a:effectLst/>
                <a:latin typeface="Arial" panose="020B0604020202020204" pitchFamily="34" charset="0"/>
              </a:rPr>
              <a:t>m</a:t>
            </a:r>
            <a:r>
              <a:rPr lang="en-GB" b="0" i="0" err="1">
                <a:solidFill>
                  <a:srgbClr val="000000"/>
                </a:solidFill>
                <a:effectLst/>
                <a:latin typeface="Arial" panose="020B0604020202020204" pitchFamily="34" charset="0"/>
              </a:rPr>
              <a:t>ineralcorticoids</a:t>
            </a:r>
            <a:r>
              <a:rPr lang="en-GB" b="0" i="0">
                <a:solidFill>
                  <a:srgbClr val="000000"/>
                </a:solidFill>
                <a:effectLst/>
                <a:latin typeface="Arial" panose="020B0604020202020204" pitchFamily="34" charset="0"/>
              </a:rPr>
              <a:t> ---- aldosterone </a:t>
            </a:r>
            <a:r>
              <a:rPr lang="en-GB" b="0" i="1">
                <a:solidFill>
                  <a:srgbClr val="000000"/>
                </a:solidFill>
                <a:effectLst/>
                <a:latin typeface="Arial" panose="020B0604020202020204" pitchFamily="34" charset="0"/>
              </a:rPr>
              <a:t>(way to remember = am)</a:t>
            </a:r>
            <a:br>
              <a:rPr lang="en-GB"/>
            </a:br>
            <a:r>
              <a:rPr lang="en-GB" b="0" i="0">
                <a:solidFill>
                  <a:srgbClr val="000000"/>
                </a:solidFill>
                <a:effectLst/>
                <a:latin typeface="Arial" panose="020B0604020202020204" pitchFamily="34" charset="0"/>
              </a:rPr>
              <a:t>Zona </a:t>
            </a:r>
            <a:r>
              <a:rPr lang="en-GB" b="1" i="0">
                <a:solidFill>
                  <a:srgbClr val="000000"/>
                </a:solidFill>
                <a:effectLst/>
                <a:latin typeface="Arial" panose="020B0604020202020204" pitchFamily="34" charset="0"/>
              </a:rPr>
              <a:t>f</a:t>
            </a:r>
            <a:r>
              <a:rPr lang="en-GB" b="0" i="0">
                <a:solidFill>
                  <a:srgbClr val="000000"/>
                </a:solidFill>
                <a:effectLst/>
                <a:latin typeface="Arial" panose="020B0604020202020204" pitchFamily="34" charset="0"/>
              </a:rPr>
              <a:t>asciculata---- glucocorticoids ---- cortisol </a:t>
            </a:r>
            <a:r>
              <a:rPr lang="en-GB" b="0" i="1">
                <a:solidFill>
                  <a:srgbClr val="000000"/>
                </a:solidFill>
                <a:effectLst/>
                <a:latin typeface="Arial" panose="020B0604020202020204" pitchFamily="34" charset="0"/>
              </a:rPr>
              <a:t>(way to remember = </a:t>
            </a:r>
            <a:r>
              <a:rPr lang="en-GB" b="0" i="1" err="1">
                <a:solidFill>
                  <a:srgbClr val="000000"/>
                </a:solidFill>
                <a:effectLst/>
                <a:latin typeface="Arial" panose="020B0604020202020204" pitchFamily="34" charset="0"/>
              </a:rPr>
              <a:t>gc</a:t>
            </a:r>
            <a:r>
              <a:rPr lang="en-GB" b="0" i="1">
                <a:solidFill>
                  <a:srgbClr val="000000"/>
                </a:solidFill>
                <a:effectLst/>
                <a:latin typeface="Arial" panose="020B0604020202020204" pitchFamily="34" charset="0"/>
              </a:rPr>
              <a:t>)</a:t>
            </a:r>
            <a:br>
              <a:rPr lang="en-GB"/>
            </a:br>
            <a:r>
              <a:rPr lang="en-GB" b="0" i="0">
                <a:solidFill>
                  <a:srgbClr val="000000"/>
                </a:solidFill>
                <a:effectLst/>
                <a:latin typeface="Arial" panose="020B0604020202020204" pitchFamily="34" charset="0"/>
              </a:rPr>
              <a:t>Zona </a:t>
            </a:r>
            <a:r>
              <a:rPr lang="en-GB" b="1" i="0">
                <a:solidFill>
                  <a:srgbClr val="000000"/>
                </a:solidFill>
                <a:effectLst/>
                <a:latin typeface="Arial" panose="020B0604020202020204" pitchFamily="34" charset="0"/>
              </a:rPr>
              <a:t>r</a:t>
            </a:r>
            <a:r>
              <a:rPr lang="en-GB" b="0" i="0">
                <a:solidFill>
                  <a:srgbClr val="000000"/>
                </a:solidFill>
                <a:effectLst/>
                <a:latin typeface="Arial" panose="020B0604020202020204" pitchFamily="34" charset="0"/>
              </a:rPr>
              <a:t>eticularis---- sex hormones ---- androgens </a:t>
            </a:r>
            <a:endParaRPr lang="en-GB"/>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44</a:t>
            </a:fld>
            <a:endParaRPr/>
          </a:p>
        </p:txBody>
      </p:sp>
    </p:spTree>
    <p:extLst>
      <p:ext uri="{BB962C8B-B14F-4D97-AF65-F5344CB8AC3E}">
        <p14:creationId xmlns:p14="http://schemas.microsoft.com/office/powerpoint/2010/main" val="2669216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Reference- https://</a:t>
            </a:r>
            <a:r>
              <a:rPr lang="en-GB" err="1"/>
              <a:t>zerotofinals.com</a:t>
            </a:r>
            <a:r>
              <a:rPr lang="en-GB"/>
              <a:t>/medicine/endocrinology/</a:t>
            </a:r>
            <a:r>
              <a:rPr lang="en-GB" err="1"/>
              <a:t>cushings</a:t>
            </a:r>
            <a:r>
              <a:rPr lang="en-GB"/>
              <a:t>/</a:t>
            </a:r>
          </a:p>
          <a:p>
            <a:pPr marL="0" lvl="0" indent="0" algn="l" rtl="0">
              <a:lnSpc>
                <a:spcPct val="100000"/>
              </a:lnSpc>
              <a:spcBef>
                <a:spcPts val="0"/>
              </a:spcBef>
              <a:spcAft>
                <a:spcPts val="0"/>
              </a:spcAft>
              <a:buSzPts val="1200"/>
              <a:buNone/>
            </a:pPr>
            <a:r>
              <a:rPr lang="en-GB"/>
              <a:t>Quick way to remember the t</a:t>
            </a:r>
            <a:r>
              <a:rPr lang="en-GB" b="0" i="0">
                <a:solidFill>
                  <a:srgbClr val="000000"/>
                </a:solidFill>
                <a:effectLst/>
                <a:latin typeface="Arial" panose="020B0604020202020204" pitchFamily="34" charset="0"/>
              </a:rPr>
              <a:t>hree layers of the adrenal cortex and what they produce?</a:t>
            </a:r>
            <a:endParaRPr lang="en-GB"/>
          </a:p>
          <a:p>
            <a:pPr marL="0" lvl="0" indent="0" algn="l" rtl="0">
              <a:lnSpc>
                <a:spcPct val="100000"/>
              </a:lnSpc>
              <a:spcBef>
                <a:spcPts val="0"/>
              </a:spcBef>
              <a:spcAft>
                <a:spcPts val="0"/>
              </a:spcAft>
              <a:buSzPts val="1200"/>
              <a:buNone/>
            </a:pPr>
            <a:r>
              <a:rPr lang="en-GB"/>
              <a:t>GFR makes good SEX</a:t>
            </a:r>
          </a:p>
          <a:p>
            <a:pPr marL="0" lvl="0" indent="0" algn="l" rtl="0">
              <a:lnSpc>
                <a:spcPct val="100000"/>
              </a:lnSpc>
              <a:spcBef>
                <a:spcPts val="0"/>
              </a:spcBef>
              <a:spcAft>
                <a:spcPts val="0"/>
              </a:spcAft>
              <a:buSzPts val="1200"/>
              <a:buNone/>
            </a:pPr>
            <a:r>
              <a:rPr lang="en-GB"/>
              <a:t>G	M</a:t>
            </a:r>
          </a:p>
          <a:p>
            <a:pPr marL="0" lvl="0" indent="0" algn="l" rtl="0">
              <a:lnSpc>
                <a:spcPct val="100000"/>
              </a:lnSpc>
              <a:spcBef>
                <a:spcPts val="0"/>
              </a:spcBef>
              <a:spcAft>
                <a:spcPts val="0"/>
              </a:spcAft>
              <a:buSzPts val="1200"/>
              <a:buNone/>
            </a:pPr>
            <a:r>
              <a:rPr lang="en-GB"/>
              <a:t>F	G</a:t>
            </a:r>
          </a:p>
          <a:p>
            <a:pPr marL="0" lvl="0" indent="0" algn="l" rtl="0">
              <a:lnSpc>
                <a:spcPct val="100000"/>
              </a:lnSpc>
              <a:spcBef>
                <a:spcPts val="0"/>
              </a:spcBef>
              <a:spcAft>
                <a:spcPts val="0"/>
              </a:spcAft>
              <a:buSzPts val="1200"/>
              <a:buNone/>
            </a:pPr>
            <a:r>
              <a:rPr lang="en-GB"/>
              <a:t>R	S</a:t>
            </a:r>
          </a:p>
          <a:p>
            <a:pPr marL="0" lvl="0" indent="0" algn="l" rtl="0">
              <a:lnSpc>
                <a:spcPct val="100000"/>
              </a:lnSpc>
              <a:spcBef>
                <a:spcPts val="0"/>
              </a:spcBef>
              <a:spcAft>
                <a:spcPts val="0"/>
              </a:spcAft>
              <a:buSzPts val="1200"/>
              <a:buNone/>
            </a:pPr>
            <a:br>
              <a:rPr lang="en-GB"/>
            </a:br>
            <a:r>
              <a:rPr lang="en-GB" b="0" i="0">
                <a:solidFill>
                  <a:srgbClr val="000000"/>
                </a:solidFill>
                <a:effectLst/>
                <a:latin typeface="Arial" panose="020B0604020202020204" pitchFamily="34" charset="0"/>
              </a:rPr>
              <a:t>Zona </a:t>
            </a:r>
            <a:r>
              <a:rPr lang="en-GB" b="1" i="0">
                <a:solidFill>
                  <a:srgbClr val="000000"/>
                </a:solidFill>
                <a:effectLst/>
                <a:latin typeface="Arial" panose="020B0604020202020204" pitchFamily="34" charset="0"/>
              </a:rPr>
              <a:t>g</a:t>
            </a:r>
            <a:r>
              <a:rPr lang="en-GB" b="0" i="0">
                <a:solidFill>
                  <a:srgbClr val="000000"/>
                </a:solidFill>
                <a:effectLst/>
                <a:latin typeface="Arial" panose="020B0604020202020204" pitchFamily="34" charset="0"/>
              </a:rPr>
              <a:t>lomerulosa---- </a:t>
            </a:r>
            <a:r>
              <a:rPr lang="en-GB" b="1" i="0" err="1">
                <a:solidFill>
                  <a:srgbClr val="000000"/>
                </a:solidFill>
                <a:effectLst/>
                <a:latin typeface="Arial" panose="020B0604020202020204" pitchFamily="34" charset="0"/>
              </a:rPr>
              <a:t>m</a:t>
            </a:r>
            <a:r>
              <a:rPr lang="en-GB" b="0" i="0" err="1">
                <a:solidFill>
                  <a:srgbClr val="000000"/>
                </a:solidFill>
                <a:effectLst/>
                <a:latin typeface="Arial" panose="020B0604020202020204" pitchFamily="34" charset="0"/>
              </a:rPr>
              <a:t>ineralcorticoids</a:t>
            </a:r>
            <a:r>
              <a:rPr lang="en-GB" b="0" i="0">
                <a:solidFill>
                  <a:srgbClr val="000000"/>
                </a:solidFill>
                <a:effectLst/>
                <a:latin typeface="Arial" panose="020B0604020202020204" pitchFamily="34" charset="0"/>
              </a:rPr>
              <a:t> ---- aldosterone </a:t>
            </a:r>
            <a:r>
              <a:rPr lang="en-GB" b="0" i="1">
                <a:solidFill>
                  <a:srgbClr val="000000"/>
                </a:solidFill>
                <a:effectLst/>
                <a:latin typeface="Arial" panose="020B0604020202020204" pitchFamily="34" charset="0"/>
              </a:rPr>
              <a:t>(way to remember = am)</a:t>
            </a:r>
            <a:br>
              <a:rPr lang="en-GB"/>
            </a:br>
            <a:r>
              <a:rPr lang="en-GB" b="0" i="0">
                <a:solidFill>
                  <a:srgbClr val="000000"/>
                </a:solidFill>
                <a:effectLst/>
                <a:latin typeface="Arial" panose="020B0604020202020204" pitchFamily="34" charset="0"/>
              </a:rPr>
              <a:t>Zona </a:t>
            </a:r>
            <a:r>
              <a:rPr lang="en-GB" b="1" i="0">
                <a:solidFill>
                  <a:srgbClr val="000000"/>
                </a:solidFill>
                <a:effectLst/>
                <a:latin typeface="Arial" panose="020B0604020202020204" pitchFamily="34" charset="0"/>
              </a:rPr>
              <a:t>f</a:t>
            </a:r>
            <a:r>
              <a:rPr lang="en-GB" b="0" i="0">
                <a:solidFill>
                  <a:srgbClr val="000000"/>
                </a:solidFill>
                <a:effectLst/>
                <a:latin typeface="Arial" panose="020B0604020202020204" pitchFamily="34" charset="0"/>
              </a:rPr>
              <a:t>asciculata---- glucocorticoids ---- cortisol </a:t>
            </a:r>
            <a:r>
              <a:rPr lang="en-GB" b="0" i="1">
                <a:solidFill>
                  <a:srgbClr val="000000"/>
                </a:solidFill>
                <a:effectLst/>
                <a:latin typeface="Arial" panose="020B0604020202020204" pitchFamily="34" charset="0"/>
              </a:rPr>
              <a:t>(way to remember = </a:t>
            </a:r>
            <a:r>
              <a:rPr lang="en-GB" b="0" i="1" err="1">
                <a:solidFill>
                  <a:srgbClr val="000000"/>
                </a:solidFill>
                <a:effectLst/>
                <a:latin typeface="Arial" panose="020B0604020202020204" pitchFamily="34" charset="0"/>
              </a:rPr>
              <a:t>gc</a:t>
            </a:r>
            <a:r>
              <a:rPr lang="en-GB" b="0" i="1">
                <a:solidFill>
                  <a:srgbClr val="000000"/>
                </a:solidFill>
                <a:effectLst/>
                <a:latin typeface="Arial" panose="020B0604020202020204" pitchFamily="34" charset="0"/>
              </a:rPr>
              <a:t>)</a:t>
            </a:r>
            <a:br>
              <a:rPr lang="en-GB"/>
            </a:br>
            <a:r>
              <a:rPr lang="en-GB" b="0" i="0">
                <a:solidFill>
                  <a:srgbClr val="000000"/>
                </a:solidFill>
                <a:effectLst/>
                <a:latin typeface="Arial" panose="020B0604020202020204" pitchFamily="34" charset="0"/>
              </a:rPr>
              <a:t>Zona </a:t>
            </a:r>
            <a:r>
              <a:rPr lang="en-GB" b="1" i="0">
                <a:solidFill>
                  <a:srgbClr val="000000"/>
                </a:solidFill>
                <a:effectLst/>
                <a:latin typeface="Arial" panose="020B0604020202020204" pitchFamily="34" charset="0"/>
              </a:rPr>
              <a:t>r</a:t>
            </a:r>
            <a:r>
              <a:rPr lang="en-GB" b="0" i="0">
                <a:solidFill>
                  <a:srgbClr val="000000"/>
                </a:solidFill>
                <a:effectLst/>
                <a:latin typeface="Arial" panose="020B0604020202020204" pitchFamily="34" charset="0"/>
              </a:rPr>
              <a:t>eticularis---- sex hormones ---- androgens </a:t>
            </a:r>
            <a:endParaRPr lang="en-GB"/>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45</a:t>
            </a:fld>
            <a:endParaRPr/>
          </a:p>
        </p:txBody>
      </p:sp>
    </p:spTree>
    <p:extLst>
      <p:ext uri="{BB962C8B-B14F-4D97-AF65-F5344CB8AC3E}">
        <p14:creationId xmlns:p14="http://schemas.microsoft.com/office/powerpoint/2010/main" val="1661662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Reference- https://</a:t>
            </a:r>
            <a:r>
              <a:rPr lang="en-GB" err="1"/>
              <a:t>zerotofinals.com</a:t>
            </a:r>
            <a:r>
              <a:rPr lang="en-GB"/>
              <a:t>/medicine/endocrinology/</a:t>
            </a:r>
            <a:r>
              <a:rPr lang="en-GB" err="1"/>
              <a:t>cushings</a:t>
            </a:r>
            <a:r>
              <a:rPr lang="en-GB"/>
              <a:t>/</a:t>
            </a:r>
          </a:p>
          <a:p>
            <a:pPr marL="0" lvl="0" indent="0" algn="l" rtl="0">
              <a:lnSpc>
                <a:spcPct val="100000"/>
              </a:lnSpc>
              <a:spcBef>
                <a:spcPts val="0"/>
              </a:spcBef>
              <a:spcAft>
                <a:spcPts val="0"/>
              </a:spcAft>
              <a:buSzPts val="1200"/>
              <a:buNone/>
            </a:pPr>
            <a:endParaRPr lang="en-GB" b="1" i="0" u="none" strike="noStrike">
              <a:solidFill>
                <a:srgbClr val="4C4C4C"/>
              </a:solidFill>
              <a:effectLst/>
              <a:latin typeface="Raleway" pitchFamily="2" charset="77"/>
            </a:endParaRPr>
          </a:p>
          <a:p>
            <a:pPr marL="0" lvl="0" indent="0" algn="l" rtl="0">
              <a:lnSpc>
                <a:spcPct val="100000"/>
              </a:lnSpc>
              <a:spcBef>
                <a:spcPts val="0"/>
              </a:spcBef>
              <a:spcAft>
                <a:spcPts val="0"/>
              </a:spcAft>
              <a:buSzPts val="1200"/>
              <a:buNone/>
            </a:pPr>
            <a:r>
              <a:rPr lang="en-GB" b="1" i="0" u="none" strike="noStrike">
                <a:solidFill>
                  <a:srgbClr val="4C4C4C"/>
                </a:solidFill>
                <a:effectLst/>
                <a:latin typeface="Raleway" pitchFamily="2" charset="77"/>
              </a:rPr>
              <a:t>Low Dose Dexamethasone Suppression Test (1mg dexamethasone)</a:t>
            </a:r>
            <a:endParaRPr lang="en-GB" b="0" i="0" u="none" strike="noStrike">
              <a:solidFill>
                <a:srgbClr val="4C4C4C"/>
              </a:solidFill>
              <a:effectLst/>
              <a:latin typeface="Raleway" pitchFamily="2" charset="77"/>
            </a:endParaRPr>
          </a:p>
          <a:p>
            <a:pPr algn="l"/>
            <a:r>
              <a:rPr lang="en-GB" b="0" i="0" u="none" strike="noStrike">
                <a:solidFill>
                  <a:srgbClr val="4C4C4C"/>
                </a:solidFill>
                <a:effectLst/>
                <a:latin typeface="Raleway" pitchFamily="2" charset="77"/>
              </a:rPr>
              <a:t>A normal response is for the dexamethasone to suppress the release of cortisol by effecting negative feedback on the </a:t>
            </a:r>
            <a:r>
              <a:rPr lang="en-GB" b="1" i="1" u="none" strike="noStrike">
                <a:solidFill>
                  <a:srgbClr val="4C4C4C"/>
                </a:solidFill>
                <a:effectLst/>
                <a:latin typeface="Raleway" pitchFamily="2" charset="77"/>
              </a:rPr>
              <a:t>hypothalamus</a:t>
            </a:r>
            <a:r>
              <a:rPr lang="en-GB" b="0" i="0" u="none" strike="noStrike">
                <a:solidFill>
                  <a:srgbClr val="4C4C4C"/>
                </a:solidFill>
                <a:effectLst/>
                <a:latin typeface="Raleway" pitchFamily="2" charset="77"/>
              </a:rPr>
              <a:t> and </a:t>
            </a:r>
            <a:r>
              <a:rPr lang="en-GB" b="1" i="1" u="none" strike="noStrike">
                <a:solidFill>
                  <a:srgbClr val="4C4C4C"/>
                </a:solidFill>
                <a:effectLst/>
                <a:latin typeface="Raleway" pitchFamily="2" charset="77"/>
              </a:rPr>
              <a:t>pituitary</a:t>
            </a:r>
            <a:r>
              <a:rPr lang="en-GB" b="0" i="0" u="none" strike="noStrike">
                <a:solidFill>
                  <a:srgbClr val="4C4C4C"/>
                </a:solidFill>
                <a:effectLst/>
                <a:latin typeface="Raleway" pitchFamily="2" charset="77"/>
              </a:rPr>
              <a:t>. The </a:t>
            </a:r>
            <a:r>
              <a:rPr lang="en-GB" b="1" i="1" u="none" strike="noStrike">
                <a:solidFill>
                  <a:srgbClr val="4C4C4C"/>
                </a:solidFill>
                <a:effectLst/>
                <a:latin typeface="Raleway" pitchFamily="2" charset="77"/>
              </a:rPr>
              <a:t>hypothalamus</a:t>
            </a:r>
            <a:r>
              <a:rPr lang="en-GB" b="0" i="0" u="none" strike="noStrike">
                <a:solidFill>
                  <a:srgbClr val="4C4C4C"/>
                </a:solidFill>
                <a:effectLst/>
                <a:latin typeface="Raleway" pitchFamily="2" charset="77"/>
              </a:rPr>
              <a:t> responds by </a:t>
            </a:r>
            <a:r>
              <a:rPr lang="en-GB" b="1" i="0" u="none" strike="noStrike">
                <a:solidFill>
                  <a:srgbClr val="4C4C4C"/>
                </a:solidFill>
                <a:effectLst/>
                <a:latin typeface="Raleway" pitchFamily="2" charset="77"/>
              </a:rPr>
              <a:t>reducing the </a:t>
            </a:r>
            <a:r>
              <a:rPr lang="en-GB" b="1" i="1" u="none" strike="noStrike">
                <a:solidFill>
                  <a:srgbClr val="4C4C4C"/>
                </a:solidFill>
                <a:effectLst/>
                <a:latin typeface="Raleway" pitchFamily="2" charset="77"/>
              </a:rPr>
              <a:t>CRH</a:t>
            </a:r>
            <a:r>
              <a:rPr lang="en-GB" b="1" i="0" u="none" strike="noStrike">
                <a:solidFill>
                  <a:srgbClr val="4C4C4C"/>
                </a:solidFill>
                <a:effectLst/>
                <a:latin typeface="Raleway" pitchFamily="2" charset="77"/>
              </a:rPr>
              <a:t> output</a:t>
            </a:r>
            <a:r>
              <a:rPr lang="en-GB" b="0" i="0" u="none" strike="noStrike">
                <a:solidFill>
                  <a:srgbClr val="4C4C4C"/>
                </a:solidFill>
                <a:effectLst/>
                <a:latin typeface="Raleway" pitchFamily="2" charset="77"/>
              </a:rPr>
              <a:t>. The </a:t>
            </a:r>
            <a:r>
              <a:rPr lang="en-GB" b="1" i="1" u="none" strike="noStrike">
                <a:solidFill>
                  <a:srgbClr val="4C4C4C"/>
                </a:solidFill>
                <a:effectLst/>
                <a:latin typeface="Raleway" pitchFamily="2" charset="77"/>
              </a:rPr>
              <a:t>pituitary</a:t>
            </a:r>
            <a:r>
              <a:rPr lang="en-GB" b="0" i="0" u="none" strike="noStrike">
                <a:solidFill>
                  <a:srgbClr val="4C4C4C"/>
                </a:solidFill>
                <a:effectLst/>
                <a:latin typeface="Raleway" pitchFamily="2" charset="77"/>
              </a:rPr>
              <a:t> responds by </a:t>
            </a:r>
            <a:r>
              <a:rPr lang="en-GB" b="1" i="0" u="none" strike="noStrike">
                <a:solidFill>
                  <a:srgbClr val="4C4C4C"/>
                </a:solidFill>
                <a:effectLst/>
                <a:latin typeface="Raleway" pitchFamily="2" charset="77"/>
              </a:rPr>
              <a:t>reducing the </a:t>
            </a:r>
            <a:r>
              <a:rPr lang="en-GB" b="1" i="1" u="none" strike="noStrike">
                <a:solidFill>
                  <a:srgbClr val="4C4C4C"/>
                </a:solidFill>
                <a:effectLst/>
                <a:latin typeface="Raleway" pitchFamily="2" charset="77"/>
              </a:rPr>
              <a:t>ACTH</a:t>
            </a:r>
            <a:r>
              <a:rPr lang="en-GB" b="1" i="0" u="none" strike="noStrike">
                <a:solidFill>
                  <a:srgbClr val="4C4C4C"/>
                </a:solidFill>
                <a:effectLst/>
                <a:latin typeface="Raleway" pitchFamily="2" charset="77"/>
              </a:rPr>
              <a:t> output</a:t>
            </a:r>
            <a:r>
              <a:rPr lang="en-GB" b="0" i="0" u="none" strike="noStrike">
                <a:solidFill>
                  <a:srgbClr val="4C4C4C"/>
                </a:solidFill>
                <a:effectLst/>
                <a:latin typeface="Raleway" pitchFamily="2" charset="77"/>
              </a:rPr>
              <a:t>. The lower CRH and ACTH levels result in a low cortisol level. When the cortisol level is not suppressed, this is the abnormal result seen in </a:t>
            </a:r>
            <a:r>
              <a:rPr lang="en-GB" b="1" i="1" u="none" strike="noStrike">
                <a:solidFill>
                  <a:srgbClr val="4C4C4C"/>
                </a:solidFill>
                <a:effectLst/>
                <a:latin typeface="Raleway" pitchFamily="2" charset="77"/>
              </a:rPr>
              <a:t>Cushing’s Syndrome</a:t>
            </a:r>
            <a:endParaRPr lang="en-GB" b="0" i="0" u="none" strike="noStrike">
              <a:solidFill>
                <a:srgbClr val="4C4C4C"/>
              </a:solidFill>
              <a:effectLst/>
              <a:latin typeface="Raleway" pitchFamily="2" charset="77"/>
            </a:endParaRPr>
          </a:p>
          <a:p>
            <a:pPr marL="152400" indent="0" algn="l">
              <a:buNone/>
            </a:pPr>
            <a:endParaRPr lang="en-GB" b="0" i="0" u="none" strike="noStrike">
              <a:solidFill>
                <a:srgbClr val="4C4C4C"/>
              </a:solidFill>
              <a:effectLst/>
              <a:latin typeface="Raleway" pitchFamily="2" charset="77"/>
            </a:endParaRPr>
          </a:p>
          <a:p>
            <a:pPr marL="152400" indent="0" algn="l">
              <a:buNone/>
            </a:pPr>
            <a:r>
              <a:rPr lang="en-GB" b="1" i="0" u="none" strike="noStrike">
                <a:solidFill>
                  <a:srgbClr val="4C4C4C"/>
                </a:solidFill>
                <a:effectLst/>
                <a:latin typeface="Raleway" pitchFamily="2" charset="77"/>
              </a:rPr>
              <a:t>High Dose Dexamethasone Suppression Test (8mg dexamethasone)</a:t>
            </a:r>
            <a:endParaRPr lang="en-GB" b="0" i="0" u="none" strike="noStrike">
              <a:solidFill>
                <a:srgbClr val="4C4C4C"/>
              </a:solidFill>
              <a:effectLst/>
              <a:latin typeface="Raleway" pitchFamily="2" charset="77"/>
            </a:endParaRPr>
          </a:p>
          <a:p>
            <a:pPr algn="l"/>
            <a:r>
              <a:rPr lang="en-GB" b="0" i="0" u="none" strike="noStrike">
                <a:solidFill>
                  <a:srgbClr val="4C4C4C"/>
                </a:solidFill>
                <a:effectLst/>
                <a:latin typeface="Raleway" pitchFamily="2" charset="77"/>
              </a:rPr>
              <a:t>The high dose dexamethasone suppression test is performed after an abnormal result on the low dose test.</a:t>
            </a:r>
          </a:p>
          <a:p>
            <a:pPr algn="l"/>
            <a:r>
              <a:rPr lang="en-GB" b="0" i="0" u="none" strike="noStrike">
                <a:solidFill>
                  <a:srgbClr val="4C4C4C"/>
                </a:solidFill>
                <a:effectLst/>
                <a:latin typeface="Raleway" pitchFamily="2" charset="77"/>
              </a:rPr>
              <a:t>In </a:t>
            </a:r>
            <a:r>
              <a:rPr lang="en-GB" b="1" i="1" u="none" strike="noStrike">
                <a:solidFill>
                  <a:srgbClr val="4C4C4C"/>
                </a:solidFill>
                <a:effectLst/>
                <a:latin typeface="Raleway" pitchFamily="2" charset="77"/>
              </a:rPr>
              <a:t>Cushing’s Disease</a:t>
            </a:r>
            <a:r>
              <a:rPr lang="en-GB" b="0" i="0" u="none" strike="noStrike">
                <a:solidFill>
                  <a:srgbClr val="4C4C4C"/>
                </a:solidFill>
                <a:effectLst/>
                <a:latin typeface="Raleway" pitchFamily="2" charset="77"/>
              </a:rPr>
              <a:t> (</a:t>
            </a:r>
            <a:r>
              <a:rPr lang="en-GB" b="1" i="1" u="none" strike="noStrike">
                <a:solidFill>
                  <a:srgbClr val="4C4C4C"/>
                </a:solidFill>
                <a:effectLst/>
                <a:latin typeface="Raleway" pitchFamily="2" charset="77"/>
              </a:rPr>
              <a:t>pituitary adenoma</a:t>
            </a:r>
            <a:r>
              <a:rPr lang="en-GB" b="0" i="0" u="none" strike="noStrike">
                <a:solidFill>
                  <a:srgbClr val="4C4C4C"/>
                </a:solidFill>
                <a:effectLst/>
                <a:latin typeface="Raleway" pitchFamily="2" charset="77"/>
              </a:rPr>
              <a:t>) the pituitary still shows some response to </a:t>
            </a:r>
            <a:r>
              <a:rPr lang="en-GB" b="1" i="1" u="none" strike="noStrike">
                <a:solidFill>
                  <a:srgbClr val="4C4C4C"/>
                </a:solidFill>
                <a:effectLst/>
                <a:latin typeface="Raleway" pitchFamily="2" charset="77"/>
              </a:rPr>
              <a:t>negative feedback</a:t>
            </a:r>
            <a:r>
              <a:rPr lang="en-GB" b="0" i="0" u="none" strike="noStrike">
                <a:solidFill>
                  <a:srgbClr val="4C4C4C"/>
                </a:solidFill>
                <a:effectLst/>
                <a:latin typeface="Raleway" pitchFamily="2" charset="77"/>
              </a:rPr>
              <a:t> and 8mg of dexamethasone is enough to </a:t>
            </a:r>
            <a:r>
              <a:rPr lang="en-GB" b="1" i="0" u="none" strike="noStrike">
                <a:solidFill>
                  <a:srgbClr val="4C4C4C"/>
                </a:solidFill>
                <a:effectLst/>
                <a:latin typeface="Raleway" pitchFamily="2" charset="77"/>
              </a:rPr>
              <a:t>suppress cortisol</a:t>
            </a:r>
            <a:r>
              <a:rPr lang="en-GB" b="0" i="0" u="none" strike="noStrike">
                <a:solidFill>
                  <a:srgbClr val="4C4C4C"/>
                </a:solidFill>
                <a:effectLst/>
                <a:latin typeface="Raleway" pitchFamily="2" charset="77"/>
              </a:rPr>
              <a:t>.</a:t>
            </a:r>
          </a:p>
          <a:p>
            <a:pPr algn="l"/>
            <a:r>
              <a:rPr lang="en-GB" b="0" i="0" u="none" strike="noStrike">
                <a:solidFill>
                  <a:srgbClr val="4C4C4C"/>
                </a:solidFill>
                <a:effectLst/>
                <a:latin typeface="Raleway" pitchFamily="2" charset="77"/>
              </a:rPr>
              <a:t>Where there is an </a:t>
            </a:r>
            <a:r>
              <a:rPr lang="en-GB" b="1" i="1" u="none" strike="noStrike">
                <a:solidFill>
                  <a:srgbClr val="4C4C4C"/>
                </a:solidFill>
                <a:effectLst/>
                <a:latin typeface="Raleway" pitchFamily="2" charset="77"/>
              </a:rPr>
              <a:t>adrenal adenoma</a:t>
            </a:r>
            <a:r>
              <a:rPr lang="en-GB" b="0" i="0" u="none" strike="noStrike">
                <a:solidFill>
                  <a:srgbClr val="4C4C4C"/>
                </a:solidFill>
                <a:effectLst/>
                <a:latin typeface="Raleway" pitchFamily="2" charset="77"/>
              </a:rPr>
              <a:t>, cortisol production is independent from the pituitary. Therefore, cortisol is not suppressed however ACTH is suppressed due to negative feedback on the hypothalamus and pituitary gland.</a:t>
            </a:r>
          </a:p>
          <a:p>
            <a:pPr algn="l"/>
            <a:r>
              <a:rPr lang="en-GB" b="0" i="0" u="none" strike="noStrike">
                <a:solidFill>
                  <a:srgbClr val="4C4C4C"/>
                </a:solidFill>
                <a:effectLst/>
                <a:latin typeface="Raleway" pitchFamily="2" charset="77"/>
              </a:rPr>
              <a:t>Where there is </a:t>
            </a:r>
            <a:r>
              <a:rPr lang="en-GB" b="1" i="1" u="none" strike="noStrike">
                <a:solidFill>
                  <a:srgbClr val="4C4C4C"/>
                </a:solidFill>
                <a:effectLst/>
                <a:latin typeface="Raleway" pitchFamily="2" charset="77"/>
              </a:rPr>
              <a:t>ectopic ACTH</a:t>
            </a:r>
            <a:r>
              <a:rPr lang="en-GB" b="0" i="0" u="none" strike="noStrike">
                <a:solidFill>
                  <a:srgbClr val="4C4C4C"/>
                </a:solidFill>
                <a:effectLst/>
                <a:latin typeface="Raleway" pitchFamily="2" charset="77"/>
              </a:rPr>
              <a:t> (e.g. from a </a:t>
            </a:r>
            <a:r>
              <a:rPr lang="en-GB" b="1" i="1" u="none" strike="noStrike">
                <a:solidFill>
                  <a:srgbClr val="4C4C4C"/>
                </a:solidFill>
                <a:effectLst/>
                <a:latin typeface="Raleway" pitchFamily="2" charset="77"/>
              </a:rPr>
              <a:t>small cell lung cancer</a:t>
            </a:r>
            <a:r>
              <a:rPr lang="en-GB" b="0" i="0" u="none" strike="noStrike">
                <a:solidFill>
                  <a:srgbClr val="4C4C4C"/>
                </a:solidFill>
                <a:effectLst/>
                <a:latin typeface="Raleway" pitchFamily="2" charset="77"/>
              </a:rPr>
              <a:t>), neither cortisol or ACTH will be suppressed because the ACTH production is independent of the hypothalamus or pituitary gland.</a:t>
            </a:r>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46</a:t>
            </a:fld>
            <a:endParaRPr/>
          </a:p>
        </p:txBody>
      </p:sp>
    </p:spTree>
    <p:extLst>
      <p:ext uri="{BB962C8B-B14F-4D97-AF65-F5344CB8AC3E}">
        <p14:creationId xmlns:p14="http://schemas.microsoft.com/office/powerpoint/2010/main" val="1523769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Reference- https://</a:t>
            </a:r>
            <a:r>
              <a:rPr lang="en-GB" err="1"/>
              <a:t>zerotofinals.com</a:t>
            </a:r>
            <a:r>
              <a:rPr lang="en-GB"/>
              <a:t>/medicine/endocrinology/</a:t>
            </a:r>
            <a:r>
              <a:rPr lang="en-GB" err="1"/>
              <a:t>cushings</a:t>
            </a:r>
            <a:r>
              <a:rPr lang="en-GB"/>
              <a:t>/</a:t>
            </a:r>
          </a:p>
          <a:p>
            <a:pPr marL="0" lvl="0" indent="0" algn="l" rtl="0">
              <a:lnSpc>
                <a:spcPct val="100000"/>
              </a:lnSpc>
              <a:spcBef>
                <a:spcPts val="0"/>
              </a:spcBef>
              <a:spcAft>
                <a:spcPts val="0"/>
              </a:spcAft>
              <a:buSzPts val="1200"/>
              <a:buNone/>
            </a:pPr>
            <a:endParaRPr lang="en-GB" b="1" i="0" u="none" strike="noStrike">
              <a:solidFill>
                <a:srgbClr val="4C4C4C"/>
              </a:solidFill>
              <a:effectLst/>
              <a:latin typeface="Raleway" pitchFamily="2" charset="77"/>
            </a:endParaRPr>
          </a:p>
          <a:p>
            <a:pPr marL="0" lvl="0" indent="0" algn="l" rtl="0">
              <a:lnSpc>
                <a:spcPct val="100000"/>
              </a:lnSpc>
              <a:spcBef>
                <a:spcPts val="0"/>
              </a:spcBef>
              <a:spcAft>
                <a:spcPts val="0"/>
              </a:spcAft>
              <a:buSzPts val="1200"/>
              <a:buNone/>
            </a:pPr>
            <a:r>
              <a:rPr lang="en-GB" b="1" i="0" u="none" strike="noStrike">
                <a:solidFill>
                  <a:srgbClr val="4C4C4C"/>
                </a:solidFill>
                <a:effectLst/>
                <a:latin typeface="Raleway" pitchFamily="2" charset="77"/>
              </a:rPr>
              <a:t>Low Dose Dexamethasone Suppression Test (1mg dexamethasone)</a:t>
            </a:r>
            <a:endParaRPr lang="en-GB" b="0" i="0" u="none" strike="noStrike">
              <a:solidFill>
                <a:srgbClr val="4C4C4C"/>
              </a:solidFill>
              <a:effectLst/>
              <a:latin typeface="Raleway" pitchFamily="2" charset="77"/>
            </a:endParaRPr>
          </a:p>
          <a:p>
            <a:pPr algn="l"/>
            <a:r>
              <a:rPr lang="en-GB" b="0" i="0" u="none" strike="noStrike">
                <a:solidFill>
                  <a:srgbClr val="4C4C4C"/>
                </a:solidFill>
                <a:effectLst/>
                <a:latin typeface="Raleway" pitchFamily="2" charset="77"/>
              </a:rPr>
              <a:t>A normal response is for the dexamethasone to suppress the release of cortisol by effecting negative feedback on the </a:t>
            </a:r>
            <a:r>
              <a:rPr lang="en-GB" b="1" i="1" u="none" strike="noStrike">
                <a:solidFill>
                  <a:srgbClr val="4C4C4C"/>
                </a:solidFill>
                <a:effectLst/>
                <a:latin typeface="Raleway" pitchFamily="2" charset="77"/>
              </a:rPr>
              <a:t>hypothalamus</a:t>
            </a:r>
            <a:r>
              <a:rPr lang="en-GB" b="0" i="0" u="none" strike="noStrike">
                <a:solidFill>
                  <a:srgbClr val="4C4C4C"/>
                </a:solidFill>
                <a:effectLst/>
                <a:latin typeface="Raleway" pitchFamily="2" charset="77"/>
              </a:rPr>
              <a:t> and </a:t>
            </a:r>
            <a:r>
              <a:rPr lang="en-GB" b="1" i="1" u="none" strike="noStrike">
                <a:solidFill>
                  <a:srgbClr val="4C4C4C"/>
                </a:solidFill>
                <a:effectLst/>
                <a:latin typeface="Raleway" pitchFamily="2" charset="77"/>
              </a:rPr>
              <a:t>pituitary</a:t>
            </a:r>
            <a:r>
              <a:rPr lang="en-GB" b="0" i="0" u="none" strike="noStrike">
                <a:solidFill>
                  <a:srgbClr val="4C4C4C"/>
                </a:solidFill>
                <a:effectLst/>
                <a:latin typeface="Raleway" pitchFamily="2" charset="77"/>
              </a:rPr>
              <a:t>. The </a:t>
            </a:r>
            <a:r>
              <a:rPr lang="en-GB" b="1" i="1" u="none" strike="noStrike">
                <a:solidFill>
                  <a:srgbClr val="4C4C4C"/>
                </a:solidFill>
                <a:effectLst/>
                <a:latin typeface="Raleway" pitchFamily="2" charset="77"/>
              </a:rPr>
              <a:t>hypothalamus</a:t>
            </a:r>
            <a:r>
              <a:rPr lang="en-GB" b="0" i="0" u="none" strike="noStrike">
                <a:solidFill>
                  <a:srgbClr val="4C4C4C"/>
                </a:solidFill>
                <a:effectLst/>
                <a:latin typeface="Raleway" pitchFamily="2" charset="77"/>
              </a:rPr>
              <a:t> responds by </a:t>
            </a:r>
            <a:r>
              <a:rPr lang="en-GB" b="1" i="0" u="none" strike="noStrike">
                <a:solidFill>
                  <a:srgbClr val="4C4C4C"/>
                </a:solidFill>
                <a:effectLst/>
                <a:latin typeface="Raleway" pitchFamily="2" charset="77"/>
              </a:rPr>
              <a:t>reducing the </a:t>
            </a:r>
            <a:r>
              <a:rPr lang="en-GB" b="1" i="1" u="none" strike="noStrike">
                <a:solidFill>
                  <a:srgbClr val="4C4C4C"/>
                </a:solidFill>
                <a:effectLst/>
                <a:latin typeface="Raleway" pitchFamily="2" charset="77"/>
              </a:rPr>
              <a:t>CRH</a:t>
            </a:r>
            <a:r>
              <a:rPr lang="en-GB" b="1" i="0" u="none" strike="noStrike">
                <a:solidFill>
                  <a:srgbClr val="4C4C4C"/>
                </a:solidFill>
                <a:effectLst/>
                <a:latin typeface="Raleway" pitchFamily="2" charset="77"/>
              </a:rPr>
              <a:t> output</a:t>
            </a:r>
            <a:r>
              <a:rPr lang="en-GB" b="0" i="0" u="none" strike="noStrike">
                <a:solidFill>
                  <a:srgbClr val="4C4C4C"/>
                </a:solidFill>
                <a:effectLst/>
                <a:latin typeface="Raleway" pitchFamily="2" charset="77"/>
              </a:rPr>
              <a:t>. The </a:t>
            </a:r>
            <a:r>
              <a:rPr lang="en-GB" b="1" i="1" u="none" strike="noStrike">
                <a:solidFill>
                  <a:srgbClr val="4C4C4C"/>
                </a:solidFill>
                <a:effectLst/>
                <a:latin typeface="Raleway" pitchFamily="2" charset="77"/>
              </a:rPr>
              <a:t>pituitary</a:t>
            </a:r>
            <a:r>
              <a:rPr lang="en-GB" b="0" i="0" u="none" strike="noStrike">
                <a:solidFill>
                  <a:srgbClr val="4C4C4C"/>
                </a:solidFill>
                <a:effectLst/>
                <a:latin typeface="Raleway" pitchFamily="2" charset="77"/>
              </a:rPr>
              <a:t> responds by </a:t>
            </a:r>
            <a:r>
              <a:rPr lang="en-GB" b="1" i="0" u="none" strike="noStrike">
                <a:solidFill>
                  <a:srgbClr val="4C4C4C"/>
                </a:solidFill>
                <a:effectLst/>
                <a:latin typeface="Raleway" pitchFamily="2" charset="77"/>
              </a:rPr>
              <a:t>reducing the </a:t>
            </a:r>
            <a:r>
              <a:rPr lang="en-GB" b="1" i="1" u="none" strike="noStrike">
                <a:solidFill>
                  <a:srgbClr val="4C4C4C"/>
                </a:solidFill>
                <a:effectLst/>
                <a:latin typeface="Raleway" pitchFamily="2" charset="77"/>
              </a:rPr>
              <a:t>ACTH</a:t>
            </a:r>
            <a:r>
              <a:rPr lang="en-GB" b="1" i="0" u="none" strike="noStrike">
                <a:solidFill>
                  <a:srgbClr val="4C4C4C"/>
                </a:solidFill>
                <a:effectLst/>
                <a:latin typeface="Raleway" pitchFamily="2" charset="77"/>
              </a:rPr>
              <a:t> output</a:t>
            </a:r>
            <a:r>
              <a:rPr lang="en-GB" b="0" i="0" u="none" strike="noStrike">
                <a:solidFill>
                  <a:srgbClr val="4C4C4C"/>
                </a:solidFill>
                <a:effectLst/>
                <a:latin typeface="Raleway" pitchFamily="2" charset="77"/>
              </a:rPr>
              <a:t>. The lower CRH and ACTH levels result in a low cortisol level. When the cortisol level is not suppressed, this is the abnormal result seen in </a:t>
            </a:r>
            <a:r>
              <a:rPr lang="en-GB" b="1" i="1" u="none" strike="noStrike">
                <a:solidFill>
                  <a:srgbClr val="4C4C4C"/>
                </a:solidFill>
                <a:effectLst/>
                <a:latin typeface="Raleway" pitchFamily="2" charset="77"/>
              </a:rPr>
              <a:t>Cushing’s Syndrome</a:t>
            </a:r>
            <a:endParaRPr lang="en-GB" b="0" i="0" u="none" strike="noStrike">
              <a:solidFill>
                <a:srgbClr val="4C4C4C"/>
              </a:solidFill>
              <a:effectLst/>
              <a:latin typeface="Raleway" pitchFamily="2" charset="77"/>
            </a:endParaRPr>
          </a:p>
          <a:p>
            <a:pPr marL="152400" indent="0" algn="l">
              <a:buNone/>
            </a:pPr>
            <a:endParaRPr lang="en-GB" b="0" i="0" u="none" strike="noStrike">
              <a:solidFill>
                <a:srgbClr val="4C4C4C"/>
              </a:solidFill>
              <a:effectLst/>
              <a:latin typeface="Raleway" pitchFamily="2" charset="77"/>
            </a:endParaRPr>
          </a:p>
          <a:p>
            <a:pPr marL="152400" indent="0" algn="l">
              <a:buNone/>
            </a:pPr>
            <a:r>
              <a:rPr lang="en-GB" b="1" i="0" u="none" strike="noStrike">
                <a:solidFill>
                  <a:srgbClr val="4C4C4C"/>
                </a:solidFill>
                <a:effectLst/>
                <a:latin typeface="Raleway" pitchFamily="2" charset="77"/>
              </a:rPr>
              <a:t>High Dose Dexamethasone Suppression Test (8mg dexamethasone)</a:t>
            </a:r>
            <a:endParaRPr lang="en-GB" b="0" i="0" u="none" strike="noStrike">
              <a:solidFill>
                <a:srgbClr val="4C4C4C"/>
              </a:solidFill>
              <a:effectLst/>
              <a:latin typeface="Raleway" pitchFamily="2" charset="77"/>
            </a:endParaRPr>
          </a:p>
          <a:p>
            <a:pPr algn="l"/>
            <a:r>
              <a:rPr lang="en-GB" b="0" i="0" u="none" strike="noStrike">
                <a:solidFill>
                  <a:srgbClr val="4C4C4C"/>
                </a:solidFill>
                <a:effectLst/>
                <a:latin typeface="Raleway" pitchFamily="2" charset="77"/>
              </a:rPr>
              <a:t>The high dose dexamethasone suppression test is performed after an abnormal result on the low dose test.</a:t>
            </a:r>
          </a:p>
          <a:p>
            <a:pPr algn="l"/>
            <a:r>
              <a:rPr lang="en-GB" b="0" i="0" u="none" strike="noStrike">
                <a:solidFill>
                  <a:srgbClr val="4C4C4C"/>
                </a:solidFill>
                <a:effectLst/>
                <a:latin typeface="Raleway" pitchFamily="2" charset="77"/>
              </a:rPr>
              <a:t>In </a:t>
            </a:r>
            <a:r>
              <a:rPr lang="en-GB" b="1" i="1" u="none" strike="noStrike">
                <a:solidFill>
                  <a:srgbClr val="4C4C4C"/>
                </a:solidFill>
                <a:effectLst/>
                <a:latin typeface="Raleway" pitchFamily="2" charset="77"/>
              </a:rPr>
              <a:t>Cushing’s Disease</a:t>
            </a:r>
            <a:r>
              <a:rPr lang="en-GB" b="0" i="0" u="none" strike="noStrike">
                <a:solidFill>
                  <a:srgbClr val="4C4C4C"/>
                </a:solidFill>
                <a:effectLst/>
                <a:latin typeface="Raleway" pitchFamily="2" charset="77"/>
              </a:rPr>
              <a:t> (</a:t>
            </a:r>
            <a:r>
              <a:rPr lang="en-GB" b="1" i="1" u="none" strike="noStrike">
                <a:solidFill>
                  <a:srgbClr val="4C4C4C"/>
                </a:solidFill>
                <a:effectLst/>
                <a:latin typeface="Raleway" pitchFamily="2" charset="77"/>
              </a:rPr>
              <a:t>pituitary adenoma</a:t>
            </a:r>
            <a:r>
              <a:rPr lang="en-GB" b="0" i="0" u="none" strike="noStrike">
                <a:solidFill>
                  <a:srgbClr val="4C4C4C"/>
                </a:solidFill>
                <a:effectLst/>
                <a:latin typeface="Raleway" pitchFamily="2" charset="77"/>
              </a:rPr>
              <a:t>) the pituitary still shows some response to </a:t>
            </a:r>
            <a:r>
              <a:rPr lang="en-GB" b="1" i="1" u="none" strike="noStrike">
                <a:solidFill>
                  <a:srgbClr val="4C4C4C"/>
                </a:solidFill>
                <a:effectLst/>
                <a:latin typeface="Raleway" pitchFamily="2" charset="77"/>
              </a:rPr>
              <a:t>negative feedback</a:t>
            </a:r>
            <a:r>
              <a:rPr lang="en-GB" b="0" i="0" u="none" strike="noStrike">
                <a:solidFill>
                  <a:srgbClr val="4C4C4C"/>
                </a:solidFill>
                <a:effectLst/>
                <a:latin typeface="Raleway" pitchFamily="2" charset="77"/>
              </a:rPr>
              <a:t> and 8mg of dexamethasone is enough to </a:t>
            </a:r>
            <a:r>
              <a:rPr lang="en-GB" b="1" i="0" u="none" strike="noStrike">
                <a:solidFill>
                  <a:srgbClr val="4C4C4C"/>
                </a:solidFill>
                <a:effectLst/>
                <a:latin typeface="Raleway" pitchFamily="2" charset="77"/>
              </a:rPr>
              <a:t>suppress cortisol</a:t>
            </a:r>
            <a:r>
              <a:rPr lang="en-GB" b="0" i="0" u="none" strike="noStrike">
                <a:solidFill>
                  <a:srgbClr val="4C4C4C"/>
                </a:solidFill>
                <a:effectLst/>
                <a:latin typeface="Raleway" pitchFamily="2" charset="77"/>
              </a:rPr>
              <a:t>.</a:t>
            </a:r>
          </a:p>
          <a:p>
            <a:pPr algn="l"/>
            <a:r>
              <a:rPr lang="en-GB" b="0" i="0" u="none" strike="noStrike">
                <a:solidFill>
                  <a:srgbClr val="4C4C4C"/>
                </a:solidFill>
                <a:effectLst/>
                <a:latin typeface="Raleway" pitchFamily="2" charset="77"/>
              </a:rPr>
              <a:t>Where there is an </a:t>
            </a:r>
            <a:r>
              <a:rPr lang="en-GB" b="1" i="1" u="none" strike="noStrike">
                <a:solidFill>
                  <a:srgbClr val="4C4C4C"/>
                </a:solidFill>
                <a:effectLst/>
                <a:latin typeface="Raleway" pitchFamily="2" charset="77"/>
              </a:rPr>
              <a:t>adrenal adenoma</a:t>
            </a:r>
            <a:r>
              <a:rPr lang="en-GB" b="0" i="0" u="none" strike="noStrike">
                <a:solidFill>
                  <a:srgbClr val="4C4C4C"/>
                </a:solidFill>
                <a:effectLst/>
                <a:latin typeface="Raleway" pitchFamily="2" charset="77"/>
              </a:rPr>
              <a:t>, cortisol production is independent from the pituitary. Therefore, cortisol is not suppressed however ACTH is suppressed due to negative feedback on the hypothalamus and pituitary gland.</a:t>
            </a:r>
          </a:p>
          <a:p>
            <a:pPr algn="l"/>
            <a:r>
              <a:rPr lang="en-GB" b="0" i="0" u="none" strike="noStrike">
                <a:solidFill>
                  <a:srgbClr val="4C4C4C"/>
                </a:solidFill>
                <a:effectLst/>
                <a:latin typeface="Raleway" pitchFamily="2" charset="77"/>
              </a:rPr>
              <a:t>Where there is </a:t>
            </a:r>
            <a:r>
              <a:rPr lang="en-GB" b="1" i="1" u="none" strike="noStrike">
                <a:solidFill>
                  <a:srgbClr val="4C4C4C"/>
                </a:solidFill>
                <a:effectLst/>
                <a:latin typeface="Raleway" pitchFamily="2" charset="77"/>
              </a:rPr>
              <a:t>ectopic ACTH</a:t>
            </a:r>
            <a:r>
              <a:rPr lang="en-GB" b="0" i="0" u="none" strike="noStrike">
                <a:solidFill>
                  <a:srgbClr val="4C4C4C"/>
                </a:solidFill>
                <a:effectLst/>
                <a:latin typeface="Raleway" pitchFamily="2" charset="77"/>
              </a:rPr>
              <a:t> (e.g. from a </a:t>
            </a:r>
            <a:r>
              <a:rPr lang="en-GB" b="1" i="1" u="none" strike="noStrike">
                <a:solidFill>
                  <a:srgbClr val="4C4C4C"/>
                </a:solidFill>
                <a:effectLst/>
                <a:latin typeface="Raleway" pitchFamily="2" charset="77"/>
              </a:rPr>
              <a:t>small cell lung cancer</a:t>
            </a:r>
            <a:r>
              <a:rPr lang="en-GB" b="0" i="0" u="none" strike="noStrike">
                <a:solidFill>
                  <a:srgbClr val="4C4C4C"/>
                </a:solidFill>
                <a:effectLst/>
                <a:latin typeface="Raleway" pitchFamily="2" charset="77"/>
              </a:rPr>
              <a:t>), neither cortisol or ACTH will be suppressed because the ACTH production is independent of the hypothalamus or pituitary gland.</a:t>
            </a:r>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47</a:t>
            </a:fld>
            <a:endParaRPr/>
          </a:p>
        </p:txBody>
      </p:sp>
    </p:spTree>
    <p:extLst>
      <p:ext uri="{BB962C8B-B14F-4D97-AF65-F5344CB8AC3E}">
        <p14:creationId xmlns:p14="http://schemas.microsoft.com/office/powerpoint/2010/main" val="33330537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/medicine/endocrinology/acromegaly/</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Risk factor for acromegaly- MEN 1</a:t>
            </a:r>
            <a:endParaRPr lang="en-GB" noProof="0"/>
          </a:p>
          <a:p>
            <a:pPr marL="0" lvl="0" indent="0" algn="l" rtl="0">
              <a:lnSpc>
                <a:spcPct val="100000"/>
              </a:lnSpc>
              <a:spcBef>
                <a:spcPts val="0"/>
              </a:spcBef>
              <a:spcAft>
                <a:spcPts val="0"/>
              </a:spcAft>
              <a:buSzPts val="1200"/>
              <a:buNone/>
            </a:pPr>
            <a:endParaRPr lang="en-GB" noProof="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u="none" strike="noStrike">
                <a:solidFill>
                  <a:srgbClr val="4C4C4C"/>
                </a:solidFill>
                <a:effectLst/>
                <a:latin typeface="Raleway" pitchFamily="2" charset="77"/>
              </a:rPr>
              <a:t>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sits just above the </a:t>
            </a:r>
            <a:r>
              <a:rPr lang="en-GB" b="1" i="1" u="none" strike="noStrike">
                <a:solidFill>
                  <a:srgbClr val="4C4C4C"/>
                </a:solidFill>
                <a:effectLst/>
                <a:latin typeface="Raleway" pitchFamily="2" charset="77"/>
              </a:rPr>
              <a:t>pituitary gland</a:t>
            </a:r>
            <a:r>
              <a:rPr lang="en-GB" b="0" i="0" u="none" strike="noStrike">
                <a:solidFill>
                  <a:srgbClr val="4C4C4C"/>
                </a:solidFill>
                <a:effectLst/>
                <a:latin typeface="Raleway" pitchFamily="2" charset="77"/>
              </a:rPr>
              <a:t>. 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is the point where the optic nerves coming from the eyes crossover to different sides of the head. A </a:t>
            </a:r>
            <a:r>
              <a:rPr lang="en-GB" b="1" i="1" u="none" strike="noStrike">
                <a:solidFill>
                  <a:srgbClr val="4C4C4C"/>
                </a:solidFill>
                <a:effectLst/>
                <a:latin typeface="Raleway" pitchFamily="2" charset="77"/>
              </a:rPr>
              <a:t>pituitary tumour</a:t>
            </a:r>
            <a:r>
              <a:rPr lang="en-GB" b="0" i="0" u="none" strike="noStrike">
                <a:solidFill>
                  <a:srgbClr val="4C4C4C"/>
                </a:solidFill>
                <a:effectLst/>
                <a:latin typeface="Raleway" pitchFamily="2" charset="77"/>
              </a:rPr>
              <a:t> of sufficient size will start to press on 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Pressure on the optic chiasm will lead to a stereotypical “</a:t>
            </a:r>
            <a:r>
              <a:rPr lang="en-GB" b="1" i="1" u="none" strike="noStrike">
                <a:solidFill>
                  <a:srgbClr val="4C4C4C"/>
                </a:solidFill>
                <a:effectLst/>
                <a:latin typeface="Raleway" pitchFamily="2" charset="77"/>
              </a:rPr>
              <a:t>bitemporal hemianopia</a:t>
            </a:r>
            <a:r>
              <a:rPr lang="en-GB" b="0" i="0" u="none" strike="noStrike">
                <a:solidFill>
                  <a:srgbClr val="4C4C4C"/>
                </a:solidFill>
                <a:effectLst/>
                <a:latin typeface="Raleway" pitchFamily="2" charset="77"/>
              </a:rPr>
              <a:t>” visual field defect. This describes loss of vision on the outer half of both eyes.</a:t>
            </a:r>
            <a:endParaRPr lang="en-GB" noProof="0"/>
          </a:p>
          <a:p>
            <a:pPr marL="0" lvl="0" indent="0" algn="l" rtl="0">
              <a:lnSpc>
                <a:spcPct val="100000"/>
              </a:lnSpc>
              <a:spcBef>
                <a:spcPts val="0"/>
              </a:spcBef>
              <a:spcAft>
                <a:spcPts val="0"/>
              </a:spcAft>
              <a:buSzPts val="1200"/>
              <a:buNone/>
            </a:pPr>
            <a:endParaRPr lang="en-GB" noProof="0"/>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What is the difference between acromegaly and gigantism?</a:t>
            </a:r>
          </a:p>
          <a:p>
            <a:pPr algn="l"/>
            <a:r>
              <a:rPr lang="en-GB" b="1" i="0">
                <a:solidFill>
                  <a:srgbClr val="000000"/>
                </a:solidFill>
                <a:effectLst/>
                <a:latin typeface="Arial" panose="020B0604020202020204" pitchFamily="34" charset="0"/>
              </a:rPr>
              <a:t>Gigantism</a:t>
            </a:r>
            <a:r>
              <a:rPr lang="en-GB" b="0" i="0">
                <a:solidFill>
                  <a:srgbClr val="000000"/>
                </a:solidFill>
                <a:effectLst/>
                <a:latin typeface="Arial" panose="020B0604020202020204" pitchFamily="34" charset="0"/>
              </a:rPr>
              <a:t>- </a:t>
            </a:r>
            <a:r>
              <a:rPr lang="en-GB" b="1" i="0">
                <a:solidFill>
                  <a:srgbClr val="000000"/>
                </a:solidFill>
                <a:effectLst/>
                <a:latin typeface="Arial" panose="020B0604020202020204" pitchFamily="34" charset="0"/>
              </a:rPr>
              <a:t>Excessive GH production </a:t>
            </a:r>
            <a:r>
              <a:rPr lang="en-GB" b="0" i="0">
                <a:solidFill>
                  <a:srgbClr val="000000"/>
                </a:solidFill>
                <a:effectLst/>
                <a:latin typeface="Arial" panose="020B0604020202020204" pitchFamily="34" charset="0"/>
              </a:rPr>
              <a:t>in </a:t>
            </a:r>
            <a:r>
              <a:rPr lang="en-GB" b="1" i="0">
                <a:solidFill>
                  <a:srgbClr val="000000"/>
                </a:solidFill>
                <a:effectLst/>
                <a:latin typeface="Arial" panose="020B0604020202020204" pitchFamily="34" charset="0"/>
              </a:rPr>
              <a:t>children BEFORE fusion </a:t>
            </a:r>
            <a:r>
              <a:rPr lang="en-GB" b="0" i="0">
                <a:solidFill>
                  <a:srgbClr val="000000"/>
                </a:solidFill>
                <a:effectLst/>
                <a:latin typeface="Arial" panose="020B0604020202020204" pitchFamily="34" charset="0"/>
              </a:rPr>
              <a:t>of the </a:t>
            </a:r>
            <a:r>
              <a:rPr lang="en-GB" b="1" i="0">
                <a:solidFill>
                  <a:srgbClr val="000000"/>
                </a:solidFill>
                <a:effectLst/>
                <a:latin typeface="Arial" panose="020B0604020202020204" pitchFamily="34" charset="0"/>
              </a:rPr>
              <a:t>epiphyses </a:t>
            </a:r>
            <a:r>
              <a:rPr lang="en-GB" b="0" i="0">
                <a:solidFill>
                  <a:srgbClr val="000000"/>
                </a:solidFill>
                <a:effectLst/>
                <a:latin typeface="Arial" panose="020B0604020202020204" pitchFamily="34" charset="0"/>
              </a:rPr>
              <a:t>of the </a:t>
            </a:r>
            <a:r>
              <a:rPr lang="en-GB" b="1" i="0">
                <a:solidFill>
                  <a:srgbClr val="000000"/>
                </a:solidFill>
                <a:effectLst/>
                <a:latin typeface="Arial" panose="020B0604020202020204" pitchFamily="34" charset="0"/>
              </a:rPr>
              <a:t>long bones</a:t>
            </a:r>
            <a:endParaRPr lang="en-GB" b="0" i="0">
              <a:solidFill>
                <a:srgbClr val="000000"/>
              </a:solidFill>
              <a:effectLst/>
              <a:latin typeface="Arial" panose="020B0604020202020204" pitchFamily="34" charset="0"/>
            </a:endParaRPr>
          </a:p>
          <a:p>
            <a:pPr algn="l"/>
            <a:r>
              <a:rPr lang="en-GB" b="1" i="0">
                <a:solidFill>
                  <a:srgbClr val="000000"/>
                </a:solidFill>
                <a:effectLst/>
                <a:latin typeface="Arial" panose="020B0604020202020204" pitchFamily="34" charset="0"/>
              </a:rPr>
              <a:t>Acromegaly</a:t>
            </a:r>
            <a:r>
              <a:rPr lang="en-GB" b="0" i="0">
                <a:solidFill>
                  <a:srgbClr val="000000"/>
                </a:solidFill>
                <a:effectLst/>
                <a:latin typeface="Arial" panose="020B0604020202020204" pitchFamily="34" charset="0"/>
              </a:rPr>
              <a:t>- </a:t>
            </a:r>
            <a:r>
              <a:rPr lang="en-GB" b="1" i="0">
                <a:solidFill>
                  <a:srgbClr val="000000"/>
                </a:solidFill>
                <a:effectLst/>
                <a:latin typeface="Arial" panose="020B0604020202020204" pitchFamily="34" charset="0"/>
              </a:rPr>
              <a:t>Excess GH </a:t>
            </a:r>
            <a:r>
              <a:rPr lang="en-GB" b="0" i="0">
                <a:solidFill>
                  <a:srgbClr val="000000"/>
                </a:solidFill>
                <a:effectLst/>
                <a:latin typeface="Arial" panose="020B0604020202020204" pitchFamily="34" charset="0"/>
              </a:rPr>
              <a:t>in </a:t>
            </a:r>
            <a:r>
              <a:rPr lang="en-GB" b="1" i="0">
                <a:solidFill>
                  <a:srgbClr val="000000"/>
                </a:solidFill>
                <a:effectLst/>
                <a:latin typeface="Arial" panose="020B0604020202020204" pitchFamily="34" charset="0"/>
              </a:rPr>
              <a:t>adults </a:t>
            </a:r>
            <a:endParaRPr lang="en-GB" b="0" i="0">
              <a:solidFill>
                <a:srgbClr val="000000"/>
              </a:solidFill>
              <a:effectLst/>
              <a:latin typeface="Arial" panose="020B0604020202020204" pitchFamily="34" charset="0"/>
            </a:endParaRP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48</a:t>
            </a:fld>
            <a:endParaRPr/>
          </a:p>
        </p:txBody>
      </p:sp>
    </p:spTree>
    <p:extLst>
      <p:ext uri="{BB962C8B-B14F-4D97-AF65-F5344CB8AC3E}">
        <p14:creationId xmlns:p14="http://schemas.microsoft.com/office/powerpoint/2010/main" val="3049360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/medicine/endocrinology/acromegaly/</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Risk factor for acromegaly- MEN 1</a:t>
            </a:r>
            <a:endParaRPr lang="en-GB" noProof="0"/>
          </a:p>
          <a:p>
            <a:pPr marL="0" lvl="0" indent="0" algn="l" rtl="0">
              <a:lnSpc>
                <a:spcPct val="100000"/>
              </a:lnSpc>
              <a:spcBef>
                <a:spcPts val="0"/>
              </a:spcBef>
              <a:spcAft>
                <a:spcPts val="0"/>
              </a:spcAft>
              <a:buSzPts val="1200"/>
              <a:buNone/>
            </a:pPr>
            <a:endParaRPr lang="en-GB" noProof="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u="none" strike="noStrike">
                <a:solidFill>
                  <a:srgbClr val="4C4C4C"/>
                </a:solidFill>
                <a:effectLst/>
                <a:latin typeface="Raleway" pitchFamily="2" charset="77"/>
              </a:rPr>
              <a:t>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sits just above the </a:t>
            </a:r>
            <a:r>
              <a:rPr lang="en-GB" b="1" i="1" u="none" strike="noStrike">
                <a:solidFill>
                  <a:srgbClr val="4C4C4C"/>
                </a:solidFill>
                <a:effectLst/>
                <a:latin typeface="Raleway" pitchFamily="2" charset="77"/>
              </a:rPr>
              <a:t>pituitary gland</a:t>
            </a:r>
            <a:r>
              <a:rPr lang="en-GB" b="0" i="0" u="none" strike="noStrike">
                <a:solidFill>
                  <a:srgbClr val="4C4C4C"/>
                </a:solidFill>
                <a:effectLst/>
                <a:latin typeface="Raleway" pitchFamily="2" charset="77"/>
              </a:rPr>
              <a:t>. 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is the point where the optic nerves coming from the eyes crossover to different sides of the head. A </a:t>
            </a:r>
            <a:r>
              <a:rPr lang="en-GB" b="1" i="1" u="none" strike="noStrike">
                <a:solidFill>
                  <a:srgbClr val="4C4C4C"/>
                </a:solidFill>
                <a:effectLst/>
                <a:latin typeface="Raleway" pitchFamily="2" charset="77"/>
              </a:rPr>
              <a:t>pituitary tumour</a:t>
            </a:r>
            <a:r>
              <a:rPr lang="en-GB" b="0" i="0" u="none" strike="noStrike">
                <a:solidFill>
                  <a:srgbClr val="4C4C4C"/>
                </a:solidFill>
                <a:effectLst/>
                <a:latin typeface="Raleway" pitchFamily="2" charset="77"/>
              </a:rPr>
              <a:t> of sufficient size will start to press on 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Pressure on the optic chiasm will lead to a stereotypical “</a:t>
            </a:r>
            <a:r>
              <a:rPr lang="en-GB" b="1" i="1" u="none" strike="noStrike">
                <a:solidFill>
                  <a:srgbClr val="4C4C4C"/>
                </a:solidFill>
                <a:effectLst/>
                <a:latin typeface="Raleway" pitchFamily="2" charset="77"/>
              </a:rPr>
              <a:t>bitemporal hemianopia</a:t>
            </a:r>
            <a:r>
              <a:rPr lang="en-GB" b="0" i="0" u="none" strike="noStrike">
                <a:solidFill>
                  <a:srgbClr val="4C4C4C"/>
                </a:solidFill>
                <a:effectLst/>
                <a:latin typeface="Raleway" pitchFamily="2" charset="77"/>
              </a:rPr>
              <a:t>” visual field defect. This describes loss of vision on the outer half of both eyes.</a:t>
            </a:r>
            <a:endParaRPr lang="en-GB" noProof="0"/>
          </a:p>
          <a:p>
            <a:pPr marL="0" lvl="0" indent="0" algn="l" rtl="0">
              <a:lnSpc>
                <a:spcPct val="100000"/>
              </a:lnSpc>
              <a:spcBef>
                <a:spcPts val="0"/>
              </a:spcBef>
              <a:spcAft>
                <a:spcPts val="0"/>
              </a:spcAft>
              <a:buSzPts val="1200"/>
              <a:buNone/>
            </a:pPr>
            <a:endParaRPr lang="en-GB" noProof="0"/>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What is the difference between acromegaly and gigantism?</a:t>
            </a:r>
          </a:p>
          <a:p>
            <a:pPr algn="l"/>
            <a:r>
              <a:rPr lang="en-GB" b="1" i="0">
                <a:solidFill>
                  <a:srgbClr val="000000"/>
                </a:solidFill>
                <a:effectLst/>
                <a:latin typeface="Arial" panose="020B0604020202020204" pitchFamily="34" charset="0"/>
              </a:rPr>
              <a:t>Gigantism</a:t>
            </a:r>
            <a:r>
              <a:rPr lang="en-GB" b="0" i="0">
                <a:solidFill>
                  <a:srgbClr val="000000"/>
                </a:solidFill>
                <a:effectLst/>
                <a:latin typeface="Arial" panose="020B0604020202020204" pitchFamily="34" charset="0"/>
              </a:rPr>
              <a:t>- </a:t>
            </a:r>
            <a:r>
              <a:rPr lang="en-GB" b="1" i="0">
                <a:solidFill>
                  <a:srgbClr val="000000"/>
                </a:solidFill>
                <a:effectLst/>
                <a:latin typeface="Arial" panose="020B0604020202020204" pitchFamily="34" charset="0"/>
              </a:rPr>
              <a:t>Excessive GH production </a:t>
            </a:r>
            <a:r>
              <a:rPr lang="en-GB" b="0" i="0">
                <a:solidFill>
                  <a:srgbClr val="000000"/>
                </a:solidFill>
                <a:effectLst/>
                <a:latin typeface="Arial" panose="020B0604020202020204" pitchFamily="34" charset="0"/>
              </a:rPr>
              <a:t>in </a:t>
            </a:r>
            <a:r>
              <a:rPr lang="en-GB" b="1" i="0">
                <a:solidFill>
                  <a:srgbClr val="000000"/>
                </a:solidFill>
                <a:effectLst/>
                <a:latin typeface="Arial" panose="020B0604020202020204" pitchFamily="34" charset="0"/>
              </a:rPr>
              <a:t>children BEFORE fusion </a:t>
            </a:r>
            <a:r>
              <a:rPr lang="en-GB" b="0" i="0">
                <a:solidFill>
                  <a:srgbClr val="000000"/>
                </a:solidFill>
                <a:effectLst/>
                <a:latin typeface="Arial" panose="020B0604020202020204" pitchFamily="34" charset="0"/>
              </a:rPr>
              <a:t>of the </a:t>
            </a:r>
            <a:r>
              <a:rPr lang="en-GB" b="1" i="0">
                <a:solidFill>
                  <a:srgbClr val="000000"/>
                </a:solidFill>
                <a:effectLst/>
                <a:latin typeface="Arial" panose="020B0604020202020204" pitchFamily="34" charset="0"/>
              </a:rPr>
              <a:t>epiphyses </a:t>
            </a:r>
            <a:r>
              <a:rPr lang="en-GB" b="0" i="0">
                <a:solidFill>
                  <a:srgbClr val="000000"/>
                </a:solidFill>
                <a:effectLst/>
                <a:latin typeface="Arial" panose="020B0604020202020204" pitchFamily="34" charset="0"/>
              </a:rPr>
              <a:t>of the </a:t>
            </a:r>
            <a:r>
              <a:rPr lang="en-GB" b="1" i="0">
                <a:solidFill>
                  <a:srgbClr val="000000"/>
                </a:solidFill>
                <a:effectLst/>
                <a:latin typeface="Arial" panose="020B0604020202020204" pitchFamily="34" charset="0"/>
              </a:rPr>
              <a:t>long bones</a:t>
            </a:r>
            <a:endParaRPr lang="en-GB" b="0" i="0">
              <a:solidFill>
                <a:srgbClr val="000000"/>
              </a:solidFill>
              <a:effectLst/>
              <a:latin typeface="Arial" panose="020B0604020202020204" pitchFamily="34" charset="0"/>
            </a:endParaRPr>
          </a:p>
          <a:p>
            <a:pPr algn="l"/>
            <a:r>
              <a:rPr lang="en-GB" b="1" i="0">
                <a:solidFill>
                  <a:srgbClr val="000000"/>
                </a:solidFill>
                <a:effectLst/>
                <a:latin typeface="Arial" panose="020B0604020202020204" pitchFamily="34" charset="0"/>
              </a:rPr>
              <a:t>Acromegaly</a:t>
            </a:r>
            <a:r>
              <a:rPr lang="en-GB" b="0" i="0">
                <a:solidFill>
                  <a:srgbClr val="000000"/>
                </a:solidFill>
                <a:effectLst/>
                <a:latin typeface="Arial" panose="020B0604020202020204" pitchFamily="34" charset="0"/>
              </a:rPr>
              <a:t>- </a:t>
            </a:r>
            <a:r>
              <a:rPr lang="en-GB" b="1" i="0">
                <a:solidFill>
                  <a:srgbClr val="000000"/>
                </a:solidFill>
                <a:effectLst/>
                <a:latin typeface="Arial" panose="020B0604020202020204" pitchFamily="34" charset="0"/>
              </a:rPr>
              <a:t>Excess GH </a:t>
            </a:r>
            <a:r>
              <a:rPr lang="en-GB" b="0" i="0">
                <a:solidFill>
                  <a:srgbClr val="000000"/>
                </a:solidFill>
                <a:effectLst/>
                <a:latin typeface="Arial" panose="020B0604020202020204" pitchFamily="34" charset="0"/>
              </a:rPr>
              <a:t>in </a:t>
            </a:r>
            <a:r>
              <a:rPr lang="en-GB" b="1" i="0">
                <a:solidFill>
                  <a:srgbClr val="000000"/>
                </a:solidFill>
                <a:effectLst/>
                <a:latin typeface="Arial" panose="020B0604020202020204" pitchFamily="34" charset="0"/>
              </a:rPr>
              <a:t>adults </a:t>
            </a:r>
            <a:endParaRPr lang="en-GB" b="0" i="0">
              <a:solidFill>
                <a:srgbClr val="000000"/>
              </a:solidFill>
              <a:effectLst/>
              <a:latin typeface="Arial" panose="020B0604020202020204" pitchFamily="34" charset="0"/>
            </a:endParaRP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49</a:t>
            </a:fld>
            <a:endParaRPr/>
          </a:p>
        </p:txBody>
      </p:sp>
    </p:spTree>
    <p:extLst>
      <p:ext uri="{BB962C8B-B14F-4D97-AF65-F5344CB8AC3E}">
        <p14:creationId xmlns:p14="http://schemas.microsoft.com/office/powerpoint/2010/main" val="3253933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/medicine/endocrinology/acromegaly/</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Risk factor for acromegaly- MEN 1</a:t>
            </a:r>
            <a:endParaRPr lang="en-GB" noProof="0"/>
          </a:p>
          <a:p>
            <a:pPr marL="0" lvl="0" indent="0" algn="l" rtl="0">
              <a:lnSpc>
                <a:spcPct val="100000"/>
              </a:lnSpc>
              <a:spcBef>
                <a:spcPts val="0"/>
              </a:spcBef>
              <a:spcAft>
                <a:spcPts val="0"/>
              </a:spcAft>
              <a:buSzPts val="1200"/>
              <a:buNone/>
            </a:pPr>
            <a:endParaRPr lang="en-GB" noProof="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u="none" strike="noStrike">
                <a:solidFill>
                  <a:srgbClr val="4C4C4C"/>
                </a:solidFill>
                <a:effectLst/>
                <a:latin typeface="Raleway" pitchFamily="2" charset="77"/>
              </a:rPr>
              <a:t>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sits just above the </a:t>
            </a:r>
            <a:r>
              <a:rPr lang="en-GB" b="1" i="1" u="none" strike="noStrike">
                <a:solidFill>
                  <a:srgbClr val="4C4C4C"/>
                </a:solidFill>
                <a:effectLst/>
                <a:latin typeface="Raleway" pitchFamily="2" charset="77"/>
              </a:rPr>
              <a:t>pituitary gland</a:t>
            </a:r>
            <a:r>
              <a:rPr lang="en-GB" b="0" i="0" u="none" strike="noStrike">
                <a:solidFill>
                  <a:srgbClr val="4C4C4C"/>
                </a:solidFill>
                <a:effectLst/>
                <a:latin typeface="Raleway" pitchFamily="2" charset="77"/>
              </a:rPr>
              <a:t>. 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is the point where the optic nerves coming from the eyes crossover to different sides of the head. A </a:t>
            </a:r>
            <a:r>
              <a:rPr lang="en-GB" b="1" i="1" u="none" strike="noStrike">
                <a:solidFill>
                  <a:srgbClr val="4C4C4C"/>
                </a:solidFill>
                <a:effectLst/>
                <a:latin typeface="Raleway" pitchFamily="2" charset="77"/>
              </a:rPr>
              <a:t>pituitary tumour</a:t>
            </a:r>
            <a:r>
              <a:rPr lang="en-GB" b="0" i="0" u="none" strike="noStrike">
                <a:solidFill>
                  <a:srgbClr val="4C4C4C"/>
                </a:solidFill>
                <a:effectLst/>
                <a:latin typeface="Raleway" pitchFamily="2" charset="77"/>
              </a:rPr>
              <a:t> of sufficient size will start to press on 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Pressure on the optic chiasm will lead to a stereotypical “</a:t>
            </a:r>
            <a:r>
              <a:rPr lang="en-GB" b="1" i="1" u="none" strike="noStrike">
                <a:solidFill>
                  <a:srgbClr val="4C4C4C"/>
                </a:solidFill>
                <a:effectLst/>
                <a:latin typeface="Raleway" pitchFamily="2" charset="77"/>
              </a:rPr>
              <a:t>bitemporal hemianopia</a:t>
            </a:r>
            <a:r>
              <a:rPr lang="en-GB" b="0" i="0" u="none" strike="noStrike">
                <a:solidFill>
                  <a:srgbClr val="4C4C4C"/>
                </a:solidFill>
                <a:effectLst/>
                <a:latin typeface="Raleway" pitchFamily="2" charset="77"/>
              </a:rPr>
              <a:t>” visual field defect. This describes loss of vision on the outer half of both eyes.</a:t>
            </a:r>
            <a:endParaRPr lang="en-GB" noProof="0"/>
          </a:p>
          <a:p>
            <a:pPr marL="0" lvl="0" indent="0" algn="l" rtl="0">
              <a:lnSpc>
                <a:spcPct val="100000"/>
              </a:lnSpc>
              <a:spcBef>
                <a:spcPts val="0"/>
              </a:spcBef>
              <a:spcAft>
                <a:spcPts val="0"/>
              </a:spcAft>
              <a:buSzPts val="1200"/>
              <a:buNone/>
            </a:pPr>
            <a:endParaRPr lang="en-GB" noProof="0"/>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What is the difference between acromegaly and gigantism?</a:t>
            </a:r>
          </a:p>
          <a:p>
            <a:pPr algn="l"/>
            <a:r>
              <a:rPr lang="en-GB" b="1" i="0">
                <a:solidFill>
                  <a:srgbClr val="000000"/>
                </a:solidFill>
                <a:effectLst/>
                <a:latin typeface="Arial" panose="020B0604020202020204" pitchFamily="34" charset="0"/>
              </a:rPr>
              <a:t>Gigantism</a:t>
            </a:r>
            <a:r>
              <a:rPr lang="en-GB" b="0" i="0">
                <a:solidFill>
                  <a:srgbClr val="000000"/>
                </a:solidFill>
                <a:effectLst/>
                <a:latin typeface="Arial" panose="020B0604020202020204" pitchFamily="34" charset="0"/>
              </a:rPr>
              <a:t>- </a:t>
            </a:r>
            <a:r>
              <a:rPr lang="en-GB" b="1" i="0">
                <a:solidFill>
                  <a:srgbClr val="000000"/>
                </a:solidFill>
                <a:effectLst/>
                <a:latin typeface="Arial" panose="020B0604020202020204" pitchFamily="34" charset="0"/>
              </a:rPr>
              <a:t>Excessive GH production </a:t>
            </a:r>
            <a:r>
              <a:rPr lang="en-GB" b="0" i="0">
                <a:solidFill>
                  <a:srgbClr val="000000"/>
                </a:solidFill>
                <a:effectLst/>
                <a:latin typeface="Arial" panose="020B0604020202020204" pitchFamily="34" charset="0"/>
              </a:rPr>
              <a:t>in </a:t>
            </a:r>
            <a:r>
              <a:rPr lang="en-GB" b="1" i="0">
                <a:solidFill>
                  <a:srgbClr val="000000"/>
                </a:solidFill>
                <a:effectLst/>
                <a:latin typeface="Arial" panose="020B0604020202020204" pitchFamily="34" charset="0"/>
              </a:rPr>
              <a:t>children BEFORE fusion </a:t>
            </a:r>
            <a:r>
              <a:rPr lang="en-GB" b="0" i="0">
                <a:solidFill>
                  <a:srgbClr val="000000"/>
                </a:solidFill>
                <a:effectLst/>
                <a:latin typeface="Arial" panose="020B0604020202020204" pitchFamily="34" charset="0"/>
              </a:rPr>
              <a:t>of the </a:t>
            </a:r>
            <a:r>
              <a:rPr lang="en-GB" b="1" i="0">
                <a:solidFill>
                  <a:srgbClr val="000000"/>
                </a:solidFill>
                <a:effectLst/>
                <a:latin typeface="Arial" panose="020B0604020202020204" pitchFamily="34" charset="0"/>
              </a:rPr>
              <a:t>epiphyses </a:t>
            </a:r>
            <a:r>
              <a:rPr lang="en-GB" b="0" i="0">
                <a:solidFill>
                  <a:srgbClr val="000000"/>
                </a:solidFill>
                <a:effectLst/>
                <a:latin typeface="Arial" panose="020B0604020202020204" pitchFamily="34" charset="0"/>
              </a:rPr>
              <a:t>of the </a:t>
            </a:r>
            <a:r>
              <a:rPr lang="en-GB" b="1" i="0">
                <a:solidFill>
                  <a:srgbClr val="000000"/>
                </a:solidFill>
                <a:effectLst/>
                <a:latin typeface="Arial" panose="020B0604020202020204" pitchFamily="34" charset="0"/>
              </a:rPr>
              <a:t>long bones</a:t>
            </a:r>
            <a:endParaRPr lang="en-GB" b="0" i="0">
              <a:solidFill>
                <a:srgbClr val="000000"/>
              </a:solidFill>
              <a:effectLst/>
              <a:latin typeface="Arial" panose="020B0604020202020204" pitchFamily="34" charset="0"/>
            </a:endParaRPr>
          </a:p>
          <a:p>
            <a:pPr algn="l"/>
            <a:r>
              <a:rPr lang="en-GB" b="1" i="0">
                <a:solidFill>
                  <a:srgbClr val="000000"/>
                </a:solidFill>
                <a:effectLst/>
                <a:latin typeface="Arial" panose="020B0604020202020204" pitchFamily="34" charset="0"/>
              </a:rPr>
              <a:t>Acromegaly</a:t>
            </a:r>
            <a:r>
              <a:rPr lang="en-GB" b="0" i="0">
                <a:solidFill>
                  <a:srgbClr val="000000"/>
                </a:solidFill>
                <a:effectLst/>
                <a:latin typeface="Arial" panose="020B0604020202020204" pitchFamily="34" charset="0"/>
              </a:rPr>
              <a:t>- </a:t>
            </a:r>
            <a:r>
              <a:rPr lang="en-GB" b="1" i="0">
                <a:solidFill>
                  <a:srgbClr val="000000"/>
                </a:solidFill>
                <a:effectLst/>
                <a:latin typeface="Arial" panose="020B0604020202020204" pitchFamily="34" charset="0"/>
              </a:rPr>
              <a:t>Excess GH </a:t>
            </a:r>
            <a:r>
              <a:rPr lang="en-GB" b="0" i="0">
                <a:solidFill>
                  <a:srgbClr val="000000"/>
                </a:solidFill>
                <a:effectLst/>
                <a:latin typeface="Arial" panose="020B0604020202020204" pitchFamily="34" charset="0"/>
              </a:rPr>
              <a:t>in </a:t>
            </a:r>
            <a:r>
              <a:rPr lang="en-GB" b="1" i="0">
                <a:solidFill>
                  <a:srgbClr val="000000"/>
                </a:solidFill>
                <a:effectLst/>
                <a:latin typeface="Arial" panose="020B0604020202020204" pitchFamily="34" charset="0"/>
              </a:rPr>
              <a:t>adults </a:t>
            </a:r>
            <a:endParaRPr lang="en-GB" b="0" i="0">
              <a:solidFill>
                <a:srgbClr val="000000"/>
              </a:solidFill>
              <a:effectLst/>
              <a:latin typeface="Arial" panose="020B0604020202020204" pitchFamily="34" charset="0"/>
            </a:endParaRP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50</a:t>
            </a:fld>
            <a:endParaRPr/>
          </a:p>
        </p:txBody>
      </p:sp>
    </p:spTree>
    <p:extLst>
      <p:ext uri="{BB962C8B-B14F-4D97-AF65-F5344CB8AC3E}">
        <p14:creationId xmlns:p14="http://schemas.microsoft.com/office/powerpoint/2010/main" val="3232008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0480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GB" sz="1200" b="0" i="0" u="none" strike="noStrike" cap="none">
                <a:solidFill>
                  <a:srgbClr val="000000"/>
                </a:solidFill>
                <a:effectLst/>
                <a:latin typeface="Arial"/>
                <a:ea typeface="Arial"/>
                <a:cs typeface="Arial"/>
                <a:sym typeface="Arial"/>
              </a:rPr>
              <a:t>Glucose is unable to enter the cells of the body as the GLUT transporter which transports glucose in to cells specifically GLUT 4 is insulin dependent which means without insulin it is unable to transport into cells.</a:t>
            </a:r>
          </a:p>
          <a:p>
            <a:r>
              <a:rPr lang="en-GB"/>
              <a:t>So there is no glucose in the cells but lots in the blood causing hyperglycaemia.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68859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/medicine/endocrinology/acromegaly/</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Risk factor for acromegaly- MEN 1</a:t>
            </a:r>
            <a:endParaRPr lang="en-GB" noProof="0"/>
          </a:p>
          <a:p>
            <a:pPr marL="0" lvl="0" indent="0" algn="l" rtl="0">
              <a:lnSpc>
                <a:spcPct val="100000"/>
              </a:lnSpc>
              <a:spcBef>
                <a:spcPts val="0"/>
              </a:spcBef>
              <a:spcAft>
                <a:spcPts val="0"/>
              </a:spcAft>
              <a:buSzPts val="1200"/>
              <a:buNone/>
            </a:pPr>
            <a:endParaRPr lang="en-GB" noProof="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u="none" strike="noStrike">
                <a:solidFill>
                  <a:srgbClr val="4C4C4C"/>
                </a:solidFill>
                <a:effectLst/>
                <a:latin typeface="Raleway" pitchFamily="2" charset="77"/>
              </a:rPr>
              <a:t>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sits just above the </a:t>
            </a:r>
            <a:r>
              <a:rPr lang="en-GB" b="1" i="1" u="none" strike="noStrike">
                <a:solidFill>
                  <a:srgbClr val="4C4C4C"/>
                </a:solidFill>
                <a:effectLst/>
                <a:latin typeface="Raleway" pitchFamily="2" charset="77"/>
              </a:rPr>
              <a:t>pituitary gland</a:t>
            </a:r>
            <a:r>
              <a:rPr lang="en-GB" b="0" i="0" u="none" strike="noStrike">
                <a:solidFill>
                  <a:srgbClr val="4C4C4C"/>
                </a:solidFill>
                <a:effectLst/>
                <a:latin typeface="Raleway" pitchFamily="2" charset="77"/>
              </a:rPr>
              <a:t>. 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is the point where the optic nerves coming from the eyes crossover to different sides of the head. A </a:t>
            </a:r>
            <a:r>
              <a:rPr lang="en-GB" b="1" i="1" u="none" strike="noStrike">
                <a:solidFill>
                  <a:srgbClr val="4C4C4C"/>
                </a:solidFill>
                <a:effectLst/>
                <a:latin typeface="Raleway" pitchFamily="2" charset="77"/>
              </a:rPr>
              <a:t>pituitary tumour</a:t>
            </a:r>
            <a:r>
              <a:rPr lang="en-GB" b="0" i="0" u="none" strike="noStrike">
                <a:solidFill>
                  <a:srgbClr val="4C4C4C"/>
                </a:solidFill>
                <a:effectLst/>
                <a:latin typeface="Raleway" pitchFamily="2" charset="77"/>
              </a:rPr>
              <a:t> of sufficient size will start to press on the </a:t>
            </a:r>
            <a:r>
              <a:rPr lang="en-GB" b="1" i="1" u="none" strike="noStrike">
                <a:solidFill>
                  <a:srgbClr val="4C4C4C"/>
                </a:solidFill>
                <a:effectLst/>
                <a:latin typeface="Raleway" pitchFamily="2" charset="77"/>
              </a:rPr>
              <a:t>optic chiasm</a:t>
            </a:r>
            <a:r>
              <a:rPr lang="en-GB" b="0" i="0" u="none" strike="noStrike">
                <a:solidFill>
                  <a:srgbClr val="4C4C4C"/>
                </a:solidFill>
                <a:effectLst/>
                <a:latin typeface="Raleway" pitchFamily="2" charset="77"/>
              </a:rPr>
              <a:t>. Pressure on the optic chiasm will lead to a stereotypical “</a:t>
            </a:r>
            <a:r>
              <a:rPr lang="en-GB" b="1" i="1" u="none" strike="noStrike">
                <a:solidFill>
                  <a:srgbClr val="4C4C4C"/>
                </a:solidFill>
                <a:effectLst/>
                <a:latin typeface="Raleway" pitchFamily="2" charset="77"/>
              </a:rPr>
              <a:t>bitemporal hemianopia</a:t>
            </a:r>
            <a:r>
              <a:rPr lang="en-GB" b="0" i="0" u="none" strike="noStrike">
                <a:solidFill>
                  <a:srgbClr val="4C4C4C"/>
                </a:solidFill>
                <a:effectLst/>
                <a:latin typeface="Raleway" pitchFamily="2" charset="77"/>
              </a:rPr>
              <a:t>” visual field defect. This describes loss of vision on the outer half of both eyes.</a:t>
            </a:r>
            <a:endParaRPr lang="en-GB" noProof="0"/>
          </a:p>
          <a:p>
            <a:pPr marL="0" lvl="0" indent="0" algn="l" rtl="0">
              <a:lnSpc>
                <a:spcPct val="100000"/>
              </a:lnSpc>
              <a:spcBef>
                <a:spcPts val="0"/>
              </a:spcBef>
              <a:spcAft>
                <a:spcPts val="0"/>
              </a:spcAft>
              <a:buSzPts val="1200"/>
              <a:buNone/>
            </a:pPr>
            <a:endParaRPr lang="en-GB" noProof="0"/>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What is the difference between acromegaly and gigantism?</a:t>
            </a:r>
          </a:p>
          <a:p>
            <a:pPr algn="l"/>
            <a:r>
              <a:rPr lang="en-GB" b="1" i="0">
                <a:solidFill>
                  <a:srgbClr val="000000"/>
                </a:solidFill>
                <a:effectLst/>
                <a:latin typeface="Arial" panose="020B0604020202020204" pitchFamily="34" charset="0"/>
              </a:rPr>
              <a:t>Gigantism</a:t>
            </a:r>
            <a:r>
              <a:rPr lang="en-GB" b="0" i="0">
                <a:solidFill>
                  <a:srgbClr val="000000"/>
                </a:solidFill>
                <a:effectLst/>
                <a:latin typeface="Arial" panose="020B0604020202020204" pitchFamily="34" charset="0"/>
              </a:rPr>
              <a:t>- </a:t>
            </a:r>
            <a:r>
              <a:rPr lang="en-GB" b="1" i="0">
                <a:solidFill>
                  <a:srgbClr val="000000"/>
                </a:solidFill>
                <a:effectLst/>
                <a:latin typeface="Arial" panose="020B0604020202020204" pitchFamily="34" charset="0"/>
              </a:rPr>
              <a:t>Excessive GH production </a:t>
            </a:r>
            <a:r>
              <a:rPr lang="en-GB" b="0" i="0">
                <a:solidFill>
                  <a:srgbClr val="000000"/>
                </a:solidFill>
                <a:effectLst/>
                <a:latin typeface="Arial" panose="020B0604020202020204" pitchFamily="34" charset="0"/>
              </a:rPr>
              <a:t>in </a:t>
            </a:r>
            <a:r>
              <a:rPr lang="en-GB" b="1" i="0">
                <a:solidFill>
                  <a:srgbClr val="000000"/>
                </a:solidFill>
                <a:effectLst/>
                <a:latin typeface="Arial" panose="020B0604020202020204" pitchFamily="34" charset="0"/>
              </a:rPr>
              <a:t>children BEFORE fusion </a:t>
            </a:r>
            <a:r>
              <a:rPr lang="en-GB" b="0" i="0">
                <a:solidFill>
                  <a:srgbClr val="000000"/>
                </a:solidFill>
                <a:effectLst/>
                <a:latin typeface="Arial" panose="020B0604020202020204" pitchFamily="34" charset="0"/>
              </a:rPr>
              <a:t>of the </a:t>
            </a:r>
            <a:r>
              <a:rPr lang="en-GB" b="1" i="0">
                <a:solidFill>
                  <a:srgbClr val="000000"/>
                </a:solidFill>
                <a:effectLst/>
                <a:latin typeface="Arial" panose="020B0604020202020204" pitchFamily="34" charset="0"/>
              </a:rPr>
              <a:t>epiphyses </a:t>
            </a:r>
            <a:r>
              <a:rPr lang="en-GB" b="0" i="0">
                <a:solidFill>
                  <a:srgbClr val="000000"/>
                </a:solidFill>
                <a:effectLst/>
                <a:latin typeface="Arial" panose="020B0604020202020204" pitchFamily="34" charset="0"/>
              </a:rPr>
              <a:t>of the </a:t>
            </a:r>
            <a:r>
              <a:rPr lang="en-GB" b="1" i="0">
                <a:solidFill>
                  <a:srgbClr val="000000"/>
                </a:solidFill>
                <a:effectLst/>
                <a:latin typeface="Arial" panose="020B0604020202020204" pitchFamily="34" charset="0"/>
              </a:rPr>
              <a:t>long bones</a:t>
            </a:r>
            <a:endParaRPr lang="en-GB" b="0" i="0">
              <a:solidFill>
                <a:srgbClr val="000000"/>
              </a:solidFill>
              <a:effectLst/>
              <a:latin typeface="Arial" panose="020B0604020202020204" pitchFamily="34" charset="0"/>
            </a:endParaRPr>
          </a:p>
          <a:p>
            <a:pPr algn="l"/>
            <a:r>
              <a:rPr lang="en-GB" b="1" i="0">
                <a:solidFill>
                  <a:srgbClr val="000000"/>
                </a:solidFill>
                <a:effectLst/>
                <a:latin typeface="Arial" panose="020B0604020202020204" pitchFamily="34" charset="0"/>
              </a:rPr>
              <a:t>Acromegaly</a:t>
            </a:r>
            <a:r>
              <a:rPr lang="en-GB" b="0" i="0">
                <a:solidFill>
                  <a:srgbClr val="000000"/>
                </a:solidFill>
                <a:effectLst/>
                <a:latin typeface="Arial" panose="020B0604020202020204" pitchFamily="34" charset="0"/>
              </a:rPr>
              <a:t>- </a:t>
            </a:r>
            <a:r>
              <a:rPr lang="en-GB" b="1" i="0">
                <a:solidFill>
                  <a:srgbClr val="000000"/>
                </a:solidFill>
                <a:effectLst/>
                <a:latin typeface="Arial" panose="020B0604020202020204" pitchFamily="34" charset="0"/>
              </a:rPr>
              <a:t>Excess GH </a:t>
            </a:r>
            <a:r>
              <a:rPr lang="en-GB" b="0" i="0">
                <a:solidFill>
                  <a:srgbClr val="000000"/>
                </a:solidFill>
                <a:effectLst/>
                <a:latin typeface="Arial" panose="020B0604020202020204" pitchFamily="34" charset="0"/>
              </a:rPr>
              <a:t>in </a:t>
            </a:r>
            <a:r>
              <a:rPr lang="en-GB" b="1" i="0">
                <a:solidFill>
                  <a:srgbClr val="000000"/>
                </a:solidFill>
                <a:effectLst/>
                <a:latin typeface="Arial" panose="020B0604020202020204" pitchFamily="34" charset="0"/>
              </a:rPr>
              <a:t>adults </a:t>
            </a:r>
            <a:endParaRPr lang="en-GB" b="0" i="0">
              <a:solidFill>
                <a:srgbClr val="000000"/>
              </a:solidFill>
              <a:effectLst/>
              <a:latin typeface="Arial" panose="020B0604020202020204" pitchFamily="34" charset="0"/>
            </a:endParaRP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51</a:t>
            </a:fld>
            <a:endParaRPr/>
          </a:p>
        </p:txBody>
      </p:sp>
    </p:spTree>
    <p:extLst>
      <p:ext uri="{BB962C8B-B14F-4D97-AF65-F5344CB8AC3E}">
        <p14:creationId xmlns:p14="http://schemas.microsoft.com/office/powerpoint/2010/main" val="36535162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/medicine/endocrinology/acromegaly/</a:t>
            </a:r>
          </a:p>
          <a:p>
            <a:pPr marL="0" lvl="0" indent="0" algn="l" rtl="0">
              <a:lnSpc>
                <a:spcPct val="100000"/>
              </a:lnSpc>
              <a:spcBef>
                <a:spcPts val="0"/>
              </a:spcBef>
              <a:spcAft>
                <a:spcPts val="0"/>
              </a:spcAft>
              <a:buSzPts val="1200"/>
              <a:buNone/>
            </a:pPr>
            <a:r>
              <a:rPr lang="en-GB" noProof="0"/>
              <a:t>Reference- </a:t>
            </a:r>
            <a:r>
              <a:rPr lang="en-GB" noProof="0" err="1"/>
              <a:t>Passmed</a:t>
            </a:r>
            <a:r>
              <a:rPr lang="en-GB" noProof="0"/>
              <a:t> and Quesmed</a:t>
            </a:r>
          </a:p>
          <a:p>
            <a:pPr marL="0" lvl="0" indent="0" algn="l" rtl="0">
              <a:lnSpc>
                <a:spcPct val="100000"/>
              </a:lnSpc>
              <a:spcBef>
                <a:spcPts val="0"/>
              </a:spcBef>
              <a:spcAft>
                <a:spcPts val="0"/>
              </a:spcAft>
              <a:buSzPts val="1200"/>
              <a:buNone/>
            </a:pPr>
            <a:endParaRPr lang="en-GB" noProof="0"/>
          </a:p>
          <a:p>
            <a:pPr marL="0" lvl="0" indent="0" algn="l" rtl="0">
              <a:lnSpc>
                <a:spcPct val="100000"/>
              </a:lnSpc>
              <a:spcBef>
                <a:spcPts val="0"/>
              </a:spcBef>
              <a:spcAft>
                <a:spcPts val="0"/>
              </a:spcAft>
              <a:buSzPts val="1200"/>
              <a:buNone/>
            </a:pPr>
            <a:endParaRPr lang="en-GB" noProof="0"/>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Why are plasma GH levels not used as a diagnostic factor for acromegaly?</a:t>
            </a:r>
          </a:p>
          <a:p>
            <a:pPr marL="0" lvl="0" indent="0" algn="l" rtl="0">
              <a:lnSpc>
                <a:spcPct val="100000"/>
              </a:lnSpc>
              <a:spcBef>
                <a:spcPts val="0"/>
              </a:spcBef>
              <a:spcAft>
                <a:spcPts val="0"/>
              </a:spcAft>
              <a:buSzPts val="1200"/>
              <a:buNone/>
            </a:pPr>
            <a:r>
              <a:rPr lang="en-GB" b="0" i="0">
                <a:solidFill>
                  <a:srgbClr val="231F20"/>
                </a:solidFill>
                <a:effectLst/>
                <a:latin typeface="Arial" panose="020B0604020202020204" pitchFamily="34" charset="0"/>
              </a:rPr>
              <a:t>Secretion is pulsatile and increases at certain times such as when stressed, during sleep, puberty, pregnancy. If high GH levels then proceed to Oral glucose tolerance test.</a:t>
            </a: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52</a:t>
            </a:fld>
            <a:endParaRPr/>
          </a:p>
        </p:txBody>
      </p:sp>
    </p:spTree>
    <p:extLst>
      <p:ext uri="{BB962C8B-B14F-4D97-AF65-F5344CB8AC3E}">
        <p14:creationId xmlns:p14="http://schemas.microsoft.com/office/powerpoint/2010/main" val="40372806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53</a:t>
            </a:fld>
            <a:endParaRPr/>
          </a:p>
        </p:txBody>
      </p:sp>
    </p:spTree>
    <p:extLst>
      <p:ext uri="{BB962C8B-B14F-4D97-AF65-F5344CB8AC3E}">
        <p14:creationId xmlns:p14="http://schemas.microsoft.com/office/powerpoint/2010/main" val="39822822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54</a:t>
            </a:fld>
            <a:endParaRPr/>
          </a:p>
        </p:txBody>
      </p:sp>
    </p:spTree>
    <p:extLst>
      <p:ext uri="{BB962C8B-B14F-4D97-AF65-F5344CB8AC3E}">
        <p14:creationId xmlns:p14="http://schemas.microsoft.com/office/powerpoint/2010/main" val="1895108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Reference- BMJ Best practice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a:solidFill>
                  <a:srgbClr val="000000"/>
                </a:solidFill>
                <a:effectLst/>
                <a:latin typeface="Arial"/>
                <a:ea typeface="Arial"/>
                <a:cs typeface="Arial"/>
                <a:sym typeface="Arial"/>
              </a:rPr>
              <a:t>Increase in Prolactin inhibits release of GnRH from hypothalamus -&gt; Decrease in LH, FSH from anterior pituitary &gt; This decreases release of oestrogen and progesterone in females and in males decreases the release of Testosterone</a:t>
            </a: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55</a:t>
            </a:fld>
            <a:endParaRPr/>
          </a:p>
        </p:txBody>
      </p:sp>
    </p:spTree>
    <p:extLst>
      <p:ext uri="{BB962C8B-B14F-4D97-AF65-F5344CB8AC3E}">
        <p14:creationId xmlns:p14="http://schemas.microsoft.com/office/powerpoint/2010/main" val="22068960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Reference- BMJ Best practice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a:solidFill>
                  <a:srgbClr val="000000"/>
                </a:solidFill>
                <a:effectLst/>
                <a:latin typeface="Arial"/>
                <a:ea typeface="Arial"/>
                <a:cs typeface="Arial"/>
                <a:sym typeface="Arial"/>
              </a:rPr>
              <a:t>Increase in Prolactin inhibits release of GnRH from hypothalamus -&gt; Decrease in LH, FSH from anterior pituitary &gt; This decreases release of oestrogen and progesterone in females and in males decreases the release of Testosterone</a:t>
            </a: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56</a:t>
            </a:fld>
            <a:endParaRPr/>
          </a:p>
        </p:txBody>
      </p:sp>
    </p:spTree>
    <p:extLst>
      <p:ext uri="{BB962C8B-B14F-4D97-AF65-F5344CB8AC3E}">
        <p14:creationId xmlns:p14="http://schemas.microsoft.com/office/powerpoint/2010/main" val="4529885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Reference- BMJ Best practice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a:solidFill>
                  <a:srgbClr val="000000"/>
                </a:solidFill>
                <a:effectLst/>
                <a:latin typeface="Arial"/>
                <a:ea typeface="Arial"/>
                <a:cs typeface="Arial"/>
                <a:sym typeface="Arial"/>
              </a:rPr>
              <a:t>Increase in Prolactin inhibits release of GnRH from hypothalamus -&gt; Decrease in LH, FSH from anterior pituitary &gt; This decreases release of oestrogen and progesterone in females and in males decreases the release of Testosterone</a:t>
            </a: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57</a:t>
            </a:fld>
            <a:endParaRPr/>
          </a:p>
        </p:txBody>
      </p:sp>
    </p:spTree>
    <p:extLst>
      <p:ext uri="{BB962C8B-B14F-4D97-AF65-F5344CB8AC3E}">
        <p14:creationId xmlns:p14="http://schemas.microsoft.com/office/powerpoint/2010/main" val="1009932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a:t>Reference- BMJ Best practice</a:t>
            </a: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58</a:t>
            </a:fld>
            <a:endParaRPr/>
          </a:p>
        </p:txBody>
      </p:sp>
    </p:spTree>
    <p:extLst>
      <p:ext uri="{BB962C8B-B14F-4D97-AF65-F5344CB8AC3E}">
        <p14:creationId xmlns:p14="http://schemas.microsoft.com/office/powerpoint/2010/main" val="20058660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r>
              <a:rPr lang="en-GB" b="0" i="0" u="none" strike="noStrike">
                <a:solidFill>
                  <a:srgbClr val="4C4C4C"/>
                </a:solidFill>
                <a:effectLst/>
                <a:latin typeface="Raleway" pitchFamily="2" charset="77"/>
              </a:rPr>
              <a:t>In the </a:t>
            </a:r>
            <a:r>
              <a:rPr lang="en-GB" b="1" i="1" u="none" strike="noStrike">
                <a:solidFill>
                  <a:srgbClr val="4C4C4C"/>
                </a:solidFill>
                <a:effectLst/>
                <a:latin typeface="Raleway" pitchFamily="2" charset="77"/>
              </a:rPr>
              <a:t>afferent arteriole</a:t>
            </a:r>
            <a:r>
              <a:rPr lang="en-GB" b="0" i="0" u="none" strike="noStrike">
                <a:solidFill>
                  <a:srgbClr val="4C4C4C"/>
                </a:solidFill>
                <a:effectLst/>
                <a:latin typeface="Raleway" pitchFamily="2" charset="77"/>
              </a:rPr>
              <a:t> in the </a:t>
            </a:r>
            <a:r>
              <a:rPr lang="en-GB" b="1" i="0" u="none" strike="noStrike">
                <a:solidFill>
                  <a:srgbClr val="4C4C4C"/>
                </a:solidFill>
                <a:effectLst/>
                <a:latin typeface="Raleway" pitchFamily="2" charset="77"/>
              </a:rPr>
              <a:t>kidney</a:t>
            </a:r>
            <a:r>
              <a:rPr lang="en-GB" b="0" i="0" u="none" strike="noStrike">
                <a:solidFill>
                  <a:srgbClr val="4C4C4C"/>
                </a:solidFill>
                <a:effectLst/>
                <a:latin typeface="Raleway" pitchFamily="2" charset="77"/>
              </a:rPr>
              <a:t> there are special cells called</a:t>
            </a:r>
            <a:r>
              <a:rPr lang="en-GB" b="1" i="1" u="none" strike="noStrike">
                <a:solidFill>
                  <a:srgbClr val="4C4C4C"/>
                </a:solidFill>
                <a:effectLst/>
                <a:latin typeface="Raleway" pitchFamily="2" charset="77"/>
              </a:rPr>
              <a:t> juxtaglomerular cells</a:t>
            </a:r>
            <a:r>
              <a:rPr lang="en-GB" b="0" i="0" u="none" strike="noStrike">
                <a:solidFill>
                  <a:srgbClr val="4C4C4C"/>
                </a:solidFill>
                <a:effectLst/>
                <a:latin typeface="Raleway" pitchFamily="2" charset="77"/>
              </a:rPr>
              <a:t>. They sense the blood pressure in these vessels. When they sense a </a:t>
            </a:r>
            <a:r>
              <a:rPr lang="en-GB" b="1" i="1" u="none" strike="noStrike">
                <a:solidFill>
                  <a:srgbClr val="4C4C4C"/>
                </a:solidFill>
                <a:effectLst/>
                <a:latin typeface="Raleway" pitchFamily="2" charset="77"/>
              </a:rPr>
              <a:t>low blood pressure</a:t>
            </a:r>
            <a:r>
              <a:rPr lang="en-GB" b="0" i="0" u="none" strike="noStrike">
                <a:solidFill>
                  <a:srgbClr val="4C4C4C"/>
                </a:solidFill>
                <a:effectLst/>
                <a:latin typeface="Raleway" pitchFamily="2" charset="77"/>
              </a:rPr>
              <a:t> in the </a:t>
            </a:r>
            <a:r>
              <a:rPr lang="en-GB" b="1" i="1" u="none" strike="noStrike">
                <a:solidFill>
                  <a:srgbClr val="4C4C4C"/>
                </a:solidFill>
                <a:effectLst/>
                <a:latin typeface="Raleway" pitchFamily="2" charset="77"/>
              </a:rPr>
              <a:t>arteriole</a:t>
            </a:r>
            <a:r>
              <a:rPr lang="en-GB" b="0" i="0" u="none" strike="noStrike">
                <a:solidFill>
                  <a:srgbClr val="4C4C4C"/>
                </a:solidFill>
                <a:effectLst/>
                <a:latin typeface="Raleway" pitchFamily="2" charset="77"/>
              </a:rPr>
              <a:t> they secrete a hormone called </a:t>
            </a:r>
            <a:r>
              <a:rPr lang="en-GB" b="1" i="1" u="none" strike="noStrike">
                <a:solidFill>
                  <a:srgbClr val="4C4C4C"/>
                </a:solidFill>
                <a:effectLst/>
                <a:latin typeface="Raleway" pitchFamily="2" charset="77"/>
              </a:rPr>
              <a:t>renin</a:t>
            </a:r>
            <a:r>
              <a:rPr lang="en-GB" b="0" i="0" u="none" strike="noStrike">
                <a:solidFill>
                  <a:srgbClr val="4C4C4C"/>
                </a:solidFill>
                <a:effectLst/>
                <a:latin typeface="Raleway" pitchFamily="2" charset="77"/>
              </a:rPr>
              <a:t>. This </a:t>
            </a:r>
            <a:r>
              <a:rPr lang="en-GB" b="1" i="0" u="none" strike="noStrike">
                <a:solidFill>
                  <a:srgbClr val="4C4C4C"/>
                </a:solidFill>
                <a:effectLst/>
                <a:latin typeface="Raleway" pitchFamily="2" charset="77"/>
              </a:rPr>
              <a:t>liver</a:t>
            </a:r>
            <a:r>
              <a:rPr lang="en-GB" b="0" i="0" u="none" strike="noStrike">
                <a:solidFill>
                  <a:srgbClr val="4C4C4C"/>
                </a:solidFill>
                <a:effectLst/>
                <a:latin typeface="Raleway" pitchFamily="2" charset="77"/>
              </a:rPr>
              <a:t> secretes a protein called </a:t>
            </a:r>
            <a:r>
              <a:rPr lang="en-GB" b="1" i="1" u="none" strike="noStrike">
                <a:solidFill>
                  <a:srgbClr val="4C4C4C"/>
                </a:solidFill>
                <a:effectLst/>
                <a:latin typeface="Raleway" pitchFamily="2" charset="77"/>
              </a:rPr>
              <a:t>angiotensinogen</a:t>
            </a:r>
            <a:r>
              <a:rPr lang="en-GB" b="0" i="0" u="none" strike="noStrike">
                <a:solidFill>
                  <a:srgbClr val="4C4C4C"/>
                </a:solidFill>
                <a:effectLst/>
                <a:latin typeface="Raleway" pitchFamily="2" charset="77"/>
              </a:rPr>
              <a:t>. Renin acts to convert </a:t>
            </a:r>
            <a:r>
              <a:rPr lang="en-GB" b="1" i="1" u="none" strike="noStrike">
                <a:solidFill>
                  <a:srgbClr val="4C4C4C"/>
                </a:solidFill>
                <a:effectLst/>
                <a:latin typeface="Raleway" pitchFamily="2" charset="77"/>
              </a:rPr>
              <a:t>angiotensinogen</a:t>
            </a:r>
            <a:r>
              <a:rPr lang="en-GB" b="0" i="0" u="none" strike="noStrike">
                <a:solidFill>
                  <a:srgbClr val="4C4C4C"/>
                </a:solidFill>
                <a:effectLst/>
                <a:latin typeface="Raleway" pitchFamily="2" charset="77"/>
              </a:rPr>
              <a:t> to </a:t>
            </a:r>
            <a:r>
              <a:rPr lang="en-GB" b="1" i="1" u="none" strike="noStrike">
                <a:solidFill>
                  <a:srgbClr val="4C4C4C"/>
                </a:solidFill>
                <a:effectLst/>
                <a:latin typeface="Raleway" pitchFamily="2" charset="77"/>
              </a:rPr>
              <a:t>angiotensin I</a:t>
            </a:r>
            <a:r>
              <a:rPr lang="en-GB" b="0" i="0" u="none" strike="noStrike">
                <a:solidFill>
                  <a:srgbClr val="4C4C4C"/>
                </a:solidFill>
                <a:effectLst/>
                <a:latin typeface="Raleway" pitchFamily="2" charset="77"/>
              </a:rPr>
              <a:t>. </a:t>
            </a:r>
            <a:r>
              <a:rPr lang="en-GB" b="1" i="1" u="none" strike="noStrike">
                <a:solidFill>
                  <a:srgbClr val="4C4C4C"/>
                </a:solidFill>
                <a:effectLst/>
                <a:latin typeface="Raleway" pitchFamily="2" charset="77"/>
              </a:rPr>
              <a:t>Angiotensin I</a:t>
            </a:r>
            <a:r>
              <a:rPr lang="en-GB" b="0" i="0" u="none" strike="noStrike">
                <a:solidFill>
                  <a:srgbClr val="4C4C4C"/>
                </a:solidFill>
                <a:effectLst/>
                <a:latin typeface="Raleway" pitchFamily="2" charset="77"/>
              </a:rPr>
              <a:t> converts to </a:t>
            </a:r>
            <a:r>
              <a:rPr lang="en-GB" b="1" i="1" u="none" strike="noStrike">
                <a:solidFill>
                  <a:srgbClr val="4C4C4C"/>
                </a:solidFill>
                <a:effectLst/>
                <a:latin typeface="Raleway" pitchFamily="2" charset="77"/>
              </a:rPr>
              <a:t>angiotensin II</a:t>
            </a:r>
            <a:r>
              <a:rPr lang="en-GB" b="0" i="0" u="none" strike="noStrike">
                <a:solidFill>
                  <a:srgbClr val="4C4C4C"/>
                </a:solidFill>
                <a:effectLst/>
                <a:latin typeface="Raleway" pitchFamily="2" charset="77"/>
              </a:rPr>
              <a:t> in the </a:t>
            </a:r>
            <a:r>
              <a:rPr lang="en-GB" b="1" i="0" u="none" strike="noStrike">
                <a:solidFill>
                  <a:srgbClr val="4C4C4C"/>
                </a:solidFill>
                <a:effectLst/>
                <a:latin typeface="Raleway" pitchFamily="2" charset="77"/>
              </a:rPr>
              <a:t>lungs</a:t>
            </a:r>
            <a:r>
              <a:rPr lang="en-GB" b="0" i="0" u="none" strike="noStrike">
                <a:solidFill>
                  <a:srgbClr val="4C4C4C"/>
                </a:solidFill>
                <a:effectLst/>
                <a:latin typeface="Raleway" pitchFamily="2" charset="77"/>
              </a:rPr>
              <a:t> with the help of </a:t>
            </a:r>
            <a:r>
              <a:rPr lang="en-GB" b="1" i="1" u="none" strike="noStrike">
                <a:solidFill>
                  <a:srgbClr val="4C4C4C"/>
                </a:solidFill>
                <a:effectLst/>
                <a:latin typeface="Raleway" pitchFamily="2" charset="77"/>
              </a:rPr>
              <a:t>angiotensin converting enzyme</a:t>
            </a:r>
            <a:r>
              <a:rPr lang="en-GB" b="0" i="0" u="none" strike="noStrike">
                <a:solidFill>
                  <a:srgbClr val="4C4C4C"/>
                </a:solidFill>
                <a:effectLst/>
                <a:latin typeface="Raleway" pitchFamily="2" charset="77"/>
              </a:rPr>
              <a:t> (ACE). Angiotensin II stimulates the release of aldosterone from the adrenal glands</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78184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r>
              <a:rPr lang="en-GB" b="0" i="0" u="none" strike="noStrike">
                <a:solidFill>
                  <a:srgbClr val="4C4C4C"/>
                </a:solidFill>
                <a:effectLst/>
                <a:latin typeface="Raleway" pitchFamily="2" charset="77"/>
              </a:rPr>
              <a:t>In the </a:t>
            </a:r>
            <a:r>
              <a:rPr lang="en-GB" b="1" i="1" u="none" strike="noStrike">
                <a:solidFill>
                  <a:srgbClr val="4C4C4C"/>
                </a:solidFill>
                <a:effectLst/>
                <a:latin typeface="Raleway" pitchFamily="2" charset="77"/>
              </a:rPr>
              <a:t>afferent arteriole</a:t>
            </a:r>
            <a:r>
              <a:rPr lang="en-GB" b="0" i="0" u="none" strike="noStrike">
                <a:solidFill>
                  <a:srgbClr val="4C4C4C"/>
                </a:solidFill>
                <a:effectLst/>
                <a:latin typeface="Raleway" pitchFamily="2" charset="77"/>
              </a:rPr>
              <a:t> in the </a:t>
            </a:r>
            <a:r>
              <a:rPr lang="en-GB" b="1" i="0" u="none" strike="noStrike">
                <a:solidFill>
                  <a:srgbClr val="4C4C4C"/>
                </a:solidFill>
                <a:effectLst/>
                <a:latin typeface="Raleway" pitchFamily="2" charset="77"/>
              </a:rPr>
              <a:t>kidney</a:t>
            </a:r>
            <a:r>
              <a:rPr lang="en-GB" b="0" i="0" u="none" strike="noStrike">
                <a:solidFill>
                  <a:srgbClr val="4C4C4C"/>
                </a:solidFill>
                <a:effectLst/>
                <a:latin typeface="Raleway" pitchFamily="2" charset="77"/>
              </a:rPr>
              <a:t> there are special cells called</a:t>
            </a:r>
            <a:r>
              <a:rPr lang="en-GB" b="1" i="1" u="none" strike="noStrike">
                <a:solidFill>
                  <a:srgbClr val="4C4C4C"/>
                </a:solidFill>
                <a:effectLst/>
                <a:latin typeface="Raleway" pitchFamily="2" charset="77"/>
              </a:rPr>
              <a:t> juxtaglomerular cells</a:t>
            </a:r>
            <a:r>
              <a:rPr lang="en-GB" b="0" i="0" u="none" strike="noStrike">
                <a:solidFill>
                  <a:srgbClr val="4C4C4C"/>
                </a:solidFill>
                <a:effectLst/>
                <a:latin typeface="Raleway" pitchFamily="2" charset="77"/>
              </a:rPr>
              <a:t>. They sense the blood pressure in these vessels. When they sense a </a:t>
            </a:r>
            <a:r>
              <a:rPr lang="en-GB" b="1" i="1" u="none" strike="noStrike">
                <a:solidFill>
                  <a:srgbClr val="4C4C4C"/>
                </a:solidFill>
                <a:effectLst/>
                <a:latin typeface="Raleway" pitchFamily="2" charset="77"/>
              </a:rPr>
              <a:t>low blood pressure</a:t>
            </a:r>
            <a:r>
              <a:rPr lang="en-GB" b="0" i="0" u="none" strike="noStrike">
                <a:solidFill>
                  <a:srgbClr val="4C4C4C"/>
                </a:solidFill>
                <a:effectLst/>
                <a:latin typeface="Raleway" pitchFamily="2" charset="77"/>
              </a:rPr>
              <a:t> in the </a:t>
            </a:r>
            <a:r>
              <a:rPr lang="en-GB" b="1" i="1" u="none" strike="noStrike">
                <a:solidFill>
                  <a:srgbClr val="4C4C4C"/>
                </a:solidFill>
                <a:effectLst/>
                <a:latin typeface="Raleway" pitchFamily="2" charset="77"/>
              </a:rPr>
              <a:t>arteriole</a:t>
            </a:r>
            <a:r>
              <a:rPr lang="en-GB" b="0" i="0" u="none" strike="noStrike">
                <a:solidFill>
                  <a:srgbClr val="4C4C4C"/>
                </a:solidFill>
                <a:effectLst/>
                <a:latin typeface="Raleway" pitchFamily="2" charset="77"/>
              </a:rPr>
              <a:t> they secrete a hormone called </a:t>
            </a:r>
            <a:r>
              <a:rPr lang="en-GB" b="1" i="1" u="none" strike="noStrike">
                <a:solidFill>
                  <a:srgbClr val="4C4C4C"/>
                </a:solidFill>
                <a:effectLst/>
                <a:latin typeface="Raleway" pitchFamily="2" charset="77"/>
              </a:rPr>
              <a:t>renin</a:t>
            </a:r>
            <a:r>
              <a:rPr lang="en-GB" b="0" i="0" u="none" strike="noStrike">
                <a:solidFill>
                  <a:srgbClr val="4C4C4C"/>
                </a:solidFill>
                <a:effectLst/>
                <a:latin typeface="Raleway" pitchFamily="2" charset="77"/>
              </a:rPr>
              <a:t>. This </a:t>
            </a:r>
            <a:r>
              <a:rPr lang="en-GB" b="1" i="0" u="none" strike="noStrike">
                <a:solidFill>
                  <a:srgbClr val="4C4C4C"/>
                </a:solidFill>
                <a:effectLst/>
                <a:latin typeface="Raleway" pitchFamily="2" charset="77"/>
              </a:rPr>
              <a:t>liver</a:t>
            </a:r>
            <a:r>
              <a:rPr lang="en-GB" b="0" i="0" u="none" strike="noStrike">
                <a:solidFill>
                  <a:srgbClr val="4C4C4C"/>
                </a:solidFill>
                <a:effectLst/>
                <a:latin typeface="Raleway" pitchFamily="2" charset="77"/>
              </a:rPr>
              <a:t> secretes a protein called </a:t>
            </a:r>
            <a:r>
              <a:rPr lang="en-GB" b="1" i="1" u="none" strike="noStrike">
                <a:solidFill>
                  <a:srgbClr val="4C4C4C"/>
                </a:solidFill>
                <a:effectLst/>
                <a:latin typeface="Raleway" pitchFamily="2" charset="77"/>
              </a:rPr>
              <a:t>angiotensinogen</a:t>
            </a:r>
            <a:r>
              <a:rPr lang="en-GB" b="0" i="0" u="none" strike="noStrike">
                <a:solidFill>
                  <a:srgbClr val="4C4C4C"/>
                </a:solidFill>
                <a:effectLst/>
                <a:latin typeface="Raleway" pitchFamily="2" charset="77"/>
              </a:rPr>
              <a:t>. Renin acts to convert </a:t>
            </a:r>
            <a:r>
              <a:rPr lang="en-GB" b="1" i="1" u="none" strike="noStrike">
                <a:solidFill>
                  <a:srgbClr val="4C4C4C"/>
                </a:solidFill>
                <a:effectLst/>
                <a:latin typeface="Raleway" pitchFamily="2" charset="77"/>
              </a:rPr>
              <a:t>angiotensinogen</a:t>
            </a:r>
            <a:r>
              <a:rPr lang="en-GB" b="0" i="0" u="none" strike="noStrike">
                <a:solidFill>
                  <a:srgbClr val="4C4C4C"/>
                </a:solidFill>
                <a:effectLst/>
                <a:latin typeface="Raleway" pitchFamily="2" charset="77"/>
              </a:rPr>
              <a:t> to </a:t>
            </a:r>
            <a:r>
              <a:rPr lang="en-GB" b="1" i="1" u="none" strike="noStrike">
                <a:solidFill>
                  <a:srgbClr val="4C4C4C"/>
                </a:solidFill>
                <a:effectLst/>
                <a:latin typeface="Raleway" pitchFamily="2" charset="77"/>
              </a:rPr>
              <a:t>angiotensin I</a:t>
            </a:r>
            <a:r>
              <a:rPr lang="en-GB" b="0" i="0" u="none" strike="noStrike">
                <a:solidFill>
                  <a:srgbClr val="4C4C4C"/>
                </a:solidFill>
                <a:effectLst/>
                <a:latin typeface="Raleway" pitchFamily="2" charset="77"/>
              </a:rPr>
              <a:t>. </a:t>
            </a:r>
            <a:r>
              <a:rPr lang="en-GB" b="1" i="1" u="none" strike="noStrike">
                <a:solidFill>
                  <a:srgbClr val="4C4C4C"/>
                </a:solidFill>
                <a:effectLst/>
                <a:latin typeface="Raleway" pitchFamily="2" charset="77"/>
              </a:rPr>
              <a:t>Angiotensin I</a:t>
            </a:r>
            <a:r>
              <a:rPr lang="en-GB" b="0" i="0" u="none" strike="noStrike">
                <a:solidFill>
                  <a:srgbClr val="4C4C4C"/>
                </a:solidFill>
                <a:effectLst/>
                <a:latin typeface="Raleway" pitchFamily="2" charset="77"/>
              </a:rPr>
              <a:t> converts to </a:t>
            </a:r>
            <a:r>
              <a:rPr lang="en-GB" b="1" i="1" u="none" strike="noStrike">
                <a:solidFill>
                  <a:srgbClr val="4C4C4C"/>
                </a:solidFill>
                <a:effectLst/>
                <a:latin typeface="Raleway" pitchFamily="2" charset="77"/>
              </a:rPr>
              <a:t>angiotensin II</a:t>
            </a:r>
            <a:r>
              <a:rPr lang="en-GB" b="0" i="0" u="none" strike="noStrike">
                <a:solidFill>
                  <a:srgbClr val="4C4C4C"/>
                </a:solidFill>
                <a:effectLst/>
                <a:latin typeface="Raleway" pitchFamily="2" charset="77"/>
              </a:rPr>
              <a:t> in the </a:t>
            </a:r>
            <a:r>
              <a:rPr lang="en-GB" b="1" i="0" u="none" strike="noStrike">
                <a:solidFill>
                  <a:srgbClr val="4C4C4C"/>
                </a:solidFill>
                <a:effectLst/>
                <a:latin typeface="Raleway" pitchFamily="2" charset="77"/>
              </a:rPr>
              <a:t>lungs</a:t>
            </a:r>
            <a:r>
              <a:rPr lang="en-GB" b="0" i="0" u="none" strike="noStrike">
                <a:solidFill>
                  <a:srgbClr val="4C4C4C"/>
                </a:solidFill>
                <a:effectLst/>
                <a:latin typeface="Raleway" pitchFamily="2" charset="77"/>
              </a:rPr>
              <a:t> with the help of </a:t>
            </a:r>
            <a:r>
              <a:rPr lang="en-GB" b="1" i="1" u="none" strike="noStrike">
                <a:solidFill>
                  <a:srgbClr val="4C4C4C"/>
                </a:solidFill>
                <a:effectLst/>
                <a:latin typeface="Raleway" pitchFamily="2" charset="77"/>
              </a:rPr>
              <a:t>angiotensin converting enzyme</a:t>
            </a:r>
            <a:r>
              <a:rPr lang="en-GB" b="0" i="0" u="none" strike="noStrike">
                <a:solidFill>
                  <a:srgbClr val="4C4C4C"/>
                </a:solidFill>
                <a:effectLst/>
                <a:latin typeface="Raleway" pitchFamily="2" charset="77"/>
              </a:rPr>
              <a:t> (ACE). Angiotensin II stimulates the release of aldosterone from the adrenal glands</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7823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https://</a:t>
            </a:r>
            <a:r>
              <a:rPr lang="en-GB" err="1"/>
              <a:t>zerotofinals.com</a:t>
            </a:r>
            <a:r>
              <a:rPr lang="en-GB"/>
              <a:t>/medicine/endocrinology/type1diabetes/</a:t>
            </a:r>
          </a:p>
          <a:p>
            <a:pPr marL="0" lvl="0" indent="0" algn="l" rtl="0">
              <a:lnSpc>
                <a:spcPct val="100000"/>
              </a:lnSpc>
              <a:spcBef>
                <a:spcPts val="0"/>
              </a:spcBef>
              <a:spcAft>
                <a:spcPts val="0"/>
              </a:spcAft>
              <a:buSzPts val="1200"/>
              <a:buNone/>
            </a:pPr>
            <a:endParaRPr lang="en-GB"/>
          </a:p>
          <a:p>
            <a:pPr marL="0" lvl="0" indent="0" algn="l" rtl="0">
              <a:lnSpc>
                <a:spcPct val="100000"/>
              </a:lnSpc>
              <a:spcBef>
                <a:spcPts val="0"/>
              </a:spcBef>
              <a:spcAft>
                <a:spcPts val="0"/>
              </a:spcAft>
              <a:buSzPts val="1200"/>
              <a:buNone/>
            </a:pPr>
            <a:r>
              <a:rPr lang="en-GB" sz="1200" b="0" i="0" u="none" strike="noStrike" cap="none">
                <a:solidFill>
                  <a:srgbClr val="000000"/>
                </a:solidFill>
                <a:effectLst/>
                <a:latin typeface="Arial"/>
                <a:ea typeface="Arial"/>
                <a:cs typeface="Arial"/>
                <a:sym typeface="Arial"/>
              </a:rPr>
              <a:t>HbA1c</a:t>
            </a:r>
            <a:r>
              <a:rPr lang="en-GB" sz="1200" b="1" i="0" u="none" strike="noStrike" cap="none">
                <a:solidFill>
                  <a:srgbClr val="000000"/>
                </a:solidFill>
                <a:effectLst/>
                <a:latin typeface="Arial"/>
                <a:ea typeface="Arial"/>
                <a:cs typeface="Arial"/>
                <a:sym typeface="Arial"/>
              </a:rPr>
              <a:t> ≥6.5%</a:t>
            </a:r>
            <a:r>
              <a:rPr lang="en-GB" sz="1200" b="0" i="0" u="none" strike="noStrike" cap="none">
                <a:solidFill>
                  <a:srgbClr val="000000"/>
                </a:solidFill>
                <a:effectLst/>
                <a:latin typeface="Arial"/>
                <a:ea typeface="Arial"/>
                <a:cs typeface="Arial"/>
                <a:sym typeface="Arial"/>
              </a:rPr>
              <a:t> (</a:t>
            </a:r>
            <a:r>
              <a:rPr lang="en-GB" sz="1200" b="1" i="0" u="none" strike="noStrike" cap="none">
                <a:solidFill>
                  <a:srgbClr val="000000"/>
                </a:solidFill>
                <a:effectLst/>
                <a:latin typeface="Arial"/>
                <a:ea typeface="Arial"/>
                <a:cs typeface="Arial"/>
                <a:sym typeface="Arial"/>
              </a:rPr>
              <a:t>≥48 mmol/mol</a:t>
            </a:r>
            <a:r>
              <a:rPr lang="en-GB" sz="1200" b="0" i="0" u="none" strike="noStrike" cap="none">
                <a:solidFill>
                  <a:srgbClr val="000000"/>
                </a:solidFill>
                <a:effectLst/>
                <a:latin typeface="Arial"/>
                <a:ea typeface="Arial"/>
                <a:cs typeface="Arial"/>
                <a:sym typeface="Arial"/>
              </a:rPr>
              <a:t>)-- don't tend to use for T1 due to the sudden onset and this gives average for the last 3 months </a:t>
            </a:r>
            <a:endParaRPr lang="en-GB"/>
          </a:p>
          <a:p>
            <a:pPr marL="0" lvl="0" indent="0" algn="l" rtl="0">
              <a:lnSpc>
                <a:spcPct val="100000"/>
              </a:lnSpc>
              <a:spcBef>
                <a:spcPts val="0"/>
              </a:spcBef>
              <a:spcAft>
                <a:spcPts val="0"/>
              </a:spcAft>
              <a:buSzPts val="1200"/>
              <a:buNone/>
            </a:pPr>
            <a:endParaRPr lang="en-GB"/>
          </a:p>
          <a:p>
            <a:r>
              <a:rPr lang="en-GB" sz="1200" b="0" i="0" u="none" strike="noStrike" cap="none">
                <a:solidFill>
                  <a:srgbClr val="000000"/>
                </a:solidFill>
                <a:effectLst/>
                <a:latin typeface="Arial"/>
                <a:ea typeface="Arial"/>
                <a:cs typeface="Arial"/>
                <a:sym typeface="Arial"/>
              </a:rPr>
              <a:t>Injecting into the same spot can cause a condition called “</a:t>
            </a:r>
            <a:r>
              <a:rPr lang="en-GB" sz="1200" b="1" i="1" u="none" strike="noStrike" cap="none">
                <a:solidFill>
                  <a:srgbClr val="000000"/>
                </a:solidFill>
                <a:effectLst/>
                <a:latin typeface="Arial"/>
                <a:ea typeface="Arial"/>
                <a:cs typeface="Arial"/>
                <a:sym typeface="Arial"/>
              </a:rPr>
              <a:t>lipodystrophy</a:t>
            </a:r>
            <a:r>
              <a:rPr lang="en-GB" sz="1200" b="0" i="0" u="none" strike="noStrike" cap="none">
                <a:solidFill>
                  <a:srgbClr val="000000"/>
                </a:solidFill>
                <a:effectLst/>
                <a:latin typeface="Arial"/>
                <a:ea typeface="Arial"/>
                <a:cs typeface="Arial"/>
                <a:sym typeface="Arial"/>
              </a:rPr>
              <a:t>”, where the subcutaneous fat hardens and patients do not absorb insulin properly from further injections into this spot. For this reason patients should cycle their injection sites.</a:t>
            </a:r>
          </a:p>
          <a:p>
            <a:pPr marL="0" lvl="0" indent="0" algn="l" rtl="0">
              <a:lnSpc>
                <a:spcPct val="100000"/>
              </a:lnSpc>
              <a:spcBef>
                <a:spcPts val="0"/>
              </a:spcBef>
              <a:spcAft>
                <a:spcPts val="0"/>
              </a:spcAft>
              <a:buSzPts val="1200"/>
              <a:buNone/>
            </a:pPr>
            <a:endParaRPr lang="en-GB"/>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a:t>
            </a:fld>
            <a:endParaRPr/>
          </a:p>
        </p:txBody>
      </p:sp>
    </p:spTree>
    <p:extLst>
      <p:ext uri="{BB962C8B-B14F-4D97-AF65-F5344CB8AC3E}">
        <p14:creationId xmlns:p14="http://schemas.microsoft.com/office/powerpoint/2010/main" val="36705644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r>
              <a:rPr lang="en-GB" b="0" i="0" u="none" strike="noStrike">
                <a:solidFill>
                  <a:srgbClr val="4C4C4C"/>
                </a:solidFill>
                <a:effectLst/>
                <a:latin typeface="Raleway" pitchFamily="2" charset="77"/>
              </a:rPr>
              <a:t>In the </a:t>
            </a:r>
            <a:r>
              <a:rPr lang="en-GB" b="1" i="1" u="none" strike="noStrike">
                <a:solidFill>
                  <a:srgbClr val="4C4C4C"/>
                </a:solidFill>
                <a:effectLst/>
                <a:latin typeface="Raleway" pitchFamily="2" charset="77"/>
              </a:rPr>
              <a:t>afferent arteriole</a:t>
            </a:r>
            <a:r>
              <a:rPr lang="en-GB" b="0" i="0" u="none" strike="noStrike">
                <a:solidFill>
                  <a:srgbClr val="4C4C4C"/>
                </a:solidFill>
                <a:effectLst/>
                <a:latin typeface="Raleway" pitchFamily="2" charset="77"/>
              </a:rPr>
              <a:t> in the </a:t>
            </a:r>
            <a:r>
              <a:rPr lang="en-GB" b="1" i="0" u="none" strike="noStrike">
                <a:solidFill>
                  <a:srgbClr val="4C4C4C"/>
                </a:solidFill>
                <a:effectLst/>
                <a:latin typeface="Raleway" pitchFamily="2" charset="77"/>
              </a:rPr>
              <a:t>kidney</a:t>
            </a:r>
            <a:r>
              <a:rPr lang="en-GB" b="0" i="0" u="none" strike="noStrike">
                <a:solidFill>
                  <a:srgbClr val="4C4C4C"/>
                </a:solidFill>
                <a:effectLst/>
                <a:latin typeface="Raleway" pitchFamily="2" charset="77"/>
              </a:rPr>
              <a:t> there are special cells called</a:t>
            </a:r>
            <a:r>
              <a:rPr lang="en-GB" b="1" i="1" u="none" strike="noStrike">
                <a:solidFill>
                  <a:srgbClr val="4C4C4C"/>
                </a:solidFill>
                <a:effectLst/>
                <a:latin typeface="Raleway" pitchFamily="2" charset="77"/>
              </a:rPr>
              <a:t> juxtaglomerular cells</a:t>
            </a:r>
            <a:r>
              <a:rPr lang="en-GB" b="0" i="0" u="none" strike="noStrike">
                <a:solidFill>
                  <a:srgbClr val="4C4C4C"/>
                </a:solidFill>
                <a:effectLst/>
                <a:latin typeface="Raleway" pitchFamily="2" charset="77"/>
              </a:rPr>
              <a:t>. They sense the blood pressure in these vessels. When they sense a </a:t>
            </a:r>
            <a:r>
              <a:rPr lang="en-GB" b="1" i="1" u="none" strike="noStrike">
                <a:solidFill>
                  <a:srgbClr val="4C4C4C"/>
                </a:solidFill>
                <a:effectLst/>
                <a:latin typeface="Raleway" pitchFamily="2" charset="77"/>
              </a:rPr>
              <a:t>low blood pressure</a:t>
            </a:r>
            <a:r>
              <a:rPr lang="en-GB" b="0" i="0" u="none" strike="noStrike">
                <a:solidFill>
                  <a:srgbClr val="4C4C4C"/>
                </a:solidFill>
                <a:effectLst/>
                <a:latin typeface="Raleway" pitchFamily="2" charset="77"/>
              </a:rPr>
              <a:t> in the </a:t>
            </a:r>
            <a:r>
              <a:rPr lang="en-GB" b="1" i="1" u="none" strike="noStrike">
                <a:solidFill>
                  <a:srgbClr val="4C4C4C"/>
                </a:solidFill>
                <a:effectLst/>
                <a:latin typeface="Raleway" pitchFamily="2" charset="77"/>
              </a:rPr>
              <a:t>arteriole</a:t>
            </a:r>
            <a:r>
              <a:rPr lang="en-GB" b="0" i="0" u="none" strike="noStrike">
                <a:solidFill>
                  <a:srgbClr val="4C4C4C"/>
                </a:solidFill>
                <a:effectLst/>
                <a:latin typeface="Raleway" pitchFamily="2" charset="77"/>
              </a:rPr>
              <a:t> they secrete a hormone called </a:t>
            </a:r>
            <a:r>
              <a:rPr lang="en-GB" b="1" i="1" u="none" strike="noStrike">
                <a:solidFill>
                  <a:srgbClr val="4C4C4C"/>
                </a:solidFill>
                <a:effectLst/>
                <a:latin typeface="Raleway" pitchFamily="2" charset="77"/>
              </a:rPr>
              <a:t>renin</a:t>
            </a:r>
            <a:r>
              <a:rPr lang="en-GB" b="0" i="0" u="none" strike="noStrike">
                <a:solidFill>
                  <a:srgbClr val="4C4C4C"/>
                </a:solidFill>
                <a:effectLst/>
                <a:latin typeface="Raleway" pitchFamily="2" charset="77"/>
              </a:rPr>
              <a:t>. This </a:t>
            </a:r>
            <a:r>
              <a:rPr lang="en-GB" b="1" i="0" u="none" strike="noStrike">
                <a:solidFill>
                  <a:srgbClr val="4C4C4C"/>
                </a:solidFill>
                <a:effectLst/>
                <a:latin typeface="Raleway" pitchFamily="2" charset="77"/>
              </a:rPr>
              <a:t>liver</a:t>
            </a:r>
            <a:r>
              <a:rPr lang="en-GB" b="0" i="0" u="none" strike="noStrike">
                <a:solidFill>
                  <a:srgbClr val="4C4C4C"/>
                </a:solidFill>
                <a:effectLst/>
                <a:latin typeface="Raleway" pitchFamily="2" charset="77"/>
              </a:rPr>
              <a:t> secretes a protein called </a:t>
            </a:r>
            <a:r>
              <a:rPr lang="en-GB" b="1" i="1" u="none" strike="noStrike">
                <a:solidFill>
                  <a:srgbClr val="4C4C4C"/>
                </a:solidFill>
                <a:effectLst/>
                <a:latin typeface="Raleway" pitchFamily="2" charset="77"/>
              </a:rPr>
              <a:t>angiotensinogen</a:t>
            </a:r>
            <a:r>
              <a:rPr lang="en-GB" b="0" i="0" u="none" strike="noStrike">
                <a:solidFill>
                  <a:srgbClr val="4C4C4C"/>
                </a:solidFill>
                <a:effectLst/>
                <a:latin typeface="Raleway" pitchFamily="2" charset="77"/>
              </a:rPr>
              <a:t>. Renin acts to convert </a:t>
            </a:r>
            <a:r>
              <a:rPr lang="en-GB" b="1" i="1" u="none" strike="noStrike">
                <a:solidFill>
                  <a:srgbClr val="4C4C4C"/>
                </a:solidFill>
                <a:effectLst/>
                <a:latin typeface="Raleway" pitchFamily="2" charset="77"/>
              </a:rPr>
              <a:t>angiotensinogen</a:t>
            </a:r>
            <a:r>
              <a:rPr lang="en-GB" b="0" i="0" u="none" strike="noStrike">
                <a:solidFill>
                  <a:srgbClr val="4C4C4C"/>
                </a:solidFill>
                <a:effectLst/>
                <a:latin typeface="Raleway" pitchFamily="2" charset="77"/>
              </a:rPr>
              <a:t> to </a:t>
            </a:r>
            <a:r>
              <a:rPr lang="en-GB" b="1" i="1" u="none" strike="noStrike">
                <a:solidFill>
                  <a:srgbClr val="4C4C4C"/>
                </a:solidFill>
                <a:effectLst/>
                <a:latin typeface="Raleway" pitchFamily="2" charset="77"/>
              </a:rPr>
              <a:t>angiotensin I</a:t>
            </a:r>
            <a:r>
              <a:rPr lang="en-GB" b="0" i="0" u="none" strike="noStrike">
                <a:solidFill>
                  <a:srgbClr val="4C4C4C"/>
                </a:solidFill>
                <a:effectLst/>
                <a:latin typeface="Raleway" pitchFamily="2" charset="77"/>
              </a:rPr>
              <a:t>. </a:t>
            </a:r>
            <a:r>
              <a:rPr lang="en-GB" b="1" i="1" u="none" strike="noStrike">
                <a:solidFill>
                  <a:srgbClr val="4C4C4C"/>
                </a:solidFill>
                <a:effectLst/>
                <a:latin typeface="Raleway" pitchFamily="2" charset="77"/>
              </a:rPr>
              <a:t>Angiotensin I</a:t>
            </a:r>
            <a:r>
              <a:rPr lang="en-GB" b="0" i="0" u="none" strike="noStrike">
                <a:solidFill>
                  <a:srgbClr val="4C4C4C"/>
                </a:solidFill>
                <a:effectLst/>
                <a:latin typeface="Raleway" pitchFamily="2" charset="77"/>
              </a:rPr>
              <a:t> converts to </a:t>
            </a:r>
            <a:r>
              <a:rPr lang="en-GB" b="1" i="1" u="none" strike="noStrike">
                <a:solidFill>
                  <a:srgbClr val="4C4C4C"/>
                </a:solidFill>
                <a:effectLst/>
                <a:latin typeface="Raleway" pitchFamily="2" charset="77"/>
              </a:rPr>
              <a:t>angiotensin II</a:t>
            </a:r>
            <a:r>
              <a:rPr lang="en-GB" b="0" i="0" u="none" strike="noStrike">
                <a:solidFill>
                  <a:srgbClr val="4C4C4C"/>
                </a:solidFill>
                <a:effectLst/>
                <a:latin typeface="Raleway" pitchFamily="2" charset="77"/>
              </a:rPr>
              <a:t> in the </a:t>
            </a:r>
            <a:r>
              <a:rPr lang="en-GB" b="1" i="0" u="none" strike="noStrike">
                <a:solidFill>
                  <a:srgbClr val="4C4C4C"/>
                </a:solidFill>
                <a:effectLst/>
                <a:latin typeface="Raleway" pitchFamily="2" charset="77"/>
              </a:rPr>
              <a:t>lungs</a:t>
            </a:r>
            <a:r>
              <a:rPr lang="en-GB" b="0" i="0" u="none" strike="noStrike">
                <a:solidFill>
                  <a:srgbClr val="4C4C4C"/>
                </a:solidFill>
                <a:effectLst/>
                <a:latin typeface="Raleway" pitchFamily="2" charset="77"/>
              </a:rPr>
              <a:t> with the help of </a:t>
            </a:r>
            <a:r>
              <a:rPr lang="en-GB" b="1" i="1" u="none" strike="noStrike">
                <a:solidFill>
                  <a:srgbClr val="4C4C4C"/>
                </a:solidFill>
                <a:effectLst/>
                <a:latin typeface="Raleway" pitchFamily="2" charset="77"/>
              </a:rPr>
              <a:t>angiotensin converting enzyme</a:t>
            </a:r>
            <a:r>
              <a:rPr lang="en-GB" b="0" i="0" u="none" strike="noStrike">
                <a:solidFill>
                  <a:srgbClr val="4C4C4C"/>
                </a:solidFill>
                <a:effectLst/>
                <a:latin typeface="Raleway" pitchFamily="2" charset="77"/>
              </a:rPr>
              <a:t> (ACE). Angiotensin II stimulates the release of aldosterone from the adrenal glands</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73785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/medicine/endocrinology/hyperaldosteronism/</a:t>
            </a:r>
          </a:p>
          <a:p>
            <a:pPr marL="0" lvl="0" indent="0" algn="l" rtl="0">
              <a:lnSpc>
                <a:spcPct val="100000"/>
              </a:lnSpc>
              <a:spcBef>
                <a:spcPts val="0"/>
              </a:spcBef>
              <a:spcAft>
                <a:spcPts val="0"/>
              </a:spcAft>
              <a:buSzPts val="1200"/>
              <a:buNone/>
            </a:pPr>
            <a:endParaRPr lang="en-GB" noProof="0"/>
          </a:p>
          <a:p>
            <a:pPr algn="l">
              <a:buFont typeface="Arial" panose="020B0604020202020204" pitchFamily="34" charset="0"/>
              <a:buChar char="•"/>
            </a:pPr>
            <a:r>
              <a:rPr lang="en-GB" b="1" i="0" u="none" strike="noStrike">
                <a:solidFill>
                  <a:srgbClr val="4C4C4C"/>
                </a:solidFill>
                <a:effectLst/>
                <a:latin typeface="Raleway" pitchFamily="2" charset="77"/>
              </a:rPr>
              <a:t>High aldosterone</a:t>
            </a:r>
            <a:r>
              <a:rPr lang="en-GB" b="0" i="0" u="none" strike="noStrike">
                <a:solidFill>
                  <a:srgbClr val="4C4C4C"/>
                </a:solidFill>
                <a:effectLst/>
                <a:latin typeface="Raleway" pitchFamily="2" charset="77"/>
              </a:rPr>
              <a:t> and</a:t>
            </a:r>
            <a:r>
              <a:rPr lang="en-GB" b="1" i="0" u="none" strike="noStrike">
                <a:solidFill>
                  <a:srgbClr val="4C4C4C"/>
                </a:solidFill>
                <a:effectLst/>
                <a:latin typeface="Raleway" pitchFamily="2" charset="77"/>
              </a:rPr>
              <a:t> low renin</a:t>
            </a:r>
            <a:r>
              <a:rPr lang="en-GB" b="0" i="0" u="none" strike="noStrike">
                <a:solidFill>
                  <a:srgbClr val="4C4C4C"/>
                </a:solidFill>
                <a:effectLst/>
                <a:latin typeface="Raleway" pitchFamily="2" charset="77"/>
              </a:rPr>
              <a:t> indicates </a:t>
            </a:r>
            <a:r>
              <a:rPr lang="en-GB" b="1" i="1" u="none" strike="noStrike">
                <a:solidFill>
                  <a:srgbClr val="4C4C4C"/>
                </a:solidFill>
                <a:effectLst/>
                <a:latin typeface="Raleway" pitchFamily="2" charset="77"/>
              </a:rPr>
              <a:t>primary hyperaldosteronism </a:t>
            </a:r>
            <a:endParaRPr lang="en-GB" b="0" i="0" u="none" strike="noStrike">
              <a:solidFill>
                <a:srgbClr val="4C4C4C"/>
              </a:solidFill>
              <a:effectLst/>
              <a:latin typeface="Raleway" pitchFamily="2" charset="77"/>
            </a:endParaRPr>
          </a:p>
          <a:p>
            <a:pPr algn="l">
              <a:buFont typeface="Arial" panose="020B0604020202020204" pitchFamily="34" charset="0"/>
              <a:buChar char="•"/>
            </a:pPr>
            <a:r>
              <a:rPr lang="en-GB" b="1" i="0" u="none" strike="noStrike">
                <a:solidFill>
                  <a:srgbClr val="4C4C4C"/>
                </a:solidFill>
                <a:effectLst/>
                <a:latin typeface="Raleway" pitchFamily="2" charset="77"/>
              </a:rPr>
              <a:t>High aldosterone</a:t>
            </a:r>
            <a:r>
              <a:rPr lang="en-GB" b="0" i="0" u="none" strike="noStrike">
                <a:solidFill>
                  <a:srgbClr val="4C4C4C"/>
                </a:solidFill>
                <a:effectLst/>
                <a:latin typeface="Raleway" pitchFamily="2" charset="77"/>
              </a:rPr>
              <a:t> and </a:t>
            </a:r>
            <a:r>
              <a:rPr lang="en-GB" b="1" i="0" u="none" strike="noStrike">
                <a:solidFill>
                  <a:srgbClr val="4C4C4C"/>
                </a:solidFill>
                <a:effectLst/>
                <a:latin typeface="Raleway" pitchFamily="2" charset="77"/>
              </a:rPr>
              <a:t>high renin</a:t>
            </a:r>
            <a:r>
              <a:rPr lang="en-GB" b="0" i="0" u="none" strike="noStrike">
                <a:solidFill>
                  <a:srgbClr val="4C4C4C"/>
                </a:solidFill>
                <a:effectLst/>
                <a:latin typeface="Raleway" pitchFamily="2" charset="77"/>
              </a:rPr>
              <a:t> indicates </a:t>
            </a:r>
            <a:r>
              <a:rPr lang="en-GB" b="1" i="1" u="none" strike="noStrike">
                <a:solidFill>
                  <a:srgbClr val="4C4C4C"/>
                </a:solidFill>
                <a:effectLst/>
                <a:latin typeface="Raleway" pitchFamily="2" charset="77"/>
              </a:rPr>
              <a:t>secondary hyperaldosteronism</a:t>
            </a:r>
            <a:endParaRPr lang="en-GB" b="0" i="0" u="none" strike="noStrike">
              <a:solidFill>
                <a:srgbClr val="4C4C4C"/>
              </a:solidFill>
              <a:effectLst/>
              <a:latin typeface="Raleway" pitchFamily="2" charset="77"/>
            </a:endParaRP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62</a:t>
            </a:fld>
            <a:endParaRPr/>
          </a:p>
        </p:txBody>
      </p:sp>
    </p:spTree>
    <p:extLst>
      <p:ext uri="{BB962C8B-B14F-4D97-AF65-F5344CB8AC3E}">
        <p14:creationId xmlns:p14="http://schemas.microsoft.com/office/powerpoint/2010/main" val="29045117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noProof="0"/>
              <a:t>Reference- BMJ Best practice</a:t>
            </a: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63</a:t>
            </a:fld>
            <a:endParaRPr/>
          </a:p>
        </p:txBody>
      </p:sp>
    </p:spTree>
    <p:extLst>
      <p:ext uri="{BB962C8B-B14F-4D97-AF65-F5344CB8AC3E}">
        <p14:creationId xmlns:p14="http://schemas.microsoft.com/office/powerpoint/2010/main" val="695114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/medicine/endocrinology/hyperaldosteronism/</a:t>
            </a:r>
          </a:p>
          <a:p>
            <a:pPr marL="0" lvl="0" indent="0" algn="l" rtl="0">
              <a:lnSpc>
                <a:spcPct val="100000"/>
              </a:lnSpc>
              <a:spcBef>
                <a:spcPts val="0"/>
              </a:spcBef>
              <a:spcAft>
                <a:spcPts val="0"/>
              </a:spcAft>
              <a:buSzPts val="1200"/>
              <a:buNone/>
            </a:pPr>
            <a:endParaRPr lang="en-GB" noProof="0"/>
          </a:p>
          <a:p>
            <a:pPr algn="l">
              <a:buFont typeface="Arial" panose="020B0604020202020204" pitchFamily="34" charset="0"/>
              <a:buChar char="•"/>
            </a:pPr>
            <a:r>
              <a:rPr lang="en-GB" b="1" i="0" u="none" strike="noStrike">
                <a:solidFill>
                  <a:srgbClr val="4C4C4C"/>
                </a:solidFill>
                <a:effectLst/>
                <a:latin typeface="Raleway" pitchFamily="2" charset="77"/>
              </a:rPr>
              <a:t>High aldosterone</a:t>
            </a:r>
            <a:r>
              <a:rPr lang="en-GB" b="0" i="0" u="none" strike="noStrike">
                <a:solidFill>
                  <a:srgbClr val="4C4C4C"/>
                </a:solidFill>
                <a:effectLst/>
                <a:latin typeface="Raleway" pitchFamily="2" charset="77"/>
              </a:rPr>
              <a:t> and</a:t>
            </a:r>
            <a:r>
              <a:rPr lang="en-GB" b="1" i="0" u="none" strike="noStrike">
                <a:solidFill>
                  <a:srgbClr val="4C4C4C"/>
                </a:solidFill>
                <a:effectLst/>
                <a:latin typeface="Raleway" pitchFamily="2" charset="77"/>
              </a:rPr>
              <a:t> low renin</a:t>
            </a:r>
            <a:r>
              <a:rPr lang="en-GB" b="0" i="0" u="none" strike="noStrike">
                <a:solidFill>
                  <a:srgbClr val="4C4C4C"/>
                </a:solidFill>
                <a:effectLst/>
                <a:latin typeface="Raleway" pitchFamily="2" charset="77"/>
              </a:rPr>
              <a:t> indicates </a:t>
            </a:r>
            <a:r>
              <a:rPr lang="en-GB" b="1" i="1" u="none" strike="noStrike">
                <a:solidFill>
                  <a:srgbClr val="4C4C4C"/>
                </a:solidFill>
                <a:effectLst/>
                <a:latin typeface="Raleway" pitchFamily="2" charset="77"/>
              </a:rPr>
              <a:t>primary hyperaldosteronism </a:t>
            </a:r>
            <a:endParaRPr lang="en-GB" b="0" i="0" u="none" strike="noStrike">
              <a:solidFill>
                <a:srgbClr val="4C4C4C"/>
              </a:solidFill>
              <a:effectLst/>
              <a:latin typeface="Raleway" pitchFamily="2" charset="77"/>
            </a:endParaRPr>
          </a:p>
          <a:p>
            <a:pPr algn="l">
              <a:buFont typeface="Arial" panose="020B0604020202020204" pitchFamily="34" charset="0"/>
              <a:buChar char="•"/>
            </a:pPr>
            <a:r>
              <a:rPr lang="en-GB" b="1" i="0" u="none" strike="noStrike">
                <a:solidFill>
                  <a:srgbClr val="4C4C4C"/>
                </a:solidFill>
                <a:effectLst/>
                <a:latin typeface="Raleway" pitchFamily="2" charset="77"/>
              </a:rPr>
              <a:t>High aldosterone</a:t>
            </a:r>
            <a:r>
              <a:rPr lang="en-GB" b="0" i="0" u="none" strike="noStrike">
                <a:solidFill>
                  <a:srgbClr val="4C4C4C"/>
                </a:solidFill>
                <a:effectLst/>
                <a:latin typeface="Raleway" pitchFamily="2" charset="77"/>
              </a:rPr>
              <a:t> and </a:t>
            </a:r>
            <a:r>
              <a:rPr lang="en-GB" b="1" i="0" u="none" strike="noStrike">
                <a:solidFill>
                  <a:srgbClr val="4C4C4C"/>
                </a:solidFill>
                <a:effectLst/>
                <a:latin typeface="Raleway" pitchFamily="2" charset="77"/>
              </a:rPr>
              <a:t>high renin</a:t>
            </a:r>
            <a:r>
              <a:rPr lang="en-GB" b="0" i="0" u="none" strike="noStrike">
                <a:solidFill>
                  <a:srgbClr val="4C4C4C"/>
                </a:solidFill>
                <a:effectLst/>
                <a:latin typeface="Raleway" pitchFamily="2" charset="77"/>
              </a:rPr>
              <a:t> indicates </a:t>
            </a:r>
            <a:r>
              <a:rPr lang="en-GB" b="1" i="1" u="none" strike="noStrike">
                <a:solidFill>
                  <a:srgbClr val="4C4C4C"/>
                </a:solidFill>
                <a:effectLst/>
                <a:latin typeface="Raleway" pitchFamily="2" charset="77"/>
              </a:rPr>
              <a:t>secondary hyperaldosteronism</a:t>
            </a:r>
            <a:endParaRPr lang="en-GB" b="0" i="0" u="none" strike="noStrike">
              <a:solidFill>
                <a:srgbClr val="4C4C4C"/>
              </a:solidFill>
              <a:effectLst/>
              <a:latin typeface="Raleway" pitchFamily="2" charset="77"/>
            </a:endParaRP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64</a:t>
            </a:fld>
            <a:endParaRPr/>
          </a:p>
        </p:txBody>
      </p:sp>
    </p:spTree>
    <p:extLst>
      <p:ext uri="{BB962C8B-B14F-4D97-AF65-F5344CB8AC3E}">
        <p14:creationId xmlns:p14="http://schemas.microsoft.com/office/powerpoint/2010/main" val="2698476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/medicine/endocrinology/hyperaldosteronism/</a:t>
            </a:r>
          </a:p>
          <a:p>
            <a:pPr marL="0" lvl="0" indent="0" algn="l" rtl="0">
              <a:lnSpc>
                <a:spcPct val="100000"/>
              </a:lnSpc>
              <a:spcBef>
                <a:spcPts val="0"/>
              </a:spcBef>
              <a:spcAft>
                <a:spcPts val="0"/>
              </a:spcAft>
              <a:buSzPts val="1200"/>
              <a:buNone/>
            </a:pPr>
            <a:endParaRPr lang="en-GB" noProof="0"/>
          </a:p>
          <a:p>
            <a:pPr algn="l">
              <a:buFont typeface="Arial" panose="020B0604020202020204" pitchFamily="34" charset="0"/>
              <a:buChar char="•"/>
            </a:pPr>
            <a:r>
              <a:rPr lang="en-GB" b="1" i="0" u="none" strike="noStrike">
                <a:solidFill>
                  <a:srgbClr val="4C4C4C"/>
                </a:solidFill>
                <a:effectLst/>
                <a:latin typeface="Raleway" pitchFamily="2" charset="77"/>
              </a:rPr>
              <a:t>High aldosterone</a:t>
            </a:r>
            <a:r>
              <a:rPr lang="en-GB" b="0" i="0" u="none" strike="noStrike">
                <a:solidFill>
                  <a:srgbClr val="4C4C4C"/>
                </a:solidFill>
                <a:effectLst/>
                <a:latin typeface="Raleway" pitchFamily="2" charset="77"/>
              </a:rPr>
              <a:t> and</a:t>
            </a:r>
            <a:r>
              <a:rPr lang="en-GB" b="1" i="0" u="none" strike="noStrike">
                <a:solidFill>
                  <a:srgbClr val="4C4C4C"/>
                </a:solidFill>
                <a:effectLst/>
                <a:latin typeface="Raleway" pitchFamily="2" charset="77"/>
              </a:rPr>
              <a:t> low renin</a:t>
            </a:r>
            <a:r>
              <a:rPr lang="en-GB" b="0" i="0" u="none" strike="noStrike">
                <a:solidFill>
                  <a:srgbClr val="4C4C4C"/>
                </a:solidFill>
                <a:effectLst/>
                <a:latin typeface="Raleway" pitchFamily="2" charset="77"/>
              </a:rPr>
              <a:t> indicates </a:t>
            </a:r>
            <a:r>
              <a:rPr lang="en-GB" b="1" i="1" u="none" strike="noStrike">
                <a:solidFill>
                  <a:srgbClr val="4C4C4C"/>
                </a:solidFill>
                <a:effectLst/>
                <a:latin typeface="Raleway" pitchFamily="2" charset="77"/>
              </a:rPr>
              <a:t>primary hyperaldosteronism </a:t>
            </a:r>
            <a:endParaRPr lang="en-GB" b="0" i="0" u="none" strike="noStrike">
              <a:solidFill>
                <a:srgbClr val="4C4C4C"/>
              </a:solidFill>
              <a:effectLst/>
              <a:latin typeface="Raleway" pitchFamily="2" charset="77"/>
            </a:endParaRPr>
          </a:p>
          <a:p>
            <a:pPr algn="l">
              <a:buFont typeface="Arial" panose="020B0604020202020204" pitchFamily="34" charset="0"/>
              <a:buChar char="•"/>
            </a:pPr>
            <a:r>
              <a:rPr lang="en-GB" b="1" i="0" u="none" strike="noStrike">
                <a:solidFill>
                  <a:srgbClr val="4C4C4C"/>
                </a:solidFill>
                <a:effectLst/>
                <a:latin typeface="Raleway" pitchFamily="2" charset="77"/>
              </a:rPr>
              <a:t>High aldosterone</a:t>
            </a:r>
            <a:r>
              <a:rPr lang="en-GB" b="0" i="0" u="none" strike="noStrike">
                <a:solidFill>
                  <a:srgbClr val="4C4C4C"/>
                </a:solidFill>
                <a:effectLst/>
                <a:latin typeface="Raleway" pitchFamily="2" charset="77"/>
              </a:rPr>
              <a:t> and </a:t>
            </a:r>
            <a:r>
              <a:rPr lang="en-GB" b="1" i="0" u="none" strike="noStrike">
                <a:solidFill>
                  <a:srgbClr val="4C4C4C"/>
                </a:solidFill>
                <a:effectLst/>
                <a:latin typeface="Raleway" pitchFamily="2" charset="77"/>
              </a:rPr>
              <a:t>high renin</a:t>
            </a:r>
            <a:r>
              <a:rPr lang="en-GB" b="0" i="0" u="none" strike="noStrike">
                <a:solidFill>
                  <a:srgbClr val="4C4C4C"/>
                </a:solidFill>
                <a:effectLst/>
                <a:latin typeface="Raleway" pitchFamily="2" charset="77"/>
              </a:rPr>
              <a:t> indicates </a:t>
            </a:r>
            <a:r>
              <a:rPr lang="en-GB" b="1" i="1" u="none" strike="noStrike">
                <a:solidFill>
                  <a:srgbClr val="4C4C4C"/>
                </a:solidFill>
                <a:effectLst/>
                <a:latin typeface="Raleway" pitchFamily="2" charset="77"/>
              </a:rPr>
              <a:t>secondary hyperaldosteronism</a:t>
            </a:r>
            <a:endParaRPr lang="en-GB" b="0" i="0" u="none" strike="noStrike">
              <a:solidFill>
                <a:srgbClr val="4C4C4C"/>
              </a:solidFill>
              <a:effectLst/>
              <a:latin typeface="Raleway" pitchFamily="2" charset="77"/>
            </a:endParaRP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65</a:t>
            </a:fld>
            <a:endParaRPr/>
          </a:p>
        </p:txBody>
      </p:sp>
    </p:spTree>
    <p:extLst>
      <p:ext uri="{BB962C8B-B14F-4D97-AF65-F5344CB8AC3E}">
        <p14:creationId xmlns:p14="http://schemas.microsoft.com/office/powerpoint/2010/main" val="12603646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/paediatrics/endocrinology/</a:t>
            </a:r>
            <a:r>
              <a:rPr lang="en-GB" noProof="0" err="1"/>
              <a:t>adrenalinsufficiency</a:t>
            </a:r>
            <a:r>
              <a:rPr lang="en-GB" noProof="0"/>
              <a:t>/</a:t>
            </a: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66</a:t>
            </a:fld>
            <a:endParaRPr/>
          </a:p>
        </p:txBody>
      </p:sp>
    </p:spTree>
    <p:extLst>
      <p:ext uri="{BB962C8B-B14F-4D97-AF65-F5344CB8AC3E}">
        <p14:creationId xmlns:p14="http://schemas.microsoft.com/office/powerpoint/2010/main" val="33701248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a:t>
            </a:r>
            <a:r>
              <a:rPr lang="en-GB" noProof="0" err="1"/>
              <a:t>siadh</a:t>
            </a:r>
            <a:r>
              <a:rPr lang="en-GB" noProof="0"/>
              <a:t>/</a:t>
            </a: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67</a:t>
            </a:fld>
            <a:endParaRPr/>
          </a:p>
        </p:txBody>
      </p:sp>
    </p:spTree>
    <p:extLst>
      <p:ext uri="{BB962C8B-B14F-4D97-AF65-F5344CB8AC3E}">
        <p14:creationId xmlns:p14="http://schemas.microsoft.com/office/powerpoint/2010/main" val="42868711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a:t>
            </a:r>
            <a:r>
              <a:rPr lang="en-GB" noProof="0" err="1"/>
              <a:t>siadh</a:t>
            </a:r>
            <a:r>
              <a:rPr lang="en-GB" noProof="0"/>
              <a:t>/</a:t>
            </a: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68</a:t>
            </a:fld>
            <a:endParaRPr/>
          </a:p>
        </p:txBody>
      </p:sp>
    </p:spTree>
    <p:extLst>
      <p:ext uri="{BB962C8B-B14F-4D97-AF65-F5344CB8AC3E}">
        <p14:creationId xmlns:p14="http://schemas.microsoft.com/office/powerpoint/2010/main" val="17306567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a:t>
            </a:r>
            <a:r>
              <a:rPr lang="en-GB" noProof="0" err="1"/>
              <a:t>siadh</a:t>
            </a:r>
            <a:r>
              <a:rPr lang="en-GB" noProof="0"/>
              <a:t>/</a:t>
            </a: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69</a:t>
            </a:fld>
            <a:endParaRPr/>
          </a:p>
        </p:txBody>
      </p:sp>
    </p:spTree>
    <p:extLst>
      <p:ext uri="{BB962C8B-B14F-4D97-AF65-F5344CB8AC3E}">
        <p14:creationId xmlns:p14="http://schemas.microsoft.com/office/powerpoint/2010/main" val="37963818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70</a:t>
            </a:fld>
            <a:endParaRPr/>
          </a:p>
        </p:txBody>
      </p:sp>
    </p:spTree>
    <p:extLst>
      <p:ext uri="{BB962C8B-B14F-4D97-AF65-F5344CB8AC3E}">
        <p14:creationId xmlns:p14="http://schemas.microsoft.com/office/powerpoint/2010/main" val="2321808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Reference- </a:t>
            </a:r>
            <a:r>
              <a:rPr lang="en-GB" err="1"/>
              <a:t>passmed</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7660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The rest are all causes of Cranial DI</a:t>
            </a: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71</a:t>
            </a:fld>
            <a:endParaRPr/>
          </a:p>
        </p:txBody>
      </p:sp>
    </p:spTree>
    <p:extLst>
      <p:ext uri="{BB962C8B-B14F-4D97-AF65-F5344CB8AC3E}">
        <p14:creationId xmlns:p14="http://schemas.microsoft.com/office/powerpoint/2010/main" val="2606346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The rest are all causes of Cranial DI</a:t>
            </a: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72</a:t>
            </a:fld>
            <a:endParaRPr/>
          </a:p>
        </p:txBody>
      </p:sp>
    </p:spTree>
    <p:extLst>
      <p:ext uri="{BB962C8B-B14F-4D97-AF65-F5344CB8AC3E}">
        <p14:creationId xmlns:p14="http://schemas.microsoft.com/office/powerpoint/2010/main" val="901566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a:t>
            </a:r>
            <a:r>
              <a:rPr lang="en-GB" noProof="0" err="1"/>
              <a:t>diabetesinsipidus</a:t>
            </a:r>
            <a:r>
              <a:rPr lang="en-GB" noProof="0"/>
              <a:t>/</a:t>
            </a:r>
          </a:p>
          <a:p>
            <a:pPr marL="0" lvl="0" indent="0" algn="l" rtl="0">
              <a:lnSpc>
                <a:spcPct val="100000"/>
              </a:lnSpc>
              <a:spcBef>
                <a:spcPts val="0"/>
              </a:spcBef>
              <a:spcAft>
                <a:spcPts val="0"/>
              </a:spcAft>
              <a:buSzPts val="1200"/>
              <a:buNone/>
            </a:pPr>
            <a:endParaRPr lang="en-GB" noProof="0"/>
          </a:p>
          <a:p>
            <a:pPr marL="0" lvl="0" indent="0" algn="l" rtl="0">
              <a:lnSpc>
                <a:spcPct val="100000"/>
              </a:lnSpc>
              <a:spcBef>
                <a:spcPts val="0"/>
              </a:spcBef>
              <a:spcAft>
                <a:spcPts val="0"/>
              </a:spcAft>
              <a:buSzPts val="1200"/>
              <a:buNone/>
            </a:pPr>
            <a:r>
              <a:rPr lang="en-GB" noProof="0"/>
              <a:t>Cranial DI can also be known as central DI.</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Remember ADH is produced by the hypothalamus and secreted from the posterior pituitary,</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A way to remember Cranial DI- Hypothalamus which is in the brain i.e. </a:t>
            </a:r>
            <a:r>
              <a:rPr lang="en-GB" b="1" i="0">
                <a:solidFill>
                  <a:srgbClr val="000000"/>
                </a:solidFill>
                <a:effectLst/>
                <a:latin typeface="Arial" panose="020B0604020202020204" pitchFamily="34" charset="0"/>
              </a:rPr>
              <a:t>CRANIUM </a:t>
            </a:r>
            <a:r>
              <a:rPr lang="en-GB" b="0" i="0">
                <a:solidFill>
                  <a:srgbClr val="000000"/>
                </a:solidFill>
                <a:effectLst/>
                <a:latin typeface="Arial" panose="020B0604020202020204" pitchFamily="34" charset="0"/>
              </a:rPr>
              <a:t>is producing less ADH</a:t>
            </a:r>
          </a:p>
          <a:p>
            <a:pPr marL="0" lvl="0" indent="0" algn="l" rtl="0">
              <a:lnSpc>
                <a:spcPct val="100000"/>
              </a:lnSpc>
              <a:spcBef>
                <a:spcPts val="0"/>
              </a:spcBef>
              <a:spcAft>
                <a:spcPts val="0"/>
              </a:spcAft>
              <a:buSzPts val="1200"/>
              <a:buNone/>
            </a:pPr>
            <a:r>
              <a:rPr lang="en-GB" b="0" i="0">
                <a:solidFill>
                  <a:srgbClr val="000000"/>
                </a:solidFill>
                <a:effectLst/>
                <a:latin typeface="Arial" panose="020B0604020202020204" pitchFamily="34" charset="0"/>
              </a:rPr>
              <a:t>A way to remember Nephrogenic DI- Collecting duct is at the end of the nephron and this is what doesn't respond to ADH)</a:t>
            </a:r>
            <a:endParaRPr lang="en-GB" i="0"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73</a:t>
            </a:fld>
            <a:endParaRPr/>
          </a:p>
        </p:txBody>
      </p:sp>
    </p:spTree>
    <p:extLst>
      <p:ext uri="{BB962C8B-B14F-4D97-AF65-F5344CB8AC3E}">
        <p14:creationId xmlns:p14="http://schemas.microsoft.com/office/powerpoint/2010/main" val="36692612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noProof="0"/>
              <a:t>https://</a:t>
            </a:r>
            <a:r>
              <a:rPr lang="en-GB" noProof="0" err="1"/>
              <a:t>zerotofinals.com</a:t>
            </a:r>
            <a:r>
              <a:rPr lang="en-GB" noProof="0"/>
              <a:t>/medicine/endocrinology/</a:t>
            </a:r>
            <a:r>
              <a:rPr lang="en-GB" noProof="0" err="1"/>
              <a:t>diabetesinsipidus</a:t>
            </a:r>
            <a:r>
              <a:rPr lang="en-GB" noProof="0"/>
              <a:t>/</a:t>
            </a:r>
          </a:p>
          <a:p>
            <a:pPr marL="0" lvl="0" indent="0" algn="l" rtl="0">
              <a:lnSpc>
                <a:spcPct val="100000"/>
              </a:lnSpc>
              <a:spcBef>
                <a:spcPts val="0"/>
              </a:spcBef>
              <a:spcAft>
                <a:spcPts val="0"/>
              </a:spcAft>
              <a:buSzPts val="1200"/>
              <a:buNone/>
            </a:pPr>
            <a:endParaRPr lang="en-GB" noProof="0"/>
          </a:p>
          <a:p>
            <a:pPr marL="152400" indent="0">
              <a:buNone/>
            </a:pPr>
            <a:r>
              <a:rPr lang="en-GB" b="1">
                <a:effectLst/>
              </a:rPr>
              <a:t>Water deprivation test: 2 steps</a:t>
            </a:r>
            <a:br>
              <a:rPr lang="en-GB" b="1">
                <a:effectLst/>
              </a:rPr>
            </a:br>
            <a:r>
              <a:rPr lang="en-GB" b="1">
                <a:effectLst/>
              </a:rPr>
              <a:t>1) Used to confirm DI</a:t>
            </a:r>
          </a:p>
          <a:p>
            <a:pPr marL="152400" indent="0">
              <a:buNone/>
            </a:pPr>
            <a:r>
              <a:rPr lang="en-GB">
                <a:effectLst/>
              </a:rPr>
              <a:t>Patients are deprived of fluids for 8 hours.</a:t>
            </a:r>
            <a:br>
              <a:rPr lang="en-GB">
                <a:effectLst/>
              </a:rPr>
            </a:br>
            <a:r>
              <a:rPr lang="en-GB">
                <a:effectLst/>
              </a:rPr>
              <a:t>This is referred to as fluid deprivation. The, urine osmolality is measured hourly.</a:t>
            </a:r>
            <a:br>
              <a:rPr lang="en-GB">
                <a:effectLst/>
              </a:rPr>
            </a:br>
            <a:r>
              <a:rPr lang="en-GB">
                <a:effectLst/>
              </a:rPr>
              <a:t>If urine still dilute—i.e. urine osmolality low and serum osmolality- high proceed to step 2- indicates DI as a normal response would respond to dehydration</a:t>
            </a:r>
            <a:br>
              <a:rPr lang="en-GB">
                <a:effectLst/>
              </a:rPr>
            </a:br>
            <a:br>
              <a:rPr lang="en-GB">
                <a:effectLst/>
              </a:rPr>
            </a:br>
            <a:endParaRPr lang="en-GB">
              <a:effectLst/>
            </a:endParaRPr>
          </a:p>
          <a:p>
            <a:pPr marL="152400" indent="0">
              <a:buNone/>
            </a:pPr>
            <a:r>
              <a:rPr lang="en-GB" b="1">
                <a:effectLst/>
              </a:rPr>
              <a:t>2) Used to distinguish between cranial and nephrogenic DI following water deprivation test</a:t>
            </a:r>
            <a:r>
              <a:rPr lang="en-GB">
                <a:effectLst/>
              </a:rPr>
              <a:t>. </a:t>
            </a:r>
            <a:br>
              <a:rPr lang="en-GB">
                <a:effectLst/>
              </a:rPr>
            </a:br>
            <a:r>
              <a:rPr lang="en-GB">
                <a:solidFill>
                  <a:srgbClr val="4C4C4C"/>
                </a:solidFill>
                <a:effectLst/>
              </a:rPr>
              <a:t>Synthetic ADH (desmopressin) is administered </a:t>
            </a:r>
            <a:r>
              <a:rPr lang="en-GB">
                <a:effectLst/>
              </a:rPr>
              <a:t>IM</a:t>
            </a:r>
            <a:r>
              <a:rPr lang="en-GB">
                <a:solidFill>
                  <a:srgbClr val="4C4C4C"/>
                </a:solidFill>
                <a:effectLst/>
              </a:rPr>
              <a:t>. 8 hours later urine osmolality is measured again.</a:t>
            </a:r>
            <a:br>
              <a:rPr lang="en-GB">
                <a:effectLst/>
              </a:rPr>
            </a:br>
            <a:r>
              <a:rPr lang="en-GB">
                <a:effectLst/>
              </a:rPr>
              <a:t>8 hours later-</a:t>
            </a:r>
          </a:p>
          <a:p>
            <a:r>
              <a:rPr lang="en-GB" b="1">
                <a:solidFill>
                  <a:srgbClr val="FF0000"/>
                </a:solidFill>
                <a:effectLst/>
              </a:rPr>
              <a:t>Patients with cranial DI respond to desmopressin with a reduction in urine output and an increase in urine osmolality to &gt;750 mmol/kg </a:t>
            </a:r>
            <a:r>
              <a:rPr lang="en-GB">
                <a:solidFill>
                  <a:srgbClr val="FF0000"/>
                </a:solidFill>
                <a:effectLst/>
              </a:rPr>
              <a:t>(as they now have a substitute for </a:t>
            </a:r>
            <a:r>
              <a:rPr lang="en-GB" err="1">
                <a:solidFill>
                  <a:srgbClr val="FF0000"/>
                </a:solidFill>
                <a:effectLst/>
              </a:rPr>
              <a:t>ther</a:t>
            </a:r>
            <a:r>
              <a:rPr lang="en-GB">
                <a:solidFill>
                  <a:srgbClr val="FF0000"/>
                </a:solidFill>
                <a:effectLst/>
              </a:rPr>
              <a:t> ADH deficiency.</a:t>
            </a:r>
            <a:endParaRPr lang="en-GB">
              <a:effectLst/>
            </a:endParaRPr>
          </a:p>
          <a:p>
            <a:r>
              <a:rPr lang="en-GB" b="1">
                <a:solidFill>
                  <a:srgbClr val="0070C0"/>
                </a:solidFill>
                <a:effectLst/>
              </a:rPr>
              <a:t>Patients with nephrogenic DI do not respond to desmopressin, with no or little reduction in urine output and no increase in urine osmolality </a:t>
            </a:r>
            <a:r>
              <a:rPr lang="en-GB">
                <a:solidFill>
                  <a:srgbClr val="0070C0"/>
                </a:solidFill>
                <a:effectLst/>
              </a:rPr>
              <a:t>(as they are insensitive to ADH)</a:t>
            </a:r>
            <a:r>
              <a:rPr lang="en-GB">
                <a:effectLst/>
              </a:rPr>
              <a:t> </a:t>
            </a:r>
          </a:p>
          <a:p>
            <a:pPr marL="0" lvl="0" indent="0" algn="l" rtl="0">
              <a:lnSpc>
                <a:spcPct val="100000"/>
              </a:lnSpc>
              <a:spcBef>
                <a:spcPts val="0"/>
              </a:spcBef>
              <a:spcAft>
                <a:spcPts val="0"/>
              </a:spcAft>
              <a:buSzPts val="1200"/>
              <a:buNone/>
            </a:pPr>
            <a:endParaRPr lang="en-GB" noProof="0"/>
          </a:p>
          <a:p>
            <a:pPr marL="0" lvl="0" indent="0" algn="l" rtl="0">
              <a:lnSpc>
                <a:spcPct val="100000"/>
              </a:lnSpc>
              <a:spcBef>
                <a:spcPts val="0"/>
              </a:spcBef>
              <a:spcAft>
                <a:spcPts val="0"/>
              </a:spcAft>
              <a:buSzPts val="1200"/>
              <a:buNone/>
            </a:pPr>
            <a:r>
              <a:rPr lang="en-GB" noProof="0"/>
              <a:t>Why do we give Thiazide diuretics for Nephrogenic DI?</a:t>
            </a:r>
          </a:p>
          <a:p>
            <a:pPr marL="0" lvl="0" indent="0" algn="l" rtl="0">
              <a:lnSpc>
                <a:spcPct val="100000"/>
              </a:lnSpc>
              <a:spcBef>
                <a:spcPts val="0"/>
              </a:spcBef>
              <a:spcAft>
                <a:spcPts val="0"/>
              </a:spcAft>
              <a:buSzPts val="1200"/>
              <a:buNone/>
            </a:pPr>
            <a:r>
              <a:rPr lang="en-GB" sz="1200" b="0" i="0" u="none" strike="noStrike" cap="none">
                <a:solidFill>
                  <a:srgbClr val="000000"/>
                </a:solidFill>
                <a:effectLst/>
                <a:latin typeface="Arial"/>
                <a:ea typeface="Arial"/>
                <a:cs typeface="Arial"/>
                <a:sym typeface="Arial"/>
              </a:rPr>
              <a:t>These work in the DISTAL CONVOLUTED TUBULE to excrete water which will produce a mild hypovolaemia. This will encourage the kidneys to take up more Na+ and water in the PROXIMAL TUBULE, thereby reducing urine output.</a:t>
            </a: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74</a:t>
            </a:fld>
            <a:endParaRPr/>
          </a:p>
        </p:txBody>
      </p:sp>
    </p:spTree>
    <p:extLst>
      <p:ext uri="{BB962C8B-B14F-4D97-AF65-F5344CB8AC3E}">
        <p14:creationId xmlns:p14="http://schemas.microsoft.com/office/powerpoint/2010/main" val="7945632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r>
              <a:rPr lang="en-GB" b="0" i="0" u="none" strike="noStrike">
                <a:solidFill>
                  <a:srgbClr val="4C4C4C"/>
                </a:solidFill>
                <a:effectLst/>
                <a:latin typeface="Raleway" pitchFamily="2" charset="77"/>
              </a:rPr>
              <a:t>https://</a:t>
            </a:r>
            <a:r>
              <a:rPr lang="en-GB" b="0" i="0" u="none" strike="noStrike" err="1">
                <a:solidFill>
                  <a:srgbClr val="4C4C4C"/>
                </a:solidFill>
                <a:effectLst/>
                <a:latin typeface="Raleway" pitchFamily="2" charset="77"/>
              </a:rPr>
              <a:t>zerotofinals.com</a:t>
            </a:r>
            <a:r>
              <a:rPr lang="en-GB" b="0" i="0" u="none" strike="noStrike">
                <a:solidFill>
                  <a:srgbClr val="4C4C4C"/>
                </a:solidFill>
                <a:effectLst/>
                <a:latin typeface="Raleway" pitchFamily="2" charset="77"/>
              </a:rPr>
              <a:t>/medicine/endocrinology/hyperparathyroidism/</a:t>
            </a:r>
          </a:p>
          <a:p>
            <a:pPr algn="l"/>
            <a:endParaRPr lang="en-GB" b="0" i="0" u="none" strike="noStrike">
              <a:solidFill>
                <a:srgbClr val="4C4C4C"/>
              </a:solidFill>
              <a:effectLst/>
              <a:latin typeface="Raleway" pitchFamily="2" charset="77"/>
            </a:endParaRPr>
          </a:p>
          <a:p>
            <a:pPr algn="l"/>
            <a:r>
              <a:rPr lang="en-GB" sz="1200" b="0" i="0" u="none" strike="noStrike" cap="none">
                <a:solidFill>
                  <a:srgbClr val="000000"/>
                </a:solidFill>
                <a:effectLst/>
                <a:latin typeface="Arial"/>
                <a:ea typeface="Arial"/>
                <a:cs typeface="Arial"/>
                <a:sym typeface="Arial"/>
              </a:rPr>
              <a:t>adenoma- benign tumour of glandular epithelium</a:t>
            </a:r>
            <a:endParaRPr lang="en-GB" sz="1200" b="0" i="0" u="none" strike="noStrike" cap="none">
              <a:solidFill>
                <a:srgbClr val="4C4C4C"/>
              </a:solidFill>
              <a:effectLst/>
              <a:latin typeface="Raleway" pitchFamily="2" charset="77"/>
              <a:ea typeface="Arial"/>
              <a:cs typeface="Arial"/>
              <a:sym typeface="Arial"/>
            </a:endParaRPr>
          </a:p>
          <a:p>
            <a:pPr algn="l"/>
            <a:endParaRPr lang="en-GB" b="0" i="0" u="none" strike="noStrike">
              <a:solidFill>
                <a:srgbClr val="4C4C4C"/>
              </a:solidFill>
              <a:effectLst/>
              <a:latin typeface="Raleway" pitchFamily="2" charset="77"/>
            </a:endParaRPr>
          </a:p>
          <a:p>
            <a:pPr marL="152400" indent="0" algn="l">
              <a:buNone/>
            </a:pPr>
            <a:r>
              <a:rPr lang="en-GB" b="0" i="0" u="none" strike="noStrike">
                <a:solidFill>
                  <a:srgbClr val="4C4C4C"/>
                </a:solidFill>
                <a:effectLst/>
                <a:latin typeface="Raleway" pitchFamily="2" charset="77"/>
              </a:rPr>
              <a:t>There are four </a:t>
            </a:r>
            <a:r>
              <a:rPr lang="en-GB" b="1" i="1" u="none" strike="noStrike">
                <a:solidFill>
                  <a:srgbClr val="4C4C4C"/>
                </a:solidFill>
                <a:effectLst/>
                <a:latin typeface="Raleway" pitchFamily="2" charset="77"/>
              </a:rPr>
              <a:t>parathyroid glands</a:t>
            </a:r>
            <a:r>
              <a:rPr lang="en-GB" b="0" i="0" u="none" strike="noStrike">
                <a:solidFill>
                  <a:srgbClr val="4C4C4C"/>
                </a:solidFill>
                <a:effectLst/>
                <a:latin typeface="Raleway" pitchFamily="2" charset="77"/>
              </a:rPr>
              <a:t> situated in four corners of the thyroid gland. The parathyroid glands, specifically the </a:t>
            </a:r>
            <a:r>
              <a:rPr lang="en-GB" b="1" i="1" u="none" strike="noStrike">
                <a:solidFill>
                  <a:srgbClr val="4C4C4C"/>
                </a:solidFill>
                <a:effectLst/>
                <a:latin typeface="Raleway" pitchFamily="2" charset="77"/>
              </a:rPr>
              <a:t>chief cells</a:t>
            </a:r>
            <a:r>
              <a:rPr lang="en-GB" b="0" i="0" u="none" strike="noStrike">
                <a:solidFill>
                  <a:srgbClr val="4C4C4C"/>
                </a:solidFill>
                <a:effectLst/>
                <a:latin typeface="Raleway" pitchFamily="2" charset="77"/>
              </a:rPr>
              <a:t> in the glands, produce </a:t>
            </a:r>
            <a:r>
              <a:rPr lang="en-GB" b="1" i="1" u="none" strike="noStrike">
                <a:solidFill>
                  <a:srgbClr val="4C4C4C"/>
                </a:solidFill>
                <a:effectLst/>
                <a:latin typeface="Raleway" pitchFamily="2" charset="77"/>
              </a:rPr>
              <a:t>parathyroid hormone </a:t>
            </a:r>
            <a:r>
              <a:rPr lang="en-GB" b="0" i="0" u="none" strike="noStrike">
                <a:solidFill>
                  <a:srgbClr val="4C4C4C"/>
                </a:solidFill>
                <a:effectLst/>
                <a:latin typeface="Raleway" pitchFamily="2" charset="77"/>
              </a:rPr>
              <a:t>in response to </a:t>
            </a:r>
            <a:r>
              <a:rPr lang="en-GB" b="1" i="1" u="none" strike="noStrike">
                <a:solidFill>
                  <a:srgbClr val="4C4C4C"/>
                </a:solidFill>
                <a:effectLst/>
                <a:latin typeface="Raleway" pitchFamily="2" charset="77"/>
              </a:rPr>
              <a:t>hypocalcaemia</a:t>
            </a:r>
            <a:r>
              <a:rPr lang="en-GB" b="0" i="0" u="none" strike="noStrike">
                <a:solidFill>
                  <a:srgbClr val="4C4C4C"/>
                </a:solidFill>
                <a:effectLst/>
                <a:latin typeface="Raleway" pitchFamily="2" charset="77"/>
              </a:rPr>
              <a:t> (low blood calcium).</a:t>
            </a:r>
          </a:p>
          <a:p>
            <a:pPr marL="152400" indent="0" algn="l">
              <a:buNone/>
            </a:pPr>
            <a:r>
              <a:rPr lang="en-GB" b="1" i="1" u="none" strike="noStrike">
                <a:solidFill>
                  <a:srgbClr val="4C4C4C"/>
                </a:solidFill>
                <a:effectLst/>
                <a:latin typeface="Raleway" pitchFamily="2" charset="77"/>
              </a:rPr>
              <a:t>Parathyroid hormone</a:t>
            </a:r>
            <a:r>
              <a:rPr lang="en-GB" b="0" i="0" u="none" strike="noStrike">
                <a:solidFill>
                  <a:srgbClr val="4C4C4C"/>
                </a:solidFill>
                <a:effectLst/>
                <a:latin typeface="Raleway" pitchFamily="2" charset="77"/>
              </a:rPr>
              <a:t> acts to </a:t>
            </a:r>
            <a:r>
              <a:rPr lang="en-GB" b="1" i="0" u="none" strike="noStrike">
                <a:solidFill>
                  <a:srgbClr val="4C4C4C"/>
                </a:solidFill>
                <a:effectLst/>
                <a:latin typeface="Raleway" pitchFamily="2" charset="77"/>
              </a:rPr>
              <a:t>raise blood calcium</a:t>
            </a:r>
            <a:r>
              <a:rPr lang="en-GB" b="0" i="0" u="none" strike="noStrike">
                <a:solidFill>
                  <a:srgbClr val="4C4C4C"/>
                </a:solidFill>
                <a:effectLst/>
                <a:latin typeface="Raleway" pitchFamily="2" charset="77"/>
              </a:rPr>
              <a:t> level by:</a:t>
            </a:r>
          </a:p>
          <a:p>
            <a:pPr marL="152400" indent="0" algn="l">
              <a:buFont typeface="Arial" panose="020B0604020202020204" pitchFamily="34" charset="0"/>
              <a:buNone/>
            </a:pPr>
            <a:r>
              <a:rPr lang="en-GB" b="0" i="0" u="none" strike="noStrike">
                <a:solidFill>
                  <a:srgbClr val="4C4C4C"/>
                </a:solidFill>
                <a:effectLst/>
                <a:latin typeface="Raleway" pitchFamily="2" charset="77"/>
              </a:rPr>
              <a:t>Increasing </a:t>
            </a:r>
            <a:r>
              <a:rPr lang="en-GB" b="1" i="1" u="none" strike="noStrike">
                <a:solidFill>
                  <a:srgbClr val="4C4C4C"/>
                </a:solidFill>
                <a:effectLst/>
                <a:latin typeface="Raleway" pitchFamily="2" charset="77"/>
              </a:rPr>
              <a:t>osteoclast</a:t>
            </a:r>
            <a:r>
              <a:rPr lang="en-GB" b="0" i="0" u="none" strike="noStrike">
                <a:solidFill>
                  <a:srgbClr val="4C4C4C"/>
                </a:solidFill>
                <a:effectLst/>
                <a:latin typeface="Raleway" pitchFamily="2" charset="77"/>
              </a:rPr>
              <a:t> activity in bones (reabsorbing calcium from bones)</a:t>
            </a:r>
          </a:p>
          <a:p>
            <a:pPr marL="152400" indent="0" algn="l">
              <a:buFont typeface="Arial" panose="020B0604020202020204" pitchFamily="34" charset="0"/>
              <a:buNone/>
            </a:pPr>
            <a:r>
              <a:rPr lang="en-GB" b="0" i="0" u="none" strike="noStrike">
                <a:solidFill>
                  <a:srgbClr val="4C4C4C"/>
                </a:solidFill>
                <a:effectLst/>
                <a:latin typeface="Raleway" pitchFamily="2" charset="77"/>
              </a:rPr>
              <a:t>Increasing calcium absorption from the gut</a:t>
            </a:r>
          </a:p>
          <a:p>
            <a:pPr marL="152400" indent="0" algn="l">
              <a:buFont typeface="Arial" panose="020B0604020202020204" pitchFamily="34" charset="0"/>
              <a:buNone/>
            </a:pPr>
            <a:r>
              <a:rPr lang="en-GB" b="0" i="0" u="none" strike="noStrike">
                <a:solidFill>
                  <a:srgbClr val="4C4C4C"/>
                </a:solidFill>
                <a:effectLst/>
                <a:latin typeface="Raleway" pitchFamily="2" charset="77"/>
              </a:rPr>
              <a:t>Increasing calcium absorption and decreasing phosphate absorption from the kidneys</a:t>
            </a:r>
          </a:p>
          <a:p>
            <a:pPr marL="152400" indent="0" algn="l">
              <a:buFont typeface="Arial" panose="020B0604020202020204" pitchFamily="34" charset="0"/>
              <a:buNone/>
            </a:pPr>
            <a:r>
              <a:rPr lang="en-GB" b="0" i="0" u="none" strike="noStrike">
                <a:solidFill>
                  <a:srgbClr val="4C4C4C"/>
                </a:solidFill>
                <a:effectLst/>
                <a:latin typeface="Raleway" pitchFamily="2" charset="77"/>
              </a:rPr>
              <a:t>Increasing </a:t>
            </a:r>
            <a:r>
              <a:rPr lang="en-GB" b="1" i="1" u="none" strike="noStrike">
                <a:solidFill>
                  <a:srgbClr val="4C4C4C"/>
                </a:solidFill>
                <a:effectLst/>
                <a:latin typeface="Raleway" pitchFamily="2" charset="77"/>
              </a:rPr>
              <a:t>vitamin D</a:t>
            </a:r>
            <a:r>
              <a:rPr lang="en-GB" b="0" i="0" u="none" strike="noStrike">
                <a:solidFill>
                  <a:srgbClr val="4C4C4C"/>
                </a:solidFill>
                <a:effectLst/>
                <a:latin typeface="Raleway" pitchFamily="2" charset="77"/>
              </a:rPr>
              <a:t> activity</a:t>
            </a:r>
          </a:p>
          <a:p>
            <a:pPr marL="152400" indent="0" algn="l">
              <a:buNone/>
            </a:pPr>
            <a:r>
              <a:rPr lang="en-GB" b="1" i="1" u="none" strike="noStrike">
                <a:solidFill>
                  <a:srgbClr val="4C4C4C"/>
                </a:solidFill>
                <a:effectLst/>
                <a:latin typeface="Raleway" pitchFamily="2" charset="77"/>
              </a:rPr>
              <a:t>Vitamin D</a:t>
            </a:r>
            <a:r>
              <a:rPr lang="en-GB" b="0" i="0" u="none" strike="noStrike">
                <a:solidFill>
                  <a:srgbClr val="4C4C4C"/>
                </a:solidFill>
                <a:effectLst/>
                <a:latin typeface="Raleway" pitchFamily="2" charset="77"/>
              </a:rPr>
              <a:t> acts to increase calcium absorption from the intestines. </a:t>
            </a:r>
            <a:r>
              <a:rPr lang="en-GB" b="1" i="1" u="none" strike="noStrike">
                <a:solidFill>
                  <a:srgbClr val="4C4C4C"/>
                </a:solidFill>
                <a:effectLst/>
                <a:latin typeface="Raleway" pitchFamily="2" charset="77"/>
              </a:rPr>
              <a:t>Parathyroid hormone</a:t>
            </a:r>
            <a:r>
              <a:rPr lang="en-GB" b="0" i="0" u="none" strike="noStrike">
                <a:solidFill>
                  <a:srgbClr val="4C4C4C"/>
                </a:solidFill>
                <a:effectLst/>
                <a:latin typeface="Raleway" pitchFamily="2" charset="77"/>
              </a:rPr>
              <a:t> acts on </a:t>
            </a:r>
            <a:r>
              <a:rPr lang="en-GB" b="1" i="1" u="none" strike="noStrike">
                <a:solidFill>
                  <a:srgbClr val="4C4C4C"/>
                </a:solidFill>
                <a:effectLst/>
                <a:latin typeface="Raleway" pitchFamily="2" charset="77"/>
              </a:rPr>
              <a:t>vitamin D</a:t>
            </a:r>
            <a:r>
              <a:rPr lang="en-GB" b="0" i="0" u="none" strike="noStrike">
                <a:solidFill>
                  <a:srgbClr val="4C4C4C"/>
                </a:solidFill>
                <a:effectLst/>
                <a:latin typeface="Raleway" pitchFamily="2" charset="77"/>
              </a:rPr>
              <a:t> to convert it into active forms. So vitamin D and parathyroid hormone act together to raise blood calcium levels.</a:t>
            </a:r>
          </a:p>
          <a:p>
            <a:pPr marL="0" lvl="0" indent="0" algn="l" rtl="0">
              <a:lnSpc>
                <a:spcPct val="100000"/>
              </a:lnSpc>
              <a:spcBef>
                <a:spcPts val="0"/>
              </a:spcBef>
              <a:spcAft>
                <a:spcPts val="0"/>
              </a:spcAft>
              <a:buSzPts val="1200"/>
              <a:buNone/>
            </a:pPr>
            <a:endParaRPr lang="en-GB" i="0"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75</a:t>
            </a:fld>
            <a:endParaRPr/>
          </a:p>
        </p:txBody>
      </p:sp>
    </p:spTree>
    <p:extLst>
      <p:ext uri="{BB962C8B-B14F-4D97-AF65-F5344CB8AC3E}">
        <p14:creationId xmlns:p14="http://schemas.microsoft.com/office/powerpoint/2010/main" val="16850598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r>
              <a:rPr lang="en-GB" b="0" i="0" u="none" strike="noStrike">
                <a:solidFill>
                  <a:srgbClr val="4C4C4C"/>
                </a:solidFill>
                <a:effectLst/>
                <a:latin typeface="Raleway" pitchFamily="2" charset="77"/>
              </a:rPr>
              <a:t>https://</a:t>
            </a:r>
            <a:r>
              <a:rPr lang="en-GB" b="0" i="0" u="none" strike="noStrike" err="1">
                <a:solidFill>
                  <a:srgbClr val="4C4C4C"/>
                </a:solidFill>
                <a:effectLst/>
                <a:latin typeface="Raleway" pitchFamily="2" charset="77"/>
              </a:rPr>
              <a:t>zerotofinals.com</a:t>
            </a:r>
            <a:r>
              <a:rPr lang="en-GB" b="0" i="0" u="none" strike="noStrike">
                <a:solidFill>
                  <a:srgbClr val="4C4C4C"/>
                </a:solidFill>
                <a:effectLst/>
                <a:latin typeface="Raleway" pitchFamily="2" charset="77"/>
              </a:rPr>
              <a:t>/medicine/endocrinology/hyperparathyroidism/</a:t>
            </a:r>
          </a:p>
          <a:p>
            <a:pPr algn="l"/>
            <a:endParaRPr lang="en-GB" b="0" i="0" u="none" strike="noStrike">
              <a:solidFill>
                <a:srgbClr val="4C4C4C"/>
              </a:solidFill>
              <a:effectLst/>
              <a:latin typeface="Raleway" pitchFamily="2" charset="77"/>
            </a:endParaRPr>
          </a:p>
          <a:p>
            <a:pPr algn="l"/>
            <a:r>
              <a:rPr lang="en-GB" sz="1200" b="0" i="0" u="none" strike="noStrike" cap="none">
                <a:solidFill>
                  <a:srgbClr val="000000"/>
                </a:solidFill>
                <a:effectLst/>
                <a:latin typeface="Arial"/>
                <a:ea typeface="Arial"/>
                <a:cs typeface="Arial"/>
                <a:sym typeface="Arial"/>
              </a:rPr>
              <a:t>adenoma- benign tumour of glandular epithelium</a:t>
            </a:r>
            <a:endParaRPr lang="en-GB" sz="1200" b="0" i="0" u="none" strike="noStrike" cap="none">
              <a:solidFill>
                <a:srgbClr val="4C4C4C"/>
              </a:solidFill>
              <a:effectLst/>
              <a:latin typeface="Raleway" pitchFamily="2" charset="77"/>
              <a:ea typeface="Arial"/>
              <a:cs typeface="Arial"/>
              <a:sym typeface="Arial"/>
            </a:endParaRPr>
          </a:p>
          <a:p>
            <a:pPr algn="l"/>
            <a:endParaRPr lang="en-GB" b="0" i="0" u="none" strike="noStrike">
              <a:solidFill>
                <a:srgbClr val="4C4C4C"/>
              </a:solidFill>
              <a:effectLst/>
              <a:latin typeface="Raleway" pitchFamily="2" charset="77"/>
            </a:endParaRPr>
          </a:p>
          <a:p>
            <a:pPr marL="152400" indent="0" algn="l">
              <a:buNone/>
            </a:pPr>
            <a:r>
              <a:rPr lang="en-GB" b="0" i="0" u="none" strike="noStrike">
                <a:solidFill>
                  <a:srgbClr val="4C4C4C"/>
                </a:solidFill>
                <a:effectLst/>
                <a:latin typeface="Raleway" pitchFamily="2" charset="77"/>
              </a:rPr>
              <a:t>There are four </a:t>
            </a:r>
            <a:r>
              <a:rPr lang="en-GB" b="1" i="1" u="none" strike="noStrike">
                <a:solidFill>
                  <a:srgbClr val="4C4C4C"/>
                </a:solidFill>
                <a:effectLst/>
                <a:latin typeface="Raleway" pitchFamily="2" charset="77"/>
              </a:rPr>
              <a:t>parathyroid glands</a:t>
            </a:r>
            <a:r>
              <a:rPr lang="en-GB" b="0" i="0" u="none" strike="noStrike">
                <a:solidFill>
                  <a:srgbClr val="4C4C4C"/>
                </a:solidFill>
                <a:effectLst/>
                <a:latin typeface="Raleway" pitchFamily="2" charset="77"/>
              </a:rPr>
              <a:t> situated in four corners of the thyroid gland. The parathyroid glands, specifically the </a:t>
            </a:r>
            <a:r>
              <a:rPr lang="en-GB" b="1" i="1" u="none" strike="noStrike">
                <a:solidFill>
                  <a:srgbClr val="4C4C4C"/>
                </a:solidFill>
                <a:effectLst/>
                <a:latin typeface="Raleway" pitchFamily="2" charset="77"/>
              </a:rPr>
              <a:t>chief cells</a:t>
            </a:r>
            <a:r>
              <a:rPr lang="en-GB" b="0" i="0" u="none" strike="noStrike">
                <a:solidFill>
                  <a:srgbClr val="4C4C4C"/>
                </a:solidFill>
                <a:effectLst/>
                <a:latin typeface="Raleway" pitchFamily="2" charset="77"/>
              </a:rPr>
              <a:t> in the glands, produce </a:t>
            </a:r>
            <a:r>
              <a:rPr lang="en-GB" b="1" i="1" u="none" strike="noStrike">
                <a:solidFill>
                  <a:srgbClr val="4C4C4C"/>
                </a:solidFill>
                <a:effectLst/>
                <a:latin typeface="Raleway" pitchFamily="2" charset="77"/>
              </a:rPr>
              <a:t>parathyroid hormone </a:t>
            </a:r>
            <a:r>
              <a:rPr lang="en-GB" b="0" i="0" u="none" strike="noStrike">
                <a:solidFill>
                  <a:srgbClr val="4C4C4C"/>
                </a:solidFill>
                <a:effectLst/>
                <a:latin typeface="Raleway" pitchFamily="2" charset="77"/>
              </a:rPr>
              <a:t>in response to </a:t>
            </a:r>
            <a:r>
              <a:rPr lang="en-GB" b="1" i="1" u="none" strike="noStrike">
                <a:solidFill>
                  <a:srgbClr val="4C4C4C"/>
                </a:solidFill>
                <a:effectLst/>
                <a:latin typeface="Raleway" pitchFamily="2" charset="77"/>
              </a:rPr>
              <a:t>hypocalcaemia</a:t>
            </a:r>
            <a:r>
              <a:rPr lang="en-GB" b="0" i="0" u="none" strike="noStrike">
                <a:solidFill>
                  <a:srgbClr val="4C4C4C"/>
                </a:solidFill>
                <a:effectLst/>
                <a:latin typeface="Raleway" pitchFamily="2" charset="77"/>
              </a:rPr>
              <a:t> (low blood calcium).</a:t>
            </a:r>
          </a:p>
          <a:p>
            <a:pPr marL="152400" indent="0" algn="l">
              <a:buNone/>
            </a:pPr>
            <a:r>
              <a:rPr lang="en-GB" b="1" i="1" u="none" strike="noStrike">
                <a:solidFill>
                  <a:srgbClr val="4C4C4C"/>
                </a:solidFill>
                <a:effectLst/>
                <a:latin typeface="Raleway" pitchFamily="2" charset="77"/>
              </a:rPr>
              <a:t>Parathyroid hormone</a:t>
            </a:r>
            <a:r>
              <a:rPr lang="en-GB" b="0" i="0" u="none" strike="noStrike">
                <a:solidFill>
                  <a:srgbClr val="4C4C4C"/>
                </a:solidFill>
                <a:effectLst/>
                <a:latin typeface="Raleway" pitchFamily="2" charset="77"/>
              </a:rPr>
              <a:t> acts to </a:t>
            </a:r>
            <a:r>
              <a:rPr lang="en-GB" b="1" i="0" u="none" strike="noStrike">
                <a:solidFill>
                  <a:srgbClr val="4C4C4C"/>
                </a:solidFill>
                <a:effectLst/>
                <a:latin typeface="Raleway" pitchFamily="2" charset="77"/>
              </a:rPr>
              <a:t>raise blood calcium</a:t>
            </a:r>
            <a:r>
              <a:rPr lang="en-GB" b="0" i="0" u="none" strike="noStrike">
                <a:solidFill>
                  <a:srgbClr val="4C4C4C"/>
                </a:solidFill>
                <a:effectLst/>
                <a:latin typeface="Raleway" pitchFamily="2" charset="77"/>
              </a:rPr>
              <a:t> level by:</a:t>
            </a:r>
          </a:p>
          <a:p>
            <a:pPr marL="152400" indent="0" algn="l">
              <a:buFont typeface="Arial" panose="020B0604020202020204" pitchFamily="34" charset="0"/>
              <a:buNone/>
            </a:pPr>
            <a:r>
              <a:rPr lang="en-GB" b="0" i="0" u="none" strike="noStrike">
                <a:solidFill>
                  <a:srgbClr val="4C4C4C"/>
                </a:solidFill>
                <a:effectLst/>
                <a:latin typeface="Raleway" pitchFamily="2" charset="77"/>
              </a:rPr>
              <a:t>Increasing </a:t>
            </a:r>
            <a:r>
              <a:rPr lang="en-GB" b="1" i="1" u="none" strike="noStrike">
                <a:solidFill>
                  <a:srgbClr val="4C4C4C"/>
                </a:solidFill>
                <a:effectLst/>
                <a:latin typeface="Raleway" pitchFamily="2" charset="77"/>
              </a:rPr>
              <a:t>osteoclast</a:t>
            </a:r>
            <a:r>
              <a:rPr lang="en-GB" b="0" i="0" u="none" strike="noStrike">
                <a:solidFill>
                  <a:srgbClr val="4C4C4C"/>
                </a:solidFill>
                <a:effectLst/>
                <a:latin typeface="Raleway" pitchFamily="2" charset="77"/>
              </a:rPr>
              <a:t> activity in bones (reabsorbing calcium from bones)</a:t>
            </a:r>
          </a:p>
          <a:p>
            <a:pPr marL="152400" indent="0" algn="l">
              <a:buFont typeface="Arial" panose="020B0604020202020204" pitchFamily="34" charset="0"/>
              <a:buNone/>
            </a:pPr>
            <a:r>
              <a:rPr lang="en-GB" b="0" i="0" u="none" strike="noStrike">
                <a:solidFill>
                  <a:srgbClr val="4C4C4C"/>
                </a:solidFill>
                <a:effectLst/>
                <a:latin typeface="Raleway" pitchFamily="2" charset="77"/>
              </a:rPr>
              <a:t>Increasing calcium absorption from the gut</a:t>
            </a:r>
          </a:p>
          <a:p>
            <a:pPr marL="152400" indent="0" algn="l">
              <a:buFont typeface="Arial" panose="020B0604020202020204" pitchFamily="34" charset="0"/>
              <a:buNone/>
            </a:pPr>
            <a:r>
              <a:rPr lang="en-GB" b="0" i="0" u="none" strike="noStrike">
                <a:solidFill>
                  <a:srgbClr val="4C4C4C"/>
                </a:solidFill>
                <a:effectLst/>
                <a:latin typeface="Raleway" pitchFamily="2" charset="77"/>
              </a:rPr>
              <a:t>Increasing calcium absorption and decreasing phosphate absorption from the kidneys</a:t>
            </a:r>
          </a:p>
          <a:p>
            <a:pPr marL="152400" indent="0" algn="l">
              <a:buFont typeface="Arial" panose="020B0604020202020204" pitchFamily="34" charset="0"/>
              <a:buNone/>
            </a:pPr>
            <a:r>
              <a:rPr lang="en-GB" b="0" i="0" u="none" strike="noStrike">
                <a:solidFill>
                  <a:srgbClr val="4C4C4C"/>
                </a:solidFill>
                <a:effectLst/>
                <a:latin typeface="Raleway" pitchFamily="2" charset="77"/>
              </a:rPr>
              <a:t>Increasing </a:t>
            </a:r>
            <a:r>
              <a:rPr lang="en-GB" b="1" i="1" u="none" strike="noStrike">
                <a:solidFill>
                  <a:srgbClr val="4C4C4C"/>
                </a:solidFill>
                <a:effectLst/>
                <a:latin typeface="Raleway" pitchFamily="2" charset="77"/>
              </a:rPr>
              <a:t>vitamin D</a:t>
            </a:r>
            <a:r>
              <a:rPr lang="en-GB" b="0" i="0" u="none" strike="noStrike">
                <a:solidFill>
                  <a:srgbClr val="4C4C4C"/>
                </a:solidFill>
                <a:effectLst/>
                <a:latin typeface="Raleway" pitchFamily="2" charset="77"/>
              </a:rPr>
              <a:t> activity</a:t>
            </a:r>
          </a:p>
          <a:p>
            <a:pPr marL="152400" indent="0" algn="l">
              <a:buNone/>
            </a:pPr>
            <a:r>
              <a:rPr lang="en-GB" b="1" i="1" u="none" strike="noStrike">
                <a:solidFill>
                  <a:srgbClr val="4C4C4C"/>
                </a:solidFill>
                <a:effectLst/>
                <a:latin typeface="Raleway" pitchFamily="2" charset="77"/>
              </a:rPr>
              <a:t>Vitamin D</a:t>
            </a:r>
            <a:r>
              <a:rPr lang="en-GB" b="0" i="0" u="none" strike="noStrike">
                <a:solidFill>
                  <a:srgbClr val="4C4C4C"/>
                </a:solidFill>
                <a:effectLst/>
                <a:latin typeface="Raleway" pitchFamily="2" charset="77"/>
              </a:rPr>
              <a:t> acts to increase calcium absorption from the intestines. </a:t>
            </a:r>
            <a:r>
              <a:rPr lang="en-GB" b="1" i="1" u="none" strike="noStrike">
                <a:solidFill>
                  <a:srgbClr val="4C4C4C"/>
                </a:solidFill>
                <a:effectLst/>
                <a:latin typeface="Raleway" pitchFamily="2" charset="77"/>
              </a:rPr>
              <a:t>Parathyroid hormone</a:t>
            </a:r>
            <a:r>
              <a:rPr lang="en-GB" b="0" i="0" u="none" strike="noStrike">
                <a:solidFill>
                  <a:srgbClr val="4C4C4C"/>
                </a:solidFill>
                <a:effectLst/>
                <a:latin typeface="Raleway" pitchFamily="2" charset="77"/>
              </a:rPr>
              <a:t> acts on </a:t>
            </a:r>
            <a:r>
              <a:rPr lang="en-GB" b="1" i="1" u="none" strike="noStrike">
                <a:solidFill>
                  <a:srgbClr val="4C4C4C"/>
                </a:solidFill>
                <a:effectLst/>
                <a:latin typeface="Raleway" pitchFamily="2" charset="77"/>
              </a:rPr>
              <a:t>vitamin D</a:t>
            </a:r>
            <a:r>
              <a:rPr lang="en-GB" b="0" i="0" u="none" strike="noStrike">
                <a:solidFill>
                  <a:srgbClr val="4C4C4C"/>
                </a:solidFill>
                <a:effectLst/>
                <a:latin typeface="Raleway" pitchFamily="2" charset="77"/>
              </a:rPr>
              <a:t> to convert it into active forms. So vitamin D and parathyroid hormone act together to raise blood calcium levels.</a:t>
            </a:r>
          </a:p>
          <a:p>
            <a:pPr marL="0" lvl="0" indent="0" algn="l" rtl="0">
              <a:lnSpc>
                <a:spcPct val="100000"/>
              </a:lnSpc>
              <a:spcBef>
                <a:spcPts val="0"/>
              </a:spcBef>
              <a:spcAft>
                <a:spcPts val="0"/>
              </a:spcAft>
              <a:buSzPts val="1200"/>
              <a:buNone/>
            </a:pPr>
            <a:endParaRPr lang="en-GB" i="0"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76</a:t>
            </a:fld>
            <a:endParaRPr/>
          </a:p>
        </p:txBody>
      </p:sp>
    </p:spTree>
    <p:extLst>
      <p:ext uri="{BB962C8B-B14F-4D97-AF65-F5344CB8AC3E}">
        <p14:creationId xmlns:p14="http://schemas.microsoft.com/office/powerpoint/2010/main" val="286300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i="0" u="none" strike="noStrike">
                <a:solidFill>
                  <a:srgbClr val="4C4C4C"/>
                </a:solidFill>
                <a:effectLst/>
                <a:latin typeface="Raleway" pitchFamily="2" charset="77"/>
              </a:rPr>
              <a:t>https://</a:t>
            </a:r>
            <a:r>
              <a:rPr lang="en-GB" b="0" i="0" u="none" strike="noStrike" err="1">
                <a:solidFill>
                  <a:srgbClr val="4C4C4C"/>
                </a:solidFill>
                <a:effectLst/>
                <a:latin typeface="Raleway" pitchFamily="2" charset="77"/>
              </a:rPr>
              <a:t>zerotofinals.com</a:t>
            </a:r>
            <a:r>
              <a:rPr lang="en-GB" b="0" i="0" u="none" strike="noStrike">
                <a:solidFill>
                  <a:srgbClr val="4C4C4C"/>
                </a:solidFill>
                <a:effectLst/>
                <a:latin typeface="Raleway" pitchFamily="2" charset="77"/>
              </a:rPr>
              <a:t>/medicine/endocrinology/hyperparathyroidism/</a:t>
            </a:r>
          </a:p>
          <a:p>
            <a:pPr marL="0" lvl="0" indent="0" algn="l" rtl="0">
              <a:lnSpc>
                <a:spcPct val="100000"/>
              </a:lnSpc>
              <a:spcBef>
                <a:spcPts val="0"/>
              </a:spcBef>
              <a:spcAft>
                <a:spcPts val="0"/>
              </a:spcAft>
              <a:buSzPts val="1200"/>
              <a:buNone/>
            </a:pPr>
            <a:endParaRPr lang="en-GB" noProof="0"/>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78</a:t>
            </a:fld>
            <a:endParaRPr/>
          </a:p>
        </p:txBody>
      </p:sp>
    </p:spTree>
    <p:extLst>
      <p:ext uri="{BB962C8B-B14F-4D97-AF65-F5344CB8AC3E}">
        <p14:creationId xmlns:p14="http://schemas.microsoft.com/office/powerpoint/2010/main" val="11059857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https://</a:t>
            </a:r>
            <a:r>
              <a:rPr lang="en-GB" err="1"/>
              <a:t>scvmcmed.com</a:t>
            </a:r>
            <a:r>
              <a:rPr lang="en-GB"/>
              <a:t>/2016/11/21/am-report-111416-hypocalcemia/ </a:t>
            </a:r>
          </a:p>
          <a:p>
            <a:pPr marL="0" lvl="0" indent="0" algn="l" rtl="0">
              <a:lnSpc>
                <a:spcPct val="100000"/>
              </a:lnSpc>
              <a:spcBef>
                <a:spcPts val="0"/>
              </a:spcBef>
              <a:spcAft>
                <a:spcPts val="0"/>
              </a:spcAft>
              <a:buSzPts val="1200"/>
              <a:buNone/>
            </a:pPr>
            <a:r>
              <a:rPr lang="en-GB"/>
              <a:t>https://</a:t>
            </a:r>
            <a:r>
              <a:rPr lang="en-GB" err="1"/>
              <a:t>www.pinterest.co.uk</a:t>
            </a:r>
            <a:r>
              <a:rPr lang="en-GB"/>
              <a:t>/pin/351912461553825/</a:t>
            </a:r>
          </a:p>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79</a:t>
            </a:fld>
            <a:endParaRPr/>
          </a:p>
        </p:txBody>
      </p:sp>
    </p:spTree>
    <p:extLst>
      <p:ext uri="{BB962C8B-B14F-4D97-AF65-F5344CB8AC3E}">
        <p14:creationId xmlns:p14="http://schemas.microsoft.com/office/powerpoint/2010/main" val="30866970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a:cs typeface="Arial" panose="020B0604020202020204" pitchFamily="34" charset="0"/>
              </a:rPr>
              <a:t>IV 0.9% sodium chloride – rehydrate </a:t>
            </a:r>
            <a:endParaRPr lang="en-US" altLang="en-US" sz="1200">
              <a:cs typeface="Arial" panose="020B0604020202020204" pitchFamily="34" charset="0"/>
            </a:endParaRPr>
          </a:p>
          <a:p>
            <a:pPr marL="152400" indent="0">
              <a:buNone/>
            </a:pPr>
            <a:br>
              <a:rPr lang="en-GB" b="0" i="0">
                <a:solidFill>
                  <a:srgbClr val="2D323E"/>
                </a:solidFill>
                <a:effectLst/>
                <a:latin typeface="Roboto" panose="02000000000000000000" pitchFamily="2" charset="0"/>
              </a:rPr>
            </a:br>
            <a:endParaRPr lang="en-GB" b="0" i="0">
              <a:solidFill>
                <a:srgbClr val="2D323E"/>
              </a:solidFill>
              <a:effectLst/>
              <a:latin typeface="Roboto" panose="02000000000000000000" pitchFamily="2" charset="0"/>
            </a:endParaRPr>
          </a:p>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80</a:t>
            </a:fld>
            <a:endParaRPr/>
          </a:p>
        </p:txBody>
      </p:sp>
    </p:spTree>
    <p:extLst>
      <p:ext uri="{BB962C8B-B14F-4D97-AF65-F5344CB8AC3E}">
        <p14:creationId xmlns:p14="http://schemas.microsoft.com/office/powerpoint/2010/main" val="1463593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a:cs typeface="Arial" panose="020B0604020202020204" pitchFamily="34" charset="0"/>
              </a:rPr>
              <a:t>IV 0.9% sodium chloride – rehydrate </a:t>
            </a:r>
            <a:endParaRPr lang="en-US" altLang="en-US" sz="1200">
              <a:cs typeface="Arial" panose="020B0604020202020204" pitchFamily="34" charset="0"/>
            </a:endParaRPr>
          </a:p>
          <a:p>
            <a:pPr marL="152400" indent="0">
              <a:buNone/>
            </a:pPr>
            <a:br>
              <a:rPr lang="en-GB" b="0" i="0">
                <a:solidFill>
                  <a:srgbClr val="2D323E"/>
                </a:solidFill>
                <a:effectLst/>
                <a:latin typeface="Roboto" panose="02000000000000000000" pitchFamily="2" charset="0"/>
              </a:rPr>
            </a:br>
            <a:endParaRPr lang="en-GB" b="0" i="0">
              <a:solidFill>
                <a:srgbClr val="2D323E"/>
              </a:solidFill>
              <a:effectLst/>
              <a:latin typeface="Roboto" panose="02000000000000000000" pitchFamily="2" charset="0"/>
            </a:endParaRPr>
          </a:p>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81</a:t>
            </a:fld>
            <a:endParaRPr/>
          </a:p>
        </p:txBody>
      </p:sp>
    </p:spTree>
    <p:extLst>
      <p:ext uri="{BB962C8B-B14F-4D97-AF65-F5344CB8AC3E}">
        <p14:creationId xmlns:p14="http://schemas.microsoft.com/office/powerpoint/2010/main" val="1650558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r>
              <a:rPr lang="en-GB" b="0" i="0" u="none" strike="noStrike">
                <a:solidFill>
                  <a:srgbClr val="2D323E"/>
                </a:solidFill>
                <a:effectLst/>
                <a:latin typeface="roboto" panose="02000000000000000000" pitchFamily="2" charset="0"/>
              </a:rPr>
              <a:t>Initial management of DKA involves fluid and potassium replacement in order to correct the hypovolaemia, acidosis, ketonemia and total body hypokalaemia associated with this condition. It is important to note that fluid replacement, though vital to treatment, should be cautious as there is also an increased risk of cerebral oedema with fluid overload in DKA patients. Therefore, fluid boluses should be avoided if possible and fluid should be replaced at a slightly reduced rate</a:t>
            </a: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9</a:t>
            </a:fld>
            <a:endParaRPr/>
          </a:p>
        </p:txBody>
      </p:sp>
    </p:spTree>
    <p:extLst>
      <p:ext uri="{BB962C8B-B14F-4D97-AF65-F5344CB8AC3E}">
        <p14:creationId xmlns:p14="http://schemas.microsoft.com/office/powerpoint/2010/main" val="42296824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https://</a:t>
            </a:r>
            <a:r>
              <a:rPr lang="en-GB" err="1"/>
              <a:t>twitter.com</a:t>
            </a:r>
            <a:r>
              <a:rPr lang="en-GB"/>
              <a:t>/</a:t>
            </a:r>
            <a:r>
              <a:rPr lang="en-GB" err="1"/>
              <a:t>drkeithsiau</a:t>
            </a:r>
            <a:r>
              <a:rPr lang="en-GB"/>
              <a:t>/status/1507067022286462979</a:t>
            </a:r>
          </a:p>
          <a:p>
            <a:pPr marL="0" lvl="0" indent="0" algn="l" rtl="0">
              <a:lnSpc>
                <a:spcPct val="100000"/>
              </a:lnSpc>
              <a:spcBef>
                <a:spcPts val="0"/>
              </a:spcBef>
              <a:spcAft>
                <a:spcPts val="0"/>
              </a:spcAft>
              <a:buSzPts val="1200"/>
              <a:buNone/>
            </a:pPr>
            <a:r>
              <a:rPr lang="en-GB"/>
              <a:t>https://</a:t>
            </a:r>
            <a:r>
              <a:rPr lang="en-GB" err="1"/>
              <a:t>www.pinterest.co.uk</a:t>
            </a:r>
            <a:r>
              <a:rPr lang="en-GB"/>
              <a:t>/pin/296885800428286390/ </a:t>
            </a:r>
          </a:p>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82</a:t>
            </a:fld>
            <a:endParaRPr/>
          </a:p>
        </p:txBody>
      </p:sp>
    </p:spTree>
    <p:extLst>
      <p:ext uri="{BB962C8B-B14F-4D97-AF65-F5344CB8AC3E}">
        <p14:creationId xmlns:p14="http://schemas.microsoft.com/office/powerpoint/2010/main" val="30501759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buNone/>
            </a:pPr>
            <a:r>
              <a:rPr lang="en-GB" b="0" i="0">
                <a:solidFill>
                  <a:srgbClr val="2D323E"/>
                </a:solidFill>
                <a:effectLst/>
                <a:latin typeface="Roboto" panose="02000000000000000000" pitchFamily="2" charset="0"/>
              </a:rPr>
              <a:t>Hypokalaemia = long QT syndrome </a:t>
            </a:r>
          </a:p>
          <a:p>
            <a:pPr marL="152400" indent="0">
              <a:buNone/>
            </a:pPr>
            <a:r>
              <a:rPr lang="en-GB" b="0" i="0">
                <a:solidFill>
                  <a:srgbClr val="2D323E"/>
                </a:solidFill>
                <a:effectLst/>
                <a:latin typeface="Roboto" panose="02000000000000000000" pitchFamily="2" charset="0"/>
              </a:rPr>
              <a:t>https://</a:t>
            </a:r>
            <a:r>
              <a:rPr lang="en-GB" b="0" i="0" err="1">
                <a:solidFill>
                  <a:srgbClr val="2D323E"/>
                </a:solidFill>
                <a:effectLst/>
                <a:latin typeface="Roboto" panose="02000000000000000000" pitchFamily="2" charset="0"/>
              </a:rPr>
              <a:t>www.washingtonhra.com</a:t>
            </a:r>
            <a:r>
              <a:rPr lang="en-GB" b="0" i="0">
                <a:solidFill>
                  <a:srgbClr val="2D323E"/>
                </a:solidFill>
                <a:effectLst/>
                <a:latin typeface="Roboto" panose="02000000000000000000" pitchFamily="2" charset="0"/>
              </a:rPr>
              <a:t>/arrhythmias/long-qt-</a:t>
            </a:r>
            <a:r>
              <a:rPr lang="en-GB" b="0" i="0" err="1">
                <a:solidFill>
                  <a:srgbClr val="2D323E"/>
                </a:solidFill>
                <a:effectLst/>
                <a:latin typeface="Roboto" panose="02000000000000000000" pitchFamily="2" charset="0"/>
              </a:rPr>
              <a:t>syndrome.php</a:t>
            </a:r>
            <a:r>
              <a:rPr lang="en-GB" b="0" i="0">
                <a:solidFill>
                  <a:srgbClr val="2D323E"/>
                </a:solidFill>
                <a:effectLst/>
                <a:latin typeface="Roboto" panose="02000000000000000000" pitchFamily="2" charset="0"/>
              </a:rPr>
              <a:t> </a:t>
            </a:r>
          </a:p>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83</a:t>
            </a:fld>
            <a:endParaRPr/>
          </a:p>
        </p:txBody>
      </p:sp>
    </p:spTree>
    <p:extLst>
      <p:ext uri="{BB962C8B-B14F-4D97-AF65-F5344CB8AC3E}">
        <p14:creationId xmlns:p14="http://schemas.microsoft.com/office/powerpoint/2010/main" val="26041926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buNone/>
            </a:pPr>
            <a:r>
              <a:rPr lang="en-GB" b="0" i="0">
                <a:solidFill>
                  <a:srgbClr val="2D323E"/>
                </a:solidFill>
                <a:effectLst/>
                <a:latin typeface="Roboto" panose="02000000000000000000" pitchFamily="2" charset="0"/>
              </a:rPr>
              <a:t>Hypokalaemia = long QT syndrome </a:t>
            </a:r>
          </a:p>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84</a:t>
            </a:fld>
            <a:endParaRPr/>
          </a:p>
        </p:txBody>
      </p:sp>
    </p:spTree>
    <p:extLst>
      <p:ext uri="{BB962C8B-B14F-4D97-AF65-F5344CB8AC3E}">
        <p14:creationId xmlns:p14="http://schemas.microsoft.com/office/powerpoint/2010/main" val="16244073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https://</a:t>
            </a:r>
            <a:r>
              <a:rPr lang="en-GB" err="1"/>
              <a:t>www.lecturio.com</a:t>
            </a:r>
            <a:r>
              <a:rPr lang="en-GB"/>
              <a:t>/concepts/</a:t>
            </a:r>
            <a:r>
              <a:rPr lang="en-GB" err="1"/>
              <a:t>hypokalemia</a:t>
            </a:r>
            <a:r>
              <a:rPr lang="en-GB"/>
              <a:t>/  </a:t>
            </a: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85</a:t>
            </a:fld>
            <a:endParaRPr/>
          </a:p>
        </p:txBody>
      </p:sp>
    </p:spTree>
    <p:extLst>
      <p:ext uri="{BB962C8B-B14F-4D97-AF65-F5344CB8AC3E}">
        <p14:creationId xmlns:p14="http://schemas.microsoft.com/office/powerpoint/2010/main" val="17919101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r>
              <a:rPr lang="en-US"/>
              <a:t>https://</a:t>
            </a:r>
            <a:r>
              <a:rPr lang="en-US" err="1"/>
              <a:t>www.sciencedirect.com</a:t>
            </a:r>
            <a:r>
              <a:rPr lang="en-US"/>
              <a:t>/science/article/</a:t>
            </a:r>
            <a:r>
              <a:rPr lang="en-US" err="1"/>
              <a:t>pii</a:t>
            </a:r>
            <a:r>
              <a:rPr lang="en-US"/>
              <a:t>/S0025619620306182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97603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GB" sz="1200">
                <a:solidFill>
                  <a:srgbClr val="111827"/>
                </a:solidFill>
                <a:latin typeface="Arial" panose="020B0604020202020204" pitchFamily="34" charset="0"/>
                <a:cs typeface="Arial" panose="020B0604020202020204" pitchFamily="34" charset="0"/>
              </a:rPr>
              <a:t>IV calcium gluconate – severe hyperkalaemia with ECG changes </a:t>
            </a: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87</a:t>
            </a:fld>
            <a:endParaRPr/>
          </a:p>
        </p:txBody>
      </p:sp>
    </p:spTree>
    <p:extLst>
      <p:ext uri="{BB962C8B-B14F-4D97-AF65-F5344CB8AC3E}">
        <p14:creationId xmlns:p14="http://schemas.microsoft.com/office/powerpoint/2010/main" val="30009305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GB" sz="1200">
                <a:solidFill>
                  <a:srgbClr val="111827"/>
                </a:solidFill>
                <a:latin typeface="Arial" panose="020B0604020202020204" pitchFamily="34" charset="0"/>
                <a:cs typeface="Arial" panose="020B0604020202020204" pitchFamily="34" charset="0"/>
              </a:rPr>
              <a:t>IV calcium gluconate – severe hyperkalaemia with ECG changes </a:t>
            </a: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88</a:t>
            </a:fld>
            <a:endParaRPr/>
          </a:p>
        </p:txBody>
      </p:sp>
    </p:spTree>
    <p:extLst>
      <p:ext uri="{BB962C8B-B14F-4D97-AF65-F5344CB8AC3E}">
        <p14:creationId xmlns:p14="http://schemas.microsoft.com/office/powerpoint/2010/main" val="1111202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a:t>https://</a:t>
            </a:r>
            <a:r>
              <a:rPr lang="en-GB" err="1"/>
              <a:t>emcrit.org</a:t>
            </a:r>
            <a:r>
              <a:rPr lang="en-GB"/>
              <a:t>/</a:t>
            </a:r>
            <a:r>
              <a:rPr lang="en-GB" err="1"/>
              <a:t>ibcc</a:t>
            </a:r>
            <a:r>
              <a:rPr lang="en-GB"/>
              <a:t>/</a:t>
            </a:r>
            <a:r>
              <a:rPr lang="en-GB" err="1"/>
              <a:t>hyperkalemia</a:t>
            </a:r>
            <a:r>
              <a:rPr lang="en-GB"/>
              <a:t>/</a:t>
            </a:r>
          </a:p>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89</a:t>
            </a:fld>
            <a:endParaRPr/>
          </a:p>
        </p:txBody>
      </p:sp>
    </p:spTree>
    <p:extLst>
      <p:ext uri="{BB962C8B-B14F-4D97-AF65-F5344CB8AC3E}">
        <p14:creationId xmlns:p14="http://schemas.microsoft.com/office/powerpoint/2010/main" val="4501109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90</a:t>
            </a:fld>
            <a:endParaRPr/>
          </a:p>
        </p:txBody>
      </p:sp>
    </p:spTree>
    <p:extLst>
      <p:ext uri="{BB962C8B-B14F-4D97-AF65-F5344CB8AC3E}">
        <p14:creationId xmlns:p14="http://schemas.microsoft.com/office/powerpoint/2010/main" val="36173409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2400" indent="0">
              <a:buNone/>
            </a:pPr>
            <a:r>
              <a:rPr lang="en-US"/>
              <a:t>https://</a:t>
            </a:r>
            <a:r>
              <a:rPr lang="en-US" err="1"/>
              <a:t>www.medicdrive.org</a:t>
            </a:r>
            <a:r>
              <a:rPr lang="en-US"/>
              <a:t>/thyroid-disease/ </a:t>
            </a:r>
          </a:p>
          <a:p>
            <a:pPr marL="152400" indent="0">
              <a:buNone/>
            </a:pP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1068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r>
              <a:rPr lang="en-GB" b="0" i="0" u="none" strike="noStrike">
                <a:solidFill>
                  <a:srgbClr val="2D323E"/>
                </a:solidFill>
                <a:effectLst/>
                <a:latin typeface="roboto" panose="02000000000000000000" pitchFamily="2" charset="0"/>
              </a:rPr>
              <a:t>Initial management of DKA involves fluid and potassium replacement in order to correct the hypovolaemia, acidosis, ketonemia and total body hypokalaemia associated with this condition. It is important to note that fluid replacement, though vital to treatment, should be cautious as there is also an increased risk of cerebral oedema with fluid overload in DKA patients. Therefore, fluid boluses should be avoided if possible and fluid should be replaced at a slightly reduced rate</a:t>
            </a: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10</a:t>
            </a:fld>
            <a:endParaRPr/>
          </a:p>
        </p:txBody>
      </p:sp>
    </p:spTree>
    <p:extLst>
      <p:ext uri="{BB962C8B-B14F-4D97-AF65-F5344CB8AC3E}">
        <p14:creationId xmlns:p14="http://schemas.microsoft.com/office/powerpoint/2010/main" val="10729275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977147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97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19327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57" name="Google Shape;15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Glycogenolysis- when glycogen (the carbohydrate stored in the liver and muscle cells of animals) is broken down into glucose</a:t>
            </a:r>
          </a:p>
          <a:p>
            <a:r>
              <a:rPr lang="en-GB" sz="1200">
                <a:latin typeface="+mn-lt"/>
              </a:rPr>
              <a:t>Gluconeogenesis- C</a:t>
            </a:r>
            <a:r>
              <a:rPr lang="en-GB" b="0" i="0" u="none" strike="noStrike">
                <a:solidFill>
                  <a:srgbClr val="4C4C4C"/>
                </a:solidFill>
                <a:effectLst/>
                <a:latin typeface="Raleway" pitchFamily="2" charset="77"/>
              </a:rPr>
              <a:t>onvert proteins and fats into glucose.</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449796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101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505318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l"/>
            <a:r>
              <a:rPr lang="en-GB" b="1" i="0" u="none" strike="noStrike">
                <a:solidFill>
                  <a:srgbClr val="3F3F3F"/>
                </a:solidFill>
                <a:effectLst/>
                <a:latin typeface="Raleway" pitchFamily="2" charset="77"/>
              </a:rPr>
              <a:t>Basal Bolus Regimes</a:t>
            </a:r>
          </a:p>
          <a:p>
            <a:pPr algn="l"/>
            <a:r>
              <a:rPr lang="en-GB" b="0" i="0" u="none" strike="noStrike">
                <a:solidFill>
                  <a:srgbClr val="4C4C4C"/>
                </a:solidFill>
                <a:effectLst/>
                <a:latin typeface="Raleway" pitchFamily="2" charset="77"/>
              </a:rPr>
              <a:t>Insulin regimes are initiated by a specialist in diabetes. Patients are usually initiated on a </a:t>
            </a:r>
            <a:r>
              <a:rPr lang="en-GB" b="1" i="1" u="none" strike="noStrike">
                <a:solidFill>
                  <a:srgbClr val="4C4C4C"/>
                </a:solidFill>
                <a:effectLst/>
                <a:latin typeface="Raleway" pitchFamily="2" charset="77"/>
              </a:rPr>
              <a:t>basal-bolus regime</a:t>
            </a:r>
            <a:r>
              <a:rPr lang="en-GB" b="0" i="0" u="none" strike="noStrike">
                <a:solidFill>
                  <a:srgbClr val="4C4C4C"/>
                </a:solidFill>
                <a:effectLst/>
                <a:latin typeface="Raleway" pitchFamily="2" charset="77"/>
              </a:rPr>
              <a:t>.</a:t>
            </a:r>
          </a:p>
          <a:p>
            <a:pPr marL="457200" marR="0" lvl="0" indent="-30480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GB" b="0" i="0" u="none" strike="noStrike">
                <a:solidFill>
                  <a:srgbClr val="2D323E"/>
                </a:solidFill>
                <a:effectLst/>
                <a:latin typeface="roboto" panose="02000000000000000000" pitchFamily="2" charset="0"/>
              </a:rPr>
              <a:t>This is the first-line treatment in type 1 diabetes. Alternatively, patients with good self-management skills may prefer to use an Insulin pump</a:t>
            </a:r>
            <a:endParaRPr lang="en-GB" b="0" i="0" u="none" strike="noStrike">
              <a:solidFill>
                <a:srgbClr val="4C4C4C"/>
              </a:solidFill>
              <a:effectLst/>
              <a:latin typeface="Raleway" pitchFamily="2" charset="77"/>
            </a:endParaRPr>
          </a:p>
          <a:p>
            <a:pPr algn="l"/>
            <a:r>
              <a:rPr lang="en-GB" b="0" i="0" u="none" strike="noStrike">
                <a:solidFill>
                  <a:srgbClr val="4C4C4C"/>
                </a:solidFill>
                <a:effectLst/>
                <a:latin typeface="Raleway" pitchFamily="2" charset="77"/>
              </a:rPr>
              <a:t>The </a:t>
            </a:r>
            <a:r>
              <a:rPr lang="en-GB" b="1" i="1" u="none" strike="noStrike">
                <a:solidFill>
                  <a:srgbClr val="4C4C4C"/>
                </a:solidFill>
                <a:effectLst/>
                <a:latin typeface="Raleway" pitchFamily="2" charset="77"/>
              </a:rPr>
              <a:t>basal</a:t>
            </a:r>
            <a:r>
              <a:rPr lang="en-GB" b="0" i="0" u="none" strike="noStrike">
                <a:solidFill>
                  <a:srgbClr val="4C4C4C"/>
                </a:solidFill>
                <a:effectLst/>
                <a:latin typeface="Raleway" pitchFamily="2" charset="77"/>
              </a:rPr>
              <a:t> part refers to an injection of a </a:t>
            </a:r>
            <a:r>
              <a:rPr lang="en-GB" b="1" i="1" u="none" strike="noStrike">
                <a:solidFill>
                  <a:srgbClr val="4C4C4C"/>
                </a:solidFill>
                <a:effectLst/>
                <a:latin typeface="Raleway" pitchFamily="2" charset="77"/>
              </a:rPr>
              <a:t>long acting insulin</a:t>
            </a:r>
            <a:r>
              <a:rPr lang="en-GB" b="0" i="0" u="none" strike="noStrike">
                <a:solidFill>
                  <a:srgbClr val="4C4C4C"/>
                </a:solidFill>
                <a:effectLst/>
                <a:latin typeface="Raleway" pitchFamily="2" charset="77"/>
              </a:rPr>
              <a:t>, such as “</a:t>
            </a:r>
            <a:r>
              <a:rPr lang="en-GB" b="1" i="1" u="none" strike="noStrike">
                <a:solidFill>
                  <a:srgbClr val="4C4C4C"/>
                </a:solidFill>
                <a:effectLst/>
                <a:latin typeface="Raleway" pitchFamily="2" charset="77"/>
              </a:rPr>
              <a:t>Lantus</a:t>
            </a:r>
            <a:r>
              <a:rPr lang="en-GB" b="0" i="0" u="none" strike="noStrike">
                <a:solidFill>
                  <a:srgbClr val="4C4C4C"/>
                </a:solidFill>
                <a:effectLst/>
                <a:latin typeface="Raleway" pitchFamily="2" charset="77"/>
              </a:rPr>
              <a:t>”, typically in the evening. This gives a constant background insulin throughout the day.</a:t>
            </a:r>
          </a:p>
          <a:p>
            <a:pPr algn="l"/>
            <a:r>
              <a:rPr lang="en-GB" b="0" i="0" u="none" strike="noStrike">
                <a:solidFill>
                  <a:srgbClr val="4C4C4C"/>
                </a:solidFill>
                <a:effectLst/>
                <a:latin typeface="Raleway" pitchFamily="2" charset="77"/>
              </a:rPr>
              <a:t>The </a:t>
            </a:r>
            <a:r>
              <a:rPr lang="en-GB" b="1" i="1" u="none" strike="noStrike">
                <a:solidFill>
                  <a:srgbClr val="4C4C4C"/>
                </a:solidFill>
                <a:effectLst/>
                <a:latin typeface="Raleway" pitchFamily="2" charset="77"/>
              </a:rPr>
              <a:t>bolus</a:t>
            </a:r>
            <a:r>
              <a:rPr lang="en-GB" b="0" i="0" u="none" strike="noStrike">
                <a:solidFill>
                  <a:srgbClr val="4C4C4C"/>
                </a:solidFill>
                <a:effectLst/>
                <a:latin typeface="Raleway" pitchFamily="2" charset="77"/>
              </a:rPr>
              <a:t> part refers to an injection of a </a:t>
            </a:r>
            <a:r>
              <a:rPr lang="en-GB" b="1" i="1" u="none" strike="noStrike">
                <a:solidFill>
                  <a:srgbClr val="4C4C4C"/>
                </a:solidFill>
                <a:effectLst/>
                <a:latin typeface="Raleway" pitchFamily="2" charset="77"/>
              </a:rPr>
              <a:t>short acting insulin</a:t>
            </a:r>
            <a:r>
              <a:rPr lang="en-GB" b="0" i="0" u="none" strike="noStrike">
                <a:solidFill>
                  <a:srgbClr val="4C4C4C"/>
                </a:solidFill>
                <a:effectLst/>
                <a:latin typeface="Raleway" pitchFamily="2" charset="77"/>
              </a:rPr>
              <a:t>, such as “</a:t>
            </a:r>
            <a:r>
              <a:rPr lang="en-GB" b="1" i="1" u="none" strike="noStrike" err="1">
                <a:solidFill>
                  <a:srgbClr val="4C4C4C"/>
                </a:solidFill>
                <a:effectLst/>
                <a:latin typeface="Raleway" pitchFamily="2" charset="77"/>
              </a:rPr>
              <a:t>Actrapid</a:t>
            </a:r>
            <a:r>
              <a:rPr lang="en-GB" b="0" i="0" u="none" strike="noStrike">
                <a:solidFill>
                  <a:srgbClr val="4C4C4C"/>
                </a:solidFill>
                <a:effectLst/>
                <a:latin typeface="Raleway" pitchFamily="2" charset="77"/>
              </a:rPr>
              <a:t>”, usually three times a day before meals. This is also injected according to the number of </a:t>
            </a:r>
            <a:r>
              <a:rPr lang="en-GB" b="1" i="1" u="none" strike="noStrike">
                <a:solidFill>
                  <a:srgbClr val="4C4C4C"/>
                </a:solidFill>
                <a:effectLst/>
                <a:latin typeface="Raleway" pitchFamily="2" charset="77"/>
              </a:rPr>
              <a:t>carbohydrates </a:t>
            </a:r>
            <a:r>
              <a:rPr lang="en-GB" b="0" i="0" u="none" strike="noStrike">
                <a:solidFill>
                  <a:srgbClr val="4C4C4C"/>
                </a:solidFill>
                <a:effectLst/>
                <a:latin typeface="Raleway" pitchFamily="2" charset="77"/>
              </a:rPr>
              <a:t>consumed every time the patient has a snack.</a:t>
            </a:r>
            <a:br>
              <a:rPr lang="en-GB"/>
            </a:b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102</a:t>
            </a:fld>
            <a:endParaRPr/>
          </a:p>
        </p:txBody>
      </p:sp>
    </p:spTree>
    <p:extLst>
      <p:ext uri="{BB962C8B-B14F-4D97-AF65-F5344CB8AC3E}">
        <p14:creationId xmlns:p14="http://schemas.microsoft.com/office/powerpoint/2010/main" val="39893055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l"/>
            <a:r>
              <a:rPr lang="en-GB" b="1" i="0" u="none" strike="noStrike">
                <a:solidFill>
                  <a:srgbClr val="3F3F3F"/>
                </a:solidFill>
                <a:effectLst/>
                <a:latin typeface="Raleway" pitchFamily="2" charset="77"/>
              </a:rPr>
              <a:t>Basal Bolus Regimes</a:t>
            </a:r>
          </a:p>
          <a:p>
            <a:pPr algn="l"/>
            <a:r>
              <a:rPr lang="en-GB" b="0" i="0" u="none" strike="noStrike">
                <a:solidFill>
                  <a:srgbClr val="4C4C4C"/>
                </a:solidFill>
                <a:effectLst/>
                <a:latin typeface="Raleway" pitchFamily="2" charset="77"/>
              </a:rPr>
              <a:t>Insulin regimes are initiated by a specialist in diabetes. Patients are usually initiated on a </a:t>
            </a:r>
            <a:r>
              <a:rPr lang="en-GB" b="1" i="1" u="none" strike="noStrike">
                <a:solidFill>
                  <a:srgbClr val="4C4C4C"/>
                </a:solidFill>
                <a:effectLst/>
                <a:latin typeface="Raleway" pitchFamily="2" charset="77"/>
              </a:rPr>
              <a:t>basal-bolus regime</a:t>
            </a:r>
            <a:r>
              <a:rPr lang="en-GB" b="0" i="0" u="none" strike="noStrike">
                <a:solidFill>
                  <a:srgbClr val="4C4C4C"/>
                </a:solidFill>
                <a:effectLst/>
                <a:latin typeface="Raleway" pitchFamily="2" charset="77"/>
              </a:rPr>
              <a:t>.</a:t>
            </a:r>
          </a:p>
          <a:p>
            <a:pPr marL="457200" marR="0" lvl="0" indent="-304800" algn="l" defTabSz="914400" rtl="0" eaLnBrk="1" fontAlgn="auto" latinLnBrk="0" hangingPunct="1">
              <a:lnSpc>
                <a:spcPct val="100000"/>
              </a:lnSpc>
              <a:spcBef>
                <a:spcPts val="0"/>
              </a:spcBef>
              <a:spcAft>
                <a:spcPts val="0"/>
              </a:spcAft>
              <a:buClr>
                <a:schemeClr val="dk1"/>
              </a:buClr>
              <a:buSzPts val="1200"/>
              <a:buFont typeface="Calibri"/>
              <a:buChar char="●"/>
              <a:tabLst/>
              <a:defRPr/>
            </a:pPr>
            <a:r>
              <a:rPr lang="en-GB" b="0" i="0" u="none" strike="noStrike">
                <a:solidFill>
                  <a:srgbClr val="2D323E"/>
                </a:solidFill>
                <a:effectLst/>
                <a:latin typeface="roboto" panose="02000000000000000000" pitchFamily="2" charset="0"/>
              </a:rPr>
              <a:t>This is the first-line treatment in type 1 diabetes. Alternatively, patients with good self-management skills may prefer to use an Insulin pump</a:t>
            </a:r>
            <a:endParaRPr lang="en-GB" b="0" i="0" u="none" strike="noStrike">
              <a:solidFill>
                <a:srgbClr val="4C4C4C"/>
              </a:solidFill>
              <a:effectLst/>
              <a:latin typeface="Raleway" pitchFamily="2" charset="77"/>
            </a:endParaRPr>
          </a:p>
          <a:p>
            <a:pPr algn="l"/>
            <a:r>
              <a:rPr lang="en-GB" b="0" i="0" u="none" strike="noStrike">
                <a:solidFill>
                  <a:srgbClr val="4C4C4C"/>
                </a:solidFill>
                <a:effectLst/>
                <a:latin typeface="Raleway" pitchFamily="2" charset="77"/>
              </a:rPr>
              <a:t>The </a:t>
            </a:r>
            <a:r>
              <a:rPr lang="en-GB" b="1" i="1" u="none" strike="noStrike">
                <a:solidFill>
                  <a:srgbClr val="4C4C4C"/>
                </a:solidFill>
                <a:effectLst/>
                <a:latin typeface="Raleway" pitchFamily="2" charset="77"/>
              </a:rPr>
              <a:t>basal</a:t>
            </a:r>
            <a:r>
              <a:rPr lang="en-GB" b="0" i="0" u="none" strike="noStrike">
                <a:solidFill>
                  <a:srgbClr val="4C4C4C"/>
                </a:solidFill>
                <a:effectLst/>
                <a:latin typeface="Raleway" pitchFamily="2" charset="77"/>
              </a:rPr>
              <a:t> part refers to an injection of a </a:t>
            </a:r>
            <a:r>
              <a:rPr lang="en-GB" b="1" i="1" u="none" strike="noStrike">
                <a:solidFill>
                  <a:srgbClr val="4C4C4C"/>
                </a:solidFill>
                <a:effectLst/>
                <a:latin typeface="Raleway" pitchFamily="2" charset="77"/>
              </a:rPr>
              <a:t>long acting insulin</a:t>
            </a:r>
            <a:r>
              <a:rPr lang="en-GB" b="0" i="0" u="none" strike="noStrike">
                <a:solidFill>
                  <a:srgbClr val="4C4C4C"/>
                </a:solidFill>
                <a:effectLst/>
                <a:latin typeface="Raleway" pitchFamily="2" charset="77"/>
              </a:rPr>
              <a:t>, such as “</a:t>
            </a:r>
            <a:r>
              <a:rPr lang="en-GB" b="1" i="1" u="none" strike="noStrike">
                <a:solidFill>
                  <a:srgbClr val="4C4C4C"/>
                </a:solidFill>
                <a:effectLst/>
                <a:latin typeface="Raleway" pitchFamily="2" charset="77"/>
              </a:rPr>
              <a:t>Lantus</a:t>
            </a:r>
            <a:r>
              <a:rPr lang="en-GB" b="0" i="0" u="none" strike="noStrike">
                <a:solidFill>
                  <a:srgbClr val="4C4C4C"/>
                </a:solidFill>
                <a:effectLst/>
                <a:latin typeface="Raleway" pitchFamily="2" charset="77"/>
              </a:rPr>
              <a:t>”, typically in the evening. This gives a constant background insulin throughout the day.</a:t>
            </a:r>
          </a:p>
          <a:p>
            <a:pPr algn="l"/>
            <a:r>
              <a:rPr lang="en-GB" b="0" i="0" u="none" strike="noStrike">
                <a:solidFill>
                  <a:srgbClr val="4C4C4C"/>
                </a:solidFill>
                <a:effectLst/>
                <a:latin typeface="Raleway" pitchFamily="2" charset="77"/>
              </a:rPr>
              <a:t>The </a:t>
            </a:r>
            <a:r>
              <a:rPr lang="en-GB" b="1" i="1" u="none" strike="noStrike">
                <a:solidFill>
                  <a:srgbClr val="4C4C4C"/>
                </a:solidFill>
                <a:effectLst/>
                <a:latin typeface="Raleway" pitchFamily="2" charset="77"/>
              </a:rPr>
              <a:t>bolus</a:t>
            </a:r>
            <a:r>
              <a:rPr lang="en-GB" b="0" i="0" u="none" strike="noStrike">
                <a:solidFill>
                  <a:srgbClr val="4C4C4C"/>
                </a:solidFill>
                <a:effectLst/>
                <a:latin typeface="Raleway" pitchFamily="2" charset="77"/>
              </a:rPr>
              <a:t> part refers to an injection of a </a:t>
            </a:r>
            <a:r>
              <a:rPr lang="en-GB" b="1" i="1" u="none" strike="noStrike">
                <a:solidFill>
                  <a:srgbClr val="4C4C4C"/>
                </a:solidFill>
                <a:effectLst/>
                <a:latin typeface="Raleway" pitchFamily="2" charset="77"/>
              </a:rPr>
              <a:t>short acting insulin</a:t>
            </a:r>
            <a:r>
              <a:rPr lang="en-GB" b="0" i="0" u="none" strike="noStrike">
                <a:solidFill>
                  <a:srgbClr val="4C4C4C"/>
                </a:solidFill>
                <a:effectLst/>
                <a:latin typeface="Raleway" pitchFamily="2" charset="77"/>
              </a:rPr>
              <a:t>, such as “</a:t>
            </a:r>
            <a:r>
              <a:rPr lang="en-GB" b="1" i="1" u="none" strike="noStrike" err="1">
                <a:solidFill>
                  <a:srgbClr val="4C4C4C"/>
                </a:solidFill>
                <a:effectLst/>
                <a:latin typeface="Raleway" pitchFamily="2" charset="77"/>
              </a:rPr>
              <a:t>Actrapid</a:t>
            </a:r>
            <a:r>
              <a:rPr lang="en-GB" b="0" i="0" u="none" strike="noStrike">
                <a:solidFill>
                  <a:srgbClr val="4C4C4C"/>
                </a:solidFill>
                <a:effectLst/>
                <a:latin typeface="Raleway" pitchFamily="2" charset="77"/>
              </a:rPr>
              <a:t>”, usually three times a day before meals. This is also injected according to the number of </a:t>
            </a:r>
            <a:r>
              <a:rPr lang="en-GB" b="1" i="1" u="none" strike="noStrike">
                <a:solidFill>
                  <a:srgbClr val="4C4C4C"/>
                </a:solidFill>
                <a:effectLst/>
                <a:latin typeface="Raleway" pitchFamily="2" charset="77"/>
              </a:rPr>
              <a:t>carbohydrates </a:t>
            </a:r>
            <a:r>
              <a:rPr lang="en-GB" b="0" i="0" u="none" strike="noStrike">
                <a:solidFill>
                  <a:srgbClr val="4C4C4C"/>
                </a:solidFill>
                <a:effectLst/>
                <a:latin typeface="Raleway" pitchFamily="2" charset="77"/>
              </a:rPr>
              <a:t>consumed every time the patient has a snack.</a:t>
            </a:r>
            <a:br>
              <a:rPr lang="en-GB"/>
            </a:b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103</a:t>
            </a:fld>
            <a:endParaRPr/>
          </a:p>
        </p:txBody>
      </p:sp>
    </p:spTree>
    <p:extLst>
      <p:ext uri="{BB962C8B-B14F-4D97-AF65-F5344CB8AC3E}">
        <p14:creationId xmlns:p14="http://schemas.microsoft.com/office/powerpoint/2010/main" val="33811411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104</a:t>
            </a:fld>
            <a:endParaRPr/>
          </a:p>
        </p:txBody>
      </p:sp>
    </p:spTree>
    <p:extLst>
      <p:ext uri="{BB962C8B-B14F-4D97-AF65-F5344CB8AC3E}">
        <p14:creationId xmlns:p14="http://schemas.microsoft.com/office/powerpoint/2010/main" val="17568122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105</a:t>
            </a:fld>
            <a:endParaRPr/>
          </a:p>
        </p:txBody>
      </p:sp>
    </p:spTree>
    <p:extLst>
      <p:ext uri="{BB962C8B-B14F-4D97-AF65-F5344CB8AC3E}">
        <p14:creationId xmlns:p14="http://schemas.microsoft.com/office/powerpoint/2010/main" val="18164510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indent="0" algn="l">
              <a:buNone/>
            </a:pPr>
            <a:endParaRPr lang="en-GB" b="0" u="none" strike="noStrike">
              <a:solidFill>
                <a:srgbClr val="2D323E"/>
              </a:solidFill>
              <a:effectLst/>
              <a:latin typeface="Roboto" panose="02000000000000000000" pitchFamily="2" charset="0"/>
            </a:endParaRPr>
          </a:p>
        </p:txBody>
      </p:sp>
      <p:sp>
        <p:nvSpPr>
          <p:cNvPr id="140" name="Google Shape;140;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106</a:t>
            </a:fld>
            <a:endParaRPr/>
          </a:p>
        </p:txBody>
      </p:sp>
    </p:spTree>
    <p:extLst>
      <p:ext uri="{BB962C8B-B14F-4D97-AF65-F5344CB8AC3E}">
        <p14:creationId xmlns:p14="http://schemas.microsoft.com/office/powerpoint/2010/main" val="855608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
        <p:cNvGrpSpPr/>
        <p:nvPr/>
      </p:nvGrpSpPr>
      <p:grpSpPr>
        <a:xfrm>
          <a:off x="0" y="0"/>
          <a:ext cx="0" cy="0"/>
          <a:chOff x="0" y="0"/>
          <a:chExt cx="0" cy="0"/>
        </a:xfrm>
      </p:grpSpPr>
      <p:sp>
        <p:nvSpPr>
          <p:cNvPr id="16" name="Google Shape;1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5"/>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customXml" Target="../ink/ink5.xml"/><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1.png"/><Relationship Id="rId2" Type="http://schemas.openxmlformats.org/officeDocument/2006/relationships/notesSlide" Target="../notesSlides/notesSlide19.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0.png"/><Relationship Id="rId24" Type="http://schemas.openxmlformats.org/officeDocument/2006/relationships/customXml" Target="../ink/ink11.xml"/><Relationship Id="rId32" Type="http://schemas.openxmlformats.org/officeDocument/2006/relationships/customXml" Target="../ink/ink15.xml"/><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16.png"/><Relationship Id="rId28" Type="http://schemas.openxmlformats.org/officeDocument/2006/relationships/customXml" Target="../ink/ink13.xml"/><Relationship Id="rId10" Type="http://schemas.openxmlformats.org/officeDocument/2006/relationships/customXml" Target="../ink/ink4.xml"/><Relationship Id="rId19" Type="http://schemas.openxmlformats.org/officeDocument/2006/relationships/image" Target="../media/image14.png"/><Relationship Id="rId31" Type="http://schemas.openxmlformats.org/officeDocument/2006/relationships/image" Target="../media/image20.png"/><Relationship Id="rId4" Type="http://schemas.openxmlformats.org/officeDocument/2006/relationships/customXml" Target="../ink/ink1.xml"/><Relationship Id="rId9" Type="http://schemas.openxmlformats.org/officeDocument/2006/relationships/image" Target="../media/image9.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18.png"/><Relationship Id="rId30" Type="http://schemas.openxmlformats.org/officeDocument/2006/relationships/customXml" Target="../ink/ink14.xml"/><Relationship Id="rId8" Type="http://schemas.openxmlformats.org/officeDocument/2006/relationships/customXml" Target="../ink/ink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geekymedics.com/endocrinology-quiz/"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p:nvPr/>
        </p:nvSpPr>
        <p:spPr>
          <a:xfrm>
            <a:off x="5401733" y="5046132"/>
            <a:ext cx="1744133" cy="62939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Radley"/>
              <a:ea typeface="Radley"/>
              <a:cs typeface="Radley"/>
              <a:sym typeface="Radley"/>
            </a:endParaRPr>
          </a:p>
        </p:txBody>
      </p:sp>
      <p:sp>
        <p:nvSpPr>
          <p:cNvPr id="95" name="Google Shape;95;p2"/>
          <p:cNvSpPr txBox="1"/>
          <p:nvPr/>
        </p:nvSpPr>
        <p:spPr>
          <a:xfrm>
            <a:off x="5061475" y="5675530"/>
            <a:ext cx="2734500" cy="646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93267"/>
                </a:solidFill>
                <a:latin typeface="Calibri"/>
                <a:ea typeface="Calibri"/>
                <a:cs typeface="Calibri"/>
                <a:sym typeface="Calibri"/>
              </a:rPr>
              <a:t>2022/2023</a:t>
            </a:r>
            <a:endParaRPr sz="3200" b="1" i="0" u="none" strike="noStrike" cap="none">
              <a:solidFill>
                <a:srgbClr val="293267"/>
              </a:solidFill>
              <a:latin typeface="Calibri"/>
              <a:ea typeface="Calibri"/>
              <a:cs typeface="Calibri"/>
              <a:sym typeface="Calibri"/>
            </a:endParaRPr>
          </a:p>
        </p:txBody>
      </p:sp>
      <p:pic>
        <p:nvPicPr>
          <p:cNvPr id="96" name="Google Shape;96;p2"/>
          <p:cNvPicPr preferRelativeResize="0"/>
          <p:nvPr/>
        </p:nvPicPr>
        <p:blipFill rotWithShape="1">
          <a:blip r:embed="rId3">
            <a:alphaModFix/>
          </a:blip>
          <a:srcRect/>
          <a:stretch/>
        </p:blipFill>
        <p:spPr>
          <a:xfrm>
            <a:off x="3999633" y="450064"/>
            <a:ext cx="4192731" cy="4192731"/>
          </a:xfrm>
          <a:prstGeom prst="rect">
            <a:avLst/>
          </a:prstGeom>
          <a:noFill/>
          <a:ln>
            <a:noFill/>
          </a:ln>
        </p:spPr>
      </p:pic>
      <p:pic>
        <p:nvPicPr>
          <p:cNvPr id="97" name="Google Shape;97;p2" descr="A picture containing text&#10;&#10;Description automatically generated"/>
          <p:cNvPicPr preferRelativeResize="0"/>
          <p:nvPr/>
        </p:nvPicPr>
        <p:blipFill rotWithShape="1">
          <a:blip r:embed="rId4">
            <a:alphaModFix/>
          </a:blip>
          <a:srcRect/>
          <a:stretch/>
        </p:blipFill>
        <p:spPr>
          <a:xfrm>
            <a:off x="2358035" y="-875912"/>
            <a:ext cx="7475929" cy="74759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4435060"/>
          </a:xfrm>
          <a:prstGeom prst="rect">
            <a:avLst/>
          </a:prstGeom>
          <a:noFill/>
        </p:spPr>
        <p:txBody>
          <a:bodyPr wrap="square" rtlCol="0">
            <a:spAutoFit/>
          </a:bodyPr>
          <a:lstStyle/>
          <a:p>
            <a:pPr algn="l"/>
            <a:r>
              <a:rPr lang="en-GB" sz="1800" b="0" i="0" u="none" strike="noStrike">
                <a:solidFill>
                  <a:srgbClr val="2D323E"/>
                </a:solidFill>
                <a:effectLst/>
                <a:latin typeface="+mn-lt"/>
              </a:rPr>
              <a:t>A 3-year-old boy with a history of Type 1 diabetes mellitus presents to Accident and Emergency with </a:t>
            </a:r>
            <a:r>
              <a:rPr lang="en-GB" sz="1800" b="1" i="0" u="none" strike="noStrike">
                <a:solidFill>
                  <a:srgbClr val="2D323E"/>
                </a:solidFill>
                <a:effectLst/>
                <a:latin typeface="+mn-lt"/>
              </a:rPr>
              <a:t>vomiting and lethargy</a:t>
            </a:r>
            <a:r>
              <a:rPr lang="en-GB" sz="1800" b="0" i="0" u="none" strike="noStrike">
                <a:solidFill>
                  <a:srgbClr val="2D323E"/>
                </a:solidFill>
                <a:effectLst/>
                <a:latin typeface="+mn-lt"/>
              </a:rPr>
              <a:t>. On examination, he appears </a:t>
            </a:r>
            <a:r>
              <a:rPr lang="en-GB" sz="1800" b="1" i="0" u="none" strike="noStrike">
                <a:solidFill>
                  <a:srgbClr val="2D323E"/>
                </a:solidFill>
                <a:effectLst/>
                <a:latin typeface="+mn-lt"/>
              </a:rPr>
              <a:t>dehydrated</a:t>
            </a:r>
            <a:r>
              <a:rPr lang="en-GB" sz="1800" b="0" i="0" u="none" strike="noStrike">
                <a:solidFill>
                  <a:srgbClr val="2D323E"/>
                </a:solidFill>
                <a:effectLst/>
                <a:latin typeface="+mn-lt"/>
              </a:rPr>
              <a:t>. Capillary blood gas and capillary blood ketone tests are performed, which confirm a diagnosis of moderate diabetic ketoacidosis (DKA).</a:t>
            </a:r>
          </a:p>
          <a:p>
            <a:pPr algn="l"/>
            <a:endParaRPr lang="en-GB" sz="1800" b="0" i="0" u="none" strike="noStrike">
              <a:solidFill>
                <a:srgbClr val="2D323E"/>
              </a:solidFill>
              <a:effectLst/>
              <a:latin typeface="+mn-lt"/>
            </a:endParaRPr>
          </a:p>
          <a:p>
            <a:pPr algn="l"/>
            <a:r>
              <a:rPr lang="en-GB" sz="1800" b="0" i="0" u="none" strike="noStrike">
                <a:solidFill>
                  <a:srgbClr val="2D323E"/>
                </a:solidFill>
                <a:effectLst/>
                <a:latin typeface="+mn-lt"/>
              </a:rPr>
              <a:t>Which of the following </a:t>
            </a:r>
            <a:r>
              <a:rPr lang="en-GB" sz="1800" b="1" i="0" u="none" strike="noStrike">
                <a:solidFill>
                  <a:srgbClr val="2D323E"/>
                </a:solidFill>
                <a:effectLst/>
                <a:latin typeface="+mn-lt"/>
              </a:rPr>
              <a:t>treatments</a:t>
            </a:r>
            <a:r>
              <a:rPr lang="en-GB" sz="1800" b="0" i="0" u="none" strike="noStrike">
                <a:solidFill>
                  <a:srgbClr val="2D323E"/>
                </a:solidFill>
                <a:effectLst/>
                <a:latin typeface="+mn-lt"/>
              </a:rPr>
              <a:t> should be commenced </a:t>
            </a:r>
            <a:r>
              <a:rPr lang="en-GB" sz="1800" b="1" i="0" u="none" strike="noStrike">
                <a:solidFill>
                  <a:srgbClr val="2D323E"/>
                </a:solidFill>
                <a:effectLst/>
                <a:latin typeface="+mn-lt"/>
              </a:rPr>
              <a:t>first</a:t>
            </a:r>
            <a:r>
              <a:rPr lang="en-GB" sz="1800" b="0" i="0" u="none" strike="noStrike">
                <a:solidFill>
                  <a:srgbClr val="2D323E"/>
                </a:solidFill>
                <a:effectLst/>
                <a:latin typeface="+mn-lt"/>
              </a:rPr>
              <a:t>?</a:t>
            </a:r>
          </a:p>
          <a:p>
            <a:pPr marL="914400" indent="-330200">
              <a:lnSpc>
                <a:spcPct val="115000"/>
              </a:lnSpc>
              <a:buSzPts val="1600"/>
              <a:buFont typeface="Arial"/>
              <a:buAutoNum type="alphaUcPeriod"/>
            </a:pPr>
            <a:r>
              <a:rPr lang="en-GB" sz="1800" b="0" i="0" u="none" strike="noStrike">
                <a:solidFill>
                  <a:schemeClr val="tx1"/>
                </a:solidFill>
                <a:effectLst/>
                <a:latin typeface="Arial" panose="020B0604020202020204" pitchFamily="34" charset="0"/>
                <a:cs typeface="Arial" panose="020B0604020202020204" pitchFamily="34" charset="0"/>
              </a:rPr>
              <a:t>IV insulin infusion</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Arial" panose="020B0604020202020204" pitchFamily="34" charset="0"/>
                <a:cs typeface="Arial" panose="020B0604020202020204" pitchFamily="34" charset="0"/>
              </a:rPr>
              <a:t>IV sodium bicarbonate</a:t>
            </a:r>
          </a:p>
          <a:p>
            <a:pPr marL="914400" lvl="0" indent="-330200" algn="l" rtl="0">
              <a:lnSpc>
                <a:spcPct val="115000"/>
              </a:lnSpc>
              <a:spcBef>
                <a:spcPts val="0"/>
              </a:spcBef>
              <a:spcAft>
                <a:spcPts val="0"/>
              </a:spcAft>
              <a:buSzPts val="1600"/>
              <a:buAutoNum type="alphaUcPeriod"/>
            </a:pPr>
            <a:r>
              <a:rPr lang="en-GB" sz="1800" b="1" u="none" strike="noStrike">
                <a:solidFill>
                  <a:srgbClr val="FF0000"/>
                </a:solidFill>
                <a:effectLst/>
                <a:latin typeface="Arial" panose="020B0604020202020204" pitchFamily="34" charset="0"/>
                <a:cs typeface="Arial" panose="020B0604020202020204" pitchFamily="34" charset="0"/>
              </a:rPr>
              <a:t>IV 0.9% sodium chloride</a:t>
            </a:r>
            <a:r>
              <a:rPr lang="en-GB" sz="1800" b="1" i="0" u="none" strike="noStrike">
                <a:solidFill>
                  <a:srgbClr val="FF0000"/>
                </a:solidFill>
                <a:effectLst/>
                <a:latin typeface="Arial" panose="020B0604020202020204" pitchFamily="34" charset="0"/>
                <a:cs typeface="Arial" panose="020B0604020202020204" pitchFamily="34" charset="0"/>
              </a:rPr>
              <a:t> </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Arial" panose="020B0604020202020204" pitchFamily="34" charset="0"/>
                <a:cs typeface="Arial" panose="020B0604020202020204" pitchFamily="34" charset="0"/>
              </a:rPr>
              <a:t>Oral fluids and subcutaneous insulin</a:t>
            </a:r>
          </a:p>
          <a:p>
            <a:pPr marL="914400" lvl="0" indent="-330200" algn="l" rtl="0">
              <a:lnSpc>
                <a:spcPct val="115000"/>
              </a:lnSpc>
              <a:spcBef>
                <a:spcPts val="0"/>
              </a:spcBef>
              <a:spcAft>
                <a:spcPts val="0"/>
              </a:spcAft>
              <a:buSzPts val="1600"/>
              <a:buAutoNum type="alphaUcPeriod"/>
            </a:pPr>
            <a:r>
              <a:rPr lang="en-GB" sz="1800" b="0" u="none" strike="noStrike">
                <a:solidFill>
                  <a:srgbClr val="2D323E"/>
                </a:solidFill>
                <a:effectLst/>
                <a:latin typeface="Arial" panose="020B0604020202020204" pitchFamily="34" charset="0"/>
                <a:cs typeface="Arial" panose="020B0604020202020204" pitchFamily="34" charset="0"/>
              </a:rPr>
              <a:t>Continuous subcutaneous insulin infusion (CSII) pump</a:t>
            </a:r>
          </a:p>
          <a:p>
            <a:br>
              <a:rPr lang="en-GB" sz="1800">
                <a:latin typeface="Arial" panose="020B0604020202020204" pitchFamily="34" charset="0"/>
                <a:cs typeface="Arial" panose="020B0604020202020204" pitchFamily="34" charset="0"/>
              </a:rPr>
            </a:br>
            <a:endParaRPr lang="en-GB" sz="1800" b="0" i="0" u="none" strike="noStrike">
              <a:solidFill>
                <a:srgbClr val="2D323E"/>
              </a:solidFill>
              <a:effectLst/>
              <a:latin typeface="Arial" panose="020B0604020202020204" pitchFamily="34" charset="0"/>
              <a:cs typeface="Arial" panose="020B0604020202020204" pitchFamily="34" charset="0"/>
            </a:endParaRP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Tree>
    <p:extLst>
      <p:ext uri="{BB962C8B-B14F-4D97-AF65-F5344CB8AC3E}">
        <p14:creationId xmlns:p14="http://schemas.microsoft.com/office/powerpoint/2010/main" val="38703657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C961D-76B4-63DB-1E84-1603BF8CC00B}"/>
              </a:ext>
            </a:extLst>
          </p:cNvPr>
          <p:cNvSpPr>
            <a:spLocks noGrp="1"/>
          </p:cNvSpPr>
          <p:nvPr>
            <p:ph type="title"/>
          </p:nvPr>
        </p:nvSpPr>
        <p:spPr>
          <a:xfrm>
            <a:off x="838200" y="57831"/>
            <a:ext cx="10515600" cy="1325563"/>
          </a:xfrm>
        </p:spPr>
        <p:txBody>
          <a:bodyPr>
            <a:normAutofit/>
          </a:bodyPr>
          <a:lstStyle/>
          <a:p>
            <a:r>
              <a:rPr lang="en-GB" sz="4000">
                <a:latin typeface="+mn-lt"/>
              </a:rPr>
              <a:t>Quick Questions to recap basic knowledge</a:t>
            </a:r>
          </a:p>
        </p:txBody>
      </p:sp>
      <p:sp>
        <p:nvSpPr>
          <p:cNvPr id="3" name="Text Placeholder 2">
            <a:extLst>
              <a:ext uri="{FF2B5EF4-FFF2-40B4-BE49-F238E27FC236}">
                <a16:creationId xmlns:a16="http://schemas.microsoft.com/office/drawing/2014/main" id="{3E39B765-7F6D-7659-7024-B2C3F7620CF0}"/>
              </a:ext>
            </a:extLst>
          </p:cNvPr>
          <p:cNvSpPr>
            <a:spLocks noGrp="1"/>
          </p:cNvSpPr>
          <p:nvPr>
            <p:ph type="body" idx="1"/>
          </p:nvPr>
        </p:nvSpPr>
        <p:spPr>
          <a:xfrm>
            <a:off x="838199" y="1355190"/>
            <a:ext cx="4611132" cy="662394"/>
          </a:xfrm>
        </p:spPr>
        <p:txBody>
          <a:bodyPr/>
          <a:lstStyle/>
          <a:p>
            <a:pPr marL="114300" indent="0">
              <a:buNone/>
            </a:pPr>
            <a:r>
              <a:rPr lang="en-GB" sz="2400" b="0" i="0">
                <a:solidFill>
                  <a:srgbClr val="000000"/>
                </a:solidFill>
                <a:effectLst/>
                <a:latin typeface="+mn-lt"/>
              </a:rPr>
              <a:t>1. Main role of Glucose?</a:t>
            </a:r>
            <a:endParaRPr lang="en-GB" sz="2400">
              <a:latin typeface="+mn-lt"/>
            </a:endParaRPr>
          </a:p>
        </p:txBody>
      </p:sp>
      <p:sp>
        <p:nvSpPr>
          <p:cNvPr id="4" name="Text Placeholder 2">
            <a:extLst>
              <a:ext uri="{FF2B5EF4-FFF2-40B4-BE49-F238E27FC236}">
                <a16:creationId xmlns:a16="http://schemas.microsoft.com/office/drawing/2014/main" id="{D1C0F5C8-608A-83EF-A218-C9D1C39A011A}"/>
              </a:ext>
            </a:extLst>
          </p:cNvPr>
          <p:cNvSpPr txBox="1">
            <a:spLocks/>
          </p:cNvSpPr>
          <p:nvPr/>
        </p:nvSpPr>
        <p:spPr>
          <a:xfrm>
            <a:off x="5844747" y="1355190"/>
            <a:ext cx="5466907" cy="66239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a:solidFill>
                  <a:srgbClr val="000000"/>
                </a:solidFill>
                <a:latin typeface="+mn-lt"/>
              </a:rPr>
              <a:t>Required for respiration</a:t>
            </a:r>
            <a:endParaRPr lang="en-GB" sz="2400">
              <a:latin typeface="+mn-lt"/>
            </a:endParaRPr>
          </a:p>
        </p:txBody>
      </p:sp>
      <p:sp>
        <p:nvSpPr>
          <p:cNvPr id="7" name="Text Placeholder 2">
            <a:extLst>
              <a:ext uri="{FF2B5EF4-FFF2-40B4-BE49-F238E27FC236}">
                <a16:creationId xmlns:a16="http://schemas.microsoft.com/office/drawing/2014/main" id="{228442F5-EAEA-D603-4934-E7A2E0DC1FCE}"/>
              </a:ext>
            </a:extLst>
          </p:cNvPr>
          <p:cNvSpPr txBox="1">
            <a:spLocks/>
          </p:cNvSpPr>
          <p:nvPr/>
        </p:nvSpPr>
        <p:spPr>
          <a:xfrm>
            <a:off x="838199" y="2012480"/>
            <a:ext cx="4611132" cy="8666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a:solidFill>
                  <a:srgbClr val="000000"/>
                </a:solidFill>
                <a:latin typeface="+mn-lt"/>
              </a:rPr>
              <a:t>2. Role of glucagon in glucose homeostasis ?</a:t>
            </a:r>
            <a:endParaRPr lang="en-GB" sz="2400">
              <a:latin typeface="+mn-lt"/>
            </a:endParaRPr>
          </a:p>
        </p:txBody>
      </p:sp>
      <p:sp>
        <p:nvSpPr>
          <p:cNvPr id="8" name="Text Placeholder 2">
            <a:extLst>
              <a:ext uri="{FF2B5EF4-FFF2-40B4-BE49-F238E27FC236}">
                <a16:creationId xmlns:a16="http://schemas.microsoft.com/office/drawing/2014/main" id="{CC70B1E0-1274-AD7E-41CD-DCD9C92918E9}"/>
              </a:ext>
            </a:extLst>
          </p:cNvPr>
          <p:cNvSpPr txBox="1">
            <a:spLocks/>
          </p:cNvSpPr>
          <p:nvPr/>
        </p:nvSpPr>
        <p:spPr>
          <a:xfrm>
            <a:off x="5844747" y="1902656"/>
            <a:ext cx="6347254" cy="9764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b="1">
                <a:solidFill>
                  <a:schemeClr val="tx1"/>
                </a:solidFill>
                <a:latin typeface="+mn-lt"/>
              </a:rPr>
              <a:t>Increases</a:t>
            </a:r>
            <a:r>
              <a:rPr lang="en-GB" sz="2400">
                <a:solidFill>
                  <a:schemeClr val="tx1"/>
                </a:solidFill>
                <a:latin typeface="+mn-lt"/>
              </a:rPr>
              <a:t> glucose levels when they are low by stimulating lipolysis, glycogenolysis and gluconeogenesis .</a:t>
            </a:r>
          </a:p>
        </p:txBody>
      </p:sp>
      <p:sp>
        <p:nvSpPr>
          <p:cNvPr id="9" name="Text Placeholder 2">
            <a:extLst>
              <a:ext uri="{FF2B5EF4-FFF2-40B4-BE49-F238E27FC236}">
                <a16:creationId xmlns:a16="http://schemas.microsoft.com/office/drawing/2014/main" id="{3F821B81-FC88-C781-9CD6-3F320AF16DF0}"/>
              </a:ext>
            </a:extLst>
          </p:cNvPr>
          <p:cNvSpPr txBox="1">
            <a:spLocks/>
          </p:cNvSpPr>
          <p:nvPr/>
        </p:nvSpPr>
        <p:spPr>
          <a:xfrm>
            <a:off x="838198" y="3097803"/>
            <a:ext cx="4611133" cy="6623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a:latin typeface="+mn-lt"/>
              </a:rPr>
              <a:t>3. Where is </a:t>
            </a:r>
            <a:r>
              <a:rPr lang="en-GB" sz="2400">
                <a:solidFill>
                  <a:srgbClr val="000000"/>
                </a:solidFill>
                <a:latin typeface="+mn-lt"/>
              </a:rPr>
              <a:t>glucagon</a:t>
            </a:r>
            <a:r>
              <a:rPr lang="en-GB" sz="2400">
                <a:latin typeface="+mn-lt"/>
              </a:rPr>
              <a:t> released from?</a:t>
            </a:r>
            <a:r>
              <a:rPr lang="en-GB" sz="2400">
                <a:solidFill>
                  <a:srgbClr val="000000"/>
                </a:solidFill>
                <a:latin typeface="+mn-lt"/>
              </a:rPr>
              <a:t> </a:t>
            </a:r>
            <a:endParaRPr lang="en-GB" sz="2400">
              <a:latin typeface="+mn-lt"/>
            </a:endParaRPr>
          </a:p>
        </p:txBody>
      </p:sp>
      <p:sp>
        <p:nvSpPr>
          <p:cNvPr id="11" name="Text Placeholder 2">
            <a:extLst>
              <a:ext uri="{FF2B5EF4-FFF2-40B4-BE49-F238E27FC236}">
                <a16:creationId xmlns:a16="http://schemas.microsoft.com/office/drawing/2014/main" id="{21F93D93-623B-7DDE-3F5C-AA007E79A2BA}"/>
              </a:ext>
            </a:extLst>
          </p:cNvPr>
          <p:cNvSpPr txBox="1">
            <a:spLocks/>
          </p:cNvSpPr>
          <p:nvPr/>
        </p:nvSpPr>
        <p:spPr>
          <a:xfrm>
            <a:off x="5865195" y="3097803"/>
            <a:ext cx="6326804" cy="6623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a:latin typeface="+mn-lt"/>
              </a:rPr>
              <a:t>From the </a:t>
            </a:r>
            <a:r>
              <a:rPr lang="en-GB" sz="2400" b="1">
                <a:latin typeface="+mn-lt"/>
              </a:rPr>
              <a:t>Alpha cells</a:t>
            </a:r>
            <a:r>
              <a:rPr lang="en-GB" sz="2400">
                <a:latin typeface="+mn-lt"/>
              </a:rPr>
              <a:t> in the </a:t>
            </a:r>
            <a:r>
              <a:rPr lang="en-GB" sz="2400" b="1">
                <a:latin typeface="+mn-lt"/>
              </a:rPr>
              <a:t>Islets of Langerhans</a:t>
            </a:r>
            <a:r>
              <a:rPr lang="en-GB" sz="2400">
                <a:latin typeface="+mn-lt"/>
              </a:rPr>
              <a:t> in the </a:t>
            </a:r>
            <a:r>
              <a:rPr lang="en-GB" sz="2400" b="1">
                <a:latin typeface="+mn-lt"/>
              </a:rPr>
              <a:t>pancreas</a:t>
            </a:r>
            <a:r>
              <a:rPr lang="en-GB" sz="2400">
                <a:latin typeface="+mn-lt"/>
              </a:rPr>
              <a:t>.</a:t>
            </a:r>
            <a:endParaRPr lang="en-GB" sz="1800">
              <a:latin typeface="+mn-lt"/>
            </a:endParaRPr>
          </a:p>
        </p:txBody>
      </p:sp>
      <p:sp>
        <p:nvSpPr>
          <p:cNvPr id="12" name="Text Placeholder 2">
            <a:extLst>
              <a:ext uri="{FF2B5EF4-FFF2-40B4-BE49-F238E27FC236}">
                <a16:creationId xmlns:a16="http://schemas.microsoft.com/office/drawing/2014/main" id="{AFB5BC60-76BD-07A0-EE53-717208BDF962}"/>
              </a:ext>
            </a:extLst>
          </p:cNvPr>
          <p:cNvSpPr txBox="1">
            <a:spLocks/>
          </p:cNvSpPr>
          <p:nvPr/>
        </p:nvSpPr>
        <p:spPr>
          <a:xfrm>
            <a:off x="838198" y="4178022"/>
            <a:ext cx="4611133" cy="6623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a:solidFill>
                  <a:srgbClr val="000000"/>
                </a:solidFill>
                <a:latin typeface="+mn-lt"/>
              </a:rPr>
              <a:t>4. Role of insulin in glucose homeostasis ?</a:t>
            </a:r>
            <a:endParaRPr lang="en-GB" sz="2400">
              <a:latin typeface="+mn-lt"/>
            </a:endParaRPr>
          </a:p>
        </p:txBody>
      </p:sp>
      <p:sp>
        <p:nvSpPr>
          <p:cNvPr id="13" name="Text Placeholder 2">
            <a:extLst>
              <a:ext uri="{FF2B5EF4-FFF2-40B4-BE49-F238E27FC236}">
                <a16:creationId xmlns:a16="http://schemas.microsoft.com/office/drawing/2014/main" id="{63AF208A-A3FA-3E2C-C45B-AA41B1C769FB}"/>
              </a:ext>
            </a:extLst>
          </p:cNvPr>
          <p:cNvSpPr txBox="1">
            <a:spLocks/>
          </p:cNvSpPr>
          <p:nvPr/>
        </p:nvSpPr>
        <p:spPr>
          <a:xfrm>
            <a:off x="5865195" y="4178022"/>
            <a:ext cx="6347254" cy="15060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b="1">
                <a:latin typeface="+mn-lt"/>
              </a:rPr>
              <a:t>Decreases</a:t>
            </a:r>
            <a:r>
              <a:rPr lang="en-GB" sz="2400">
                <a:latin typeface="+mn-lt"/>
              </a:rPr>
              <a:t> glucose levels when they are high by inhibiting lipolysis and glycogenolysis and stimulating glycogenesis.</a:t>
            </a:r>
            <a:endParaRPr lang="en-GB" sz="2000">
              <a:latin typeface="+mn-lt"/>
            </a:endParaRPr>
          </a:p>
        </p:txBody>
      </p:sp>
      <p:sp>
        <p:nvSpPr>
          <p:cNvPr id="14" name="Text Placeholder 2">
            <a:extLst>
              <a:ext uri="{FF2B5EF4-FFF2-40B4-BE49-F238E27FC236}">
                <a16:creationId xmlns:a16="http://schemas.microsoft.com/office/drawing/2014/main" id="{A2B031E0-5ADE-17C4-3859-09DEA1A5117C}"/>
              </a:ext>
            </a:extLst>
          </p:cNvPr>
          <p:cNvSpPr txBox="1">
            <a:spLocks/>
          </p:cNvSpPr>
          <p:nvPr/>
        </p:nvSpPr>
        <p:spPr>
          <a:xfrm>
            <a:off x="838198" y="5822480"/>
            <a:ext cx="4611132" cy="8666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a:solidFill>
                  <a:srgbClr val="000000"/>
                </a:solidFill>
                <a:latin typeface="+mn-lt"/>
              </a:rPr>
              <a:t>5. Role of insulin in glucose homeostasis ?</a:t>
            </a:r>
            <a:endParaRPr lang="en-GB" sz="2400">
              <a:latin typeface="+mn-lt"/>
            </a:endParaRPr>
          </a:p>
        </p:txBody>
      </p:sp>
      <p:sp>
        <p:nvSpPr>
          <p:cNvPr id="15" name="Text Placeholder 2">
            <a:extLst>
              <a:ext uri="{FF2B5EF4-FFF2-40B4-BE49-F238E27FC236}">
                <a16:creationId xmlns:a16="http://schemas.microsoft.com/office/drawing/2014/main" id="{ED4BBF65-359F-0B23-6549-DD6EB4506384}"/>
              </a:ext>
            </a:extLst>
          </p:cNvPr>
          <p:cNvSpPr txBox="1">
            <a:spLocks/>
          </p:cNvSpPr>
          <p:nvPr/>
        </p:nvSpPr>
        <p:spPr>
          <a:xfrm>
            <a:off x="5865196" y="5924605"/>
            <a:ext cx="6326804" cy="6623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a:latin typeface="+mn-lt"/>
              </a:rPr>
              <a:t>From the </a:t>
            </a:r>
            <a:r>
              <a:rPr lang="en-GB" sz="2400" b="1">
                <a:latin typeface="+mn-lt"/>
              </a:rPr>
              <a:t>Beta cells</a:t>
            </a:r>
            <a:r>
              <a:rPr lang="en-GB" sz="2400">
                <a:latin typeface="+mn-lt"/>
              </a:rPr>
              <a:t> in the </a:t>
            </a:r>
            <a:r>
              <a:rPr lang="en-GB" sz="2400" b="1">
                <a:latin typeface="+mn-lt"/>
              </a:rPr>
              <a:t>Islets of Langerhans</a:t>
            </a:r>
            <a:r>
              <a:rPr lang="en-GB" sz="2400">
                <a:latin typeface="+mn-lt"/>
              </a:rPr>
              <a:t> in the </a:t>
            </a:r>
            <a:r>
              <a:rPr lang="en-GB" sz="2400" b="1">
                <a:latin typeface="+mn-lt"/>
              </a:rPr>
              <a:t>pancreas</a:t>
            </a:r>
            <a:r>
              <a:rPr lang="en-GB" sz="2400">
                <a:latin typeface="+mn-lt"/>
              </a:rPr>
              <a:t>.</a:t>
            </a:r>
            <a:endParaRPr lang="en-GB" sz="1800">
              <a:latin typeface="+mn-lt"/>
            </a:endParaRPr>
          </a:p>
        </p:txBody>
      </p:sp>
    </p:spTree>
    <p:extLst>
      <p:ext uri="{BB962C8B-B14F-4D97-AF65-F5344CB8AC3E}">
        <p14:creationId xmlns:p14="http://schemas.microsoft.com/office/powerpoint/2010/main" val="315890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linds(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linds(horizont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linds(horizontal)">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blinds(horizontal)">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blinds(horizontal)">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blinds(horizontal)">
                                      <p:cBhvr>
                                        <p:cTn id="47" dur="500"/>
                                        <p:tgtEl>
                                          <p:spTgt spid="1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blinds(horizontal)">
                                      <p:cBhvr>
                                        <p:cTn id="5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7" grpId="0" build="p"/>
      <p:bldP spid="8" grpId="0" build="p"/>
      <p:bldP spid="9" grpId="0" build="p"/>
      <p:bldP spid="11" grpId="0" build="p"/>
      <p:bldP spid="12" grpId="0" build="p"/>
      <p:bldP spid="13" grpId="0" build="p"/>
      <p:bldP spid="14" grpId="0" build="p"/>
      <p:bldP spid="15"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C961D-76B4-63DB-1E84-1603BF8CC00B}"/>
              </a:ext>
            </a:extLst>
          </p:cNvPr>
          <p:cNvSpPr>
            <a:spLocks noGrp="1"/>
          </p:cNvSpPr>
          <p:nvPr>
            <p:ph type="title"/>
          </p:nvPr>
        </p:nvSpPr>
        <p:spPr>
          <a:xfrm>
            <a:off x="838200" y="57831"/>
            <a:ext cx="10515600" cy="1325563"/>
          </a:xfrm>
        </p:spPr>
        <p:txBody>
          <a:bodyPr>
            <a:normAutofit/>
          </a:bodyPr>
          <a:lstStyle/>
          <a:p>
            <a:r>
              <a:rPr lang="en-GB" sz="4000">
                <a:latin typeface="+mn-lt"/>
              </a:rPr>
              <a:t>Quick Questions to recap basic knowledge</a:t>
            </a:r>
          </a:p>
        </p:txBody>
      </p:sp>
      <p:sp>
        <p:nvSpPr>
          <p:cNvPr id="3" name="Text Placeholder 2">
            <a:extLst>
              <a:ext uri="{FF2B5EF4-FFF2-40B4-BE49-F238E27FC236}">
                <a16:creationId xmlns:a16="http://schemas.microsoft.com/office/drawing/2014/main" id="{3E39B765-7F6D-7659-7024-B2C3F7620CF0}"/>
              </a:ext>
            </a:extLst>
          </p:cNvPr>
          <p:cNvSpPr>
            <a:spLocks noGrp="1"/>
          </p:cNvSpPr>
          <p:nvPr>
            <p:ph type="body" idx="1"/>
          </p:nvPr>
        </p:nvSpPr>
        <p:spPr>
          <a:xfrm>
            <a:off x="838199" y="1355190"/>
            <a:ext cx="5031260" cy="662394"/>
          </a:xfrm>
        </p:spPr>
        <p:txBody>
          <a:bodyPr>
            <a:normAutofit/>
          </a:bodyPr>
          <a:lstStyle/>
          <a:p>
            <a:pPr marL="114300" indent="0">
              <a:buNone/>
            </a:pPr>
            <a:r>
              <a:rPr lang="en-GB" sz="2400">
                <a:solidFill>
                  <a:srgbClr val="000000"/>
                </a:solidFill>
                <a:latin typeface="+mn-lt"/>
              </a:rPr>
              <a:t>6</a:t>
            </a:r>
            <a:r>
              <a:rPr lang="en-GB" sz="2400" b="0" i="0">
                <a:solidFill>
                  <a:srgbClr val="000000"/>
                </a:solidFill>
                <a:effectLst/>
                <a:latin typeface="+mn-lt"/>
              </a:rPr>
              <a:t>. Role of Glycogen in th</a:t>
            </a:r>
            <a:r>
              <a:rPr lang="en-GB" sz="2400">
                <a:solidFill>
                  <a:srgbClr val="000000"/>
                </a:solidFill>
                <a:latin typeface="+mn-lt"/>
              </a:rPr>
              <a:t>e body</a:t>
            </a:r>
            <a:r>
              <a:rPr lang="en-GB" sz="2400" b="0" i="0">
                <a:solidFill>
                  <a:srgbClr val="000000"/>
                </a:solidFill>
                <a:effectLst/>
                <a:latin typeface="+mn-lt"/>
              </a:rPr>
              <a:t>?</a:t>
            </a:r>
            <a:endParaRPr lang="en-GB" sz="2400">
              <a:latin typeface="+mn-lt"/>
            </a:endParaRPr>
          </a:p>
        </p:txBody>
      </p:sp>
      <p:sp>
        <p:nvSpPr>
          <p:cNvPr id="4" name="Text Placeholder 2">
            <a:extLst>
              <a:ext uri="{FF2B5EF4-FFF2-40B4-BE49-F238E27FC236}">
                <a16:creationId xmlns:a16="http://schemas.microsoft.com/office/drawing/2014/main" id="{D1C0F5C8-608A-83EF-A218-C9D1C39A011A}"/>
              </a:ext>
            </a:extLst>
          </p:cNvPr>
          <p:cNvSpPr txBox="1">
            <a:spLocks/>
          </p:cNvSpPr>
          <p:nvPr/>
        </p:nvSpPr>
        <p:spPr>
          <a:xfrm>
            <a:off x="5869460" y="1369292"/>
            <a:ext cx="6322542" cy="6623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a:latin typeface="+mn-lt"/>
              </a:rPr>
              <a:t>Main form of storage of glucose in the body. </a:t>
            </a:r>
            <a:endParaRPr lang="en-GB" sz="2000">
              <a:latin typeface="+mn-lt"/>
            </a:endParaRPr>
          </a:p>
        </p:txBody>
      </p:sp>
      <p:sp>
        <p:nvSpPr>
          <p:cNvPr id="5" name="Text Placeholder 2">
            <a:extLst>
              <a:ext uri="{FF2B5EF4-FFF2-40B4-BE49-F238E27FC236}">
                <a16:creationId xmlns:a16="http://schemas.microsoft.com/office/drawing/2014/main" id="{78F42615-0A44-AD2C-4493-65041583AE9D}"/>
              </a:ext>
            </a:extLst>
          </p:cNvPr>
          <p:cNvSpPr txBox="1">
            <a:spLocks/>
          </p:cNvSpPr>
          <p:nvPr/>
        </p:nvSpPr>
        <p:spPr>
          <a:xfrm>
            <a:off x="838198" y="3267364"/>
            <a:ext cx="5031260" cy="6623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GB" sz="2400">
                <a:solidFill>
                  <a:srgbClr val="000000"/>
                </a:solidFill>
                <a:latin typeface="+mn-lt"/>
              </a:rPr>
              <a:t>8. What process involving glycogen occurs when glucose levels are </a:t>
            </a:r>
            <a:r>
              <a:rPr lang="en-GB" sz="2400" b="1">
                <a:solidFill>
                  <a:srgbClr val="000000"/>
                </a:solidFill>
                <a:latin typeface="+mn-lt"/>
              </a:rPr>
              <a:t>high</a:t>
            </a:r>
            <a:r>
              <a:rPr lang="en-GB" sz="2400">
                <a:solidFill>
                  <a:srgbClr val="000000"/>
                </a:solidFill>
                <a:latin typeface="+mn-lt"/>
              </a:rPr>
              <a:t>?</a:t>
            </a:r>
            <a:endParaRPr lang="en-GB" sz="2400">
              <a:latin typeface="+mn-lt"/>
            </a:endParaRPr>
          </a:p>
        </p:txBody>
      </p:sp>
      <p:sp>
        <p:nvSpPr>
          <p:cNvPr id="6" name="Text Placeholder 2">
            <a:extLst>
              <a:ext uri="{FF2B5EF4-FFF2-40B4-BE49-F238E27FC236}">
                <a16:creationId xmlns:a16="http://schemas.microsoft.com/office/drawing/2014/main" id="{8EA1CE5F-4B5C-5E35-E565-25B27306FB4A}"/>
              </a:ext>
            </a:extLst>
          </p:cNvPr>
          <p:cNvSpPr txBox="1">
            <a:spLocks/>
          </p:cNvSpPr>
          <p:nvPr/>
        </p:nvSpPr>
        <p:spPr>
          <a:xfrm>
            <a:off x="5869458" y="3265521"/>
            <a:ext cx="6322542" cy="6623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a:t>The liver stimulates </a:t>
            </a:r>
            <a:r>
              <a:rPr lang="en-GB" b="1"/>
              <a:t>glycogenesis</a:t>
            </a:r>
            <a:r>
              <a:rPr lang="en-GB"/>
              <a:t> (converts </a:t>
            </a:r>
            <a:r>
              <a:rPr lang="en-GB" b="1"/>
              <a:t>glucose </a:t>
            </a:r>
            <a:r>
              <a:rPr lang="en-GB"/>
              <a:t>to </a:t>
            </a:r>
            <a:r>
              <a:rPr lang="en-GB" b="1"/>
              <a:t>glycogen.</a:t>
            </a:r>
            <a:endParaRPr lang="en-GB" sz="2000">
              <a:latin typeface="+mn-lt"/>
            </a:endParaRPr>
          </a:p>
        </p:txBody>
      </p:sp>
      <p:sp>
        <p:nvSpPr>
          <p:cNvPr id="10" name="Text Placeholder 2">
            <a:extLst>
              <a:ext uri="{FF2B5EF4-FFF2-40B4-BE49-F238E27FC236}">
                <a16:creationId xmlns:a16="http://schemas.microsoft.com/office/drawing/2014/main" id="{E00429C9-303E-B031-38F2-8CADDF559BF4}"/>
              </a:ext>
            </a:extLst>
          </p:cNvPr>
          <p:cNvSpPr txBox="1">
            <a:spLocks/>
          </p:cNvSpPr>
          <p:nvPr/>
        </p:nvSpPr>
        <p:spPr>
          <a:xfrm>
            <a:off x="838199" y="4731892"/>
            <a:ext cx="5031260" cy="6623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GB" sz="2400">
                <a:solidFill>
                  <a:srgbClr val="000000"/>
                </a:solidFill>
                <a:latin typeface="+mn-lt"/>
              </a:rPr>
              <a:t>9. What process involving glycogen occurs when glucose levels are </a:t>
            </a:r>
            <a:r>
              <a:rPr lang="en-GB" sz="2400" b="1">
                <a:solidFill>
                  <a:srgbClr val="000000"/>
                </a:solidFill>
                <a:latin typeface="+mn-lt"/>
              </a:rPr>
              <a:t>low</a:t>
            </a:r>
            <a:r>
              <a:rPr lang="en-GB" sz="2400">
                <a:solidFill>
                  <a:srgbClr val="000000"/>
                </a:solidFill>
                <a:latin typeface="+mn-lt"/>
              </a:rPr>
              <a:t>?</a:t>
            </a:r>
            <a:endParaRPr lang="en-GB" sz="2400">
              <a:latin typeface="+mn-lt"/>
            </a:endParaRPr>
          </a:p>
        </p:txBody>
      </p:sp>
      <p:sp>
        <p:nvSpPr>
          <p:cNvPr id="16" name="Text Placeholder 2">
            <a:extLst>
              <a:ext uri="{FF2B5EF4-FFF2-40B4-BE49-F238E27FC236}">
                <a16:creationId xmlns:a16="http://schemas.microsoft.com/office/drawing/2014/main" id="{908ACE05-E6C3-FCA7-7A46-04E9BAD1BD59}"/>
              </a:ext>
            </a:extLst>
          </p:cNvPr>
          <p:cNvSpPr txBox="1">
            <a:spLocks/>
          </p:cNvSpPr>
          <p:nvPr/>
        </p:nvSpPr>
        <p:spPr>
          <a:xfrm>
            <a:off x="5869458" y="4731892"/>
            <a:ext cx="6322542" cy="11776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a:t>The liver stimulates </a:t>
            </a:r>
            <a:r>
              <a:rPr lang="en-GB" b="1"/>
              <a:t>glycogenolysis </a:t>
            </a:r>
            <a:r>
              <a:rPr lang="en-GB"/>
              <a:t>(converts </a:t>
            </a:r>
            <a:r>
              <a:rPr lang="en-GB" b="1"/>
              <a:t>glycogen </a:t>
            </a:r>
            <a:r>
              <a:rPr lang="en-GB"/>
              <a:t>to </a:t>
            </a:r>
            <a:r>
              <a:rPr lang="en-GB" b="1"/>
              <a:t>glucose. </a:t>
            </a:r>
          </a:p>
        </p:txBody>
      </p:sp>
      <p:sp>
        <p:nvSpPr>
          <p:cNvPr id="18" name="Text Placeholder 2">
            <a:extLst>
              <a:ext uri="{FF2B5EF4-FFF2-40B4-BE49-F238E27FC236}">
                <a16:creationId xmlns:a16="http://schemas.microsoft.com/office/drawing/2014/main" id="{2430788D-F627-78AF-7CA7-7609D64C2474}"/>
              </a:ext>
            </a:extLst>
          </p:cNvPr>
          <p:cNvSpPr txBox="1">
            <a:spLocks/>
          </p:cNvSpPr>
          <p:nvPr/>
        </p:nvSpPr>
        <p:spPr>
          <a:xfrm>
            <a:off x="838198" y="2100934"/>
            <a:ext cx="4882980" cy="6623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GB" sz="2400">
                <a:solidFill>
                  <a:srgbClr val="000000"/>
                </a:solidFill>
                <a:latin typeface="+mn-lt"/>
              </a:rPr>
              <a:t>7. Where is Glycogen stored in the body?</a:t>
            </a:r>
            <a:endParaRPr lang="en-GB" sz="2400">
              <a:latin typeface="+mn-lt"/>
            </a:endParaRPr>
          </a:p>
        </p:txBody>
      </p:sp>
      <p:sp>
        <p:nvSpPr>
          <p:cNvPr id="19" name="Text Placeholder 2">
            <a:extLst>
              <a:ext uri="{FF2B5EF4-FFF2-40B4-BE49-F238E27FC236}">
                <a16:creationId xmlns:a16="http://schemas.microsoft.com/office/drawing/2014/main" id="{8543E6D0-2248-6156-6371-B211A7FEEB40}"/>
              </a:ext>
            </a:extLst>
          </p:cNvPr>
          <p:cNvSpPr txBox="1">
            <a:spLocks/>
          </p:cNvSpPr>
          <p:nvPr/>
        </p:nvSpPr>
        <p:spPr>
          <a:xfrm>
            <a:off x="5869458" y="2141230"/>
            <a:ext cx="6322542" cy="6623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sz="2400">
                <a:latin typeface="+mn-lt"/>
              </a:rPr>
              <a:t>In the liver. </a:t>
            </a:r>
            <a:endParaRPr lang="en-GB" sz="2000">
              <a:latin typeface="+mn-lt"/>
            </a:endParaRPr>
          </a:p>
        </p:txBody>
      </p:sp>
    </p:spTree>
    <p:extLst>
      <p:ext uri="{BB962C8B-B14F-4D97-AF65-F5344CB8AC3E}">
        <p14:creationId xmlns:p14="http://schemas.microsoft.com/office/powerpoint/2010/main" val="258658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linds(horizont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linds(horizontal)">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linds(horizont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blinds(horizontal)">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blinds(horizontal)">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10" grpId="0" build="p"/>
      <p:bldP spid="16" grpId="0" build="p"/>
      <p:bldP spid="18" grpId="0" build="p"/>
      <p:bldP spid="19"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12</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493264"/>
          </a:xfrm>
          <a:prstGeom prst="rect">
            <a:avLst/>
          </a:prstGeom>
          <a:noFill/>
        </p:spPr>
        <p:txBody>
          <a:bodyPr wrap="square" rtlCol="0">
            <a:spAutoFit/>
          </a:bodyPr>
          <a:lstStyle/>
          <a:p>
            <a:pPr marL="0" lvl="0" indent="0" algn="l" rtl="0">
              <a:lnSpc>
                <a:spcPct val="115000"/>
              </a:lnSpc>
              <a:spcBef>
                <a:spcPts val="0"/>
              </a:spcBef>
              <a:spcAft>
                <a:spcPts val="0"/>
              </a:spcAft>
              <a:buNone/>
            </a:pPr>
            <a:r>
              <a:rPr lang="en-US" sz="1800">
                <a:latin typeface="+mn-lt"/>
              </a:rPr>
              <a:t>A </a:t>
            </a:r>
            <a:r>
              <a:rPr lang="en-US" sz="1800">
                <a:solidFill>
                  <a:schemeClr val="tx1"/>
                </a:solidFill>
                <a:latin typeface="+mn-lt"/>
              </a:rPr>
              <a:t>17-year-old boy presents to his GP with fatigue, weight loss and polyuria. Following relevant investigations, the GP diagnoses type 1 diabetes. The patient is otherwise stable and blood ketones are not present.</a:t>
            </a:r>
          </a:p>
          <a:p>
            <a:pPr marL="0" lvl="0" indent="0" algn="l" rtl="0">
              <a:lnSpc>
                <a:spcPct val="115000"/>
              </a:lnSpc>
              <a:spcBef>
                <a:spcPts val="0"/>
              </a:spcBef>
              <a:spcAft>
                <a:spcPts val="0"/>
              </a:spcAft>
              <a:buNone/>
            </a:pPr>
            <a:endParaRPr lang="en-US" sz="1800">
              <a:solidFill>
                <a:schemeClr val="tx1"/>
              </a:solidFill>
              <a:latin typeface="+mn-lt"/>
            </a:endParaRPr>
          </a:p>
          <a:p>
            <a:pPr marL="0" lvl="0" indent="0" algn="l" rtl="0">
              <a:lnSpc>
                <a:spcPct val="115000"/>
              </a:lnSpc>
              <a:spcBef>
                <a:spcPts val="0"/>
              </a:spcBef>
              <a:spcAft>
                <a:spcPts val="0"/>
              </a:spcAft>
              <a:buNone/>
            </a:pPr>
            <a:r>
              <a:rPr lang="en-US" sz="1800">
                <a:solidFill>
                  <a:schemeClr val="tx1"/>
                </a:solidFill>
                <a:latin typeface="+mn-lt"/>
              </a:rPr>
              <a:t>Which of the following is the most appropriate next management step?</a:t>
            </a:r>
            <a:endParaRPr lang="en-GB" sz="1800">
              <a:solidFill>
                <a:schemeClr val="tx1"/>
              </a:solidFill>
              <a:latin typeface="+mn-lt"/>
            </a:endParaRPr>
          </a:p>
          <a:p>
            <a:pPr marL="914400" lvl="0" indent="-330200" algn="l" rtl="0">
              <a:lnSpc>
                <a:spcPct val="115000"/>
              </a:lnSpc>
              <a:spcBef>
                <a:spcPts val="0"/>
              </a:spcBef>
              <a:spcAft>
                <a:spcPts val="0"/>
              </a:spcAft>
              <a:buSzPts val="1600"/>
              <a:buAutoNum type="alphaUcPeriod"/>
            </a:pPr>
            <a:r>
              <a:rPr lang="en-GB" sz="1800" b="0" i="0" u="none" strike="noStrike">
                <a:solidFill>
                  <a:schemeClr val="tx1"/>
                </a:solidFill>
                <a:effectLst/>
                <a:latin typeface="+mn-lt"/>
              </a:rPr>
              <a:t>Basal-bolus Insulin </a:t>
            </a:r>
          </a:p>
          <a:p>
            <a:pPr marL="914400" lvl="0" indent="-330200" algn="l" rtl="0">
              <a:lnSpc>
                <a:spcPct val="115000"/>
              </a:lnSpc>
              <a:spcBef>
                <a:spcPts val="0"/>
              </a:spcBef>
              <a:spcAft>
                <a:spcPts val="0"/>
              </a:spcAft>
              <a:buSzPts val="1600"/>
              <a:buAutoNum type="alphaUcPeriod"/>
            </a:pPr>
            <a:r>
              <a:rPr lang="en-GB" sz="1800" b="0" i="0" u="none" strike="noStrike">
                <a:solidFill>
                  <a:schemeClr val="tx1"/>
                </a:solidFill>
                <a:effectLst/>
                <a:latin typeface="+mn-lt"/>
              </a:rPr>
              <a:t>Fixed-dose Insulin</a:t>
            </a:r>
            <a:endParaRPr lang="en-US" sz="1800">
              <a:solidFill>
                <a:schemeClr val="tx1"/>
              </a:solidFill>
              <a:latin typeface="+mn-lt"/>
              <a:ea typeface="Arial"/>
              <a:cs typeface="Arial"/>
              <a:sym typeface="Arial"/>
            </a:endParaRPr>
          </a:p>
          <a:p>
            <a:pPr marL="914400" lvl="0" indent="-330200" algn="l" rtl="0">
              <a:lnSpc>
                <a:spcPct val="115000"/>
              </a:lnSpc>
              <a:spcBef>
                <a:spcPts val="0"/>
              </a:spcBef>
              <a:spcAft>
                <a:spcPts val="0"/>
              </a:spcAft>
              <a:buSzPts val="1600"/>
              <a:buAutoNum type="alphaUcPeriod"/>
            </a:pPr>
            <a:r>
              <a:rPr lang="en-GB" sz="1800" b="0" i="0" u="none" strike="noStrike">
                <a:solidFill>
                  <a:schemeClr val="tx1"/>
                </a:solidFill>
                <a:effectLst/>
                <a:latin typeface="+mn-lt"/>
              </a:rPr>
              <a:t>Metformin </a:t>
            </a:r>
          </a:p>
          <a:p>
            <a:pPr marL="914400" lvl="0" indent="-330200" algn="l" rtl="0">
              <a:lnSpc>
                <a:spcPct val="115000"/>
              </a:lnSpc>
              <a:spcBef>
                <a:spcPts val="0"/>
              </a:spcBef>
              <a:spcAft>
                <a:spcPts val="0"/>
              </a:spcAft>
              <a:buSzPts val="1600"/>
              <a:buAutoNum type="alphaUcPeriod"/>
            </a:pPr>
            <a:r>
              <a:rPr lang="en-GB" sz="1800" b="0" i="0" u="none" strike="noStrike">
                <a:solidFill>
                  <a:schemeClr val="tx1"/>
                </a:solidFill>
                <a:effectLst/>
                <a:latin typeface="+mn-lt"/>
              </a:rPr>
              <a:t>Weight loss</a:t>
            </a:r>
          </a:p>
          <a:p>
            <a:pPr marL="914400" lvl="0" indent="-330200" algn="l" rtl="0">
              <a:lnSpc>
                <a:spcPct val="115000"/>
              </a:lnSpc>
              <a:spcBef>
                <a:spcPts val="0"/>
              </a:spcBef>
              <a:spcAft>
                <a:spcPts val="0"/>
              </a:spcAft>
              <a:buSzPts val="1600"/>
              <a:buAutoNum type="alphaUcPeriod"/>
            </a:pPr>
            <a:r>
              <a:rPr lang="en-GB" sz="1800" b="0" i="0" u="none" strike="noStrike">
                <a:solidFill>
                  <a:schemeClr val="tx1"/>
                </a:solidFill>
                <a:effectLst/>
                <a:latin typeface="+mn-lt"/>
              </a:rPr>
              <a:t>Amylin analogue</a:t>
            </a:r>
            <a:endParaRPr lang="en-GB" sz="1800">
              <a:solidFill>
                <a:schemeClr val="tx1"/>
              </a:solidFill>
              <a:latin typeface="+mn-lt"/>
            </a:endParaRPr>
          </a:p>
          <a:p>
            <a:endParaRPr lang="en-US"/>
          </a:p>
        </p:txBody>
      </p:sp>
    </p:spTree>
    <p:extLst>
      <p:ext uri="{BB962C8B-B14F-4D97-AF65-F5344CB8AC3E}">
        <p14:creationId xmlns:p14="http://schemas.microsoft.com/office/powerpoint/2010/main" val="38932589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12</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493264"/>
          </a:xfrm>
          <a:prstGeom prst="rect">
            <a:avLst/>
          </a:prstGeom>
          <a:noFill/>
        </p:spPr>
        <p:txBody>
          <a:bodyPr wrap="square" rtlCol="0">
            <a:spAutoFit/>
          </a:bodyPr>
          <a:lstStyle/>
          <a:p>
            <a:pPr marL="0" lvl="0" indent="0" algn="l" rtl="0">
              <a:lnSpc>
                <a:spcPct val="115000"/>
              </a:lnSpc>
              <a:spcBef>
                <a:spcPts val="0"/>
              </a:spcBef>
              <a:spcAft>
                <a:spcPts val="0"/>
              </a:spcAft>
              <a:buNone/>
            </a:pPr>
            <a:r>
              <a:rPr lang="en-US" sz="1800">
                <a:latin typeface="+mn-lt"/>
              </a:rPr>
              <a:t>A </a:t>
            </a:r>
            <a:r>
              <a:rPr lang="en-US" sz="1800">
                <a:solidFill>
                  <a:schemeClr val="tx1"/>
                </a:solidFill>
                <a:latin typeface="+mn-lt"/>
              </a:rPr>
              <a:t>17-year-old boy presents to his GP with </a:t>
            </a:r>
            <a:r>
              <a:rPr lang="en-US" sz="1800" b="1">
                <a:solidFill>
                  <a:schemeClr val="tx1"/>
                </a:solidFill>
                <a:latin typeface="+mn-lt"/>
              </a:rPr>
              <a:t>fatigue, weight loss and polyuria</a:t>
            </a:r>
            <a:r>
              <a:rPr lang="en-US" sz="1800">
                <a:solidFill>
                  <a:schemeClr val="tx1"/>
                </a:solidFill>
                <a:latin typeface="+mn-lt"/>
              </a:rPr>
              <a:t>. Following relevant investigations, the GP diagnoses type 1 diabetes. The patient is otherwise stable and blood ketones are </a:t>
            </a:r>
            <a:r>
              <a:rPr lang="en-US" sz="1800" b="1">
                <a:solidFill>
                  <a:schemeClr val="tx1"/>
                </a:solidFill>
                <a:latin typeface="+mn-lt"/>
              </a:rPr>
              <a:t>not</a:t>
            </a:r>
            <a:r>
              <a:rPr lang="en-US" sz="1800">
                <a:solidFill>
                  <a:schemeClr val="tx1"/>
                </a:solidFill>
                <a:latin typeface="+mn-lt"/>
              </a:rPr>
              <a:t> present.</a:t>
            </a:r>
          </a:p>
          <a:p>
            <a:pPr marL="0" lvl="0" indent="0" algn="l" rtl="0">
              <a:lnSpc>
                <a:spcPct val="115000"/>
              </a:lnSpc>
              <a:spcBef>
                <a:spcPts val="0"/>
              </a:spcBef>
              <a:spcAft>
                <a:spcPts val="0"/>
              </a:spcAft>
              <a:buNone/>
            </a:pPr>
            <a:endParaRPr lang="en-US" sz="1800">
              <a:solidFill>
                <a:schemeClr val="tx1"/>
              </a:solidFill>
              <a:latin typeface="+mn-lt"/>
            </a:endParaRPr>
          </a:p>
          <a:p>
            <a:pPr marL="0" lvl="0" indent="0" algn="l" rtl="0">
              <a:lnSpc>
                <a:spcPct val="115000"/>
              </a:lnSpc>
              <a:spcBef>
                <a:spcPts val="0"/>
              </a:spcBef>
              <a:spcAft>
                <a:spcPts val="0"/>
              </a:spcAft>
              <a:buNone/>
            </a:pPr>
            <a:r>
              <a:rPr lang="en-US" sz="1800">
                <a:solidFill>
                  <a:schemeClr val="tx1"/>
                </a:solidFill>
                <a:latin typeface="+mn-lt"/>
              </a:rPr>
              <a:t>Which of the following is the </a:t>
            </a:r>
            <a:r>
              <a:rPr lang="en-US" sz="1800" b="1">
                <a:solidFill>
                  <a:schemeClr val="tx1"/>
                </a:solidFill>
                <a:latin typeface="+mn-lt"/>
              </a:rPr>
              <a:t>most appropriate next management step</a:t>
            </a:r>
            <a:r>
              <a:rPr lang="en-US" sz="1800">
                <a:solidFill>
                  <a:schemeClr val="tx1"/>
                </a:solidFill>
                <a:latin typeface="+mn-lt"/>
              </a:rPr>
              <a:t>?</a:t>
            </a:r>
            <a:endParaRPr lang="en-GB" sz="1800">
              <a:solidFill>
                <a:schemeClr val="tx1"/>
              </a:solidFill>
              <a:latin typeface="+mn-lt"/>
            </a:endParaRPr>
          </a:p>
          <a:p>
            <a:pPr marL="914400" lvl="0" indent="-330200" algn="l" rtl="0">
              <a:lnSpc>
                <a:spcPct val="115000"/>
              </a:lnSpc>
              <a:spcBef>
                <a:spcPts val="0"/>
              </a:spcBef>
              <a:spcAft>
                <a:spcPts val="0"/>
              </a:spcAft>
              <a:buSzPts val="1600"/>
              <a:buAutoNum type="alphaUcPeriod"/>
            </a:pPr>
            <a:r>
              <a:rPr lang="en-GB" sz="1800" b="1" i="0" u="none" strike="noStrike">
                <a:solidFill>
                  <a:srgbClr val="FF0000"/>
                </a:solidFill>
                <a:effectLst/>
                <a:latin typeface="+mn-lt"/>
              </a:rPr>
              <a:t>Basal-bolus Insulin </a:t>
            </a:r>
          </a:p>
          <a:p>
            <a:pPr marL="914400" lvl="0" indent="-330200" algn="l" rtl="0">
              <a:lnSpc>
                <a:spcPct val="115000"/>
              </a:lnSpc>
              <a:spcBef>
                <a:spcPts val="0"/>
              </a:spcBef>
              <a:spcAft>
                <a:spcPts val="0"/>
              </a:spcAft>
              <a:buSzPts val="1600"/>
              <a:buAutoNum type="alphaUcPeriod"/>
            </a:pPr>
            <a:r>
              <a:rPr lang="en-GB" sz="1800" b="0" i="0" u="none" strike="noStrike">
                <a:solidFill>
                  <a:schemeClr val="tx1"/>
                </a:solidFill>
                <a:effectLst/>
                <a:latin typeface="+mn-lt"/>
              </a:rPr>
              <a:t>Fixed-dose Insulin</a:t>
            </a:r>
            <a:endParaRPr lang="en-US" sz="1800">
              <a:solidFill>
                <a:schemeClr val="tx1"/>
              </a:solidFill>
              <a:latin typeface="+mn-lt"/>
              <a:ea typeface="Arial"/>
              <a:cs typeface="Arial"/>
              <a:sym typeface="Arial"/>
            </a:endParaRPr>
          </a:p>
          <a:p>
            <a:pPr marL="914400" lvl="0" indent="-330200" algn="l" rtl="0">
              <a:lnSpc>
                <a:spcPct val="115000"/>
              </a:lnSpc>
              <a:spcBef>
                <a:spcPts val="0"/>
              </a:spcBef>
              <a:spcAft>
                <a:spcPts val="0"/>
              </a:spcAft>
              <a:buSzPts val="1600"/>
              <a:buAutoNum type="alphaUcPeriod"/>
            </a:pPr>
            <a:r>
              <a:rPr lang="en-GB" sz="1800" b="0" i="0" u="none" strike="noStrike">
                <a:solidFill>
                  <a:schemeClr val="tx1"/>
                </a:solidFill>
                <a:effectLst/>
                <a:latin typeface="+mn-lt"/>
              </a:rPr>
              <a:t>Metformin </a:t>
            </a:r>
          </a:p>
          <a:p>
            <a:pPr marL="914400" lvl="0" indent="-330200" algn="l" rtl="0">
              <a:lnSpc>
                <a:spcPct val="115000"/>
              </a:lnSpc>
              <a:spcBef>
                <a:spcPts val="0"/>
              </a:spcBef>
              <a:spcAft>
                <a:spcPts val="0"/>
              </a:spcAft>
              <a:buSzPts val="1600"/>
              <a:buAutoNum type="alphaUcPeriod"/>
            </a:pPr>
            <a:r>
              <a:rPr lang="en-GB" sz="1800" b="0" i="0" u="none" strike="noStrike">
                <a:solidFill>
                  <a:schemeClr val="tx1"/>
                </a:solidFill>
                <a:effectLst/>
                <a:latin typeface="+mn-lt"/>
              </a:rPr>
              <a:t>Weight loss</a:t>
            </a:r>
          </a:p>
          <a:p>
            <a:pPr marL="914400" lvl="0" indent="-330200" algn="l" rtl="0">
              <a:lnSpc>
                <a:spcPct val="115000"/>
              </a:lnSpc>
              <a:spcBef>
                <a:spcPts val="0"/>
              </a:spcBef>
              <a:spcAft>
                <a:spcPts val="0"/>
              </a:spcAft>
              <a:buSzPts val="1600"/>
              <a:buAutoNum type="alphaUcPeriod"/>
            </a:pPr>
            <a:r>
              <a:rPr lang="en-GB" sz="1800" b="0" i="0" u="none" strike="noStrike">
                <a:solidFill>
                  <a:schemeClr val="tx1"/>
                </a:solidFill>
                <a:effectLst/>
                <a:latin typeface="+mn-lt"/>
              </a:rPr>
              <a:t>Amylin analogue</a:t>
            </a:r>
            <a:endParaRPr lang="en-GB" sz="1800">
              <a:solidFill>
                <a:schemeClr val="tx1"/>
              </a:solidFill>
              <a:latin typeface="+mn-lt"/>
            </a:endParaRPr>
          </a:p>
          <a:p>
            <a:endParaRPr lang="en-US"/>
          </a:p>
        </p:txBody>
      </p:sp>
    </p:spTree>
    <p:extLst>
      <p:ext uri="{BB962C8B-B14F-4D97-AF65-F5344CB8AC3E}">
        <p14:creationId xmlns:p14="http://schemas.microsoft.com/office/powerpoint/2010/main" val="22371766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13</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433248"/>
          </a:xfrm>
          <a:prstGeom prst="rect">
            <a:avLst/>
          </a:prstGeom>
          <a:noFill/>
        </p:spPr>
        <p:txBody>
          <a:bodyPr wrap="square" rtlCol="0">
            <a:spAutoFit/>
          </a:bodyPr>
          <a:lstStyle/>
          <a:p>
            <a:pPr algn="l"/>
            <a:r>
              <a:rPr lang="en-GB" sz="1800" b="0" i="0" u="none" strike="noStrike">
                <a:solidFill>
                  <a:srgbClr val="2D323E"/>
                </a:solidFill>
                <a:effectLst/>
                <a:latin typeface="+mn-lt"/>
              </a:rPr>
              <a:t>A 57-year-old male presents to his GP following several hypoglycaemic episodes. He has a history of type 2 diabetes and heart failure. He is currently being treated with Metformin and Gliclazide.</a:t>
            </a:r>
          </a:p>
          <a:p>
            <a:pPr algn="l"/>
            <a:endParaRPr lang="en-GB" sz="1800" b="0" i="0" u="none" strike="noStrike">
              <a:solidFill>
                <a:srgbClr val="2D323E"/>
              </a:solidFill>
              <a:effectLst/>
              <a:latin typeface="+mn-lt"/>
            </a:endParaRPr>
          </a:p>
          <a:p>
            <a:pPr algn="l"/>
            <a:r>
              <a:rPr lang="en-GB" sz="1800" b="0" i="0" u="none" strike="noStrike">
                <a:solidFill>
                  <a:srgbClr val="2D323E"/>
                </a:solidFill>
                <a:effectLst/>
                <a:latin typeface="+mn-lt"/>
              </a:rPr>
              <a:t>What is the most likely cause of his hypoglycaemic episodes?</a:t>
            </a:r>
          </a:p>
          <a:p>
            <a:pPr marL="914400" indent="-330200">
              <a:lnSpc>
                <a:spcPct val="115000"/>
              </a:lnSpc>
              <a:buSzPts val="1600"/>
              <a:buFont typeface="Arial"/>
              <a:buAutoNum type="alphaUcPeriod"/>
            </a:pPr>
            <a:r>
              <a:rPr lang="en-GB" sz="1800" b="0" i="0" u="none" strike="noStrike">
                <a:solidFill>
                  <a:srgbClr val="2D323E"/>
                </a:solidFill>
                <a:effectLst/>
                <a:latin typeface="+mn-lt"/>
              </a:rPr>
              <a:t>Metformin</a:t>
            </a:r>
          </a:p>
          <a:p>
            <a:pPr marL="914400" indent="-330200">
              <a:lnSpc>
                <a:spcPct val="115000"/>
              </a:lnSpc>
              <a:buSzPts val="1600"/>
              <a:buFont typeface="Arial"/>
              <a:buAutoNum type="alphaUcPeriod"/>
            </a:pPr>
            <a:r>
              <a:rPr lang="en-GB" sz="1800" b="0" i="0" u="none" strike="noStrike">
                <a:solidFill>
                  <a:srgbClr val="2D323E"/>
                </a:solidFill>
                <a:effectLst/>
                <a:latin typeface="+mn-lt"/>
              </a:rPr>
              <a:t>Gliclazide</a:t>
            </a:r>
            <a:endParaRPr lang="en-GB" sz="1800" b="0" i="0" u="none" strike="noStrike">
              <a:solidFill>
                <a:srgbClr val="2D323E"/>
              </a:solidFill>
              <a:effectLst/>
              <a:latin typeface="+mn-lt"/>
              <a:cs typeface="Arial" panose="020B0604020202020204" pitchFamily="34" charset="0"/>
            </a:endParaRP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Autonomic neuropathy</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Insulin overdose</a:t>
            </a:r>
          </a:p>
          <a:p>
            <a:pPr marL="914400" indent="-330200">
              <a:lnSpc>
                <a:spcPct val="115000"/>
              </a:lnSpc>
              <a:buSzPts val="1600"/>
              <a:buFont typeface="Arial"/>
              <a:buAutoNum type="alphaUcPeriod"/>
            </a:pPr>
            <a:r>
              <a:rPr lang="en-GB" sz="1800" b="0" i="0" u="none" strike="noStrike">
                <a:solidFill>
                  <a:srgbClr val="2D323E"/>
                </a:solidFill>
                <a:effectLst/>
                <a:latin typeface="Arial" panose="020B0604020202020204" pitchFamily="34" charset="0"/>
                <a:cs typeface="Arial" panose="020B0604020202020204" pitchFamily="34" charset="0"/>
              </a:rPr>
              <a:t>Natural progression of diabetes</a:t>
            </a: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Tree>
    <p:extLst>
      <p:ext uri="{BB962C8B-B14F-4D97-AF65-F5344CB8AC3E}">
        <p14:creationId xmlns:p14="http://schemas.microsoft.com/office/powerpoint/2010/main" val="35691273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13</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604064"/>
          </a:xfrm>
          <a:prstGeom prst="rect">
            <a:avLst/>
          </a:prstGeom>
          <a:noFill/>
        </p:spPr>
        <p:txBody>
          <a:bodyPr wrap="square" rtlCol="0">
            <a:spAutoFit/>
          </a:bodyPr>
          <a:lstStyle/>
          <a:p>
            <a:pPr algn="l"/>
            <a:r>
              <a:rPr lang="en-GB" sz="1800" b="0" i="0" u="none" strike="noStrike">
                <a:solidFill>
                  <a:srgbClr val="2D323E"/>
                </a:solidFill>
                <a:effectLst/>
                <a:latin typeface="+mn-lt"/>
              </a:rPr>
              <a:t>A 57-year-old male presents to his GP following </a:t>
            </a:r>
            <a:r>
              <a:rPr lang="en-GB" sz="1800" b="1" i="0" u="none" strike="noStrike">
                <a:solidFill>
                  <a:srgbClr val="2D323E"/>
                </a:solidFill>
                <a:effectLst/>
                <a:latin typeface="+mn-lt"/>
              </a:rPr>
              <a:t>several hypoglycaemic episodes</a:t>
            </a:r>
            <a:r>
              <a:rPr lang="en-GB" sz="1800" b="0" i="0" u="none" strike="noStrike">
                <a:solidFill>
                  <a:srgbClr val="2D323E"/>
                </a:solidFill>
                <a:effectLst/>
                <a:latin typeface="+mn-lt"/>
              </a:rPr>
              <a:t>. He has a history of type 2 diabetes and heart failure. He is currently being treated with </a:t>
            </a:r>
            <a:r>
              <a:rPr lang="en-GB" sz="1800" b="1" i="0" u="none" strike="noStrike">
                <a:solidFill>
                  <a:srgbClr val="2D323E"/>
                </a:solidFill>
                <a:effectLst/>
                <a:latin typeface="+mn-lt"/>
              </a:rPr>
              <a:t>Metformin and Gliclazide.</a:t>
            </a:r>
          </a:p>
          <a:p>
            <a:pPr algn="l"/>
            <a:endParaRPr lang="en-GB" sz="1800" b="0" i="0" u="none" strike="noStrike">
              <a:solidFill>
                <a:srgbClr val="2D323E"/>
              </a:solidFill>
              <a:effectLst/>
              <a:latin typeface="+mn-lt"/>
            </a:endParaRPr>
          </a:p>
          <a:p>
            <a:pPr algn="l"/>
            <a:r>
              <a:rPr lang="en-GB" sz="1800" b="0" i="0" u="none" strike="noStrike">
                <a:solidFill>
                  <a:srgbClr val="2D323E"/>
                </a:solidFill>
                <a:effectLst/>
                <a:latin typeface="+mn-lt"/>
              </a:rPr>
              <a:t>What is the </a:t>
            </a:r>
            <a:r>
              <a:rPr lang="en-GB" sz="1800" b="1" i="0" u="none" strike="noStrike">
                <a:solidFill>
                  <a:srgbClr val="2D323E"/>
                </a:solidFill>
                <a:effectLst/>
                <a:latin typeface="+mn-lt"/>
              </a:rPr>
              <a:t>most likely cause </a:t>
            </a:r>
            <a:r>
              <a:rPr lang="en-GB" sz="1800" b="0" i="0" u="none" strike="noStrike">
                <a:solidFill>
                  <a:srgbClr val="2D323E"/>
                </a:solidFill>
                <a:effectLst/>
                <a:latin typeface="+mn-lt"/>
              </a:rPr>
              <a:t>of his hypoglycaemic episodes?</a:t>
            </a:r>
          </a:p>
          <a:p>
            <a:pPr marL="914400" indent="-330200">
              <a:lnSpc>
                <a:spcPct val="115000"/>
              </a:lnSpc>
              <a:buSzPts val="1600"/>
              <a:buFont typeface="Arial"/>
              <a:buAutoNum type="alphaUcPeriod"/>
            </a:pPr>
            <a:r>
              <a:rPr lang="en-GB" sz="1800" b="0" i="0" u="none" strike="noStrike">
                <a:solidFill>
                  <a:srgbClr val="2D323E"/>
                </a:solidFill>
                <a:effectLst/>
                <a:latin typeface="+mn-lt"/>
              </a:rPr>
              <a:t>Metformin</a:t>
            </a:r>
          </a:p>
          <a:p>
            <a:pPr marL="914400" indent="-330200">
              <a:lnSpc>
                <a:spcPct val="115000"/>
              </a:lnSpc>
              <a:buSzPts val="1600"/>
              <a:buFont typeface="Arial"/>
              <a:buAutoNum type="alphaUcPeriod"/>
            </a:pPr>
            <a:r>
              <a:rPr lang="en-GB" sz="1800" b="1" i="0" u="none" strike="noStrike">
                <a:solidFill>
                  <a:srgbClr val="FF0000"/>
                </a:solidFill>
                <a:effectLst/>
                <a:latin typeface="+mn-lt"/>
              </a:rPr>
              <a:t>Gliclazide</a:t>
            </a:r>
            <a:endParaRPr lang="en-GB" sz="1800" b="1" i="0" u="none" strike="noStrike">
              <a:solidFill>
                <a:srgbClr val="FF0000"/>
              </a:solidFill>
              <a:effectLst/>
              <a:latin typeface="+mn-lt"/>
              <a:cs typeface="Arial" panose="020B0604020202020204" pitchFamily="34" charset="0"/>
            </a:endParaRP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Autonomic neuropathy</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Insulin overdose</a:t>
            </a:r>
          </a:p>
          <a:p>
            <a:pPr marL="914400" indent="-330200">
              <a:lnSpc>
                <a:spcPct val="115000"/>
              </a:lnSpc>
              <a:buSzPts val="1600"/>
              <a:buFont typeface="Arial"/>
              <a:buAutoNum type="alphaUcPeriod"/>
            </a:pPr>
            <a:r>
              <a:rPr lang="en-GB" sz="1800" b="0" i="0" u="none" strike="noStrike">
                <a:solidFill>
                  <a:srgbClr val="2D323E"/>
                </a:solidFill>
                <a:effectLst/>
                <a:latin typeface="Arial" panose="020B0604020202020204" pitchFamily="34" charset="0"/>
                <a:cs typeface="Arial" panose="020B0604020202020204" pitchFamily="34" charset="0"/>
              </a:rPr>
              <a:t>Natural progression of diabetes</a:t>
            </a: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Tree>
    <p:extLst>
      <p:ext uri="{BB962C8B-B14F-4D97-AF65-F5344CB8AC3E}">
        <p14:creationId xmlns:p14="http://schemas.microsoft.com/office/powerpoint/2010/main" val="19036488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14</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249963"/>
            <a:ext cx="10187763" cy="5266057"/>
          </a:xfrm>
          <a:prstGeom prst="rect">
            <a:avLst/>
          </a:prstGeom>
          <a:noFill/>
        </p:spPr>
        <p:txBody>
          <a:bodyPr wrap="square" rtlCol="0">
            <a:spAutoFit/>
          </a:bodyPr>
          <a:lstStyle/>
          <a:p>
            <a:pPr algn="l"/>
            <a:r>
              <a:rPr lang="en-GB" sz="1800">
                <a:solidFill>
                  <a:srgbClr val="2D323E"/>
                </a:solidFill>
                <a:latin typeface="+mn-lt"/>
                <a:cs typeface="Arial" panose="020B0604020202020204" pitchFamily="34" charset="0"/>
              </a:rPr>
              <a:t>A 75 year old male presents to the emergency department with a one day history of polyuria, polydipsia, increasing drowsiness and confusion. He has recently been started on oral antibiotics by his general practitioner for a urinary tract infection. His past medical history includes type two diabetes mellitus and hypertension. His medication history includes metformin 1g twice daily and ramipril 5mg once daily. He is apyrexial, tachycardic and hypotensive with dry mucus membranes and decreased skin turgor.</a:t>
            </a:r>
          </a:p>
          <a:p>
            <a:pPr algn="l"/>
            <a:endParaRPr lang="en-GB" sz="1800">
              <a:solidFill>
                <a:srgbClr val="2D323E"/>
              </a:solidFill>
              <a:latin typeface="+mn-lt"/>
              <a:cs typeface="Arial" panose="020B0604020202020204" pitchFamily="34" charset="0"/>
            </a:endParaRPr>
          </a:p>
          <a:p>
            <a:pPr algn="l"/>
            <a:r>
              <a:rPr lang="en-GB" sz="1800">
                <a:solidFill>
                  <a:srgbClr val="2D323E"/>
                </a:solidFill>
                <a:latin typeface="+mn-lt"/>
                <a:cs typeface="Arial" panose="020B0604020202020204" pitchFamily="34" charset="0"/>
              </a:rPr>
              <a:t>Which of the following investigation results would confirm a diagnosis of hyperosmolar hyperglycaemic state (HHS)?</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Blood glucose 14 mmol/l</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Urinalysis ketones +++</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Serum bicarbonate 10 mmol/l</a:t>
            </a:r>
            <a:endParaRPr lang="en-GB" sz="1800">
              <a:solidFill>
                <a:srgbClr val="2D323E"/>
              </a:solidFill>
              <a:latin typeface="+mn-lt"/>
            </a:endParaRP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Serum osmolality 330 </a:t>
            </a:r>
            <a:r>
              <a:rPr lang="en-GB" sz="1800" b="0" i="0" u="none" strike="noStrike" err="1">
                <a:solidFill>
                  <a:srgbClr val="2D323E"/>
                </a:solidFill>
                <a:effectLst/>
                <a:latin typeface="+mn-lt"/>
              </a:rPr>
              <a:t>mOsm</a:t>
            </a:r>
            <a:r>
              <a:rPr lang="en-GB" sz="1800" b="0" i="0" u="none" strike="noStrike">
                <a:solidFill>
                  <a:srgbClr val="2D323E"/>
                </a:solidFill>
                <a:effectLst/>
                <a:latin typeface="+mn-lt"/>
              </a:rPr>
              <a:t>/kg</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Arterial blood gas pH 7.21</a:t>
            </a:r>
            <a:endParaRPr lang="en-GB" sz="1800" b="0" u="none" strike="noStrike">
              <a:solidFill>
                <a:srgbClr val="2D323E"/>
              </a:solidFill>
              <a:effectLst/>
              <a:latin typeface="+mn-lt"/>
              <a:cs typeface="Arial" panose="020B0604020202020204" pitchFamily="34" charset="0"/>
            </a:endParaRPr>
          </a:p>
          <a:p>
            <a:br>
              <a:rPr lang="en-GB" sz="1800">
                <a:latin typeface="Arial" panose="020B0604020202020204" pitchFamily="34" charset="0"/>
                <a:cs typeface="Arial" panose="020B0604020202020204" pitchFamily="34" charset="0"/>
              </a:rPr>
            </a:br>
            <a:endParaRPr lang="en-GB" sz="1800" b="0" i="0" u="none" strike="noStrike">
              <a:solidFill>
                <a:srgbClr val="2D323E"/>
              </a:solidFill>
              <a:effectLst/>
              <a:latin typeface="Arial" panose="020B0604020202020204" pitchFamily="34" charset="0"/>
              <a:cs typeface="Arial" panose="020B0604020202020204" pitchFamily="34" charset="0"/>
            </a:endParaRP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Tree>
    <p:extLst>
      <p:ext uri="{BB962C8B-B14F-4D97-AF65-F5344CB8AC3E}">
        <p14:creationId xmlns:p14="http://schemas.microsoft.com/office/powerpoint/2010/main" val="24248065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14</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249963"/>
            <a:ext cx="10187763" cy="5266057"/>
          </a:xfrm>
          <a:prstGeom prst="rect">
            <a:avLst/>
          </a:prstGeom>
          <a:noFill/>
        </p:spPr>
        <p:txBody>
          <a:bodyPr wrap="square" rtlCol="0">
            <a:spAutoFit/>
          </a:bodyPr>
          <a:lstStyle/>
          <a:p>
            <a:pPr algn="l"/>
            <a:r>
              <a:rPr lang="en-GB" sz="1800">
                <a:solidFill>
                  <a:srgbClr val="2D323E"/>
                </a:solidFill>
                <a:latin typeface="+mn-lt"/>
                <a:cs typeface="Arial" panose="020B0604020202020204" pitchFamily="34" charset="0"/>
              </a:rPr>
              <a:t>A 75 year old male presents to the emergency department with a </a:t>
            </a:r>
            <a:r>
              <a:rPr lang="en-GB" sz="1800" b="1">
                <a:solidFill>
                  <a:srgbClr val="2D323E"/>
                </a:solidFill>
                <a:latin typeface="+mn-lt"/>
                <a:cs typeface="Arial" panose="020B0604020202020204" pitchFamily="34" charset="0"/>
              </a:rPr>
              <a:t>one day history of polyuria, polydipsia, increasing drowsiness and confusion</a:t>
            </a:r>
            <a:r>
              <a:rPr lang="en-GB" sz="1800">
                <a:solidFill>
                  <a:srgbClr val="2D323E"/>
                </a:solidFill>
                <a:latin typeface="+mn-lt"/>
                <a:cs typeface="Arial" panose="020B0604020202020204" pitchFamily="34" charset="0"/>
              </a:rPr>
              <a:t>. He has recently been started on oral antibiotics by his general practitioner for a urinary tract infection. His past medical history includes type two diabetes mellitus and hypertension. His medication history includes metformin 1g twice daily and ramipril 5mg once daily. He is apyrexial, tachycardic and hypotensive with dry mucus membranes and decreased skin turgor.</a:t>
            </a:r>
          </a:p>
          <a:p>
            <a:pPr algn="l"/>
            <a:endParaRPr lang="en-GB" sz="1800">
              <a:solidFill>
                <a:srgbClr val="2D323E"/>
              </a:solidFill>
              <a:latin typeface="+mn-lt"/>
              <a:cs typeface="Arial" panose="020B0604020202020204" pitchFamily="34" charset="0"/>
            </a:endParaRPr>
          </a:p>
          <a:p>
            <a:pPr algn="l"/>
            <a:r>
              <a:rPr lang="en-GB" sz="1800">
                <a:solidFill>
                  <a:srgbClr val="2D323E"/>
                </a:solidFill>
                <a:latin typeface="+mn-lt"/>
                <a:cs typeface="Arial" panose="020B0604020202020204" pitchFamily="34" charset="0"/>
              </a:rPr>
              <a:t>Which of the following </a:t>
            </a:r>
            <a:r>
              <a:rPr lang="en-GB" sz="1800" b="1">
                <a:solidFill>
                  <a:srgbClr val="2D323E"/>
                </a:solidFill>
                <a:latin typeface="+mn-lt"/>
                <a:cs typeface="Arial" panose="020B0604020202020204" pitchFamily="34" charset="0"/>
              </a:rPr>
              <a:t>investigation results would confirm </a:t>
            </a:r>
            <a:r>
              <a:rPr lang="en-GB" sz="1800">
                <a:solidFill>
                  <a:srgbClr val="2D323E"/>
                </a:solidFill>
                <a:latin typeface="+mn-lt"/>
                <a:cs typeface="Arial" panose="020B0604020202020204" pitchFamily="34" charset="0"/>
              </a:rPr>
              <a:t>a diagnosis of hyperosmolar hyperglycaemic state (HHS)?</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Blood glucose 14 mmol/l</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Urinalysis ketones +++</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Serum bicarbonate 10 mmol/l</a:t>
            </a:r>
            <a:endParaRPr lang="en-GB" sz="1800">
              <a:solidFill>
                <a:srgbClr val="2D323E"/>
              </a:solidFill>
              <a:latin typeface="+mn-lt"/>
            </a:endParaRPr>
          </a:p>
          <a:p>
            <a:pPr marL="914400" lvl="0" indent="-330200" algn="l" rtl="0">
              <a:lnSpc>
                <a:spcPct val="115000"/>
              </a:lnSpc>
              <a:spcBef>
                <a:spcPts val="0"/>
              </a:spcBef>
              <a:spcAft>
                <a:spcPts val="0"/>
              </a:spcAft>
              <a:buSzPts val="1600"/>
              <a:buAutoNum type="alphaUcPeriod"/>
            </a:pPr>
            <a:r>
              <a:rPr lang="en-GB" sz="1800" b="1" i="0" u="none" strike="noStrike">
                <a:solidFill>
                  <a:srgbClr val="FF0000"/>
                </a:solidFill>
                <a:effectLst/>
                <a:latin typeface="+mn-lt"/>
              </a:rPr>
              <a:t>Serum osmolality 330 </a:t>
            </a:r>
            <a:r>
              <a:rPr lang="en-GB" sz="1800" b="1" i="0" u="none" strike="noStrike" err="1">
                <a:solidFill>
                  <a:srgbClr val="FF0000"/>
                </a:solidFill>
                <a:effectLst/>
                <a:latin typeface="+mn-lt"/>
              </a:rPr>
              <a:t>mOsm</a:t>
            </a:r>
            <a:r>
              <a:rPr lang="en-GB" sz="1800" b="1" i="0" u="none" strike="noStrike">
                <a:solidFill>
                  <a:srgbClr val="FF0000"/>
                </a:solidFill>
                <a:effectLst/>
                <a:latin typeface="+mn-lt"/>
              </a:rPr>
              <a:t>/kg</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Arterial blood gas pH 7.21</a:t>
            </a:r>
            <a:endParaRPr lang="en-GB" sz="1800" b="0" u="none" strike="noStrike">
              <a:solidFill>
                <a:srgbClr val="2D323E"/>
              </a:solidFill>
              <a:effectLst/>
              <a:latin typeface="+mn-lt"/>
              <a:cs typeface="Arial" panose="020B0604020202020204" pitchFamily="34" charset="0"/>
            </a:endParaRPr>
          </a:p>
          <a:p>
            <a:br>
              <a:rPr lang="en-GB" sz="1800">
                <a:latin typeface="Arial" panose="020B0604020202020204" pitchFamily="34" charset="0"/>
                <a:cs typeface="Arial" panose="020B0604020202020204" pitchFamily="34" charset="0"/>
              </a:rPr>
            </a:br>
            <a:endParaRPr lang="en-GB" sz="1800" b="0" i="0" u="none" strike="noStrike">
              <a:solidFill>
                <a:srgbClr val="2D323E"/>
              </a:solidFill>
              <a:effectLst/>
              <a:latin typeface="Arial" panose="020B0604020202020204" pitchFamily="34" charset="0"/>
              <a:cs typeface="Arial" panose="020B0604020202020204" pitchFamily="34" charset="0"/>
            </a:endParaRP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
        <p:nvSpPr>
          <p:cNvPr id="2" name="TextBox 1">
            <a:extLst>
              <a:ext uri="{FF2B5EF4-FFF2-40B4-BE49-F238E27FC236}">
                <a16:creationId xmlns:a16="http://schemas.microsoft.com/office/drawing/2014/main" id="{DE5C5007-F4C4-91BD-5C1F-12A980529A49}"/>
              </a:ext>
            </a:extLst>
          </p:cNvPr>
          <p:cNvSpPr txBox="1"/>
          <p:nvPr/>
        </p:nvSpPr>
        <p:spPr>
          <a:xfrm>
            <a:off x="6533848" y="5046723"/>
            <a:ext cx="3522118" cy="1384995"/>
          </a:xfrm>
          <a:prstGeom prst="rect">
            <a:avLst/>
          </a:prstGeom>
          <a:solidFill>
            <a:srgbClr val="FF0000"/>
          </a:solidFill>
        </p:spPr>
        <p:txBody>
          <a:bodyPr wrap="none" rtlCol="0">
            <a:spAutoFit/>
          </a:bodyPr>
          <a:lstStyle/>
          <a:p>
            <a:pPr algn="ctr"/>
            <a:r>
              <a:rPr lang="en-GB" sz="1400" b="1" i="0" u="none" strike="noStrike" cap="none">
                <a:solidFill>
                  <a:schemeClr val="bg1"/>
                </a:solidFill>
                <a:effectLst/>
                <a:latin typeface="Arial"/>
                <a:ea typeface="Arial"/>
                <a:cs typeface="Arial"/>
                <a:sym typeface="Arial"/>
              </a:rPr>
              <a:t>REMEMBER!</a:t>
            </a:r>
          </a:p>
          <a:p>
            <a:pPr algn="ctr"/>
            <a:r>
              <a:rPr lang="en-GB">
                <a:solidFill>
                  <a:schemeClr val="bg1"/>
                </a:solidFill>
              </a:rPr>
              <a:t>S</a:t>
            </a:r>
            <a:r>
              <a:rPr lang="en-GB" sz="1400" i="0" u="none" strike="noStrike" cap="none">
                <a:solidFill>
                  <a:schemeClr val="bg1"/>
                </a:solidFill>
                <a:effectLst/>
                <a:latin typeface="Arial"/>
                <a:ea typeface="Arial"/>
                <a:cs typeface="Arial"/>
                <a:sym typeface="Arial"/>
              </a:rPr>
              <a:t>evere hyperglycaemia (&gt;30mmol/L)</a:t>
            </a:r>
          </a:p>
          <a:p>
            <a:pPr algn="ctr"/>
            <a:r>
              <a:rPr lang="en-GB">
                <a:solidFill>
                  <a:schemeClr val="bg1"/>
                </a:solidFill>
              </a:rPr>
              <a:t>H</a:t>
            </a:r>
            <a:r>
              <a:rPr lang="en-GB" sz="1400" i="0" u="none" strike="noStrike" cap="none">
                <a:solidFill>
                  <a:schemeClr val="bg1"/>
                </a:solidFill>
                <a:effectLst/>
                <a:latin typeface="Arial"/>
                <a:ea typeface="Arial"/>
                <a:cs typeface="Arial"/>
                <a:sym typeface="Arial"/>
              </a:rPr>
              <a:t>ypotension</a:t>
            </a:r>
          </a:p>
          <a:p>
            <a:pPr algn="ctr"/>
            <a:r>
              <a:rPr lang="en-GB">
                <a:solidFill>
                  <a:schemeClr val="bg1"/>
                </a:solidFill>
              </a:rPr>
              <a:t>H</a:t>
            </a:r>
            <a:r>
              <a:rPr lang="en-GB" sz="1400" i="0" u="none" strike="noStrike" cap="none">
                <a:solidFill>
                  <a:schemeClr val="bg1"/>
                </a:solidFill>
                <a:effectLst/>
                <a:latin typeface="Arial"/>
                <a:ea typeface="Arial"/>
                <a:cs typeface="Arial"/>
                <a:sym typeface="Arial"/>
              </a:rPr>
              <a:t>yperosmolality (usually &gt;320 </a:t>
            </a:r>
            <a:r>
              <a:rPr lang="en-GB" sz="1400" i="0" u="none" strike="noStrike" cap="none" err="1">
                <a:solidFill>
                  <a:schemeClr val="bg1"/>
                </a:solidFill>
                <a:effectLst/>
                <a:latin typeface="Arial"/>
                <a:ea typeface="Arial"/>
                <a:cs typeface="Arial"/>
                <a:sym typeface="Arial"/>
              </a:rPr>
              <a:t>mosmol</a:t>
            </a:r>
            <a:r>
              <a:rPr lang="en-GB" sz="1400" i="0" u="none" strike="noStrike" cap="none">
                <a:solidFill>
                  <a:schemeClr val="bg1"/>
                </a:solidFill>
                <a:effectLst/>
                <a:latin typeface="Arial"/>
                <a:ea typeface="Arial"/>
                <a:cs typeface="Arial"/>
                <a:sym typeface="Arial"/>
              </a:rPr>
              <a:t>/kg)</a:t>
            </a:r>
          </a:p>
          <a:p>
            <a:pPr algn="ctr"/>
            <a:r>
              <a:rPr lang="en-GB" sz="1400" i="0" u="none" strike="noStrike" cap="none">
                <a:solidFill>
                  <a:schemeClr val="bg1"/>
                </a:solidFill>
                <a:effectLst/>
                <a:latin typeface="Arial"/>
                <a:ea typeface="Arial"/>
                <a:cs typeface="Arial"/>
                <a:sym typeface="Arial"/>
              </a:rPr>
              <a:t>No/very mild ketosis</a:t>
            </a:r>
          </a:p>
          <a:p>
            <a:pPr algn="ctr"/>
            <a:r>
              <a:rPr lang="en-GB">
                <a:solidFill>
                  <a:schemeClr val="bg1"/>
                </a:solidFill>
              </a:rPr>
              <a:t>No acidosis</a:t>
            </a:r>
          </a:p>
        </p:txBody>
      </p:sp>
    </p:spTree>
    <p:extLst>
      <p:ext uri="{BB962C8B-B14F-4D97-AF65-F5344CB8AC3E}">
        <p14:creationId xmlns:p14="http://schemas.microsoft.com/office/powerpoint/2010/main" val="19020620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15</a:t>
            </a:r>
          </a:p>
        </p:txBody>
      </p:sp>
      <p:sp>
        <p:nvSpPr>
          <p:cNvPr id="3" name="TextBox 2">
            <a:extLst>
              <a:ext uri="{FF2B5EF4-FFF2-40B4-BE49-F238E27FC236}">
                <a16:creationId xmlns:a16="http://schemas.microsoft.com/office/drawing/2014/main" id="{4E1C4D15-F573-DB17-1CF9-C827FD66D30A}"/>
              </a:ext>
            </a:extLst>
          </p:cNvPr>
          <p:cNvSpPr txBox="1"/>
          <p:nvPr/>
        </p:nvSpPr>
        <p:spPr>
          <a:xfrm>
            <a:off x="308920" y="2080062"/>
            <a:ext cx="11044880" cy="5640006"/>
          </a:xfrm>
          <a:prstGeom prst="rect">
            <a:avLst/>
          </a:prstGeom>
          <a:noFill/>
        </p:spPr>
        <p:txBody>
          <a:bodyPr wrap="square" rtlCol="0">
            <a:spAutoFit/>
          </a:bodyPr>
          <a:lstStyle/>
          <a:p>
            <a:pPr marL="584200" lvl="0" rtl="0">
              <a:lnSpc>
                <a:spcPct val="115000"/>
              </a:lnSpc>
              <a:spcBef>
                <a:spcPts val="0"/>
              </a:spcBef>
              <a:spcAft>
                <a:spcPts val="0"/>
              </a:spcAft>
              <a:buSzPts val="1600"/>
            </a:pPr>
            <a:r>
              <a:rPr lang="en-GB" sz="1800" b="0" i="0" u="none" strike="noStrike">
                <a:solidFill>
                  <a:srgbClr val="2D323E"/>
                </a:solidFill>
                <a:effectLst/>
                <a:latin typeface="+mn-lt"/>
              </a:rPr>
              <a:t>A 68-year-old man presents to endocrinology clinic with a history of weight loss and increased skin pigmentation. He was found to have an elevated 24-hour urinary cortisol during a recent admission to hospital with pneumonia and was referred for further investigation. He still has a cough following treatment of his pneumonia. He has a past medical history of chronic obstructive pulmonary disease (COPD), hypertension and type 2 diabetes mellitus. Investigation results are as follows:</a:t>
            </a: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Cortisol after low dose dexamethasone administration: 743nmol/L (137–429nmol/L) Cortisol after high dose dexamethasone administration: 724nmol/L (137–429nmol/L) Early morning serum adrenocorticotropic hormone (ACTH): 52.4pmol/L (2.2-13.3pmol/L)</a:t>
            </a:r>
          </a:p>
          <a:p>
            <a:pPr marL="584200" lvl="0" algn="l" rtl="0">
              <a:lnSpc>
                <a:spcPct val="115000"/>
              </a:lnSpc>
              <a:spcBef>
                <a:spcPts val="0"/>
              </a:spcBef>
              <a:spcAft>
                <a:spcPts val="0"/>
              </a:spcAft>
              <a:buSzPts val="1600"/>
            </a:pPr>
            <a:endParaRPr lang="en-GB" sz="1800" b="0" i="0" u="none" strike="noStrike">
              <a:solidFill>
                <a:srgbClr val="2D323E"/>
              </a:solidFill>
              <a:effectLst/>
              <a:latin typeface="+mn-lt"/>
            </a:endParaRP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Which of the following is the most likely diagnosis?</a:t>
            </a:r>
          </a:p>
          <a:p>
            <a:pPr marL="914400" indent="-330200">
              <a:lnSpc>
                <a:spcPct val="115000"/>
              </a:lnSpc>
              <a:buSzPts val="1600"/>
              <a:buFont typeface="Arial"/>
              <a:buAutoNum type="alphaUcPeriod"/>
            </a:pPr>
            <a:r>
              <a:rPr lang="en-GB" sz="1800" b="0" i="0" u="none" strike="noStrike">
                <a:solidFill>
                  <a:srgbClr val="2D323E"/>
                </a:solidFill>
                <a:effectLst/>
                <a:latin typeface="+mn-lt"/>
              </a:rPr>
              <a:t>Cushing’s disease</a:t>
            </a:r>
          </a:p>
          <a:p>
            <a:pPr marL="914400" indent="-330200">
              <a:lnSpc>
                <a:spcPct val="115000"/>
              </a:lnSpc>
              <a:buSzPts val="1600"/>
              <a:buFont typeface="Arial"/>
              <a:buAutoNum type="alphaUcPeriod"/>
            </a:pPr>
            <a:r>
              <a:rPr lang="en-GB" sz="1800" b="0" i="0" u="none" strike="noStrike">
                <a:solidFill>
                  <a:srgbClr val="2D323E"/>
                </a:solidFill>
                <a:effectLst/>
                <a:latin typeface="+mn-lt"/>
              </a:rPr>
              <a:t>Small cell lung carcinoma</a:t>
            </a:r>
          </a:p>
          <a:p>
            <a:pPr marL="914400" indent="-330200">
              <a:lnSpc>
                <a:spcPct val="115000"/>
              </a:lnSpc>
              <a:buSzPts val="1600"/>
              <a:buFont typeface="Arial"/>
              <a:buAutoNum type="alphaUcPeriod"/>
            </a:pPr>
            <a:r>
              <a:rPr lang="en-GB" sz="1800" b="0" i="0" u="none" strike="noStrike">
                <a:solidFill>
                  <a:srgbClr val="2D323E"/>
                </a:solidFill>
                <a:effectLst/>
                <a:latin typeface="+mn-lt"/>
              </a:rPr>
              <a:t>Cortisol-secreting adrenal adenoma</a:t>
            </a:r>
          </a:p>
          <a:p>
            <a:pPr marL="914400" indent="-330200">
              <a:lnSpc>
                <a:spcPct val="115000"/>
              </a:lnSpc>
              <a:buSzPts val="1600"/>
              <a:buFont typeface="Arial"/>
              <a:buAutoNum type="alphaUcPeriod"/>
            </a:pPr>
            <a:r>
              <a:rPr lang="en-GB" sz="1800" b="0" i="0" u="none" strike="noStrike">
                <a:solidFill>
                  <a:srgbClr val="2D323E"/>
                </a:solidFill>
                <a:effectLst/>
                <a:latin typeface="+mn-lt"/>
              </a:rPr>
              <a:t>Iatrogenic Cushing’s syndrome</a:t>
            </a:r>
          </a:p>
          <a:p>
            <a:br>
              <a:rPr lang="en-GB" sz="1800">
                <a:latin typeface="Arial" panose="020B0604020202020204" pitchFamily="34" charset="0"/>
                <a:cs typeface="Arial" panose="020B0604020202020204" pitchFamily="34" charset="0"/>
              </a:rPr>
            </a:br>
            <a:endParaRPr lang="en-GB" sz="1800" b="0" i="0" u="none" strike="noStrike">
              <a:solidFill>
                <a:srgbClr val="2D323E"/>
              </a:solidFill>
              <a:effectLst/>
              <a:latin typeface="Arial" panose="020B0604020202020204" pitchFamily="34" charset="0"/>
              <a:cs typeface="Arial" panose="020B0604020202020204" pitchFamily="34" charset="0"/>
            </a:endParaRP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Tree>
    <p:extLst>
      <p:ext uri="{BB962C8B-B14F-4D97-AF65-F5344CB8AC3E}">
        <p14:creationId xmlns:p14="http://schemas.microsoft.com/office/powerpoint/2010/main" val="1213796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15</a:t>
            </a:r>
          </a:p>
        </p:txBody>
      </p:sp>
      <p:sp>
        <p:nvSpPr>
          <p:cNvPr id="3" name="TextBox 2">
            <a:extLst>
              <a:ext uri="{FF2B5EF4-FFF2-40B4-BE49-F238E27FC236}">
                <a16:creationId xmlns:a16="http://schemas.microsoft.com/office/drawing/2014/main" id="{4E1C4D15-F573-DB17-1CF9-C827FD66D30A}"/>
              </a:ext>
            </a:extLst>
          </p:cNvPr>
          <p:cNvSpPr txBox="1"/>
          <p:nvPr/>
        </p:nvSpPr>
        <p:spPr>
          <a:xfrm>
            <a:off x="308920" y="2080062"/>
            <a:ext cx="11354996" cy="4767459"/>
          </a:xfrm>
          <a:prstGeom prst="rect">
            <a:avLst/>
          </a:prstGeom>
          <a:noFill/>
        </p:spPr>
        <p:txBody>
          <a:bodyPr wrap="square" rtlCol="0">
            <a:spAutoFit/>
          </a:bodyPr>
          <a:lstStyle/>
          <a:p>
            <a:pPr marL="584200" lvl="0" rtl="0">
              <a:lnSpc>
                <a:spcPct val="115000"/>
              </a:lnSpc>
              <a:spcBef>
                <a:spcPts val="0"/>
              </a:spcBef>
              <a:spcAft>
                <a:spcPts val="0"/>
              </a:spcAft>
              <a:buSzPts val="1600"/>
            </a:pPr>
            <a:r>
              <a:rPr lang="en-GB" sz="1800" b="0" i="0" u="none" strike="noStrike">
                <a:solidFill>
                  <a:srgbClr val="2D323E"/>
                </a:solidFill>
                <a:effectLst/>
                <a:latin typeface="+mn-lt"/>
              </a:rPr>
              <a:t>A 68-year-old man presents to endocrinology clinic with a history of </a:t>
            </a:r>
            <a:r>
              <a:rPr lang="en-GB" sz="1800" b="1" i="0" u="none" strike="noStrike">
                <a:solidFill>
                  <a:srgbClr val="2D323E"/>
                </a:solidFill>
                <a:effectLst/>
                <a:latin typeface="+mn-lt"/>
              </a:rPr>
              <a:t>weight loss and increased skin pigmentation</a:t>
            </a:r>
            <a:r>
              <a:rPr lang="en-GB" sz="1800" b="0" i="0" u="none" strike="noStrike">
                <a:solidFill>
                  <a:srgbClr val="2D323E"/>
                </a:solidFill>
                <a:effectLst/>
                <a:latin typeface="+mn-lt"/>
              </a:rPr>
              <a:t>. He was found to have an </a:t>
            </a:r>
            <a:r>
              <a:rPr lang="en-GB" sz="1800" b="1" i="0" u="none" strike="noStrike">
                <a:solidFill>
                  <a:srgbClr val="2D323E"/>
                </a:solidFill>
                <a:effectLst/>
                <a:latin typeface="+mn-lt"/>
              </a:rPr>
              <a:t>elevated 24-hour urinary cortisol </a:t>
            </a:r>
            <a:r>
              <a:rPr lang="en-GB" sz="1800" b="0" i="0" u="none" strike="noStrike">
                <a:solidFill>
                  <a:srgbClr val="2D323E"/>
                </a:solidFill>
                <a:effectLst/>
                <a:latin typeface="+mn-lt"/>
              </a:rPr>
              <a:t>during a recent admission to hospital with pneumonia and was referred for further investigation. He still has a </a:t>
            </a:r>
            <a:r>
              <a:rPr lang="en-GB" sz="1800" b="1" i="0" u="none" strike="noStrike">
                <a:solidFill>
                  <a:srgbClr val="2D323E"/>
                </a:solidFill>
                <a:effectLst/>
                <a:latin typeface="+mn-lt"/>
              </a:rPr>
              <a:t>cough following treatment of his pneumonia</a:t>
            </a:r>
            <a:r>
              <a:rPr lang="en-GB" sz="1800" b="0" i="0" u="none" strike="noStrike">
                <a:solidFill>
                  <a:srgbClr val="2D323E"/>
                </a:solidFill>
                <a:effectLst/>
                <a:latin typeface="+mn-lt"/>
              </a:rPr>
              <a:t>. He has a past medical history of chronic obstructive pulmonary disease (COPD), hypertension and type 2 diabetes mellitus. Investigation results are as follows:</a:t>
            </a: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Cortisol after </a:t>
            </a:r>
            <a:r>
              <a:rPr lang="en-GB" sz="1800" b="0" i="0" u="none" strike="noStrike">
                <a:solidFill>
                  <a:srgbClr val="FF0000"/>
                </a:solidFill>
                <a:effectLst/>
                <a:latin typeface="+mn-lt"/>
              </a:rPr>
              <a:t>low</a:t>
            </a:r>
            <a:r>
              <a:rPr lang="en-GB" sz="1800" b="0" i="0" u="none" strike="noStrike">
                <a:solidFill>
                  <a:srgbClr val="2D323E"/>
                </a:solidFill>
                <a:effectLst/>
                <a:latin typeface="+mn-lt"/>
              </a:rPr>
              <a:t> dose dexamethasone administration: </a:t>
            </a:r>
            <a:r>
              <a:rPr lang="en-GB" sz="1800" b="0" i="0" u="none" strike="noStrike">
                <a:solidFill>
                  <a:srgbClr val="FF0000"/>
                </a:solidFill>
                <a:effectLst/>
                <a:latin typeface="+mn-lt"/>
              </a:rPr>
              <a:t>743nmol/L</a:t>
            </a:r>
            <a:r>
              <a:rPr lang="en-GB" sz="1800" b="0" i="0" u="none" strike="noStrike">
                <a:solidFill>
                  <a:srgbClr val="2D323E"/>
                </a:solidFill>
                <a:effectLst/>
                <a:latin typeface="+mn-lt"/>
              </a:rPr>
              <a:t> (137–429nmol/L) </a:t>
            </a: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Cortisol after </a:t>
            </a:r>
            <a:r>
              <a:rPr lang="en-GB" sz="1800" b="0" i="0" u="none" strike="noStrike">
                <a:solidFill>
                  <a:srgbClr val="FF0000"/>
                </a:solidFill>
                <a:effectLst/>
                <a:latin typeface="+mn-lt"/>
              </a:rPr>
              <a:t>high</a:t>
            </a:r>
            <a:r>
              <a:rPr lang="en-GB" sz="1800" b="0" i="0" u="none" strike="noStrike">
                <a:solidFill>
                  <a:srgbClr val="2D323E"/>
                </a:solidFill>
                <a:effectLst/>
                <a:latin typeface="+mn-lt"/>
              </a:rPr>
              <a:t> dose dexamethasone administration: </a:t>
            </a:r>
            <a:r>
              <a:rPr lang="en-GB" sz="1800" b="0" i="0" u="none" strike="noStrike">
                <a:solidFill>
                  <a:srgbClr val="FF0000"/>
                </a:solidFill>
                <a:effectLst/>
                <a:latin typeface="+mn-lt"/>
              </a:rPr>
              <a:t>724nmol/L</a:t>
            </a:r>
            <a:r>
              <a:rPr lang="en-GB" sz="1800" b="0" i="0" u="none" strike="noStrike">
                <a:solidFill>
                  <a:srgbClr val="2D323E"/>
                </a:solidFill>
                <a:effectLst/>
                <a:latin typeface="+mn-lt"/>
              </a:rPr>
              <a:t> (137–429nmol/L) </a:t>
            </a: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Early morning serum </a:t>
            </a:r>
            <a:r>
              <a:rPr lang="en-GB" sz="1800" b="0" i="0" u="none" strike="noStrike">
                <a:solidFill>
                  <a:srgbClr val="FF0000"/>
                </a:solidFill>
                <a:effectLst/>
                <a:latin typeface="+mn-lt"/>
              </a:rPr>
              <a:t>adrenocorticotropic hormone </a:t>
            </a:r>
            <a:r>
              <a:rPr lang="en-GB" sz="1800" b="0" i="0" u="none" strike="noStrike">
                <a:solidFill>
                  <a:srgbClr val="2D323E"/>
                </a:solidFill>
                <a:effectLst/>
                <a:latin typeface="+mn-lt"/>
              </a:rPr>
              <a:t>(ACTH): </a:t>
            </a:r>
            <a:r>
              <a:rPr lang="en-GB" sz="1800" b="0" i="0" u="none" strike="noStrike">
                <a:solidFill>
                  <a:srgbClr val="FF0000"/>
                </a:solidFill>
                <a:effectLst/>
                <a:latin typeface="+mn-lt"/>
              </a:rPr>
              <a:t>52.4pmol/L</a:t>
            </a:r>
            <a:r>
              <a:rPr lang="en-GB" sz="1800" b="0" i="0" u="none" strike="noStrike">
                <a:solidFill>
                  <a:srgbClr val="2D323E"/>
                </a:solidFill>
                <a:effectLst/>
                <a:latin typeface="+mn-lt"/>
              </a:rPr>
              <a:t> (2.2-13.3pmol/L)</a:t>
            </a:r>
          </a:p>
          <a:p>
            <a:pPr marL="584200" lvl="0" algn="l" rtl="0">
              <a:lnSpc>
                <a:spcPct val="115000"/>
              </a:lnSpc>
              <a:spcBef>
                <a:spcPts val="0"/>
              </a:spcBef>
              <a:spcAft>
                <a:spcPts val="0"/>
              </a:spcAft>
              <a:buSzPts val="1600"/>
            </a:pPr>
            <a:endParaRPr lang="en-GB" sz="1800" b="0" i="0" u="none" strike="noStrike">
              <a:solidFill>
                <a:srgbClr val="2D323E"/>
              </a:solidFill>
              <a:effectLst/>
              <a:latin typeface="+mn-lt"/>
            </a:endParaRP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Which of the following is the </a:t>
            </a:r>
            <a:r>
              <a:rPr lang="en-GB" sz="1800" b="1" i="0" u="none" strike="noStrike">
                <a:solidFill>
                  <a:srgbClr val="2D323E"/>
                </a:solidFill>
                <a:effectLst/>
                <a:latin typeface="+mn-lt"/>
              </a:rPr>
              <a:t>most likely diagnosis</a:t>
            </a:r>
            <a:r>
              <a:rPr lang="en-GB" sz="1800" b="0" i="0" u="none" strike="noStrike">
                <a:solidFill>
                  <a:srgbClr val="2D323E"/>
                </a:solidFill>
                <a:effectLst/>
                <a:latin typeface="+mn-lt"/>
              </a:rPr>
              <a:t>?</a:t>
            </a:r>
          </a:p>
          <a:p>
            <a:pPr marL="914400" indent="-330200">
              <a:lnSpc>
                <a:spcPct val="115000"/>
              </a:lnSpc>
              <a:buSzPts val="1600"/>
              <a:buFont typeface="Arial"/>
              <a:buAutoNum type="alphaUcPeriod"/>
            </a:pPr>
            <a:r>
              <a:rPr lang="en-GB" sz="1800" b="0" i="0" u="none" strike="noStrike">
                <a:solidFill>
                  <a:srgbClr val="2D323E"/>
                </a:solidFill>
                <a:effectLst/>
                <a:latin typeface="+mn-lt"/>
              </a:rPr>
              <a:t>Cushing’s disease</a:t>
            </a:r>
          </a:p>
          <a:p>
            <a:pPr marL="914400" indent="-330200">
              <a:lnSpc>
                <a:spcPct val="115000"/>
              </a:lnSpc>
              <a:buSzPts val="1600"/>
              <a:buFont typeface="Arial"/>
              <a:buAutoNum type="alphaUcPeriod"/>
            </a:pPr>
            <a:r>
              <a:rPr lang="en-GB" sz="1800" b="0" i="0" u="none" strike="noStrike">
                <a:solidFill>
                  <a:srgbClr val="2D323E"/>
                </a:solidFill>
                <a:effectLst/>
                <a:latin typeface="+mn-lt"/>
              </a:rPr>
              <a:t>Small cell lung carcinoma</a:t>
            </a:r>
          </a:p>
          <a:p>
            <a:pPr marL="914400" indent="-330200">
              <a:lnSpc>
                <a:spcPct val="115000"/>
              </a:lnSpc>
              <a:buSzPts val="1600"/>
              <a:buFont typeface="Arial"/>
              <a:buAutoNum type="alphaUcPeriod"/>
            </a:pPr>
            <a:r>
              <a:rPr lang="en-GB" sz="1800" b="0" i="0" u="none" strike="noStrike">
                <a:solidFill>
                  <a:srgbClr val="2D323E"/>
                </a:solidFill>
                <a:effectLst/>
                <a:latin typeface="+mn-lt"/>
              </a:rPr>
              <a:t>Cortisol-secreting adrenal adenoma</a:t>
            </a:r>
          </a:p>
          <a:p>
            <a:pPr marL="914400" indent="-330200">
              <a:lnSpc>
                <a:spcPct val="115000"/>
              </a:lnSpc>
              <a:buSzPts val="1600"/>
              <a:buFont typeface="Arial"/>
              <a:buAutoNum type="alphaUcPeriod"/>
            </a:pPr>
            <a:r>
              <a:rPr lang="en-GB" sz="1800" b="0" i="0" u="none" strike="noStrike">
                <a:solidFill>
                  <a:srgbClr val="2D323E"/>
                </a:solidFill>
                <a:effectLst/>
                <a:latin typeface="+mn-lt"/>
              </a:rPr>
              <a:t>Iatrogenic Cushing’s syndrome</a:t>
            </a:r>
            <a:endParaRPr lang="en-GB" sz="1800">
              <a:solidFill>
                <a:schemeClr val="tx1"/>
              </a:solidFill>
              <a:latin typeface="+mn-lt"/>
            </a:endParaRPr>
          </a:p>
          <a:p>
            <a:endParaRPr lang="en-US"/>
          </a:p>
        </p:txBody>
      </p:sp>
      <p:sp>
        <p:nvSpPr>
          <p:cNvPr id="2" name="TextBox 1">
            <a:extLst>
              <a:ext uri="{FF2B5EF4-FFF2-40B4-BE49-F238E27FC236}">
                <a16:creationId xmlns:a16="http://schemas.microsoft.com/office/drawing/2014/main" id="{FA5A0771-694E-B150-2EB8-8740B000FF49}"/>
              </a:ext>
            </a:extLst>
          </p:cNvPr>
          <p:cNvSpPr txBox="1"/>
          <p:nvPr/>
        </p:nvSpPr>
        <p:spPr>
          <a:xfrm>
            <a:off x="6891571" y="5214551"/>
            <a:ext cx="4991509" cy="646331"/>
          </a:xfrm>
          <a:prstGeom prst="rect">
            <a:avLst/>
          </a:prstGeom>
          <a:noFill/>
        </p:spPr>
        <p:txBody>
          <a:bodyPr wrap="square" rtlCol="0">
            <a:spAutoFit/>
          </a:bodyPr>
          <a:lstStyle/>
          <a:p>
            <a:r>
              <a:rPr lang="en-GB" sz="1800">
                <a:solidFill>
                  <a:srgbClr val="FF0000"/>
                </a:solidFill>
              </a:rPr>
              <a:t>Low Dose- High Cortisol</a:t>
            </a:r>
          </a:p>
          <a:p>
            <a:r>
              <a:rPr lang="en-GB" sz="1800">
                <a:solidFill>
                  <a:srgbClr val="FF0000"/>
                </a:solidFill>
              </a:rPr>
              <a:t>High Dose- High Cortisol, High ACTH</a:t>
            </a:r>
          </a:p>
        </p:txBody>
      </p:sp>
    </p:spTree>
    <p:extLst>
      <p:ext uri="{BB962C8B-B14F-4D97-AF65-F5344CB8AC3E}">
        <p14:creationId xmlns:p14="http://schemas.microsoft.com/office/powerpoint/2010/main" val="2068901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Diabetic Ketoacidosis</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nvGraphicFramePr>
        <p:xfrm>
          <a:off x="838200" y="1804409"/>
          <a:ext cx="10515599" cy="4537400"/>
        </p:xfrm>
        <a:graphic>
          <a:graphicData uri="http://schemas.openxmlformats.org/drawingml/2006/table">
            <a:tbl>
              <a:tblPr>
                <a:noFill/>
                <a:tableStyleId>{A9FBECBB-9841-4348-AF54-0E99E33BA2AF}</a:tableStyleId>
              </a:tblPr>
              <a:tblGrid>
                <a:gridCol w="4146755">
                  <a:extLst>
                    <a:ext uri="{9D8B030D-6E8A-4147-A177-3AD203B41FA5}">
                      <a16:colId xmlns:a16="http://schemas.microsoft.com/office/drawing/2014/main" val="20000"/>
                    </a:ext>
                  </a:extLst>
                </a:gridCol>
                <a:gridCol w="6368844">
                  <a:extLst>
                    <a:ext uri="{9D8B030D-6E8A-4147-A177-3AD203B41FA5}">
                      <a16:colId xmlns:a16="http://schemas.microsoft.com/office/drawing/2014/main" val="20001"/>
                    </a:ext>
                  </a:extLst>
                </a:gridCol>
              </a:tblGrid>
              <a:tr h="264767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Diabetic ketoacidosis is a life threatening, medical emergency. </a:t>
                      </a:r>
                    </a:p>
                    <a:p>
                      <a:r>
                        <a:rPr lang="en-GB" sz="1400" b="0" i="0" u="none" strike="noStrike" cap="none">
                          <a:solidFill>
                            <a:srgbClr val="000000"/>
                          </a:solidFill>
                          <a:effectLst/>
                          <a:latin typeface="Arial"/>
                          <a:ea typeface="Arial"/>
                          <a:cs typeface="Arial"/>
                          <a:sym typeface="Arial"/>
                        </a:rPr>
                        <a:t>To diagnose DKA you require:</a:t>
                      </a:r>
                    </a:p>
                    <a:p>
                      <a:r>
                        <a:rPr lang="en-GB" sz="1400" b="1" i="1" u="none" strike="noStrike" cap="none">
                          <a:solidFill>
                            <a:srgbClr val="000000"/>
                          </a:solidFill>
                          <a:effectLst/>
                          <a:latin typeface="Arial"/>
                          <a:ea typeface="Arial"/>
                          <a:cs typeface="Arial"/>
                          <a:sym typeface="Arial"/>
                        </a:rPr>
                        <a:t>Hyperglycaemia</a:t>
                      </a:r>
                      <a:r>
                        <a:rPr lang="en-GB" sz="1400" b="0" i="0" u="none" strike="noStrike" cap="none">
                          <a:solidFill>
                            <a:srgbClr val="000000"/>
                          </a:solidFill>
                          <a:effectLst/>
                          <a:latin typeface="Arial"/>
                          <a:ea typeface="Arial"/>
                          <a:cs typeface="Arial"/>
                          <a:sym typeface="Arial"/>
                        </a:rPr>
                        <a:t> (i.e. blood glucose &gt; 11 mmol/l)</a:t>
                      </a:r>
                    </a:p>
                    <a:p>
                      <a:r>
                        <a:rPr lang="en-GB" sz="1400" b="1" i="1" u="none" strike="noStrike" cap="none">
                          <a:solidFill>
                            <a:srgbClr val="000000"/>
                          </a:solidFill>
                          <a:effectLst/>
                          <a:latin typeface="Arial"/>
                          <a:ea typeface="Arial"/>
                          <a:cs typeface="Arial"/>
                          <a:sym typeface="Arial"/>
                        </a:rPr>
                        <a:t>Ketosis</a:t>
                      </a:r>
                      <a:r>
                        <a:rPr lang="en-GB" sz="1400" b="0" i="0" u="none" strike="noStrike" cap="none">
                          <a:solidFill>
                            <a:srgbClr val="000000"/>
                          </a:solidFill>
                          <a:effectLst/>
                          <a:latin typeface="Arial"/>
                          <a:ea typeface="Arial"/>
                          <a:cs typeface="Arial"/>
                          <a:sym typeface="Arial"/>
                        </a:rPr>
                        <a:t> (i.e. blood ketones &gt; 3 mmol/l)</a:t>
                      </a:r>
                    </a:p>
                    <a:p>
                      <a:r>
                        <a:rPr lang="en-GB" sz="1400" b="1" i="1" u="none" strike="noStrike" cap="none">
                          <a:solidFill>
                            <a:srgbClr val="000000"/>
                          </a:solidFill>
                          <a:effectLst/>
                          <a:latin typeface="Arial"/>
                          <a:ea typeface="Arial"/>
                          <a:cs typeface="Arial"/>
                          <a:sym typeface="Arial"/>
                        </a:rPr>
                        <a:t>Acidosis</a:t>
                      </a:r>
                      <a:r>
                        <a:rPr lang="en-GB" sz="1400" b="0" i="0" u="none" strike="noStrike" cap="none">
                          <a:solidFill>
                            <a:srgbClr val="000000"/>
                          </a:solidFill>
                          <a:effectLst/>
                          <a:latin typeface="Arial"/>
                          <a:ea typeface="Arial"/>
                          <a:cs typeface="Arial"/>
                          <a:sym typeface="Arial"/>
                        </a:rPr>
                        <a:t> (i.e. pH &lt; 7.3)</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a:solidFill>
                          <a:srgbClr val="000000"/>
                        </a:solidFill>
                        <a:effectLst/>
                        <a:latin typeface="Arial"/>
                        <a:cs typeface="Arial"/>
                        <a:sym typeface="Arial"/>
                      </a:endParaRPr>
                    </a:p>
                    <a:p>
                      <a:r>
                        <a:rPr lang="en-GB" sz="1400" b="1" i="0" u="none" strike="noStrike" cap="none">
                          <a:solidFill>
                            <a:srgbClr val="000000"/>
                          </a:solidFill>
                          <a:effectLst/>
                          <a:latin typeface="Arial"/>
                          <a:cs typeface="Arial"/>
                          <a:sym typeface="Arial"/>
                        </a:rPr>
                        <a:t>Causes/Risk Factors- </a:t>
                      </a:r>
                    </a:p>
                    <a:p>
                      <a:r>
                        <a:rPr lang="en-GB" sz="1400" b="0" i="0" u="none" strike="noStrike" cap="none">
                          <a:solidFill>
                            <a:srgbClr val="000000"/>
                          </a:solidFill>
                          <a:effectLst/>
                          <a:latin typeface="Arial"/>
                          <a:ea typeface="Arial"/>
                          <a:cs typeface="Arial"/>
                          <a:sym typeface="Arial"/>
                        </a:rPr>
                        <a:t>•Untreated T1DM or Interruption of insulin therapy</a:t>
                      </a:r>
                    </a:p>
                    <a:p>
                      <a:r>
                        <a:rPr lang="en-GB" sz="1400" b="0" i="0" u="none" strike="noStrike" cap="none">
                          <a:solidFill>
                            <a:srgbClr val="000000"/>
                          </a:solidFill>
                          <a:effectLst/>
                          <a:latin typeface="Arial"/>
                          <a:ea typeface="Arial"/>
                          <a:cs typeface="Arial"/>
                          <a:sym typeface="Arial"/>
                        </a:rPr>
                        <a:t>•Undiagnosed DM</a:t>
                      </a:r>
                    </a:p>
                    <a:p>
                      <a:r>
                        <a:rPr lang="en-GB" sz="1400" b="0" i="0" u="none" strike="noStrike" cap="none">
                          <a:solidFill>
                            <a:srgbClr val="000000"/>
                          </a:solidFill>
                          <a:effectLst/>
                          <a:latin typeface="Arial"/>
                          <a:ea typeface="Arial"/>
                          <a:cs typeface="Arial"/>
                          <a:sym typeface="Arial"/>
                        </a:rPr>
                        <a:t>•Infection/Illness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a:solidFill>
                            <a:srgbClr val="000000"/>
                          </a:solidFill>
                          <a:effectLst/>
                          <a:latin typeface="Arial"/>
                          <a:ea typeface="Arial"/>
                          <a:cs typeface="Arial"/>
                          <a:sym typeface="Arial"/>
                        </a:rPr>
                        <a:t>•Myocardial Infarction</a:t>
                      </a:r>
                    </a:p>
                  </a:txBody>
                  <a:tcPr marL="91425" marR="91425" marT="91425" marB="91425"/>
                </a:tc>
                <a:extLst>
                  <a:ext uri="{0D108BD9-81ED-4DB2-BD59-A6C34878D82A}">
                    <a16:rowId xmlns:a16="http://schemas.microsoft.com/office/drawing/2014/main" val="10001"/>
                  </a:ext>
                </a:extLst>
              </a:tr>
              <a:tr h="1845488">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a:t>
                      </a:r>
                      <a:endParaRPr sz="1600" b="1" u="sng"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It occurs when they body does not have enough insulin to use and process glucose. </a:t>
                      </a:r>
                    </a:p>
                    <a:p>
                      <a:r>
                        <a:rPr lang="en-GB" sz="1400" b="1" i="0" u="none" strike="noStrike" cap="none">
                          <a:solidFill>
                            <a:srgbClr val="000000"/>
                          </a:solidFill>
                          <a:effectLst/>
                          <a:latin typeface="Arial"/>
                          <a:ea typeface="Arial"/>
                          <a:cs typeface="Arial"/>
                          <a:sym typeface="Arial"/>
                        </a:rPr>
                        <a:t>Summary-</a:t>
                      </a:r>
                      <a:br>
                        <a:rPr lang="en-GB" sz="1400" b="1"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Complete absence of insulin ------ </a:t>
                      </a:r>
                      <a:r>
                        <a:rPr lang="en-GB" sz="1400" b="1" i="0" u="none" strike="noStrike" cap="none">
                          <a:solidFill>
                            <a:srgbClr val="000000"/>
                          </a:solidFill>
                          <a:effectLst/>
                          <a:latin typeface="Arial"/>
                          <a:ea typeface="Arial"/>
                          <a:cs typeface="Arial"/>
                          <a:sym typeface="Arial"/>
                        </a:rPr>
                        <a:t>unrestrained </a:t>
                      </a:r>
                      <a:r>
                        <a:rPr lang="en-GB" sz="1400" b="0" i="0" u="none" strike="noStrike" cap="none">
                          <a:solidFill>
                            <a:srgbClr val="000000"/>
                          </a:solidFill>
                          <a:effectLst/>
                          <a:latin typeface="Arial"/>
                          <a:ea typeface="Arial"/>
                          <a:cs typeface="Arial"/>
                          <a:sym typeface="Arial"/>
                        </a:rPr>
                        <a:t>production of glucose and decreased peripheral glucose uptake</a:t>
                      </a:r>
                    </a:p>
                    <a:p>
                      <a:r>
                        <a:rPr lang="en-GB" sz="1400" b="0" i="0" u="none" strike="noStrike" cap="none">
                          <a:solidFill>
                            <a:srgbClr val="000000"/>
                          </a:solidFill>
                          <a:effectLst/>
                          <a:latin typeface="Arial"/>
                          <a:ea typeface="Arial"/>
                          <a:cs typeface="Arial"/>
                          <a:sym typeface="Arial"/>
                        </a:rPr>
                        <a:t>Hyperglycaemia ----- osmotic diuresis----- dehydration</a:t>
                      </a:r>
                    </a:p>
                    <a:p>
                      <a:r>
                        <a:rPr lang="en-GB" sz="1400" b="0" i="0" u="none" strike="noStrike" cap="none">
                          <a:solidFill>
                            <a:srgbClr val="000000"/>
                          </a:solidFill>
                          <a:effectLst/>
                          <a:latin typeface="Arial"/>
                          <a:ea typeface="Arial"/>
                          <a:cs typeface="Arial"/>
                          <a:sym typeface="Arial"/>
                        </a:rPr>
                        <a:t>Peripheral lipolysis ----- increase FFA ------- oxidised to Acetyl CoA ------ ketones = </a:t>
                      </a:r>
                      <a:r>
                        <a:rPr lang="en-GB" sz="1400" b="1" i="0" u="none" strike="noStrike" cap="none">
                          <a:solidFill>
                            <a:srgbClr val="000000"/>
                          </a:solidFill>
                          <a:effectLst/>
                          <a:latin typeface="Arial"/>
                          <a:ea typeface="Arial"/>
                          <a:cs typeface="Arial"/>
                          <a:sym typeface="Arial"/>
                        </a:rPr>
                        <a:t>ACIDOSIS</a:t>
                      </a:r>
                      <a:endParaRPr lang="en-GB" sz="1400" b="0" i="0" u="none" strike="noStrike" cap="none">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2"/>
                  </a:ext>
                </a:extLst>
              </a:tr>
            </a:tbl>
          </a:graphicData>
        </a:graphic>
      </p:graphicFrame>
      <p:sp>
        <p:nvSpPr>
          <p:cNvPr id="4" name="Google Shape;143;g14f42a8af8d_0_0">
            <a:extLst>
              <a:ext uri="{FF2B5EF4-FFF2-40B4-BE49-F238E27FC236}">
                <a16:creationId xmlns:a16="http://schemas.microsoft.com/office/drawing/2014/main" id="{B9795560-B9CD-13BE-351C-05B27FAD8404}"/>
              </a:ext>
            </a:extLst>
          </p:cNvPr>
          <p:cNvSpPr txBox="1">
            <a:spLocks/>
          </p:cNvSpPr>
          <p:nvPr/>
        </p:nvSpPr>
        <p:spPr>
          <a:xfrm>
            <a:off x="1797519" y="5028546"/>
            <a:ext cx="2304075" cy="984644"/>
          </a:xfrm>
          <a:prstGeom prst="rect">
            <a:avLst/>
          </a:prstGeom>
          <a:solidFill>
            <a:srgbClr val="FF0000"/>
          </a:solid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15000"/>
              </a:lnSpc>
              <a:buSzPct val="64285"/>
              <a:buFont typeface="Arial"/>
              <a:buNone/>
            </a:pPr>
            <a:r>
              <a:rPr lang="en-GB" sz="1400" b="1">
                <a:solidFill>
                  <a:schemeClr val="lt1"/>
                </a:solidFill>
                <a:latin typeface="Roboto"/>
                <a:ea typeface="Roboto"/>
                <a:cs typeface="Roboto"/>
                <a:sym typeface="Roboto"/>
              </a:rPr>
              <a:t>The main problems are ketoacidosis, dehydration and potassium imbalance.</a:t>
            </a:r>
          </a:p>
        </p:txBody>
      </p:sp>
      <p:sp>
        <p:nvSpPr>
          <p:cNvPr id="5" name="Google Shape;143;g14f42a8af8d_0_0">
            <a:extLst>
              <a:ext uri="{FF2B5EF4-FFF2-40B4-BE49-F238E27FC236}">
                <a16:creationId xmlns:a16="http://schemas.microsoft.com/office/drawing/2014/main" id="{A1713EBB-06A4-8E4A-7473-E9689C6999FD}"/>
              </a:ext>
            </a:extLst>
          </p:cNvPr>
          <p:cNvSpPr txBox="1">
            <a:spLocks/>
          </p:cNvSpPr>
          <p:nvPr/>
        </p:nvSpPr>
        <p:spPr>
          <a:xfrm>
            <a:off x="1797519" y="2431834"/>
            <a:ext cx="2304075" cy="984644"/>
          </a:xfrm>
          <a:prstGeom prst="rect">
            <a:avLst/>
          </a:prstGeom>
          <a:solidFill>
            <a:srgbClr val="FF0000"/>
          </a:solid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lnSpc>
                <a:spcPct val="115000"/>
              </a:lnSpc>
              <a:buSzPct val="64285"/>
              <a:buNone/>
            </a:pPr>
            <a:r>
              <a:rPr lang="en-GB" sz="1400" b="1" i="0" u="none" strike="noStrike" cap="none">
                <a:solidFill>
                  <a:schemeClr val="bg1"/>
                </a:solidFill>
                <a:effectLst/>
                <a:latin typeface="Arial"/>
                <a:ea typeface="Arial"/>
                <a:cs typeface="Arial"/>
                <a:sym typeface="Arial"/>
              </a:rPr>
              <a:t>It is the most common way that children with a new diagnosis of </a:t>
            </a:r>
            <a:r>
              <a:rPr lang="en-GB" sz="1400" b="1" i="1" u="none" strike="noStrike" cap="none">
                <a:solidFill>
                  <a:schemeClr val="bg1"/>
                </a:solidFill>
                <a:effectLst/>
                <a:latin typeface="Arial"/>
                <a:ea typeface="Arial"/>
                <a:cs typeface="Arial"/>
                <a:sym typeface="Arial"/>
              </a:rPr>
              <a:t>type 1 diabetes</a:t>
            </a:r>
            <a:r>
              <a:rPr lang="en-GB" sz="1400" b="1" i="0" u="none" strike="noStrike" cap="none">
                <a:solidFill>
                  <a:schemeClr val="bg1"/>
                </a:solidFill>
                <a:effectLst/>
                <a:latin typeface="Arial"/>
                <a:ea typeface="Arial"/>
                <a:cs typeface="Arial"/>
                <a:sym typeface="Arial"/>
              </a:rPr>
              <a:t> present.</a:t>
            </a:r>
          </a:p>
          <a:p>
            <a:pPr marL="0" indent="0" algn="ctr">
              <a:lnSpc>
                <a:spcPct val="115000"/>
              </a:lnSpc>
              <a:buSzPct val="64285"/>
              <a:buFont typeface="Arial"/>
              <a:buNone/>
            </a:pPr>
            <a:endParaRPr lang="en-GB" sz="1400" b="1">
              <a:solidFill>
                <a:schemeClr val="lt1"/>
              </a:solidFill>
              <a:latin typeface="Roboto"/>
              <a:ea typeface="Roboto"/>
              <a:cs typeface="Roboto"/>
              <a:sym typeface="Roboto"/>
            </a:endParaRPr>
          </a:p>
        </p:txBody>
      </p:sp>
    </p:spTree>
    <p:extLst>
      <p:ext uri="{BB962C8B-B14F-4D97-AF65-F5344CB8AC3E}">
        <p14:creationId xmlns:p14="http://schemas.microsoft.com/office/powerpoint/2010/main" val="24923602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15</a:t>
            </a:r>
          </a:p>
        </p:txBody>
      </p:sp>
      <p:sp>
        <p:nvSpPr>
          <p:cNvPr id="3" name="TextBox 2">
            <a:extLst>
              <a:ext uri="{FF2B5EF4-FFF2-40B4-BE49-F238E27FC236}">
                <a16:creationId xmlns:a16="http://schemas.microsoft.com/office/drawing/2014/main" id="{4E1C4D15-F573-DB17-1CF9-C827FD66D30A}"/>
              </a:ext>
            </a:extLst>
          </p:cNvPr>
          <p:cNvSpPr txBox="1"/>
          <p:nvPr/>
        </p:nvSpPr>
        <p:spPr>
          <a:xfrm>
            <a:off x="308919" y="2080062"/>
            <a:ext cx="11333731" cy="4767459"/>
          </a:xfrm>
          <a:prstGeom prst="rect">
            <a:avLst/>
          </a:prstGeom>
          <a:noFill/>
        </p:spPr>
        <p:txBody>
          <a:bodyPr wrap="square" rtlCol="0">
            <a:spAutoFit/>
          </a:bodyPr>
          <a:lstStyle/>
          <a:p>
            <a:pPr marL="584200" lvl="0" rtl="0">
              <a:lnSpc>
                <a:spcPct val="115000"/>
              </a:lnSpc>
              <a:spcBef>
                <a:spcPts val="0"/>
              </a:spcBef>
              <a:spcAft>
                <a:spcPts val="0"/>
              </a:spcAft>
              <a:buSzPts val="1600"/>
            </a:pPr>
            <a:r>
              <a:rPr lang="en-GB" sz="1800" b="0" i="0" u="none" strike="noStrike">
                <a:solidFill>
                  <a:srgbClr val="2D323E"/>
                </a:solidFill>
                <a:effectLst/>
                <a:latin typeface="+mn-lt"/>
              </a:rPr>
              <a:t>A 68-year-old man presents to endocrinology clinic with a history of </a:t>
            </a:r>
            <a:r>
              <a:rPr lang="en-GB" sz="1800" b="1" i="0" u="none" strike="noStrike">
                <a:solidFill>
                  <a:srgbClr val="2D323E"/>
                </a:solidFill>
                <a:effectLst/>
                <a:latin typeface="+mn-lt"/>
              </a:rPr>
              <a:t>weight loss and increased skin pigmentation</a:t>
            </a:r>
            <a:r>
              <a:rPr lang="en-GB" sz="1800" b="0" i="0" u="none" strike="noStrike">
                <a:solidFill>
                  <a:srgbClr val="2D323E"/>
                </a:solidFill>
                <a:effectLst/>
                <a:latin typeface="+mn-lt"/>
              </a:rPr>
              <a:t>. He was found to have an </a:t>
            </a:r>
            <a:r>
              <a:rPr lang="en-GB" sz="1800" b="1" i="0" u="none" strike="noStrike">
                <a:solidFill>
                  <a:srgbClr val="2D323E"/>
                </a:solidFill>
                <a:effectLst/>
                <a:latin typeface="+mn-lt"/>
              </a:rPr>
              <a:t>elevated 24-hour urinary cortisol </a:t>
            </a:r>
            <a:r>
              <a:rPr lang="en-GB" sz="1800" b="0" i="0" u="none" strike="noStrike">
                <a:solidFill>
                  <a:srgbClr val="2D323E"/>
                </a:solidFill>
                <a:effectLst/>
                <a:latin typeface="+mn-lt"/>
              </a:rPr>
              <a:t>during a recent admission to hospital with pneumonia and was referred for further investigation. He still has a </a:t>
            </a:r>
            <a:r>
              <a:rPr lang="en-GB" sz="1800" b="1" i="0" u="none" strike="noStrike">
                <a:solidFill>
                  <a:srgbClr val="2D323E"/>
                </a:solidFill>
                <a:effectLst/>
                <a:latin typeface="+mn-lt"/>
              </a:rPr>
              <a:t>cough following treatment of his pneumonia</a:t>
            </a:r>
            <a:r>
              <a:rPr lang="en-GB" sz="1800" b="0" i="0" u="none" strike="noStrike">
                <a:solidFill>
                  <a:srgbClr val="2D323E"/>
                </a:solidFill>
                <a:effectLst/>
                <a:latin typeface="+mn-lt"/>
              </a:rPr>
              <a:t>. He has a past medical history of chronic obstructive pulmonary disease (COPD), hypertension and type 2 diabetes mellitus. Investigation results are as follows:</a:t>
            </a: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Cortisol after </a:t>
            </a:r>
            <a:r>
              <a:rPr lang="en-GB" sz="1800" b="0" i="0" u="none" strike="noStrike">
                <a:solidFill>
                  <a:srgbClr val="FF0000"/>
                </a:solidFill>
                <a:effectLst/>
                <a:latin typeface="+mn-lt"/>
              </a:rPr>
              <a:t>low</a:t>
            </a:r>
            <a:r>
              <a:rPr lang="en-GB" sz="1800" b="0" i="0" u="none" strike="noStrike">
                <a:solidFill>
                  <a:srgbClr val="2D323E"/>
                </a:solidFill>
                <a:effectLst/>
                <a:latin typeface="+mn-lt"/>
              </a:rPr>
              <a:t> dose dexamethasone administration: </a:t>
            </a:r>
            <a:r>
              <a:rPr lang="en-GB" sz="1800" b="0" i="0" u="none" strike="noStrike">
                <a:solidFill>
                  <a:srgbClr val="FF0000"/>
                </a:solidFill>
                <a:effectLst/>
                <a:latin typeface="+mn-lt"/>
              </a:rPr>
              <a:t>743nmol/L</a:t>
            </a:r>
            <a:r>
              <a:rPr lang="en-GB" sz="1800" b="0" i="0" u="none" strike="noStrike">
                <a:solidFill>
                  <a:srgbClr val="2D323E"/>
                </a:solidFill>
                <a:effectLst/>
                <a:latin typeface="+mn-lt"/>
              </a:rPr>
              <a:t> (137–429nmol/L) </a:t>
            </a: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Cortisol after </a:t>
            </a:r>
            <a:r>
              <a:rPr lang="en-GB" sz="1800" b="0" i="0" u="none" strike="noStrike">
                <a:solidFill>
                  <a:srgbClr val="FF0000"/>
                </a:solidFill>
                <a:effectLst/>
                <a:latin typeface="+mn-lt"/>
              </a:rPr>
              <a:t>high</a:t>
            </a:r>
            <a:r>
              <a:rPr lang="en-GB" sz="1800" b="0" i="0" u="none" strike="noStrike">
                <a:solidFill>
                  <a:srgbClr val="2D323E"/>
                </a:solidFill>
                <a:effectLst/>
                <a:latin typeface="+mn-lt"/>
              </a:rPr>
              <a:t> dose dexamethasone administration: </a:t>
            </a:r>
            <a:r>
              <a:rPr lang="en-GB" sz="1800" b="0" i="0" u="none" strike="noStrike">
                <a:solidFill>
                  <a:srgbClr val="FF0000"/>
                </a:solidFill>
                <a:effectLst/>
                <a:latin typeface="+mn-lt"/>
              </a:rPr>
              <a:t>724nmol/L</a:t>
            </a:r>
            <a:r>
              <a:rPr lang="en-GB" sz="1800" b="0" i="0" u="none" strike="noStrike">
                <a:solidFill>
                  <a:srgbClr val="2D323E"/>
                </a:solidFill>
                <a:effectLst/>
                <a:latin typeface="+mn-lt"/>
              </a:rPr>
              <a:t> (137–429nmol/L) </a:t>
            </a: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Early morning serum </a:t>
            </a:r>
            <a:r>
              <a:rPr lang="en-GB" sz="1800" b="0" i="0" u="none" strike="noStrike">
                <a:solidFill>
                  <a:srgbClr val="FF0000"/>
                </a:solidFill>
                <a:effectLst/>
                <a:latin typeface="+mn-lt"/>
              </a:rPr>
              <a:t>adrenocorticotropic hormone </a:t>
            </a:r>
            <a:r>
              <a:rPr lang="en-GB" sz="1800" b="0" i="0" u="none" strike="noStrike">
                <a:solidFill>
                  <a:srgbClr val="2D323E"/>
                </a:solidFill>
                <a:effectLst/>
                <a:latin typeface="+mn-lt"/>
              </a:rPr>
              <a:t>(ACTH): </a:t>
            </a:r>
            <a:r>
              <a:rPr lang="en-GB" sz="1800" b="0" i="0" u="none" strike="noStrike">
                <a:solidFill>
                  <a:srgbClr val="FF0000"/>
                </a:solidFill>
                <a:effectLst/>
                <a:latin typeface="+mn-lt"/>
              </a:rPr>
              <a:t>52.4pmol/L</a:t>
            </a:r>
            <a:r>
              <a:rPr lang="en-GB" sz="1800" b="0" i="0" u="none" strike="noStrike">
                <a:solidFill>
                  <a:srgbClr val="2D323E"/>
                </a:solidFill>
                <a:effectLst/>
                <a:latin typeface="+mn-lt"/>
              </a:rPr>
              <a:t> (2.2-13.3pmol/L)</a:t>
            </a:r>
          </a:p>
          <a:p>
            <a:pPr marL="584200" lvl="0" algn="l" rtl="0">
              <a:lnSpc>
                <a:spcPct val="115000"/>
              </a:lnSpc>
              <a:spcBef>
                <a:spcPts val="0"/>
              </a:spcBef>
              <a:spcAft>
                <a:spcPts val="0"/>
              </a:spcAft>
              <a:buSzPts val="1600"/>
            </a:pPr>
            <a:endParaRPr lang="en-GB" sz="1800" b="0" i="0" u="none" strike="noStrike">
              <a:solidFill>
                <a:srgbClr val="2D323E"/>
              </a:solidFill>
              <a:effectLst/>
              <a:latin typeface="+mn-lt"/>
            </a:endParaRP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Which of the following is the most likely diagnosis?</a:t>
            </a:r>
          </a:p>
          <a:p>
            <a:pPr marL="914400" indent="-330200">
              <a:lnSpc>
                <a:spcPct val="115000"/>
              </a:lnSpc>
              <a:buSzPts val="1600"/>
              <a:buFont typeface="Arial"/>
              <a:buAutoNum type="alphaUcPeriod"/>
            </a:pPr>
            <a:r>
              <a:rPr lang="en-GB" sz="1800" b="0" i="0" u="none" strike="noStrike">
                <a:solidFill>
                  <a:srgbClr val="2D323E"/>
                </a:solidFill>
                <a:effectLst/>
                <a:latin typeface="+mn-lt"/>
              </a:rPr>
              <a:t>Cushing’s disease</a:t>
            </a:r>
          </a:p>
          <a:p>
            <a:pPr marL="914400" indent="-330200">
              <a:lnSpc>
                <a:spcPct val="115000"/>
              </a:lnSpc>
              <a:buSzPts val="1600"/>
              <a:buFont typeface="Arial"/>
              <a:buAutoNum type="alphaUcPeriod"/>
            </a:pPr>
            <a:r>
              <a:rPr lang="en-GB" sz="1800" b="1" i="0" u="none" strike="noStrike">
                <a:solidFill>
                  <a:srgbClr val="FF0000"/>
                </a:solidFill>
                <a:effectLst/>
                <a:latin typeface="+mn-lt"/>
              </a:rPr>
              <a:t>Small cell lung carcinoma</a:t>
            </a:r>
          </a:p>
          <a:p>
            <a:pPr marL="914400" indent="-330200">
              <a:lnSpc>
                <a:spcPct val="115000"/>
              </a:lnSpc>
              <a:buSzPts val="1600"/>
              <a:buFont typeface="Arial"/>
              <a:buAutoNum type="alphaUcPeriod"/>
            </a:pPr>
            <a:r>
              <a:rPr lang="en-GB" sz="1800" b="0" i="0" u="none" strike="noStrike">
                <a:solidFill>
                  <a:srgbClr val="2D323E"/>
                </a:solidFill>
                <a:effectLst/>
                <a:latin typeface="+mn-lt"/>
              </a:rPr>
              <a:t>Cortisol-secreting adrenal adenoma</a:t>
            </a:r>
          </a:p>
          <a:p>
            <a:pPr marL="914400" indent="-330200">
              <a:lnSpc>
                <a:spcPct val="115000"/>
              </a:lnSpc>
              <a:buSzPts val="1600"/>
              <a:buFont typeface="Arial"/>
              <a:buAutoNum type="alphaUcPeriod"/>
            </a:pPr>
            <a:r>
              <a:rPr lang="en-GB" sz="1800" b="0" i="0" u="none" strike="noStrike">
                <a:solidFill>
                  <a:srgbClr val="2D323E"/>
                </a:solidFill>
                <a:effectLst/>
                <a:latin typeface="+mn-lt"/>
              </a:rPr>
              <a:t>Iatrogenic Cushing’s syndrome</a:t>
            </a:r>
            <a:endParaRPr lang="en-GB" sz="1800">
              <a:solidFill>
                <a:schemeClr val="tx1"/>
              </a:solidFill>
              <a:latin typeface="+mn-lt"/>
            </a:endParaRPr>
          </a:p>
          <a:p>
            <a:endParaRPr lang="en-US"/>
          </a:p>
        </p:txBody>
      </p:sp>
      <p:sp>
        <p:nvSpPr>
          <p:cNvPr id="4" name="TextBox 3">
            <a:extLst>
              <a:ext uri="{FF2B5EF4-FFF2-40B4-BE49-F238E27FC236}">
                <a16:creationId xmlns:a16="http://schemas.microsoft.com/office/drawing/2014/main" id="{A5970BFE-8C87-AA95-D504-B713BA4BA71D}"/>
              </a:ext>
            </a:extLst>
          </p:cNvPr>
          <p:cNvSpPr txBox="1"/>
          <p:nvPr/>
        </p:nvSpPr>
        <p:spPr>
          <a:xfrm>
            <a:off x="6891571" y="5156181"/>
            <a:ext cx="4991509" cy="646331"/>
          </a:xfrm>
          <a:prstGeom prst="rect">
            <a:avLst/>
          </a:prstGeom>
          <a:noFill/>
        </p:spPr>
        <p:txBody>
          <a:bodyPr wrap="square" rtlCol="0">
            <a:spAutoFit/>
          </a:bodyPr>
          <a:lstStyle/>
          <a:p>
            <a:r>
              <a:rPr lang="en-GB" sz="1800">
                <a:solidFill>
                  <a:srgbClr val="FF0000"/>
                </a:solidFill>
              </a:rPr>
              <a:t>Low Dose- High Cortisol</a:t>
            </a:r>
          </a:p>
          <a:p>
            <a:r>
              <a:rPr lang="en-GB" sz="1800">
                <a:solidFill>
                  <a:srgbClr val="FF0000"/>
                </a:solidFill>
              </a:rPr>
              <a:t>High Dose- High Cortisol, High ACTH</a:t>
            </a:r>
          </a:p>
        </p:txBody>
      </p:sp>
    </p:spTree>
    <p:extLst>
      <p:ext uri="{BB962C8B-B14F-4D97-AF65-F5344CB8AC3E}">
        <p14:creationId xmlns:p14="http://schemas.microsoft.com/office/powerpoint/2010/main" val="19855674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16</a:t>
            </a:r>
          </a:p>
        </p:txBody>
      </p:sp>
      <p:sp>
        <p:nvSpPr>
          <p:cNvPr id="3" name="TextBox 2">
            <a:extLst>
              <a:ext uri="{FF2B5EF4-FFF2-40B4-BE49-F238E27FC236}">
                <a16:creationId xmlns:a16="http://schemas.microsoft.com/office/drawing/2014/main" id="{4E1C4D15-F573-DB17-1CF9-C827FD66D30A}"/>
              </a:ext>
            </a:extLst>
          </p:cNvPr>
          <p:cNvSpPr txBox="1"/>
          <p:nvPr/>
        </p:nvSpPr>
        <p:spPr>
          <a:xfrm>
            <a:off x="308920" y="2080062"/>
            <a:ext cx="11044880" cy="4206344"/>
          </a:xfrm>
          <a:prstGeom prst="rect">
            <a:avLst/>
          </a:prstGeom>
          <a:noFill/>
        </p:spPr>
        <p:txBody>
          <a:bodyPr wrap="square" rtlCol="0">
            <a:spAutoFit/>
          </a:bodyPr>
          <a:lstStyle/>
          <a:p>
            <a:pPr marL="584200" lvl="0" algn="l" rtl="0">
              <a:lnSpc>
                <a:spcPct val="115000"/>
              </a:lnSpc>
              <a:spcBef>
                <a:spcPts val="0"/>
              </a:spcBef>
              <a:spcAft>
                <a:spcPts val="0"/>
              </a:spcAft>
              <a:buSzPts val="1600"/>
            </a:pPr>
            <a:r>
              <a:rPr lang="en-GB" sz="1800" b="0" i="0" u="none" strike="noStrike">
                <a:solidFill>
                  <a:srgbClr val="2D323E"/>
                </a:solidFill>
                <a:effectLst/>
                <a:latin typeface="+mn-lt"/>
              </a:rPr>
              <a:t>A 29-year-old gentleman, with no past medical history and is otherwise asymptomatic, has a markedly raised blood pressure incidentally diagnosed by his GP. He was referred by his GP to secondary care to investigate for secondary causes of hypertension. Noticing in the preliminary blood tests that the patient's serum sodium was raised at 149 mmol/L while his serum potassium was reduced at 3.3 mmol/L, the consultant cardiologist suspects primary hyperaldosteronism (Conn's syndrome) and sends off a renin-to-aldosterone ratio test among other investigations.</a:t>
            </a:r>
          </a:p>
          <a:p>
            <a:pPr marL="584200" lvl="0" algn="l" rtl="0">
              <a:lnSpc>
                <a:spcPct val="115000"/>
              </a:lnSpc>
              <a:spcBef>
                <a:spcPts val="0"/>
              </a:spcBef>
              <a:spcAft>
                <a:spcPts val="0"/>
              </a:spcAft>
              <a:buSzPts val="1600"/>
            </a:pPr>
            <a:endParaRPr lang="en-GB" sz="1800" b="0" i="0" u="none" strike="noStrike">
              <a:solidFill>
                <a:srgbClr val="2D323E"/>
              </a:solidFill>
              <a:effectLst/>
              <a:latin typeface="+mn-lt"/>
            </a:endParaRP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Which of the following is the single most likely result of the renin-to-aldosterone ratio test?</a:t>
            </a:r>
          </a:p>
          <a:p>
            <a:pPr marL="914400" indent="-330200">
              <a:lnSpc>
                <a:spcPct val="115000"/>
              </a:lnSpc>
              <a:buSzPts val="1600"/>
              <a:buFont typeface="Arial"/>
              <a:buAutoNum type="alphaUcPeriod"/>
            </a:pPr>
            <a:r>
              <a:rPr lang="en-GB" sz="1800" b="0" i="0" u="none" strike="noStrike">
                <a:solidFill>
                  <a:srgbClr val="2D323E"/>
                </a:solidFill>
                <a:effectLst/>
                <a:latin typeface="+mn-lt"/>
              </a:rPr>
              <a:t>High renin, low aldosterone</a:t>
            </a:r>
          </a:p>
          <a:p>
            <a:pPr marL="914400" indent="-330200">
              <a:lnSpc>
                <a:spcPct val="115000"/>
              </a:lnSpc>
              <a:buSzPts val="1600"/>
              <a:buFont typeface="Arial"/>
              <a:buAutoNum type="alphaUcPeriod"/>
            </a:pPr>
            <a:r>
              <a:rPr lang="en-GB" sz="1800" b="0" i="0" u="none" strike="noStrike">
                <a:solidFill>
                  <a:srgbClr val="2D323E"/>
                </a:solidFill>
                <a:effectLst/>
                <a:latin typeface="+mn-lt"/>
              </a:rPr>
              <a:t>High renin, high aldosterone</a:t>
            </a:r>
          </a:p>
          <a:p>
            <a:pPr marL="914400" indent="-330200">
              <a:lnSpc>
                <a:spcPct val="115000"/>
              </a:lnSpc>
              <a:buSzPts val="1600"/>
              <a:buFont typeface="Arial"/>
              <a:buAutoNum type="alphaUcPeriod"/>
            </a:pPr>
            <a:r>
              <a:rPr lang="en-GB" sz="1800" b="0" i="0" u="none" strike="noStrike">
                <a:solidFill>
                  <a:srgbClr val="2D323E"/>
                </a:solidFill>
                <a:effectLst/>
                <a:latin typeface="+mn-lt"/>
              </a:rPr>
              <a:t>Normal renin, normal aldosterone</a:t>
            </a:r>
          </a:p>
          <a:p>
            <a:pPr marL="914400" indent="-330200">
              <a:lnSpc>
                <a:spcPct val="115000"/>
              </a:lnSpc>
              <a:buSzPts val="1600"/>
              <a:buFont typeface="Arial"/>
              <a:buAutoNum type="alphaUcPeriod"/>
            </a:pPr>
            <a:r>
              <a:rPr lang="en-GB" sz="1800">
                <a:solidFill>
                  <a:srgbClr val="2D323E"/>
                </a:solidFill>
                <a:latin typeface="+mn-lt"/>
              </a:rPr>
              <a:t>Low renin, high aldosterone</a:t>
            </a:r>
          </a:p>
          <a:p>
            <a:pPr marL="914400" indent="-330200">
              <a:lnSpc>
                <a:spcPct val="115000"/>
              </a:lnSpc>
              <a:buSzPts val="1600"/>
              <a:buFont typeface="Arial"/>
              <a:buAutoNum type="alphaUcPeriod"/>
            </a:pPr>
            <a:r>
              <a:rPr lang="en-GB" sz="1800" b="0" i="0" u="none" strike="noStrike">
                <a:solidFill>
                  <a:srgbClr val="2D323E"/>
                </a:solidFill>
                <a:effectLst/>
                <a:latin typeface="+mn-lt"/>
              </a:rPr>
              <a:t>Low renin, low aldosterone</a:t>
            </a:r>
            <a:endParaRPr lang="en-GB" sz="1800" b="0" i="0" u="none" strike="noStrike">
              <a:solidFill>
                <a:srgbClr val="2D323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5656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16</a:t>
            </a:r>
          </a:p>
        </p:txBody>
      </p:sp>
      <p:sp>
        <p:nvSpPr>
          <p:cNvPr id="3" name="TextBox 2">
            <a:extLst>
              <a:ext uri="{FF2B5EF4-FFF2-40B4-BE49-F238E27FC236}">
                <a16:creationId xmlns:a16="http://schemas.microsoft.com/office/drawing/2014/main" id="{4E1C4D15-F573-DB17-1CF9-C827FD66D30A}"/>
              </a:ext>
            </a:extLst>
          </p:cNvPr>
          <p:cNvSpPr txBox="1"/>
          <p:nvPr/>
        </p:nvSpPr>
        <p:spPr>
          <a:xfrm>
            <a:off x="308920" y="2080062"/>
            <a:ext cx="11044880" cy="4206344"/>
          </a:xfrm>
          <a:prstGeom prst="rect">
            <a:avLst/>
          </a:prstGeom>
          <a:noFill/>
        </p:spPr>
        <p:txBody>
          <a:bodyPr wrap="square" rtlCol="0">
            <a:spAutoFit/>
          </a:bodyPr>
          <a:lstStyle/>
          <a:p>
            <a:pPr marL="584200" lvl="0" algn="l" rtl="0">
              <a:lnSpc>
                <a:spcPct val="115000"/>
              </a:lnSpc>
              <a:spcBef>
                <a:spcPts val="0"/>
              </a:spcBef>
              <a:spcAft>
                <a:spcPts val="0"/>
              </a:spcAft>
              <a:buSzPts val="1600"/>
            </a:pPr>
            <a:r>
              <a:rPr lang="en-GB" sz="1800" b="0" i="0" u="none" strike="noStrike">
                <a:solidFill>
                  <a:srgbClr val="2D323E"/>
                </a:solidFill>
                <a:effectLst/>
                <a:latin typeface="+mn-lt"/>
              </a:rPr>
              <a:t>A 29-year-old gentleman, with no past medical history and is otherwise </a:t>
            </a:r>
            <a:r>
              <a:rPr lang="en-GB" sz="1800" b="1" i="0" u="none" strike="noStrike">
                <a:solidFill>
                  <a:srgbClr val="2D323E"/>
                </a:solidFill>
                <a:effectLst/>
                <a:latin typeface="+mn-lt"/>
              </a:rPr>
              <a:t>asymptomatic</a:t>
            </a:r>
            <a:r>
              <a:rPr lang="en-GB" sz="1800" b="0" i="0" u="none" strike="noStrike">
                <a:solidFill>
                  <a:srgbClr val="2D323E"/>
                </a:solidFill>
                <a:effectLst/>
                <a:latin typeface="+mn-lt"/>
              </a:rPr>
              <a:t>, has a </a:t>
            </a:r>
            <a:r>
              <a:rPr lang="en-GB" sz="1800" b="1" i="0" u="none" strike="noStrike">
                <a:solidFill>
                  <a:srgbClr val="2D323E"/>
                </a:solidFill>
                <a:effectLst/>
                <a:latin typeface="+mn-lt"/>
              </a:rPr>
              <a:t>markedly raised blood pressure</a:t>
            </a:r>
            <a:r>
              <a:rPr lang="en-GB" sz="1800" b="0" i="0" u="none" strike="noStrike">
                <a:solidFill>
                  <a:srgbClr val="2D323E"/>
                </a:solidFill>
                <a:effectLst/>
                <a:latin typeface="+mn-lt"/>
              </a:rPr>
              <a:t> incidentally diagnosed by his GP. He was referred by his GP to secondary care to investigate for secondary causes of hypertension. Noticing in the preliminary blood tests that the patient's serum </a:t>
            </a:r>
            <a:r>
              <a:rPr lang="en-GB" sz="1800" b="1" i="0" u="none" strike="noStrike">
                <a:solidFill>
                  <a:srgbClr val="2D323E"/>
                </a:solidFill>
                <a:effectLst/>
                <a:latin typeface="+mn-lt"/>
              </a:rPr>
              <a:t>sodium was raised at 149 mmol/L </a:t>
            </a:r>
            <a:r>
              <a:rPr lang="en-GB" sz="1800" b="0" i="0" u="none" strike="noStrike">
                <a:solidFill>
                  <a:srgbClr val="2D323E"/>
                </a:solidFill>
                <a:effectLst/>
                <a:latin typeface="+mn-lt"/>
              </a:rPr>
              <a:t>while his </a:t>
            </a:r>
            <a:r>
              <a:rPr lang="en-GB" sz="1800" b="1" i="0" u="none" strike="noStrike">
                <a:solidFill>
                  <a:srgbClr val="2D323E"/>
                </a:solidFill>
                <a:effectLst/>
                <a:latin typeface="+mn-lt"/>
              </a:rPr>
              <a:t>serum potassium was reduced at 3.3 mmol/L</a:t>
            </a:r>
            <a:r>
              <a:rPr lang="en-GB" sz="1800" b="0" i="0" u="none" strike="noStrike">
                <a:solidFill>
                  <a:srgbClr val="2D323E"/>
                </a:solidFill>
                <a:effectLst/>
                <a:latin typeface="+mn-lt"/>
              </a:rPr>
              <a:t>, the consultant cardiologist suspects primary hyperaldosteronism (Conn's syndrome) and sends off a renin-to-aldosterone ratio test among other investigations.</a:t>
            </a:r>
          </a:p>
          <a:p>
            <a:pPr marL="584200" lvl="0" algn="l" rtl="0">
              <a:lnSpc>
                <a:spcPct val="115000"/>
              </a:lnSpc>
              <a:spcBef>
                <a:spcPts val="0"/>
              </a:spcBef>
              <a:spcAft>
                <a:spcPts val="0"/>
              </a:spcAft>
              <a:buSzPts val="1600"/>
            </a:pPr>
            <a:endParaRPr lang="en-GB" sz="1800" b="0" i="0" u="none" strike="noStrike">
              <a:solidFill>
                <a:srgbClr val="2D323E"/>
              </a:solidFill>
              <a:effectLst/>
              <a:latin typeface="+mn-lt"/>
            </a:endParaRP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Which of the following is the </a:t>
            </a:r>
            <a:r>
              <a:rPr lang="en-GB" sz="1800" b="1" i="0" u="none" strike="noStrike">
                <a:solidFill>
                  <a:srgbClr val="2D323E"/>
                </a:solidFill>
                <a:effectLst/>
                <a:latin typeface="+mn-lt"/>
              </a:rPr>
              <a:t>single most likely result </a:t>
            </a:r>
            <a:r>
              <a:rPr lang="en-GB" sz="1800" b="0" i="0" u="none" strike="noStrike">
                <a:solidFill>
                  <a:srgbClr val="2D323E"/>
                </a:solidFill>
                <a:effectLst/>
                <a:latin typeface="+mn-lt"/>
              </a:rPr>
              <a:t>of the renin-to-aldosterone ratio test?</a:t>
            </a:r>
          </a:p>
          <a:p>
            <a:pPr marL="914400" indent="-330200">
              <a:lnSpc>
                <a:spcPct val="115000"/>
              </a:lnSpc>
              <a:buSzPts val="1600"/>
              <a:buFont typeface="Arial"/>
              <a:buAutoNum type="alphaUcPeriod"/>
            </a:pPr>
            <a:r>
              <a:rPr lang="en-GB" sz="1800" b="0" i="0" u="none" strike="noStrike">
                <a:solidFill>
                  <a:srgbClr val="2D323E"/>
                </a:solidFill>
                <a:effectLst/>
                <a:latin typeface="+mn-lt"/>
              </a:rPr>
              <a:t>High renin, low aldosterone</a:t>
            </a:r>
          </a:p>
          <a:p>
            <a:pPr marL="914400" indent="-330200">
              <a:lnSpc>
                <a:spcPct val="115000"/>
              </a:lnSpc>
              <a:buSzPts val="1600"/>
              <a:buFont typeface="Arial"/>
              <a:buAutoNum type="alphaUcPeriod"/>
            </a:pPr>
            <a:r>
              <a:rPr lang="en-GB" sz="1800" b="0" i="0" u="none" strike="noStrike">
                <a:solidFill>
                  <a:srgbClr val="2D323E"/>
                </a:solidFill>
                <a:effectLst/>
                <a:latin typeface="+mn-lt"/>
              </a:rPr>
              <a:t>High renin, high aldosterone</a:t>
            </a:r>
          </a:p>
          <a:p>
            <a:pPr marL="914400" indent="-330200">
              <a:lnSpc>
                <a:spcPct val="115000"/>
              </a:lnSpc>
              <a:buSzPts val="1600"/>
              <a:buFont typeface="Arial"/>
              <a:buAutoNum type="alphaUcPeriod"/>
            </a:pPr>
            <a:r>
              <a:rPr lang="en-GB" sz="1800" b="0" i="0" u="none" strike="noStrike">
                <a:solidFill>
                  <a:srgbClr val="2D323E"/>
                </a:solidFill>
                <a:effectLst/>
                <a:latin typeface="+mn-lt"/>
              </a:rPr>
              <a:t>Normal renin, normal aldosterone</a:t>
            </a:r>
          </a:p>
          <a:p>
            <a:pPr marL="914400" indent="-330200">
              <a:lnSpc>
                <a:spcPct val="115000"/>
              </a:lnSpc>
              <a:buSzPts val="1600"/>
              <a:buFont typeface="Arial"/>
              <a:buAutoNum type="alphaUcPeriod"/>
            </a:pPr>
            <a:r>
              <a:rPr lang="en-GB" sz="1800" b="1">
                <a:solidFill>
                  <a:srgbClr val="FF0000"/>
                </a:solidFill>
                <a:latin typeface="+mn-lt"/>
              </a:rPr>
              <a:t>Low renin, high aldosterone</a:t>
            </a:r>
          </a:p>
          <a:p>
            <a:pPr marL="914400" indent="-330200">
              <a:lnSpc>
                <a:spcPct val="115000"/>
              </a:lnSpc>
              <a:buSzPts val="1600"/>
              <a:buFont typeface="Arial"/>
              <a:buAutoNum type="alphaUcPeriod"/>
            </a:pPr>
            <a:r>
              <a:rPr lang="en-GB" sz="1800" b="0" i="0" u="none" strike="noStrike">
                <a:solidFill>
                  <a:srgbClr val="2D323E"/>
                </a:solidFill>
                <a:effectLst/>
                <a:latin typeface="+mn-lt"/>
              </a:rPr>
              <a:t>Low renin, low aldosterone</a:t>
            </a:r>
            <a:endParaRPr lang="en-GB" sz="1800" b="0" i="0" u="none" strike="noStrike">
              <a:solidFill>
                <a:srgbClr val="2D323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29506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17</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562514"/>
          </a:xfrm>
          <a:prstGeom prst="rect">
            <a:avLst/>
          </a:prstGeom>
          <a:noFill/>
        </p:spPr>
        <p:txBody>
          <a:bodyPr wrap="square" rtlCol="0">
            <a:spAutoFit/>
          </a:bodyPr>
          <a:lstStyle/>
          <a:p>
            <a:pPr algn="l"/>
            <a:r>
              <a:rPr lang="en-GB" sz="1800"/>
              <a:t>A 55-year-old gentlemen has a diagnosis of small cell lung cancer. He presents to A&amp;E complaining of nausea and vomiting and is acutely confused with an AMTS of 3/10.</a:t>
            </a:r>
          </a:p>
          <a:p>
            <a:pPr algn="l"/>
            <a:r>
              <a:rPr lang="en-GB" sz="1800"/>
              <a:t>He is triaged, IV fluid resuscitation is initiated and bloods taken. His blood tests show that his plasma sodium is 122 mmol/L. All other blood results are normal.</a:t>
            </a:r>
          </a:p>
          <a:p>
            <a:pPr algn="l"/>
            <a:endParaRPr lang="en-GB" sz="1800"/>
          </a:p>
          <a:p>
            <a:pPr algn="l"/>
            <a:r>
              <a:rPr lang="en-GB" sz="1800"/>
              <a:t>What is the single most likely diagnosis?</a:t>
            </a:r>
            <a:endParaRPr lang="en-US" sz="1800"/>
          </a:p>
          <a:p>
            <a:pPr marL="914400" indent="-330200">
              <a:lnSpc>
                <a:spcPct val="115000"/>
              </a:lnSpc>
              <a:buSzPts val="1600"/>
              <a:buFont typeface="Arial"/>
              <a:buAutoNum type="alphaUcPeriod"/>
            </a:pPr>
            <a:r>
              <a:rPr lang="en-US" sz="1800"/>
              <a:t>Addison’s disease</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Hyponatremia</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SIADH</a:t>
            </a:r>
          </a:p>
          <a:p>
            <a:pPr marL="914400" lvl="0" indent="-330200" algn="l" rtl="0">
              <a:lnSpc>
                <a:spcPct val="115000"/>
              </a:lnSpc>
              <a:spcBef>
                <a:spcPts val="0"/>
              </a:spcBef>
              <a:spcAft>
                <a:spcPts val="0"/>
              </a:spcAft>
              <a:buSzPts val="1600"/>
              <a:buAutoNum type="alphaUcPeriod"/>
            </a:pPr>
            <a:r>
              <a:rPr lang="en-US" sz="1800"/>
              <a:t>Dehydration</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Diabetes Insipidus</a:t>
            </a:r>
          </a:p>
          <a:p>
            <a:endParaRPr lang="en-US"/>
          </a:p>
        </p:txBody>
      </p:sp>
    </p:spTree>
    <p:extLst>
      <p:ext uri="{BB962C8B-B14F-4D97-AF65-F5344CB8AC3E}">
        <p14:creationId xmlns:p14="http://schemas.microsoft.com/office/powerpoint/2010/main" val="3331293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17</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562514"/>
          </a:xfrm>
          <a:prstGeom prst="rect">
            <a:avLst/>
          </a:prstGeom>
          <a:noFill/>
        </p:spPr>
        <p:txBody>
          <a:bodyPr wrap="square" rtlCol="0">
            <a:spAutoFit/>
          </a:bodyPr>
          <a:lstStyle/>
          <a:p>
            <a:pPr algn="l"/>
            <a:r>
              <a:rPr lang="en-GB" sz="1800"/>
              <a:t>A 55-year-old gentlemen has a diagnosis of small cell lung cancer. He presents to A&amp;E complaining of </a:t>
            </a:r>
            <a:r>
              <a:rPr lang="en-GB" sz="1800" b="1"/>
              <a:t>nausea and vomiting</a:t>
            </a:r>
            <a:r>
              <a:rPr lang="en-GB" sz="1800"/>
              <a:t> and is </a:t>
            </a:r>
            <a:r>
              <a:rPr lang="en-GB" sz="1800" b="1"/>
              <a:t>acutely confused </a:t>
            </a:r>
            <a:r>
              <a:rPr lang="en-GB" sz="1800"/>
              <a:t>with an AMTS of 3/10.</a:t>
            </a:r>
          </a:p>
          <a:p>
            <a:pPr algn="l"/>
            <a:r>
              <a:rPr lang="en-GB" sz="1800"/>
              <a:t>He is triaged, IV fluid resuscitation is initiated and bloods taken. His blood tests show that his </a:t>
            </a:r>
            <a:r>
              <a:rPr lang="en-GB" sz="1800" b="1"/>
              <a:t>plasma sodium is 122 mmol/L</a:t>
            </a:r>
            <a:r>
              <a:rPr lang="en-GB" sz="1800"/>
              <a:t>. All other blood results are normal.</a:t>
            </a:r>
          </a:p>
          <a:p>
            <a:pPr algn="l"/>
            <a:endParaRPr lang="en-GB" sz="1800"/>
          </a:p>
          <a:p>
            <a:pPr algn="l"/>
            <a:r>
              <a:rPr lang="en-GB" sz="1800"/>
              <a:t>What is the single </a:t>
            </a:r>
            <a:r>
              <a:rPr lang="en-GB" sz="1800" b="1"/>
              <a:t>most likely diagnosis</a:t>
            </a:r>
            <a:r>
              <a:rPr lang="en-GB" sz="1800"/>
              <a:t>?</a:t>
            </a:r>
            <a:endParaRPr lang="en-US" sz="1800"/>
          </a:p>
          <a:p>
            <a:pPr marL="914400" indent="-330200">
              <a:lnSpc>
                <a:spcPct val="115000"/>
              </a:lnSpc>
              <a:buSzPts val="1600"/>
              <a:buFont typeface="Arial"/>
              <a:buAutoNum type="alphaUcPeriod"/>
            </a:pPr>
            <a:r>
              <a:rPr lang="en-US" sz="1800"/>
              <a:t>Addison’s disease- </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Hyponatremia</a:t>
            </a:r>
          </a:p>
          <a:p>
            <a:pPr marL="914400" lvl="0" indent="-330200" algn="l" rtl="0">
              <a:lnSpc>
                <a:spcPct val="115000"/>
              </a:lnSpc>
              <a:spcBef>
                <a:spcPts val="0"/>
              </a:spcBef>
              <a:spcAft>
                <a:spcPts val="0"/>
              </a:spcAft>
              <a:buSzPts val="1600"/>
              <a:buAutoNum type="alphaUcPeriod"/>
            </a:pPr>
            <a:r>
              <a:rPr lang="en-US" sz="1800">
                <a:solidFill>
                  <a:srgbClr val="FF0000"/>
                </a:solidFill>
                <a:latin typeface="Arial"/>
                <a:ea typeface="Arial"/>
                <a:cs typeface="Arial"/>
                <a:sym typeface="Arial"/>
              </a:rPr>
              <a:t>SIADH</a:t>
            </a:r>
          </a:p>
          <a:p>
            <a:pPr marL="914400" lvl="0" indent="-330200" algn="l" rtl="0">
              <a:lnSpc>
                <a:spcPct val="115000"/>
              </a:lnSpc>
              <a:spcBef>
                <a:spcPts val="0"/>
              </a:spcBef>
              <a:spcAft>
                <a:spcPts val="0"/>
              </a:spcAft>
              <a:buSzPts val="1600"/>
              <a:buAutoNum type="alphaUcPeriod"/>
            </a:pPr>
            <a:r>
              <a:rPr lang="en-US" sz="1800"/>
              <a:t>Dehydration</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Diabetes Insipidus</a:t>
            </a:r>
          </a:p>
          <a:p>
            <a:endParaRPr lang="en-US"/>
          </a:p>
        </p:txBody>
      </p:sp>
    </p:spTree>
    <p:extLst>
      <p:ext uri="{BB962C8B-B14F-4D97-AF65-F5344CB8AC3E}">
        <p14:creationId xmlns:p14="http://schemas.microsoft.com/office/powerpoint/2010/main" val="8976888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18</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349899"/>
            <a:ext cx="10187763" cy="4264244"/>
          </a:xfrm>
          <a:prstGeom prst="rect">
            <a:avLst/>
          </a:prstGeom>
          <a:noFill/>
        </p:spPr>
        <p:txBody>
          <a:bodyPr wrap="square" rtlCol="0">
            <a:spAutoFit/>
          </a:bodyPr>
          <a:lstStyle/>
          <a:p>
            <a:pPr algn="l"/>
            <a:r>
              <a:rPr lang="en-GB" sz="1800"/>
              <a:t>An 83 year old female presents with colicky abdominal pain, constipation and depressed mood. Her medical history includes hypertension and angina. Blood tests are sent which show the following:</a:t>
            </a:r>
          </a:p>
          <a:p>
            <a:pPr algn="l"/>
            <a:r>
              <a:rPr lang="en-GB" sz="1800"/>
              <a:t>Corrected calcium 3.0 mmol/L (2.12-2.65) Phosphate 1.4 mmol/L (2.5-4.5) PTH 15.5 </a:t>
            </a:r>
            <a:r>
              <a:rPr lang="en-GB" sz="1800" err="1"/>
              <a:t>pmol</a:t>
            </a:r>
            <a:r>
              <a:rPr lang="en-GB" sz="1800"/>
              <a:t>/L (0.8-8.5) ALP 172 mmol/L (30-150)</a:t>
            </a:r>
          </a:p>
          <a:p>
            <a:pPr algn="l"/>
            <a:endParaRPr lang="en-GB" sz="1800"/>
          </a:p>
          <a:p>
            <a:pPr algn="l"/>
            <a:r>
              <a:rPr lang="en-GB" sz="1800"/>
              <a:t>What is the most likely cause of this patient’s presentation?</a:t>
            </a:r>
          </a:p>
          <a:p>
            <a:pPr marL="914400" indent="-330200">
              <a:lnSpc>
                <a:spcPct val="115000"/>
              </a:lnSpc>
              <a:buSzPts val="1600"/>
              <a:buFont typeface="Arial"/>
              <a:buAutoNum type="alphaUcPeriod"/>
            </a:pPr>
            <a:r>
              <a:rPr lang="en-US" sz="1800"/>
              <a:t>Tertiary hyperparathyroidism</a:t>
            </a:r>
            <a:endParaRPr lang="en-US" sz="1800">
              <a:latin typeface="Arial"/>
              <a:ea typeface="Arial"/>
              <a:cs typeface="Arial"/>
              <a:sym typeface="Arial"/>
            </a:endParaRPr>
          </a:p>
          <a:p>
            <a:pPr marL="914400" indent="-330200">
              <a:lnSpc>
                <a:spcPct val="115000"/>
              </a:lnSpc>
              <a:buSzPts val="1600"/>
              <a:buFont typeface="Arial"/>
              <a:buAutoNum type="alphaUcPeriod"/>
            </a:pPr>
            <a:r>
              <a:rPr lang="en-US" sz="1800">
                <a:latin typeface="Arial"/>
                <a:ea typeface="Arial"/>
                <a:cs typeface="Arial"/>
                <a:sym typeface="Arial"/>
              </a:rPr>
              <a:t>Primary hyperparathyroidism</a:t>
            </a:r>
          </a:p>
          <a:p>
            <a:pPr marL="914400" lvl="0" indent="-330200" algn="l" rtl="0">
              <a:lnSpc>
                <a:spcPct val="115000"/>
              </a:lnSpc>
              <a:spcBef>
                <a:spcPts val="0"/>
              </a:spcBef>
              <a:spcAft>
                <a:spcPts val="0"/>
              </a:spcAft>
              <a:buSzPts val="1600"/>
              <a:buAutoNum type="alphaUcPeriod"/>
            </a:pPr>
            <a:r>
              <a:rPr lang="en-US" sz="1800"/>
              <a:t>Malignancy</a:t>
            </a:r>
          </a:p>
          <a:p>
            <a:pPr marL="914400" lvl="0" indent="-330200" algn="l" rtl="0">
              <a:lnSpc>
                <a:spcPct val="115000"/>
              </a:lnSpc>
              <a:spcBef>
                <a:spcPts val="0"/>
              </a:spcBef>
              <a:spcAft>
                <a:spcPts val="0"/>
              </a:spcAft>
              <a:buSzPts val="1600"/>
              <a:buAutoNum type="alphaUcPeriod"/>
            </a:pPr>
            <a:r>
              <a:rPr lang="en-US" sz="1800"/>
              <a:t>Pseudohypoparathyroidism</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Pituitary Surgery</a:t>
            </a:r>
          </a:p>
          <a:p>
            <a:pPr marL="914400" indent="-330200">
              <a:lnSpc>
                <a:spcPct val="115000"/>
              </a:lnSpc>
              <a:buSzPts val="1600"/>
              <a:buFont typeface="Arial"/>
              <a:buAutoNum type="alphaUcPeriod"/>
            </a:pPr>
            <a:r>
              <a:rPr lang="en-US" sz="1800">
                <a:latin typeface="Arial"/>
                <a:ea typeface="Arial"/>
                <a:cs typeface="Arial"/>
                <a:sym typeface="Arial"/>
              </a:rPr>
              <a:t>Secondary hyperparathyroidism</a:t>
            </a:r>
          </a:p>
          <a:p>
            <a:endParaRPr lang="en-US"/>
          </a:p>
        </p:txBody>
      </p:sp>
    </p:spTree>
    <p:extLst>
      <p:ext uri="{BB962C8B-B14F-4D97-AF65-F5344CB8AC3E}">
        <p14:creationId xmlns:p14="http://schemas.microsoft.com/office/powerpoint/2010/main" val="33819220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18</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349900"/>
            <a:ext cx="10187763" cy="4264244"/>
          </a:xfrm>
          <a:prstGeom prst="rect">
            <a:avLst/>
          </a:prstGeom>
          <a:noFill/>
        </p:spPr>
        <p:txBody>
          <a:bodyPr wrap="square" rtlCol="0">
            <a:spAutoFit/>
          </a:bodyPr>
          <a:lstStyle/>
          <a:p>
            <a:pPr algn="l"/>
            <a:r>
              <a:rPr lang="en-GB" sz="1800"/>
              <a:t>An 83 year old female presents with </a:t>
            </a:r>
            <a:r>
              <a:rPr lang="en-GB" sz="1800" b="1"/>
              <a:t>colicky abdominal pain, constipation and depressed mood</a:t>
            </a:r>
            <a:r>
              <a:rPr lang="en-GB" sz="1800"/>
              <a:t>. Her medical history includes hypertension and angina. Blood tests are sent which show the following:</a:t>
            </a:r>
          </a:p>
          <a:p>
            <a:pPr algn="l"/>
            <a:r>
              <a:rPr lang="en-GB" sz="1800"/>
              <a:t>Corrected calcium 3.0 mmol/L (2.12-2.65) Phosphate 1.4 mmol/L (2.5-4.5) PTH 15.5 </a:t>
            </a:r>
            <a:r>
              <a:rPr lang="en-GB" sz="1800" err="1"/>
              <a:t>pmol</a:t>
            </a:r>
            <a:r>
              <a:rPr lang="en-GB" sz="1800"/>
              <a:t>/L (0.8-8.5) ALP 172 mmol/L (30-150)</a:t>
            </a:r>
          </a:p>
          <a:p>
            <a:pPr algn="l"/>
            <a:endParaRPr lang="en-GB" sz="1800"/>
          </a:p>
          <a:p>
            <a:pPr algn="l"/>
            <a:r>
              <a:rPr lang="en-GB" sz="1800"/>
              <a:t>What is the </a:t>
            </a:r>
            <a:r>
              <a:rPr lang="en-GB" sz="1800" b="1"/>
              <a:t>most likely cause </a:t>
            </a:r>
            <a:r>
              <a:rPr lang="en-GB" sz="1800"/>
              <a:t>of this patient’s presentation?</a:t>
            </a:r>
          </a:p>
          <a:p>
            <a:pPr marL="914400" indent="-330200">
              <a:lnSpc>
                <a:spcPct val="115000"/>
              </a:lnSpc>
              <a:buSzPts val="1600"/>
              <a:buFont typeface="Arial"/>
              <a:buAutoNum type="alphaUcPeriod"/>
            </a:pPr>
            <a:r>
              <a:rPr lang="en-US" sz="1800"/>
              <a:t>Tertiary hyperparathyroidism</a:t>
            </a:r>
            <a:endParaRPr lang="en-US" sz="1800">
              <a:latin typeface="Arial"/>
              <a:ea typeface="Arial"/>
              <a:cs typeface="Arial"/>
              <a:sym typeface="Arial"/>
            </a:endParaRPr>
          </a:p>
          <a:p>
            <a:pPr marL="914400" indent="-330200">
              <a:lnSpc>
                <a:spcPct val="115000"/>
              </a:lnSpc>
              <a:buSzPts val="1600"/>
              <a:buFont typeface="Arial"/>
              <a:buAutoNum type="alphaUcPeriod"/>
            </a:pPr>
            <a:r>
              <a:rPr lang="en-US" sz="1800" b="1">
                <a:solidFill>
                  <a:srgbClr val="FF0000"/>
                </a:solidFill>
                <a:latin typeface="Arial"/>
                <a:ea typeface="Arial"/>
                <a:cs typeface="Arial"/>
                <a:sym typeface="Arial"/>
              </a:rPr>
              <a:t>Primary hyperparathyroidism</a:t>
            </a:r>
          </a:p>
          <a:p>
            <a:pPr marL="914400" lvl="0" indent="-330200" algn="l" rtl="0">
              <a:lnSpc>
                <a:spcPct val="115000"/>
              </a:lnSpc>
              <a:spcBef>
                <a:spcPts val="0"/>
              </a:spcBef>
              <a:spcAft>
                <a:spcPts val="0"/>
              </a:spcAft>
              <a:buSzPts val="1600"/>
              <a:buAutoNum type="alphaUcPeriod"/>
            </a:pPr>
            <a:r>
              <a:rPr lang="en-US" sz="1800"/>
              <a:t>Malignancy</a:t>
            </a:r>
          </a:p>
          <a:p>
            <a:pPr marL="914400" lvl="0" indent="-330200" algn="l" rtl="0">
              <a:lnSpc>
                <a:spcPct val="115000"/>
              </a:lnSpc>
              <a:spcBef>
                <a:spcPts val="0"/>
              </a:spcBef>
              <a:spcAft>
                <a:spcPts val="0"/>
              </a:spcAft>
              <a:buSzPts val="1600"/>
              <a:buAutoNum type="alphaUcPeriod"/>
            </a:pPr>
            <a:r>
              <a:rPr lang="en-US" sz="1800"/>
              <a:t>Pseudohypoparathyroidism</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Pituitary Surgery</a:t>
            </a:r>
          </a:p>
          <a:p>
            <a:pPr marL="914400" indent="-330200">
              <a:lnSpc>
                <a:spcPct val="115000"/>
              </a:lnSpc>
              <a:buSzPts val="1600"/>
              <a:buFont typeface="Arial"/>
              <a:buAutoNum type="alphaUcPeriod"/>
            </a:pPr>
            <a:r>
              <a:rPr lang="en-US" sz="1800">
                <a:latin typeface="Arial"/>
                <a:ea typeface="Arial"/>
                <a:cs typeface="Arial"/>
                <a:sym typeface="Arial"/>
              </a:rPr>
              <a:t>Secondary hyperparathyroidism</a:t>
            </a:r>
          </a:p>
          <a:p>
            <a:endParaRPr lang="en-US"/>
          </a:p>
        </p:txBody>
      </p:sp>
    </p:spTree>
    <p:extLst>
      <p:ext uri="{BB962C8B-B14F-4D97-AF65-F5344CB8AC3E}">
        <p14:creationId xmlns:p14="http://schemas.microsoft.com/office/powerpoint/2010/main" val="32377037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19</a:t>
            </a:r>
          </a:p>
        </p:txBody>
      </p:sp>
      <p:sp>
        <p:nvSpPr>
          <p:cNvPr id="2" name="TextBox 1">
            <a:extLst>
              <a:ext uri="{FF2B5EF4-FFF2-40B4-BE49-F238E27FC236}">
                <a16:creationId xmlns:a16="http://schemas.microsoft.com/office/drawing/2014/main" id="{AD206A71-1182-C32A-DEC1-786D4BC4B9D4}"/>
              </a:ext>
            </a:extLst>
          </p:cNvPr>
          <p:cNvSpPr txBox="1"/>
          <p:nvPr/>
        </p:nvSpPr>
        <p:spPr>
          <a:xfrm>
            <a:off x="939209" y="2828261"/>
            <a:ext cx="10313582" cy="2800767"/>
          </a:xfrm>
          <a:prstGeom prst="rect">
            <a:avLst/>
          </a:prstGeom>
          <a:noFill/>
        </p:spPr>
        <p:txBody>
          <a:bodyPr wrap="square" rtlCol="0">
            <a:spAutoFit/>
          </a:bodyPr>
          <a:lstStyle/>
          <a:p>
            <a:pPr algn="l"/>
            <a:r>
              <a:rPr lang="en-GB" sz="1800" b="0" i="0" u="none" strike="noStrike">
                <a:solidFill>
                  <a:schemeClr val="tx1"/>
                </a:solidFill>
                <a:effectLst/>
                <a:latin typeface="Arial" panose="020B0604020202020204" pitchFamily="34" charset="0"/>
                <a:cs typeface="Arial" panose="020B0604020202020204" pitchFamily="34" charset="0"/>
              </a:rPr>
              <a:t>A 36-year-old female presents to her GP with heat intolerance, sweating and palpitations. She is 10 weeks pregnant but has no other medical history. Bloods tests reveal raised free thyroxine and depressed TSH.</a:t>
            </a:r>
          </a:p>
          <a:p>
            <a:pPr algn="l"/>
            <a:endParaRPr lang="en-GB" sz="1800" b="0" i="0" u="none" strike="noStrike">
              <a:solidFill>
                <a:schemeClr val="tx1"/>
              </a:solidFill>
              <a:effectLst/>
              <a:latin typeface="Arial" panose="020B0604020202020204" pitchFamily="34" charset="0"/>
              <a:cs typeface="Arial" panose="020B0604020202020204" pitchFamily="34" charset="0"/>
            </a:endParaRPr>
          </a:p>
          <a:p>
            <a:pPr algn="l"/>
            <a:r>
              <a:rPr lang="en-GB" sz="1800" b="0" i="0" u="none" strike="noStrike">
                <a:solidFill>
                  <a:schemeClr val="tx1"/>
                </a:solidFill>
                <a:effectLst/>
                <a:latin typeface="Arial" panose="020B0604020202020204" pitchFamily="34" charset="0"/>
                <a:cs typeface="Arial" panose="020B0604020202020204" pitchFamily="34" charset="0"/>
              </a:rPr>
              <a:t>What is the most appropriate initial step to treat this patient’s condition?</a:t>
            </a:r>
          </a:p>
          <a:p>
            <a:pPr marL="342900" lvl="2" indent="-342900">
              <a:buAutoNum type="alphaUcPeriod"/>
            </a:pPr>
            <a:r>
              <a:rPr lang="en-GB" sz="1800">
                <a:solidFill>
                  <a:schemeClr val="tx1"/>
                </a:solidFill>
                <a:latin typeface="Arial" panose="020B0604020202020204" pitchFamily="34" charset="0"/>
                <a:cs typeface="Arial" panose="020B0604020202020204" pitchFamily="34" charset="0"/>
              </a:rPr>
              <a:t>Lithium </a:t>
            </a:r>
          </a:p>
          <a:p>
            <a:pPr marL="342900" lvl="2" indent="-342900">
              <a:buAutoNum type="alphaUcPeriod"/>
            </a:pPr>
            <a:r>
              <a:rPr lang="en-GB" sz="1800" b="0" i="0" u="none" strike="noStrike">
                <a:solidFill>
                  <a:schemeClr val="tx1"/>
                </a:solidFill>
                <a:effectLst/>
                <a:latin typeface="Arial" panose="020B0604020202020204" pitchFamily="34" charset="0"/>
                <a:cs typeface="Arial" panose="020B0604020202020204" pitchFamily="34" charset="0"/>
              </a:rPr>
              <a:t>Carbimazole </a:t>
            </a:r>
          </a:p>
          <a:p>
            <a:pPr marL="342900" lvl="2" indent="-342900">
              <a:buAutoNum type="alphaUcPeriod"/>
            </a:pPr>
            <a:r>
              <a:rPr lang="en-GB" sz="1800">
                <a:solidFill>
                  <a:schemeClr val="tx1"/>
                </a:solidFill>
                <a:latin typeface="Arial" panose="020B0604020202020204" pitchFamily="34" charset="0"/>
                <a:cs typeface="Arial" panose="020B0604020202020204" pitchFamily="34" charset="0"/>
              </a:rPr>
              <a:t>Propylthiouracil </a:t>
            </a:r>
          </a:p>
          <a:p>
            <a:pPr marL="342900" lvl="2" indent="-342900">
              <a:buAutoNum type="alphaUcPeriod"/>
            </a:pPr>
            <a:r>
              <a:rPr lang="en-GB" sz="1800" b="0" i="0" u="none" strike="noStrike">
                <a:solidFill>
                  <a:schemeClr val="tx1"/>
                </a:solidFill>
                <a:effectLst/>
                <a:latin typeface="Arial" panose="020B0604020202020204" pitchFamily="34" charset="0"/>
                <a:cs typeface="Arial" panose="020B0604020202020204" pitchFamily="34" charset="0"/>
              </a:rPr>
              <a:t>Thyroidectomy </a:t>
            </a:r>
          </a:p>
          <a:p>
            <a:endParaRPr lang="en-US"/>
          </a:p>
        </p:txBody>
      </p:sp>
    </p:spTree>
    <p:extLst>
      <p:ext uri="{BB962C8B-B14F-4D97-AF65-F5344CB8AC3E}">
        <p14:creationId xmlns:p14="http://schemas.microsoft.com/office/powerpoint/2010/main" val="18237148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19</a:t>
            </a:r>
          </a:p>
        </p:txBody>
      </p:sp>
      <p:sp>
        <p:nvSpPr>
          <p:cNvPr id="2" name="TextBox 1">
            <a:extLst>
              <a:ext uri="{FF2B5EF4-FFF2-40B4-BE49-F238E27FC236}">
                <a16:creationId xmlns:a16="http://schemas.microsoft.com/office/drawing/2014/main" id="{AD206A71-1182-C32A-DEC1-786D4BC4B9D4}"/>
              </a:ext>
            </a:extLst>
          </p:cNvPr>
          <p:cNvSpPr txBox="1"/>
          <p:nvPr/>
        </p:nvSpPr>
        <p:spPr>
          <a:xfrm>
            <a:off x="939209" y="2650840"/>
            <a:ext cx="10313582" cy="3354765"/>
          </a:xfrm>
          <a:prstGeom prst="rect">
            <a:avLst/>
          </a:prstGeom>
          <a:noFill/>
        </p:spPr>
        <p:txBody>
          <a:bodyPr wrap="square" rtlCol="0">
            <a:spAutoFit/>
          </a:bodyPr>
          <a:lstStyle/>
          <a:p>
            <a:pPr algn="l"/>
            <a:r>
              <a:rPr lang="en-GB" sz="1800" b="1" i="0" u="sng" strike="noStrike">
                <a:solidFill>
                  <a:srgbClr val="2D323E"/>
                </a:solidFill>
                <a:effectLst/>
                <a:latin typeface="Arial" panose="020B0604020202020204" pitchFamily="34" charset="0"/>
                <a:cs typeface="Arial" panose="020B0604020202020204" pitchFamily="34" charset="0"/>
              </a:rPr>
              <a:t>Hyperthyroidism </a:t>
            </a:r>
          </a:p>
          <a:p>
            <a:pPr algn="l"/>
            <a:endParaRPr lang="en-GB" sz="1800">
              <a:solidFill>
                <a:srgbClr val="2D323E"/>
              </a:solidFill>
              <a:latin typeface="Arial" panose="020B0604020202020204" pitchFamily="34" charset="0"/>
              <a:cs typeface="Arial" panose="020B0604020202020204" pitchFamily="34" charset="0"/>
            </a:endParaRPr>
          </a:p>
          <a:p>
            <a:pPr algn="l"/>
            <a:r>
              <a:rPr lang="en-GB" sz="1800" b="0" i="0" u="none" strike="noStrike">
                <a:solidFill>
                  <a:srgbClr val="2D323E"/>
                </a:solidFill>
                <a:effectLst/>
                <a:latin typeface="Arial" panose="020B0604020202020204" pitchFamily="34" charset="0"/>
                <a:cs typeface="Arial" panose="020B0604020202020204" pitchFamily="34" charset="0"/>
              </a:rPr>
              <a:t>A 36-year-old female presents to her GP with </a:t>
            </a:r>
            <a:r>
              <a:rPr lang="en-GB" sz="1800" b="1" i="0" u="none" strike="noStrike">
                <a:solidFill>
                  <a:srgbClr val="2D323E"/>
                </a:solidFill>
                <a:effectLst/>
                <a:latin typeface="Arial" panose="020B0604020202020204" pitchFamily="34" charset="0"/>
                <a:cs typeface="Arial" panose="020B0604020202020204" pitchFamily="34" charset="0"/>
              </a:rPr>
              <a:t>heat intolerance, sweating and palpitations</a:t>
            </a:r>
            <a:r>
              <a:rPr lang="en-GB" sz="1800" b="0" i="0" u="none" strike="noStrike">
                <a:solidFill>
                  <a:srgbClr val="2D323E"/>
                </a:solidFill>
                <a:effectLst/>
                <a:latin typeface="Arial" panose="020B0604020202020204" pitchFamily="34" charset="0"/>
                <a:cs typeface="Arial" panose="020B0604020202020204" pitchFamily="34" charset="0"/>
              </a:rPr>
              <a:t>. She is </a:t>
            </a:r>
            <a:r>
              <a:rPr lang="en-GB" sz="1800" b="1" i="0" u="none" strike="noStrike">
                <a:solidFill>
                  <a:srgbClr val="2D323E"/>
                </a:solidFill>
                <a:effectLst/>
                <a:latin typeface="Arial" panose="020B0604020202020204" pitchFamily="34" charset="0"/>
                <a:cs typeface="Arial" panose="020B0604020202020204" pitchFamily="34" charset="0"/>
              </a:rPr>
              <a:t>10 weeks pregnant </a:t>
            </a:r>
            <a:r>
              <a:rPr lang="en-GB" sz="1800" b="0" i="0" u="none" strike="noStrike">
                <a:solidFill>
                  <a:srgbClr val="2D323E"/>
                </a:solidFill>
                <a:effectLst/>
                <a:latin typeface="Arial" panose="020B0604020202020204" pitchFamily="34" charset="0"/>
                <a:cs typeface="Arial" panose="020B0604020202020204" pitchFamily="34" charset="0"/>
              </a:rPr>
              <a:t>but has no other medical history. Bloods tests reveal </a:t>
            </a:r>
            <a:r>
              <a:rPr lang="en-GB" sz="1800" b="1" i="0" u="none" strike="noStrike">
                <a:solidFill>
                  <a:srgbClr val="2D323E"/>
                </a:solidFill>
                <a:effectLst/>
                <a:latin typeface="Arial" panose="020B0604020202020204" pitchFamily="34" charset="0"/>
                <a:cs typeface="Arial" panose="020B0604020202020204" pitchFamily="34" charset="0"/>
              </a:rPr>
              <a:t>raised free thyroxine </a:t>
            </a:r>
            <a:r>
              <a:rPr lang="en-GB" sz="1800" b="0" i="0" u="none" strike="noStrike">
                <a:solidFill>
                  <a:srgbClr val="2D323E"/>
                </a:solidFill>
                <a:effectLst/>
                <a:latin typeface="Arial" panose="020B0604020202020204" pitchFamily="34" charset="0"/>
                <a:cs typeface="Arial" panose="020B0604020202020204" pitchFamily="34" charset="0"/>
              </a:rPr>
              <a:t>and </a:t>
            </a:r>
            <a:r>
              <a:rPr lang="en-GB" sz="1800" b="1" i="0" u="none" strike="noStrike">
                <a:solidFill>
                  <a:srgbClr val="2D323E"/>
                </a:solidFill>
                <a:effectLst/>
                <a:latin typeface="Arial" panose="020B0604020202020204" pitchFamily="34" charset="0"/>
                <a:cs typeface="Arial" panose="020B0604020202020204" pitchFamily="34" charset="0"/>
              </a:rPr>
              <a:t>depressed TSH</a:t>
            </a:r>
            <a:r>
              <a:rPr lang="en-GB" sz="1800" b="0" i="0" u="none" strike="noStrike">
                <a:solidFill>
                  <a:srgbClr val="2D323E"/>
                </a:solidFill>
                <a:effectLst/>
                <a:latin typeface="Arial" panose="020B0604020202020204" pitchFamily="34" charset="0"/>
                <a:cs typeface="Arial" panose="020B0604020202020204" pitchFamily="34" charset="0"/>
              </a:rPr>
              <a:t>.</a:t>
            </a:r>
          </a:p>
          <a:p>
            <a:pPr algn="l"/>
            <a:endParaRPr lang="en-GB" sz="1800" b="0" i="0" u="none" strike="noStrike">
              <a:solidFill>
                <a:srgbClr val="2D323E"/>
              </a:solidFill>
              <a:effectLst/>
              <a:latin typeface="Arial" panose="020B0604020202020204" pitchFamily="34" charset="0"/>
              <a:cs typeface="Arial" panose="020B0604020202020204" pitchFamily="34" charset="0"/>
            </a:endParaRPr>
          </a:p>
          <a:p>
            <a:pPr algn="l"/>
            <a:r>
              <a:rPr lang="en-GB" sz="1800" b="0" i="0" u="none" strike="noStrike">
                <a:solidFill>
                  <a:srgbClr val="2D323E"/>
                </a:solidFill>
                <a:effectLst/>
                <a:latin typeface="Arial" panose="020B0604020202020204" pitchFamily="34" charset="0"/>
                <a:cs typeface="Arial" panose="020B0604020202020204" pitchFamily="34" charset="0"/>
              </a:rPr>
              <a:t>What is the most appropriate initial step to treat this patient’s condition?</a:t>
            </a:r>
          </a:p>
          <a:p>
            <a:pPr marL="342900" lvl="2" indent="-342900">
              <a:buAutoNum type="alphaUcPeriod"/>
            </a:pPr>
            <a:r>
              <a:rPr lang="en-GB" sz="1800">
                <a:solidFill>
                  <a:srgbClr val="2D323E"/>
                </a:solidFill>
                <a:latin typeface="Arial" panose="020B0604020202020204" pitchFamily="34" charset="0"/>
                <a:cs typeface="Arial" panose="020B0604020202020204" pitchFamily="34" charset="0"/>
              </a:rPr>
              <a:t>Lithium </a:t>
            </a:r>
          </a:p>
          <a:p>
            <a:pPr marL="342900" lvl="2" indent="-342900">
              <a:buAutoNum type="alphaUcPeriod"/>
            </a:pPr>
            <a:r>
              <a:rPr lang="en-GB" sz="1800" b="0" i="0" u="none" strike="noStrike">
                <a:solidFill>
                  <a:srgbClr val="2D323E"/>
                </a:solidFill>
                <a:effectLst/>
                <a:latin typeface="Arial" panose="020B0604020202020204" pitchFamily="34" charset="0"/>
                <a:cs typeface="Arial" panose="020B0604020202020204" pitchFamily="34" charset="0"/>
              </a:rPr>
              <a:t>Carbimazole </a:t>
            </a:r>
          </a:p>
          <a:p>
            <a:pPr marL="342900" lvl="2" indent="-342900">
              <a:buAutoNum type="alphaUcPeriod"/>
            </a:pPr>
            <a:r>
              <a:rPr lang="en-GB" sz="1800" b="1">
                <a:solidFill>
                  <a:srgbClr val="FF0000"/>
                </a:solidFill>
                <a:latin typeface="Arial" panose="020B0604020202020204" pitchFamily="34" charset="0"/>
                <a:cs typeface="Arial" panose="020B0604020202020204" pitchFamily="34" charset="0"/>
              </a:rPr>
              <a:t>Propylthiouracil</a:t>
            </a:r>
            <a:r>
              <a:rPr lang="en-GB" sz="1800">
                <a:solidFill>
                  <a:srgbClr val="2D323E"/>
                </a:solidFill>
                <a:latin typeface="Arial" panose="020B0604020202020204" pitchFamily="34" charset="0"/>
                <a:cs typeface="Arial" panose="020B0604020202020204" pitchFamily="34" charset="0"/>
              </a:rPr>
              <a:t> </a:t>
            </a:r>
          </a:p>
          <a:p>
            <a:pPr marL="342900" lvl="2" indent="-342900">
              <a:buAutoNum type="alphaUcPeriod"/>
            </a:pPr>
            <a:r>
              <a:rPr lang="en-GB" sz="1800" b="0" i="0" u="none" strike="noStrike">
                <a:solidFill>
                  <a:srgbClr val="2D323E"/>
                </a:solidFill>
                <a:effectLst/>
                <a:latin typeface="Arial" panose="020B0604020202020204" pitchFamily="34" charset="0"/>
                <a:cs typeface="Arial" panose="020B0604020202020204" pitchFamily="34" charset="0"/>
              </a:rPr>
              <a:t>Thyroidectomy </a:t>
            </a:r>
          </a:p>
          <a:p>
            <a:endParaRPr lang="en-US"/>
          </a:p>
        </p:txBody>
      </p:sp>
    </p:spTree>
    <p:extLst>
      <p:ext uri="{BB962C8B-B14F-4D97-AF65-F5344CB8AC3E}">
        <p14:creationId xmlns:p14="http://schemas.microsoft.com/office/powerpoint/2010/main" val="8615801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20</a:t>
            </a:r>
          </a:p>
        </p:txBody>
      </p:sp>
      <p:sp>
        <p:nvSpPr>
          <p:cNvPr id="2" name="TextBox 1">
            <a:extLst>
              <a:ext uri="{FF2B5EF4-FFF2-40B4-BE49-F238E27FC236}">
                <a16:creationId xmlns:a16="http://schemas.microsoft.com/office/drawing/2014/main" id="{F5AEAFEC-8C82-A2EF-A7A2-9952ECA75BA1}"/>
              </a:ext>
            </a:extLst>
          </p:cNvPr>
          <p:cNvSpPr txBox="1"/>
          <p:nvPr/>
        </p:nvSpPr>
        <p:spPr>
          <a:xfrm>
            <a:off x="981739" y="2860158"/>
            <a:ext cx="10228521" cy="2585323"/>
          </a:xfrm>
          <a:prstGeom prst="rect">
            <a:avLst/>
          </a:prstGeom>
          <a:noFill/>
        </p:spPr>
        <p:txBody>
          <a:bodyPr wrap="square" rtlCol="0">
            <a:spAutoFit/>
          </a:bodyPr>
          <a:lstStyle/>
          <a:p>
            <a:r>
              <a:rPr lang="en-GB" sz="1800" b="0" i="0">
                <a:solidFill>
                  <a:schemeClr val="tx1"/>
                </a:solidFill>
                <a:effectLst/>
                <a:latin typeface="Arial" panose="020B0604020202020204" pitchFamily="34" charset="0"/>
                <a:cs typeface="Arial" panose="020B0604020202020204" pitchFamily="34" charset="0"/>
              </a:rPr>
              <a:t>A 50-year-old female presents to her general practitioner with 'pins and needles' around her mouth and frequent muscle cramps. On examination, she appears well, however when taking her blood pressure reading, her wrist and fingers began to cramp and flex.</a:t>
            </a:r>
          </a:p>
          <a:p>
            <a:endParaRPr lang="en-GB" sz="1800">
              <a:solidFill>
                <a:schemeClr val="tx1"/>
              </a:solidFill>
              <a:latin typeface="Arial" panose="020B0604020202020204" pitchFamily="34" charset="0"/>
              <a:cs typeface="Arial" panose="020B0604020202020204" pitchFamily="34" charset="0"/>
            </a:endParaRPr>
          </a:p>
          <a:p>
            <a:r>
              <a:rPr lang="en-GB" sz="1800">
                <a:solidFill>
                  <a:schemeClr val="tx1"/>
                </a:solidFill>
                <a:latin typeface="Arial" panose="020B0604020202020204" pitchFamily="34" charset="0"/>
                <a:cs typeface="Arial" panose="020B0604020202020204" pitchFamily="34" charset="0"/>
              </a:rPr>
              <a:t>What is the most likely diagnosis?</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Hyperkalaemia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Hypocalcaemia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Hypernatraemia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Hypomagnesaemia </a:t>
            </a:r>
            <a:endParaRPr lang="en-US" sz="1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52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Diabetic Ketoacidosis</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nvGraphicFramePr>
        <p:xfrm>
          <a:off x="838198" y="1879045"/>
          <a:ext cx="10515599" cy="4841878"/>
        </p:xfrm>
        <a:graphic>
          <a:graphicData uri="http://schemas.openxmlformats.org/drawingml/2006/table">
            <a:tbl>
              <a:tblPr>
                <a:noFill/>
                <a:tableStyleId>{A9FBECBB-9841-4348-AF54-0E99E33BA2AF}</a:tableStyleId>
              </a:tblPr>
              <a:tblGrid>
                <a:gridCol w="3630563">
                  <a:extLst>
                    <a:ext uri="{9D8B030D-6E8A-4147-A177-3AD203B41FA5}">
                      <a16:colId xmlns:a16="http://schemas.microsoft.com/office/drawing/2014/main" val="20000"/>
                    </a:ext>
                  </a:extLst>
                </a:gridCol>
                <a:gridCol w="6885036">
                  <a:extLst>
                    <a:ext uri="{9D8B030D-6E8A-4147-A177-3AD203B41FA5}">
                      <a16:colId xmlns:a16="http://schemas.microsoft.com/office/drawing/2014/main" val="20001"/>
                    </a:ext>
                  </a:extLst>
                </a:gridCol>
              </a:tblGrid>
              <a:tr h="2819453">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(Sx)</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Nausea and Vomiting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Dehydration which can cause hypotension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Acetone-smelling breath ('pear drops’/fruity breath)</a:t>
                      </a:r>
                      <a:br>
                        <a:rPr lang="en-GB" b="0"/>
                      </a:br>
                      <a:r>
                        <a:rPr lang="en-GB" sz="1400" b="0" i="0" u="none" strike="noStrike" cap="none">
                          <a:solidFill>
                            <a:srgbClr val="000000"/>
                          </a:solidFill>
                          <a:effectLst/>
                          <a:latin typeface="Arial"/>
                          <a:ea typeface="Arial"/>
                          <a:cs typeface="Arial"/>
                          <a:sym typeface="Arial"/>
                        </a:rPr>
                        <a:t>Abdominal pain</a:t>
                      </a:r>
                      <a:br>
                        <a:rPr lang="en-GB"/>
                      </a:br>
                      <a:r>
                        <a:rPr lang="en-GB" sz="1400" b="0" i="0" u="none" strike="noStrike" cap="none">
                          <a:solidFill>
                            <a:srgbClr val="000000"/>
                          </a:solidFill>
                          <a:effectLst/>
                          <a:latin typeface="Arial"/>
                          <a:ea typeface="Arial"/>
                          <a:cs typeface="Arial"/>
                          <a:sym typeface="Arial"/>
                        </a:rPr>
                        <a:t>Drowsy/ Confused can progress to a coma</a:t>
                      </a:r>
                      <a:br>
                        <a:rPr lang="en-GB"/>
                      </a:br>
                      <a:r>
                        <a:rPr lang="en-GB" sz="1400" b="0" i="0" u="none" strike="noStrike" cap="none">
                          <a:solidFill>
                            <a:srgbClr val="000000"/>
                          </a:solidFill>
                          <a:effectLst/>
                          <a:latin typeface="Arial"/>
                          <a:ea typeface="Arial"/>
                          <a:cs typeface="Arial"/>
                          <a:sym typeface="Arial"/>
                        </a:rPr>
                        <a:t>Reduced consciousness</a:t>
                      </a:r>
                      <a:br>
                        <a:rPr lang="en-GB"/>
                      </a:br>
                      <a:r>
                        <a:rPr lang="en-GB" sz="1400" b="0" i="0" u="none" strike="noStrike" cap="none">
                          <a:solidFill>
                            <a:srgbClr val="000000"/>
                          </a:solidFill>
                          <a:effectLst/>
                          <a:latin typeface="Arial"/>
                          <a:ea typeface="Arial"/>
                          <a:cs typeface="Arial"/>
                          <a:sym typeface="Arial"/>
                        </a:rPr>
                        <a:t>Hyperventilation (</a:t>
                      </a:r>
                      <a:r>
                        <a:rPr lang="en-GB" sz="1400" b="0" i="0" u="none" strike="noStrike" cap="none" err="1">
                          <a:solidFill>
                            <a:srgbClr val="000000"/>
                          </a:solidFill>
                          <a:effectLst/>
                          <a:latin typeface="Arial"/>
                          <a:ea typeface="Arial"/>
                          <a:cs typeface="Arial"/>
                          <a:sym typeface="Arial"/>
                        </a:rPr>
                        <a:t>Kussmaul</a:t>
                      </a:r>
                      <a:r>
                        <a:rPr lang="en-GB" sz="1400" b="0" i="0" u="none" strike="noStrike" cap="none">
                          <a:solidFill>
                            <a:srgbClr val="000000"/>
                          </a:solidFill>
                          <a:effectLst/>
                          <a:latin typeface="Arial"/>
                          <a:ea typeface="Arial"/>
                          <a:cs typeface="Arial"/>
                          <a:sym typeface="Arial"/>
                        </a:rPr>
                        <a:t> breathing)</a:t>
                      </a:r>
                      <a:br>
                        <a:rPr lang="en-GB"/>
                      </a:br>
                      <a:br>
                        <a:rPr lang="en-GB"/>
                      </a:br>
                      <a:r>
                        <a:rPr lang="en-GB" sz="1400" b="0" i="0" u="none" strike="noStrike" cap="none">
                          <a:solidFill>
                            <a:srgbClr val="000000"/>
                          </a:solidFill>
                          <a:effectLst/>
                          <a:latin typeface="Arial"/>
                          <a:ea typeface="Arial"/>
                          <a:cs typeface="Arial"/>
                          <a:sym typeface="Arial"/>
                        </a:rPr>
                        <a:t>DKA patients also show </a:t>
                      </a:r>
                      <a:r>
                        <a:rPr lang="en-GB" sz="1400" b="1" i="0" u="none" strike="noStrike" cap="none">
                          <a:solidFill>
                            <a:srgbClr val="000000"/>
                          </a:solidFill>
                          <a:effectLst/>
                          <a:latin typeface="Arial"/>
                          <a:ea typeface="Arial"/>
                          <a:cs typeface="Arial"/>
                          <a:sym typeface="Arial"/>
                        </a:rPr>
                        <a:t>symptoms of DM-</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Polydipsia</a:t>
                      </a:r>
                      <a:br>
                        <a:rPr lang="en-GB"/>
                      </a:br>
                      <a:r>
                        <a:rPr lang="en-GB" sz="1400" b="0" i="0" u="none" strike="noStrike" cap="none">
                          <a:solidFill>
                            <a:srgbClr val="000000"/>
                          </a:solidFill>
                          <a:effectLst/>
                          <a:latin typeface="Arial"/>
                          <a:ea typeface="Arial"/>
                          <a:cs typeface="Arial"/>
                          <a:sym typeface="Arial"/>
                        </a:rPr>
                        <a:t>Polyuria</a:t>
                      </a:r>
                      <a:br>
                        <a:rPr lang="en-GB"/>
                      </a:br>
                      <a:r>
                        <a:rPr lang="en-GB" sz="1400" b="0" i="0" u="none" strike="noStrike" cap="none">
                          <a:solidFill>
                            <a:srgbClr val="000000"/>
                          </a:solidFill>
                          <a:effectLst/>
                          <a:latin typeface="Arial"/>
                          <a:ea typeface="Arial"/>
                          <a:cs typeface="Arial"/>
                          <a:sym typeface="Arial"/>
                        </a:rPr>
                        <a:t>Glycosuria </a:t>
                      </a:r>
                    </a:p>
                  </a:txBody>
                  <a:tcPr marL="91425" marR="91425" marT="91425" marB="91425"/>
                </a:tc>
                <a:extLst>
                  <a:ext uri="{0D108BD9-81ED-4DB2-BD59-A6C34878D82A}">
                    <a16:rowId xmlns:a16="http://schemas.microsoft.com/office/drawing/2014/main" val="10003"/>
                  </a:ext>
                </a:extLst>
              </a:tr>
              <a:tr h="202242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DIAGNOSIS &amp; INVESTIGATIONS (Ix)</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DKA should be recognised from clinical features and confirmed with a blood glucose measurement (hyperglycaemia) and a blood gas sample (metabolic acidosis with respiratory compensation).</a:t>
                      </a:r>
                    </a:p>
                    <a:p>
                      <a:r>
                        <a:rPr lang="en-GB" sz="1400" b="1" i="1" u="none" strike="noStrike" cap="none">
                          <a:solidFill>
                            <a:srgbClr val="000000"/>
                          </a:solidFill>
                          <a:effectLst/>
                          <a:latin typeface="Arial"/>
                          <a:ea typeface="Arial"/>
                          <a:cs typeface="Arial"/>
                          <a:sym typeface="Arial"/>
                        </a:rPr>
                        <a:t>Hyperglycaemia</a:t>
                      </a:r>
                      <a:r>
                        <a:rPr lang="en-GB" sz="1400" b="0" i="0" u="none" strike="noStrike" cap="none">
                          <a:solidFill>
                            <a:srgbClr val="000000"/>
                          </a:solidFill>
                          <a:effectLst/>
                          <a:latin typeface="Arial"/>
                          <a:ea typeface="Arial"/>
                          <a:cs typeface="Arial"/>
                          <a:sym typeface="Arial"/>
                        </a:rPr>
                        <a:t> (i.e. blood glucose &gt; 11 mmol/l)</a:t>
                      </a:r>
                    </a:p>
                    <a:p>
                      <a:r>
                        <a:rPr lang="en-GB" sz="1400" b="1" i="1" u="none" strike="noStrike" cap="none">
                          <a:solidFill>
                            <a:srgbClr val="000000"/>
                          </a:solidFill>
                          <a:effectLst/>
                          <a:latin typeface="Arial"/>
                          <a:ea typeface="Arial"/>
                          <a:cs typeface="Arial"/>
                          <a:sym typeface="Arial"/>
                        </a:rPr>
                        <a:t>Ketosis</a:t>
                      </a:r>
                      <a:r>
                        <a:rPr lang="en-GB" sz="1400" b="0" i="0" u="none" strike="noStrike" cap="none">
                          <a:solidFill>
                            <a:srgbClr val="000000"/>
                          </a:solidFill>
                          <a:effectLst/>
                          <a:latin typeface="Arial"/>
                          <a:ea typeface="Arial"/>
                          <a:cs typeface="Arial"/>
                          <a:sym typeface="Arial"/>
                        </a:rPr>
                        <a:t> (i.e. blood ketones &gt; 3 mmol/l)</a:t>
                      </a:r>
                    </a:p>
                    <a:p>
                      <a:r>
                        <a:rPr lang="en-GB" sz="1400" b="1" i="1" u="none" strike="noStrike" cap="none">
                          <a:solidFill>
                            <a:srgbClr val="000000"/>
                          </a:solidFill>
                          <a:effectLst/>
                          <a:latin typeface="Arial"/>
                          <a:ea typeface="Arial"/>
                          <a:cs typeface="Arial"/>
                          <a:sym typeface="Arial"/>
                        </a:rPr>
                        <a:t>Acidosis</a:t>
                      </a:r>
                      <a:r>
                        <a:rPr lang="en-GB" sz="1400" b="0" i="0" u="none" strike="noStrike" cap="none">
                          <a:solidFill>
                            <a:srgbClr val="000000"/>
                          </a:solidFill>
                          <a:effectLst/>
                          <a:latin typeface="Arial"/>
                          <a:ea typeface="Arial"/>
                          <a:cs typeface="Arial"/>
                          <a:sym typeface="Arial"/>
                        </a:rPr>
                        <a:t> (i.e. pH &lt; 7.3 and/or bicarbonate &lt; 15 mmol/L) - ABG</a:t>
                      </a:r>
                    </a:p>
                    <a:p>
                      <a:r>
                        <a:rPr lang="en-GB" sz="1400" b="0" i="0" u="none" strike="noStrike" cap="none">
                          <a:solidFill>
                            <a:srgbClr val="000000"/>
                          </a:solidFill>
                          <a:effectLst/>
                          <a:latin typeface="Arial"/>
                          <a:ea typeface="Arial"/>
                          <a:cs typeface="Arial"/>
                          <a:sym typeface="Arial"/>
                        </a:rPr>
                        <a:t>Urea and electrolytes</a:t>
                      </a:r>
                    </a:p>
                    <a:p>
                      <a:r>
                        <a:rPr lang="en-GB" sz="1400" b="0" i="0" u="none" strike="noStrike" cap="none">
                          <a:solidFill>
                            <a:srgbClr val="000000"/>
                          </a:solidFill>
                          <a:effectLst/>
                          <a:latin typeface="Arial"/>
                          <a:ea typeface="Arial"/>
                          <a:cs typeface="Arial"/>
                          <a:sym typeface="Arial"/>
                        </a:rPr>
                        <a:t>Urine dipstick –glycosuria and ketonuria </a:t>
                      </a:r>
                    </a:p>
                  </a:txBody>
                  <a:tcPr marL="91425" marR="91425" marT="91425" marB="914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803739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20</a:t>
            </a:r>
          </a:p>
        </p:txBody>
      </p:sp>
      <p:sp>
        <p:nvSpPr>
          <p:cNvPr id="2" name="TextBox 1">
            <a:extLst>
              <a:ext uri="{FF2B5EF4-FFF2-40B4-BE49-F238E27FC236}">
                <a16:creationId xmlns:a16="http://schemas.microsoft.com/office/drawing/2014/main" id="{F5AEAFEC-8C82-A2EF-A7A2-9952ECA75BA1}"/>
              </a:ext>
            </a:extLst>
          </p:cNvPr>
          <p:cNvSpPr txBox="1"/>
          <p:nvPr/>
        </p:nvSpPr>
        <p:spPr>
          <a:xfrm>
            <a:off x="981739" y="2860158"/>
            <a:ext cx="10228521" cy="2585323"/>
          </a:xfrm>
          <a:prstGeom prst="rect">
            <a:avLst/>
          </a:prstGeom>
          <a:noFill/>
        </p:spPr>
        <p:txBody>
          <a:bodyPr wrap="square" rtlCol="0">
            <a:spAutoFit/>
          </a:bodyPr>
          <a:lstStyle/>
          <a:p>
            <a:r>
              <a:rPr lang="en-GB" sz="1800" b="0" i="0">
                <a:solidFill>
                  <a:schemeClr val="tx1"/>
                </a:solidFill>
                <a:effectLst/>
                <a:latin typeface="Arial" panose="020B0604020202020204" pitchFamily="34" charset="0"/>
                <a:cs typeface="Arial" panose="020B0604020202020204" pitchFamily="34" charset="0"/>
              </a:rPr>
              <a:t>A </a:t>
            </a:r>
            <a:r>
              <a:rPr lang="en-GB" sz="1800">
                <a:solidFill>
                  <a:schemeClr val="tx1"/>
                </a:solidFill>
                <a:latin typeface="Arial" panose="020B0604020202020204" pitchFamily="34" charset="0"/>
                <a:cs typeface="Arial" panose="020B0604020202020204" pitchFamily="34" charset="0"/>
              </a:rPr>
              <a:t>50</a:t>
            </a:r>
            <a:r>
              <a:rPr lang="en-GB" sz="1800" b="0" i="0">
                <a:solidFill>
                  <a:schemeClr val="tx1"/>
                </a:solidFill>
                <a:effectLst/>
                <a:latin typeface="Arial" panose="020B0604020202020204" pitchFamily="34" charset="0"/>
                <a:cs typeface="Arial" panose="020B0604020202020204" pitchFamily="34" charset="0"/>
              </a:rPr>
              <a:t>-year-old female presents to her general practitioner with </a:t>
            </a:r>
            <a:r>
              <a:rPr lang="en-GB" sz="1800" b="1" i="0">
                <a:solidFill>
                  <a:schemeClr val="tx1"/>
                </a:solidFill>
                <a:effectLst/>
                <a:latin typeface="Arial" panose="020B0604020202020204" pitchFamily="34" charset="0"/>
                <a:cs typeface="Arial" panose="020B0604020202020204" pitchFamily="34" charset="0"/>
              </a:rPr>
              <a:t>'pins and needles' </a:t>
            </a:r>
            <a:r>
              <a:rPr lang="en-GB" sz="1800" b="0" i="0">
                <a:solidFill>
                  <a:schemeClr val="tx1"/>
                </a:solidFill>
                <a:effectLst/>
                <a:latin typeface="Arial" panose="020B0604020202020204" pitchFamily="34" charset="0"/>
                <a:cs typeface="Arial" panose="020B0604020202020204" pitchFamily="34" charset="0"/>
              </a:rPr>
              <a:t>around her mouth and </a:t>
            </a:r>
            <a:r>
              <a:rPr lang="en-GB" sz="1800" b="1" i="0">
                <a:solidFill>
                  <a:schemeClr val="tx1"/>
                </a:solidFill>
                <a:effectLst/>
                <a:latin typeface="Arial" panose="020B0604020202020204" pitchFamily="34" charset="0"/>
                <a:cs typeface="Arial" panose="020B0604020202020204" pitchFamily="34" charset="0"/>
              </a:rPr>
              <a:t>frequent muscle cramps</a:t>
            </a:r>
            <a:r>
              <a:rPr lang="en-GB" sz="1800" b="0" i="0">
                <a:solidFill>
                  <a:schemeClr val="tx1"/>
                </a:solidFill>
                <a:effectLst/>
                <a:latin typeface="Arial" panose="020B0604020202020204" pitchFamily="34" charset="0"/>
                <a:cs typeface="Arial" panose="020B0604020202020204" pitchFamily="34" charset="0"/>
              </a:rPr>
              <a:t>. On examination, she appears well, however when taking her blood pressure reading, her </a:t>
            </a:r>
            <a:r>
              <a:rPr lang="en-GB" sz="1800" b="1" i="0">
                <a:solidFill>
                  <a:schemeClr val="tx1"/>
                </a:solidFill>
                <a:effectLst/>
                <a:latin typeface="Arial" panose="020B0604020202020204" pitchFamily="34" charset="0"/>
                <a:cs typeface="Arial" panose="020B0604020202020204" pitchFamily="34" charset="0"/>
              </a:rPr>
              <a:t>wrist and fingers began to cramp and flex</a:t>
            </a:r>
            <a:r>
              <a:rPr lang="en-GB" sz="1800" b="0" i="0">
                <a:solidFill>
                  <a:schemeClr val="tx1"/>
                </a:solidFill>
                <a:effectLst/>
                <a:latin typeface="Arial" panose="020B0604020202020204" pitchFamily="34" charset="0"/>
                <a:cs typeface="Arial" panose="020B0604020202020204" pitchFamily="34" charset="0"/>
              </a:rPr>
              <a:t>.</a:t>
            </a:r>
          </a:p>
          <a:p>
            <a:endParaRPr lang="en-GB" sz="1800">
              <a:solidFill>
                <a:schemeClr val="tx1"/>
              </a:solidFill>
              <a:latin typeface="Arial" panose="020B0604020202020204" pitchFamily="34" charset="0"/>
              <a:cs typeface="Arial" panose="020B0604020202020204" pitchFamily="34" charset="0"/>
            </a:endParaRPr>
          </a:p>
          <a:p>
            <a:r>
              <a:rPr lang="en-GB" sz="1800">
                <a:solidFill>
                  <a:schemeClr val="tx1"/>
                </a:solidFill>
                <a:latin typeface="Arial" panose="020B0604020202020204" pitchFamily="34" charset="0"/>
                <a:cs typeface="Arial" panose="020B0604020202020204" pitchFamily="34" charset="0"/>
              </a:rPr>
              <a:t>What is the most likely diagnosis?</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Hyperkalaemia </a:t>
            </a:r>
          </a:p>
          <a:p>
            <a:pPr marL="342900" indent="-342900">
              <a:buAutoNum type="alphaUcPeriod"/>
            </a:pPr>
            <a:r>
              <a:rPr lang="en-GB" sz="1800" b="1">
                <a:solidFill>
                  <a:srgbClr val="FF0000"/>
                </a:solidFill>
                <a:latin typeface="Arial" panose="020B0604020202020204" pitchFamily="34" charset="0"/>
                <a:cs typeface="Arial" panose="020B0604020202020204" pitchFamily="34" charset="0"/>
              </a:rPr>
              <a:t>Hypocalcaemia</a:t>
            </a:r>
            <a:r>
              <a:rPr lang="en-GB" sz="1800">
                <a:solidFill>
                  <a:schemeClr val="tx1"/>
                </a:solidFill>
                <a:latin typeface="Arial" panose="020B0604020202020204" pitchFamily="34" charset="0"/>
                <a:cs typeface="Arial" panose="020B0604020202020204" pitchFamily="34" charset="0"/>
              </a:rPr>
              <a:t>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Hypernatraemia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Hypomagnesaemia </a:t>
            </a:r>
            <a:endParaRPr lang="en-US" sz="1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8040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8"/>
          <p:cNvPicPr preferRelativeResize="0"/>
          <p:nvPr/>
        </p:nvPicPr>
        <p:blipFill rotWithShape="1">
          <a:blip r:embed="rId3">
            <a:alphaModFix/>
          </a:blip>
          <a:srcRect r="3646"/>
          <a:stretch/>
        </p:blipFill>
        <p:spPr>
          <a:xfrm>
            <a:off x="2998243" y="0"/>
            <a:ext cx="6134099" cy="6858000"/>
          </a:xfrm>
          <a:prstGeom prst="rect">
            <a:avLst/>
          </a:prstGeom>
          <a:noFill/>
          <a:ln w="9525" cap="flat" cmpd="sng">
            <a:solidFill>
              <a:srgbClr val="293267"/>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Diabetic Ketoacidosis</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nvGraphicFramePr>
        <p:xfrm>
          <a:off x="838199" y="1873715"/>
          <a:ext cx="10515599" cy="2754151"/>
        </p:xfrm>
        <a:graphic>
          <a:graphicData uri="http://schemas.openxmlformats.org/drawingml/2006/table">
            <a:tbl>
              <a:tblPr>
                <a:noFill/>
                <a:tableStyleId>{A9FBECBB-9841-4348-AF54-0E99E33BA2AF}</a:tableStyleId>
              </a:tblPr>
              <a:tblGrid>
                <a:gridCol w="4205749">
                  <a:extLst>
                    <a:ext uri="{9D8B030D-6E8A-4147-A177-3AD203B41FA5}">
                      <a16:colId xmlns:a16="http://schemas.microsoft.com/office/drawing/2014/main" val="20000"/>
                    </a:ext>
                  </a:extLst>
                </a:gridCol>
                <a:gridCol w="6309850">
                  <a:extLst>
                    <a:ext uri="{9D8B030D-6E8A-4147-A177-3AD203B41FA5}">
                      <a16:colId xmlns:a16="http://schemas.microsoft.com/office/drawing/2014/main" val="20001"/>
                    </a:ext>
                  </a:extLst>
                </a:gridCol>
              </a:tblGrid>
              <a:tr h="2246729">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TREATMENT (Tx)</a:t>
                      </a: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Immediate </a:t>
                      </a:r>
                      <a:r>
                        <a:rPr lang="en-GB" sz="1400" b="1" i="0" u="none" strike="noStrike" cap="none">
                          <a:solidFill>
                            <a:srgbClr val="000000"/>
                          </a:solidFill>
                          <a:effectLst/>
                          <a:latin typeface="Arial"/>
                          <a:ea typeface="Arial"/>
                          <a:cs typeface="Arial"/>
                          <a:sym typeface="Arial"/>
                        </a:rPr>
                        <a:t>ABC management </a:t>
                      </a:r>
                      <a:r>
                        <a:rPr lang="en-GB" sz="1400" b="0" i="0" u="none" strike="noStrike" cap="none">
                          <a:solidFill>
                            <a:srgbClr val="000000"/>
                          </a:solidFill>
                          <a:effectLst/>
                          <a:latin typeface="Arial"/>
                          <a:ea typeface="Arial"/>
                          <a:cs typeface="Arial"/>
                          <a:sym typeface="Arial"/>
                        </a:rPr>
                        <a:t>(Airway, breathing, circulation) if unconscious.</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Replace the fluid loss with IV </a:t>
                      </a:r>
                      <a:r>
                        <a:rPr lang="en-GB" sz="1400" b="1" i="0" u="none" strike="noStrike" cap="none">
                          <a:solidFill>
                            <a:srgbClr val="000000"/>
                          </a:solidFill>
                          <a:effectLst/>
                          <a:latin typeface="Arial"/>
                          <a:ea typeface="Arial"/>
                          <a:cs typeface="Arial"/>
                          <a:sym typeface="Arial"/>
                        </a:rPr>
                        <a:t>0.9% saline</a:t>
                      </a:r>
                      <a:endParaRPr lang="en-GB" sz="1400" b="0" i="0" u="none" strike="noStrike" cap="none">
                        <a:solidFill>
                          <a:srgbClr val="000000"/>
                        </a:solidFill>
                        <a:effectLst/>
                        <a:latin typeface="Arial"/>
                        <a:ea typeface="Arial"/>
                        <a:cs typeface="Arial"/>
                        <a:sym typeface="Arial"/>
                      </a:endParaRPr>
                    </a:p>
                    <a:p>
                      <a:r>
                        <a:rPr lang="en-GB" sz="1400" b="0" i="0" u="none" strike="noStrike" cap="none">
                          <a:solidFill>
                            <a:srgbClr val="000000"/>
                          </a:solidFill>
                          <a:effectLst/>
                          <a:latin typeface="Arial"/>
                          <a:ea typeface="Arial"/>
                          <a:cs typeface="Arial"/>
                          <a:sym typeface="Arial"/>
                        </a:rPr>
                        <a:t>Replace the </a:t>
                      </a:r>
                      <a:r>
                        <a:rPr lang="en-GB" sz="1400" b="1" i="0" u="none" strike="noStrike" cap="none">
                          <a:solidFill>
                            <a:srgbClr val="000000"/>
                          </a:solidFill>
                          <a:effectLst/>
                          <a:latin typeface="Arial"/>
                          <a:ea typeface="Arial"/>
                          <a:cs typeface="Arial"/>
                          <a:sym typeface="Arial"/>
                        </a:rPr>
                        <a:t>deficient insulin</a:t>
                      </a:r>
                      <a:r>
                        <a:rPr lang="en-GB" sz="1400" b="0" i="0" u="none" strike="noStrike" cap="none">
                          <a:solidFill>
                            <a:srgbClr val="000000"/>
                          </a:solidFill>
                          <a:effectLst/>
                          <a:latin typeface="Arial"/>
                          <a:ea typeface="Arial"/>
                          <a:cs typeface="Arial"/>
                          <a:sym typeface="Arial"/>
                        </a:rPr>
                        <a:t>: Give</a:t>
                      </a:r>
                      <a:r>
                        <a:rPr lang="en-GB" sz="1400" b="1" i="0" u="none" strike="noStrike" cap="none">
                          <a:solidFill>
                            <a:srgbClr val="000000"/>
                          </a:solidFill>
                          <a:effectLst/>
                          <a:latin typeface="Arial"/>
                          <a:ea typeface="Arial"/>
                          <a:cs typeface="Arial"/>
                          <a:sym typeface="Arial"/>
                        </a:rPr>
                        <a:t> insulin + glucose</a:t>
                      </a:r>
                      <a:r>
                        <a:rPr lang="en-GB" sz="1400" b="0" i="0" u="none" strike="noStrike" cap="none">
                          <a:solidFill>
                            <a:srgbClr val="000000"/>
                          </a:solidFill>
                          <a:effectLst/>
                          <a:latin typeface="Arial"/>
                          <a:ea typeface="Arial"/>
                          <a:cs typeface="Arial"/>
                          <a:sym typeface="Arial"/>
                        </a:rPr>
                        <a:t> (to prevent hypoglycaemia) which both inhibit gluconeogenesis and thus ketone production </a:t>
                      </a:r>
                    </a:p>
                    <a:p>
                      <a:r>
                        <a:rPr lang="en-GB" sz="1400" b="0" i="0" u="none" strike="noStrike" cap="none">
                          <a:solidFill>
                            <a:srgbClr val="000000"/>
                          </a:solidFill>
                          <a:effectLst/>
                          <a:latin typeface="Arial"/>
                          <a:ea typeface="Arial"/>
                          <a:cs typeface="Arial"/>
                          <a:sym typeface="Arial"/>
                        </a:rPr>
                        <a:t>Monitor blood glucose closely- Therapy can lead to a shift of K+ into cells resulting in hypokalaemia so treat this if necessary.</a:t>
                      </a:r>
                      <a:endParaRPr lang="en-GB" sz="1400" b="1" i="0" u="none" strike="noStrike" cap="none">
                        <a:solidFill>
                          <a:srgbClr val="000000"/>
                        </a:solidFill>
                        <a:effectLst/>
                        <a:latin typeface="Arial"/>
                        <a:ea typeface="Arial"/>
                        <a:cs typeface="Arial"/>
                        <a:sym typeface="Arial"/>
                      </a:endParaRPr>
                    </a:p>
                    <a:p>
                      <a:r>
                        <a:rPr lang="en-GB" sz="1400" b="1" i="0" u="none" strike="noStrike" cap="none">
                          <a:solidFill>
                            <a:srgbClr val="000000"/>
                          </a:solidFill>
                          <a:effectLst/>
                          <a:latin typeface="Arial"/>
                          <a:ea typeface="Arial"/>
                          <a:cs typeface="Arial"/>
                          <a:sym typeface="Arial"/>
                        </a:rPr>
                        <a:t>Treat underlying triggers</a:t>
                      </a:r>
                      <a:r>
                        <a:rPr lang="en-GB" sz="1400" b="0" i="0" u="none" strike="noStrike" cap="none">
                          <a:solidFill>
                            <a:srgbClr val="000000"/>
                          </a:solidFill>
                          <a:effectLst/>
                          <a:latin typeface="Arial"/>
                          <a:ea typeface="Arial"/>
                          <a:cs typeface="Arial"/>
                          <a:sym typeface="Arial"/>
                        </a:rPr>
                        <a:t>, for example with antibiotics for septic patients.</a:t>
                      </a:r>
                    </a:p>
                  </a:txBody>
                  <a:tcPr marL="91425" marR="91425" marT="91425" marB="91425"/>
                </a:tc>
                <a:extLst>
                  <a:ext uri="{0D108BD9-81ED-4DB2-BD59-A6C34878D82A}">
                    <a16:rowId xmlns:a16="http://schemas.microsoft.com/office/drawing/2014/main" val="10005"/>
                  </a:ext>
                </a:extLst>
              </a:tr>
              <a:tr h="507422">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COMPLICATIONS</a:t>
                      </a: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Cerebral oedema. </a:t>
                      </a:r>
                    </a:p>
                  </a:txBody>
                  <a:tcPr marL="91425" marR="91425" marT="91425" marB="91425"/>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4BC10733-1A1B-082A-E20B-C63FB5BC4AC4}"/>
              </a:ext>
            </a:extLst>
          </p:cNvPr>
          <p:cNvSpPr txBox="1"/>
          <p:nvPr/>
        </p:nvSpPr>
        <p:spPr>
          <a:xfrm>
            <a:off x="883673" y="4896334"/>
            <a:ext cx="10424649" cy="707886"/>
          </a:xfrm>
          <a:prstGeom prst="rect">
            <a:avLst/>
          </a:prstGeom>
          <a:noFill/>
        </p:spPr>
        <p:txBody>
          <a:bodyPr wrap="none" rtlCol="0">
            <a:spAutoFit/>
          </a:bodyPr>
          <a:lstStyle/>
          <a:p>
            <a:r>
              <a:rPr lang="en-GB" sz="2000" b="1" i="0">
                <a:solidFill>
                  <a:srgbClr val="000000"/>
                </a:solidFill>
                <a:effectLst/>
                <a:latin typeface="Arial" panose="020B0604020202020204" pitchFamily="34" charset="0"/>
              </a:rPr>
              <a:t>Why can insulin treatment for DKA cause hypokalaemia and why is this dangerous?</a:t>
            </a:r>
          </a:p>
          <a:p>
            <a:endParaRPr lang="en-GB" sz="2000" b="1"/>
          </a:p>
        </p:txBody>
      </p:sp>
    </p:spTree>
    <p:extLst>
      <p:ext uri="{BB962C8B-B14F-4D97-AF65-F5344CB8AC3E}">
        <p14:creationId xmlns:p14="http://schemas.microsoft.com/office/powerpoint/2010/main" val="2894016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Diabetic Ketoacidosis</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nvGraphicFramePr>
        <p:xfrm>
          <a:off x="838199" y="1873715"/>
          <a:ext cx="10515599" cy="2754151"/>
        </p:xfrm>
        <a:graphic>
          <a:graphicData uri="http://schemas.openxmlformats.org/drawingml/2006/table">
            <a:tbl>
              <a:tblPr>
                <a:noFill/>
                <a:tableStyleId>{A9FBECBB-9841-4348-AF54-0E99E33BA2AF}</a:tableStyleId>
              </a:tblPr>
              <a:tblGrid>
                <a:gridCol w="4205749">
                  <a:extLst>
                    <a:ext uri="{9D8B030D-6E8A-4147-A177-3AD203B41FA5}">
                      <a16:colId xmlns:a16="http://schemas.microsoft.com/office/drawing/2014/main" val="20000"/>
                    </a:ext>
                  </a:extLst>
                </a:gridCol>
                <a:gridCol w="6309850">
                  <a:extLst>
                    <a:ext uri="{9D8B030D-6E8A-4147-A177-3AD203B41FA5}">
                      <a16:colId xmlns:a16="http://schemas.microsoft.com/office/drawing/2014/main" val="20001"/>
                    </a:ext>
                  </a:extLst>
                </a:gridCol>
              </a:tblGrid>
              <a:tr h="2246729">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TREATMENT (Tx)</a:t>
                      </a: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Immediate </a:t>
                      </a:r>
                      <a:r>
                        <a:rPr lang="en-GB" sz="1400" b="1" i="0" u="none" strike="noStrike" cap="none">
                          <a:solidFill>
                            <a:srgbClr val="000000"/>
                          </a:solidFill>
                          <a:effectLst/>
                          <a:latin typeface="Arial"/>
                          <a:ea typeface="Arial"/>
                          <a:cs typeface="Arial"/>
                          <a:sym typeface="Arial"/>
                        </a:rPr>
                        <a:t>ABC management </a:t>
                      </a:r>
                      <a:r>
                        <a:rPr lang="en-GB" sz="1400" b="0" i="0" u="none" strike="noStrike" cap="none">
                          <a:solidFill>
                            <a:srgbClr val="000000"/>
                          </a:solidFill>
                          <a:effectLst/>
                          <a:latin typeface="Arial"/>
                          <a:ea typeface="Arial"/>
                          <a:cs typeface="Arial"/>
                          <a:sym typeface="Arial"/>
                        </a:rPr>
                        <a:t>(Airway, breathing, circulation) if unconscious.</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Replace the fluid loss with IV </a:t>
                      </a:r>
                      <a:r>
                        <a:rPr lang="en-GB" sz="1400" b="1" i="0" u="none" strike="noStrike" cap="none">
                          <a:solidFill>
                            <a:srgbClr val="000000"/>
                          </a:solidFill>
                          <a:effectLst/>
                          <a:latin typeface="Arial"/>
                          <a:ea typeface="Arial"/>
                          <a:cs typeface="Arial"/>
                          <a:sym typeface="Arial"/>
                        </a:rPr>
                        <a:t>0.9% saline</a:t>
                      </a:r>
                      <a:endParaRPr lang="en-GB" sz="1400" b="0" i="0" u="none" strike="noStrike" cap="none">
                        <a:solidFill>
                          <a:srgbClr val="000000"/>
                        </a:solidFill>
                        <a:effectLst/>
                        <a:latin typeface="Arial"/>
                        <a:ea typeface="Arial"/>
                        <a:cs typeface="Arial"/>
                        <a:sym typeface="Arial"/>
                      </a:endParaRPr>
                    </a:p>
                    <a:p>
                      <a:r>
                        <a:rPr lang="en-GB" sz="1400" b="0" i="0" u="none" strike="noStrike" cap="none">
                          <a:solidFill>
                            <a:srgbClr val="000000"/>
                          </a:solidFill>
                          <a:effectLst/>
                          <a:latin typeface="Arial"/>
                          <a:ea typeface="Arial"/>
                          <a:cs typeface="Arial"/>
                          <a:sym typeface="Arial"/>
                        </a:rPr>
                        <a:t>Replace the </a:t>
                      </a:r>
                      <a:r>
                        <a:rPr lang="en-GB" sz="1400" b="1" i="0" u="none" strike="noStrike" cap="none">
                          <a:solidFill>
                            <a:srgbClr val="000000"/>
                          </a:solidFill>
                          <a:effectLst/>
                          <a:latin typeface="Arial"/>
                          <a:ea typeface="Arial"/>
                          <a:cs typeface="Arial"/>
                          <a:sym typeface="Arial"/>
                        </a:rPr>
                        <a:t>deficient insulin</a:t>
                      </a:r>
                      <a:r>
                        <a:rPr lang="en-GB" sz="1400" b="0" i="0" u="none" strike="noStrike" cap="none">
                          <a:solidFill>
                            <a:srgbClr val="000000"/>
                          </a:solidFill>
                          <a:effectLst/>
                          <a:latin typeface="Arial"/>
                          <a:ea typeface="Arial"/>
                          <a:cs typeface="Arial"/>
                          <a:sym typeface="Arial"/>
                        </a:rPr>
                        <a:t>: Give</a:t>
                      </a:r>
                      <a:r>
                        <a:rPr lang="en-GB" sz="1400" b="1" i="0" u="none" strike="noStrike" cap="none">
                          <a:solidFill>
                            <a:srgbClr val="000000"/>
                          </a:solidFill>
                          <a:effectLst/>
                          <a:latin typeface="Arial"/>
                          <a:ea typeface="Arial"/>
                          <a:cs typeface="Arial"/>
                          <a:sym typeface="Arial"/>
                        </a:rPr>
                        <a:t> insulin + glucose</a:t>
                      </a:r>
                      <a:r>
                        <a:rPr lang="en-GB" sz="1400" b="0" i="0" u="none" strike="noStrike" cap="none">
                          <a:solidFill>
                            <a:srgbClr val="000000"/>
                          </a:solidFill>
                          <a:effectLst/>
                          <a:latin typeface="Arial"/>
                          <a:ea typeface="Arial"/>
                          <a:cs typeface="Arial"/>
                          <a:sym typeface="Arial"/>
                        </a:rPr>
                        <a:t> (to prevent hypoglycaemia) which both inhibit gluconeogenesis and thus ketone production </a:t>
                      </a:r>
                    </a:p>
                    <a:p>
                      <a:r>
                        <a:rPr lang="en-GB" sz="1400" b="0" i="0" u="none" strike="noStrike" cap="none">
                          <a:solidFill>
                            <a:srgbClr val="000000"/>
                          </a:solidFill>
                          <a:effectLst/>
                          <a:latin typeface="Arial"/>
                          <a:ea typeface="Arial"/>
                          <a:cs typeface="Arial"/>
                          <a:sym typeface="Arial"/>
                        </a:rPr>
                        <a:t>Monitor blood glucose closely- Therapy can lead to a shift of K+ into cells resulting in hypokalaemia so treat this if necessary.</a:t>
                      </a:r>
                      <a:endParaRPr lang="en-GB" sz="1400" b="1" i="0" u="none" strike="noStrike" cap="none">
                        <a:solidFill>
                          <a:srgbClr val="000000"/>
                        </a:solidFill>
                        <a:effectLst/>
                        <a:latin typeface="Arial"/>
                        <a:ea typeface="Arial"/>
                        <a:cs typeface="Arial"/>
                        <a:sym typeface="Arial"/>
                      </a:endParaRPr>
                    </a:p>
                    <a:p>
                      <a:r>
                        <a:rPr lang="en-GB" sz="1400" b="1" i="0" u="none" strike="noStrike" cap="none">
                          <a:solidFill>
                            <a:srgbClr val="000000"/>
                          </a:solidFill>
                          <a:effectLst/>
                          <a:latin typeface="Arial"/>
                          <a:ea typeface="Arial"/>
                          <a:cs typeface="Arial"/>
                          <a:sym typeface="Arial"/>
                        </a:rPr>
                        <a:t>Treat underlying triggers</a:t>
                      </a:r>
                      <a:r>
                        <a:rPr lang="en-GB" sz="1400" b="0" i="0" u="none" strike="noStrike" cap="none">
                          <a:solidFill>
                            <a:srgbClr val="000000"/>
                          </a:solidFill>
                          <a:effectLst/>
                          <a:latin typeface="Arial"/>
                          <a:ea typeface="Arial"/>
                          <a:cs typeface="Arial"/>
                          <a:sym typeface="Arial"/>
                        </a:rPr>
                        <a:t>, for example with antibiotics for septic patients.</a:t>
                      </a:r>
                    </a:p>
                  </a:txBody>
                  <a:tcPr marL="91425" marR="91425" marT="91425" marB="91425"/>
                </a:tc>
                <a:extLst>
                  <a:ext uri="{0D108BD9-81ED-4DB2-BD59-A6C34878D82A}">
                    <a16:rowId xmlns:a16="http://schemas.microsoft.com/office/drawing/2014/main" val="10005"/>
                  </a:ext>
                </a:extLst>
              </a:tr>
              <a:tr h="507422">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COMPLICATIONS</a:t>
                      </a: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Cerebral oedema. </a:t>
                      </a:r>
                    </a:p>
                  </a:txBody>
                  <a:tcPr marL="91425" marR="91425" marT="91425" marB="91425"/>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4BC10733-1A1B-082A-E20B-C63FB5BC4AC4}"/>
              </a:ext>
            </a:extLst>
          </p:cNvPr>
          <p:cNvSpPr txBox="1"/>
          <p:nvPr/>
        </p:nvSpPr>
        <p:spPr>
          <a:xfrm>
            <a:off x="883673" y="4896334"/>
            <a:ext cx="10424649" cy="707886"/>
          </a:xfrm>
          <a:prstGeom prst="rect">
            <a:avLst/>
          </a:prstGeom>
          <a:noFill/>
        </p:spPr>
        <p:txBody>
          <a:bodyPr wrap="none" rtlCol="0">
            <a:spAutoFit/>
          </a:bodyPr>
          <a:lstStyle/>
          <a:p>
            <a:r>
              <a:rPr lang="en-GB" sz="2000" b="1" i="0">
                <a:solidFill>
                  <a:srgbClr val="000000"/>
                </a:solidFill>
                <a:effectLst/>
                <a:latin typeface="Arial" panose="020B0604020202020204" pitchFamily="34" charset="0"/>
              </a:rPr>
              <a:t>Why can insulin treatment for DKA cause hypokalaemia and why is this dangerous?</a:t>
            </a:r>
          </a:p>
          <a:p>
            <a:endParaRPr lang="en-GB" sz="2000" b="1"/>
          </a:p>
        </p:txBody>
      </p:sp>
      <p:sp>
        <p:nvSpPr>
          <p:cNvPr id="3" name="TextBox 2">
            <a:extLst>
              <a:ext uri="{FF2B5EF4-FFF2-40B4-BE49-F238E27FC236}">
                <a16:creationId xmlns:a16="http://schemas.microsoft.com/office/drawing/2014/main" id="{D5BACF7E-B297-5207-B721-1A6D84694138}"/>
              </a:ext>
            </a:extLst>
          </p:cNvPr>
          <p:cNvSpPr txBox="1"/>
          <p:nvPr/>
        </p:nvSpPr>
        <p:spPr>
          <a:xfrm>
            <a:off x="542142" y="5503356"/>
            <a:ext cx="11107710" cy="923330"/>
          </a:xfrm>
          <a:prstGeom prst="rect">
            <a:avLst/>
          </a:prstGeom>
          <a:noFill/>
        </p:spPr>
        <p:txBody>
          <a:bodyPr wrap="square" rtlCol="0">
            <a:spAutoFit/>
          </a:bodyPr>
          <a:lstStyle/>
          <a:p>
            <a:pPr algn="ctr"/>
            <a:r>
              <a:rPr lang="en-GB" sz="1800" b="1" i="0">
                <a:effectLst/>
                <a:latin typeface="Arial" panose="020B0604020202020204" pitchFamily="34" charset="0"/>
              </a:rPr>
              <a:t>I</a:t>
            </a:r>
            <a:r>
              <a:rPr lang="en-GB" sz="1800" b="1" i="0">
                <a:solidFill>
                  <a:srgbClr val="000000"/>
                </a:solidFill>
                <a:effectLst/>
                <a:latin typeface="Arial" panose="020B0604020202020204" pitchFamily="34" charset="0"/>
              </a:rPr>
              <a:t>nsulin decreases potassium levels in the blood by redistributing K+ into the cells via increased sodium-potassium pump activity causing low serum K+ levels--- HYPOKALAEMIA. </a:t>
            </a:r>
            <a:br>
              <a:rPr lang="en-GB" sz="1800" b="1" i="0">
                <a:solidFill>
                  <a:srgbClr val="000000"/>
                </a:solidFill>
                <a:effectLst/>
                <a:latin typeface="Arial" panose="020B0604020202020204" pitchFamily="34" charset="0"/>
              </a:rPr>
            </a:br>
            <a:r>
              <a:rPr lang="en-GB" sz="1800" b="0" i="0">
                <a:effectLst/>
                <a:latin typeface="Arial" panose="020B0604020202020204" pitchFamily="34" charset="0"/>
              </a:rPr>
              <a:t>Low levels of K+ can cause arrythmia, weakness (as the heart and muscles can struggle to contract)</a:t>
            </a:r>
            <a:endParaRPr lang="en-GB" sz="1800"/>
          </a:p>
        </p:txBody>
      </p:sp>
    </p:spTree>
    <p:extLst>
      <p:ext uri="{BB962C8B-B14F-4D97-AF65-F5344CB8AC3E}">
        <p14:creationId xmlns:p14="http://schemas.microsoft.com/office/powerpoint/2010/main" val="3537179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2</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922612"/>
          </a:xfrm>
          <a:prstGeom prst="rect">
            <a:avLst/>
          </a:prstGeom>
          <a:noFill/>
        </p:spPr>
        <p:txBody>
          <a:bodyPr wrap="square" rtlCol="0">
            <a:spAutoFit/>
          </a:bodyPr>
          <a:lstStyle/>
          <a:p>
            <a:pPr algn="l"/>
            <a:r>
              <a:rPr lang="en-GB" sz="1800" b="0" i="0" u="none" strike="noStrike">
                <a:solidFill>
                  <a:srgbClr val="2D323E"/>
                </a:solidFill>
                <a:effectLst/>
                <a:latin typeface="+mn-lt"/>
              </a:rPr>
              <a:t>A 47-year-old male presents to his GP with weight loss, polyuria and polydipsia. The GP suspects type 2 diabetes mellitus.</a:t>
            </a:r>
          </a:p>
          <a:p>
            <a:pPr algn="l"/>
            <a:endParaRPr lang="en-GB" sz="1800" b="0" i="0" u="none" strike="noStrike">
              <a:solidFill>
                <a:srgbClr val="2D323E"/>
              </a:solidFill>
              <a:effectLst/>
              <a:latin typeface="+mn-lt"/>
            </a:endParaRPr>
          </a:p>
          <a:p>
            <a:pPr algn="l"/>
            <a:r>
              <a:rPr lang="en-GB" sz="1800" b="0" i="0" u="none" strike="noStrike">
                <a:solidFill>
                  <a:srgbClr val="2D323E"/>
                </a:solidFill>
                <a:effectLst/>
                <a:latin typeface="+mn-lt"/>
              </a:rPr>
              <a:t>Which one of the following describes the correct cut-off value for diagnosis of type 2 diabetes mellitus?</a:t>
            </a:r>
          </a:p>
          <a:p>
            <a:pPr marL="914400" indent="-330200">
              <a:lnSpc>
                <a:spcPct val="115000"/>
              </a:lnSpc>
              <a:buSzPts val="1600"/>
              <a:buFont typeface="Arial"/>
              <a:buAutoNum type="alphaUcPeriod"/>
            </a:pPr>
            <a:r>
              <a:rPr lang="en-GB" sz="1800" b="0" i="0" u="none" strike="noStrike">
                <a:solidFill>
                  <a:srgbClr val="2D323E"/>
                </a:solidFill>
                <a:effectLst/>
                <a:latin typeface="+mn-lt"/>
              </a:rPr>
              <a:t>Fasting plasma glucose &gt;7.9mmol/L</a:t>
            </a:r>
          </a:p>
          <a:p>
            <a:pPr marL="914400" indent="-330200">
              <a:lnSpc>
                <a:spcPct val="115000"/>
              </a:lnSpc>
              <a:buSzPts val="1600"/>
              <a:buFont typeface="Arial"/>
              <a:buAutoNum type="alphaUcPeriod"/>
            </a:pPr>
            <a:r>
              <a:rPr lang="en-GB" sz="1800" b="0" i="0" u="none" strike="noStrike">
                <a:solidFill>
                  <a:srgbClr val="2D323E"/>
                </a:solidFill>
                <a:effectLst/>
                <a:latin typeface="+mn-lt"/>
              </a:rPr>
              <a:t>Oral glucose tolerance test ≥11.1 mmol/L</a:t>
            </a:r>
            <a:endParaRPr lang="en-GB" sz="1800" b="0" i="0" u="none" strike="noStrike">
              <a:solidFill>
                <a:srgbClr val="2D323E"/>
              </a:solidFill>
              <a:effectLst/>
              <a:latin typeface="+mn-lt"/>
              <a:cs typeface="Arial" panose="020B0604020202020204" pitchFamily="34" charset="0"/>
            </a:endParaRP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HbA1c ≥ 58mmol/L</a:t>
            </a:r>
            <a:endParaRPr lang="en-GB" sz="1800" b="1" i="0" u="none" strike="noStrike">
              <a:solidFill>
                <a:srgbClr val="FF0000"/>
              </a:solidFill>
              <a:effectLst/>
              <a:latin typeface="+mn-lt"/>
              <a:cs typeface="Arial" panose="020B0604020202020204" pitchFamily="34" charset="0"/>
            </a:endParaRP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Low random C-peptide</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Random plasma glucose &gt;6.9mmol/L</a:t>
            </a:r>
            <a:br>
              <a:rPr lang="en-GB" sz="1800">
                <a:latin typeface="Arial" panose="020B0604020202020204" pitchFamily="34" charset="0"/>
                <a:cs typeface="Arial" panose="020B0604020202020204" pitchFamily="34" charset="0"/>
              </a:rPr>
            </a:br>
            <a:endParaRPr lang="en-GB" sz="1800" b="0" i="0" u="none" strike="noStrike">
              <a:solidFill>
                <a:srgbClr val="2D323E"/>
              </a:solidFill>
              <a:effectLst/>
              <a:latin typeface="Arial" panose="020B0604020202020204" pitchFamily="34" charset="0"/>
              <a:cs typeface="Arial" panose="020B0604020202020204" pitchFamily="34" charset="0"/>
            </a:endParaRP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Tree>
    <p:extLst>
      <p:ext uri="{BB962C8B-B14F-4D97-AF65-F5344CB8AC3E}">
        <p14:creationId xmlns:p14="http://schemas.microsoft.com/office/powerpoint/2010/main" val="3881184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2</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922612"/>
          </a:xfrm>
          <a:prstGeom prst="rect">
            <a:avLst/>
          </a:prstGeom>
          <a:noFill/>
        </p:spPr>
        <p:txBody>
          <a:bodyPr wrap="square" rtlCol="0">
            <a:spAutoFit/>
          </a:bodyPr>
          <a:lstStyle/>
          <a:p>
            <a:pPr algn="l"/>
            <a:r>
              <a:rPr lang="en-GB" sz="1800" b="0" i="0" u="none" strike="noStrike">
                <a:solidFill>
                  <a:srgbClr val="2D323E"/>
                </a:solidFill>
                <a:effectLst/>
                <a:latin typeface="+mn-lt"/>
              </a:rPr>
              <a:t>A 47-year-old male presents to his GP with </a:t>
            </a:r>
            <a:r>
              <a:rPr lang="en-GB" sz="1800" b="1" i="0" u="none" strike="noStrike">
                <a:solidFill>
                  <a:srgbClr val="2D323E"/>
                </a:solidFill>
                <a:effectLst/>
                <a:latin typeface="+mn-lt"/>
              </a:rPr>
              <a:t>weight loss, polyuria and polydipsia</a:t>
            </a:r>
            <a:r>
              <a:rPr lang="en-GB" sz="1800" b="0" i="0" u="none" strike="noStrike">
                <a:solidFill>
                  <a:srgbClr val="2D323E"/>
                </a:solidFill>
                <a:effectLst/>
                <a:latin typeface="+mn-lt"/>
              </a:rPr>
              <a:t>. The GP suspects type 2 diabetes mellitus.</a:t>
            </a:r>
          </a:p>
          <a:p>
            <a:pPr algn="l"/>
            <a:endParaRPr lang="en-GB" sz="1800" b="0" i="0" u="none" strike="noStrike">
              <a:solidFill>
                <a:srgbClr val="2D323E"/>
              </a:solidFill>
              <a:effectLst/>
              <a:latin typeface="+mn-lt"/>
            </a:endParaRPr>
          </a:p>
          <a:p>
            <a:pPr algn="l"/>
            <a:r>
              <a:rPr lang="en-GB" sz="1800" b="0" i="0" u="none" strike="noStrike">
                <a:solidFill>
                  <a:srgbClr val="2D323E"/>
                </a:solidFill>
                <a:effectLst/>
                <a:latin typeface="+mn-lt"/>
              </a:rPr>
              <a:t>Which one of the following describes the </a:t>
            </a:r>
            <a:r>
              <a:rPr lang="en-GB" sz="1800" b="1" i="0" u="none" strike="noStrike">
                <a:solidFill>
                  <a:srgbClr val="2D323E"/>
                </a:solidFill>
                <a:effectLst/>
                <a:latin typeface="+mn-lt"/>
              </a:rPr>
              <a:t>correct cut-off value </a:t>
            </a:r>
            <a:r>
              <a:rPr lang="en-GB" sz="1800" b="0" i="0" u="none" strike="noStrike">
                <a:solidFill>
                  <a:srgbClr val="2D323E"/>
                </a:solidFill>
                <a:effectLst/>
                <a:latin typeface="+mn-lt"/>
              </a:rPr>
              <a:t>for diagnosis of type 2 diabetes mellitus?</a:t>
            </a:r>
          </a:p>
          <a:p>
            <a:pPr marL="914400" indent="-330200">
              <a:lnSpc>
                <a:spcPct val="115000"/>
              </a:lnSpc>
              <a:buSzPts val="1600"/>
              <a:buFont typeface="Arial"/>
              <a:buAutoNum type="alphaUcPeriod"/>
            </a:pPr>
            <a:r>
              <a:rPr lang="en-GB" sz="1800" b="0" i="0" u="none" strike="noStrike">
                <a:solidFill>
                  <a:srgbClr val="2D323E"/>
                </a:solidFill>
                <a:effectLst/>
                <a:latin typeface="+mn-lt"/>
              </a:rPr>
              <a:t>Fasting plasma glucose &gt;7.9mmol/L</a:t>
            </a:r>
          </a:p>
          <a:p>
            <a:pPr marL="914400" indent="-330200">
              <a:lnSpc>
                <a:spcPct val="115000"/>
              </a:lnSpc>
              <a:buSzPts val="1600"/>
              <a:buFont typeface="Arial"/>
              <a:buAutoNum type="alphaUcPeriod"/>
            </a:pPr>
            <a:r>
              <a:rPr lang="en-GB" sz="1800" b="1" i="0" u="none" strike="noStrike">
                <a:solidFill>
                  <a:srgbClr val="FF0000"/>
                </a:solidFill>
                <a:effectLst/>
                <a:latin typeface="+mn-lt"/>
              </a:rPr>
              <a:t>Oral glucose tolerance test ≥11.1 mmol/L</a:t>
            </a:r>
            <a:endParaRPr lang="en-GB" sz="1800" b="1" i="0" u="none" strike="noStrike">
              <a:solidFill>
                <a:srgbClr val="FF0000"/>
              </a:solidFill>
              <a:effectLst/>
              <a:latin typeface="+mn-lt"/>
              <a:cs typeface="Arial" panose="020B0604020202020204" pitchFamily="34" charset="0"/>
            </a:endParaRP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HbA1c ≥ 58mmol/L</a:t>
            </a:r>
            <a:endParaRPr lang="en-GB" sz="1800" b="1" i="0" u="none" strike="noStrike">
              <a:solidFill>
                <a:srgbClr val="FF0000"/>
              </a:solidFill>
              <a:effectLst/>
              <a:latin typeface="+mn-lt"/>
              <a:cs typeface="Arial" panose="020B0604020202020204" pitchFamily="34" charset="0"/>
            </a:endParaRP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Low random C-peptide</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mn-lt"/>
              </a:rPr>
              <a:t>Random plasma glucose &gt;6.9mmol/L</a:t>
            </a:r>
            <a:br>
              <a:rPr lang="en-GB" sz="1800">
                <a:latin typeface="Arial" panose="020B0604020202020204" pitchFamily="34" charset="0"/>
                <a:cs typeface="Arial" panose="020B0604020202020204" pitchFamily="34" charset="0"/>
              </a:rPr>
            </a:br>
            <a:endParaRPr lang="en-GB" sz="1800" b="0" i="0" u="none" strike="noStrike">
              <a:solidFill>
                <a:srgbClr val="2D323E"/>
              </a:solidFill>
              <a:effectLst/>
              <a:latin typeface="Arial" panose="020B0604020202020204" pitchFamily="34" charset="0"/>
              <a:cs typeface="Arial" panose="020B0604020202020204" pitchFamily="34" charset="0"/>
            </a:endParaRP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Tree>
    <p:extLst>
      <p:ext uri="{BB962C8B-B14F-4D97-AF65-F5344CB8AC3E}">
        <p14:creationId xmlns:p14="http://schemas.microsoft.com/office/powerpoint/2010/main" val="87610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Type 2 Diabetes Mellitus </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1809388858"/>
              </p:ext>
            </p:extLst>
          </p:nvPr>
        </p:nvGraphicFramePr>
        <p:xfrm>
          <a:off x="838200" y="1873716"/>
          <a:ext cx="10515600" cy="4761570"/>
        </p:xfrm>
        <a:graphic>
          <a:graphicData uri="http://schemas.openxmlformats.org/drawingml/2006/table">
            <a:tbl>
              <a:tblPr>
                <a:noFill/>
                <a:tableStyleId>{A9FBECBB-9841-4348-AF54-0E99E33BA2AF}</a:tableStyleId>
              </a:tblPr>
              <a:tblGrid>
                <a:gridCol w="3409335">
                  <a:extLst>
                    <a:ext uri="{9D8B030D-6E8A-4147-A177-3AD203B41FA5}">
                      <a16:colId xmlns:a16="http://schemas.microsoft.com/office/drawing/2014/main" val="20000"/>
                    </a:ext>
                  </a:extLst>
                </a:gridCol>
                <a:gridCol w="7106265">
                  <a:extLst>
                    <a:ext uri="{9D8B030D-6E8A-4147-A177-3AD203B41FA5}">
                      <a16:colId xmlns:a16="http://schemas.microsoft.com/office/drawing/2014/main" val="20001"/>
                    </a:ext>
                  </a:extLst>
                </a:gridCol>
              </a:tblGrid>
              <a:tr h="1982921">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r>
                        <a:rPr lang="en-GB" sz="1400" b="1" i="0" u="none" strike="noStrike" cap="none">
                          <a:solidFill>
                            <a:srgbClr val="000000"/>
                          </a:solidFill>
                          <a:effectLst/>
                          <a:latin typeface="Arial"/>
                          <a:ea typeface="Arial"/>
                          <a:cs typeface="Arial"/>
                          <a:sym typeface="Arial"/>
                        </a:rPr>
                        <a:t>Relative insulin deficiency </a:t>
                      </a:r>
                      <a:r>
                        <a:rPr lang="en-GB" sz="1400" b="0" i="0" u="none" strike="noStrike" cap="none">
                          <a:solidFill>
                            <a:srgbClr val="000000"/>
                          </a:solidFill>
                          <a:effectLst/>
                          <a:latin typeface="Arial"/>
                          <a:ea typeface="Arial"/>
                          <a:cs typeface="Arial"/>
                          <a:sym typeface="Arial"/>
                        </a:rPr>
                        <a:t>due to the beta cells of the islets of Langerhans not producing enough insulin and </a:t>
                      </a:r>
                      <a:r>
                        <a:rPr lang="en-GB" sz="1400" b="1" i="0" u="none" strike="noStrike" cap="none">
                          <a:solidFill>
                            <a:srgbClr val="000000"/>
                          </a:solidFill>
                          <a:effectLst/>
                          <a:latin typeface="Arial"/>
                          <a:ea typeface="Arial"/>
                          <a:cs typeface="Arial"/>
                          <a:sym typeface="Arial"/>
                        </a:rPr>
                        <a:t>insulin resistance</a:t>
                      </a:r>
                      <a:r>
                        <a:rPr lang="en-GB" sz="1400" b="0" i="0" u="none" strike="noStrike" cap="none">
                          <a:solidFill>
                            <a:srgbClr val="000000"/>
                          </a:solidFill>
                          <a:effectLst/>
                          <a:latin typeface="Arial"/>
                          <a:ea typeface="Arial"/>
                          <a:cs typeface="Arial"/>
                          <a:sym typeface="Arial"/>
                        </a:rPr>
                        <a:t> as the body's cells respond poorly to insulin and which results in hyperglycaemia. </a:t>
                      </a:r>
                      <a:br>
                        <a:rPr lang="en-GB" sz="1400" b="0" i="0" u="none" strike="noStrike" cap="none">
                          <a:solidFill>
                            <a:srgbClr val="000000"/>
                          </a:solidFill>
                          <a:effectLst/>
                          <a:latin typeface="Arial"/>
                          <a:ea typeface="Arial"/>
                          <a:cs typeface="Arial"/>
                          <a:sym typeface="Arial"/>
                        </a:rPr>
                      </a:br>
                      <a:endParaRPr lang="en-GB" sz="1400" b="0" i="0" u="none" strike="noStrike" cap="none">
                        <a:solidFill>
                          <a:srgbClr val="000000"/>
                        </a:solidFill>
                        <a:effectLst/>
                        <a:latin typeface="Arial"/>
                        <a:ea typeface="Arial"/>
                        <a:cs typeface="Arial"/>
                        <a:sym typeface="Arial"/>
                      </a:endParaRPr>
                    </a:p>
                    <a:p>
                      <a:r>
                        <a:rPr lang="en-GB" sz="1400" b="1" i="0" u="none" strike="noStrike" cap="none">
                          <a:solidFill>
                            <a:srgbClr val="000000"/>
                          </a:solidFill>
                          <a:effectLst/>
                          <a:latin typeface="Arial"/>
                          <a:ea typeface="Arial"/>
                          <a:cs typeface="Arial"/>
                          <a:sym typeface="Arial"/>
                        </a:rPr>
                        <a:t>Causes/Risk Factors</a:t>
                      </a:r>
                    </a:p>
                    <a:p>
                      <a:r>
                        <a:rPr lang="en-GB" sz="1400" b="1" i="0" u="none" strike="noStrike" cap="none">
                          <a:solidFill>
                            <a:srgbClr val="000000"/>
                          </a:solidFill>
                          <a:effectLst/>
                          <a:latin typeface="Arial"/>
                          <a:ea typeface="Arial"/>
                          <a:cs typeface="Arial"/>
                          <a:sym typeface="Arial"/>
                        </a:rPr>
                        <a:t>Non-Modifiable- </a:t>
                      </a:r>
                      <a:r>
                        <a:rPr lang="en-GB" sz="1400" b="0" i="0" u="none" strike="noStrike" cap="none">
                          <a:solidFill>
                            <a:srgbClr val="000000"/>
                          </a:solidFill>
                          <a:effectLst/>
                          <a:latin typeface="Arial"/>
                          <a:ea typeface="Arial"/>
                          <a:cs typeface="Arial"/>
                          <a:sym typeface="Arial"/>
                        </a:rPr>
                        <a:t>Older age, Ethnicity (Black, Chinese, South Asian), Family history</a:t>
                      </a:r>
                    </a:p>
                    <a:p>
                      <a:r>
                        <a:rPr lang="en-GB" sz="1400" b="0" i="0" u="none" strike="noStrike" cap="none">
                          <a:solidFill>
                            <a:srgbClr val="000000"/>
                          </a:solidFill>
                          <a:effectLst/>
                          <a:latin typeface="Arial"/>
                          <a:ea typeface="Arial"/>
                          <a:cs typeface="Arial"/>
                          <a:sym typeface="Arial"/>
                        </a:rPr>
                        <a:t>Male</a:t>
                      </a:r>
                    </a:p>
                    <a:p>
                      <a:endParaRPr lang="en-GB" sz="1400" b="1" i="0" u="none" strike="noStrike" cap="none">
                        <a:solidFill>
                          <a:srgbClr val="000000"/>
                        </a:solidFill>
                        <a:effectLst/>
                        <a:latin typeface="Arial"/>
                        <a:ea typeface="Arial"/>
                        <a:cs typeface="Arial"/>
                        <a:sym typeface="Arial"/>
                      </a:endParaRPr>
                    </a:p>
                    <a:p>
                      <a:r>
                        <a:rPr lang="en-GB" sz="1400" b="1" i="0" u="none" strike="noStrike" cap="none">
                          <a:solidFill>
                            <a:srgbClr val="000000"/>
                          </a:solidFill>
                          <a:effectLst/>
                          <a:latin typeface="Arial"/>
                          <a:ea typeface="Arial"/>
                          <a:cs typeface="Arial"/>
                          <a:sym typeface="Arial"/>
                        </a:rPr>
                        <a:t>Modifiable- </a:t>
                      </a:r>
                      <a:r>
                        <a:rPr lang="en-GB" sz="1400" b="0" i="0" u="none" strike="noStrike" cap="none">
                          <a:solidFill>
                            <a:srgbClr val="000000"/>
                          </a:solidFill>
                          <a:effectLst/>
                          <a:latin typeface="Arial"/>
                          <a:ea typeface="Arial"/>
                          <a:cs typeface="Arial"/>
                          <a:sym typeface="Arial"/>
                        </a:rPr>
                        <a:t>Obesity, Sedentary lifestyles, High carbohydrate diet, Hypertension</a:t>
                      </a:r>
                    </a:p>
                  </a:txBody>
                  <a:tcPr marL="91425" marR="91425" marT="91425" marB="91425"/>
                </a:tc>
                <a:extLst>
                  <a:ext uri="{0D108BD9-81ED-4DB2-BD59-A6C34878D82A}">
                    <a16:rowId xmlns:a16="http://schemas.microsoft.com/office/drawing/2014/main" val="10001"/>
                  </a:ext>
                </a:extLst>
              </a:tr>
              <a:tr h="1440768">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a:t>
                      </a:r>
                      <a:endParaRPr sz="1600" b="1" u="sng"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Repeated exposure to high levels of </a:t>
                      </a:r>
                      <a:r>
                        <a:rPr lang="en-GB" sz="1400" b="1" i="1" u="none" strike="noStrike" cap="none">
                          <a:solidFill>
                            <a:srgbClr val="000000"/>
                          </a:solidFill>
                          <a:effectLst/>
                          <a:latin typeface="Arial"/>
                          <a:ea typeface="Arial"/>
                          <a:cs typeface="Arial"/>
                          <a:sym typeface="Arial"/>
                        </a:rPr>
                        <a:t>glucose</a:t>
                      </a:r>
                      <a:r>
                        <a:rPr lang="en-GB" sz="1400" b="0" i="0" u="none" strike="noStrike" cap="none">
                          <a:solidFill>
                            <a:srgbClr val="000000"/>
                          </a:solidFill>
                          <a:effectLst/>
                          <a:latin typeface="Arial"/>
                          <a:ea typeface="Arial"/>
                          <a:cs typeface="Arial"/>
                          <a:sym typeface="Arial"/>
                        </a:rPr>
                        <a:t> leads to the repeated release of </a:t>
                      </a:r>
                      <a:r>
                        <a:rPr lang="en-GB" sz="1400" b="1" i="1" u="none" strike="noStrike" cap="none">
                          <a:solidFill>
                            <a:srgbClr val="000000"/>
                          </a:solidFill>
                          <a:effectLst/>
                          <a:latin typeface="Arial"/>
                          <a:ea typeface="Arial"/>
                          <a:cs typeface="Arial"/>
                          <a:sym typeface="Arial"/>
                        </a:rPr>
                        <a:t>insulin</a:t>
                      </a:r>
                      <a:r>
                        <a:rPr lang="en-GB" sz="1400" b="0" i="0" u="none" strike="noStrike" cap="none">
                          <a:solidFill>
                            <a:srgbClr val="000000"/>
                          </a:solidFill>
                          <a:effectLst/>
                          <a:latin typeface="Arial"/>
                          <a:ea typeface="Arial"/>
                          <a:cs typeface="Arial"/>
                          <a:sym typeface="Arial"/>
                        </a:rPr>
                        <a:t> which makes the cells in the body become </a:t>
                      </a:r>
                      <a:r>
                        <a:rPr lang="en-GB" sz="1400" b="1" i="1" u="none" strike="noStrike" cap="none">
                          <a:solidFill>
                            <a:srgbClr val="000000"/>
                          </a:solidFill>
                          <a:effectLst/>
                          <a:latin typeface="Arial"/>
                          <a:ea typeface="Arial"/>
                          <a:cs typeface="Arial"/>
                          <a:sym typeface="Arial"/>
                        </a:rPr>
                        <a:t>resistant</a:t>
                      </a:r>
                      <a:r>
                        <a:rPr lang="en-GB" sz="1400" b="0" i="0" u="none" strike="noStrike" cap="none">
                          <a:solidFill>
                            <a:srgbClr val="000000"/>
                          </a:solidFill>
                          <a:effectLst/>
                          <a:latin typeface="Arial"/>
                          <a:ea typeface="Arial"/>
                          <a:cs typeface="Arial"/>
                          <a:sym typeface="Arial"/>
                        </a:rPr>
                        <a:t> to the effects of insulin. </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Over time, the </a:t>
                      </a:r>
                      <a:r>
                        <a:rPr lang="en-GB" sz="1400" b="1" i="1" u="none" strike="noStrike" cap="none">
                          <a:solidFill>
                            <a:srgbClr val="000000"/>
                          </a:solidFill>
                          <a:effectLst/>
                          <a:latin typeface="Arial"/>
                          <a:ea typeface="Arial"/>
                          <a:cs typeface="Arial"/>
                          <a:sym typeface="Arial"/>
                        </a:rPr>
                        <a:t>pancreas</a:t>
                      </a:r>
                      <a:r>
                        <a:rPr lang="en-GB" sz="1400" b="0" i="0" u="none" strike="noStrike" cap="none">
                          <a:solidFill>
                            <a:srgbClr val="000000"/>
                          </a:solidFill>
                          <a:effectLst/>
                          <a:latin typeface="Arial"/>
                          <a:ea typeface="Arial"/>
                          <a:cs typeface="Arial"/>
                          <a:sym typeface="Arial"/>
                        </a:rPr>
                        <a:t> (specifically the </a:t>
                      </a:r>
                      <a:r>
                        <a:rPr lang="en-GB" sz="1400" b="1" i="1" u="none" strike="noStrike" cap="none">
                          <a:solidFill>
                            <a:srgbClr val="000000"/>
                          </a:solidFill>
                          <a:effectLst/>
                          <a:latin typeface="Arial"/>
                          <a:ea typeface="Arial"/>
                          <a:cs typeface="Arial"/>
                          <a:sym typeface="Arial"/>
                        </a:rPr>
                        <a:t>beta cells</a:t>
                      </a:r>
                      <a:r>
                        <a:rPr lang="en-GB" sz="1400" b="0" i="0" u="none" strike="noStrike" cap="none">
                          <a:solidFill>
                            <a:srgbClr val="000000"/>
                          </a:solidFill>
                          <a:effectLst/>
                          <a:latin typeface="Arial"/>
                          <a:ea typeface="Arial"/>
                          <a:cs typeface="Arial"/>
                          <a:sym typeface="Arial"/>
                        </a:rPr>
                        <a:t>) becomes fatigued and damaged by producing so much insulin and they start to produce less. </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A continued onslaught of glucose on the body in light of insulin resistance and pancreatic fatigue leads to </a:t>
                      </a:r>
                      <a:r>
                        <a:rPr lang="en-GB" sz="1400" b="1" i="1" u="none" strike="noStrike" cap="none">
                          <a:solidFill>
                            <a:srgbClr val="000000"/>
                          </a:solidFill>
                          <a:effectLst/>
                          <a:latin typeface="Arial"/>
                          <a:ea typeface="Arial"/>
                          <a:cs typeface="Arial"/>
                          <a:sym typeface="Arial"/>
                        </a:rPr>
                        <a:t>chronic hyperglycaemia</a:t>
                      </a:r>
                      <a:r>
                        <a:rPr lang="en-GB" sz="1400" b="0" i="0" u="none" strike="noStrike" cap="none">
                          <a:solidFill>
                            <a:srgbClr val="000000"/>
                          </a:solidFill>
                          <a:effectLst/>
                          <a:latin typeface="Arial"/>
                          <a:ea typeface="Arial"/>
                          <a:cs typeface="Arial"/>
                          <a:sym typeface="Arial"/>
                        </a:rPr>
                        <a:t>. </a:t>
                      </a:r>
                      <a:endParaRPr sz="1400" u="none" strike="noStrike" cap="none"/>
                    </a:p>
                  </a:txBody>
                  <a:tcPr marL="91425" marR="91425" marT="91425" marB="91425"/>
                </a:tc>
                <a:extLst>
                  <a:ext uri="{0D108BD9-81ED-4DB2-BD59-A6C34878D82A}">
                    <a16:rowId xmlns:a16="http://schemas.microsoft.com/office/drawing/2014/main" val="10002"/>
                  </a:ext>
                </a:extLst>
              </a:tr>
              <a:tr h="1195470">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latin typeface="Roboto"/>
                          <a:ea typeface="Roboto"/>
                          <a:cs typeface="Roboto"/>
                          <a:sym typeface="Roboto"/>
                        </a:rPr>
                        <a:t>PRESENTATION</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Polydipsia- extreme thirstiness. </a:t>
                      </a:r>
                    </a:p>
                    <a:p>
                      <a:r>
                        <a:rPr lang="en-GB" sz="1400" b="0" i="0" u="none" strike="noStrike" cap="none">
                          <a:solidFill>
                            <a:srgbClr val="000000"/>
                          </a:solidFill>
                          <a:effectLst/>
                          <a:latin typeface="Arial"/>
                          <a:ea typeface="Arial"/>
                          <a:cs typeface="Arial"/>
                          <a:sym typeface="Arial"/>
                        </a:rPr>
                        <a:t>Polyuria- excessive urination</a:t>
                      </a:r>
                    </a:p>
                    <a:p>
                      <a:r>
                        <a:rPr lang="en-GB" sz="1400" b="0" i="0" u="none" strike="noStrike" cap="none">
                          <a:solidFill>
                            <a:srgbClr val="000000"/>
                          </a:solidFill>
                          <a:effectLst/>
                          <a:latin typeface="Arial"/>
                          <a:ea typeface="Arial"/>
                          <a:cs typeface="Arial"/>
                          <a:sym typeface="Arial"/>
                        </a:rPr>
                        <a:t>Polyphagia-</a:t>
                      </a:r>
                      <a:r>
                        <a:rPr lang="en-GB" sz="1400" b="0" i="0" u="none" strike="noStrike" cap="none" err="1">
                          <a:solidFill>
                            <a:srgbClr val="000000"/>
                          </a:solidFill>
                          <a:effectLst/>
                          <a:latin typeface="Arial"/>
                          <a:ea typeface="Arial"/>
                          <a:cs typeface="Arial"/>
                          <a:sym typeface="Arial"/>
                        </a:rPr>
                        <a:t>exessive</a:t>
                      </a:r>
                      <a:r>
                        <a:rPr lang="en-GB" sz="1400" b="0" i="0" u="none" strike="noStrike" cap="none">
                          <a:solidFill>
                            <a:srgbClr val="000000"/>
                          </a:solidFill>
                          <a:effectLst/>
                          <a:latin typeface="Arial"/>
                          <a:ea typeface="Arial"/>
                          <a:cs typeface="Arial"/>
                          <a:sym typeface="Arial"/>
                        </a:rPr>
                        <a:t> hunger</a:t>
                      </a:r>
                    </a:p>
                    <a:p>
                      <a:r>
                        <a:rPr lang="en-GB" sz="1400" b="0" i="0" u="none" strike="noStrike" cap="none">
                          <a:solidFill>
                            <a:srgbClr val="000000"/>
                          </a:solidFill>
                          <a:effectLst/>
                          <a:latin typeface="Arial"/>
                          <a:ea typeface="Arial"/>
                          <a:cs typeface="Arial"/>
                          <a:sym typeface="Arial"/>
                        </a:rPr>
                        <a:t>Glycosuria- excessive glucose in urine</a:t>
                      </a:r>
                      <a:endParaRPr sz="1400" u="none" strike="noStrike" cap="none"/>
                    </a:p>
                  </a:txBody>
                  <a:tcPr marL="91425" marR="91425" marT="91425" marB="91425"/>
                </a:tc>
                <a:extLst>
                  <a:ext uri="{0D108BD9-81ED-4DB2-BD59-A6C34878D82A}">
                    <a16:rowId xmlns:a16="http://schemas.microsoft.com/office/drawing/2014/main" val="4149403006"/>
                  </a:ext>
                </a:extLst>
              </a:tr>
            </a:tbl>
          </a:graphicData>
        </a:graphic>
      </p:graphicFrame>
      <p:sp>
        <p:nvSpPr>
          <p:cNvPr id="2" name="TextBox 1">
            <a:extLst>
              <a:ext uri="{FF2B5EF4-FFF2-40B4-BE49-F238E27FC236}">
                <a16:creationId xmlns:a16="http://schemas.microsoft.com/office/drawing/2014/main" id="{75A241A6-F638-2B12-4943-6B2727E740DB}"/>
              </a:ext>
            </a:extLst>
          </p:cNvPr>
          <p:cNvSpPr txBox="1"/>
          <p:nvPr/>
        </p:nvSpPr>
        <p:spPr>
          <a:xfrm>
            <a:off x="1398047" y="5787292"/>
            <a:ext cx="2318548" cy="738664"/>
          </a:xfrm>
          <a:prstGeom prst="rect">
            <a:avLst/>
          </a:prstGeom>
          <a:solidFill>
            <a:srgbClr val="FF0000"/>
          </a:solidFill>
        </p:spPr>
        <p:txBody>
          <a:bodyPr wrap="square" rtlCol="0">
            <a:spAutoFit/>
          </a:bodyPr>
          <a:lstStyle/>
          <a:p>
            <a:pPr algn="ctr"/>
            <a:r>
              <a:rPr lang="en-GB" b="1">
                <a:solidFill>
                  <a:schemeClr val="bg1"/>
                </a:solidFill>
              </a:rPr>
              <a:t>Type 2 DM is often picked up incidentally on routine blood tests</a:t>
            </a:r>
          </a:p>
        </p:txBody>
      </p:sp>
    </p:spTree>
    <p:extLst>
      <p:ext uri="{BB962C8B-B14F-4D97-AF65-F5344CB8AC3E}">
        <p14:creationId xmlns:p14="http://schemas.microsoft.com/office/powerpoint/2010/main" val="2438824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Type 2 Diabetes Mellitus </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882345091"/>
              </p:ext>
            </p:extLst>
          </p:nvPr>
        </p:nvGraphicFramePr>
        <p:xfrm>
          <a:off x="838200" y="1866501"/>
          <a:ext cx="10515600" cy="4708118"/>
        </p:xfrm>
        <a:graphic>
          <a:graphicData uri="http://schemas.openxmlformats.org/drawingml/2006/table">
            <a:tbl>
              <a:tblPr>
                <a:noFill/>
                <a:tableStyleId>{A9FBECBB-9841-4348-AF54-0E99E33BA2AF}</a:tableStyleId>
              </a:tblPr>
              <a:tblGrid>
                <a:gridCol w="3541889">
                  <a:extLst>
                    <a:ext uri="{9D8B030D-6E8A-4147-A177-3AD203B41FA5}">
                      <a16:colId xmlns:a16="http://schemas.microsoft.com/office/drawing/2014/main" val="20000"/>
                    </a:ext>
                  </a:extLst>
                </a:gridCol>
                <a:gridCol w="6973711">
                  <a:extLst>
                    <a:ext uri="{9D8B030D-6E8A-4147-A177-3AD203B41FA5}">
                      <a16:colId xmlns:a16="http://schemas.microsoft.com/office/drawing/2014/main" val="20001"/>
                    </a:ext>
                  </a:extLst>
                </a:gridCol>
              </a:tblGrid>
              <a:tr h="2818388">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DIAGNOSIS &amp; INVESTIGATIONS (</a:t>
                      </a:r>
                      <a:r>
                        <a:rPr lang="en-US" sz="1600" b="1" u="none" strike="noStrike" cap="none" err="1">
                          <a:latin typeface="Roboto"/>
                          <a:ea typeface="Roboto"/>
                          <a:cs typeface="Roboto"/>
                          <a:sym typeface="Roboto"/>
                        </a:rPr>
                        <a:t>Ix</a:t>
                      </a:r>
                      <a:r>
                        <a:rPr lang="en-US" sz="1600" b="1" u="none" strike="noStrike" cap="none">
                          <a:latin typeface="Roboto"/>
                          <a:ea typeface="Roboto"/>
                          <a:cs typeface="Roboto"/>
                          <a:sym typeface="Roboto"/>
                        </a:rPr>
                        <a:t>)</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Similar to Type 1 diabetes</a:t>
                      </a:r>
                    </a:p>
                    <a:p>
                      <a:r>
                        <a:rPr lang="en-GB" sz="1400" b="1" i="0" u="none" strike="noStrike" cap="none">
                          <a:solidFill>
                            <a:srgbClr val="FF0000"/>
                          </a:solidFill>
                          <a:effectLst/>
                          <a:latin typeface="Arial"/>
                          <a:ea typeface="Arial"/>
                          <a:cs typeface="Arial"/>
                          <a:sym typeface="Arial"/>
                        </a:rPr>
                        <a:t>1) HbA1c test--- Gold standard (tells us average BG for last 3 months)</a:t>
                      </a:r>
                      <a:br>
                        <a:rPr lang="en-GB" sz="1400" b="1"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HbA1c &gt;</a:t>
                      </a:r>
                      <a:r>
                        <a:rPr lang="en-GB" sz="1400" b="1" i="0" u="none" strike="noStrike" cap="none">
                          <a:solidFill>
                            <a:srgbClr val="000000"/>
                          </a:solidFill>
                          <a:effectLst/>
                          <a:latin typeface="Arial"/>
                          <a:ea typeface="Arial"/>
                          <a:cs typeface="Arial"/>
                          <a:sym typeface="Arial"/>
                        </a:rPr>
                        <a:t>48mmol/mol</a:t>
                      </a:r>
                      <a:r>
                        <a:rPr lang="en-GB" sz="1400" b="0" i="0" u="none" strike="noStrike" cap="none">
                          <a:solidFill>
                            <a:srgbClr val="000000"/>
                          </a:solidFill>
                          <a:effectLst/>
                          <a:latin typeface="Arial"/>
                          <a:ea typeface="Arial"/>
                          <a:cs typeface="Arial"/>
                          <a:sym typeface="Arial"/>
                        </a:rPr>
                        <a:t> = DIABETES DIAGNOSIS</a:t>
                      </a:r>
                      <a:br>
                        <a:rPr lang="en-GB"/>
                      </a:br>
                      <a:r>
                        <a:rPr lang="en-GB" sz="1400" b="0" i="0" u="none" strike="noStrike" cap="none">
                          <a:solidFill>
                            <a:srgbClr val="000000"/>
                          </a:solidFill>
                          <a:effectLst/>
                          <a:latin typeface="Arial"/>
                          <a:ea typeface="Arial"/>
                          <a:cs typeface="Arial"/>
                          <a:sym typeface="Arial"/>
                        </a:rPr>
                        <a:t>HbA1c &gt;</a:t>
                      </a:r>
                      <a:r>
                        <a:rPr lang="en-GB" sz="1400" b="1" i="0" u="none" strike="noStrike" cap="none">
                          <a:solidFill>
                            <a:srgbClr val="000000"/>
                          </a:solidFill>
                          <a:effectLst/>
                          <a:latin typeface="Arial"/>
                          <a:ea typeface="Arial"/>
                          <a:cs typeface="Arial"/>
                          <a:sym typeface="Arial"/>
                        </a:rPr>
                        <a:t>42-47 mmol/mol</a:t>
                      </a:r>
                      <a:r>
                        <a:rPr lang="en-GB" sz="1400" b="0" i="0" u="none" strike="noStrike" cap="none">
                          <a:solidFill>
                            <a:srgbClr val="000000"/>
                          </a:solidFill>
                          <a:effectLst/>
                          <a:latin typeface="Arial"/>
                          <a:ea typeface="Arial"/>
                          <a:cs typeface="Arial"/>
                          <a:sym typeface="Arial"/>
                        </a:rPr>
                        <a:t> = PRE-DIABETES DIAGNOSIS</a:t>
                      </a: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2) Blood tests</a:t>
                      </a:r>
                      <a:br>
                        <a:rPr lang="en-GB" sz="1400" b="1"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Random plasma glucose &gt; </a:t>
                      </a:r>
                      <a:r>
                        <a:rPr lang="en-GB" sz="1400" b="1" i="0" u="none" strike="noStrike" cap="none">
                          <a:solidFill>
                            <a:srgbClr val="000000"/>
                          </a:solidFill>
                          <a:effectLst/>
                          <a:latin typeface="Arial"/>
                          <a:ea typeface="Arial"/>
                          <a:cs typeface="Arial"/>
                          <a:sym typeface="Arial"/>
                        </a:rPr>
                        <a:t>11.1mmol/L</a:t>
                      </a:r>
                      <a:r>
                        <a:rPr lang="en-GB" sz="1400" b="0" i="0" u="none" strike="noStrike" cap="none">
                          <a:solidFill>
                            <a:srgbClr val="000000"/>
                          </a:solidFill>
                          <a:effectLst/>
                          <a:latin typeface="Arial"/>
                          <a:ea typeface="Arial"/>
                          <a:cs typeface="Arial"/>
                          <a:sym typeface="Arial"/>
                        </a:rPr>
                        <a:t> = DIABETES DIAGNOSIS </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Fasting plasma glucose &gt; </a:t>
                      </a:r>
                      <a:r>
                        <a:rPr lang="en-GB" sz="1400" b="1" i="0" u="none" strike="noStrike" cap="none">
                          <a:solidFill>
                            <a:srgbClr val="000000"/>
                          </a:solidFill>
                          <a:effectLst/>
                          <a:latin typeface="Arial"/>
                          <a:ea typeface="Arial"/>
                          <a:cs typeface="Arial"/>
                          <a:sym typeface="Arial"/>
                        </a:rPr>
                        <a:t>7mmol/L</a:t>
                      </a:r>
                      <a:r>
                        <a:rPr lang="en-GB" sz="1400" b="0" i="0" u="none" strike="noStrike" cap="none">
                          <a:solidFill>
                            <a:srgbClr val="000000"/>
                          </a:solidFill>
                          <a:effectLst/>
                          <a:latin typeface="Arial"/>
                          <a:ea typeface="Arial"/>
                          <a:cs typeface="Arial"/>
                          <a:sym typeface="Arial"/>
                        </a:rPr>
                        <a:t> = DIABETES DIAGNOSIS </a:t>
                      </a:r>
                      <a:endParaRPr lang="en-GB" sz="1400" b="0" i="1" u="none" strike="noStrike" cap="none">
                        <a:solidFill>
                          <a:srgbClr val="000000"/>
                        </a:solidFill>
                        <a:effectLst/>
                        <a:latin typeface="Arial"/>
                        <a:ea typeface="Arial"/>
                        <a:cs typeface="Arial"/>
                        <a:sym typeface="Arial"/>
                      </a:endParaRPr>
                    </a:p>
                    <a:p>
                      <a:r>
                        <a:rPr lang="en-GB" sz="1400" b="1" i="0" u="none" strike="noStrike" cap="none">
                          <a:solidFill>
                            <a:srgbClr val="000000"/>
                          </a:solidFill>
                          <a:effectLst/>
                          <a:latin typeface="Arial"/>
                          <a:ea typeface="Arial"/>
                          <a:cs typeface="Arial"/>
                          <a:sym typeface="Arial"/>
                        </a:rPr>
                        <a:t>3) Oral Glucose tolerance test</a:t>
                      </a:r>
                      <a:br>
                        <a:rPr lang="en-GB"/>
                      </a:br>
                      <a:r>
                        <a:rPr lang="en-GB" sz="1400" b="0" i="0" u="none" strike="noStrike" cap="none">
                          <a:solidFill>
                            <a:srgbClr val="000000"/>
                          </a:solidFill>
                          <a:effectLst/>
                          <a:latin typeface="Arial"/>
                          <a:ea typeface="Arial"/>
                          <a:cs typeface="Arial"/>
                          <a:sym typeface="Arial"/>
                        </a:rPr>
                        <a:t>Fasting &gt; </a:t>
                      </a:r>
                      <a:r>
                        <a:rPr lang="en-GB" sz="1400" b="1" i="0" u="none" strike="noStrike" cap="none">
                          <a:solidFill>
                            <a:srgbClr val="000000"/>
                          </a:solidFill>
                          <a:effectLst/>
                          <a:latin typeface="Arial"/>
                          <a:ea typeface="Arial"/>
                          <a:cs typeface="Arial"/>
                          <a:sym typeface="Arial"/>
                        </a:rPr>
                        <a:t>7mmol/L</a:t>
                      </a:r>
                      <a:r>
                        <a:rPr lang="en-GB" sz="1400" b="0" i="0" u="none" strike="noStrike" cap="none">
                          <a:solidFill>
                            <a:srgbClr val="000000"/>
                          </a:solidFill>
                          <a:effectLst/>
                          <a:latin typeface="Arial"/>
                          <a:ea typeface="Arial"/>
                          <a:cs typeface="Arial"/>
                          <a:sym typeface="Arial"/>
                        </a:rPr>
                        <a:t> = DIABETES DIAGNOSIS</a:t>
                      </a:r>
                    </a:p>
                    <a:p>
                      <a:r>
                        <a:rPr lang="en-GB" sz="1400" b="0" i="0" u="none" strike="noStrike" cap="none">
                          <a:solidFill>
                            <a:srgbClr val="000000"/>
                          </a:solidFill>
                          <a:effectLst/>
                          <a:latin typeface="Arial"/>
                          <a:ea typeface="Arial"/>
                          <a:cs typeface="Arial"/>
                          <a:sym typeface="Arial"/>
                        </a:rPr>
                        <a:t>2 hrs after glucose &gt;</a:t>
                      </a:r>
                      <a:r>
                        <a:rPr lang="en-GB" sz="1400" b="1" i="0" u="none" strike="noStrike" cap="none">
                          <a:solidFill>
                            <a:srgbClr val="000000"/>
                          </a:solidFill>
                          <a:effectLst/>
                          <a:latin typeface="Arial"/>
                          <a:ea typeface="Arial"/>
                          <a:cs typeface="Arial"/>
                          <a:sym typeface="Arial"/>
                        </a:rPr>
                        <a:t> 11.1 mmol/L</a:t>
                      </a:r>
                      <a:r>
                        <a:rPr lang="en-GB" sz="1400" b="0" i="0" u="none" strike="noStrike" cap="none">
                          <a:solidFill>
                            <a:srgbClr val="000000"/>
                          </a:solidFill>
                          <a:effectLst/>
                          <a:latin typeface="Arial"/>
                          <a:ea typeface="Arial"/>
                          <a:cs typeface="Arial"/>
                          <a:sym typeface="Arial"/>
                        </a:rPr>
                        <a:t> = DIABETES DIAGNOSIS</a:t>
                      </a:r>
                      <a:br>
                        <a:rPr lang="en-GB"/>
                      </a:br>
                      <a:r>
                        <a:rPr lang="en-GB" sz="1400" b="0" i="1" u="none" strike="noStrike" cap="none">
                          <a:solidFill>
                            <a:srgbClr val="000000"/>
                          </a:solidFill>
                          <a:effectLst/>
                          <a:latin typeface="Arial"/>
                          <a:ea typeface="Arial"/>
                          <a:cs typeface="Arial"/>
                          <a:sym typeface="Arial"/>
                        </a:rPr>
                        <a:t> (If individual is symptomatic need to have one abnormal value for one of the above if asymptomatic requires 2 abnormal values)</a:t>
                      </a:r>
                      <a:endParaRPr lang="en-GB" sz="1400" b="0" i="0" u="none" strike="noStrike" cap="none">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4"/>
                  </a:ext>
                </a:extLst>
              </a:tr>
              <a:tr h="1788853">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TREATMENT (Tx)</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1</a:t>
                      </a:r>
                      <a:r>
                        <a:rPr lang="en-GB" sz="1400" u="none" strike="noStrike" cap="none" baseline="30000"/>
                        <a:t>st</a:t>
                      </a:r>
                      <a:r>
                        <a:rPr lang="en-GB" sz="1400" u="none" strike="noStrike" cap="none"/>
                        <a:t> line- </a:t>
                      </a:r>
                      <a:r>
                        <a:rPr lang="en-GB" sz="1400" b="1" i="0" u="none" strike="noStrike" cap="none">
                          <a:solidFill>
                            <a:srgbClr val="FF0000"/>
                          </a:solidFill>
                          <a:effectLst/>
                          <a:latin typeface="Arial"/>
                          <a:ea typeface="Arial"/>
                          <a:cs typeface="Arial"/>
                          <a:sym typeface="Arial"/>
                        </a:rPr>
                        <a:t>Lifestyle Modifications- </a:t>
                      </a:r>
                      <a:r>
                        <a:rPr lang="en-GB" sz="1400" b="0" i="0" u="none" strike="noStrike" cap="none">
                          <a:solidFill>
                            <a:srgbClr val="000000"/>
                          </a:solidFill>
                          <a:effectLst/>
                          <a:latin typeface="Arial"/>
                          <a:ea typeface="Arial"/>
                          <a:cs typeface="Arial"/>
                          <a:sym typeface="Arial"/>
                        </a:rPr>
                        <a:t>e.g. weight loss, dietary modifications (low GI food, smoking cessation, exercise,</a:t>
                      </a:r>
                      <a:r>
                        <a:rPr lang="en-GB" sz="1400" b="1" i="0" u="none" strike="noStrike" cap="none">
                          <a:solidFill>
                            <a:srgbClr val="000000"/>
                          </a:solidFill>
                          <a:effectLst/>
                          <a:latin typeface="Arial"/>
                          <a:ea typeface="Arial"/>
                          <a:cs typeface="Arial"/>
                          <a:sym typeface="Arial"/>
                        </a:rPr>
                        <a:t> </a:t>
                      </a:r>
                      <a:r>
                        <a:rPr lang="en-GB" sz="1400" b="0" i="0" u="none" strike="noStrike" cap="none">
                          <a:solidFill>
                            <a:srgbClr val="000000"/>
                          </a:solidFill>
                          <a:effectLst/>
                          <a:latin typeface="Arial"/>
                          <a:ea typeface="Arial"/>
                          <a:cs typeface="Arial"/>
                          <a:sym typeface="Arial"/>
                        </a:rPr>
                        <a:t>blood pressure control (ACE-</a:t>
                      </a:r>
                      <a:r>
                        <a:rPr lang="en-GB" sz="1400" b="0" i="0" u="none" strike="noStrike" cap="none" err="1">
                          <a:solidFill>
                            <a:srgbClr val="000000"/>
                          </a:solidFill>
                          <a:effectLst/>
                          <a:latin typeface="Arial"/>
                          <a:ea typeface="Arial"/>
                          <a:cs typeface="Arial"/>
                          <a:sym typeface="Arial"/>
                        </a:rPr>
                        <a:t>i</a:t>
                      </a:r>
                      <a:r>
                        <a:rPr lang="en-GB" sz="1400" b="0" i="0" u="none" strike="noStrike" cap="none">
                          <a:solidFill>
                            <a:srgbClr val="000000"/>
                          </a:solidFill>
                          <a:effectLst/>
                          <a:latin typeface="Arial"/>
                          <a:ea typeface="Arial"/>
                          <a:cs typeface="Arial"/>
                          <a:sym typeface="Arial"/>
                        </a:rPr>
                        <a:t>) and hyperlipidaemia control (Statins)</a:t>
                      </a:r>
                      <a:endParaRPr lang="en-GB" sz="1400" b="0" i="0" u="none" strike="noStrike" cap="none">
                        <a:solidFill>
                          <a:srgbClr val="000000"/>
                        </a:solidFill>
                        <a:effectLst/>
                        <a:latin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cs typeface="Arial"/>
                          <a:sym typeface="Arial"/>
                        </a:rPr>
                        <a:t>2</a:t>
                      </a:r>
                      <a:r>
                        <a:rPr lang="en-GB" sz="1400" b="0" i="0" u="none" strike="noStrike" cap="none" baseline="30000">
                          <a:solidFill>
                            <a:srgbClr val="000000"/>
                          </a:solidFill>
                          <a:effectLst/>
                          <a:latin typeface="Arial"/>
                          <a:cs typeface="Arial"/>
                          <a:sym typeface="Arial"/>
                        </a:rPr>
                        <a:t>nd</a:t>
                      </a:r>
                      <a:r>
                        <a:rPr lang="en-GB" sz="1400" b="0" i="0" u="none" strike="noStrike" cap="none">
                          <a:solidFill>
                            <a:srgbClr val="000000"/>
                          </a:solidFill>
                          <a:effectLst/>
                          <a:latin typeface="Arial"/>
                          <a:cs typeface="Arial"/>
                          <a:sym typeface="Arial"/>
                        </a:rPr>
                        <a:t> line- </a:t>
                      </a:r>
                      <a:r>
                        <a:rPr lang="en-GB" sz="1400" b="1" i="0" u="none" strike="noStrike" cap="none">
                          <a:solidFill>
                            <a:srgbClr val="FF0000"/>
                          </a:solidFill>
                          <a:effectLst/>
                          <a:latin typeface="Arial"/>
                          <a:cs typeface="Arial"/>
                          <a:sym typeface="Arial"/>
                        </a:rPr>
                        <a:t>Metformin</a:t>
                      </a:r>
                      <a:r>
                        <a:rPr lang="en-GB" sz="1400" b="0" i="0" u="none" strike="noStrike" cap="none">
                          <a:solidFill>
                            <a:srgbClr val="000000"/>
                          </a:solidFill>
                          <a:effectLst/>
                          <a:latin typeface="Arial"/>
                          <a:cs typeface="Arial"/>
                          <a:sym typeface="Arial"/>
                        </a:rPr>
                        <a:t> (if newly diagnosed patients BG are above 48mmol/L after lifestyle modifications)</a:t>
                      </a:r>
                      <a:br>
                        <a:rPr lang="en-GB"/>
                      </a:br>
                      <a:r>
                        <a:rPr lang="en-GB"/>
                        <a:t>3</a:t>
                      </a:r>
                      <a:r>
                        <a:rPr lang="en-GB" baseline="30000"/>
                        <a:t>rd</a:t>
                      </a:r>
                      <a:r>
                        <a:rPr lang="en-GB"/>
                        <a:t> line- add either a </a:t>
                      </a:r>
                      <a:r>
                        <a:rPr lang="en-GB" b="1">
                          <a:solidFill>
                            <a:srgbClr val="FF0000"/>
                          </a:solidFill>
                        </a:rPr>
                        <a:t>sulfonylurea, pioglitazone, DPP-4 inhibitor or SGLT-2 inhibitor.</a:t>
                      </a:r>
                      <a:r>
                        <a:rPr lang="en-GB"/>
                        <a:t> The decision should be based on individual factors and drug tolerance.</a:t>
                      </a:r>
                    </a:p>
                    <a:p>
                      <a:pPr marL="0" marR="0" lvl="0" indent="0" algn="l" rtl="0">
                        <a:lnSpc>
                          <a:spcPct val="100000"/>
                        </a:lnSpc>
                        <a:spcBef>
                          <a:spcPts val="0"/>
                        </a:spcBef>
                        <a:spcAft>
                          <a:spcPts val="0"/>
                        </a:spcAft>
                        <a:buClr>
                          <a:srgbClr val="000000"/>
                        </a:buClr>
                        <a:buSzPts val="1400"/>
                        <a:buFont typeface="Arial"/>
                        <a:buNone/>
                      </a:pPr>
                      <a:r>
                        <a:rPr lang="en-GB" sz="1400" u="none" strike="noStrike" cap="none"/>
                        <a:t>4</a:t>
                      </a:r>
                      <a:r>
                        <a:rPr lang="en-GB" sz="1400" u="none" strike="noStrike" cap="none" baseline="30000"/>
                        <a:t>th</a:t>
                      </a:r>
                      <a:r>
                        <a:rPr lang="en-GB" sz="1400" u="none" strike="noStrike" cap="none"/>
                        <a:t> line- </a:t>
                      </a:r>
                      <a:r>
                        <a:rPr lang="en-GB" sz="1400" b="1" u="none" strike="noStrike" cap="none">
                          <a:solidFill>
                            <a:srgbClr val="FF0000"/>
                          </a:solidFill>
                        </a:rPr>
                        <a:t>Insulin</a:t>
                      </a:r>
                      <a:r>
                        <a:rPr lang="en-GB" sz="1400" u="none" strike="noStrike" cap="none"/>
                        <a:t> </a:t>
                      </a:r>
                      <a:endParaRPr sz="1400" u="none" strike="noStrike" cap="none"/>
                    </a:p>
                  </a:txBody>
                  <a:tcPr marL="91425" marR="91425" marT="91425" marB="914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84701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2832003"/>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Complications of Diabetes Mellitus</a:t>
            </a:r>
            <a:endParaRPr sz="4200">
              <a:solidFill>
                <a:srgbClr val="FFFFFF"/>
              </a:solidFill>
              <a:latin typeface="Roboto"/>
              <a:ea typeface="Roboto"/>
              <a:cs typeface="Roboto"/>
              <a:sym typeface="Roboto"/>
            </a:endParaRPr>
          </a:p>
        </p:txBody>
      </p:sp>
      <p:sp>
        <p:nvSpPr>
          <p:cNvPr id="6" name="Google Shape;142;g14f42a8af8d_0_0">
            <a:extLst>
              <a:ext uri="{FF2B5EF4-FFF2-40B4-BE49-F238E27FC236}">
                <a16:creationId xmlns:a16="http://schemas.microsoft.com/office/drawing/2014/main" id="{D357A53E-A53D-82CB-3E7C-1453421EC72E}"/>
              </a:ext>
            </a:extLst>
          </p:cNvPr>
          <p:cNvSpPr txBox="1">
            <a:spLocks/>
          </p:cNvSpPr>
          <p:nvPr/>
        </p:nvSpPr>
        <p:spPr>
          <a:xfrm>
            <a:off x="4966138" y="5091891"/>
            <a:ext cx="2259724" cy="735188"/>
          </a:xfrm>
          <a:prstGeom prst="rect">
            <a:avLst/>
          </a:prstGeom>
          <a:solidFill>
            <a:srgbClr val="29326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a:solidFill>
                  <a:srgbClr val="FFFFFF"/>
                </a:solidFill>
                <a:latin typeface="Roboto"/>
                <a:ea typeface="Roboto"/>
                <a:cs typeface="Roboto"/>
                <a:sym typeface="Roboto"/>
              </a:rPr>
              <a:t>Macrovascular</a:t>
            </a:r>
          </a:p>
        </p:txBody>
      </p:sp>
      <p:sp>
        <p:nvSpPr>
          <p:cNvPr id="7" name="Google Shape;142;g14f42a8af8d_0_0">
            <a:extLst>
              <a:ext uri="{FF2B5EF4-FFF2-40B4-BE49-F238E27FC236}">
                <a16:creationId xmlns:a16="http://schemas.microsoft.com/office/drawing/2014/main" id="{094E04C0-0EA7-DB63-20C3-236D4470E0AA}"/>
              </a:ext>
            </a:extLst>
          </p:cNvPr>
          <p:cNvSpPr txBox="1">
            <a:spLocks/>
          </p:cNvSpPr>
          <p:nvPr/>
        </p:nvSpPr>
        <p:spPr>
          <a:xfrm>
            <a:off x="4938775" y="1341274"/>
            <a:ext cx="2259724" cy="735188"/>
          </a:xfrm>
          <a:prstGeom prst="rect">
            <a:avLst/>
          </a:prstGeom>
          <a:solidFill>
            <a:srgbClr val="29326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a:solidFill>
                  <a:srgbClr val="FFFFFF"/>
                </a:solidFill>
                <a:latin typeface="Roboto"/>
                <a:ea typeface="Roboto"/>
                <a:cs typeface="Roboto"/>
                <a:sym typeface="Roboto"/>
              </a:rPr>
              <a:t>Microvascular</a:t>
            </a:r>
          </a:p>
        </p:txBody>
      </p:sp>
      <p:cxnSp>
        <p:nvCxnSpPr>
          <p:cNvPr id="19" name="Straight Connector 18">
            <a:extLst>
              <a:ext uri="{FF2B5EF4-FFF2-40B4-BE49-F238E27FC236}">
                <a16:creationId xmlns:a16="http://schemas.microsoft.com/office/drawing/2014/main" id="{EA4CB3FD-6FA7-EE68-E488-74E703202FA5}"/>
              </a:ext>
            </a:extLst>
          </p:cNvPr>
          <p:cNvCxnSpPr>
            <a:cxnSpLocks/>
          </p:cNvCxnSpPr>
          <p:nvPr/>
        </p:nvCxnSpPr>
        <p:spPr>
          <a:xfrm>
            <a:off x="3400712" y="1229193"/>
            <a:ext cx="1565426" cy="367594"/>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6D58DA5-713F-9C9E-0004-C21F05A4C280}"/>
              </a:ext>
            </a:extLst>
          </p:cNvPr>
          <p:cNvSpPr txBox="1"/>
          <p:nvPr/>
        </p:nvSpPr>
        <p:spPr>
          <a:xfrm>
            <a:off x="465293" y="935864"/>
            <a:ext cx="2935419" cy="707886"/>
          </a:xfrm>
          <a:prstGeom prst="rect">
            <a:avLst/>
          </a:prstGeom>
          <a:noFill/>
        </p:spPr>
        <p:txBody>
          <a:bodyPr wrap="none" rtlCol="0">
            <a:spAutoFit/>
          </a:bodyPr>
          <a:lstStyle/>
          <a:p>
            <a:r>
              <a:rPr lang="en-GB" sz="2000" b="1">
                <a:solidFill>
                  <a:schemeClr val="bg2"/>
                </a:solidFill>
              </a:rPr>
              <a:t>Peripheral Neuropathy</a:t>
            </a:r>
          </a:p>
          <a:p>
            <a:endParaRPr lang="en-GB" sz="2000" b="1">
              <a:solidFill>
                <a:schemeClr val="bg2"/>
              </a:solidFill>
            </a:endParaRPr>
          </a:p>
        </p:txBody>
      </p:sp>
      <p:cxnSp>
        <p:nvCxnSpPr>
          <p:cNvPr id="21" name="Straight Connector 20">
            <a:extLst>
              <a:ext uri="{FF2B5EF4-FFF2-40B4-BE49-F238E27FC236}">
                <a16:creationId xmlns:a16="http://schemas.microsoft.com/office/drawing/2014/main" id="{5D736010-F35E-3941-60B7-6EC8A6EF35ED}"/>
              </a:ext>
            </a:extLst>
          </p:cNvPr>
          <p:cNvCxnSpPr>
            <a:cxnSpLocks/>
          </p:cNvCxnSpPr>
          <p:nvPr/>
        </p:nvCxnSpPr>
        <p:spPr>
          <a:xfrm>
            <a:off x="7253226" y="1667509"/>
            <a:ext cx="1387191" cy="230306"/>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E486BF3-1ACE-39A1-1B44-FC4B61D27535}"/>
              </a:ext>
            </a:extLst>
          </p:cNvPr>
          <p:cNvSpPr txBox="1"/>
          <p:nvPr/>
        </p:nvSpPr>
        <p:spPr>
          <a:xfrm>
            <a:off x="8640417" y="1837767"/>
            <a:ext cx="1768433" cy="400110"/>
          </a:xfrm>
          <a:prstGeom prst="rect">
            <a:avLst/>
          </a:prstGeom>
          <a:noFill/>
        </p:spPr>
        <p:txBody>
          <a:bodyPr wrap="none" rtlCol="0">
            <a:spAutoFit/>
          </a:bodyPr>
          <a:lstStyle/>
          <a:p>
            <a:r>
              <a:rPr lang="en-GB" sz="2000" b="1">
                <a:solidFill>
                  <a:schemeClr val="bg2"/>
                </a:solidFill>
              </a:rPr>
              <a:t>Nephropathy</a:t>
            </a:r>
          </a:p>
        </p:txBody>
      </p:sp>
      <p:cxnSp>
        <p:nvCxnSpPr>
          <p:cNvPr id="28" name="Straight Connector 27">
            <a:extLst>
              <a:ext uri="{FF2B5EF4-FFF2-40B4-BE49-F238E27FC236}">
                <a16:creationId xmlns:a16="http://schemas.microsoft.com/office/drawing/2014/main" id="{6085EC91-CD7E-1DD0-34F2-DBABE4B4C2EA}"/>
              </a:ext>
            </a:extLst>
          </p:cNvPr>
          <p:cNvCxnSpPr>
            <a:cxnSpLocks/>
          </p:cNvCxnSpPr>
          <p:nvPr/>
        </p:nvCxnSpPr>
        <p:spPr>
          <a:xfrm flipH="1">
            <a:off x="5889795" y="675489"/>
            <a:ext cx="446336" cy="614318"/>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6CC7187-6746-2D12-D905-38F2B73AD332}"/>
              </a:ext>
            </a:extLst>
          </p:cNvPr>
          <p:cNvSpPr txBox="1"/>
          <p:nvPr/>
        </p:nvSpPr>
        <p:spPr>
          <a:xfrm>
            <a:off x="5502409" y="185623"/>
            <a:ext cx="1667444" cy="400110"/>
          </a:xfrm>
          <a:prstGeom prst="rect">
            <a:avLst/>
          </a:prstGeom>
          <a:noFill/>
        </p:spPr>
        <p:txBody>
          <a:bodyPr wrap="none" rtlCol="0">
            <a:spAutoFit/>
          </a:bodyPr>
          <a:lstStyle/>
          <a:p>
            <a:r>
              <a:rPr lang="en-GB" sz="2000" b="1">
                <a:solidFill>
                  <a:schemeClr val="bg2"/>
                </a:solidFill>
              </a:rPr>
              <a:t>Retinopathy</a:t>
            </a:r>
          </a:p>
        </p:txBody>
      </p:sp>
      <p:cxnSp>
        <p:nvCxnSpPr>
          <p:cNvPr id="36" name="Straight Connector 35">
            <a:extLst>
              <a:ext uri="{FF2B5EF4-FFF2-40B4-BE49-F238E27FC236}">
                <a16:creationId xmlns:a16="http://schemas.microsoft.com/office/drawing/2014/main" id="{67EAC635-1978-AF64-DA1B-5403DBCC26B9}"/>
              </a:ext>
            </a:extLst>
          </p:cNvPr>
          <p:cNvCxnSpPr>
            <a:cxnSpLocks/>
          </p:cNvCxnSpPr>
          <p:nvPr/>
        </p:nvCxnSpPr>
        <p:spPr>
          <a:xfrm>
            <a:off x="3435442" y="4913244"/>
            <a:ext cx="1495966" cy="367594"/>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B288468-01C6-2D72-72E0-78CFA8932336}"/>
              </a:ext>
            </a:extLst>
          </p:cNvPr>
          <p:cNvSpPr txBox="1"/>
          <p:nvPr/>
        </p:nvSpPr>
        <p:spPr>
          <a:xfrm>
            <a:off x="2417751" y="4681585"/>
            <a:ext cx="982961" cy="400110"/>
          </a:xfrm>
          <a:prstGeom prst="rect">
            <a:avLst/>
          </a:prstGeom>
          <a:noFill/>
        </p:spPr>
        <p:txBody>
          <a:bodyPr wrap="none" rtlCol="0">
            <a:spAutoFit/>
          </a:bodyPr>
          <a:lstStyle/>
          <a:p>
            <a:r>
              <a:rPr lang="en-GB" sz="2000" b="1">
                <a:solidFill>
                  <a:schemeClr val="bg2"/>
                </a:solidFill>
              </a:rPr>
              <a:t>Stroke</a:t>
            </a:r>
          </a:p>
        </p:txBody>
      </p:sp>
      <p:cxnSp>
        <p:nvCxnSpPr>
          <p:cNvPr id="39" name="Straight Connector 38">
            <a:extLst>
              <a:ext uri="{FF2B5EF4-FFF2-40B4-BE49-F238E27FC236}">
                <a16:creationId xmlns:a16="http://schemas.microsoft.com/office/drawing/2014/main" id="{ED820673-6716-AB75-86E4-D208208E1E46}"/>
              </a:ext>
            </a:extLst>
          </p:cNvPr>
          <p:cNvCxnSpPr>
            <a:cxnSpLocks/>
          </p:cNvCxnSpPr>
          <p:nvPr/>
        </p:nvCxnSpPr>
        <p:spPr>
          <a:xfrm flipV="1">
            <a:off x="7260592" y="4809998"/>
            <a:ext cx="896212" cy="381562"/>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F019D42-249E-CD41-4E0D-24ECC977FFD1}"/>
              </a:ext>
            </a:extLst>
          </p:cNvPr>
          <p:cNvSpPr txBox="1"/>
          <p:nvPr/>
        </p:nvSpPr>
        <p:spPr>
          <a:xfrm>
            <a:off x="8161901" y="4513134"/>
            <a:ext cx="3191899" cy="400110"/>
          </a:xfrm>
          <a:prstGeom prst="rect">
            <a:avLst/>
          </a:prstGeom>
          <a:noFill/>
        </p:spPr>
        <p:txBody>
          <a:bodyPr wrap="none" rtlCol="0">
            <a:spAutoFit/>
          </a:bodyPr>
          <a:lstStyle/>
          <a:p>
            <a:r>
              <a:rPr lang="en-GB" sz="2000" b="1">
                <a:solidFill>
                  <a:schemeClr val="bg2"/>
                </a:solidFill>
              </a:rPr>
              <a:t>Coronary Artery Disease</a:t>
            </a:r>
          </a:p>
        </p:txBody>
      </p:sp>
      <p:cxnSp>
        <p:nvCxnSpPr>
          <p:cNvPr id="43" name="Straight Connector 42">
            <a:extLst>
              <a:ext uri="{FF2B5EF4-FFF2-40B4-BE49-F238E27FC236}">
                <a16:creationId xmlns:a16="http://schemas.microsoft.com/office/drawing/2014/main" id="{DE1C2951-7D72-54D8-62D5-EF65628308F5}"/>
              </a:ext>
            </a:extLst>
          </p:cNvPr>
          <p:cNvCxnSpPr>
            <a:cxnSpLocks/>
          </p:cNvCxnSpPr>
          <p:nvPr/>
        </p:nvCxnSpPr>
        <p:spPr>
          <a:xfrm>
            <a:off x="7205126" y="5663094"/>
            <a:ext cx="896121" cy="327970"/>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E6CF251-451A-51DF-48AB-78BD0C638A1E}"/>
              </a:ext>
            </a:extLst>
          </p:cNvPr>
          <p:cNvSpPr txBox="1"/>
          <p:nvPr/>
        </p:nvSpPr>
        <p:spPr>
          <a:xfrm>
            <a:off x="8156804" y="5849663"/>
            <a:ext cx="3304110" cy="400110"/>
          </a:xfrm>
          <a:prstGeom prst="rect">
            <a:avLst/>
          </a:prstGeom>
          <a:noFill/>
        </p:spPr>
        <p:txBody>
          <a:bodyPr wrap="none" rtlCol="0">
            <a:spAutoFit/>
          </a:bodyPr>
          <a:lstStyle/>
          <a:p>
            <a:r>
              <a:rPr lang="en-GB" sz="2000" b="1">
                <a:solidFill>
                  <a:schemeClr val="bg2"/>
                </a:solidFill>
              </a:rPr>
              <a:t>Peripheral Artery Disease</a:t>
            </a:r>
          </a:p>
        </p:txBody>
      </p:sp>
      <p:cxnSp>
        <p:nvCxnSpPr>
          <p:cNvPr id="46" name="Straight Connector 45">
            <a:extLst>
              <a:ext uri="{FF2B5EF4-FFF2-40B4-BE49-F238E27FC236}">
                <a16:creationId xmlns:a16="http://schemas.microsoft.com/office/drawing/2014/main" id="{C30FAA78-FB93-A6AE-BD9A-69067DDD6A0A}"/>
              </a:ext>
            </a:extLst>
          </p:cNvPr>
          <p:cNvCxnSpPr>
            <a:cxnSpLocks/>
          </p:cNvCxnSpPr>
          <p:nvPr/>
        </p:nvCxnSpPr>
        <p:spPr>
          <a:xfrm flipV="1">
            <a:off x="3684755" y="5712225"/>
            <a:ext cx="1280434" cy="393841"/>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A86818F-5A48-FAF1-C602-24BAF2A70155}"/>
              </a:ext>
            </a:extLst>
          </p:cNvPr>
          <p:cNvSpPr txBox="1"/>
          <p:nvPr/>
        </p:nvSpPr>
        <p:spPr>
          <a:xfrm>
            <a:off x="1832439" y="6036379"/>
            <a:ext cx="1824538" cy="400110"/>
          </a:xfrm>
          <a:prstGeom prst="rect">
            <a:avLst/>
          </a:prstGeom>
          <a:noFill/>
        </p:spPr>
        <p:txBody>
          <a:bodyPr wrap="none" rtlCol="0">
            <a:spAutoFit/>
          </a:bodyPr>
          <a:lstStyle/>
          <a:p>
            <a:r>
              <a:rPr lang="en-GB" sz="2000" b="1">
                <a:solidFill>
                  <a:schemeClr val="bg2"/>
                </a:solidFill>
              </a:rPr>
              <a:t>Hypertension</a:t>
            </a:r>
          </a:p>
        </p:txBody>
      </p:sp>
    </p:spTree>
    <p:extLst>
      <p:ext uri="{BB962C8B-B14F-4D97-AF65-F5344CB8AC3E}">
        <p14:creationId xmlns:p14="http://schemas.microsoft.com/office/powerpoint/2010/main" val="482634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Calibri"/>
              <a:buNone/>
            </a:pPr>
            <a:r>
              <a:rPr lang="en-US"/>
              <a:t>     </a:t>
            </a:r>
            <a:endParaRPr/>
          </a:p>
        </p:txBody>
      </p:sp>
      <p:sp>
        <p:nvSpPr>
          <p:cNvPr id="104" name="Google Shape;104;p3"/>
          <p:cNvSpPr txBox="1">
            <a:spLocks noGrp="1"/>
          </p:cNvSpPr>
          <p:nvPr>
            <p:ph type="body" idx="1"/>
          </p:nvPr>
        </p:nvSpPr>
        <p:spPr>
          <a:xfrm>
            <a:off x="1981200" y="2981326"/>
            <a:ext cx="8229600" cy="3144837"/>
          </a:xfrm>
          <a:prstGeom prst="rect">
            <a:avLst/>
          </a:prstGeom>
          <a:noFill/>
          <a:ln>
            <a:noFill/>
          </a:ln>
        </p:spPr>
        <p:txBody>
          <a:bodyPr spcFirstLastPara="1" wrap="square" lIns="91425" tIns="45700" rIns="91425" bIns="45700" anchor="t" anchorCtr="0">
            <a:noAutofit/>
          </a:bodyPr>
          <a:lstStyle/>
          <a:p>
            <a:pPr marL="342900" lvl="0" indent="-342900" algn="r" rtl="0">
              <a:lnSpc>
                <a:spcPct val="90000"/>
              </a:lnSpc>
              <a:spcBef>
                <a:spcPts val="0"/>
              </a:spcBef>
              <a:spcAft>
                <a:spcPts val="0"/>
              </a:spcAft>
              <a:buClr>
                <a:schemeClr val="dk1"/>
              </a:buClr>
              <a:buSzPts val="800"/>
              <a:buNone/>
            </a:pPr>
            <a:r>
              <a:rPr lang="en-US">
                <a:latin typeface="Roboto"/>
                <a:ea typeface="Roboto"/>
                <a:cs typeface="Roboto"/>
                <a:sym typeface="Roboto"/>
              </a:rPr>
              <a:t>Phase 2a Revision Session</a:t>
            </a:r>
            <a:endParaRPr>
              <a:latin typeface="Roboto"/>
              <a:ea typeface="Roboto"/>
              <a:cs typeface="Roboto"/>
              <a:sym typeface="Roboto"/>
            </a:endParaRPr>
          </a:p>
          <a:p>
            <a:pPr marL="342900" lvl="0" indent="-342900" algn="r" rtl="0">
              <a:lnSpc>
                <a:spcPct val="90000"/>
              </a:lnSpc>
              <a:spcBef>
                <a:spcPts val="1000"/>
              </a:spcBef>
              <a:spcAft>
                <a:spcPts val="0"/>
              </a:spcAft>
              <a:buClr>
                <a:schemeClr val="dk1"/>
              </a:buClr>
              <a:buSzPts val="800"/>
              <a:buNone/>
            </a:pPr>
            <a:endParaRPr>
              <a:latin typeface="Roboto"/>
              <a:ea typeface="Roboto"/>
              <a:cs typeface="Roboto"/>
              <a:sym typeface="Roboto"/>
            </a:endParaRPr>
          </a:p>
          <a:p>
            <a:pPr marL="342900" lvl="0" indent="-342900" algn="r" rtl="0">
              <a:lnSpc>
                <a:spcPct val="90000"/>
              </a:lnSpc>
              <a:spcBef>
                <a:spcPts val="1000"/>
              </a:spcBef>
              <a:spcAft>
                <a:spcPts val="0"/>
              </a:spcAft>
              <a:buClr>
                <a:schemeClr val="dk1"/>
              </a:buClr>
              <a:buSzPts val="800"/>
              <a:buNone/>
            </a:pPr>
            <a:r>
              <a:rPr lang="en-US">
                <a:latin typeface="Roboto"/>
                <a:ea typeface="Roboto"/>
                <a:cs typeface="Roboto"/>
                <a:sym typeface="Roboto"/>
              </a:rPr>
              <a:t>Sana Habib &amp; Fiza Sohail</a:t>
            </a:r>
            <a:endParaRPr>
              <a:latin typeface="Roboto"/>
              <a:ea typeface="Roboto"/>
              <a:cs typeface="Roboto"/>
              <a:sym typeface="Roboto"/>
            </a:endParaRPr>
          </a:p>
          <a:p>
            <a:pPr marL="342900" lvl="0" indent="-342900" algn="r" rtl="0">
              <a:lnSpc>
                <a:spcPct val="90000"/>
              </a:lnSpc>
              <a:spcBef>
                <a:spcPts val="1000"/>
              </a:spcBef>
              <a:spcAft>
                <a:spcPts val="0"/>
              </a:spcAft>
              <a:buClr>
                <a:schemeClr val="dk1"/>
              </a:buClr>
              <a:buSzPts val="800"/>
              <a:buNone/>
            </a:pPr>
            <a:r>
              <a:rPr lang="en-US">
                <a:latin typeface="Roboto"/>
                <a:ea typeface="Roboto"/>
                <a:cs typeface="Roboto"/>
                <a:sym typeface="Roboto"/>
              </a:rPr>
              <a:t>15th December 2022</a:t>
            </a:r>
            <a:endParaRPr>
              <a:latin typeface="Roboto"/>
              <a:ea typeface="Roboto"/>
              <a:cs typeface="Roboto"/>
              <a:sym typeface="Roboto"/>
            </a:endParaRPr>
          </a:p>
        </p:txBody>
      </p:sp>
      <p:sp>
        <p:nvSpPr>
          <p:cNvPr id="105" name="Google Shape;105;p3"/>
          <p:cNvSpPr txBox="1"/>
          <p:nvPr/>
        </p:nvSpPr>
        <p:spPr>
          <a:xfrm>
            <a:off x="424069" y="475985"/>
            <a:ext cx="11383617" cy="1505214"/>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 name="Google Shape;106;p3"/>
          <p:cNvSpPr txBox="1"/>
          <p:nvPr/>
        </p:nvSpPr>
        <p:spPr>
          <a:xfrm>
            <a:off x="2402947" y="605271"/>
            <a:ext cx="7386107" cy="224676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0"/>
              <a:buFont typeface="Arial"/>
              <a:buNone/>
            </a:pPr>
            <a:r>
              <a:rPr lang="en-US" sz="7000">
                <a:solidFill>
                  <a:schemeClr val="lt1"/>
                </a:solidFill>
                <a:latin typeface="Roboto"/>
                <a:ea typeface="Roboto"/>
                <a:cs typeface="Roboto"/>
                <a:sym typeface="Roboto"/>
              </a:rPr>
              <a:t>ENDOCRINE</a:t>
            </a:r>
            <a:endParaRPr sz="1800" i="0" u="none" strike="noStrike" cap="none">
              <a:solidFill>
                <a:schemeClr val="dk1"/>
              </a:solidFill>
              <a:latin typeface="Roboto"/>
              <a:ea typeface="Roboto"/>
              <a:cs typeface="Roboto"/>
              <a:sym typeface="Roboto"/>
            </a:endParaRPr>
          </a:p>
        </p:txBody>
      </p:sp>
      <p:sp>
        <p:nvSpPr>
          <p:cNvPr id="107" name="Google Shape;107;p3"/>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08" name="Google Shape;108;p3"/>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3C39F178-8466-E3EC-54C2-C867CF8233D0}"/>
              </a:ext>
            </a:extLst>
          </p:cNvPr>
          <p:cNvPicPr>
            <a:picLocks noChangeAspect="1"/>
          </p:cNvPicPr>
          <p:nvPr/>
        </p:nvPicPr>
        <p:blipFill>
          <a:blip r:embed="rId3"/>
          <a:stretch>
            <a:fillRect/>
          </a:stretch>
        </p:blipFill>
        <p:spPr>
          <a:xfrm>
            <a:off x="1802852" y="93133"/>
            <a:ext cx="8309155" cy="6671733"/>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5432E706-0F3B-5129-9CC8-95B607875405}"/>
                  </a:ext>
                </a:extLst>
              </p14:cNvPr>
              <p14:cNvContentPartPr/>
              <p14:nvPr/>
            </p14:nvContentPartPr>
            <p14:xfrm>
              <a:off x="6326542" y="732458"/>
              <a:ext cx="867960" cy="30960"/>
            </p14:xfrm>
          </p:contentPart>
        </mc:Choice>
        <mc:Fallback xmlns="">
          <p:pic>
            <p:nvPicPr>
              <p:cNvPr id="6" name="Ink 5">
                <a:extLst>
                  <a:ext uri="{FF2B5EF4-FFF2-40B4-BE49-F238E27FC236}">
                    <a16:creationId xmlns:a16="http://schemas.microsoft.com/office/drawing/2014/main" id="{5432E706-0F3B-5129-9CC8-95B607875405}"/>
                  </a:ext>
                </a:extLst>
              </p:cNvPr>
              <p:cNvPicPr/>
              <p:nvPr/>
            </p:nvPicPr>
            <p:blipFill>
              <a:blip r:embed="rId5"/>
              <a:stretch>
                <a:fillRect/>
              </a:stretch>
            </p:blipFill>
            <p:spPr>
              <a:xfrm>
                <a:off x="6290542" y="661286"/>
                <a:ext cx="939600" cy="17294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2A9ABE6E-B6B9-385B-63BF-FA1B58D8DE9F}"/>
                  </a:ext>
                </a:extLst>
              </p14:cNvPr>
              <p14:cNvContentPartPr/>
              <p14:nvPr/>
            </p14:nvContentPartPr>
            <p14:xfrm>
              <a:off x="6315382" y="958178"/>
              <a:ext cx="694800" cy="10800"/>
            </p14:xfrm>
          </p:contentPart>
        </mc:Choice>
        <mc:Fallback xmlns="">
          <p:pic>
            <p:nvPicPr>
              <p:cNvPr id="7" name="Ink 6">
                <a:extLst>
                  <a:ext uri="{FF2B5EF4-FFF2-40B4-BE49-F238E27FC236}">
                    <a16:creationId xmlns:a16="http://schemas.microsoft.com/office/drawing/2014/main" id="{2A9ABE6E-B6B9-385B-63BF-FA1B58D8DE9F}"/>
                  </a:ext>
                </a:extLst>
              </p:cNvPr>
              <p:cNvPicPr/>
              <p:nvPr/>
            </p:nvPicPr>
            <p:blipFill>
              <a:blip r:embed="rId7"/>
              <a:stretch>
                <a:fillRect/>
              </a:stretch>
            </p:blipFill>
            <p:spPr>
              <a:xfrm>
                <a:off x="6279382" y="886178"/>
                <a:ext cx="7664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75DC9572-5EF3-D9C6-2246-E08F02F8BD3E}"/>
                  </a:ext>
                </a:extLst>
              </p14:cNvPr>
              <p14:cNvContentPartPr/>
              <p14:nvPr/>
            </p14:nvContentPartPr>
            <p14:xfrm>
              <a:off x="6335542" y="2149058"/>
              <a:ext cx="902160" cy="38880"/>
            </p14:xfrm>
          </p:contentPart>
        </mc:Choice>
        <mc:Fallback xmlns="">
          <p:pic>
            <p:nvPicPr>
              <p:cNvPr id="8" name="Ink 7">
                <a:extLst>
                  <a:ext uri="{FF2B5EF4-FFF2-40B4-BE49-F238E27FC236}">
                    <a16:creationId xmlns:a16="http://schemas.microsoft.com/office/drawing/2014/main" id="{75DC9572-5EF3-D9C6-2246-E08F02F8BD3E}"/>
                  </a:ext>
                </a:extLst>
              </p:cNvPr>
              <p:cNvPicPr/>
              <p:nvPr/>
            </p:nvPicPr>
            <p:blipFill>
              <a:blip r:embed="rId9"/>
              <a:stretch>
                <a:fillRect/>
              </a:stretch>
            </p:blipFill>
            <p:spPr>
              <a:xfrm>
                <a:off x="6299528" y="2077058"/>
                <a:ext cx="973829"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203C6A31-253A-C977-A2C9-91A956158517}"/>
                  </a:ext>
                </a:extLst>
              </p14:cNvPr>
              <p14:cNvContentPartPr/>
              <p14:nvPr/>
            </p14:nvContentPartPr>
            <p14:xfrm>
              <a:off x="6324382" y="2393498"/>
              <a:ext cx="298800" cy="360"/>
            </p14:xfrm>
          </p:contentPart>
        </mc:Choice>
        <mc:Fallback xmlns="">
          <p:pic>
            <p:nvPicPr>
              <p:cNvPr id="9" name="Ink 8">
                <a:extLst>
                  <a:ext uri="{FF2B5EF4-FFF2-40B4-BE49-F238E27FC236}">
                    <a16:creationId xmlns:a16="http://schemas.microsoft.com/office/drawing/2014/main" id="{203C6A31-253A-C977-A2C9-91A956158517}"/>
                  </a:ext>
                </a:extLst>
              </p:cNvPr>
              <p:cNvPicPr/>
              <p:nvPr/>
            </p:nvPicPr>
            <p:blipFill>
              <a:blip r:embed="rId11"/>
              <a:stretch>
                <a:fillRect/>
              </a:stretch>
            </p:blipFill>
            <p:spPr>
              <a:xfrm>
                <a:off x="6288382" y="2321498"/>
                <a:ext cx="3704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7A45A5C9-8093-9986-E912-8960352D447E}"/>
                  </a:ext>
                </a:extLst>
              </p14:cNvPr>
              <p14:cNvContentPartPr/>
              <p14:nvPr/>
            </p14:nvContentPartPr>
            <p14:xfrm>
              <a:off x="6347062" y="2594738"/>
              <a:ext cx="788400" cy="11520"/>
            </p14:xfrm>
          </p:contentPart>
        </mc:Choice>
        <mc:Fallback xmlns="">
          <p:pic>
            <p:nvPicPr>
              <p:cNvPr id="10" name="Ink 9">
                <a:extLst>
                  <a:ext uri="{FF2B5EF4-FFF2-40B4-BE49-F238E27FC236}">
                    <a16:creationId xmlns:a16="http://schemas.microsoft.com/office/drawing/2014/main" id="{7A45A5C9-8093-9986-E912-8960352D447E}"/>
                  </a:ext>
                </a:extLst>
              </p:cNvPr>
              <p:cNvPicPr/>
              <p:nvPr/>
            </p:nvPicPr>
            <p:blipFill>
              <a:blip r:embed="rId13"/>
              <a:stretch>
                <a:fillRect/>
              </a:stretch>
            </p:blipFill>
            <p:spPr>
              <a:xfrm>
                <a:off x="6311062" y="2522738"/>
                <a:ext cx="86004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5CA9A526-B7F0-AE70-CC91-CD21AB6055C9}"/>
                  </a:ext>
                </a:extLst>
              </p14:cNvPr>
              <p14:cNvContentPartPr/>
              <p14:nvPr/>
            </p14:nvContentPartPr>
            <p14:xfrm>
              <a:off x="8507422" y="3251738"/>
              <a:ext cx="488160" cy="6840"/>
            </p14:xfrm>
          </p:contentPart>
        </mc:Choice>
        <mc:Fallback xmlns="">
          <p:pic>
            <p:nvPicPr>
              <p:cNvPr id="11" name="Ink 10">
                <a:extLst>
                  <a:ext uri="{FF2B5EF4-FFF2-40B4-BE49-F238E27FC236}">
                    <a16:creationId xmlns:a16="http://schemas.microsoft.com/office/drawing/2014/main" id="{5CA9A526-B7F0-AE70-CC91-CD21AB6055C9}"/>
                  </a:ext>
                </a:extLst>
              </p:cNvPr>
              <p:cNvPicPr/>
              <p:nvPr/>
            </p:nvPicPr>
            <p:blipFill>
              <a:blip r:embed="rId15"/>
              <a:stretch>
                <a:fillRect/>
              </a:stretch>
            </p:blipFill>
            <p:spPr>
              <a:xfrm>
                <a:off x="8471395" y="3175738"/>
                <a:ext cx="559853" cy="1584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EE095357-5953-FEFD-7EA4-E537AC8F923E}"/>
                  </a:ext>
                </a:extLst>
              </p14:cNvPr>
              <p14:cNvContentPartPr/>
              <p14:nvPr/>
            </p14:nvContentPartPr>
            <p14:xfrm>
              <a:off x="6367942" y="3239138"/>
              <a:ext cx="849960" cy="28440"/>
            </p14:xfrm>
          </p:contentPart>
        </mc:Choice>
        <mc:Fallback xmlns="">
          <p:pic>
            <p:nvPicPr>
              <p:cNvPr id="12" name="Ink 11">
                <a:extLst>
                  <a:ext uri="{FF2B5EF4-FFF2-40B4-BE49-F238E27FC236}">
                    <a16:creationId xmlns:a16="http://schemas.microsoft.com/office/drawing/2014/main" id="{EE095357-5953-FEFD-7EA4-E537AC8F923E}"/>
                  </a:ext>
                </a:extLst>
              </p:cNvPr>
              <p:cNvPicPr/>
              <p:nvPr/>
            </p:nvPicPr>
            <p:blipFill>
              <a:blip r:embed="rId17"/>
              <a:stretch>
                <a:fillRect/>
              </a:stretch>
            </p:blipFill>
            <p:spPr>
              <a:xfrm>
                <a:off x="6331942" y="3167138"/>
                <a:ext cx="92160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B76E7803-A5E5-2A78-F922-DBB96D2AC99C}"/>
                  </a:ext>
                </a:extLst>
              </p14:cNvPr>
              <p14:cNvContentPartPr/>
              <p14:nvPr/>
            </p14:nvContentPartPr>
            <p14:xfrm>
              <a:off x="6395302" y="3428858"/>
              <a:ext cx="640800" cy="21600"/>
            </p14:xfrm>
          </p:contentPart>
        </mc:Choice>
        <mc:Fallback xmlns="">
          <p:pic>
            <p:nvPicPr>
              <p:cNvPr id="13" name="Ink 12">
                <a:extLst>
                  <a:ext uri="{FF2B5EF4-FFF2-40B4-BE49-F238E27FC236}">
                    <a16:creationId xmlns:a16="http://schemas.microsoft.com/office/drawing/2014/main" id="{B76E7803-A5E5-2A78-F922-DBB96D2AC99C}"/>
                  </a:ext>
                </a:extLst>
              </p:cNvPr>
              <p:cNvPicPr/>
              <p:nvPr/>
            </p:nvPicPr>
            <p:blipFill>
              <a:blip r:embed="rId19"/>
              <a:stretch>
                <a:fillRect/>
              </a:stretch>
            </p:blipFill>
            <p:spPr>
              <a:xfrm>
                <a:off x="6359302" y="3356858"/>
                <a:ext cx="7124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10A319B8-39DB-60D6-3A7F-529F31B93EAE}"/>
                  </a:ext>
                </a:extLst>
              </p14:cNvPr>
              <p14:cNvContentPartPr/>
              <p14:nvPr/>
            </p14:nvContentPartPr>
            <p14:xfrm>
              <a:off x="6348142" y="3920978"/>
              <a:ext cx="686520" cy="23400"/>
            </p14:xfrm>
          </p:contentPart>
        </mc:Choice>
        <mc:Fallback xmlns="">
          <p:pic>
            <p:nvPicPr>
              <p:cNvPr id="14" name="Ink 13">
                <a:extLst>
                  <a:ext uri="{FF2B5EF4-FFF2-40B4-BE49-F238E27FC236}">
                    <a16:creationId xmlns:a16="http://schemas.microsoft.com/office/drawing/2014/main" id="{10A319B8-39DB-60D6-3A7F-529F31B93EAE}"/>
                  </a:ext>
                </a:extLst>
              </p:cNvPr>
              <p:cNvPicPr/>
              <p:nvPr/>
            </p:nvPicPr>
            <p:blipFill>
              <a:blip r:embed="rId21"/>
              <a:stretch>
                <a:fillRect/>
              </a:stretch>
            </p:blipFill>
            <p:spPr>
              <a:xfrm>
                <a:off x="6312142" y="3848978"/>
                <a:ext cx="75816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CAE98996-85C8-D9CB-539B-AF7C6DA51BA8}"/>
                  </a:ext>
                </a:extLst>
              </p14:cNvPr>
              <p14:cNvContentPartPr/>
              <p14:nvPr/>
            </p14:nvContentPartPr>
            <p14:xfrm>
              <a:off x="6356422" y="4148498"/>
              <a:ext cx="803880" cy="360"/>
            </p14:xfrm>
          </p:contentPart>
        </mc:Choice>
        <mc:Fallback xmlns="">
          <p:pic>
            <p:nvPicPr>
              <p:cNvPr id="15" name="Ink 14">
                <a:extLst>
                  <a:ext uri="{FF2B5EF4-FFF2-40B4-BE49-F238E27FC236}">
                    <a16:creationId xmlns:a16="http://schemas.microsoft.com/office/drawing/2014/main" id="{CAE98996-85C8-D9CB-539B-AF7C6DA51BA8}"/>
                  </a:ext>
                </a:extLst>
              </p:cNvPr>
              <p:cNvPicPr/>
              <p:nvPr/>
            </p:nvPicPr>
            <p:blipFill>
              <a:blip r:embed="rId23"/>
              <a:stretch>
                <a:fillRect/>
              </a:stretch>
            </p:blipFill>
            <p:spPr>
              <a:xfrm>
                <a:off x="6320422" y="4076498"/>
                <a:ext cx="8755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EC13B8CC-94FA-F155-FF9F-57A08E26AB6C}"/>
                  </a:ext>
                </a:extLst>
              </p14:cNvPr>
              <p14:cNvContentPartPr/>
              <p14:nvPr/>
            </p14:nvContentPartPr>
            <p14:xfrm>
              <a:off x="8516782" y="5665178"/>
              <a:ext cx="578520" cy="360"/>
            </p14:xfrm>
          </p:contentPart>
        </mc:Choice>
        <mc:Fallback xmlns="">
          <p:pic>
            <p:nvPicPr>
              <p:cNvPr id="16" name="Ink 15">
                <a:extLst>
                  <a:ext uri="{FF2B5EF4-FFF2-40B4-BE49-F238E27FC236}">
                    <a16:creationId xmlns:a16="http://schemas.microsoft.com/office/drawing/2014/main" id="{EC13B8CC-94FA-F155-FF9F-57A08E26AB6C}"/>
                  </a:ext>
                </a:extLst>
              </p:cNvPr>
              <p:cNvPicPr/>
              <p:nvPr/>
            </p:nvPicPr>
            <p:blipFill>
              <a:blip r:embed="rId25"/>
              <a:stretch>
                <a:fillRect/>
              </a:stretch>
            </p:blipFill>
            <p:spPr>
              <a:xfrm>
                <a:off x="8480782" y="5593178"/>
                <a:ext cx="6501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Ink 16">
                <a:extLst>
                  <a:ext uri="{FF2B5EF4-FFF2-40B4-BE49-F238E27FC236}">
                    <a16:creationId xmlns:a16="http://schemas.microsoft.com/office/drawing/2014/main" id="{B051918F-9AF1-E57C-B6C4-E73F1AC6432C}"/>
                  </a:ext>
                </a:extLst>
              </p14:cNvPr>
              <p14:cNvContentPartPr/>
              <p14:nvPr/>
            </p14:nvContentPartPr>
            <p14:xfrm>
              <a:off x="8500582" y="6187538"/>
              <a:ext cx="649800" cy="16560"/>
            </p14:xfrm>
          </p:contentPart>
        </mc:Choice>
        <mc:Fallback xmlns="">
          <p:pic>
            <p:nvPicPr>
              <p:cNvPr id="17" name="Ink 16">
                <a:extLst>
                  <a:ext uri="{FF2B5EF4-FFF2-40B4-BE49-F238E27FC236}">
                    <a16:creationId xmlns:a16="http://schemas.microsoft.com/office/drawing/2014/main" id="{B051918F-9AF1-E57C-B6C4-E73F1AC6432C}"/>
                  </a:ext>
                </a:extLst>
              </p:cNvPr>
              <p:cNvPicPr/>
              <p:nvPr/>
            </p:nvPicPr>
            <p:blipFill>
              <a:blip r:embed="rId27"/>
              <a:stretch>
                <a:fillRect/>
              </a:stretch>
            </p:blipFill>
            <p:spPr>
              <a:xfrm>
                <a:off x="8464562" y="6115538"/>
                <a:ext cx="72148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k 17">
                <a:extLst>
                  <a:ext uri="{FF2B5EF4-FFF2-40B4-BE49-F238E27FC236}">
                    <a16:creationId xmlns:a16="http://schemas.microsoft.com/office/drawing/2014/main" id="{98F01872-889E-A7EC-7764-B9E7D0DEEFBB}"/>
                  </a:ext>
                </a:extLst>
              </p14:cNvPr>
              <p14:cNvContentPartPr/>
              <p14:nvPr/>
            </p14:nvContentPartPr>
            <p14:xfrm>
              <a:off x="7490782" y="2764658"/>
              <a:ext cx="2417760" cy="25200"/>
            </p14:xfrm>
          </p:contentPart>
        </mc:Choice>
        <mc:Fallback xmlns="">
          <p:pic>
            <p:nvPicPr>
              <p:cNvPr id="18" name="Ink 17">
                <a:extLst>
                  <a:ext uri="{FF2B5EF4-FFF2-40B4-BE49-F238E27FC236}">
                    <a16:creationId xmlns:a16="http://schemas.microsoft.com/office/drawing/2014/main" id="{98F01872-889E-A7EC-7764-B9E7D0DEEFBB}"/>
                  </a:ext>
                </a:extLst>
              </p:cNvPr>
              <p:cNvPicPr/>
              <p:nvPr/>
            </p:nvPicPr>
            <p:blipFill>
              <a:blip r:embed="rId29"/>
              <a:stretch>
                <a:fillRect/>
              </a:stretch>
            </p:blipFill>
            <p:spPr>
              <a:xfrm>
                <a:off x="7454782" y="2692658"/>
                <a:ext cx="248940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9" name="Ink 18">
                <a:extLst>
                  <a:ext uri="{FF2B5EF4-FFF2-40B4-BE49-F238E27FC236}">
                    <a16:creationId xmlns:a16="http://schemas.microsoft.com/office/drawing/2014/main" id="{1AA8FA4F-5A66-704E-9DA5-4753F3F9AEAB}"/>
                  </a:ext>
                </a:extLst>
              </p14:cNvPr>
              <p14:cNvContentPartPr/>
              <p14:nvPr/>
            </p14:nvContentPartPr>
            <p14:xfrm>
              <a:off x="7493662" y="2952938"/>
              <a:ext cx="720360" cy="34560"/>
            </p14:xfrm>
          </p:contentPart>
        </mc:Choice>
        <mc:Fallback xmlns="">
          <p:pic>
            <p:nvPicPr>
              <p:cNvPr id="19" name="Ink 18">
                <a:extLst>
                  <a:ext uri="{FF2B5EF4-FFF2-40B4-BE49-F238E27FC236}">
                    <a16:creationId xmlns:a16="http://schemas.microsoft.com/office/drawing/2014/main" id="{1AA8FA4F-5A66-704E-9DA5-4753F3F9AEAB}"/>
                  </a:ext>
                </a:extLst>
              </p:cNvPr>
              <p:cNvPicPr/>
              <p:nvPr/>
            </p:nvPicPr>
            <p:blipFill>
              <a:blip r:embed="rId31"/>
              <a:stretch>
                <a:fillRect/>
              </a:stretch>
            </p:blipFill>
            <p:spPr>
              <a:xfrm>
                <a:off x="7457644" y="2880938"/>
                <a:ext cx="792036"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 name="Ink 19">
                <a:extLst>
                  <a:ext uri="{FF2B5EF4-FFF2-40B4-BE49-F238E27FC236}">
                    <a16:creationId xmlns:a16="http://schemas.microsoft.com/office/drawing/2014/main" id="{8E355812-50FE-E3AF-B532-AE75052FE70C}"/>
                  </a:ext>
                </a:extLst>
              </p14:cNvPr>
              <p14:cNvContentPartPr/>
              <p14:nvPr/>
            </p14:nvContentPartPr>
            <p14:xfrm>
              <a:off x="7470262" y="2196218"/>
              <a:ext cx="484560" cy="9000"/>
            </p14:xfrm>
          </p:contentPart>
        </mc:Choice>
        <mc:Fallback xmlns="">
          <p:pic>
            <p:nvPicPr>
              <p:cNvPr id="20" name="Ink 19">
                <a:extLst>
                  <a:ext uri="{FF2B5EF4-FFF2-40B4-BE49-F238E27FC236}">
                    <a16:creationId xmlns:a16="http://schemas.microsoft.com/office/drawing/2014/main" id="{8E355812-50FE-E3AF-B532-AE75052FE70C}"/>
                  </a:ext>
                </a:extLst>
              </p:cNvPr>
              <p:cNvPicPr/>
              <p:nvPr/>
            </p:nvPicPr>
            <p:blipFill>
              <a:blip r:embed="rId33"/>
              <a:stretch>
                <a:fillRect/>
              </a:stretch>
            </p:blipFill>
            <p:spPr>
              <a:xfrm>
                <a:off x="7434262" y="2124218"/>
                <a:ext cx="556200" cy="152640"/>
              </a:xfrm>
              <a:prstGeom prst="rect">
                <a:avLst/>
              </a:prstGeom>
            </p:spPr>
          </p:pic>
        </mc:Fallback>
      </mc:AlternateContent>
    </p:spTree>
    <p:extLst>
      <p:ext uri="{BB962C8B-B14F-4D97-AF65-F5344CB8AC3E}">
        <p14:creationId xmlns:p14="http://schemas.microsoft.com/office/powerpoint/2010/main" val="1380049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F9F19-EFFB-A78C-AD0D-F3EB838D1F6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791A7734-ED27-DB14-C2FA-1D25B7D9C7FC}"/>
              </a:ext>
            </a:extLst>
          </p:cNvPr>
          <p:cNvSpPr>
            <a:spLocks noGrp="1"/>
          </p:cNvSpPr>
          <p:nvPr>
            <p:ph type="body" idx="1"/>
          </p:nvPr>
        </p:nvSpPr>
        <p:spPr/>
        <p:txBody>
          <a:bodyPr/>
          <a:lstStyle/>
          <a:p>
            <a:endParaRPr lang="en-GB"/>
          </a:p>
        </p:txBody>
      </p:sp>
      <p:pic>
        <p:nvPicPr>
          <p:cNvPr id="5" name="Picture 4" descr="Table&#10;&#10;Description automatically generated with medium confidence">
            <a:extLst>
              <a:ext uri="{FF2B5EF4-FFF2-40B4-BE49-F238E27FC236}">
                <a16:creationId xmlns:a16="http://schemas.microsoft.com/office/drawing/2014/main" id="{3B19C423-F3AB-445B-C007-FB9AA1FAC19A}"/>
              </a:ext>
            </a:extLst>
          </p:cNvPr>
          <p:cNvPicPr>
            <a:picLocks noChangeAspect="1"/>
          </p:cNvPicPr>
          <p:nvPr/>
        </p:nvPicPr>
        <p:blipFill>
          <a:blip r:embed="rId3"/>
          <a:stretch>
            <a:fillRect/>
          </a:stretch>
        </p:blipFill>
        <p:spPr>
          <a:xfrm>
            <a:off x="0" y="0"/>
            <a:ext cx="5783705" cy="6858000"/>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1C38049F-F7E3-3CBE-7599-7DC79F1576FA}"/>
              </a:ext>
            </a:extLst>
          </p:cNvPr>
          <p:cNvPicPr>
            <a:picLocks noChangeAspect="1"/>
          </p:cNvPicPr>
          <p:nvPr/>
        </p:nvPicPr>
        <p:blipFill>
          <a:blip r:embed="rId4"/>
          <a:stretch>
            <a:fillRect/>
          </a:stretch>
        </p:blipFill>
        <p:spPr>
          <a:xfrm>
            <a:off x="4854003" y="365125"/>
            <a:ext cx="7429500" cy="5257800"/>
          </a:xfrm>
          <a:prstGeom prst="rect">
            <a:avLst/>
          </a:prstGeom>
        </p:spPr>
      </p:pic>
    </p:spTree>
    <p:extLst>
      <p:ext uri="{BB962C8B-B14F-4D97-AF65-F5344CB8AC3E}">
        <p14:creationId xmlns:p14="http://schemas.microsoft.com/office/powerpoint/2010/main" val="3023159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Hyperosmolar Hyperglycemic State</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599827258"/>
              </p:ext>
            </p:extLst>
          </p:nvPr>
        </p:nvGraphicFramePr>
        <p:xfrm>
          <a:off x="838200" y="1860159"/>
          <a:ext cx="10515600" cy="4949215"/>
        </p:xfrm>
        <a:graphic>
          <a:graphicData uri="http://schemas.openxmlformats.org/drawingml/2006/table">
            <a:tbl>
              <a:tblPr>
                <a:noFill/>
                <a:tableStyleId>{A9FBECBB-9841-4348-AF54-0E99E33BA2AF}</a:tableStyleId>
              </a:tblPr>
              <a:tblGrid>
                <a:gridCol w="4176252">
                  <a:extLst>
                    <a:ext uri="{9D8B030D-6E8A-4147-A177-3AD203B41FA5}">
                      <a16:colId xmlns:a16="http://schemas.microsoft.com/office/drawing/2014/main" val="20000"/>
                    </a:ext>
                  </a:extLst>
                </a:gridCol>
                <a:gridCol w="6339348">
                  <a:extLst>
                    <a:ext uri="{9D8B030D-6E8A-4147-A177-3AD203B41FA5}">
                      <a16:colId xmlns:a16="http://schemas.microsoft.com/office/drawing/2014/main" val="20001"/>
                    </a:ext>
                  </a:extLst>
                </a:gridCol>
              </a:tblGrid>
              <a:tr h="993747">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effectLst/>
                          <a:latin typeface="Arial"/>
                          <a:ea typeface="Arial"/>
                          <a:cs typeface="Arial"/>
                          <a:sym typeface="Arial"/>
                        </a:rPr>
                        <a:t>Life-threatening emergency </a:t>
                      </a:r>
                      <a:r>
                        <a:rPr lang="en-GB" sz="1400" b="0" i="0" u="none" strike="noStrike" cap="none">
                          <a:solidFill>
                            <a:srgbClr val="000000"/>
                          </a:solidFill>
                          <a:effectLst/>
                          <a:latin typeface="Arial"/>
                          <a:ea typeface="Arial"/>
                          <a:cs typeface="Arial"/>
                          <a:sym typeface="Arial"/>
                        </a:rPr>
                        <a:t>characterised by </a:t>
                      </a:r>
                      <a:r>
                        <a:rPr lang="en-GB" sz="1400" b="1" i="0" u="none" strike="noStrike" cap="none">
                          <a:solidFill>
                            <a:srgbClr val="000000"/>
                          </a:solidFill>
                          <a:effectLst/>
                          <a:latin typeface="Arial"/>
                          <a:ea typeface="Arial"/>
                          <a:cs typeface="Arial"/>
                          <a:sym typeface="Arial"/>
                        </a:rPr>
                        <a:t>marked hyperglycaemia, hyperosmolality </a:t>
                      </a:r>
                      <a:r>
                        <a:rPr lang="en-GB" sz="1400" b="0" i="0" u="none" strike="noStrike" cap="none">
                          <a:solidFill>
                            <a:srgbClr val="000000"/>
                          </a:solidFill>
                          <a:effectLst/>
                          <a:latin typeface="Arial"/>
                          <a:ea typeface="Arial"/>
                          <a:cs typeface="Arial"/>
                          <a:sym typeface="Arial"/>
                        </a:rPr>
                        <a:t>(because of increased glucose and potassium levels in serum) and </a:t>
                      </a:r>
                      <a:r>
                        <a:rPr lang="en-GB" sz="1400" b="1" i="0" u="none" strike="noStrike" cap="none">
                          <a:solidFill>
                            <a:srgbClr val="000000"/>
                          </a:solidFill>
                          <a:effectLst/>
                          <a:latin typeface="Arial"/>
                          <a:ea typeface="Arial"/>
                          <a:cs typeface="Arial"/>
                          <a:sym typeface="Arial"/>
                        </a:rPr>
                        <a:t>usually no ketosis.</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HHS typically presents in the elderly with type 2 diabetes mellitus (T2DM).</a:t>
                      </a:r>
                    </a:p>
                  </a:txBody>
                  <a:tcPr marL="91425" marR="91425" marT="91425" marB="91425"/>
                </a:tc>
                <a:extLst>
                  <a:ext uri="{0D108BD9-81ED-4DB2-BD59-A6C34878D82A}">
                    <a16:rowId xmlns:a16="http://schemas.microsoft.com/office/drawing/2014/main" val="10001"/>
                  </a:ext>
                </a:extLst>
              </a:tr>
              <a:tr h="2221352">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latin typeface="Roboto"/>
                          <a:ea typeface="Roboto"/>
                          <a:cs typeface="Roboto"/>
                          <a:sym typeface="Roboto"/>
                        </a:rPr>
                        <a:t>PATHOPHYSIOLOGY</a:t>
                      </a:r>
                      <a:endParaRPr sz="1600" b="1" u="sng" strike="noStrike" cap="none" dirty="0">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Decreased insulin levels are: </a:t>
                      </a:r>
                      <a:br>
                        <a:rPr lang="en-GB"/>
                      </a:br>
                      <a:r>
                        <a:rPr lang="en-GB" sz="1400" b="1" i="0" u="none" strike="noStrike" cap="none">
                          <a:solidFill>
                            <a:srgbClr val="000000"/>
                          </a:solidFill>
                          <a:effectLst/>
                          <a:latin typeface="Arial"/>
                          <a:ea typeface="Arial"/>
                          <a:cs typeface="Arial"/>
                          <a:sym typeface="Arial"/>
                        </a:rPr>
                        <a:t>- </a:t>
                      </a:r>
                      <a:r>
                        <a:rPr lang="en-GB" sz="1400" b="0" i="0" u="none" strike="noStrike" cap="none">
                          <a:solidFill>
                            <a:srgbClr val="000000"/>
                          </a:solidFill>
                          <a:effectLst/>
                          <a:latin typeface="Arial"/>
                          <a:ea typeface="Arial"/>
                          <a:cs typeface="Arial"/>
                          <a:sym typeface="Arial"/>
                        </a:rPr>
                        <a:t>sufficient to inhibit hepatic ketogenesis (i.e. so diabetic ketoacidosis cannot occur as its not absolute insulin deficiency)</a:t>
                      </a: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BUT</a:t>
                      </a: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a:t>
                      </a:r>
                      <a:r>
                        <a:rPr lang="en-GB" sz="1400" b="0" i="0" u="none" strike="noStrike" cap="none">
                          <a:solidFill>
                            <a:srgbClr val="000000"/>
                          </a:solidFill>
                          <a:effectLst/>
                          <a:latin typeface="Arial"/>
                          <a:ea typeface="Arial"/>
                          <a:cs typeface="Arial"/>
                          <a:sym typeface="Arial"/>
                        </a:rPr>
                        <a:t> insufficient to inhibit hepatic glucose production (so cause increased levels of glucose leading to hyperglycaemia)</a:t>
                      </a:r>
                    </a:p>
                    <a:p>
                      <a:r>
                        <a:rPr lang="en-GB" sz="1400" b="0" i="0" u="none" strike="noStrike" cap="none">
                          <a:solidFill>
                            <a:srgbClr val="000000"/>
                          </a:solidFill>
                          <a:effectLst/>
                          <a:latin typeface="Arial"/>
                          <a:ea typeface="Arial"/>
                          <a:cs typeface="Arial"/>
                          <a:sym typeface="Arial"/>
                        </a:rPr>
                        <a:t>Hyperglycaemia results in </a:t>
                      </a:r>
                      <a:r>
                        <a:rPr lang="en-GB" sz="1400" b="1" i="0" u="none" strike="noStrike" cap="none">
                          <a:solidFill>
                            <a:srgbClr val="000000"/>
                          </a:solidFill>
                          <a:effectLst/>
                          <a:latin typeface="Arial"/>
                          <a:ea typeface="Arial"/>
                          <a:cs typeface="Arial"/>
                          <a:sym typeface="Arial"/>
                        </a:rPr>
                        <a:t>osmotic diuresis </a:t>
                      </a:r>
                      <a:r>
                        <a:rPr lang="en-GB" sz="1400" b="0" i="0" u="none" strike="noStrike" cap="none">
                          <a:solidFill>
                            <a:srgbClr val="000000"/>
                          </a:solidFill>
                          <a:effectLst/>
                          <a:latin typeface="Arial"/>
                          <a:ea typeface="Arial"/>
                          <a:cs typeface="Arial"/>
                          <a:sym typeface="Arial"/>
                        </a:rPr>
                        <a:t>with associated loss of sodium and potassium</a:t>
                      </a:r>
                    </a:p>
                    <a:p>
                      <a:r>
                        <a:rPr lang="en-GB" sz="1400" b="0" i="0" u="none" strike="noStrike" cap="none">
                          <a:solidFill>
                            <a:srgbClr val="000000"/>
                          </a:solidFill>
                          <a:effectLst/>
                          <a:latin typeface="Arial"/>
                          <a:ea typeface="Arial"/>
                          <a:cs typeface="Arial"/>
                          <a:sym typeface="Arial"/>
                        </a:rPr>
                        <a:t>Severe volume depletion results in a significant raised serum osmolarity (typically &gt; than 320 </a:t>
                      </a:r>
                      <a:r>
                        <a:rPr lang="en-GB" sz="1400" b="0" i="0" u="none" strike="noStrike" cap="none" err="1">
                          <a:solidFill>
                            <a:srgbClr val="000000"/>
                          </a:solidFill>
                          <a:effectLst/>
                          <a:latin typeface="Arial"/>
                          <a:ea typeface="Arial"/>
                          <a:cs typeface="Arial"/>
                          <a:sym typeface="Arial"/>
                        </a:rPr>
                        <a:t>mosmol</a:t>
                      </a:r>
                      <a:r>
                        <a:rPr lang="en-GB" sz="1400" b="0" i="0" u="none" strike="noStrike" cap="none">
                          <a:solidFill>
                            <a:srgbClr val="000000"/>
                          </a:solidFill>
                          <a:effectLst/>
                          <a:latin typeface="Arial"/>
                          <a:ea typeface="Arial"/>
                          <a:cs typeface="Arial"/>
                          <a:sym typeface="Arial"/>
                        </a:rPr>
                        <a:t>/kg), resulting in hyper viscosity of blood. </a:t>
                      </a:r>
                    </a:p>
                  </a:txBody>
                  <a:tcPr marL="91425" marR="91425" marT="91425" marB="91425"/>
                </a:tc>
                <a:extLst>
                  <a:ext uri="{0D108BD9-81ED-4DB2-BD59-A6C34878D82A}">
                    <a16:rowId xmlns:a16="http://schemas.microsoft.com/office/drawing/2014/main" val="10002"/>
                  </a:ext>
                </a:extLst>
              </a:tr>
              <a:tr h="15964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(Sx)</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General: fatigue, lethargy, nausea and vomiting</a:t>
                      </a:r>
                    </a:p>
                    <a:p>
                      <a:r>
                        <a:rPr lang="en-GB" sz="1400" b="0" i="0" u="none" strike="noStrike" cap="none" dirty="0">
                          <a:solidFill>
                            <a:srgbClr val="000000"/>
                          </a:solidFill>
                          <a:effectLst/>
                          <a:latin typeface="Arial"/>
                          <a:ea typeface="Arial"/>
                          <a:cs typeface="Arial"/>
                          <a:sym typeface="Arial"/>
                        </a:rPr>
                        <a:t>Neurological: altered level of consciousness, headaches, </a:t>
                      </a:r>
                      <a:r>
                        <a:rPr lang="en-GB" sz="1400" b="0" i="0" u="none" strike="noStrike" cap="none" dirty="0" err="1">
                          <a:solidFill>
                            <a:srgbClr val="000000"/>
                          </a:solidFill>
                          <a:effectLst/>
                          <a:latin typeface="Arial"/>
                          <a:ea typeface="Arial"/>
                          <a:cs typeface="Arial"/>
                          <a:sym typeface="Arial"/>
                        </a:rPr>
                        <a:t>papilloedema</a:t>
                      </a:r>
                      <a:r>
                        <a:rPr lang="en-GB" sz="1400" b="0" i="0" u="none" strike="noStrike" cap="none" dirty="0">
                          <a:solidFill>
                            <a:srgbClr val="000000"/>
                          </a:solidFill>
                          <a:effectLst/>
                          <a:latin typeface="Arial"/>
                          <a:ea typeface="Arial"/>
                          <a:cs typeface="Arial"/>
                          <a:sym typeface="Arial"/>
                        </a:rPr>
                        <a:t>, weakness</a:t>
                      </a:r>
                    </a:p>
                    <a:p>
                      <a:r>
                        <a:rPr lang="en-GB" sz="1400" b="0" i="0" u="none" strike="noStrike" cap="none" dirty="0">
                          <a:solidFill>
                            <a:srgbClr val="000000"/>
                          </a:solidFill>
                          <a:effectLst/>
                          <a:latin typeface="Arial"/>
                          <a:ea typeface="Arial"/>
                          <a:cs typeface="Arial"/>
                          <a:sym typeface="Arial"/>
                        </a:rPr>
                        <a:t>Haematological: </a:t>
                      </a:r>
                      <a:r>
                        <a:rPr lang="en-GB" sz="1400" b="0" i="0" u="none" strike="noStrike" cap="none" dirty="0" err="1">
                          <a:solidFill>
                            <a:srgbClr val="000000"/>
                          </a:solidFill>
                          <a:effectLst/>
                          <a:latin typeface="Arial"/>
                          <a:ea typeface="Arial"/>
                          <a:cs typeface="Arial"/>
                          <a:sym typeface="Arial"/>
                        </a:rPr>
                        <a:t>hyperviscosity</a:t>
                      </a:r>
                      <a:r>
                        <a:rPr lang="en-GB" sz="1400" b="0" i="0" u="none" strike="noStrike" cap="none" dirty="0">
                          <a:solidFill>
                            <a:srgbClr val="000000"/>
                          </a:solidFill>
                          <a:effectLst/>
                          <a:latin typeface="Arial"/>
                          <a:ea typeface="Arial"/>
                          <a:cs typeface="Arial"/>
                          <a:sym typeface="Arial"/>
                        </a:rPr>
                        <a:t> (may result in myocardial infarctions, stroke and peripheral arterial thrombosis)</a:t>
                      </a:r>
                    </a:p>
                    <a:p>
                      <a:r>
                        <a:rPr lang="en-GB" sz="1400" b="0" i="0" u="none" strike="noStrike" cap="none" dirty="0">
                          <a:solidFill>
                            <a:srgbClr val="000000"/>
                          </a:solidFill>
                          <a:effectLst/>
                          <a:latin typeface="Arial"/>
                          <a:ea typeface="Arial"/>
                          <a:cs typeface="Arial"/>
                          <a:sym typeface="Arial"/>
                        </a:rPr>
                        <a:t>Cardiovascular: dehydration, hypotension, tachycardia</a:t>
                      </a:r>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35726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Hyperosmolar Hyperglycemic State</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1750531170"/>
              </p:ext>
            </p:extLst>
          </p:nvPr>
        </p:nvGraphicFramePr>
        <p:xfrm>
          <a:off x="838198" y="1879045"/>
          <a:ext cx="10515599" cy="4262111"/>
        </p:xfrm>
        <a:graphic>
          <a:graphicData uri="http://schemas.openxmlformats.org/drawingml/2006/table">
            <a:tbl>
              <a:tblPr>
                <a:noFill/>
                <a:tableStyleId>{A9FBECBB-9841-4348-AF54-0E99E33BA2AF}</a:tableStyleId>
              </a:tblPr>
              <a:tblGrid>
                <a:gridCol w="3630563">
                  <a:extLst>
                    <a:ext uri="{9D8B030D-6E8A-4147-A177-3AD203B41FA5}">
                      <a16:colId xmlns:a16="http://schemas.microsoft.com/office/drawing/2014/main" val="20000"/>
                    </a:ext>
                  </a:extLst>
                </a:gridCol>
                <a:gridCol w="6885036">
                  <a:extLst>
                    <a:ext uri="{9D8B030D-6E8A-4147-A177-3AD203B41FA5}">
                      <a16:colId xmlns:a16="http://schemas.microsoft.com/office/drawing/2014/main" val="20001"/>
                    </a:ext>
                  </a:extLst>
                </a:gridCol>
              </a:tblGrid>
              <a:tr h="1690023">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DIAGNOSIS &amp; INVESTIGATIONS (</a:t>
                      </a:r>
                      <a:r>
                        <a:rPr lang="en-US" sz="1600" b="1" u="none" strike="noStrike" cap="none" err="1">
                          <a:latin typeface="Roboto"/>
                          <a:ea typeface="Roboto"/>
                          <a:cs typeface="Roboto"/>
                          <a:sym typeface="Roboto"/>
                        </a:rPr>
                        <a:t>Ix</a:t>
                      </a:r>
                      <a:r>
                        <a:rPr lang="en-US" sz="1600" b="1" u="none" strike="noStrike" cap="none">
                          <a:latin typeface="Roboto"/>
                          <a:ea typeface="Roboto"/>
                          <a:cs typeface="Roboto"/>
                          <a:sym typeface="Roboto"/>
                        </a:rPr>
                        <a:t>)</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It is characterised by:</a:t>
                      </a:r>
                    </a:p>
                    <a:p>
                      <a:r>
                        <a:rPr lang="en-GB" sz="1400" b="0" i="0" u="none" strike="noStrike" cap="none">
                          <a:solidFill>
                            <a:srgbClr val="FF0000"/>
                          </a:solidFill>
                          <a:effectLst/>
                          <a:latin typeface="Arial"/>
                          <a:ea typeface="Arial"/>
                          <a:cs typeface="Arial"/>
                          <a:sym typeface="Arial"/>
                        </a:rPr>
                        <a:t>severe hyperglycaemia </a:t>
                      </a:r>
                      <a:r>
                        <a:rPr lang="en-GB" sz="1400" b="0" i="0" u="none" strike="noStrike" cap="none">
                          <a:solidFill>
                            <a:srgbClr val="000000"/>
                          </a:solidFill>
                          <a:effectLst/>
                          <a:latin typeface="Arial"/>
                          <a:ea typeface="Arial"/>
                          <a:cs typeface="Arial"/>
                          <a:sym typeface="Arial"/>
                        </a:rPr>
                        <a:t>(&gt;30mmol/L)</a:t>
                      </a:r>
                    </a:p>
                    <a:p>
                      <a:r>
                        <a:rPr lang="en-GB" sz="1400" b="0" i="0" u="none" strike="noStrike" cap="none">
                          <a:solidFill>
                            <a:srgbClr val="FF0000"/>
                          </a:solidFill>
                          <a:effectLst/>
                          <a:latin typeface="Arial"/>
                          <a:ea typeface="Arial"/>
                          <a:cs typeface="Arial"/>
                          <a:sym typeface="Arial"/>
                        </a:rPr>
                        <a:t>hypotension</a:t>
                      </a:r>
                    </a:p>
                    <a:p>
                      <a:r>
                        <a:rPr lang="en-GB" sz="1400" b="0" i="0" u="none" strike="noStrike" cap="none">
                          <a:solidFill>
                            <a:srgbClr val="FF0000"/>
                          </a:solidFill>
                          <a:effectLst/>
                          <a:latin typeface="Arial"/>
                          <a:ea typeface="Arial"/>
                          <a:cs typeface="Arial"/>
                          <a:sym typeface="Arial"/>
                        </a:rPr>
                        <a:t>hyperosmolality</a:t>
                      </a:r>
                      <a:r>
                        <a:rPr lang="en-GB" sz="1400" b="0" i="0" u="none" strike="noStrike" cap="none">
                          <a:solidFill>
                            <a:srgbClr val="000000"/>
                          </a:solidFill>
                          <a:effectLst/>
                          <a:latin typeface="Arial"/>
                          <a:ea typeface="Arial"/>
                          <a:cs typeface="Arial"/>
                          <a:sym typeface="Arial"/>
                        </a:rPr>
                        <a:t> (usually &gt;320 </a:t>
                      </a:r>
                      <a:r>
                        <a:rPr lang="en-GB" sz="1400" b="0" i="0" u="none" strike="noStrike" cap="none" err="1">
                          <a:solidFill>
                            <a:srgbClr val="000000"/>
                          </a:solidFill>
                          <a:effectLst/>
                          <a:latin typeface="Arial"/>
                          <a:ea typeface="Arial"/>
                          <a:cs typeface="Arial"/>
                          <a:sym typeface="Arial"/>
                        </a:rPr>
                        <a:t>mosmol</a:t>
                      </a:r>
                      <a:r>
                        <a:rPr lang="en-GB" sz="1400" b="0" i="0" u="none" strike="noStrike" cap="none">
                          <a:solidFill>
                            <a:srgbClr val="000000"/>
                          </a:solidFill>
                          <a:effectLst/>
                          <a:latin typeface="Arial"/>
                          <a:ea typeface="Arial"/>
                          <a:cs typeface="Arial"/>
                          <a:sym typeface="Arial"/>
                        </a:rPr>
                        <a:t>/kg).</a:t>
                      </a:r>
                    </a:p>
                    <a:p>
                      <a:r>
                        <a:rPr lang="en-GB" sz="1400" b="0" i="0" u="none" strike="noStrike" cap="none">
                          <a:solidFill>
                            <a:srgbClr val="000000"/>
                          </a:solidFill>
                          <a:effectLst/>
                          <a:latin typeface="Arial"/>
                          <a:ea typeface="Arial"/>
                          <a:cs typeface="Arial"/>
                          <a:sym typeface="Arial"/>
                        </a:rPr>
                        <a:t>Unlike in DKA (Diabetic Ketoacidosis), the hyperglycaemia is not accompanied by significant acidosis (pH&gt;7.3; bicarb &gt;15mmol/L) or ketosis (ketones &gt; 3mmol/L).</a:t>
                      </a:r>
                    </a:p>
                    <a:p>
                      <a:br>
                        <a:rPr lang="en-GB"/>
                      </a:br>
                      <a:endParaRPr lang="en-GB" sz="1400" b="0" i="0" u="none" strike="noStrike" cap="none">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4"/>
                  </a:ext>
                </a:extLst>
              </a:tr>
              <a:tr h="1308399">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latin typeface="Roboto"/>
                          <a:ea typeface="Roboto"/>
                          <a:cs typeface="Roboto"/>
                          <a:sym typeface="Roboto"/>
                        </a:rPr>
                        <a:t>TREATMENT (Tx)</a:t>
                      </a:r>
                      <a:endParaRPr sz="1600" b="1" u="none" strike="noStrike" cap="none">
                        <a:latin typeface="Roboto"/>
                        <a:ea typeface="Roboto"/>
                        <a:cs typeface="Roboto"/>
                        <a:sym typeface="Roboto"/>
                      </a:endParaRPr>
                    </a:p>
                  </a:txBody>
                  <a:tcPr marL="91425" marR="91425" marT="91425" marB="91425"/>
                </a:tc>
                <a:tc>
                  <a:txBody>
                    <a:bodyPr/>
                    <a:lstStyle/>
                    <a:p>
                      <a:r>
                        <a:rPr lang="en-GB" sz="1400" b="1" i="0" u="none" strike="noStrike" cap="none">
                          <a:solidFill>
                            <a:srgbClr val="000000"/>
                          </a:solidFill>
                          <a:effectLst/>
                          <a:latin typeface="Arial"/>
                          <a:ea typeface="Arial"/>
                          <a:cs typeface="Arial"/>
                          <a:sym typeface="Arial"/>
                        </a:rPr>
                        <a:t>Fluid replacement</a:t>
                      </a:r>
                      <a:r>
                        <a:rPr lang="en-GB" sz="1400" b="0" i="0" u="none" strike="noStrike" cap="none">
                          <a:solidFill>
                            <a:srgbClr val="000000"/>
                          </a:solidFill>
                          <a:effectLst/>
                          <a:latin typeface="Arial"/>
                          <a:ea typeface="Arial"/>
                          <a:cs typeface="Arial"/>
                          <a:sym typeface="Arial"/>
                        </a:rPr>
                        <a:t> with </a:t>
                      </a:r>
                      <a:r>
                        <a:rPr lang="en-GB" sz="1400" b="1" i="0" u="none" strike="noStrike" cap="none">
                          <a:solidFill>
                            <a:srgbClr val="000000"/>
                          </a:solidFill>
                          <a:effectLst/>
                          <a:latin typeface="Arial"/>
                          <a:ea typeface="Arial"/>
                          <a:cs typeface="Arial"/>
                          <a:sym typeface="Arial"/>
                        </a:rPr>
                        <a:t>0.9% saline</a:t>
                      </a:r>
                      <a:br>
                        <a:rPr lang="en-GB"/>
                      </a:br>
                      <a:r>
                        <a:rPr lang="en-GB" sz="1400" b="0" i="0" u="none" strike="noStrike" cap="none">
                          <a:solidFill>
                            <a:srgbClr val="000000"/>
                          </a:solidFill>
                          <a:effectLst/>
                          <a:latin typeface="Arial"/>
                          <a:ea typeface="Arial"/>
                          <a:cs typeface="Arial"/>
                          <a:sym typeface="Arial"/>
                        </a:rPr>
                        <a:t>VTE prophylaxis - these patients are high risk due to dehydration e.g. </a:t>
                      </a:r>
                      <a:r>
                        <a:rPr lang="en-GB" sz="1400" b="1" i="0" u="none" strike="noStrike" cap="none">
                          <a:solidFill>
                            <a:srgbClr val="000000"/>
                          </a:solidFill>
                          <a:effectLst/>
                          <a:latin typeface="Arial"/>
                          <a:ea typeface="Arial"/>
                          <a:cs typeface="Arial"/>
                          <a:sym typeface="Arial"/>
                        </a:rPr>
                        <a:t>Low molecular weight heparin</a:t>
                      </a:r>
                      <a:r>
                        <a:rPr lang="en-GB" sz="1400" b="0" i="0" u="none" strike="noStrike" cap="none">
                          <a:solidFill>
                            <a:srgbClr val="000000"/>
                          </a:solidFill>
                          <a:effectLst/>
                          <a:latin typeface="Arial"/>
                          <a:ea typeface="Arial"/>
                          <a:cs typeface="Arial"/>
                          <a:sym typeface="Arial"/>
                        </a:rPr>
                        <a:t> (anticoagulant) e.g. Enoxaparin </a:t>
                      </a:r>
                    </a:p>
                    <a:p>
                      <a:endParaRPr lang="en-GB" sz="1400" b="0" i="0" u="none" strike="noStrike" cap="none">
                        <a:solidFill>
                          <a:srgbClr val="000000"/>
                        </a:solidFill>
                        <a:effectLst/>
                        <a:latin typeface="Arial"/>
                        <a:ea typeface="Arial"/>
                        <a:cs typeface="Arial"/>
                        <a:sym typeface="Arial"/>
                      </a:endParaRPr>
                    </a:p>
                    <a:p>
                      <a:r>
                        <a:rPr lang="en-GB" sz="1400" b="0" i="0" u="none" strike="noStrike" cap="none">
                          <a:solidFill>
                            <a:srgbClr val="000000"/>
                          </a:solidFill>
                          <a:effectLst/>
                          <a:latin typeface="Arial"/>
                          <a:ea typeface="Arial"/>
                          <a:cs typeface="Arial"/>
                          <a:sym typeface="Arial"/>
                        </a:rPr>
                        <a:t>Give </a:t>
                      </a:r>
                      <a:r>
                        <a:rPr lang="en-GB" sz="1400" b="1" i="0" u="none" strike="noStrike" cap="none">
                          <a:solidFill>
                            <a:srgbClr val="000000"/>
                          </a:solidFill>
                          <a:effectLst/>
                          <a:latin typeface="Arial"/>
                          <a:ea typeface="Arial"/>
                          <a:cs typeface="Arial"/>
                          <a:sym typeface="Arial"/>
                        </a:rPr>
                        <a:t>Insulin</a:t>
                      </a:r>
                      <a:r>
                        <a:rPr lang="en-GB" sz="1400" b="0" i="0" u="none" strike="noStrike" cap="none">
                          <a:solidFill>
                            <a:srgbClr val="000000"/>
                          </a:solidFill>
                          <a:effectLst/>
                          <a:latin typeface="Arial"/>
                          <a:ea typeface="Arial"/>
                          <a:cs typeface="Arial"/>
                          <a:sym typeface="Arial"/>
                        </a:rPr>
                        <a:t>- Only if high levels of ketones or glucose doesn’t decrease after fluid replacement</a:t>
                      </a:r>
                    </a:p>
                  </a:txBody>
                  <a:tcPr marL="91425" marR="91425" marT="91425" marB="91425"/>
                </a:tc>
                <a:extLst>
                  <a:ext uri="{0D108BD9-81ED-4DB2-BD59-A6C34878D82A}">
                    <a16:rowId xmlns:a16="http://schemas.microsoft.com/office/drawing/2014/main" val="729723387"/>
                  </a:ext>
                </a:extLst>
              </a:tr>
              <a:tr h="909371">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latin typeface="Roboto"/>
                          <a:ea typeface="Roboto"/>
                          <a:cs typeface="Roboto"/>
                          <a:sym typeface="Roboto"/>
                        </a:rPr>
                        <a:t>COMPLICATIONS</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Stroke, MI, PE</a:t>
                      </a:r>
                    </a:p>
                    <a:p>
                      <a:r>
                        <a:rPr lang="en-GB" sz="1400" b="0" i="0" u="none" strike="noStrike" cap="none">
                          <a:solidFill>
                            <a:srgbClr val="000000"/>
                          </a:solidFill>
                          <a:effectLst/>
                          <a:latin typeface="Arial"/>
                          <a:ea typeface="Arial"/>
                          <a:cs typeface="Arial"/>
                          <a:sym typeface="Arial"/>
                        </a:rPr>
                        <a:t>Insulin related Hypoglycaemia- can occur with excessive high-dose insulin therapy</a:t>
                      </a:r>
                      <a:br>
                        <a:rPr lang="en-GB"/>
                      </a:br>
                      <a:r>
                        <a:rPr lang="en-GB" sz="1400" b="0" i="0" u="none" strike="noStrike" cap="none">
                          <a:solidFill>
                            <a:srgbClr val="000000"/>
                          </a:solidFill>
                          <a:effectLst/>
                          <a:latin typeface="Arial"/>
                          <a:ea typeface="Arial"/>
                          <a:cs typeface="Arial"/>
                          <a:sym typeface="Arial"/>
                        </a:rPr>
                        <a:t>Treatment related Hypokalaemia- can occur with excessive high-dose insulin therapy</a:t>
                      </a:r>
                    </a:p>
                  </a:txBody>
                  <a:tcPr marL="91425" marR="91425" marT="91425" marB="91425"/>
                </a:tc>
                <a:extLst>
                  <a:ext uri="{0D108BD9-81ED-4DB2-BD59-A6C34878D82A}">
                    <a16:rowId xmlns:a16="http://schemas.microsoft.com/office/drawing/2014/main" val="1407551703"/>
                  </a:ext>
                </a:extLst>
              </a:tr>
            </a:tbl>
          </a:graphicData>
        </a:graphic>
      </p:graphicFrame>
    </p:spTree>
    <p:extLst>
      <p:ext uri="{BB962C8B-B14F-4D97-AF65-F5344CB8AC3E}">
        <p14:creationId xmlns:p14="http://schemas.microsoft.com/office/powerpoint/2010/main" val="436864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3</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327065"/>
          </a:xfrm>
          <a:prstGeom prst="rect">
            <a:avLst/>
          </a:prstGeom>
          <a:noFill/>
        </p:spPr>
        <p:txBody>
          <a:bodyPr wrap="square" rtlCol="0">
            <a:spAutoFit/>
          </a:bodyPr>
          <a:lstStyle/>
          <a:p>
            <a:pPr algn="l"/>
            <a:r>
              <a:rPr lang="en-GB" sz="1800"/>
              <a:t>A 56-year-old diabetic female is admitted to hospital in order to have intravenous antibiotics for community acquired pneumonia. On day 4 of admission, she becomes confused and drowsy after which she has a short seizure which spontaneously resolves. Her capillary glucose is noted at 2.6mmol/L and she is unconscious.</a:t>
            </a:r>
          </a:p>
          <a:p>
            <a:pPr marL="0" lvl="0" indent="0" algn="l" rtl="0">
              <a:lnSpc>
                <a:spcPct val="115000"/>
              </a:lnSpc>
              <a:spcBef>
                <a:spcPts val="0"/>
              </a:spcBef>
              <a:spcAft>
                <a:spcPts val="0"/>
              </a:spcAft>
              <a:buNone/>
            </a:pPr>
            <a:endParaRPr lang="en-US" sz="1800"/>
          </a:p>
          <a:p>
            <a:pPr marL="0" lvl="0" indent="0" algn="l" rtl="0">
              <a:lnSpc>
                <a:spcPct val="115000"/>
              </a:lnSpc>
              <a:spcBef>
                <a:spcPts val="0"/>
              </a:spcBef>
              <a:spcAft>
                <a:spcPts val="0"/>
              </a:spcAft>
              <a:buNone/>
            </a:pPr>
            <a:r>
              <a:rPr lang="en-GB" sz="1800"/>
              <a:t>What is the most appropriate immediate management of this patient?</a:t>
            </a:r>
          </a:p>
          <a:p>
            <a:pPr marL="914400" indent="-330200">
              <a:lnSpc>
                <a:spcPct val="115000"/>
              </a:lnSpc>
              <a:buSzPts val="1600"/>
              <a:buFont typeface="Arial"/>
              <a:buAutoNum type="alphaUcPeriod"/>
            </a:pPr>
            <a:r>
              <a:rPr lang="en-US" sz="1800"/>
              <a:t>Oral glucose tables</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IV glucose</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IV glucagon </a:t>
            </a:r>
          </a:p>
          <a:p>
            <a:pPr marL="914400" lvl="0" indent="-330200" algn="l" rtl="0">
              <a:lnSpc>
                <a:spcPct val="115000"/>
              </a:lnSpc>
              <a:spcBef>
                <a:spcPts val="0"/>
              </a:spcBef>
              <a:spcAft>
                <a:spcPts val="0"/>
              </a:spcAft>
              <a:buSzPts val="1600"/>
              <a:buAutoNum type="alphaUcPeriod"/>
            </a:pPr>
            <a:r>
              <a:rPr lang="en-US" sz="1800"/>
              <a:t>IM insulin </a:t>
            </a:r>
            <a:endParaRPr lang="en-US" sz="1800">
              <a:latin typeface="Arial"/>
              <a:ea typeface="Arial"/>
              <a:cs typeface="Arial"/>
              <a:sym typeface="Arial"/>
            </a:endParaRPr>
          </a:p>
          <a:p>
            <a:endParaRPr lang="en-US"/>
          </a:p>
        </p:txBody>
      </p:sp>
    </p:spTree>
    <p:extLst>
      <p:ext uri="{BB962C8B-B14F-4D97-AF65-F5344CB8AC3E}">
        <p14:creationId xmlns:p14="http://schemas.microsoft.com/office/powerpoint/2010/main" val="3981915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3</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881062"/>
          </a:xfrm>
          <a:prstGeom prst="rect">
            <a:avLst/>
          </a:prstGeom>
          <a:noFill/>
        </p:spPr>
        <p:txBody>
          <a:bodyPr wrap="square" rtlCol="0">
            <a:spAutoFit/>
          </a:bodyPr>
          <a:lstStyle/>
          <a:p>
            <a:pPr algn="l"/>
            <a:r>
              <a:rPr lang="en-GB" sz="1800" b="1" u="sng"/>
              <a:t>Hypoglycaemia</a:t>
            </a:r>
          </a:p>
          <a:p>
            <a:pPr algn="l"/>
            <a:endParaRPr lang="en-GB" sz="1800"/>
          </a:p>
          <a:p>
            <a:pPr algn="l"/>
            <a:r>
              <a:rPr lang="en-GB" sz="1800"/>
              <a:t>A 56-year-old diabetic female is admitted to hospital in order to have intravenous antibiotics for community acquired pneumonia. On day 4 of admission, she becomes </a:t>
            </a:r>
            <a:r>
              <a:rPr lang="en-GB" sz="1800" b="1"/>
              <a:t>confused and drowsy </a:t>
            </a:r>
            <a:r>
              <a:rPr lang="en-GB" sz="1800"/>
              <a:t>after which she has a </a:t>
            </a:r>
            <a:r>
              <a:rPr lang="en-GB" sz="1800" b="1"/>
              <a:t>short seizure </a:t>
            </a:r>
            <a:r>
              <a:rPr lang="en-GB" sz="1800"/>
              <a:t>which spontaneously resolves. Her capillary glucose is noted at </a:t>
            </a:r>
            <a:r>
              <a:rPr lang="en-GB" sz="1800" b="1"/>
              <a:t>2.6mmol/L</a:t>
            </a:r>
            <a:r>
              <a:rPr lang="en-GB" sz="1800"/>
              <a:t> and she is </a:t>
            </a:r>
            <a:r>
              <a:rPr lang="en-GB" sz="1800" b="1"/>
              <a:t>unconscious</a:t>
            </a:r>
            <a:r>
              <a:rPr lang="en-GB" sz="1800"/>
              <a:t>.</a:t>
            </a:r>
          </a:p>
          <a:p>
            <a:pPr marL="0" lvl="0" indent="0" algn="l" rtl="0">
              <a:lnSpc>
                <a:spcPct val="115000"/>
              </a:lnSpc>
              <a:spcBef>
                <a:spcPts val="0"/>
              </a:spcBef>
              <a:spcAft>
                <a:spcPts val="0"/>
              </a:spcAft>
              <a:buNone/>
            </a:pPr>
            <a:endParaRPr lang="en-US" sz="1800"/>
          </a:p>
          <a:p>
            <a:pPr marL="0" lvl="0" indent="0" algn="l" rtl="0">
              <a:lnSpc>
                <a:spcPct val="115000"/>
              </a:lnSpc>
              <a:spcBef>
                <a:spcPts val="0"/>
              </a:spcBef>
              <a:spcAft>
                <a:spcPts val="0"/>
              </a:spcAft>
              <a:buNone/>
            </a:pPr>
            <a:r>
              <a:rPr lang="en-GB" sz="1800"/>
              <a:t>What is the </a:t>
            </a:r>
            <a:r>
              <a:rPr lang="en-GB" sz="1800" b="1"/>
              <a:t>most appropriate immediate management </a:t>
            </a:r>
            <a:r>
              <a:rPr lang="en-GB" sz="1800"/>
              <a:t>of this patient?</a:t>
            </a:r>
          </a:p>
          <a:p>
            <a:pPr marL="914400" indent="-330200">
              <a:lnSpc>
                <a:spcPct val="115000"/>
              </a:lnSpc>
              <a:buSzPts val="1600"/>
              <a:buFont typeface="Arial"/>
              <a:buAutoNum type="alphaUcPeriod"/>
            </a:pPr>
            <a:r>
              <a:rPr lang="en-US" sz="1800"/>
              <a:t>Oral glucose tables</a:t>
            </a:r>
          </a:p>
          <a:p>
            <a:pPr marL="914400" lvl="0" indent="-330200" algn="l" rtl="0">
              <a:lnSpc>
                <a:spcPct val="115000"/>
              </a:lnSpc>
              <a:spcBef>
                <a:spcPts val="0"/>
              </a:spcBef>
              <a:spcAft>
                <a:spcPts val="0"/>
              </a:spcAft>
              <a:buSzPts val="1600"/>
              <a:buAutoNum type="alphaUcPeriod"/>
            </a:pPr>
            <a:r>
              <a:rPr lang="en-US" sz="1800" b="1">
                <a:solidFill>
                  <a:srgbClr val="FF0000"/>
                </a:solidFill>
                <a:latin typeface="Arial"/>
                <a:ea typeface="Arial"/>
                <a:cs typeface="Arial"/>
                <a:sym typeface="Arial"/>
              </a:rPr>
              <a:t>IV glucose</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IV glucagon </a:t>
            </a:r>
          </a:p>
          <a:p>
            <a:pPr marL="914400" lvl="0" indent="-330200" algn="l" rtl="0">
              <a:lnSpc>
                <a:spcPct val="115000"/>
              </a:lnSpc>
              <a:spcBef>
                <a:spcPts val="0"/>
              </a:spcBef>
              <a:spcAft>
                <a:spcPts val="0"/>
              </a:spcAft>
              <a:buSzPts val="1600"/>
              <a:buAutoNum type="alphaUcPeriod"/>
            </a:pPr>
            <a:r>
              <a:rPr lang="en-US" sz="1800"/>
              <a:t>IM insulin </a:t>
            </a:r>
            <a:endParaRPr lang="en-US" sz="1800">
              <a:latin typeface="Arial"/>
              <a:ea typeface="Arial"/>
              <a:cs typeface="Arial"/>
              <a:sym typeface="Arial"/>
            </a:endParaRPr>
          </a:p>
          <a:p>
            <a:endParaRPr lang="en-US"/>
          </a:p>
        </p:txBody>
      </p:sp>
    </p:spTree>
    <p:extLst>
      <p:ext uri="{BB962C8B-B14F-4D97-AF65-F5344CB8AC3E}">
        <p14:creationId xmlns:p14="http://schemas.microsoft.com/office/powerpoint/2010/main" val="391078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HYPOGLYCAEMIA</a:t>
            </a:r>
            <a:endParaRPr sz="4200">
              <a:solidFill>
                <a:srgbClr val="FFFFFF"/>
              </a:solidFill>
              <a:latin typeface="Arial" panose="020B0604020202020204" pitchFamily="34" charset="0"/>
              <a:ea typeface="Roboto"/>
              <a:cs typeface="Arial" panose="020B0604020202020204" pitchFamily="34" charset="0"/>
              <a:sym typeface="Roboto"/>
            </a:endParaRPr>
          </a:p>
        </p:txBody>
      </p:sp>
      <p:graphicFrame>
        <p:nvGraphicFramePr>
          <p:cNvPr id="144" name="Google Shape;144;g14f42a8af8d_0_0"/>
          <p:cNvGraphicFramePr/>
          <p:nvPr/>
        </p:nvGraphicFramePr>
        <p:xfrm>
          <a:off x="444408" y="2583180"/>
          <a:ext cx="6714767" cy="2741175"/>
        </p:xfrm>
        <a:graphic>
          <a:graphicData uri="http://schemas.openxmlformats.org/drawingml/2006/table">
            <a:tbl>
              <a:tblPr>
                <a:noFill/>
                <a:tableStyleId>{A9FBECBB-9841-4348-AF54-0E99E33BA2AF}</a:tableStyleId>
              </a:tblPr>
              <a:tblGrid>
                <a:gridCol w="1375023">
                  <a:extLst>
                    <a:ext uri="{9D8B030D-6E8A-4147-A177-3AD203B41FA5}">
                      <a16:colId xmlns:a16="http://schemas.microsoft.com/office/drawing/2014/main" val="20000"/>
                    </a:ext>
                  </a:extLst>
                </a:gridCol>
                <a:gridCol w="5339744">
                  <a:extLst>
                    <a:ext uri="{9D8B030D-6E8A-4147-A177-3AD203B41FA5}">
                      <a16:colId xmlns:a16="http://schemas.microsoft.com/office/drawing/2014/main" val="20001"/>
                    </a:ext>
                  </a:extLst>
                </a:gridCol>
              </a:tblGrid>
              <a:tr h="27411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PATHOPHYSIOLOGY</a:t>
                      </a:r>
                      <a:endParaRPr sz="1400" b="1" u="sng"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cap="none">
                          <a:solidFill>
                            <a:srgbClr val="000000"/>
                          </a:solidFill>
                          <a:effectLst/>
                          <a:latin typeface="Arial"/>
                          <a:ea typeface="Arial"/>
                          <a:cs typeface="Arial"/>
                          <a:sym typeface="Arial"/>
                        </a:rPr>
                        <a:t>Normal physiological response to hypoglycaemia:</a:t>
                      </a:r>
                      <a:br>
                        <a:rPr lang="en-GB" sz="1200" b="1"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Blood glucose taken up by cells, levels of glucose within blood </a:t>
                      </a:r>
                      <a:r>
                        <a:rPr lang="en-GB" sz="1200" b="0" i="0" u="none" strike="noStrike" cap="none">
                          <a:solidFill>
                            <a:srgbClr val="FF0000"/>
                          </a:solidFill>
                          <a:effectLst/>
                          <a:latin typeface="Arial"/>
                          <a:ea typeface="Arial"/>
                          <a:cs typeface="Arial"/>
                          <a:sym typeface="Arial"/>
                        </a:rPr>
                        <a:t>drop</a:t>
                      </a:r>
                      <a:r>
                        <a:rPr lang="en-GB" sz="1200" b="0" i="0" u="none" strike="noStrike" cap="none">
                          <a:solidFill>
                            <a:srgbClr val="000000"/>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rgbClr val="000000"/>
                          </a:solidFill>
                          <a:effectLst/>
                          <a:latin typeface="Arial"/>
                          <a:ea typeface="Arial"/>
                          <a:cs typeface="Arial"/>
                          <a:sym typeface="Arial"/>
                        </a:rPr>
                        <a:t>Stimulates </a:t>
                      </a:r>
                      <a:r>
                        <a:rPr lang="en-GB" sz="1200" b="0" i="0" u="none" strike="noStrike" cap="none">
                          <a:solidFill>
                            <a:srgbClr val="FF0000"/>
                          </a:solidFill>
                          <a:effectLst/>
                          <a:latin typeface="Arial"/>
                          <a:ea typeface="Arial"/>
                          <a:cs typeface="Arial"/>
                          <a:sym typeface="Arial"/>
                        </a:rPr>
                        <a:t>alpha islet cells </a:t>
                      </a:r>
                      <a:r>
                        <a:rPr lang="en-GB" sz="1200" b="0" i="0" u="none" strike="noStrike" cap="none">
                          <a:solidFill>
                            <a:srgbClr val="000000"/>
                          </a:solidFill>
                          <a:effectLst/>
                          <a:latin typeface="Arial"/>
                          <a:ea typeface="Arial"/>
                          <a:cs typeface="Arial"/>
                          <a:sym typeface="Wingdings" pitchFamily="2" charset="2"/>
                        </a:rPr>
                        <a:t> </a:t>
                      </a:r>
                      <a:r>
                        <a:rPr lang="en-GB" sz="1200" b="0" i="0" u="none" strike="noStrike" cap="none">
                          <a:solidFill>
                            <a:srgbClr val="000000"/>
                          </a:solidFill>
                          <a:effectLst/>
                          <a:latin typeface="Arial"/>
                          <a:ea typeface="Arial"/>
                          <a:cs typeface="Arial"/>
                          <a:sym typeface="Arial"/>
                        </a:rPr>
                        <a:t>produce </a:t>
                      </a:r>
                      <a:r>
                        <a:rPr lang="en-GB" sz="1200" b="0" i="0" u="none" strike="noStrike" cap="none">
                          <a:solidFill>
                            <a:srgbClr val="FF0000"/>
                          </a:solidFill>
                          <a:effectLst/>
                          <a:latin typeface="Arial"/>
                          <a:ea typeface="Arial"/>
                          <a:cs typeface="Arial"/>
                          <a:sym typeface="Arial"/>
                        </a:rPr>
                        <a:t>glucagon</a:t>
                      </a:r>
                      <a:r>
                        <a:rPr lang="en-GB" sz="1200" b="0" i="0" u="none" strike="noStrike" cap="none">
                          <a:solidFill>
                            <a:srgbClr val="000000"/>
                          </a:solidFill>
                          <a:effectLst/>
                          <a:latin typeface="Arial"/>
                          <a:ea typeface="Arial"/>
                          <a:cs typeface="Arial"/>
                          <a:sym typeface="Arial"/>
                        </a:rPr>
                        <a:t> and reduce production of insulin from beta cells.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rgbClr val="000000"/>
                          </a:solidFill>
                          <a:effectLst/>
                          <a:latin typeface="Arial"/>
                          <a:ea typeface="Arial"/>
                          <a:cs typeface="Arial"/>
                          <a:sym typeface="Arial"/>
                        </a:rPr>
                        <a:t>Glucagon acts to increase liver gluconeogenesis and glycogenolysis. </a:t>
                      </a:r>
                      <a:endParaRPr lang="en-GB" sz="1200" b="1"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sz="1200" b="1" i="0" u="none" strike="noStrike" cap="none">
                          <a:solidFill>
                            <a:srgbClr val="000000"/>
                          </a:solidFill>
                          <a:effectLst/>
                          <a:latin typeface="Arial"/>
                          <a:ea typeface="Arial"/>
                          <a:cs typeface="Arial"/>
                          <a:sym typeface="Arial"/>
                        </a:rPr>
                      </a:br>
                      <a:r>
                        <a:rPr lang="en-GB" sz="1200" b="1" i="0" u="none" strike="noStrike" cap="none">
                          <a:solidFill>
                            <a:srgbClr val="000000"/>
                          </a:solidFill>
                          <a:effectLst/>
                          <a:latin typeface="Arial"/>
                          <a:ea typeface="Arial"/>
                          <a:cs typeface="Arial"/>
                          <a:sym typeface="Arial"/>
                        </a:rPr>
                        <a:t>↓ </a:t>
                      </a:r>
                      <a:r>
                        <a:rPr lang="en-GB" sz="1200" b="0" i="0" u="none" strike="noStrike" cap="none">
                          <a:solidFill>
                            <a:srgbClr val="000000"/>
                          </a:solidFill>
                          <a:effectLst/>
                          <a:latin typeface="Arial"/>
                          <a:ea typeface="Arial"/>
                          <a:cs typeface="Arial"/>
                          <a:sym typeface="Arial"/>
                        </a:rPr>
                        <a:t>Blood glucose  </a:t>
                      </a:r>
                      <a:r>
                        <a:rPr lang="en-GB" sz="1200" b="0" i="0" u="none" strike="noStrike" cap="none">
                          <a:solidFill>
                            <a:srgbClr val="000000"/>
                          </a:solidFill>
                          <a:effectLst/>
                          <a:latin typeface="Arial"/>
                          <a:ea typeface="Arial"/>
                          <a:cs typeface="Arial"/>
                          <a:sym typeface="Wingdings" pitchFamily="2" charset="2"/>
                        </a:rPr>
                        <a:t></a:t>
                      </a:r>
                      <a:endParaRPr lang="en-GB" sz="12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rgbClr val="000000"/>
                          </a:solidFill>
                          <a:effectLst/>
                          <a:latin typeface="Arial"/>
                          <a:ea typeface="Arial"/>
                          <a:cs typeface="Arial"/>
                          <a:sym typeface="Arial"/>
                        </a:rPr>
                        <a:t>All these mechanism act to increase blood glucose rapidly.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sz="1200" b="0" i="0" u="none" strike="noStrike" cap="none">
                          <a:solidFill>
                            <a:srgbClr val="000000"/>
                          </a:solidFill>
                          <a:effectLst/>
                          <a:latin typeface="Arial"/>
                          <a:ea typeface="Arial"/>
                          <a:cs typeface="Arial"/>
                          <a:sym typeface="Arial"/>
                        </a:rPr>
                      </a:br>
                      <a:r>
                        <a:rPr lang="en-GB" sz="1200" b="0" i="0" u="none" strike="noStrike" cap="none">
                          <a:solidFill>
                            <a:srgbClr val="000000"/>
                          </a:solidFill>
                          <a:effectLst/>
                          <a:latin typeface="Arial"/>
                          <a:ea typeface="Arial"/>
                          <a:cs typeface="Arial"/>
                          <a:sym typeface="Arial"/>
                        </a:rPr>
                        <a:t>The pathophysiology of hypoglycaemia depends on its cause, and an interruption to one of these above mechanisms. </a:t>
                      </a:r>
                    </a:p>
                  </a:txBody>
                  <a:tcPr marL="91425" marR="91425" marT="91425" marB="91425"/>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62A4727-D81B-A809-4141-E6DC35F9B913}"/>
              </a:ext>
            </a:extLst>
          </p:cNvPr>
          <p:cNvSpPr txBox="1"/>
          <p:nvPr/>
        </p:nvSpPr>
        <p:spPr>
          <a:xfrm>
            <a:off x="3227730" y="3735714"/>
            <a:ext cx="38195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rgbClr val="000000"/>
                </a:solidFill>
                <a:effectLst/>
                <a:latin typeface="Arial"/>
                <a:ea typeface="Arial"/>
                <a:cs typeface="Arial"/>
                <a:sym typeface="Arial"/>
              </a:rPr>
              <a:t>↑ Production of adrena</a:t>
            </a:r>
            <a:r>
              <a:rPr lang="en-GB" sz="1200"/>
              <a:t>line, growth hormone and cortisol levels </a:t>
            </a:r>
            <a:endParaRPr lang="en-GB" sz="1200" b="0" i="0" u="none" strike="noStrike" cap="none">
              <a:solidFill>
                <a:srgbClr val="000000"/>
              </a:solidFill>
              <a:effectLst/>
              <a:latin typeface="Arial"/>
              <a:ea typeface="Arial"/>
              <a:cs typeface="Arial"/>
              <a:sym typeface="Arial"/>
            </a:endParaRPr>
          </a:p>
        </p:txBody>
      </p:sp>
      <p:pic>
        <p:nvPicPr>
          <p:cNvPr id="2050" name="Picture 2" descr="Pathophysiology of Hypoglycemia Flashcards | Quizlet">
            <a:extLst>
              <a:ext uri="{FF2B5EF4-FFF2-40B4-BE49-F238E27FC236}">
                <a16:creationId xmlns:a16="http://schemas.microsoft.com/office/drawing/2014/main" id="{6C89DB07-8C59-4618-D7B1-37C9AC300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442" y="1778480"/>
            <a:ext cx="4262158" cy="31284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4D44B68-DDD2-75E2-C82F-A4FC58AB697C}"/>
              </a:ext>
            </a:extLst>
          </p:cNvPr>
          <p:cNvGraphicFramePr>
            <a:graphicFrameLocks noGrp="1"/>
          </p:cNvGraphicFramePr>
          <p:nvPr/>
        </p:nvGraphicFramePr>
        <p:xfrm>
          <a:off x="444407" y="1847981"/>
          <a:ext cx="6714767" cy="731490"/>
        </p:xfrm>
        <a:graphic>
          <a:graphicData uri="http://schemas.openxmlformats.org/drawingml/2006/table">
            <a:tbl>
              <a:tblPr>
                <a:noFill/>
                <a:tableStyleId>{A9FBECBB-9841-4348-AF54-0E99E33BA2AF}</a:tableStyleId>
              </a:tblPr>
              <a:tblGrid>
                <a:gridCol w="1371083">
                  <a:extLst>
                    <a:ext uri="{9D8B030D-6E8A-4147-A177-3AD203B41FA5}">
                      <a16:colId xmlns:a16="http://schemas.microsoft.com/office/drawing/2014/main" val="4190636101"/>
                    </a:ext>
                  </a:extLst>
                </a:gridCol>
                <a:gridCol w="5343684">
                  <a:extLst>
                    <a:ext uri="{9D8B030D-6E8A-4147-A177-3AD203B41FA5}">
                      <a16:colId xmlns:a16="http://schemas.microsoft.com/office/drawing/2014/main" val="1900069963"/>
                    </a:ext>
                  </a:extLst>
                </a:gridCol>
              </a:tblGrid>
              <a:tr h="580901">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DEFINITION</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rgbClr val="000000"/>
                          </a:solidFill>
                          <a:effectLst/>
                          <a:latin typeface="Arial" panose="020B0604020202020204" pitchFamily="34" charset="0"/>
                          <a:ea typeface="Arial"/>
                          <a:cs typeface="Arial" panose="020B0604020202020204" pitchFamily="34" charset="0"/>
                          <a:sym typeface="Arial"/>
                        </a:rPr>
                        <a:t>Hypoglycaemia occurs when glucose concentration falls below the normal fasting glucose level. Generally, this is defined as </a:t>
                      </a:r>
                      <a:r>
                        <a:rPr lang="en-GB" sz="1200" b="1" i="0" u="none" strike="noStrike" cap="none">
                          <a:solidFill>
                            <a:srgbClr val="000000"/>
                          </a:solidFill>
                          <a:effectLst/>
                          <a:latin typeface="Arial" panose="020B0604020202020204" pitchFamily="34" charset="0"/>
                          <a:ea typeface="Arial"/>
                          <a:cs typeface="Arial" panose="020B0604020202020204" pitchFamily="34" charset="0"/>
                          <a:sym typeface="Arial"/>
                        </a:rPr>
                        <a:t>blood glucose levels below 3 mmol/L. </a:t>
                      </a:r>
                      <a:endParaRPr lang="en-GB" sz="120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2244052913"/>
                  </a:ext>
                </a:extLst>
              </a:tr>
            </a:tbl>
          </a:graphicData>
        </a:graphic>
      </p:graphicFrame>
      <p:graphicFrame>
        <p:nvGraphicFramePr>
          <p:cNvPr id="5" name="Table 4">
            <a:extLst>
              <a:ext uri="{FF2B5EF4-FFF2-40B4-BE49-F238E27FC236}">
                <a16:creationId xmlns:a16="http://schemas.microsoft.com/office/drawing/2014/main" id="{1AC45089-1202-B1E4-DE3A-B2CD24471925}"/>
              </a:ext>
            </a:extLst>
          </p:cNvPr>
          <p:cNvGraphicFramePr>
            <a:graphicFrameLocks noGrp="1"/>
          </p:cNvGraphicFramePr>
          <p:nvPr/>
        </p:nvGraphicFramePr>
        <p:xfrm>
          <a:off x="444409" y="5324355"/>
          <a:ext cx="6714765" cy="1280130"/>
        </p:xfrm>
        <a:graphic>
          <a:graphicData uri="http://schemas.openxmlformats.org/drawingml/2006/table">
            <a:tbl>
              <a:tblPr>
                <a:noFill/>
                <a:tableStyleId>{A9FBECBB-9841-4348-AF54-0E99E33BA2AF}</a:tableStyleId>
              </a:tblPr>
              <a:tblGrid>
                <a:gridCol w="1384391">
                  <a:extLst>
                    <a:ext uri="{9D8B030D-6E8A-4147-A177-3AD203B41FA5}">
                      <a16:colId xmlns:a16="http://schemas.microsoft.com/office/drawing/2014/main" val="2645817431"/>
                    </a:ext>
                  </a:extLst>
                </a:gridCol>
                <a:gridCol w="5330374">
                  <a:extLst>
                    <a:ext uri="{9D8B030D-6E8A-4147-A177-3AD203B41FA5}">
                      <a16:colId xmlns:a16="http://schemas.microsoft.com/office/drawing/2014/main" val="1788237678"/>
                    </a:ext>
                  </a:extLst>
                </a:gridCol>
              </a:tblGrid>
              <a:tr h="851271">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CAUSE/S &amp; RISK FACTORS</a:t>
                      </a:r>
                    </a:p>
                    <a:p>
                      <a:pPr marL="0" marR="0" lvl="0" indent="0" algn="l" rtl="0">
                        <a:lnSpc>
                          <a:spcPct val="100000"/>
                        </a:lnSpc>
                        <a:spcBef>
                          <a:spcPts val="0"/>
                        </a:spcBef>
                        <a:spcAft>
                          <a:spcPts val="0"/>
                        </a:spcAft>
                        <a:buClr>
                          <a:srgbClr val="000000"/>
                        </a:buClr>
                        <a:buSzPts val="1400"/>
                        <a:buFont typeface="Arial"/>
                        <a:buNone/>
                      </a:pPr>
                      <a:endParaRPr lang="en-US" sz="1400" b="1" u="none" strike="noStrike" cap="none">
                        <a:latin typeface="Arial" panose="020B0604020202020204" pitchFamily="34" charset="0"/>
                        <a:ea typeface="Roboto"/>
                        <a:cs typeface="Arial" panose="020B0604020202020204" pitchFamily="34" charset="0"/>
                        <a:sym typeface="Roboto"/>
                      </a:endParaRPr>
                    </a:p>
                    <a:p>
                      <a:pPr marL="0" marR="0" lvl="0" indent="0" algn="l" rtl="0">
                        <a:lnSpc>
                          <a:spcPct val="100000"/>
                        </a:lnSpc>
                        <a:spcBef>
                          <a:spcPts val="0"/>
                        </a:spcBef>
                        <a:spcAft>
                          <a:spcPts val="0"/>
                        </a:spcAft>
                        <a:buClr>
                          <a:srgbClr val="000000"/>
                        </a:buClr>
                        <a:buSzPts val="1400"/>
                        <a:buFont typeface="Arial"/>
                        <a:buNone/>
                      </a:pP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i="0" u="none" strike="noStrike" cap="none">
                          <a:solidFill>
                            <a:srgbClr val="000000"/>
                          </a:solidFill>
                          <a:effectLst/>
                          <a:latin typeface="Arial"/>
                          <a:ea typeface="Arial"/>
                          <a:cs typeface="Arial"/>
                          <a:sym typeface="Arial"/>
                        </a:rPr>
                        <a:t>Hypoglycaemia most often associated with diabetes and frequently a multifactorial presentation</a:t>
                      </a:r>
                      <a:endParaRPr lang="en-GB" sz="1200" b="1" i="0" u="none" strike="noStrike" cap="none">
                        <a:solidFill>
                          <a:srgbClr val="000000"/>
                        </a:solidFill>
                        <a:effectLst/>
                        <a:latin typeface="Arial"/>
                        <a:ea typeface="Arial"/>
                        <a:cs typeface="Arial"/>
                        <a:sym typeface="Arial"/>
                      </a:endParaRPr>
                    </a:p>
                    <a:p>
                      <a:r>
                        <a:rPr lang="en-GB" sz="1200" b="1" i="0" u="none" strike="noStrike" cap="none">
                          <a:solidFill>
                            <a:srgbClr val="000000"/>
                          </a:solidFill>
                          <a:effectLst/>
                          <a:latin typeface="Arial"/>
                          <a:ea typeface="Arial"/>
                          <a:cs typeface="Arial"/>
                          <a:sym typeface="Arial"/>
                        </a:rPr>
                        <a:t>Diabetes: </a:t>
                      </a:r>
                      <a:endParaRPr lang="en-GB" sz="1200" b="0" i="0" u="none" strike="noStrike" cap="none">
                        <a:solidFill>
                          <a:srgbClr val="000000"/>
                        </a:solidFill>
                        <a:effectLst/>
                        <a:latin typeface="Arial"/>
                        <a:ea typeface="Arial"/>
                        <a:cs typeface="Arial"/>
                        <a:sym typeface="Arial"/>
                      </a:endParaRPr>
                    </a:p>
                    <a:p>
                      <a:pPr marL="171450" indent="-171450">
                        <a:buFont typeface="Arial" panose="020B0604020202020204" pitchFamily="34" charset="0"/>
                        <a:buChar char="•"/>
                      </a:pPr>
                      <a:r>
                        <a:rPr lang="en-GB" sz="1200" b="0" i="0" u="none" strike="noStrike" cap="none">
                          <a:solidFill>
                            <a:srgbClr val="000000"/>
                          </a:solidFill>
                          <a:effectLst/>
                          <a:latin typeface="Arial"/>
                          <a:ea typeface="Arial"/>
                          <a:cs typeface="Arial"/>
                          <a:sym typeface="Arial"/>
                        </a:rPr>
                        <a:t>Excess levels of insulin </a:t>
                      </a:r>
                    </a:p>
                    <a:p>
                      <a:pPr marL="171450" indent="-171450">
                        <a:buFont typeface="Arial" panose="020B0604020202020204" pitchFamily="34" charset="0"/>
                        <a:buChar char="•"/>
                      </a:pPr>
                      <a:r>
                        <a:rPr lang="en-GB" sz="1200" b="0" i="0" u="none" strike="noStrike" cap="none">
                          <a:solidFill>
                            <a:srgbClr val="000000"/>
                          </a:solidFill>
                          <a:effectLst/>
                          <a:latin typeface="Arial"/>
                          <a:ea typeface="Arial"/>
                          <a:cs typeface="Arial"/>
                          <a:sym typeface="Arial"/>
                        </a:rPr>
                        <a:t>An adverse effect when starting on Sulfonylureas or increasing dose       </a:t>
                      </a:r>
                    </a:p>
                    <a:p>
                      <a:pPr marL="0" indent="0">
                        <a:buFont typeface="Arial" panose="020B0604020202020204" pitchFamily="34" charset="0"/>
                        <a:buNone/>
                      </a:pPr>
                      <a:r>
                        <a:rPr lang="en-GB" sz="1200" b="1" i="0" u="none" strike="noStrike" cap="none">
                          <a:solidFill>
                            <a:srgbClr val="000000"/>
                          </a:solidFill>
                          <a:effectLst/>
                          <a:latin typeface="Arial"/>
                          <a:ea typeface="Arial"/>
                          <a:cs typeface="Arial"/>
                          <a:sym typeface="Arial"/>
                        </a:rPr>
                        <a:t>Non-diabetic </a:t>
                      </a:r>
                      <a:r>
                        <a:rPr lang="en-GB" sz="1200" b="1" i="0" u="none" strike="noStrike" cap="none">
                          <a:solidFill>
                            <a:srgbClr val="000000"/>
                          </a:solidFill>
                          <a:effectLst/>
                          <a:latin typeface="Arial"/>
                          <a:ea typeface="Arial"/>
                          <a:cs typeface="Arial"/>
                          <a:sym typeface="Wingdings" pitchFamily="2" charset="2"/>
                        </a:rPr>
                        <a:t></a:t>
                      </a:r>
                      <a:r>
                        <a:rPr lang="en-GB" sz="1200" b="1" i="0" u="none" strike="noStrike" cap="none">
                          <a:solidFill>
                            <a:srgbClr val="000000"/>
                          </a:solidFill>
                          <a:effectLst/>
                          <a:latin typeface="Arial"/>
                          <a:ea typeface="Arial"/>
                          <a:cs typeface="Arial"/>
                          <a:sym typeface="Arial"/>
                        </a:rPr>
                        <a:t> </a:t>
                      </a:r>
                    </a:p>
                  </a:txBody>
                  <a:tcPr marL="91425" marR="91425" marT="91425" marB="91425"/>
                </a:tc>
                <a:extLst>
                  <a:ext uri="{0D108BD9-81ED-4DB2-BD59-A6C34878D82A}">
                    <a16:rowId xmlns:a16="http://schemas.microsoft.com/office/drawing/2014/main" val="285155940"/>
                  </a:ext>
                </a:extLst>
              </a:tr>
            </a:tbl>
          </a:graphicData>
        </a:graphic>
      </p:graphicFrame>
      <p:pic>
        <p:nvPicPr>
          <p:cNvPr id="7" name="Picture 6" descr="Graphical user interface, text, application, email&#10;&#10;Description automatically generated">
            <a:extLst>
              <a:ext uri="{FF2B5EF4-FFF2-40B4-BE49-F238E27FC236}">
                <a16:creationId xmlns:a16="http://schemas.microsoft.com/office/drawing/2014/main" id="{2CA6F2EF-4FFF-58D0-9CFE-0A2CF6FCDAB4}"/>
              </a:ext>
            </a:extLst>
          </p:cNvPr>
          <p:cNvPicPr>
            <a:picLocks noChangeAspect="1"/>
          </p:cNvPicPr>
          <p:nvPr/>
        </p:nvPicPr>
        <p:blipFill rotWithShape="1">
          <a:blip r:embed="rId4"/>
          <a:srcRect t="12298"/>
          <a:stretch/>
        </p:blipFill>
        <p:spPr>
          <a:xfrm>
            <a:off x="7465021" y="4994560"/>
            <a:ext cx="4124999" cy="1742164"/>
          </a:xfrm>
          <a:prstGeom prst="rect">
            <a:avLst/>
          </a:prstGeom>
        </p:spPr>
      </p:pic>
    </p:spTree>
    <p:extLst>
      <p:ext uri="{BB962C8B-B14F-4D97-AF65-F5344CB8AC3E}">
        <p14:creationId xmlns:p14="http://schemas.microsoft.com/office/powerpoint/2010/main" val="4188768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HYPOGLYCAEMIA</a:t>
            </a:r>
            <a:endParaRPr sz="4200">
              <a:solidFill>
                <a:srgbClr val="FFFFFF"/>
              </a:solidFill>
              <a:latin typeface="Arial" panose="020B0604020202020204" pitchFamily="34" charset="0"/>
              <a:ea typeface="Roboto"/>
              <a:cs typeface="Arial" panose="020B0604020202020204" pitchFamily="34" charset="0"/>
              <a:sym typeface="Roboto"/>
            </a:endParaRPr>
          </a:p>
        </p:txBody>
      </p:sp>
      <p:graphicFrame>
        <p:nvGraphicFramePr>
          <p:cNvPr id="144" name="Google Shape;144;g14f42a8af8d_0_0"/>
          <p:cNvGraphicFramePr/>
          <p:nvPr>
            <p:extLst>
              <p:ext uri="{D42A27DB-BD31-4B8C-83A1-F6EECF244321}">
                <p14:modId xmlns:p14="http://schemas.microsoft.com/office/powerpoint/2010/main" val="955210790"/>
              </p:ext>
            </p:extLst>
          </p:nvPr>
        </p:nvGraphicFramePr>
        <p:xfrm>
          <a:off x="495912" y="1806514"/>
          <a:ext cx="11200176" cy="1828770"/>
        </p:xfrm>
        <a:graphic>
          <a:graphicData uri="http://schemas.openxmlformats.org/drawingml/2006/table">
            <a:tbl>
              <a:tblPr>
                <a:noFill/>
                <a:tableStyleId>{A9FBECBB-9841-4348-AF54-0E99E33BA2AF}</a:tableStyleId>
              </a:tblPr>
              <a:tblGrid>
                <a:gridCol w="1600500">
                  <a:extLst>
                    <a:ext uri="{9D8B030D-6E8A-4147-A177-3AD203B41FA5}">
                      <a16:colId xmlns:a16="http://schemas.microsoft.com/office/drawing/2014/main" val="20000"/>
                    </a:ext>
                  </a:extLst>
                </a:gridCol>
                <a:gridCol w="9599676">
                  <a:extLst>
                    <a:ext uri="{9D8B030D-6E8A-4147-A177-3AD203B41FA5}">
                      <a16:colId xmlns:a16="http://schemas.microsoft.com/office/drawing/2014/main" val="20001"/>
                    </a:ext>
                  </a:extLst>
                </a:gridCol>
              </a:tblGrid>
              <a:tr h="553334">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latin typeface="Arial" panose="020B0604020202020204" pitchFamily="34" charset="0"/>
                          <a:ea typeface="Roboto"/>
                          <a:cs typeface="Arial" panose="020B0604020202020204" pitchFamily="34" charset="0"/>
                          <a:sym typeface="Roboto"/>
                        </a:rPr>
                        <a:t>PRESENTATION (</a:t>
                      </a:r>
                      <a:r>
                        <a:rPr lang="en-US" sz="1400" b="1" u="none" strike="noStrike" cap="none" dirty="0" err="1">
                          <a:latin typeface="Arial" panose="020B0604020202020204" pitchFamily="34" charset="0"/>
                          <a:ea typeface="Roboto"/>
                          <a:cs typeface="Arial" panose="020B0604020202020204" pitchFamily="34" charset="0"/>
                          <a:sym typeface="Roboto"/>
                        </a:rPr>
                        <a:t>Sx</a:t>
                      </a:r>
                      <a:r>
                        <a:rPr lang="en-US" sz="1400" b="1" u="none" strike="noStrike" cap="none" dirty="0">
                          <a:latin typeface="Arial" panose="020B0604020202020204" pitchFamily="34" charset="0"/>
                          <a:ea typeface="Roboto"/>
                          <a:cs typeface="Arial" panose="020B0604020202020204" pitchFamily="34" charset="0"/>
                          <a:sym typeface="Roboto"/>
                        </a:rPr>
                        <a:t>)</a:t>
                      </a:r>
                      <a:endParaRPr sz="1400" b="1" u="none" strike="noStrike" cap="none" dirty="0">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endParaRPr lang="en-GB" sz="1200" b="0" i="0" u="none" strike="noStrike" cap="none" dirty="0">
                        <a:solidFill>
                          <a:srgbClr val="000000"/>
                        </a:solidFill>
                        <a:effectLst/>
                        <a:latin typeface="Arial"/>
                        <a:ea typeface="Arial"/>
                        <a:cs typeface="Arial"/>
                        <a:sym typeface="Arial"/>
                      </a:endParaRPr>
                    </a:p>
                    <a:p>
                      <a:endParaRPr lang="en-GB" sz="1200" b="0" i="0" u="none" strike="noStrike" cap="none" dirty="0">
                        <a:solidFill>
                          <a:srgbClr val="000000"/>
                        </a:solidFill>
                        <a:effectLst/>
                        <a:latin typeface="Arial"/>
                        <a:ea typeface="Arial"/>
                        <a:cs typeface="Arial"/>
                        <a:sym typeface="Arial"/>
                      </a:endParaRPr>
                    </a:p>
                    <a:p>
                      <a:endParaRPr lang="en-GB" sz="1200" b="0" i="0" u="none" strike="noStrike" cap="none" dirty="0">
                        <a:solidFill>
                          <a:srgbClr val="000000"/>
                        </a:solidFill>
                        <a:effectLst/>
                        <a:latin typeface="Arial"/>
                        <a:ea typeface="Arial"/>
                        <a:cs typeface="Arial"/>
                        <a:sym typeface="Arial"/>
                      </a:endParaRPr>
                    </a:p>
                    <a:p>
                      <a:endParaRPr lang="en-GB" sz="1200" b="0" i="0" u="none" strike="noStrike" cap="none" dirty="0">
                        <a:solidFill>
                          <a:srgbClr val="000000"/>
                        </a:solidFill>
                        <a:effectLst/>
                        <a:latin typeface="Arial"/>
                        <a:ea typeface="Arial"/>
                        <a:cs typeface="Arial"/>
                        <a:sym typeface="Arial"/>
                      </a:endParaRPr>
                    </a:p>
                    <a:p>
                      <a:endParaRPr lang="en-GB" sz="1200" b="0" i="0" u="none" strike="noStrike" cap="none" dirty="0">
                        <a:solidFill>
                          <a:srgbClr val="000000"/>
                        </a:solidFill>
                        <a:effectLst/>
                        <a:latin typeface="Arial"/>
                        <a:ea typeface="Arial"/>
                        <a:cs typeface="Arial"/>
                        <a:sym typeface="Arial"/>
                      </a:endParaRPr>
                    </a:p>
                    <a:p>
                      <a:endParaRPr lang="en-GB" sz="1200" b="0" i="0" u="none" strike="noStrike" cap="none" dirty="0">
                        <a:solidFill>
                          <a:srgbClr val="000000"/>
                        </a:solidFill>
                        <a:effectLst/>
                        <a:latin typeface="Arial"/>
                        <a:ea typeface="Arial"/>
                        <a:cs typeface="Arial"/>
                        <a:sym typeface="Arial"/>
                      </a:endParaRPr>
                    </a:p>
                    <a:p>
                      <a:r>
                        <a:rPr lang="en-GB" sz="1200" b="1" i="0" u="none" strike="noStrike" cap="none" dirty="0">
                          <a:solidFill>
                            <a:srgbClr val="000000"/>
                          </a:solidFill>
                          <a:effectLst/>
                          <a:latin typeface="Arial"/>
                          <a:ea typeface="Arial"/>
                          <a:cs typeface="Arial"/>
                          <a:sym typeface="Arial"/>
                        </a:rPr>
                        <a:t>Severe and uncommon features of hypoglycaemia include: </a:t>
                      </a:r>
                      <a:endParaRPr lang="en-GB" sz="1200" dirty="0">
                        <a:effectLst/>
                      </a:endParaRPr>
                    </a:p>
                    <a:p>
                      <a:r>
                        <a:rPr lang="en-GB" sz="1200" b="0" i="0" u="none" strike="noStrike" cap="none" dirty="0">
                          <a:solidFill>
                            <a:srgbClr val="000000"/>
                          </a:solidFill>
                          <a:effectLst/>
                          <a:latin typeface="Arial"/>
                          <a:ea typeface="Arial"/>
                          <a:cs typeface="Arial"/>
                          <a:sym typeface="Arial"/>
                        </a:rPr>
                        <a:t>-  Convulsion </a:t>
                      </a:r>
                      <a:endParaRPr lang="en-GB" sz="1200" dirty="0">
                        <a:effectLst/>
                      </a:endParaRPr>
                    </a:p>
                    <a:p>
                      <a:r>
                        <a:rPr lang="en-GB" sz="1200" b="0" i="0" u="none" strike="noStrike" cap="none" dirty="0">
                          <a:solidFill>
                            <a:srgbClr val="000000"/>
                          </a:solidFill>
                          <a:effectLst/>
                          <a:latin typeface="Arial"/>
                          <a:ea typeface="Arial"/>
                          <a:cs typeface="Arial"/>
                          <a:sym typeface="Arial"/>
                        </a:rPr>
                        <a:t>-  Coma </a:t>
                      </a:r>
                      <a:endParaRPr lang="en-GB" sz="1200" dirty="0">
                        <a:effectLst/>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2" name="Table 2">
            <a:extLst>
              <a:ext uri="{FF2B5EF4-FFF2-40B4-BE49-F238E27FC236}">
                <a16:creationId xmlns:a16="http://schemas.microsoft.com/office/drawing/2014/main" id="{58BC93BE-820D-519F-7224-01BB80896199}"/>
              </a:ext>
            </a:extLst>
          </p:cNvPr>
          <p:cNvGraphicFramePr>
            <a:graphicFrameLocks noGrp="1"/>
          </p:cNvGraphicFramePr>
          <p:nvPr>
            <p:extLst>
              <p:ext uri="{D42A27DB-BD31-4B8C-83A1-F6EECF244321}">
                <p14:modId xmlns:p14="http://schemas.microsoft.com/office/powerpoint/2010/main" val="2882091958"/>
              </p:ext>
            </p:extLst>
          </p:nvPr>
        </p:nvGraphicFramePr>
        <p:xfrm>
          <a:off x="2571462" y="1873908"/>
          <a:ext cx="8218671" cy="1046682"/>
        </p:xfrm>
        <a:graphic>
          <a:graphicData uri="http://schemas.openxmlformats.org/drawingml/2006/table">
            <a:tbl>
              <a:tblPr firstRow="1" bandRow="1">
                <a:tableStyleId>{A9FBECBB-9841-4348-AF54-0E99E33BA2AF}</a:tableStyleId>
              </a:tblPr>
              <a:tblGrid>
                <a:gridCol w="2832919">
                  <a:extLst>
                    <a:ext uri="{9D8B030D-6E8A-4147-A177-3AD203B41FA5}">
                      <a16:colId xmlns:a16="http://schemas.microsoft.com/office/drawing/2014/main" val="2246370266"/>
                    </a:ext>
                  </a:extLst>
                </a:gridCol>
                <a:gridCol w="5385752">
                  <a:extLst>
                    <a:ext uri="{9D8B030D-6E8A-4147-A177-3AD203B41FA5}">
                      <a16:colId xmlns:a16="http://schemas.microsoft.com/office/drawing/2014/main" val="2255655619"/>
                    </a:ext>
                  </a:extLst>
                </a:gridCol>
              </a:tblGrid>
              <a:tr h="348894">
                <a:tc>
                  <a:txBody>
                    <a:bodyPr/>
                    <a:lstStyle/>
                    <a:p>
                      <a:r>
                        <a:rPr lang="en-US" sz="1200"/>
                        <a:t>Blood glucose concentration </a:t>
                      </a:r>
                    </a:p>
                  </a:txBody>
                  <a:tcPr/>
                </a:tc>
                <a:tc>
                  <a:txBody>
                    <a:bodyPr/>
                    <a:lstStyle/>
                    <a:p>
                      <a:r>
                        <a:rPr lang="en-US" sz="1200"/>
                        <a:t>Presentation</a:t>
                      </a:r>
                    </a:p>
                  </a:txBody>
                  <a:tcPr/>
                </a:tc>
                <a:extLst>
                  <a:ext uri="{0D108BD9-81ED-4DB2-BD59-A6C34878D82A}">
                    <a16:rowId xmlns:a16="http://schemas.microsoft.com/office/drawing/2014/main" val="1397621725"/>
                  </a:ext>
                </a:extLst>
              </a:tr>
              <a:tr h="348894">
                <a:tc>
                  <a:txBody>
                    <a:bodyPr/>
                    <a:lstStyle/>
                    <a:p>
                      <a:r>
                        <a:rPr lang="en-GB" sz="1200" b="1" i="0" u="none" strike="noStrike" cap="none">
                          <a:solidFill>
                            <a:srgbClr val="000000"/>
                          </a:solidFill>
                          <a:effectLst/>
                          <a:latin typeface="Arial"/>
                          <a:ea typeface="Arial"/>
                          <a:cs typeface="Arial"/>
                          <a:sym typeface="Arial"/>
                        </a:rPr>
                        <a:t>&lt;3.3 mmol/L (autonomic)</a:t>
                      </a:r>
                      <a:endParaRPr lang="en-US" sz="1200"/>
                    </a:p>
                  </a:txBody>
                  <a:tcPr/>
                </a:tc>
                <a:tc>
                  <a:txBody>
                    <a:bodyPr/>
                    <a:lstStyle/>
                    <a:p>
                      <a:r>
                        <a:rPr lang="en-GB" sz="1200" b="0" i="0" u="none" strike="noStrike" cap="none">
                          <a:solidFill>
                            <a:srgbClr val="000000"/>
                          </a:solidFill>
                          <a:effectLst/>
                          <a:latin typeface="Arial"/>
                          <a:ea typeface="Arial"/>
                          <a:cs typeface="Arial"/>
                          <a:sym typeface="Arial"/>
                        </a:rPr>
                        <a:t>Sweating, Shaking, Hunger, Anxiety, Nausea</a:t>
                      </a:r>
                      <a:endParaRPr lang="en-GB" sz="1200">
                        <a:effectLst/>
                      </a:endParaRPr>
                    </a:p>
                  </a:txBody>
                  <a:tcPr/>
                </a:tc>
                <a:extLst>
                  <a:ext uri="{0D108BD9-81ED-4DB2-BD59-A6C34878D82A}">
                    <a16:rowId xmlns:a16="http://schemas.microsoft.com/office/drawing/2014/main" val="4051819436"/>
                  </a:ext>
                </a:extLst>
              </a:tr>
              <a:tr h="348894">
                <a:tc>
                  <a:txBody>
                    <a:bodyPr/>
                    <a:lstStyle/>
                    <a:p>
                      <a:r>
                        <a:rPr lang="en-GB" sz="1200" b="1" i="0" u="none" strike="noStrike" cap="none">
                          <a:solidFill>
                            <a:srgbClr val="000000"/>
                          </a:solidFill>
                          <a:effectLst/>
                          <a:latin typeface="Arial"/>
                          <a:ea typeface="Arial"/>
                          <a:cs typeface="Arial"/>
                          <a:sym typeface="Arial"/>
                        </a:rPr>
                        <a:t>&lt;2.8 mmol/L (neuroglycopenic)</a:t>
                      </a:r>
                      <a:endParaRPr lang="en-US" sz="1200"/>
                    </a:p>
                  </a:txBody>
                  <a:tcPr/>
                </a:tc>
                <a:tc>
                  <a:txBody>
                    <a:bodyPr/>
                    <a:lstStyle/>
                    <a:p>
                      <a:r>
                        <a:rPr lang="en-GB" sz="1200" b="0" i="0" u="none" strike="noStrike" cap="none">
                          <a:solidFill>
                            <a:srgbClr val="000000"/>
                          </a:solidFill>
                          <a:effectLst/>
                          <a:latin typeface="Arial"/>
                          <a:ea typeface="Arial"/>
                          <a:cs typeface="Arial"/>
                          <a:sym typeface="Arial"/>
                        </a:rPr>
                        <a:t>Weakness, Vision changes, Confusion, Dizziness </a:t>
                      </a:r>
                      <a:endParaRPr lang="en-GB" sz="1200">
                        <a:effectLst/>
                      </a:endParaRPr>
                    </a:p>
                  </a:txBody>
                  <a:tcPr/>
                </a:tc>
                <a:extLst>
                  <a:ext uri="{0D108BD9-81ED-4DB2-BD59-A6C34878D82A}">
                    <a16:rowId xmlns:a16="http://schemas.microsoft.com/office/drawing/2014/main" val="236154253"/>
                  </a:ext>
                </a:extLst>
              </a:tr>
            </a:tbl>
          </a:graphicData>
        </a:graphic>
      </p:graphicFrame>
      <p:graphicFrame>
        <p:nvGraphicFramePr>
          <p:cNvPr id="3" name="Table 2">
            <a:extLst>
              <a:ext uri="{FF2B5EF4-FFF2-40B4-BE49-F238E27FC236}">
                <a16:creationId xmlns:a16="http://schemas.microsoft.com/office/drawing/2014/main" id="{D21E5517-5CEC-25BF-6CCA-AB4F6EC81089}"/>
              </a:ext>
            </a:extLst>
          </p:cNvPr>
          <p:cNvGraphicFramePr>
            <a:graphicFrameLocks noGrp="1"/>
          </p:cNvGraphicFramePr>
          <p:nvPr>
            <p:extLst>
              <p:ext uri="{D42A27DB-BD31-4B8C-83A1-F6EECF244321}">
                <p14:modId xmlns:p14="http://schemas.microsoft.com/office/powerpoint/2010/main" val="2285764905"/>
              </p:ext>
            </p:extLst>
          </p:nvPr>
        </p:nvGraphicFramePr>
        <p:xfrm>
          <a:off x="495913" y="3641611"/>
          <a:ext cx="11200176" cy="3144076"/>
        </p:xfrm>
        <a:graphic>
          <a:graphicData uri="http://schemas.openxmlformats.org/drawingml/2006/table">
            <a:tbl>
              <a:tblPr>
                <a:noFill/>
                <a:tableStyleId>{A9FBECBB-9841-4348-AF54-0E99E33BA2AF}</a:tableStyleId>
              </a:tblPr>
              <a:tblGrid>
                <a:gridCol w="1600227">
                  <a:extLst>
                    <a:ext uri="{9D8B030D-6E8A-4147-A177-3AD203B41FA5}">
                      <a16:colId xmlns:a16="http://schemas.microsoft.com/office/drawing/2014/main" val="2210532860"/>
                    </a:ext>
                  </a:extLst>
                </a:gridCol>
                <a:gridCol w="9599949">
                  <a:extLst>
                    <a:ext uri="{9D8B030D-6E8A-4147-A177-3AD203B41FA5}">
                      <a16:colId xmlns:a16="http://schemas.microsoft.com/office/drawing/2014/main" val="2776429691"/>
                    </a:ext>
                  </a:extLst>
                </a:gridCol>
              </a:tblGrid>
              <a:tr h="1337274">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DIAGNOSIS &amp; INVESTIGATIONS (Ix)</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200" b="1" i="0" u="none" strike="noStrike" cap="none">
                          <a:solidFill>
                            <a:srgbClr val="000000"/>
                          </a:solidFill>
                          <a:effectLst/>
                          <a:latin typeface="Arial"/>
                          <a:ea typeface="Arial"/>
                          <a:cs typeface="Arial"/>
                          <a:sym typeface="Arial"/>
                        </a:rPr>
                        <a:t>1</a:t>
                      </a:r>
                      <a:r>
                        <a:rPr lang="en-GB" sz="1200" b="1" i="0" u="none" strike="noStrike" cap="none" baseline="30000">
                          <a:solidFill>
                            <a:srgbClr val="000000"/>
                          </a:solidFill>
                          <a:effectLst/>
                          <a:latin typeface="Arial"/>
                          <a:ea typeface="Arial"/>
                          <a:cs typeface="Arial"/>
                          <a:sym typeface="Arial"/>
                        </a:rPr>
                        <a:t>st</a:t>
                      </a:r>
                      <a:r>
                        <a:rPr lang="en-GB" sz="1200" b="1" i="0" u="none" strike="noStrike" cap="none">
                          <a:solidFill>
                            <a:srgbClr val="000000"/>
                          </a:solidFill>
                          <a:effectLst/>
                          <a:latin typeface="Arial"/>
                          <a:ea typeface="Arial"/>
                          <a:cs typeface="Arial"/>
                          <a:sym typeface="Arial"/>
                        </a:rPr>
                        <a:t> LINE : Whipple’s triad aids to help diagnosis of hypoglycaemia</a:t>
                      </a:r>
                      <a:r>
                        <a:rPr lang="en-GB" sz="1200" b="0" i="0" u="none" strike="noStrike" cap="none">
                          <a:solidFill>
                            <a:srgbClr val="000000"/>
                          </a:solidFill>
                          <a:effectLst/>
                          <a:latin typeface="Arial"/>
                          <a:ea typeface="Arial"/>
                          <a:cs typeface="Arial"/>
                          <a:sym typeface="Arial"/>
                        </a:rPr>
                        <a:t>: </a:t>
                      </a:r>
                      <a:endParaRPr lang="en-GB" sz="1200"/>
                    </a:p>
                    <a:p>
                      <a:pPr marL="285750" indent="-285750">
                        <a:buFont typeface="Arial" panose="020B0604020202020204" pitchFamily="34" charset="0"/>
                        <a:buChar char="•"/>
                      </a:pPr>
                      <a:r>
                        <a:rPr lang="en-GB" sz="1200" b="0" i="0" u="none" strike="noStrike" cap="none">
                          <a:solidFill>
                            <a:srgbClr val="000000"/>
                          </a:solidFill>
                          <a:effectLst/>
                          <a:latin typeface="Arial"/>
                          <a:ea typeface="Arial"/>
                          <a:cs typeface="Arial"/>
                          <a:sym typeface="Arial"/>
                        </a:rPr>
                        <a:t>Signs and symptoms of hypoglycaemia </a:t>
                      </a:r>
                    </a:p>
                    <a:p>
                      <a:pPr marL="285750" indent="-285750">
                        <a:buFont typeface="Arial" panose="020B0604020202020204" pitchFamily="34" charset="0"/>
                        <a:buChar char="•"/>
                      </a:pPr>
                      <a:r>
                        <a:rPr lang="en-GB" sz="1200" b="0" i="0" u="none" strike="noStrike" cap="none">
                          <a:solidFill>
                            <a:srgbClr val="000000"/>
                          </a:solidFill>
                          <a:effectLst/>
                          <a:latin typeface="Arial"/>
                          <a:ea typeface="Arial"/>
                          <a:cs typeface="Arial"/>
                          <a:sym typeface="Arial"/>
                        </a:rPr>
                        <a:t>Low blood glucose </a:t>
                      </a:r>
                    </a:p>
                    <a:p>
                      <a:pPr marL="285750" indent="-285750">
                        <a:buFont typeface="Arial" panose="020B0604020202020204" pitchFamily="34" charset="0"/>
                        <a:buChar char="•"/>
                      </a:pPr>
                      <a:r>
                        <a:rPr lang="en-GB" sz="1200" b="0" i="0" u="none" strike="noStrike" cap="none">
                          <a:solidFill>
                            <a:srgbClr val="000000"/>
                          </a:solidFill>
                          <a:effectLst/>
                          <a:latin typeface="Arial"/>
                          <a:ea typeface="Arial"/>
                          <a:cs typeface="Arial"/>
                          <a:sym typeface="Arial"/>
                        </a:rPr>
                        <a:t>Resolution of symptoms with correction of blood glucose </a:t>
                      </a:r>
                    </a:p>
                    <a:p>
                      <a:pPr marL="0" indent="0">
                        <a:buFont typeface="Arial" panose="020B0604020202020204" pitchFamily="34" charset="0"/>
                        <a:buNone/>
                      </a:pPr>
                      <a:endParaRPr lang="en-GB" sz="12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200" b="1" i="0" u="none" strike="noStrike" cap="none">
                          <a:solidFill>
                            <a:srgbClr val="000000"/>
                          </a:solidFill>
                          <a:effectLst/>
                          <a:latin typeface="Arial"/>
                          <a:ea typeface="Arial"/>
                          <a:cs typeface="Arial"/>
                          <a:sym typeface="Arial"/>
                        </a:rPr>
                        <a:t>GS: </a:t>
                      </a:r>
                      <a:r>
                        <a:rPr lang="en-GB" sz="1200" b="0" i="0" u="none" strike="noStrike" cap="none">
                          <a:solidFill>
                            <a:srgbClr val="000000"/>
                          </a:solidFill>
                          <a:effectLst/>
                          <a:latin typeface="Arial"/>
                          <a:ea typeface="Arial"/>
                          <a:cs typeface="Arial"/>
                          <a:sym typeface="Arial"/>
                        </a:rPr>
                        <a:t>48 to 72-hour fast with serial blood glucose </a:t>
                      </a:r>
                      <a:endParaRPr lang="en-GB" sz="1200"/>
                    </a:p>
                  </a:txBody>
                  <a:tcPr marL="91425" marR="91425" marT="91425" marB="91425"/>
                </a:tc>
                <a:extLst>
                  <a:ext uri="{0D108BD9-81ED-4DB2-BD59-A6C34878D82A}">
                    <a16:rowId xmlns:a16="http://schemas.microsoft.com/office/drawing/2014/main" val="901994705"/>
                  </a:ext>
                </a:extLst>
              </a:tr>
              <a:tr h="1806802">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TREATMENT (Tx)</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200" b="1" i="0" u="none" strike="noStrike" cap="none">
                          <a:solidFill>
                            <a:srgbClr val="000000"/>
                          </a:solidFill>
                          <a:effectLst/>
                          <a:latin typeface="Arial"/>
                          <a:ea typeface="Arial"/>
                          <a:cs typeface="Arial"/>
                          <a:sym typeface="Arial"/>
                        </a:rPr>
                        <a:t>In the community setting: </a:t>
                      </a:r>
                      <a:endParaRPr lang="en-GB" sz="1200"/>
                    </a:p>
                    <a:p>
                      <a:r>
                        <a:rPr lang="en-GB" sz="1200" b="0" i="0" u="none" strike="noStrike" cap="none">
                          <a:solidFill>
                            <a:srgbClr val="000000"/>
                          </a:solidFill>
                          <a:effectLst/>
                          <a:latin typeface="Arial"/>
                          <a:ea typeface="Arial"/>
                          <a:cs typeface="Arial"/>
                          <a:sym typeface="Arial"/>
                        </a:rPr>
                        <a:t>-  Initially oral glucose 10-20g (liquid, gel, tablet form) </a:t>
                      </a:r>
                      <a:endParaRPr lang="en-GB" sz="1200">
                        <a:effectLst/>
                      </a:endParaRPr>
                    </a:p>
                    <a:p>
                      <a:r>
                        <a:rPr lang="en-GB" sz="1200" b="0" i="0" u="none" strike="noStrike" cap="none">
                          <a:solidFill>
                            <a:srgbClr val="000000"/>
                          </a:solidFill>
                          <a:effectLst/>
                          <a:latin typeface="Arial"/>
                          <a:ea typeface="Arial"/>
                          <a:cs typeface="Arial"/>
                          <a:sym typeface="Arial"/>
                        </a:rPr>
                        <a:t>-  ‘</a:t>
                      </a:r>
                      <a:r>
                        <a:rPr lang="en-GB" sz="1200" b="0" i="0" u="none" strike="noStrike" cap="none" err="1">
                          <a:solidFill>
                            <a:srgbClr val="000000"/>
                          </a:solidFill>
                          <a:effectLst/>
                          <a:latin typeface="Arial"/>
                          <a:ea typeface="Arial"/>
                          <a:cs typeface="Arial"/>
                          <a:sym typeface="Arial"/>
                        </a:rPr>
                        <a:t>Hypokit</a:t>
                      </a:r>
                      <a:r>
                        <a:rPr lang="en-GB" sz="1200" b="0" i="0" u="none" strike="noStrike" cap="none">
                          <a:solidFill>
                            <a:srgbClr val="000000"/>
                          </a:solidFill>
                          <a:effectLst/>
                          <a:latin typeface="Arial"/>
                          <a:ea typeface="Arial"/>
                          <a:cs typeface="Arial"/>
                          <a:sym typeface="Arial"/>
                        </a:rPr>
                        <a:t>’ may be prescribed which contains a syringe and vial of glucagon for IM/SC </a:t>
                      </a:r>
                      <a:endParaRPr lang="en-GB" sz="1200">
                        <a:effectLst/>
                      </a:endParaRPr>
                    </a:p>
                    <a:p>
                      <a:r>
                        <a:rPr lang="en-GB" sz="1200" b="0" i="0" u="none" strike="noStrike" cap="none">
                          <a:solidFill>
                            <a:srgbClr val="000000"/>
                          </a:solidFill>
                          <a:effectLst/>
                          <a:latin typeface="Arial"/>
                          <a:ea typeface="Arial"/>
                          <a:cs typeface="Arial"/>
                          <a:sym typeface="Arial"/>
                        </a:rPr>
                        <a:t>injection </a:t>
                      </a:r>
                      <a:endParaRPr lang="en-GB" sz="1200">
                        <a:effectLst/>
                      </a:endParaRPr>
                    </a:p>
                    <a:p>
                      <a:r>
                        <a:rPr lang="en-GB" sz="1200" b="1" i="0" u="none" strike="noStrike" cap="none">
                          <a:solidFill>
                            <a:srgbClr val="000000"/>
                          </a:solidFill>
                          <a:effectLst/>
                          <a:latin typeface="Arial"/>
                          <a:ea typeface="Arial"/>
                          <a:cs typeface="Arial"/>
                          <a:sym typeface="Arial"/>
                        </a:rPr>
                        <a:t>In Hospital setting: </a:t>
                      </a:r>
                      <a:endParaRPr lang="en-GB" sz="1200">
                        <a:effectLst/>
                      </a:endParaRPr>
                    </a:p>
                    <a:p>
                      <a:r>
                        <a:rPr lang="en-GB" sz="1200" b="0" i="0" u="none" strike="noStrike" cap="none">
                          <a:solidFill>
                            <a:srgbClr val="000000"/>
                          </a:solidFill>
                          <a:effectLst/>
                          <a:latin typeface="Arial"/>
                          <a:ea typeface="Arial"/>
                          <a:cs typeface="Arial"/>
                          <a:sym typeface="Arial"/>
                        </a:rPr>
                        <a:t>-  If patient is alert, a quick acting carbohydrate may be given </a:t>
                      </a:r>
                      <a:endParaRPr lang="en-GB" sz="1200">
                        <a:effectLst/>
                      </a:endParaRPr>
                    </a:p>
                    <a:p>
                      <a:r>
                        <a:rPr lang="en-GB" sz="1200" b="0" i="0" u="none" strike="noStrike" cap="none">
                          <a:solidFill>
                            <a:srgbClr val="000000"/>
                          </a:solidFill>
                          <a:effectLst/>
                          <a:latin typeface="Arial"/>
                          <a:ea typeface="Arial"/>
                          <a:cs typeface="Arial"/>
                          <a:sym typeface="Arial"/>
                        </a:rPr>
                        <a:t>-  If patient is unconscious or unable to swallow, SC/IM injection of GLUCAGON </a:t>
                      </a:r>
                      <a:endParaRPr lang="en-GB" sz="1200">
                        <a:effectLst/>
                      </a:endParaRPr>
                    </a:p>
                    <a:p>
                      <a:r>
                        <a:rPr lang="en-GB" sz="1200" b="0" i="0" u="none" strike="noStrike" cap="none">
                          <a:solidFill>
                            <a:srgbClr val="000000"/>
                          </a:solidFill>
                          <a:effectLst/>
                          <a:latin typeface="Arial"/>
                          <a:ea typeface="Arial"/>
                          <a:cs typeface="Arial"/>
                          <a:sym typeface="Arial"/>
                        </a:rPr>
                        <a:t>-  Alternatively IV 20% Glucose solution </a:t>
                      </a:r>
                      <a:endParaRPr lang="en-GB" sz="1200">
                        <a:effectLst/>
                      </a:endParaRPr>
                    </a:p>
                  </a:txBody>
                  <a:tcPr marL="91425" marR="91425" marT="91425" marB="91425"/>
                </a:tc>
                <a:extLst>
                  <a:ext uri="{0D108BD9-81ED-4DB2-BD59-A6C34878D82A}">
                    <a16:rowId xmlns:a16="http://schemas.microsoft.com/office/drawing/2014/main" val="2414795971"/>
                  </a:ext>
                </a:extLst>
              </a:tr>
            </a:tbl>
          </a:graphicData>
        </a:graphic>
      </p:graphicFrame>
    </p:spTree>
    <p:extLst>
      <p:ext uri="{BB962C8B-B14F-4D97-AF65-F5344CB8AC3E}">
        <p14:creationId xmlns:p14="http://schemas.microsoft.com/office/powerpoint/2010/main" val="1230828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4</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174715"/>
          </a:xfrm>
          <a:prstGeom prst="rect">
            <a:avLst/>
          </a:prstGeom>
          <a:noFill/>
        </p:spPr>
        <p:txBody>
          <a:bodyPr wrap="square" rtlCol="0">
            <a:spAutoFit/>
          </a:bodyPr>
          <a:lstStyle/>
          <a:p>
            <a:pPr marL="0" lvl="0" indent="0" algn="l" rtl="0">
              <a:lnSpc>
                <a:spcPct val="115000"/>
              </a:lnSpc>
              <a:spcBef>
                <a:spcPts val="0"/>
              </a:spcBef>
              <a:spcAft>
                <a:spcPts val="0"/>
              </a:spcAft>
              <a:buNone/>
            </a:pPr>
            <a:r>
              <a:rPr lang="en-US" sz="1800">
                <a:solidFill>
                  <a:schemeClr val="tx1"/>
                </a:solidFill>
                <a:latin typeface="Arial" panose="020B0604020202020204" pitchFamily="34" charset="0"/>
                <a:ea typeface="Roboto"/>
                <a:cs typeface="Arial" panose="020B0604020202020204" pitchFamily="34" charset="0"/>
                <a:sym typeface="Roboto"/>
              </a:rPr>
              <a:t>A 30-year-old female presents with sudden weight gain (5kg) over the last 2 months. She complains of constipation, hair loss with brittle nails. You notice the loss of hair to the lateral third of the left eyebrows. </a:t>
            </a:r>
          </a:p>
          <a:p>
            <a:pPr marL="0" lvl="0" indent="0" algn="l" rtl="0">
              <a:lnSpc>
                <a:spcPct val="115000"/>
              </a:lnSpc>
              <a:spcBef>
                <a:spcPts val="0"/>
              </a:spcBef>
              <a:spcAft>
                <a:spcPts val="0"/>
              </a:spcAft>
              <a:buNone/>
            </a:pPr>
            <a:endParaRPr lang="en-US" sz="1800">
              <a:solidFill>
                <a:schemeClr val="tx1"/>
              </a:solidFill>
              <a:ea typeface="Roboto"/>
            </a:endParaRPr>
          </a:p>
          <a:p>
            <a:pPr marL="0" lvl="0" indent="0" algn="l" rtl="0">
              <a:lnSpc>
                <a:spcPct val="115000"/>
              </a:lnSpc>
              <a:spcBef>
                <a:spcPts val="0"/>
              </a:spcBef>
              <a:spcAft>
                <a:spcPts val="0"/>
              </a:spcAft>
              <a:buNone/>
            </a:pPr>
            <a:r>
              <a:rPr lang="en-US" sz="1800">
                <a:latin typeface="Arial"/>
                <a:ea typeface="Arial"/>
                <a:cs typeface="Arial"/>
                <a:sym typeface="Arial"/>
              </a:rPr>
              <a:t>Which antibody is most likely to be associated with the condition presented above?</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Anti TPO</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Anti dsDNA</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TSH receptor antibodies</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Anti Thyroglobulin antibodies</a:t>
            </a:r>
          </a:p>
          <a:p>
            <a:endParaRPr lang="en-US"/>
          </a:p>
        </p:txBody>
      </p:sp>
      <p:sp>
        <p:nvSpPr>
          <p:cNvPr id="4" name="TextBox 3">
            <a:extLst>
              <a:ext uri="{FF2B5EF4-FFF2-40B4-BE49-F238E27FC236}">
                <a16:creationId xmlns:a16="http://schemas.microsoft.com/office/drawing/2014/main" id="{2DF33DEB-4DF6-D8AA-7459-C5BFEB6E0768}"/>
              </a:ext>
            </a:extLst>
          </p:cNvPr>
          <p:cNvSpPr txBox="1"/>
          <p:nvPr/>
        </p:nvSpPr>
        <p:spPr>
          <a:xfrm>
            <a:off x="1002118" y="5657764"/>
            <a:ext cx="8401493" cy="369332"/>
          </a:xfrm>
          <a:prstGeom prst="rect">
            <a:avLst/>
          </a:prstGeom>
          <a:noFill/>
        </p:spPr>
        <p:txBody>
          <a:bodyPr wrap="square" rtlCol="0">
            <a:spAutoFit/>
          </a:bodyPr>
          <a:lstStyle/>
          <a:p>
            <a:r>
              <a:rPr lang="en-US" sz="1800" b="1"/>
              <a:t>BONUS QUESTION: </a:t>
            </a:r>
            <a:r>
              <a:rPr lang="en-US" sz="1800"/>
              <a:t>What is this condition?</a:t>
            </a:r>
          </a:p>
        </p:txBody>
      </p:sp>
      <p:pic>
        <p:nvPicPr>
          <p:cNvPr id="1026" name="Picture 2" descr="Hair Loss Forum - Eyebrow reconstruction via CIT - Results">
            <a:extLst>
              <a:ext uri="{FF2B5EF4-FFF2-40B4-BE49-F238E27FC236}">
                <a16:creationId xmlns:a16="http://schemas.microsoft.com/office/drawing/2014/main" id="{F68C6661-4AA8-0202-FCB9-C60A91E6C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014" b="50000"/>
          <a:stretch/>
        </p:blipFill>
        <p:spPr bwMode="auto">
          <a:xfrm>
            <a:off x="8903439" y="4301493"/>
            <a:ext cx="2583711" cy="220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135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4</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174715"/>
          </a:xfrm>
          <a:prstGeom prst="rect">
            <a:avLst/>
          </a:prstGeom>
          <a:noFill/>
        </p:spPr>
        <p:txBody>
          <a:bodyPr wrap="square" rtlCol="0">
            <a:spAutoFit/>
          </a:bodyPr>
          <a:lstStyle/>
          <a:p>
            <a:pPr marL="0" lvl="0" indent="0" algn="l" rtl="0">
              <a:lnSpc>
                <a:spcPct val="115000"/>
              </a:lnSpc>
              <a:spcBef>
                <a:spcPts val="0"/>
              </a:spcBef>
              <a:spcAft>
                <a:spcPts val="0"/>
              </a:spcAft>
              <a:buNone/>
            </a:pPr>
            <a:r>
              <a:rPr lang="en-US" sz="1800">
                <a:solidFill>
                  <a:schemeClr val="tx1"/>
                </a:solidFill>
                <a:latin typeface="Arial" panose="020B0604020202020204" pitchFamily="34" charset="0"/>
                <a:ea typeface="Roboto"/>
                <a:cs typeface="Arial" panose="020B0604020202020204" pitchFamily="34" charset="0"/>
                <a:sym typeface="Roboto"/>
              </a:rPr>
              <a:t>A 30-year-old female presents with </a:t>
            </a:r>
            <a:r>
              <a:rPr lang="en-US" sz="1800" b="1">
                <a:solidFill>
                  <a:schemeClr val="tx1"/>
                </a:solidFill>
                <a:latin typeface="Arial" panose="020B0604020202020204" pitchFamily="34" charset="0"/>
                <a:ea typeface="Roboto"/>
                <a:cs typeface="Arial" panose="020B0604020202020204" pitchFamily="34" charset="0"/>
                <a:sym typeface="Roboto"/>
              </a:rPr>
              <a:t>sudden weight gain (5kg) </a:t>
            </a:r>
            <a:r>
              <a:rPr lang="en-US" sz="1800">
                <a:solidFill>
                  <a:schemeClr val="tx1"/>
                </a:solidFill>
                <a:latin typeface="Arial" panose="020B0604020202020204" pitchFamily="34" charset="0"/>
                <a:ea typeface="Roboto"/>
                <a:cs typeface="Arial" panose="020B0604020202020204" pitchFamily="34" charset="0"/>
                <a:sym typeface="Roboto"/>
              </a:rPr>
              <a:t>over the last 2 months. She complains of </a:t>
            </a:r>
            <a:r>
              <a:rPr lang="en-US" sz="1800" b="1">
                <a:solidFill>
                  <a:schemeClr val="tx1"/>
                </a:solidFill>
                <a:latin typeface="Arial" panose="020B0604020202020204" pitchFamily="34" charset="0"/>
                <a:ea typeface="Roboto"/>
                <a:cs typeface="Arial" panose="020B0604020202020204" pitchFamily="34" charset="0"/>
                <a:sym typeface="Roboto"/>
              </a:rPr>
              <a:t>constipation, hair loss with brittle nails</a:t>
            </a:r>
            <a:r>
              <a:rPr lang="en-US" sz="1800">
                <a:solidFill>
                  <a:schemeClr val="tx1"/>
                </a:solidFill>
                <a:latin typeface="Arial" panose="020B0604020202020204" pitchFamily="34" charset="0"/>
                <a:ea typeface="Roboto"/>
                <a:cs typeface="Arial" panose="020B0604020202020204" pitchFamily="34" charset="0"/>
                <a:sym typeface="Roboto"/>
              </a:rPr>
              <a:t>. You notice the </a:t>
            </a:r>
            <a:r>
              <a:rPr lang="en-US" sz="1800" b="1">
                <a:solidFill>
                  <a:schemeClr val="tx1"/>
                </a:solidFill>
                <a:latin typeface="Arial" panose="020B0604020202020204" pitchFamily="34" charset="0"/>
                <a:ea typeface="Roboto"/>
                <a:cs typeface="Arial" panose="020B0604020202020204" pitchFamily="34" charset="0"/>
                <a:sym typeface="Roboto"/>
              </a:rPr>
              <a:t>loss of hair to the lateral third of the left eyebrows. </a:t>
            </a:r>
          </a:p>
          <a:p>
            <a:pPr marL="0" lvl="0" indent="0" algn="l" rtl="0">
              <a:lnSpc>
                <a:spcPct val="115000"/>
              </a:lnSpc>
              <a:spcBef>
                <a:spcPts val="0"/>
              </a:spcBef>
              <a:spcAft>
                <a:spcPts val="0"/>
              </a:spcAft>
              <a:buNone/>
            </a:pPr>
            <a:endParaRPr lang="en-US" sz="1800">
              <a:solidFill>
                <a:schemeClr val="tx1"/>
              </a:solidFill>
              <a:ea typeface="Roboto"/>
            </a:endParaRPr>
          </a:p>
          <a:p>
            <a:pPr marL="0" lvl="0" indent="0" algn="l" rtl="0">
              <a:lnSpc>
                <a:spcPct val="115000"/>
              </a:lnSpc>
              <a:spcBef>
                <a:spcPts val="0"/>
              </a:spcBef>
              <a:spcAft>
                <a:spcPts val="0"/>
              </a:spcAft>
              <a:buNone/>
            </a:pPr>
            <a:r>
              <a:rPr lang="en-US" sz="1800">
                <a:latin typeface="Arial"/>
                <a:ea typeface="Arial"/>
                <a:cs typeface="Arial"/>
                <a:sym typeface="Arial"/>
              </a:rPr>
              <a:t>Which antibody is most likely to be associated with the condition presented above?</a:t>
            </a:r>
          </a:p>
          <a:p>
            <a:pPr marL="914400" lvl="0" indent="-330200" algn="l" rtl="0">
              <a:lnSpc>
                <a:spcPct val="115000"/>
              </a:lnSpc>
              <a:spcBef>
                <a:spcPts val="0"/>
              </a:spcBef>
              <a:spcAft>
                <a:spcPts val="0"/>
              </a:spcAft>
              <a:buSzPts val="1600"/>
              <a:buAutoNum type="alphaUcPeriod"/>
            </a:pPr>
            <a:r>
              <a:rPr lang="en-US" sz="1800" b="1">
                <a:solidFill>
                  <a:srgbClr val="FF0000"/>
                </a:solidFill>
                <a:latin typeface="Arial"/>
                <a:ea typeface="Arial"/>
                <a:cs typeface="Arial"/>
                <a:sym typeface="Arial"/>
              </a:rPr>
              <a:t>Anti TPO</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Anti dsDNA</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TSH receptor antibodies</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Anti Thyroglobulin antibodies</a:t>
            </a:r>
          </a:p>
          <a:p>
            <a:endParaRPr lang="en-US"/>
          </a:p>
        </p:txBody>
      </p:sp>
      <p:sp>
        <p:nvSpPr>
          <p:cNvPr id="4" name="TextBox 3">
            <a:extLst>
              <a:ext uri="{FF2B5EF4-FFF2-40B4-BE49-F238E27FC236}">
                <a16:creationId xmlns:a16="http://schemas.microsoft.com/office/drawing/2014/main" id="{2DF33DEB-4DF6-D8AA-7459-C5BFEB6E0768}"/>
              </a:ext>
            </a:extLst>
          </p:cNvPr>
          <p:cNvSpPr txBox="1"/>
          <p:nvPr/>
        </p:nvSpPr>
        <p:spPr>
          <a:xfrm>
            <a:off x="1002118" y="5657764"/>
            <a:ext cx="8401493" cy="369332"/>
          </a:xfrm>
          <a:prstGeom prst="rect">
            <a:avLst/>
          </a:prstGeom>
          <a:noFill/>
        </p:spPr>
        <p:txBody>
          <a:bodyPr wrap="square" rtlCol="0">
            <a:spAutoFit/>
          </a:bodyPr>
          <a:lstStyle/>
          <a:p>
            <a:r>
              <a:rPr lang="en-US" sz="1800" b="1"/>
              <a:t>BONUS QUESTION: </a:t>
            </a:r>
            <a:r>
              <a:rPr lang="en-US" sz="1800"/>
              <a:t>What is this condition? </a:t>
            </a:r>
            <a:r>
              <a:rPr lang="en-US" sz="1800" b="1">
                <a:solidFill>
                  <a:srgbClr val="FF0000"/>
                </a:solidFill>
              </a:rPr>
              <a:t>Hashimoto’s hypothyroidism</a:t>
            </a:r>
          </a:p>
        </p:txBody>
      </p:sp>
      <p:pic>
        <p:nvPicPr>
          <p:cNvPr id="1026" name="Picture 2" descr="Hair Loss Forum - Eyebrow reconstruction via CIT - Results">
            <a:extLst>
              <a:ext uri="{FF2B5EF4-FFF2-40B4-BE49-F238E27FC236}">
                <a16:creationId xmlns:a16="http://schemas.microsoft.com/office/drawing/2014/main" id="{F68C6661-4AA8-0202-FCB9-C60A91E6C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014" b="50000"/>
          <a:stretch/>
        </p:blipFill>
        <p:spPr bwMode="auto">
          <a:xfrm>
            <a:off x="8903439" y="4301493"/>
            <a:ext cx="2583711" cy="220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576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66570-2A3D-8EB5-E18A-19D63B9F7A9F}"/>
              </a:ext>
            </a:extLst>
          </p:cNvPr>
          <p:cNvSpPr>
            <a:spLocks noGrp="1"/>
          </p:cNvSpPr>
          <p:nvPr>
            <p:ph type="title"/>
          </p:nvPr>
        </p:nvSpPr>
        <p:spPr/>
        <p:txBody>
          <a:bodyPr/>
          <a:lstStyle/>
          <a:p>
            <a:pPr algn="ctr"/>
            <a:r>
              <a:rPr lang="en-GB"/>
              <a:t>Disease List</a:t>
            </a:r>
          </a:p>
        </p:txBody>
      </p:sp>
      <p:sp>
        <p:nvSpPr>
          <p:cNvPr id="3" name="Text Placeholder 2">
            <a:extLst>
              <a:ext uri="{FF2B5EF4-FFF2-40B4-BE49-F238E27FC236}">
                <a16:creationId xmlns:a16="http://schemas.microsoft.com/office/drawing/2014/main" id="{CEFD2B88-478F-6762-540F-9A9D8CC769ED}"/>
              </a:ext>
            </a:extLst>
          </p:cNvPr>
          <p:cNvSpPr>
            <a:spLocks noGrp="1"/>
          </p:cNvSpPr>
          <p:nvPr>
            <p:ph type="body" idx="1"/>
          </p:nvPr>
        </p:nvSpPr>
        <p:spPr>
          <a:xfrm>
            <a:off x="271529" y="1851383"/>
            <a:ext cx="6245180" cy="4351338"/>
          </a:xfrm>
        </p:spPr>
        <p:txBody>
          <a:bodyPr>
            <a:normAutofit fontScale="47500" lnSpcReduction="20000"/>
          </a:bodyPr>
          <a:lstStyle/>
          <a:p>
            <a:r>
              <a:rPr lang="en-GB" sz="2900">
                <a:solidFill>
                  <a:schemeClr val="tx1"/>
                </a:solidFill>
                <a:effectLst/>
                <a:latin typeface="+mn-lt"/>
              </a:rPr>
              <a:t>Diabetes mellitus (type I and II) including micro/macrovascular complications </a:t>
            </a:r>
          </a:p>
          <a:p>
            <a:r>
              <a:rPr lang="en-GB" sz="2900">
                <a:solidFill>
                  <a:schemeClr val="tx1"/>
                </a:solidFill>
                <a:latin typeface="+mn-lt"/>
              </a:rPr>
              <a:t>Diabetic </a:t>
            </a:r>
            <a:r>
              <a:rPr lang="en-GB" sz="2900">
                <a:solidFill>
                  <a:schemeClr val="tx1"/>
                </a:solidFill>
                <a:effectLst/>
                <a:latin typeface="+mn-lt"/>
              </a:rPr>
              <a:t>Ketoacidosis </a:t>
            </a:r>
          </a:p>
          <a:p>
            <a:r>
              <a:rPr lang="en-GB" sz="2900">
                <a:solidFill>
                  <a:schemeClr val="tx1"/>
                </a:solidFill>
                <a:effectLst/>
                <a:latin typeface="+mn-lt"/>
              </a:rPr>
              <a:t>Hyperosmolar hyperglycaemic state </a:t>
            </a:r>
            <a:endParaRPr lang="en-GB" sz="2900">
              <a:solidFill>
                <a:schemeClr val="tx1"/>
              </a:solidFill>
              <a:latin typeface="+mn-lt"/>
            </a:endParaRPr>
          </a:p>
          <a:p>
            <a:r>
              <a:rPr lang="en-GB" sz="2900">
                <a:solidFill>
                  <a:schemeClr val="tx1"/>
                </a:solidFill>
                <a:effectLst/>
                <a:latin typeface="+mn-lt"/>
              </a:rPr>
              <a:t>Hypoglycaemia </a:t>
            </a:r>
          </a:p>
          <a:p>
            <a:pPr>
              <a:buFont typeface="Arial" panose="020B0604020202020204" pitchFamily="34" charset="0"/>
              <a:buChar char="•"/>
            </a:pPr>
            <a:r>
              <a:rPr lang="en-GB" sz="2900">
                <a:solidFill>
                  <a:schemeClr val="tx1"/>
                </a:solidFill>
                <a:effectLst/>
                <a:latin typeface="+mn-lt"/>
              </a:rPr>
              <a:t>Thyroid Disorders </a:t>
            </a:r>
          </a:p>
          <a:p>
            <a:pPr marL="742950" lvl="1" indent="-285750">
              <a:buFont typeface="Arial" panose="020B0604020202020204" pitchFamily="34" charset="0"/>
              <a:buChar char="•"/>
            </a:pPr>
            <a:r>
              <a:rPr lang="en-GB" sz="2900">
                <a:solidFill>
                  <a:schemeClr val="tx1"/>
                </a:solidFill>
                <a:effectLst/>
                <a:latin typeface="+mn-lt"/>
              </a:rPr>
              <a:t>Hyperthyroidism – mainly Graves disease, recognise other causes </a:t>
            </a:r>
          </a:p>
          <a:p>
            <a:pPr marL="742950" lvl="1" indent="-285750">
              <a:buFont typeface="Arial" panose="020B0604020202020204" pitchFamily="34" charset="0"/>
              <a:buChar char="•"/>
            </a:pPr>
            <a:r>
              <a:rPr lang="en-GB" sz="2900">
                <a:solidFill>
                  <a:schemeClr val="tx1"/>
                </a:solidFill>
                <a:effectLst/>
                <a:latin typeface="+mn-lt"/>
              </a:rPr>
              <a:t>Hypothyroidism – mainly Hashimoto’s thyroiditis, recognise other causes </a:t>
            </a:r>
          </a:p>
          <a:p>
            <a:pPr marL="742950" lvl="1" indent="-285750">
              <a:buFont typeface="Arial" panose="020B0604020202020204" pitchFamily="34" charset="0"/>
              <a:buChar char="•"/>
            </a:pPr>
            <a:r>
              <a:rPr lang="en-GB" sz="2900">
                <a:solidFill>
                  <a:schemeClr val="tx1"/>
                </a:solidFill>
                <a:effectLst/>
                <a:latin typeface="+mn-lt"/>
              </a:rPr>
              <a:t>Recognise other causes of thyroid disorders; De Quervain’s thyroiditis, post-partum thyroiditis, amiodarone, lithium toxicity </a:t>
            </a:r>
          </a:p>
          <a:p>
            <a:pPr marL="742950" lvl="1" indent="-285750">
              <a:buFont typeface="Arial" panose="020B0604020202020204" pitchFamily="34" charset="0"/>
              <a:buChar char="•"/>
            </a:pPr>
            <a:r>
              <a:rPr lang="en-GB" sz="2900">
                <a:solidFill>
                  <a:schemeClr val="tx1"/>
                </a:solidFill>
                <a:effectLst/>
                <a:latin typeface="+mn-lt"/>
              </a:rPr>
              <a:t>Thyroid cancer </a:t>
            </a:r>
          </a:p>
          <a:p>
            <a:pPr>
              <a:buFont typeface="Arial" panose="020B0604020202020204" pitchFamily="34" charset="0"/>
              <a:buChar char="•"/>
            </a:pPr>
            <a:r>
              <a:rPr lang="en-GB" sz="2900">
                <a:solidFill>
                  <a:schemeClr val="tx1"/>
                </a:solidFill>
                <a:effectLst/>
                <a:latin typeface="+mn-lt"/>
              </a:rPr>
              <a:t>Pituitary adenomas </a:t>
            </a:r>
          </a:p>
          <a:p>
            <a:pPr marL="742950" lvl="1" indent="-285750">
              <a:buFont typeface="Arial" panose="020B0604020202020204" pitchFamily="34" charset="0"/>
              <a:buChar char="•"/>
            </a:pPr>
            <a:r>
              <a:rPr lang="en-GB" sz="2900">
                <a:solidFill>
                  <a:schemeClr val="tx1"/>
                </a:solidFill>
                <a:effectLst/>
                <a:latin typeface="+mn-lt"/>
              </a:rPr>
              <a:t>Cushing’s syndrome and disease </a:t>
            </a:r>
          </a:p>
          <a:p>
            <a:pPr marL="742950" lvl="1" indent="-285750">
              <a:buFont typeface="Arial" panose="020B0604020202020204" pitchFamily="34" charset="0"/>
              <a:buChar char="•"/>
            </a:pPr>
            <a:r>
              <a:rPr lang="en-GB" sz="2900">
                <a:solidFill>
                  <a:schemeClr val="tx1"/>
                </a:solidFill>
                <a:effectLst/>
                <a:latin typeface="+mn-lt"/>
              </a:rPr>
              <a:t>Acromegaly </a:t>
            </a:r>
          </a:p>
          <a:p>
            <a:pPr marL="742950" lvl="1" indent="-285750">
              <a:buFont typeface="Arial" panose="020B0604020202020204" pitchFamily="34" charset="0"/>
              <a:buChar char="•"/>
            </a:pPr>
            <a:r>
              <a:rPr lang="en-GB" sz="2900">
                <a:solidFill>
                  <a:schemeClr val="tx1"/>
                </a:solidFill>
                <a:effectLst/>
                <a:latin typeface="+mn-lt"/>
              </a:rPr>
              <a:t>Prolactinoma </a:t>
            </a:r>
          </a:p>
          <a:p>
            <a:endParaRPr lang="en-GB">
              <a:solidFill>
                <a:schemeClr val="tx1"/>
              </a:solidFill>
            </a:endParaRPr>
          </a:p>
        </p:txBody>
      </p:sp>
      <p:sp>
        <p:nvSpPr>
          <p:cNvPr id="4" name="TextBox 3">
            <a:extLst>
              <a:ext uri="{FF2B5EF4-FFF2-40B4-BE49-F238E27FC236}">
                <a16:creationId xmlns:a16="http://schemas.microsoft.com/office/drawing/2014/main" id="{A21D7511-73B1-6D44-98EF-949701E57186}"/>
              </a:ext>
            </a:extLst>
          </p:cNvPr>
          <p:cNvSpPr txBox="1"/>
          <p:nvPr/>
        </p:nvSpPr>
        <p:spPr>
          <a:xfrm>
            <a:off x="6722029" y="1851383"/>
            <a:ext cx="5086343" cy="3323987"/>
          </a:xfrm>
          <a:prstGeom prst="rect">
            <a:avLst/>
          </a:prstGeom>
          <a:noFill/>
        </p:spPr>
        <p:txBody>
          <a:bodyPr wrap="square" rtlCol="0">
            <a:spAutoFit/>
          </a:bodyPr>
          <a:lstStyle/>
          <a:p>
            <a:pPr marL="285750" indent="-285750">
              <a:buFont typeface="Arial" panose="020B0604020202020204" pitchFamily="34" charset="0"/>
              <a:buChar char="•"/>
            </a:pPr>
            <a:r>
              <a:rPr lang="en-GB" sz="1400">
                <a:solidFill>
                  <a:schemeClr val="tx1"/>
                </a:solidFill>
                <a:effectLst/>
                <a:latin typeface="+mn-lt"/>
              </a:rPr>
              <a:t>Carcinoid tumours and syndrome </a:t>
            </a:r>
          </a:p>
          <a:p>
            <a:pPr marL="285750" indent="-285750">
              <a:buFont typeface="Arial" panose="020B0604020202020204" pitchFamily="34" charset="0"/>
              <a:buChar char="•"/>
            </a:pPr>
            <a:r>
              <a:rPr lang="en-GB" sz="1400">
                <a:solidFill>
                  <a:schemeClr val="tx1"/>
                </a:solidFill>
                <a:effectLst/>
                <a:latin typeface="+mn-lt"/>
              </a:rPr>
              <a:t>Conn’s Syndrome </a:t>
            </a:r>
          </a:p>
          <a:p>
            <a:pPr marL="285750" indent="-285750">
              <a:buFont typeface="Arial" panose="020B0604020202020204" pitchFamily="34" charset="0"/>
              <a:buChar char="•"/>
            </a:pPr>
            <a:r>
              <a:rPr lang="en-GB" sz="1400">
                <a:solidFill>
                  <a:schemeClr val="tx1"/>
                </a:solidFill>
                <a:effectLst/>
                <a:latin typeface="+mn-lt"/>
              </a:rPr>
              <a:t>Adrenal insufficiency: primary (Addison’s) and secondary </a:t>
            </a:r>
          </a:p>
          <a:p>
            <a:pPr marL="285750" indent="-285750">
              <a:buFont typeface="Arial" panose="020B0604020202020204" pitchFamily="34" charset="0"/>
              <a:buChar char="•"/>
            </a:pPr>
            <a:r>
              <a:rPr lang="en-GB" sz="1400">
                <a:solidFill>
                  <a:schemeClr val="tx1"/>
                </a:solidFill>
                <a:effectLst/>
                <a:latin typeface="+mn-lt"/>
              </a:rPr>
              <a:t>SIADH </a:t>
            </a:r>
          </a:p>
          <a:p>
            <a:pPr marL="285750" indent="-285750">
              <a:buFont typeface="Arial" panose="020B0604020202020204" pitchFamily="34" charset="0"/>
              <a:buChar char="•"/>
            </a:pPr>
            <a:r>
              <a:rPr lang="en-GB" sz="1400">
                <a:solidFill>
                  <a:schemeClr val="tx1"/>
                </a:solidFill>
                <a:effectLst/>
                <a:latin typeface="+mn-lt"/>
              </a:rPr>
              <a:t>Diabetes insipidus (cranial and nephrogenic) </a:t>
            </a:r>
          </a:p>
          <a:p>
            <a:pPr marL="285750" indent="-285750">
              <a:buFont typeface="Arial" panose="020B0604020202020204" pitchFamily="34" charset="0"/>
              <a:buChar char="•"/>
            </a:pPr>
            <a:r>
              <a:rPr lang="en-GB" sz="1400">
                <a:solidFill>
                  <a:schemeClr val="tx1"/>
                </a:solidFill>
                <a:effectLst/>
                <a:latin typeface="+mn-lt"/>
              </a:rPr>
              <a:t>Hyperparathyroidism (primary secondary tertiary) </a:t>
            </a:r>
          </a:p>
          <a:p>
            <a:pPr marL="285750" indent="-285750">
              <a:buFont typeface="Arial" panose="020B0604020202020204" pitchFamily="34" charset="0"/>
              <a:buChar char="•"/>
            </a:pPr>
            <a:r>
              <a:rPr lang="en-GB" sz="1400">
                <a:solidFill>
                  <a:schemeClr val="tx1"/>
                </a:solidFill>
                <a:effectLst/>
                <a:latin typeface="+mn-lt"/>
              </a:rPr>
              <a:t>Hypoparathyroidism </a:t>
            </a:r>
          </a:p>
          <a:p>
            <a:pPr marL="285750" indent="-285750">
              <a:buFont typeface="Arial" panose="020B0604020202020204" pitchFamily="34" charset="0"/>
              <a:buChar char="•"/>
            </a:pPr>
            <a:r>
              <a:rPr lang="en-GB" sz="1400">
                <a:solidFill>
                  <a:schemeClr val="tx1"/>
                </a:solidFill>
                <a:effectLst/>
                <a:latin typeface="+mn-lt"/>
              </a:rPr>
              <a:t>Pheochromocytoma </a:t>
            </a:r>
          </a:p>
          <a:p>
            <a:pPr marL="285750" indent="-285750">
              <a:buFont typeface="Arial" panose="020B0604020202020204" pitchFamily="34" charset="0"/>
              <a:buChar char="•"/>
            </a:pPr>
            <a:r>
              <a:rPr lang="en-GB" sz="1400">
                <a:solidFill>
                  <a:schemeClr val="tx1"/>
                </a:solidFill>
                <a:effectLst/>
                <a:latin typeface="+mn-lt"/>
              </a:rPr>
              <a:t>Electrolyte imbalances </a:t>
            </a:r>
          </a:p>
          <a:p>
            <a:pPr marL="285750" indent="-285750">
              <a:buFont typeface="Arial" panose="020B0604020202020204" pitchFamily="34" charset="0"/>
              <a:buChar char="•"/>
            </a:pPr>
            <a:r>
              <a:rPr lang="en-GB" sz="1400">
                <a:solidFill>
                  <a:schemeClr val="tx1"/>
                </a:solidFill>
                <a:effectLst/>
                <a:latin typeface="+mn-lt"/>
              </a:rPr>
              <a:t>Hypercalcaemia </a:t>
            </a:r>
          </a:p>
          <a:p>
            <a:pPr marL="285750" indent="-285750">
              <a:buFont typeface="Arial" panose="020B0604020202020204" pitchFamily="34" charset="0"/>
              <a:buChar char="•"/>
            </a:pPr>
            <a:r>
              <a:rPr lang="en-GB" sz="1400">
                <a:solidFill>
                  <a:schemeClr val="tx1"/>
                </a:solidFill>
                <a:effectLst/>
                <a:latin typeface="+mn-lt"/>
              </a:rPr>
              <a:t>Hypocalcaemia </a:t>
            </a:r>
          </a:p>
          <a:p>
            <a:pPr marL="285750" indent="-285750">
              <a:buFont typeface="Arial" panose="020B0604020202020204" pitchFamily="34" charset="0"/>
              <a:buChar char="•"/>
            </a:pPr>
            <a:r>
              <a:rPr lang="en-GB" sz="1400">
                <a:solidFill>
                  <a:schemeClr val="tx1"/>
                </a:solidFill>
                <a:effectLst/>
                <a:latin typeface="+mn-lt"/>
              </a:rPr>
              <a:t>Hyperkalaemia </a:t>
            </a:r>
            <a:endParaRPr lang="en-GB">
              <a:solidFill>
                <a:schemeClr val="tx1"/>
              </a:solidFill>
              <a:latin typeface="+mn-lt"/>
            </a:endParaRPr>
          </a:p>
          <a:p>
            <a:pPr marL="285750" indent="-285750">
              <a:buFont typeface="Arial" panose="020B0604020202020204" pitchFamily="34" charset="0"/>
              <a:buChar char="•"/>
            </a:pPr>
            <a:r>
              <a:rPr lang="en-GB" sz="1400">
                <a:solidFill>
                  <a:schemeClr val="tx1"/>
                </a:solidFill>
                <a:effectLst/>
                <a:latin typeface="+mn-lt"/>
              </a:rPr>
              <a:t>Hypokalaemia </a:t>
            </a:r>
          </a:p>
          <a:p>
            <a:pPr marL="285750" indent="-285750">
              <a:buFont typeface="Arial" panose="020B0604020202020204" pitchFamily="34" charset="0"/>
              <a:buChar char="•"/>
            </a:pPr>
            <a:r>
              <a:rPr lang="en-GB" sz="1400">
                <a:solidFill>
                  <a:schemeClr val="tx1"/>
                </a:solidFill>
                <a:effectLst/>
                <a:latin typeface="+mn-lt"/>
              </a:rPr>
              <a:t>Hyponatremia (Not included on slides)</a:t>
            </a:r>
          </a:p>
          <a:p>
            <a:pPr marL="285750" indent="-285750">
              <a:buFont typeface="Arial" panose="020B0604020202020204" pitchFamily="34" charset="0"/>
              <a:buChar char="•"/>
            </a:pPr>
            <a:r>
              <a:rPr lang="en-GB" sz="1400">
                <a:solidFill>
                  <a:schemeClr val="tx1"/>
                </a:solidFill>
                <a:effectLst/>
                <a:latin typeface="+mn-lt"/>
              </a:rPr>
              <a:t>Hypernatremia (Not included on slides)</a:t>
            </a:r>
          </a:p>
        </p:txBody>
      </p:sp>
    </p:spTree>
    <p:extLst>
      <p:ext uri="{BB962C8B-B14F-4D97-AF65-F5344CB8AC3E}">
        <p14:creationId xmlns:p14="http://schemas.microsoft.com/office/powerpoint/2010/main" val="239612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20510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HYPOTHYROIDISM</a:t>
            </a:r>
          </a:p>
        </p:txBody>
      </p:sp>
      <p:graphicFrame>
        <p:nvGraphicFramePr>
          <p:cNvPr id="144" name="Google Shape;144;g14f42a8af8d_0_0"/>
          <p:cNvGraphicFramePr/>
          <p:nvPr/>
        </p:nvGraphicFramePr>
        <p:xfrm>
          <a:off x="363855" y="1610294"/>
          <a:ext cx="11464290" cy="2486923"/>
        </p:xfrm>
        <a:graphic>
          <a:graphicData uri="http://schemas.openxmlformats.org/drawingml/2006/table">
            <a:tbl>
              <a:tblPr>
                <a:noFill/>
                <a:tableStyleId>{A9FBECBB-9841-4348-AF54-0E99E33BA2AF}</a:tableStyleId>
              </a:tblPr>
              <a:tblGrid>
                <a:gridCol w="1727835">
                  <a:extLst>
                    <a:ext uri="{9D8B030D-6E8A-4147-A177-3AD203B41FA5}">
                      <a16:colId xmlns:a16="http://schemas.microsoft.com/office/drawing/2014/main" val="20000"/>
                    </a:ext>
                  </a:extLst>
                </a:gridCol>
                <a:gridCol w="9736455">
                  <a:extLst>
                    <a:ext uri="{9D8B030D-6E8A-4147-A177-3AD203B41FA5}">
                      <a16:colId xmlns:a16="http://schemas.microsoft.com/office/drawing/2014/main" val="20001"/>
                    </a:ext>
                  </a:extLst>
                </a:gridCol>
              </a:tblGrid>
              <a:tr h="658153">
                <a:tc>
                  <a:txBody>
                    <a:bodyPr/>
                    <a:lstStyle/>
                    <a:p>
                      <a:pPr marL="0" marR="0" lvl="0" indent="0" algn="l" rtl="0">
                        <a:lnSpc>
                          <a:spcPct val="100000"/>
                        </a:lnSpc>
                        <a:spcBef>
                          <a:spcPts val="0"/>
                        </a:spcBef>
                        <a:spcAft>
                          <a:spcPts val="0"/>
                        </a:spcAft>
                        <a:buClr>
                          <a:srgbClr val="000000"/>
                        </a:buClr>
                        <a:buSzPts val="1400"/>
                        <a:buFont typeface="Arial"/>
                        <a:buNone/>
                      </a:pPr>
                      <a:r>
                        <a:rPr lang="en-US" sz="1200" b="1" u="none" strike="noStrike" cap="none">
                          <a:latin typeface="Arial" panose="020B0604020202020204" pitchFamily="34" charset="0"/>
                          <a:ea typeface="Roboto"/>
                          <a:cs typeface="Arial" panose="020B0604020202020204" pitchFamily="34" charset="0"/>
                          <a:sym typeface="Roboto"/>
                        </a:rPr>
                        <a:t>DEFINITION</a:t>
                      </a:r>
                      <a:endParaRPr sz="12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rgbClr val="000000"/>
                          </a:solidFill>
                          <a:effectLst/>
                          <a:latin typeface="Arial"/>
                          <a:ea typeface="Arial"/>
                          <a:cs typeface="Arial"/>
                          <a:sym typeface="Arial"/>
                        </a:rPr>
                        <a:t>Hypothyroidism is a clinical syndrome resulting from a deficiency of thyroid hormones, which results in a generalised slowing of metabolic processes. </a:t>
                      </a:r>
                      <a:endParaRPr lang="en-GB" sz="1200" b="0"/>
                    </a:p>
                  </a:txBody>
                  <a:tcPr marL="91425" marR="91425" marT="91425" marB="91425"/>
                </a:tc>
                <a:extLst>
                  <a:ext uri="{0D108BD9-81ED-4DB2-BD59-A6C34878D82A}">
                    <a16:rowId xmlns:a16="http://schemas.microsoft.com/office/drawing/2014/main" val="10000"/>
                  </a:ext>
                </a:extLst>
              </a:tr>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200" b="1" u="none" strike="noStrike" cap="none">
                          <a:latin typeface="Arial" panose="020B0604020202020204" pitchFamily="34" charset="0"/>
                          <a:ea typeface="Roboto"/>
                          <a:cs typeface="Arial" panose="020B0604020202020204" pitchFamily="34" charset="0"/>
                          <a:sym typeface="Roboto"/>
                        </a:rPr>
                        <a:t>CAUSE/S &amp; RISK FACTORS</a:t>
                      </a:r>
                      <a:endParaRPr sz="12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indent="0">
                        <a:buFont typeface="Arial" panose="020B0604020202020204" pitchFamily="34" charset="0"/>
                        <a:buNone/>
                      </a:pPr>
                      <a:r>
                        <a:rPr lang="en-GB" sz="1200" b="1" i="0" u="none" strike="noStrike" cap="none">
                          <a:solidFill>
                            <a:srgbClr val="000000"/>
                          </a:solidFill>
                          <a:effectLst/>
                          <a:latin typeface="Arial"/>
                          <a:ea typeface="Arial"/>
                          <a:cs typeface="Arial"/>
                          <a:sym typeface="Arial"/>
                        </a:rPr>
                        <a:t>Primary Hypothyroidism: Autoantibodies: Thyroglobulin and thyroid peroxidase antibodies present at low levels </a:t>
                      </a:r>
                      <a:endParaRPr lang="en-GB" sz="1200"/>
                    </a:p>
                    <a:p>
                      <a:pPr marL="285750" indent="-285750">
                        <a:buFont typeface="Arial" panose="020B0604020202020204" pitchFamily="34" charset="0"/>
                        <a:buChar char="•"/>
                      </a:pPr>
                      <a:r>
                        <a:rPr lang="en-GB" sz="1200" b="1" i="0" u="none" strike="noStrike" cap="none">
                          <a:solidFill>
                            <a:srgbClr val="FF0000"/>
                          </a:solidFill>
                          <a:effectLst/>
                          <a:latin typeface="Arial"/>
                          <a:ea typeface="Arial"/>
                          <a:cs typeface="Arial"/>
                          <a:sym typeface="Arial"/>
                        </a:rPr>
                        <a:t>Hashimoto’s thyroiditis </a:t>
                      </a:r>
                      <a:r>
                        <a:rPr lang="en-GB" sz="1200" b="0" i="0" u="none" strike="noStrike" cap="none">
                          <a:solidFill>
                            <a:srgbClr val="000000"/>
                          </a:solidFill>
                          <a:effectLst/>
                          <a:latin typeface="Arial"/>
                          <a:ea typeface="Arial"/>
                          <a:cs typeface="Arial"/>
                          <a:sym typeface="Arial"/>
                        </a:rPr>
                        <a:t>(Most common cause of primary hypothyroidism), </a:t>
                      </a:r>
                      <a:r>
                        <a:rPr lang="en-GB" sz="1200" b="1" i="0" u="none" strike="noStrike" cap="none">
                          <a:solidFill>
                            <a:srgbClr val="000000"/>
                          </a:solidFill>
                          <a:effectLst/>
                          <a:latin typeface="Arial"/>
                          <a:ea typeface="Arial"/>
                          <a:cs typeface="Arial"/>
                          <a:sym typeface="Arial"/>
                        </a:rPr>
                        <a:t>De Quervain’s thyroiditis, Radiotherapy, Drug therapy </a:t>
                      </a:r>
                      <a:r>
                        <a:rPr lang="en-GB" sz="1200" b="0" i="0" u="none" strike="noStrike" cap="none">
                          <a:solidFill>
                            <a:srgbClr val="000000"/>
                          </a:solidFill>
                          <a:effectLst/>
                          <a:latin typeface="Arial"/>
                          <a:ea typeface="Arial"/>
                          <a:cs typeface="Arial"/>
                          <a:sym typeface="Arial"/>
                        </a:rPr>
                        <a:t>e.g. </a:t>
                      </a:r>
                      <a:r>
                        <a:rPr lang="en-GB" sz="1200" b="0" i="0" u="none" strike="noStrike" cap="none">
                          <a:solidFill>
                            <a:srgbClr val="FF0000"/>
                          </a:solidFill>
                          <a:effectLst/>
                          <a:latin typeface="Arial"/>
                          <a:ea typeface="Arial"/>
                          <a:cs typeface="Arial"/>
                          <a:sym typeface="Arial"/>
                        </a:rPr>
                        <a:t>lithium, amiodarone</a:t>
                      </a:r>
                      <a:r>
                        <a:rPr lang="en-GB" sz="1200" b="0" i="0" u="none" strike="noStrike" cap="none">
                          <a:solidFill>
                            <a:srgbClr val="000000"/>
                          </a:solidFill>
                          <a:effectLst/>
                          <a:latin typeface="Arial"/>
                          <a:ea typeface="Arial"/>
                          <a:cs typeface="Arial"/>
                          <a:sym typeface="Arial"/>
                        </a:rPr>
                        <a:t>, or anti thyroid drugs such as Carbimazole, </a:t>
                      </a:r>
                      <a:r>
                        <a:rPr lang="en-GB" sz="1200" b="1" i="0" u="none" strike="noStrike" cap="none">
                          <a:solidFill>
                            <a:srgbClr val="000000"/>
                          </a:solidFill>
                          <a:effectLst/>
                          <a:latin typeface="Arial"/>
                          <a:ea typeface="Arial"/>
                          <a:cs typeface="Arial"/>
                          <a:sym typeface="Arial"/>
                        </a:rPr>
                        <a:t>Dietary iodine deficiency </a:t>
                      </a:r>
                    </a:p>
                    <a:p>
                      <a:pPr marL="285750" indent="-285750">
                        <a:buFont typeface="Arial" panose="020B0604020202020204" pitchFamily="34" charset="0"/>
                        <a:buChar char="•"/>
                      </a:pPr>
                      <a:endParaRPr lang="en-GB" sz="1200" b="1" i="0" u="none" strike="noStrike" cap="none">
                        <a:solidFill>
                          <a:srgbClr val="000000"/>
                        </a:solidFill>
                        <a:effectLst/>
                        <a:latin typeface="Arial"/>
                        <a:ea typeface="Arial"/>
                        <a:cs typeface="Arial"/>
                        <a:sym typeface="Arial"/>
                      </a:endParaRPr>
                    </a:p>
                    <a:p>
                      <a:pPr marL="0" indent="0">
                        <a:buFontTx/>
                        <a:buNone/>
                      </a:pPr>
                      <a:r>
                        <a:rPr lang="en-GB" sz="1200" b="1" i="0" u="none" strike="noStrike" cap="none">
                          <a:solidFill>
                            <a:srgbClr val="000000"/>
                          </a:solidFill>
                          <a:effectLst/>
                          <a:latin typeface="Arial"/>
                          <a:ea typeface="Arial"/>
                          <a:cs typeface="Arial"/>
                          <a:sym typeface="Arial"/>
                        </a:rPr>
                        <a:t>Secondary Hypothyroidism (rare): </a:t>
                      </a:r>
                      <a:endParaRPr lang="en-GB" sz="1200">
                        <a:effectLst/>
                      </a:endParaRPr>
                    </a:p>
                    <a:p>
                      <a:pPr marL="285750" indent="-285750">
                        <a:buFont typeface="Arial" panose="020B0604020202020204" pitchFamily="34" charset="0"/>
                        <a:buChar char="•"/>
                      </a:pPr>
                      <a:r>
                        <a:rPr lang="en-GB" sz="1200" b="1" i="0" u="none" strike="noStrike" cap="none">
                          <a:solidFill>
                            <a:srgbClr val="000000"/>
                          </a:solidFill>
                          <a:effectLst/>
                          <a:latin typeface="Arial"/>
                          <a:ea typeface="Arial"/>
                          <a:cs typeface="Arial"/>
                          <a:sym typeface="Arial"/>
                        </a:rPr>
                        <a:t>From pituitary failure- Not enough TSH </a:t>
                      </a:r>
                    </a:p>
                    <a:p>
                      <a:pPr marL="285750" indent="-285750">
                        <a:buFont typeface="Arial" panose="020B0604020202020204" pitchFamily="34" charset="0"/>
                        <a:buChar char="•"/>
                      </a:pPr>
                      <a:endParaRPr lang="en-GB" sz="1200"/>
                    </a:p>
                    <a:p>
                      <a:pPr marL="0" indent="0">
                        <a:buFont typeface="Arial" panose="020B0604020202020204" pitchFamily="34" charset="0"/>
                        <a:buNone/>
                      </a:pPr>
                      <a:r>
                        <a:rPr lang="en-GB" sz="1200" b="0" i="0" u="none" strike="noStrike" cap="none">
                          <a:solidFill>
                            <a:srgbClr val="000000"/>
                          </a:solidFill>
                          <a:effectLst/>
                          <a:latin typeface="Arial"/>
                          <a:ea typeface="Arial"/>
                          <a:cs typeface="Arial"/>
                          <a:sym typeface="Arial"/>
                        </a:rPr>
                        <a:t>Hypothyroidism associations: </a:t>
                      </a:r>
                      <a:endParaRPr lang="en-GB" sz="1200"/>
                    </a:p>
                    <a:p>
                      <a:pPr marL="285750" indent="-285750">
                        <a:buFont typeface="Arial" panose="020B0604020202020204" pitchFamily="34" charset="0"/>
                        <a:buChar char="•"/>
                      </a:pPr>
                      <a:r>
                        <a:rPr lang="en-GB" sz="1200" b="0" i="0" u="none" strike="noStrike" cap="none">
                          <a:solidFill>
                            <a:srgbClr val="000000"/>
                          </a:solidFill>
                          <a:effectLst/>
                          <a:latin typeface="Arial"/>
                          <a:ea typeface="Arial"/>
                          <a:cs typeface="Arial"/>
                          <a:sym typeface="Arial"/>
                        </a:rPr>
                        <a:t>Downs syndrome, Turner’s syndrome, Coeliac disease </a:t>
                      </a:r>
                      <a:endParaRPr lang="en-GB" sz="1200">
                        <a:effectLst/>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5" name="Google Shape;144;g14f42a8af8d_0_0">
            <a:extLst>
              <a:ext uri="{FF2B5EF4-FFF2-40B4-BE49-F238E27FC236}">
                <a16:creationId xmlns:a16="http://schemas.microsoft.com/office/drawing/2014/main" id="{86F7950B-2476-F267-B1CE-57CDBD774E7E}"/>
              </a:ext>
            </a:extLst>
          </p:cNvPr>
          <p:cNvGraphicFramePr/>
          <p:nvPr/>
        </p:nvGraphicFramePr>
        <p:xfrm>
          <a:off x="363855" y="4097217"/>
          <a:ext cx="11464290" cy="2727274"/>
        </p:xfrm>
        <a:graphic>
          <a:graphicData uri="http://schemas.openxmlformats.org/drawingml/2006/table">
            <a:tbl>
              <a:tblPr>
                <a:noFill/>
                <a:tableStyleId>{A9FBECBB-9841-4348-AF54-0E99E33BA2AF}</a:tableStyleId>
              </a:tblPr>
              <a:tblGrid>
                <a:gridCol w="1727835">
                  <a:extLst>
                    <a:ext uri="{9D8B030D-6E8A-4147-A177-3AD203B41FA5}">
                      <a16:colId xmlns:a16="http://schemas.microsoft.com/office/drawing/2014/main" val="20000"/>
                    </a:ext>
                  </a:extLst>
                </a:gridCol>
                <a:gridCol w="9736455">
                  <a:extLst>
                    <a:ext uri="{9D8B030D-6E8A-4147-A177-3AD203B41FA5}">
                      <a16:colId xmlns:a16="http://schemas.microsoft.com/office/drawing/2014/main" val="20001"/>
                    </a:ext>
                  </a:extLst>
                </a:gridCol>
              </a:tblGrid>
              <a:tr h="703903">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PATHOPHYSIOLOGY</a:t>
                      </a:r>
                    </a:p>
                  </a:txBody>
                  <a:tcPr marL="91425" marR="91425" marT="91425" marB="91425"/>
                </a:tc>
                <a:tc>
                  <a:txBody>
                    <a:bodyPr/>
                    <a:lstStyle/>
                    <a:p>
                      <a:r>
                        <a:rPr lang="en-GB" sz="1200" b="1" i="0" u="none" strike="noStrike" cap="none">
                          <a:solidFill>
                            <a:srgbClr val="000000"/>
                          </a:solidFill>
                          <a:effectLst/>
                          <a:latin typeface="Arial"/>
                          <a:ea typeface="Arial"/>
                          <a:cs typeface="Arial"/>
                          <a:sym typeface="Arial"/>
                        </a:rPr>
                        <a:t>Primary hypothyroidism </a:t>
                      </a:r>
                      <a:r>
                        <a:rPr lang="en-GB" sz="1200" b="0" i="0" u="none" strike="noStrike" cap="none">
                          <a:solidFill>
                            <a:srgbClr val="000000"/>
                          </a:solidFill>
                          <a:effectLst/>
                          <a:latin typeface="Arial"/>
                          <a:ea typeface="Arial"/>
                          <a:cs typeface="Arial"/>
                          <a:sym typeface="Arial"/>
                        </a:rPr>
                        <a:t>Peripheral thyroid disorder→ T3/T4 not produced (↓ levels) → Compensatory ↑ TSH Levels </a:t>
                      </a:r>
                    </a:p>
                    <a:p>
                      <a:endParaRPr lang="en-GB" sz="1200"/>
                    </a:p>
                    <a:p>
                      <a:r>
                        <a:rPr lang="en-GB" sz="1200" b="1" i="0" u="none" strike="noStrike" cap="none">
                          <a:solidFill>
                            <a:srgbClr val="000000"/>
                          </a:solidFill>
                          <a:effectLst/>
                          <a:latin typeface="Arial"/>
                          <a:ea typeface="Arial"/>
                          <a:cs typeface="Arial"/>
                          <a:sym typeface="Arial"/>
                        </a:rPr>
                        <a:t>Secondary hypothyroidism: </a:t>
                      </a:r>
                      <a:r>
                        <a:rPr lang="en-GB" sz="1200" b="0" i="0" u="none" strike="noStrike" cap="none">
                          <a:solidFill>
                            <a:srgbClr val="000000"/>
                          </a:solidFill>
                          <a:effectLst/>
                          <a:latin typeface="Arial"/>
                          <a:ea typeface="Arial"/>
                          <a:cs typeface="Arial"/>
                          <a:sym typeface="Arial"/>
                        </a:rPr>
                        <a:t>Pituitary disorders→ TSH levels ↓ → T3/T4 levels ↓</a:t>
                      </a:r>
                      <a:endParaRPr lang="en-GB" sz="1200" b="0"/>
                    </a:p>
                  </a:txBody>
                  <a:tcPr marL="91425" marR="91425" marT="91425" marB="91425"/>
                </a:tc>
                <a:extLst>
                  <a:ext uri="{0D108BD9-81ED-4DB2-BD59-A6C34878D82A}">
                    <a16:rowId xmlns:a16="http://schemas.microsoft.com/office/drawing/2014/main" val="10002"/>
                  </a:ext>
                </a:extLst>
              </a:tr>
              <a:tr h="338173">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PRESENTATION</a:t>
                      </a:r>
                      <a:endParaRPr sz="1400" b="1" u="none" strike="noStrike" cap="none">
                        <a:latin typeface="Roboto"/>
                        <a:ea typeface="Roboto"/>
                        <a:cs typeface="Roboto"/>
                        <a:sym typeface="Roboto"/>
                      </a:endParaRPr>
                    </a:p>
                  </a:txBody>
                  <a:tcPr marL="91425" marR="91425" marT="91425" marB="91425"/>
                </a:tc>
                <a:tc>
                  <a:txBody>
                    <a:bodyPr/>
                    <a:lstStyle/>
                    <a:p>
                      <a:r>
                        <a:rPr lang="en-GB" sz="1200">
                          <a:effectLst/>
                        </a:rPr>
                        <a:t>Weight gain, Lethargy, Cold intolerance, Dry, coarse scalp, Loss of lateral aspect of eyebrow, Constipation, Menorrhagia</a:t>
                      </a:r>
                    </a:p>
                  </a:txBody>
                  <a:tcPr marL="91425" marR="91425" marT="91425" marB="91425"/>
                </a:tc>
                <a:extLst>
                  <a:ext uri="{0D108BD9-81ED-4DB2-BD59-A6C34878D82A}">
                    <a16:rowId xmlns:a16="http://schemas.microsoft.com/office/drawing/2014/main" val="10003"/>
                  </a:ext>
                </a:extLst>
              </a:tr>
              <a:tr h="105473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DIAGNOSIS &amp; INVESTIGATIONS </a:t>
                      </a:r>
                      <a:endParaRPr sz="14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u="none" strike="noStrike" cap="none">
                          <a:solidFill>
                            <a:srgbClr val="FF0000"/>
                          </a:solidFill>
                        </a:rPr>
                        <a:t>1</a:t>
                      </a:r>
                      <a:r>
                        <a:rPr lang="en-GB" sz="1200" u="none" strike="noStrike" cap="none" baseline="30000">
                          <a:solidFill>
                            <a:srgbClr val="FF0000"/>
                          </a:solidFill>
                        </a:rPr>
                        <a:t>ST</a:t>
                      </a:r>
                      <a:r>
                        <a:rPr lang="en-GB" sz="1200" u="none" strike="noStrike" cap="none">
                          <a:solidFill>
                            <a:srgbClr val="FF0000"/>
                          </a:solidFill>
                        </a:rPr>
                        <a:t> LINE</a:t>
                      </a:r>
                      <a:r>
                        <a:rPr lang="en-GB" sz="1200" u="none" strike="noStrike" cap="none"/>
                        <a:t>: </a:t>
                      </a:r>
                      <a:r>
                        <a:rPr lang="en-GB" sz="1200" b="1" i="0" u="none" strike="noStrike" cap="none">
                          <a:solidFill>
                            <a:srgbClr val="000000"/>
                          </a:solidFill>
                          <a:effectLst/>
                          <a:latin typeface="Arial"/>
                          <a:ea typeface="Arial"/>
                          <a:cs typeface="Arial"/>
                          <a:sym typeface="Arial"/>
                        </a:rPr>
                        <a:t>Thyroid function tests(TFTs)- </a:t>
                      </a:r>
                      <a:r>
                        <a:rPr lang="en-GB" sz="1200" b="0" i="0" u="none" strike="noStrike" cap="none">
                          <a:solidFill>
                            <a:srgbClr val="000000"/>
                          </a:solidFill>
                          <a:effectLst/>
                          <a:latin typeface="Arial"/>
                          <a:ea typeface="Arial"/>
                          <a:cs typeface="Arial"/>
                          <a:sym typeface="Arial"/>
                        </a:rPr>
                        <a:t>Primarily look at TSH ad T4 levels (Low T4 and High TSH)</a:t>
                      </a:r>
                      <a:br>
                        <a:rPr lang="en-GB" sz="1200" b="0" i="0" u="none" strike="noStrike" cap="none">
                          <a:solidFill>
                            <a:srgbClr val="000000"/>
                          </a:solidFill>
                          <a:effectLst/>
                          <a:latin typeface="Arial"/>
                          <a:ea typeface="Arial"/>
                          <a:cs typeface="Arial"/>
                          <a:sym typeface="Arial"/>
                        </a:rPr>
                      </a:br>
                      <a:r>
                        <a:rPr lang="en-GB" sz="1200" b="1" i="0" u="none" strike="noStrike" cap="none">
                          <a:solidFill>
                            <a:srgbClr val="000000"/>
                          </a:solidFill>
                          <a:effectLst/>
                          <a:latin typeface="Arial"/>
                          <a:ea typeface="Arial"/>
                          <a:cs typeface="Arial"/>
                          <a:sym typeface="Arial"/>
                        </a:rPr>
                        <a:t>Antithyroid peroxidase antibodies- elevated </a:t>
                      </a:r>
                      <a:endParaRPr lang="en-GB" sz="120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a:solidFill>
                            <a:srgbClr val="000000"/>
                          </a:solidFill>
                          <a:effectLst/>
                          <a:latin typeface="Arial"/>
                          <a:ea typeface="Arial"/>
                          <a:cs typeface="Arial"/>
                          <a:sym typeface="Arial"/>
                        </a:rPr>
                        <a:t>Other: </a:t>
                      </a:r>
                      <a:r>
                        <a:rPr lang="en-GB" sz="1200" b="1" i="0" u="none" strike="noStrike" cap="none">
                          <a:solidFill>
                            <a:srgbClr val="000000"/>
                          </a:solidFill>
                          <a:effectLst/>
                          <a:latin typeface="Arial"/>
                          <a:ea typeface="Arial"/>
                          <a:cs typeface="Arial"/>
                          <a:sym typeface="Arial"/>
                        </a:rPr>
                        <a:t>Fasting blood glucose- </a:t>
                      </a:r>
                      <a:r>
                        <a:rPr lang="en-GB" sz="1200" b="0" i="0" u="none" strike="noStrike" cap="none">
                          <a:solidFill>
                            <a:srgbClr val="000000"/>
                          </a:solidFill>
                          <a:effectLst/>
                          <a:latin typeface="Arial"/>
                          <a:ea typeface="Arial"/>
                          <a:cs typeface="Arial"/>
                          <a:sym typeface="Arial"/>
                        </a:rPr>
                        <a:t>Recommended in assessment of patients with non- specific fatigue and weight gain. Primary hypothyroidism is associated with type 1 diabetes mellitus </a:t>
                      </a:r>
                      <a:endParaRPr lang="en-GB" sz="1200"/>
                    </a:p>
                  </a:txBody>
                  <a:tcPr marL="91425" marR="91425" marT="91425" marB="91425"/>
                </a:tc>
                <a:extLst>
                  <a:ext uri="{0D108BD9-81ED-4DB2-BD59-A6C34878D82A}">
                    <a16:rowId xmlns:a16="http://schemas.microsoft.com/office/drawing/2014/main" val="10004"/>
                  </a:ext>
                </a:extLst>
              </a:tr>
              <a:tr h="502324">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TREATMENT (Tx)</a:t>
                      </a:r>
                      <a:endParaRPr sz="14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200" u="none" strike="noStrike" cap="none"/>
                        <a:t>Levothyroxine</a:t>
                      </a:r>
                      <a:endParaRPr sz="1200" u="none" strike="noStrike" cap="none"/>
                    </a:p>
                  </a:txBody>
                  <a:tcPr marL="91425" marR="91425" marT="91425" marB="914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0221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HASHIMOTO’S THYROIDITIS</a:t>
            </a:r>
            <a:endParaRPr sz="4200">
              <a:solidFill>
                <a:srgbClr val="FFFFFF"/>
              </a:solidFill>
              <a:latin typeface="Arial" panose="020B0604020202020204" pitchFamily="34" charset="0"/>
              <a:ea typeface="Roboto"/>
              <a:cs typeface="Arial" panose="020B0604020202020204" pitchFamily="34" charset="0"/>
              <a:sym typeface="Roboto"/>
            </a:endParaRPr>
          </a:p>
        </p:txBody>
      </p:sp>
      <p:graphicFrame>
        <p:nvGraphicFramePr>
          <p:cNvPr id="144" name="Google Shape;144;g14f42a8af8d_0_0"/>
          <p:cNvGraphicFramePr/>
          <p:nvPr/>
        </p:nvGraphicFramePr>
        <p:xfrm>
          <a:off x="597085" y="2044580"/>
          <a:ext cx="10997830" cy="4448295"/>
        </p:xfrm>
        <a:graphic>
          <a:graphicData uri="http://schemas.openxmlformats.org/drawingml/2006/table">
            <a:tbl>
              <a:tblPr>
                <a:noFill/>
                <a:tableStyleId>{A9FBECBB-9841-4348-AF54-0E99E33BA2AF}</a:tableStyleId>
              </a:tblPr>
              <a:tblGrid>
                <a:gridCol w="3636910">
                  <a:extLst>
                    <a:ext uri="{9D8B030D-6E8A-4147-A177-3AD203B41FA5}">
                      <a16:colId xmlns:a16="http://schemas.microsoft.com/office/drawing/2014/main" val="20000"/>
                    </a:ext>
                  </a:extLst>
                </a:gridCol>
                <a:gridCol w="7360920">
                  <a:extLst>
                    <a:ext uri="{9D8B030D-6E8A-4147-A177-3AD203B41FA5}">
                      <a16:colId xmlns:a16="http://schemas.microsoft.com/office/drawing/2014/main" val="20001"/>
                    </a:ext>
                  </a:extLst>
                </a:gridCol>
              </a:tblGrid>
              <a:tr h="53420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An </a:t>
                      </a:r>
                      <a:r>
                        <a:rPr lang="en-GB" sz="1300" b="1" i="0" u="none" strike="noStrike" cap="none">
                          <a:solidFill>
                            <a:srgbClr val="000000"/>
                          </a:solidFill>
                          <a:effectLst/>
                          <a:latin typeface="Arial"/>
                          <a:ea typeface="Arial"/>
                          <a:cs typeface="Arial"/>
                          <a:sym typeface="Arial"/>
                        </a:rPr>
                        <a:t>autoimmune</a:t>
                      </a:r>
                      <a:r>
                        <a:rPr lang="en-GB" sz="1300" b="0" i="0" u="none" strike="noStrike" cap="none">
                          <a:solidFill>
                            <a:srgbClr val="000000"/>
                          </a:solidFill>
                          <a:effectLst/>
                          <a:latin typeface="Arial"/>
                          <a:ea typeface="Arial"/>
                          <a:cs typeface="Arial"/>
                          <a:sym typeface="Arial"/>
                        </a:rPr>
                        <a:t> disease, in which the thyroid gland is attacked by a variety of cell- and antibody-mediated immune processes, causing primary hypothyroidism. </a:t>
                      </a:r>
                      <a:endParaRPr lang="en-GB" sz="1300" b="0"/>
                    </a:p>
                  </a:txBody>
                  <a:tcPr marL="91425" marR="91425" marT="91425" marB="91425"/>
                </a:tc>
                <a:extLst>
                  <a:ext uri="{0D108BD9-81ED-4DB2-BD59-A6C34878D82A}">
                    <a16:rowId xmlns:a16="http://schemas.microsoft.com/office/drawing/2014/main" val="10000"/>
                  </a:ext>
                </a:extLst>
              </a:tr>
              <a:tr h="45041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300" b="0" u="none" strike="noStrike" cap="none"/>
                        <a:t>Autoimmune </a:t>
                      </a:r>
                      <a:endParaRPr sz="1300" b="0" u="none" strike="noStrike" cap="none"/>
                    </a:p>
                  </a:txBody>
                  <a:tcPr marL="91425" marR="91425" marT="91425" marB="91425"/>
                </a:tc>
                <a:extLst>
                  <a:ext uri="{0D108BD9-81ED-4DB2-BD59-A6C34878D82A}">
                    <a16:rowId xmlns:a16="http://schemas.microsoft.com/office/drawing/2014/main" val="10001"/>
                  </a:ext>
                </a:extLst>
              </a:tr>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a:t>
                      </a:r>
                      <a:endParaRPr sz="1600" b="1" u="sng" strike="noStrike" cap="none">
                        <a:latin typeface="Roboto"/>
                        <a:ea typeface="Roboto"/>
                        <a:cs typeface="Roboto"/>
                        <a:sym typeface="Roboto"/>
                      </a:endParaRP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Autoimmune disease in which thyroid cells are destroyed </a:t>
                      </a:r>
                      <a:r>
                        <a:rPr lang="en-GB" sz="1300" b="0" i="0" u="none" strike="noStrike" cap="none">
                          <a:solidFill>
                            <a:srgbClr val="FF0000"/>
                          </a:solidFill>
                          <a:effectLst/>
                          <a:latin typeface="Arial"/>
                          <a:ea typeface="Arial"/>
                          <a:cs typeface="Arial"/>
                          <a:sym typeface="Arial"/>
                        </a:rPr>
                        <a:t>via cell and antibody-mediated immune processes.</a:t>
                      </a:r>
                    </a:p>
                    <a:p>
                      <a:endParaRPr lang="en-GB" sz="1300" b="0" i="0" u="none" strike="noStrike" cap="none">
                        <a:solidFill>
                          <a:srgbClr val="000000"/>
                        </a:solidFill>
                        <a:effectLst/>
                        <a:latin typeface="Arial"/>
                        <a:ea typeface="Arial"/>
                        <a:cs typeface="Arial"/>
                        <a:sym typeface="Arial"/>
                      </a:endParaRPr>
                    </a:p>
                    <a:p>
                      <a:r>
                        <a:rPr lang="en-GB" sz="1300" b="0" i="0" u="none" strike="noStrike" cap="none">
                          <a:solidFill>
                            <a:srgbClr val="000000"/>
                          </a:solidFill>
                          <a:effectLst/>
                          <a:latin typeface="Arial"/>
                          <a:ea typeface="Arial"/>
                          <a:cs typeface="Arial"/>
                          <a:sym typeface="Arial"/>
                        </a:rPr>
                        <a:t>The pathophysiology of Hashimoto thyroiditis involves the </a:t>
                      </a:r>
                      <a:r>
                        <a:rPr lang="en-GB" sz="1300" b="0" i="0" u="none" strike="noStrike" cap="none">
                          <a:solidFill>
                            <a:srgbClr val="FF0000"/>
                          </a:solidFill>
                          <a:effectLst/>
                          <a:latin typeface="Arial"/>
                          <a:ea typeface="Arial"/>
                          <a:cs typeface="Arial"/>
                          <a:sym typeface="Arial"/>
                        </a:rPr>
                        <a:t>formation of antithyroid antibodies</a:t>
                      </a:r>
                      <a:r>
                        <a:rPr lang="en-GB" sz="1300" b="0" i="0" u="none" strike="noStrike" cap="none">
                          <a:solidFill>
                            <a:srgbClr val="000000"/>
                          </a:solidFill>
                          <a:effectLst/>
                          <a:latin typeface="Arial"/>
                          <a:ea typeface="Arial"/>
                          <a:cs typeface="Arial"/>
                          <a:sym typeface="Arial"/>
                        </a:rPr>
                        <a:t> that attack the thyroid tissue, causing </a:t>
                      </a:r>
                      <a:r>
                        <a:rPr lang="en-GB" sz="1300" b="0" i="0" u="none" strike="noStrike" cap="none">
                          <a:solidFill>
                            <a:srgbClr val="FF0000"/>
                          </a:solidFill>
                          <a:effectLst/>
                          <a:latin typeface="Arial"/>
                          <a:ea typeface="Arial"/>
                          <a:cs typeface="Arial"/>
                          <a:sym typeface="Arial"/>
                        </a:rPr>
                        <a:t>progressive fibrosis</a:t>
                      </a:r>
                      <a:r>
                        <a:rPr lang="en-GB" sz="1300" b="0" i="0" u="none" strike="noStrike" cap="none">
                          <a:solidFill>
                            <a:srgbClr val="000000"/>
                          </a:solidFill>
                          <a:effectLst/>
                          <a:latin typeface="Arial"/>
                          <a:ea typeface="Arial"/>
                          <a:cs typeface="Arial"/>
                          <a:sym typeface="Arial"/>
                        </a:rPr>
                        <a:t>. (Low T4 and High TSH). </a:t>
                      </a:r>
                      <a:endParaRPr lang="en-GB" sz="1300" b="0"/>
                    </a:p>
                    <a:p>
                      <a:r>
                        <a:rPr lang="en-GB" sz="1300" b="0" i="0" u="none" strike="noStrike" cap="none">
                          <a:solidFill>
                            <a:srgbClr val="000000"/>
                          </a:solidFill>
                          <a:effectLst/>
                          <a:latin typeface="Arial"/>
                          <a:ea typeface="Arial"/>
                          <a:cs typeface="Arial"/>
                          <a:sym typeface="Arial"/>
                        </a:rPr>
                        <a:t>Associated with type 1 diabetes mellitus, Addison's or pernicious anaemia and may cause transient thyrotoxicosis in the acute phase </a:t>
                      </a:r>
                      <a:endParaRPr lang="en-GB" sz="1300" b="0"/>
                    </a:p>
                  </a:txBody>
                  <a:tcPr marL="91425" marR="91425" marT="91425" marB="91425"/>
                </a:tc>
                <a:extLst>
                  <a:ext uri="{0D108BD9-81ED-4DB2-BD59-A6C34878D82A}">
                    <a16:rowId xmlns:a16="http://schemas.microsoft.com/office/drawing/2014/main" val="10002"/>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200" b="0" u="none" strike="noStrike" cap="none"/>
                        <a:t>Same as Hypothyroidism </a:t>
                      </a:r>
                      <a:endParaRPr sz="1200" b="0" u="none" strike="noStrike" cap="none"/>
                    </a:p>
                  </a:txBody>
                  <a:tcPr marL="91425" marR="91425" marT="91425" marB="91425"/>
                </a:tc>
                <a:extLst>
                  <a:ext uri="{0D108BD9-81ED-4DB2-BD59-A6C34878D82A}">
                    <a16:rowId xmlns:a16="http://schemas.microsoft.com/office/drawing/2014/main" val="10003"/>
                  </a:ext>
                </a:extLst>
              </a:tr>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DIAGNOSIS &amp; INVESTIGATIONS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u="none" strike="noStrike" cap="none"/>
                        <a:t>1</a:t>
                      </a:r>
                      <a:r>
                        <a:rPr lang="en-GB" sz="1200" b="1" u="none" strike="noStrike" cap="none" baseline="30000"/>
                        <a:t>ST</a:t>
                      </a:r>
                      <a:r>
                        <a:rPr lang="en-GB" sz="1200" b="1" u="none" strike="noStrike" cap="none"/>
                        <a:t> LINE = </a:t>
                      </a:r>
                      <a:r>
                        <a:rPr lang="en-GB" sz="1300" b="0" i="0" u="none" strike="noStrike" cap="none">
                          <a:solidFill>
                            <a:srgbClr val="000000"/>
                          </a:solidFill>
                          <a:effectLst/>
                          <a:latin typeface="Arial"/>
                          <a:ea typeface="Arial"/>
                          <a:cs typeface="Arial"/>
                          <a:sym typeface="Arial"/>
                        </a:rPr>
                        <a:t>Thyroid function tests(TFTs)- Primarily look at TSH ad T4 levels </a:t>
                      </a:r>
                      <a:r>
                        <a:rPr lang="en-GB" sz="1300" b="0" i="0" u="none" strike="noStrike" cap="none">
                          <a:solidFill>
                            <a:srgbClr val="FF0000"/>
                          </a:solidFill>
                          <a:effectLst/>
                          <a:latin typeface="Arial"/>
                          <a:ea typeface="Arial"/>
                          <a:cs typeface="Arial"/>
                          <a:sym typeface="Arial"/>
                        </a:rPr>
                        <a:t>(Low T4 and High TSH) </a:t>
                      </a:r>
                      <a:endParaRPr lang="en-GB" sz="1300" b="0" i="0" u="none" strike="noStrike" cap="none">
                        <a:solidFill>
                          <a:srgbClr val="FF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1" i="0" u="none" strike="noStrike" cap="none">
                          <a:solidFill>
                            <a:srgbClr val="000000"/>
                          </a:solidFill>
                          <a:effectLst/>
                          <a:latin typeface="Arial"/>
                          <a:cs typeface="Arial"/>
                          <a:sym typeface="Arial"/>
                        </a:rPr>
                        <a:t>GS = </a:t>
                      </a:r>
                      <a:r>
                        <a:rPr lang="en-GB" sz="1300" b="0" i="0" u="none" strike="noStrike" cap="none">
                          <a:solidFill>
                            <a:srgbClr val="000000"/>
                          </a:solidFill>
                          <a:effectLst/>
                          <a:latin typeface="Arial"/>
                          <a:ea typeface="Arial"/>
                          <a:cs typeface="Arial"/>
                          <a:sym typeface="Arial"/>
                        </a:rPr>
                        <a:t>Antithyroid peroxidase antibodies- POSITIVE </a:t>
                      </a:r>
                      <a:endParaRPr lang="en-GB" sz="1300" b="0" i="0" u="none" strike="noStrike" cap="none">
                        <a:solidFill>
                          <a:srgbClr val="000000"/>
                        </a:solidFill>
                        <a:effectLst/>
                        <a:latin typeface="Arial"/>
                        <a:cs typeface="Arial"/>
                        <a:sym typeface="Arial"/>
                      </a:endParaRPr>
                    </a:p>
                  </a:txBody>
                  <a:tcPr marL="91425" marR="91425" marT="91425" marB="91425"/>
                </a:tc>
                <a:extLst>
                  <a:ext uri="{0D108BD9-81ED-4DB2-BD59-A6C34878D82A}">
                    <a16:rowId xmlns:a16="http://schemas.microsoft.com/office/drawing/2014/main" val="10004"/>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TREATMENT</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200" b="0" u="none" strike="noStrike" cap="none"/>
                        <a:t>Levothyroxine</a:t>
                      </a:r>
                      <a:endParaRPr sz="1200" b="0" u="none" strike="noStrike" cap="none"/>
                    </a:p>
                  </a:txBody>
                  <a:tcPr marL="91425" marR="91425" marT="91425" marB="914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662888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HYPERTHYROIDISM </a:t>
            </a:r>
          </a:p>
        </p:txBody>
      </p:sp>
      <p:graphicFrame>
        <p:nvGraphicFramePr>
          <p:cNvPr id="144" name="Google Shape;144;g14f42a8af8d_0_0"/>
          <p:cNvGraphicFramePr/>
          <p:nvPr/>
        </p:nvGraphicFramePr>
        <p:xfrm>
          <a:off x="615050" y="1873715"/>
          <a:ext cx="10997830" cy="4870705"/>
        </p:xfrm>
        <a:graphic>
          <a:graphicData uri="http://schemas.openxmlformats.org/drawingml/2006/table">
            <a:tbl>
              <a:tblPr>
                <a:noFill/>
                <a:tableStyleId>{A9FBECBB-9841-4348-AF54-0E99E33BA2AF}</a:tableStyleId>
              </a:tblPr>
              <a:tblGrid>
                <a:gridCol w="2128150">
                  <a:extLst>
                    <a:ext uri="{9D8B030D-6E8A-4147-A177-3AD203B41FA5}">
                      <a16:colId xmlns:a16="http://schemas.microsoft.com/office/drawing/2014/main" val="20000"/>
                    </a:ext>
                  </a:extLst>
                </a:gridCol>
                <a:gridCol w="8869680">
                  <a:extLst>
                    <a:ext uri="{9D8B030D-6E8A-4147-A177-3AD203B41FA5}">
                      <a16:colId xmlns:a16="http://schemas.microsoft.com/office/drawing/2014/main" val="20001"/>
                    </a:ext>
                  </a:extLst>
                </a:gridCol>
              </a:tblGrid>
              <a:tr h="59516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Hyperthyroidism= Increase synthesis of T3 and T4 in the thyroid gland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Thyrotoxicosis= Increase T3 and T4 in circulation (clinical syndrome) </a:t>
                      </a:r>
                      <a:endParaRPr lang="en-GB" sz="1300"/>
                    </a:p>
                  </a:txBody>
                  <a:tcPr marL="91425" marR="91425" marT="91425" marB="91425"/>
                </a:tc>
                <a:extLst>
                  <a:ext uri="{0D108BD9-81ED-4DB2-BD59-A6C34878D82A}">
                    <a16:rowId xmlns:a16="http://schemas.microsoft.com/office/drawing/2014/main" val="10000"/>
                  </a:ext>
                </a:extLst>
              </a:tr>
              <a:tr h="67902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a:t>Graves’s Disease (most common), Toxic multinodular goitre, Iodine excess, De Quervain’s thyroiditis, thyroiditis, Drug induced (iodine, amiodarone)</a:t>
                      </a:r>
                      <a:endParaRPr sz="1300" u="none" strike="noStrike" cap="none"/>
                    </a:p>
                  </a:txBody>
                  <a:tcPr marL="91425" marR="91425" marT="91425" marB="91425"/>
                </a:tc>
                <a:extLst>
                  <a:ext uri="{0D108BD9-81ED-4DB2-BD59-A6C34878D82A}">
                    <a16:rowId xmlns:a16="http://schemas.microsoft.com/office/drawing/2014/main" val="10001"/>
                  </a:ext>
                </a:extLst>
              </a:tr>
              <a:tr h="504359">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a:t>
                      </a:r>
                      <a:endParaRPr sz="1600" b="1" u="sng"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FF0000"/>
                          </a:solidFill>
                          <a:latin typeface="Arial"/>
                          <a:ea typeface="Arial"/>
                          <a:cs typeface="Arial"/>
                          <a:sym typeface="Arial"/>
                        </a:rPr>
                        <a:t>In Hyperthyroidism- </a:t>
                      </a:r>
                      <a:r>
                        <a:rPr lang="en-GB" sz="1300" b="0" i="0" u="none" strike="noStrike" cap="none">
                          <a:solidFill>
                            <a:srgbClr val="000000"/>
                          </a:solidFill>
                          <a:latin typeface="Arial"/>
                          <a:ea typeface="Arial"/>
                          <a:cs typeface="Arial"/>
                          <a:sym typeface="Arial"/>
                        </a:rPr>
                        <a:t>HIGH T3 AND T4, LOW TSH levels</a:t>
                      </a:r>
                      <a:br>
                        <a:rPr lang="en-GB" sz="1300" b="0" i="0" u="none" strike="noStrike" cap="none">
                          <a:solidFill>
                            <a:srgbClr val="000000"/>
                          </a:solidFill>
                          <a:latin typeface="Arial"/>
                          <a:ea typeface="Arial"/>
                          <a:cs typeface="Arial"/>
                          <a:sym typeface="Arial"/>
                        </a:rPr>
                      </a:br>
                      <a:r>
                        <a:rPr lang="en-GB" sz="1300" b="0" i="0" u="none" strike="noStrike" cap="none">
                          <a:solidFill>
                            <a:srgbClr val="000000"/>
                          </a:solidFill>
                          <a:latin typeface="Arial"/>
                          <a:ea typeface="Arial"/>
                          <a:cs typeface="Arial"/>
                          <a:sym typeface="Arial"/>
                        </a:rPr>
                        <a:t>Thyroid hormone plays a major role in metabolism, growth and development. </a:t>
                      </a:r>
                      <a:endParaRPr lang="en-GB" sz="1300" b="0" i="0" u="none" strike="noStrike" cap="none">
                        <a:solidFill>
                          <a:srgbClr val="000000"/>
                        </a:solidFill>
                        <a:latin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300" u="none" strike="noStrike" cap="none"/>
                    </a:p>
                  </a:txBody>
                  <a:tcPr marL="91425" marR="91425" marT="91425" marB="91425"/>
                </a:tc>
                <a:extLst>
                  <a:ext uri="{0D108BD9-81ED-4DB2-BD59-A6C34878D82A}">
                    <a16:rowId xmlns:a16="http://schemas.microsoft.com/office/drawing/2014/main" val="10002"/>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300" u="none" strike="noStrike" cap="none"/>
                        <a:t>Weight loss, heat intolerance, palpitations, increased sweating, pretibial myxoedema, diarrhoea, oligomenorrhea, anxiety, tremor</a:t>
                      </a:r>
                      <a:endParaRPr sz="1300" u="none" strike="noStrike" cap="none"/>
                    </a:p>
                  </a:txBody>
                  <a:tcPr marL="91425" marR="91425" marT="91425" marB="91425"/>
                </a:tc>
                <a:extLst>
                  <a:ext uri="{0D108BD9-81ED-4DB2-BD59-A6C34878D82A}">
                    <a16:rowId xmlns:a16="http://schemas.microsoft.com/office/drawing/2014/main" val="10003"/>
                  </a:ext>
                </a:extLst>
              </a:tr>
              <a:tr h="62864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DIAGNOSIS &amp; INVESTIGATIONS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u="none" strike="noStrike" cap="none"/>
                        <a:t>1</a:t>
                      </a:r>
                      <a:r>
                        <a:rPr lang="en-GB" sz="1300" u="none" strike="noStrike" cap="none" baseline="30000"/>
                        <a:t>ST</a:t>
                      </a:r>
                      <a:r>
                        <a:rPr lang="en-GB" sz="1300" u="none" strike="noStrike" cap="none"/>
                        <a:t> LINE: </a:t>
                      </a:r>
                      <a:r>
                        <a:rPr lang="en-GB" sz="1300" b="1" i="0" u="none" strike="noStrike" cap="none">
                          <a:solidFill>
                            <a:srgbClr val="000000"/>
                          </a:solidFill>
                          <a:effectLst/>
                          <a:latin typeface="Arial"/>
                          <a:ea typeface="Arial"/>
                          <a:cs typeface="Arial"/>
                          <a:sym typeface="Arial"/>
                        </a:rPr>
                        <a:t>Thyroid function tests(TFTs)- </a:t>
                      </a:r>
                      <a:r>
                        <a:rPr lang="en-GB" sz="1300" b="0" i="0" u="none" strike="noStrike" cap="none">
                          <a:solidFill>
                            <a:srgbClr val="000000"/>
                          </a:solidFill>
                          <a:effectLst/>
                          <a:latin typeface="Arial"/>
                          <a:ea typeface="Arial"/>
                          <a:cs typeface="Arial"/>
                          <a:sym typeface="Arial"/>
                        </a:rPr>
                        <a:t>Primarily look at TSH ad T4 levels (High T4 and low TSH) </a:t>
                      </a:r>
                      <a:endParaRPr lang="en-GB" sz="1300"/>
                    </a:p>
                    <a:p>
                      <a:pPr marL="0" marR="0" lvl="0" indent="0" algn="l" rtl="0">
                        <a:lnSpc>
                          <a:spcPct val="100000"/>
                        </a:lnSpc>
                        <a:spcBef>
                          <a:spcPts val="0"/>
                        </a:spcBef>
                        <a:spcAft>
                          <a:spcPts val="0"/>
                        </a:spcAft>
                        <a:buClr>
                          <a:srgbClr val="000000"/>
                        </a:buClr>
                        <a:buSzPts val="1400"/>
                        <a:buFont typeface="Arial"/>
                        <a:buNone/>
                      </a:pPr>
                      <a:r>
                        <a:rPr lang="en-GB" sz="1300" u="none" strike="noStrike" cap="none"/>
                        <a:t>Antibodies- TSH-receptor antibodies </a:t>
                      </a:r>
                      <a:endParaRPr sz="1300" u="none" strike="noStrike" cap="none"/>
                    </a:p>
                  </a:txBody>
                  <a:tcPr marL="91425" marR="91425" marT="91425" marB="91425"/>
                </a:tc>
                <a:extLst>
                  <a:ext uri="{0D108BD9-81ED-4DB2-BD59-A6C34878D82A}">
                    <a16:rowId xmlns:a16="http://schemas.microsoft.com/office/drawing/2014/main" val="10004"/>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TREATMENT</a:t>
                      </a:r>
                      <a:endParaRPr sz="1600" b="1" u="none" strike="noStrike" cap="none">
                        <a:latin typeface="Roboto"/>
                        <a:ea typeface="Roboto"/>
                        <a:cs typeface="Roboto"/>
                        <a:sym typeface="Roboto"/>
                      </a:endParaRP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Depends on the cause- </a:t>
                      </a:r>
                      <a:endParaRPr lang="en-GB" sz="1300"/>
                    </a:p>
                    <a:p>
                      <a:pPr marL="285750" indent="-285750">
                        <a:buFontTx/>
                        <a:buChar char="-"/>
                      </a:pPr>
                      <a:r>
                        <a:rPr lang="en-GB" sz="1300" b="0" i="0" u="none" strike="noStrike" cap="none">
                          <a:solidFill>
                            <a:srgbClr val="000000"/>
                          </a:solidFill>
                          <a:effectLst/>
                          <a:latin typeface="Arial"/>
                          <a:ea typeface="Arial"/>
                          <a:cs typeface="Arial"/>
                          <a:sym typeface="Arial"/>
                        </a:rPr>
                        <a:t> </a:t>
                      </a:r>
                      <a:r>
                        <a:rPr lang="en-GB" sz="1300" b="0" i="1" u="none" strike="noStrike" cap="none">
                          <a:solidFill>
                            <a:srgbClr val="FF0000"/>
                          </a:solidFill>
                          <a:effectLst/>
                          <a:latin typeface="Arial"/>
                          <a:ea typeface="Arial"/>
                          <a:cs typeface="Arial"/>
                          <a:sym typeface="Arial"/>
                        </a:rPr>
                        <a:t>Propranolol-</a:t>
                      </a:r>
                      <a:r>
                        <a:rPr lang="en-GB" sz="1300" b="0" i="1" u="none" strike="noStrike" cap="none">
                          <a:solidFill>
                            <a:srgbClr val="000000"/>
                          </a:solidFill>
                          <a:effectLst/>
                          <a:latin typeface="Arial"/>
                          <a:ea typeface="Arial"/>
                          <a:cs typeface="Arial"/>
                          <a:sym typeface="Arial"/>
                        </a:rPr>
                        <a:t> This is often used at the time of diagnosis to control thyrotoxic symptoms such as tremor </a:t>
                      </a:r>
                      <a:endParaRPr lang="en-GB" sz="1300" b="0" i="0" u="none" strike="noStrike" cap="none">
                        <a:solidFill>
                          <a:srgbClr val="000000"/>
                        </a:solidFill>
                        <a:effectLst/>
                        <a:latin typeface="Arial"/>
                        <a:ea typeface="Arial"/>
                        <a:cs typeface="Arial"/>
                        <a:sym typeface="Arial"/>
                      </a:endParaRPr>
                    </a:p>
                    <a:p>
                      <a:pPr marL="285750" indent="-285750">
                        <a:buFontTx/>
                        <a:buChar char="-"/>
                      </a:pPr>
                      <a:r>
                        <a:rPr lang="en-GB" sz="1300" b="1" i="0" u="none" strike="noStrike" cap="none">
                          <a:solidFill>
                            <a:srgbClr val="FF0000"/>
                          </a:solidFill>
                          <a:effectLst/>
                          <a:latin typeface="Arial"/>
                          <a:ea typeface="Arial"/>
                          <a:cs typeface="Arial"/>
                          <a:sym typeface="Arial"/>
                        </a:rPr>
                        <a:t>Carbimazole</a:t>
                      </a:r>
                      <a:r>
                        <a:rPr lang="en-GB" sz="1300" b="0" i="0" u="none" strike="noStrike" cap="none">
                          <a:solidFill>
                            <a:srgbClr val="FF0000"/>
                          </a:solidFill>
                          <a:effectLst/>
                          <a:latin typeface="Arial"/>
                          <a:ea typeface="Arial"/>
                          <a:cs typeface="Arial"/>
                          <a:sym typeface="Arial"/>
                        </a:rPr>
                        <a:t>-</a:t>
                      </a:r>
                      <a:r>
                        <a:rPr lang="en-GB" sz="1300" b="0" i="0" u="none" strike="noStrike" cap="none">
                          <a:solidFill>
                            <a:srgbClr val="000000"/>
                          </a:solidFill>
                          <a:effectLst/>
                          <a:latin typeface="Arial"/>
                          <a:ea typeface="Arial"/>
                          <a:cs typeface="Arial"/>
                          <a:sym typeface="Arial"/>
                        </a:rPr>
                        <a:t> Blocks thyroid peroxidase&gt; reduces thyroid levels (AGRANULOCYTOSIS IS A COMMON SE) </a:t>
                      </a:r>
                      <a:r>
                        <a:rPr lang="en-GB" sz="1300" b="1" i="0" u="none" strike="noStrike" cap="none">
                          <a:solidFill>
                            <a:srgbClr val="000000"/>
                          </a:solidFill>
                          <a:effectLst/>
                          <a:latin typeface="Arial"/>
                          <a:ea typeface="Arial"/>
                          <a:cs typeface="Arial"/>
                          <a:sym typeface="Arial"/>
                        </a:rPr>
                        <a:t>OR</a:t>
                      </a:r>
                      <a:r>
                        <a:rPr lang="en-GB" sz="1300" b="0" i="0" u="none" strike="noStrike" cap="none">
                          <a:solidFill>
                            <a:srgbClr val="000000"/>
                          </a:solidFill>
                          <a:effectLst/>
                          <a:latin typeface="Arial"/>
                          <a:ea typeface="Arial"/>
                          <a:cs typeface="Arial"/>
                          <a:sym typeface="Arial"/>
                        </a:rPr>
                        <a:t> </a:t>
                      </a:r>
                    </a:p>
                    <a:p>
                      <a:pPr marL="285750" indent="-285750">
                        <a:buFontTx/>
                        <a:buChar char="-"/>
                      </a:pPr>
                      <a:r>
                        <a:rPr lang="en-GB" sz="1300" b="1" i="0" u="none" strike="noStrike" cap="none">
                          <a:solidFill>
                            <a:srgbClr val="FF0000"/>
                          </a:solidFill>
                          <a:effectLst/>
                          <a:latin typeface="Arial"/>
                          <a:ea typeface="Arial"/>
                          <a:cs typeface="Arial"/>
                          <a:sym typeface="Arial"/>
                        </a:rPr>
                        <a:t>Propylthiouracil</a:t>
                      </a:r>
                      <a:r>
                        <a:rPr lang="en-GB" sz="1300" b="0" i="0" u="none" strike="noStrike" cap="none">
                          <a:solidFill>
                            <a:srgbClr val="000000"/>
                          </a:solidFill>
                          <a:effectLst/>
                          <a:latin typeface="Arial"/>
                          <a:ea typeface="Arial"/>
                          <a:cs typeface="Arial"/>
                          <a:sym typeface="Arial"/>
                        </a:rPr>
                        <a:t> </a:t>
                      </a:r>
                      <a:endParaRPr lang="en-GB" sz="1300">
                        <a:effectLst/>
                      </a:endParaRPr>
                    </a:p>
                    <a:p>
                      <a:r>
                        <a:rPr lang="en-GB" sz="1300" b="0" i="0" u="none" strike="noStrike" cap="none">
                          <a:solidFill>
                            <a:srgbClr val="000000"/>
                          </a:solidFill>
                          <a:effectLst/>
                          <a:latin typeface="Arial"/>
                          <a:ea typeface="Arial"/>
                          <a:cs typeface="Arial"/>
                          <a:sym typeface="Arial"/>
                        </a:rPr>
                        <a:t>-  </a:t>
                      </a:r>
                      <a:r>
                        <a:rPr lang="en-GB" sz="1300" b="1" i="0" u="none" strike="noStrike" cap="none">
                          <a:solidFill>
                            <a:srgbClr val="000000"/>
                          </a:solidFill>
                          <a:effectLst/>
                          <a:latin typeface="Arial"/>
                          <a:ea typeface="Arial"/>
                          <a:cs typeface="Arial"/>
                          <a:sym typeface="Arial"/>
                        </a:rPr>
                        <a:t>Radioiodine treatment- </a:t>
                      </a:r>
                      <a:r>
                        <a:rPr lang="en-GB" sz="1300" b="0" i="0" u="none" strike="noStrike" cap="none">
                          <a:solidFill>
                            <a:srgbClr val="000000"/>
                          </a:solidFill>
                          <a:effectLst/>
                          <a:latin typeface="Arial"/>
                          <a:ea typeface="Arial"/>
                          <a:cs typeface="Arial"/>
                          <a:sym typeface="Arial"/>
                        </a:rPr>
                        <a:t>This emits beta particle which causes ionisation of thyroid cell. May exacerbate thyroid eye disease </a:t>
                      </a:r>
                      <a:endParaRPr lang="en-GB" sz="1300">
                        <a:effectLst/>
                      </a:endParaRPr>
                    </a:p>
                    <a:p>
                      <a:r>
                        <a:rPr lang="en-GB" sz="1300" b="0" i="0" u="none" strike="noStrike" cap="none">
                          <a:solidFill>
                            <a:srgbClr val="000000"/>
                          </a:solidFill>
                          <a:effectLst/>
                          <a:latin typeface="Arial"/>
                          <a:ea typeface="Arial"/>
                          <a:cs typeface="Arial"/>
                          <a:sym typeface="Arial"/>
                        </a:rPr>
                        <a:t>-  </a:t>
                      </a:r>
                      <a:r>
                        <a:rPr lang="en-GB" sz="1300" b="1" i="0" u="none" strike="noStrike" cap="none">
                          <a:solidFill>
                            <a:srgbClr val="000000"/>
                          </a:solidFill>
                          <a:effectLst/>
                          <a:latin typeface="Arial"/>
                          <a:ea typeface="Arial"/>
                          <a:cs typeface="Arial"/>
                          <a:sym typeface="Arial"/>
                        </a:rPr>
                        <a:t>Surgery </a:t>
                      </a:r>
                      <a:endParaRPr lang="en-GB" sz="1300">
                        <a:effectLst/>
                      </a:endParaRPr>
                    </a:p>
                  </a:txBody>
                  <a:tcPr marL="91425" marR="91425" marT="91425" marB="914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65359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GRAVES’ DISEASE</a:t>
            </a:r>
          </a:p>
        </p:txBody>
      </p:sp>
      <p:graphicFrame>
        <p:nvGraphicFramePr>
          <p:cNvPr id="144" name="Google Shape;144;g14f42a8af8d_0_0"/>
          <p:cNvGraphicFramePr/>
          <p:nvPr/>
        </p:nvGraphicFramePr>
        <p:xfrm>
          <a:off x="89209" y="1690825"/>
          <a:ext cx="12009863" cy="5071000"/>
        </p:xfrm>
        <a:graphic>
          <a:graphicData uri="http://schemas.openxmlformats.org/drawingml/2006/table">
            <a:tbl>
              <a:tblPr>
                <a:noFill/>
                <a:tableStyleId>{A9FBECBB-9841-4348-AF54-0E99E33BA2AF}</a:tableStyleId>
              </a:tblPr>
              <a:tblGrid>
                <a:gridCol w="2292747">
                  <a:extLst>
                    <a:ext uri="{9D8B030D-6E8A-4147-A177-3AD203B41FA5}">
                      <a16:colId xmlns:a16="http://schemas.microsoft.com/office/drawing/2014/main" val="20000"/>
                    </a:ext>
                  </a:extLst>
                </a:gridCol>
                <a:gridCol w="9717116">
                  <a:extLst>
                    <a:ext uri="{9D8B030D-6E8A-4147-A177-3AD203B41FA5}">
                      <a16:colId xmlns:a16="http://schemas.microsoft.com/office/drawing/2014/main" val="20001"/>
                    </a:ext>
                  </a:extLst>
                </a:gridCol>
              </a:tblGrid>
              <a:tr h="568402">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Graves’ Disease is an </a:t>
                      </a:r>
                      <a:r>
                        <a:rPr lang="en-GB" sz="1300" b="1" i="0" u="none" strike="noStrike" cap="none">
                          <a:solidFill>
                            <a:srgbClr val="000000"/>
                          </a:solidFill>
                          <a:effectLst/>
                          <a:latin typeface="Arial"/>
                          <a:ea typeface="Arial"/>
                          <a:cs typeface="Arial"/>
                          <a:sym typeface="Arial"/>
                        </a:rPr>
                        <a:t>autoimmune thyroid condition </a:t>
                      </a:r>
                      <a:r>
                        <a:rPr lang="en-GB" sz="1300" b="0" i="0" u="none" strike="noStrike" cap="none">
                          <a:solidFill>
                            <a:srgbClr val="000000"/>
                          </a:solidFill>
                          <a:effectLst/>
                          <a:latin typeface="Arial"/>
                          <a:ea typeface="Arial"/>
                          <a:cs typeface="Arial"/>
                          <a:sym typeface="Arial"/>
                        </a:rPr>
                        <a:t>and the most common cause of hyperthyroidism caused by TSH receptor antibodies. </a:t>
                      </a:r>
                      <a:endParaRPr lang="en-GB" sz="1300" b="0"/>
                    </a:p>
                  </a:txBody>
                  <a:tcPr marL="91425" marR="91425" marT="91425" marB="91425"/>
                </a:tc>
                <a:extLst>
                  <a:ext uri="{0D108BD9-81ED-4DB2-BD59-A6C34878D82A}">
                    <a16:rowId xmlns:a16="http://schemas.microsoft.com/office/drawing/2014/main" val="10000"/>
                  </a:ext>
                </a:extLst>
              </a:tr>
              <a:tr h="37960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CAUSE/S &amp; RISK FACTORS</a:t>
                      </a:r>
                      <a:endParaRPr sz="1600" b="1" u="none" strike="noStrike" cap="none">
                        <a:latin typeface="Roboto"/>
                        <a:ea typeface="Roboto"/>
                        <a:cs typeface="Roboto"/>
                        <a:sym typeface="Roboto"/>
                      </a:endParaRP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Autoimmune condition, Alemtuzumab (a drug used to treat MS)</a:t>
                      </a:r>
                      <a:endParaRPr lang="en-GB" sz="1300">
                        <a:effectLst/>
                      </a:endParaRPr>
                    </a:p>
                  </a:txBody>
                  <a:tcPr marL="91425" marR="91425" marT="91425" marB="91425"/>
                </a:tc>
                <a:extLst>
                  <a:ext uri="{0D108BD9-81ED-4DB2-BD59-A6C34878D82A}">
                    <a16:rowId xmlns:a16="http://schemas.microsoft.com/office/drawing/2014/main" val="10001"/>
                  </a:ext>
                </a:extLst>
              </a:tr>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 </a:t>
                      </a:r>
                      <a:endParaRPr sz="1600" b="1" u="sng"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Graves' disease, one of the autoimmune thyroid diseases, is </a:t>
                      </a:r>
                      <a:r>
                        <a:rPr lang="en-GB" sz="1300" b="1" i="0" u="none" strike="noStrike" cap="none">
                          <a:solidFill>
                            <a:srgbClr val="000000"/>
                          </a:solidFill>
                          <a:effectLst/>
                          <a:latin typeface="Arial"/>
                          <a:ea typeface="Arial"/>
                          <a:cs typeface="Arial"/>
                          <a:sym typeface="Arial"/>
                        </a:rPr>
                        <a:t>caused by the production of IgG autoantibodies directed against the thyrotropin (TSH) receptor. </a:t>
                      </a:r>
                      <a:r>
                        <a:rPr lang="en-GB" sz="1300" b="0" i="0" u="none" strike="noStrike" cap="none">
                          <a:solidFill>
                            <a:srgbClr val="000000"/>
                          </a:solidFill>
                          <a:effectLst/>
                          <a:latin typeface="Arial"/>
                          <a:ea typeface="Arial"/>
                          <a:cs typeface="Arial"/>
                          <a:sym typeface="Arial"/>
                        </a:rPr>
                        <a:t>These antibodies bind to and activate the receptor, causing the autonomous production of thyroid hormones. </a:t>
                      </a:r>
                      <a:endParaRPr lang="en-GB" sz="1300"/>
                    </a:p>
                  </a:txBody>
                  <a:tcPr marL="91425" marR="91425" marT="91425" marB="91425"/>
                </a:tc>
                <a:extLst>
                  <a:ext uri="{0D108BD9-81ED-4DB2-BD59-A6C34878D82A}">
                    <a16:rowId xmlns:a16="http://schemas.microsoft.com/office/drawing/2014/main" val="10002"/>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u="none" strike="noStrike" cap="none"/>
                        <a:t>Weight loss, heat intolerance, palpitations, increased sweating, pretibial myxoedema, anxiety, tremor, diffuse goitre, orbitopathy </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300" u="none" strike="noStrike" cap="none"/>
                    </a:p>
                    <a:p>
                      <a:pPr marL="285750" indent="-285750">
                        <a:buFont typeface="Arial" panose="020B0604020202020204" pitchFamily="34" charset="0"/>
                        <a:buChar char="•"/>
                      </a:pPr>
                      <a:r>
                        <a:rPr lang="en-GB" sz="1300" b="1" i="0" u="none" strike="noStrike" cap="none">
                          <a:solidFill>
                            <a:srgbClr val="000000"/>
                          </a:solidFill>
                          <a:effectLst/>
                          <a:latin typeface="Arial"/>
                          <a:ea typeface="Arial"/>
                          <a:cs typeface="Arial"/>
                          <a:sym typeface="Arial"/>
                        </a:rPr>
                        <a:t>Eye signs- </a:t>
                      </a:r>
                      <a:r>
                        <a:rPr lang="en-GB" sz="1300" b="1" i="0" u="none" strike="noStrike" cap="none">
                          <a:solidFill>
                            <a:srgbClr val="FF0000"/>
                          </a:solidFill>
                          <a:effectLst/>
                          <a:latin typeface="Arial"/>
                          <a:ea typeface="Arial"/>
                          <a:cs typeface="Arial"/>
                          <a:sym typeface="Arial"/>
                        </a:rPr>
                        <a:t>Exophthalmos</a:t>
                      </a:r>
                      <a:r>
                        <a:rPr lang="en-GB" sz="1300" b="1" i="0" u="none" strike="noStrike" cap="none">
                          <a:solidFill>
                            <a:srgbClr val="000000"/>
                          </a:solidFill>
                          <a:effectLst/>
                          <a:latin typeface="Arial"/>
                          <a:ea typeface="Arial"/>
                          <a:cs typeface="Arial"/>
                          <a:sym typeface="Arial"/>
                        </a:rPr>
                        <a:t> and ophthalmoplegia </a:t>
                      </a:r>
                      <a:endParaRPr lang="en-GB" sz="1300">
                        <a:effectLst/>
                      </a:endParaRPr>
                    </a:p>
                    <a:p>
                      <a:pPr marL="285750" indent="-285750">
                        <a:buFont typeface="Arial" panose="020B0604020202020204" pitchFamily="34" charset="0"/>
                        <a:buChar char="•"/>
                      </a:pPr>
                      <a:r>
                        <a:rPr lang="en-GB" sz="1300" b="1" i="0" u="none" strike="noStrike" cap="none">
                          <a:solidFill>
                            <a:srgbClr val="FF0000"/>
                          </a:solidFill>
                          <a:effectLst/>
                          <a:latin typeface="Arial"/>
                          <a:ea typeface="Arial"/>
                          <a:cs typeface="Arial"/>
                          <a:sym typeface="Arial"/>
                        </a:rPr>
                        <a:t>Pretibial myxoedema </a:t>
                      </a:r>
                      <a:endParaRPr lang="en-GB" sz="1300">
                        <a:solidFill>
                          <a:srgbClr val="FF0000"/>
                        </a:solidFill>
                        <a:effectLst/>
                      </a:endParaRPr>
                    </a:p>
                    <a:p>
                      <a:pPr marL="285750" indent="-285750">
                        <a:buFont typeface="Arial" panose="020B0604020202020204" pitchFamily="34" charset="0"/>
                        <a:buChar char="•"/>
                      </a:pPr>
                      <a:r>
                        <a:rPr lang="en-GB" sz="1300" b="1" i="0" u="none" strike="noStrike" cap="none">
                          <a:solidFill>
                            <a:srgbClr val="FF0000"/>
                          </a:solidFill>
                          <a:effectLst/>
                          <a:latin typeface="Arial"/>
                          <a:ea typeface="Arial"/>
                          <a:cs typeface="Arial"/>
                          <a:sym typeface="Arial"/>
                        </a:rPr>
                        <a:t>Thyroid acropachy</a:t>
                      </a:r>
                      <a:r>
                        <a:rPr lang="en-GB" sz="1300" b="0" i="0" u="none" strike="noStrike" cap="none">
                          <a:solidFill>
                            <a:srgbClr val="000000"/>
                          </a:solidFill>
                          <a:effectLst/>
                          <a:latin typeface="Arial"/>
                          <a:ea typeface="Arial"/>
                          <a:cs typeface="Arial"/>
                          <a:sym typeface="Arial"/>
                        </a:rPr>
                        <a:t>, a triad of digital clubbing, soft tissue swelling of hands and feet, periosteal new bone formation </a:t>
                      </a:r>
                      <a:endParaRPr lang="en-GB" sz="1300">
                        <a:effectLst/>
                      </a:endParaRPr>
                    </a:p>
                  </a:txBody>
                  <a:tcPr marL="91425" marR="91425" marT="91425" marB="91425"/>
                </a:tc>
                <a:extLst>
                  <a:ext uri="{0D108BD9-81ED-4DB2-BD59-A6C34878D82A}">
                    <a16:rowId xmlns:a16="http://schemas.microsoft.com/office/drawing/2014/main" val="10003"/>
                  </a:ext>
                </a:extLst>
              </a:tr>
              <a:tr h="592411">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DIAGNOSIS &amp; INVESTIGATIONS </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1" i="0" u="none" strike="noStrike" cap="none">
                          <a:solidFill>
                            <a:srgbClr val="000000"/>
                          </a:solidFill>
                          <a:effectLst/>
                          <a:latin typeface="Arial"/>
                          <a:ea typeface="Arial"/>
                          <a:cs typeface="Arial"/>
                          <a:sym typeface="Arial"/>
                        </a:rPr>
                        <a:t>Thyroid function tests(TFTs)- </a:t>
                      </a:r>
                      <a:r>
                        <a:rPr lang="en-GB" sz="1300" b="0" i="0" u="none" strike="noStrike" cap="none">
                          <a:solidFill>
                            <a:srgbClr val="000000"/>
                          </a:solidFill>
                          <a:effectLst/>
                          <a:latin typeface="Arial"/>
                          <a:ea typeface="Arial"/>
                          <a:cs typeface="Arial"/>
                          <a:sym typeface="Arial"/>
                        </a:rPr>
                        <a:t>Primarily look at TSH ad T4 levels (High T4 and low TSH)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1" i="0" u="none" strike="noStrike" cap="none">
                          <a:solidFill>
                            <a:srgbClr val="000000"/>
                          </a:solidFill>
                          <a:effectLst/>
                          <a:latin typeface="Arial"/>
                          <a:ea typeface="Arial"/>
                          <a:cs typeface="Arial"/>
                          <a:sym typeface="Arial"/>
                        </a:rPr>
                        <a:t>TPO-Ab, </a:t>
                      </a:r>
                      <a:r>
                        <a:rPr lang="en-GB" sz="1300" b="0" i="0" u="none" strike="noStrike" cap="none">
                          <a:solidFill>
                            <a:srgbClr val="000000"/>
                          </a:solidFill>
                          <a:effectLst/>
                          <a:latin typeface="Arial"/>
                          <a:ea typeface="Arial"/>
                          <a:cs typeface="Arial"/>
                          <a:sym typeface="Arial"/>
                        </a:rPr>
                        <a:t>Isotope scan, MRI, CT, Ultrasound </a:t>
                      </a:r>
                      <a:endParaRPr lang="en-GB" sz="1300">
                        <a:effectLst/>
                      </a:endParaRPr>
                    </a:p>
                  </a:txBody>
                  <a:tcPr marL="91425" marR="91425" marT="91425" marB="91425"/>
                </a:tc>
                <a:extLst>
                  <a:ext uri="{0D108BD9-81ED-4DB2-BD59-A6C34878D82A}">
                    <a16:rowId xmlns:a16="http://schemas.microsoft.com/office/drawing/2014/main" val="10004"/>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TREATMENT </a:t>
                      </a:r>
                      <a:endParaRPr sz="1600" b="1" u="none" strike="noStrike" cap="none">
                        <a:latin typeface="Roboto"/>
                        <a:ea typeface="Roboto"/>
                        <a:cs typeface="Roboto"/>
                        <a:sym typeface="Roboto"/>
                      </a:endParaRPr>
                    </a:p>
                  </a:txBody>
                  <a:tcPr marL="91425" marR="91425" marT="91425" marB="91425"/>
                </a:tc>
                <a:tc>
                  <a:txBody>
                    <a:bodyPr/>
                    <a:lstStyle/>
                    <a:p>
                      <a:pPr marL="285750" indent="-285750">
                        <a:buFont typeface="Arial" panose="020B0604020202020204" pitchFamily="34" charset="0"/>
                        <a:buChar char="•"/>
                      </a:pPr>
                      <a:r>
                        <a:rPr lang="en-GB" sz="1300" b="1" i="0" u="none" strike="noStrike" cap="none">
                          <a:solidFill>
                            <a:srgbClr val="000000"/>
                          </a:solidFill>
                          <a:effectLst/>
                          <a:latin typeface="Arial"/>
                          <a:ea typeface="Arial"/>
                          <a:cs typeface="Arial"/>
                          <a:sym typeface="Arial"/>
                        </a:rPr>
                        <a:t>Anti-Thyroid drugs</a:t>
                      </a:r>
                      <a:r>
                        <a:rPr lang="en-GB" sz="1300" b="0" i="0" u="none" strike="noStrike" cap="none">
                          <a:solidFill>
                            <a:srgbClr val="000000"/>
                          </a:solidFill>
                          <a:effectLst/>
                          <a:latin typeface="Arial"/>
                          <a:ea typeface="Arial"/>
                          <a:cs typeface="Arial"/>
                          <a:sym typeface="Arial"/>
                        </a:rPr>
                        <a:t>- block thyroid hormone synthesis, carbimazole, thiamazole </a:t>
                      </a:r>
                      <a:endParaRPr lang="en-GB" sz="1300">
                        <a:effectLst/>
                      </a:endParaRPr>
                    </a:p>
                    <a:p>
                      <a:pPr marL="285750" indent="-285750">
                        <a:buFont typeface="Arial" panose="020B0604020202020204" pitchFamily="34" charset="0"/>
                        <a:buChar char="•"/>
                      </a:pPr>
                      <a:r>
                        <a:rPr lang="en-GB" sz="1300" b="1" i="0" u="none" strike="noStrike" cap="none">
                          <a:solidFill>
                            <a:srgbClr val="000000"/>
                          </a:solidFill>
                          <a:effectLst/>
                          <a:latin typeface="Arial"/>
                          <a:ea typeface="Arial"/>
                          <a:cs typeface="Arial"/>
                          <a:sym typeface="Arial"/>
                        </a:rPr>
                        <a:t>Radioactive iodine therapy- </a:t>
                      </a:r>
                      <a:endParaRPr lang="en-GB" sz="1300">
                        <a:effectLst/>
                      </a:endParaRPr>
                    </a:p>
                    <a:p>
                      <a:pPr marL="285750" indent="-285750">
                        <a:buFont typeface="Arial" panose="020B0604020202020204" pitchFamily="34" charset="0"/>
                        <a:buChar char="•"/>
                      </a:pPr>
                      <a:r>
                        <a:rPr lang="en-GB" sz="1300" b="1" i="0" u="none" strike="noStrike" cap="none">
                          <a:solidFill>
                            <a:srgbClr val="000000"/>
                          </a:solidFill>
                          <a:effectLst/>
                          <a:latin typeface="Arial"/>
                          <a:ea typeface="Arial"/>
                          <a:cs typeface="Arial"/>
                          <a:sym typeface="Arial"/>
                        </a:rPr>
                        <a:t>Surgery </a:t>
                      </a:r>
                      <a:endParaRPr lang="en-GB" sz="1300">
                        <a:effectLst/>
                      </a:endParaRPr>
                    </a:p>
                    <a:p>
                      <a:pPr marL="285750" indent="-285750">
                        <a:buFont typeface="Arial" panose="020B0604020202020204" pitchFamily="34" charset="0"/>
                        <a:buChar char="•"/>
                      </a:pPr>
                      <a:r>
                        <a:rPr lang="en-GB" sz="1300" b="0" i="0" u="none" strike="noStrike" cap="none">
                          <a:solidFill>
                            <a:srgbClr val="000000"/>
                          </a:solidFill>
                          <a:effectLst/>
                          <a:latin typeface="Arial"/>
                          <a:ea typeface="Arial"/>
                          <a:cs typeface="Arial"/>
                          <a:sym typeface="Arial"/>
                        </a:rPr>
                        <a:t>Patients with </a:t>
                      </a:r>
                      <a:r>
                        <a:rPr lang="en-GB" sz="1300" b="1" i="0" u="none" strike="noStrike" cap="none">
                          <a:solidFill>
                            <a:srgbClr val="000000"/>
                          </a:solidFill>
                          <a:effectLst/>
                          <a:latin typeface="Arial"/>
                          <a:ea typeface="Arial"/>
                          <a:cs typeface="Arial"/>
                          <a:sym typeface="Arial"/>
                        </a:rPr>
                        <a:t>active moderate to severe and sight-threatening orbitopathy </a:t>
                      </a:r>
                      <a:r>
                        <a:rPr lang="en-GB" sz="1300" b="0" i="0" u="none" strike="noStrike" cap="none">
                          <a:solidFill>
                            <a:srgbClr val="000000"/>
                          </a:solidFill>
                          <a:effectLst/>
                          <a:latin typeface="Arial"/>
                          <a:ea typeface="Arial"/>
                          <a:cs typeface="Arial"/>
                          <a:sym typeface="Arial"/>
                        </a:rPr>
                        <a:t>first-line treatment is intravenous corticosteroid (e.g., methylprednisolone) </a:t>
                      </a:r>
                      <a:endParaRPr lang="en-GB" sz="1300">
                        <a:effectLst/>
                      </a:endParaRPr>
                    </a:p>
                  </a:txBody>
                  <a:tcPr marL="91425" marR="91425" marT="91425" marB="91425"/>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D72518B0-2355-30B8-BBAE-88CCA9AAFFB8}"/>
              </a:ext>
            </a:extLst>
          </p:cNvPr>
          <p:cNvSpPr txBox="1"/>
          <p:nvPr/>
        </p:nvSpPr>
        <p:spPr>
          <a:xfrm>
            <a:off x="12846570" y="929390"/>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614464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4B9D-FB05-C7DE-7435-9AB079A261E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F6B33C5-F305-6D5D-E765-05AB94BDEB39}"/>
              </a:ext>
            </a:extLst>
          </p:cNvPr>
          <p:cNvSpPr>
            <a:spLocks noGrp="1"/>
          </p:cNvSpPr>
          <p:nvPr>
            <p:ph type="body" idx="1"/>
          </p:nvPr>
        </p:nvSpPr>
        <p:spPr/>
        <p:txBody>
          <a:bodyPr/>
          <a:lstStyle/>
          <a:p>
            <a:endParaRPr lang="en-US"/>
          </a:p>
        </p:txBody>
      </p:sp>
      <p:pic>
        <p:nvPicPr>
          <p:cNvPr id="4098" name="Picture 2" descr="Thyroid Disease - Medic Drive">
            <a:extLst>
              <a:ext uri="{FF2B5EF4-FFF2-40B4-BE49-F238E27FC236}">
                <a16:creationId xmlns:a16="http://schemas.microsoft.com/office/drawing/2014/main" id="{C0CC25E1-3B44-3871-EBCE-DA2329BA9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02" y="265906"/>
            <a:ext cx="11821196" cy="632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351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5</a:t>
            </a:r>
          </a:p>
        </p:txBody>
      </p:sp>
      <p:sp>
        <p:nvSpPr>
          <p:cNvPr id="3" name="TextBox 2">
            <a:extLst>
              <a:ext uri="{FF2B5EF4-FFF2-40B4-BE49-F238E27FC236}">
                <a16:creationId xmlns:a16="http://schemas.microsoft.com/office/drawing/2014/main" id="{4E1C4D15-F573-DB17-1CF9-C827FD66D30A}"/>
              </a:ext>
            </a:extLst>
          </p:cNvPr>
          <p:cNvSpPr txBox="1"/>
          <p:nvPr/>
        </p:nvSpPr>
        <p:spPr>
          <a:xfrm>
            <a:off x="838200" y="2413695"/>
            <a:ext cx="10515600" cy="4031873"/>
          </a:xfrm>
          <a:prstGeom prst="rect">
            <a:avLst/>
          </a:prstGeom>
          <a:noFill/>
        </p:spPr>
        <p:txBody>
          <a:bodyPr wrap="square" rtlCol="0">
            <a:spAutoFit/>
          </a:bodyPr>
          <a:lstStyle/>
          <a:p>
            <a:pPr algn="l"/>
            <a:r>
              <a:rPr lang="en-GB" sz="1700" b="0" i="0" u="none" strike="noStrike">
                <a:solidFill>
                  <a:schemeClr val="tx1"/>
                </a:solidFill>
                <a:effectLst/>
                <a:latin typeface="Arial" panose="020B0604020202020204" pitchFamily="34" charset="0"/>
                <a:cs typeface="Arial" panose="020B0604020202020204" pitchFamily="34" charset="0"/>
              </a:rPr>
              <a:t>A 30-year-old man presents to the acute medical unit with agitation, restlessness and palpitations. He has steadily been getting worse over the last four weeks, feeling increasingly tired and run down. He is previously well with no significant past medical or family history. On examination he is noted to have a swollen and painful neck anteriorly. He is tachycardic at 130 reg bpm. He is apyrexial.</a:t>
            </a:r>
          </a:p>
          <a:p>
            <a:pPr algn="l"/>
            <a:endParaRPr lang="en-GB" sz="1700" b="0" i="0" u="none" strike="noStrike">
              <a:solidFill>
                <a:schemeClr val="tx1"/>
              </a:solidFill>
              <a:effectLst/>
              <a:latin typeface="Arial" panose="020B0604020202020204" pitchFamily="34" charset="0"/>
              <a:cs typeface="Arial" panose="020B0604020202020204" pitchFamily="34" charset="0"/>
            </a:endParaRPr>
          </a:p>
          <a:p>
            <a:pPr algn="l"/>
            <a:r>
              <a:rPr lang="en-GB" sz="1700" b="0" i="0" u="none" strike="noStrike">
                <a:solidFill>
                  <a:schemeClr val="tx1"/>
                </a:solidFill>
                <a:effectLst/>
                <a:latin typeface="Arial" panose="020B0604020202020204" pitchFamily="34" charset="0"/>
                <a:cs typeface="Arial" panose="020B0604020202020204" pitchFamily="34" charset="0"/>
              </a:rPr>
              <a:t>Thyroid blood tests reveal:</a:t>
            </a:r>
          </a:p>
          <a:p>
            <a:r>
              <a:rPr lang="en-GB" sz="1700">
                <a:solidFill>
                  <a:schemeClr val="tx1"/>
                </a:solidFill>
                <a:latin typeface="Arial" panose="020B0604020202020204" pitchFamily="34" charset="0"/>
                <a:cs typeface="Arial" panose="020B0604020202020204" pitchFamily="34" charset="0"/>
              </a:rPr>
              <a:t>Thyroid stimulating hormone (TSH) 1.1 (0.5-5.5mu/L)</a:t>
            </a:r>
          </a:p>
          <a:p>
            <a:r>
              <a:rPr lang="en-GB" sz="1700">
                <a:solidFill>
                  <a:schemeClr val="tx1"/>
                </a:solidFill>
                <a:latin typeface="Arial" panose="020B0604020202020204" pitchFamily="34" charset="0"/>
                <a:cs typeface="Arial" panose="020B0604020202020204" pitchFamily="34" charset="0"/>
              </a:rPr>
              <a:t>Free Thyroxine (T4) 30 (9-18pmol/L)</a:t>
            </a:r>
          </a:p>
          <a:p>
            <a:endParaRPr lang="en-GB" sz="1700">
              <a:solidFill>
                <a:schemeClr val="tx1"/>
              </a:solidFill>
              <a:latin typeface="Arial" panose="020B0604020202020204" pitchFamily="34" charset="0"/>
              <a:cs typeface="Arial" panose="020B0604020202020204" pitchFamily="34" charset="0"/>
            </a:endParaRPr>
          </a:p>
          <a:p>
            <a:pPr algn="l"/>
            <a:r>
              <a:rPr lang="en-GB" sz="1700" b="0" i="0" u="none" strike="noStrike">
                <a:solidFill>
                  <a:schemeClr val="tx1"/>
                </a:solidFill>
                <a:effectLst/>
                <a:latin typeface="Arial" panose="020B0604020202020204" pitchFamily="34" charset="0"/>
                <a:cs typeface="Arial" panose="020B0604020202020204" pitchFamily="34" charset="0"/>
              </a:rPr>
              <a:t>Which of the following is the most likely diagnosis?</a:t>
            </a:r>
          </a:p>
          <a:p>
            <a:pPr marL="342900" lvl="2" indent="-342900">
              <a:buAutoNum type="alphaUcPeriod"/>
            </a:pPr>
            <a:r>
              <a:rPr lang="en-US" sz="1700">
                <a:solidFill>
                  <a:schemeClr val="tx1"/>
                </a:solidFill>
              </a:rPr>
              <a:t>Acute thyroiditis </a:t>
            </a:r>
          </a:p>
          <a:p>
            <a:pPr marL="342900" lvl="2" indent="-342900">
              <a:buAutoNum type="alphaUcPeriod"/>
            </a:pPr>
            <a:r>
              <a:rPr lang="en-US" sz="1700">
                <a:solidFill>
                  <a:schemeClr val="tx1"/>
                </a:solidFill>
              </a:rPr>
              <a:t>De Quervain’s (Subacute) Thyroiditis </a:t>
            </a:r>
          </a:p>
          <a:p>
            <a:pPr marL="342900" lvl="2" indent="-342900">
              <a:buAutoNum type="alphaUcPeriod"/>
            </a:pPr>
            <a:r>
              <a:rPr lang="en-US" sz="1700">
                <a:solidFill>
                  <a:schemeClr val="tx1"/>
                </a:solidFill>
              </a:rPr>
              <a:t>Autoimmune thyroiditis </a:t>
            </a:r>
          </a:p>
          <a:p>
            <a:pPr marL="342900" lvl="2" indent="-342900">
              <a:buAutoNum type="alphaUcPeriod"/>
            </a:pPr>
            <a:r>
              <a:rPr lang="en-US" sz="1700">
                <a:solidFill>
                  <a:schemeClr val="tx1"/>
                </a:solidFill>
              </a:rPr>
              <a:t>Thyroid cancer </a:t>
            </a:r>
          </a:p>
          <a:p>
            <a:pPr algn="l"/>
            <a:endParaRPr lang="en-US" sz="1800">
              <a:solidFill>
                <a:schemeClr val="tx1"/>
              </a:solidFill>
            </a:endParaRPr>
          </a:p>
        </p:txBody>
      </p:sp>
    </p:spTree>
    <p:extLst>
      <p:ext uri="{BB962C8B-B14F-4D97-AF65-F5344CB8AC3E}">
        <p14:creationId xmlns:p14="http://schemas.microsoft.com/office/powerpoint/2010/main" val="3907191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5</a:t>
            </a:r>
          </a:p>
        </p:txBody>
      </p:sp>
      <p:sp>
        <p:nvSpPr>
          <p:cNvPr id="3" name="TextBox 2">
            <a:extLst>
              <a:ext uri="{FF2B5EF4-FFF2-40B4-BE49-F238E27FC236}">
                <a16:creationId xmlns:a16="http://schemas.microsoft.com/office/drawing/2014/main" id="{4E1C4D15-F573-DB17-1CF9-C827FD66D30A}"/>
              </a:ext>
            </a:extLst>
          </p:cNvPr>
          <p:cNvSpPr txBox="1"/>
          <p:nvPr/>
        </p:nvSpPr>
        <p:spPr>
          <a:xfrm>
            <a:off x="838200" y="2413695"/>
            <a:ext cx="10515600" cy="4031873"/>
          </a:xfrm>
          <a:prstGeom prst="rect">
            <a:avLst/>
          </a:prstGeom>
          <a:noFill/>
        </p:spPr>
        <p:txBody>
          <a:bodyPr wrap="square" rtlCol="0">
            <a:spAutoFit/>
          </a:bodyPr>
          <a:lstStyle/>
          <a:p>
            <a:pPr algn="l"/>
            <a:r>
              <a:rPr lang="en-GB" sz="1700" b="0" i="0" u="none" strike="noStrike">
                <a:solidFill>
                  <a:schemeClr val="tx1"/>
                </a:solidFill>
                <a:effectLst/>
                <a:latin typeface="Arial" panose="020B0604020202020204" pitchFamily="34" charset="0"/>
                <a:cs typeface="Arial" panose="020B0604020202020204" pitchFamily="34" charset="0"/>
              </a:rPr>
              <a:t>A </a:t>
            </a:r>
            <a:r>
              <a:rPr lang="en-GB" sz="1700">
                <a:solidFill>
                  <a:schemeClr val="tx1"/>
                </a:solidFill>
                <a:latin typeface="Arial" panose="020B0604020202020204" pitchFamily="34" charset="0"/>
                <a:cs typeface="Arial" panose="020B0604020202020204" pitchFamily="34" charset="0"/>
              </a:rPr>
              <a:t>30</a:t>
            </a:r>
            <a:r>
              <a:rPr lang="en-GB" sz="1700" b="0" i="0" u="none" strike="noStrike">
                <a:solidFill>
                  <a:schemeClr val="tx1"/>
                </a:solidFill>
                <a:effectLst/>
                <a:latin typeface="Arial" panose="020B0604020202020204" pitchFamily="34" charset="0"/>
                <a:cs typeface="Arial" panose="020B0604020202020204" pitchFamily="34" charset="0"/>
              </a:rPr>
              <a:t>-year-old man presents to the acute medical unit with </a:t>
            </a:r>
            <a:r>
              <a:rPr lang="en-GB" sz="1700" b="1" i="0" u="none" strike="noStrike">
                <a:solidFill>
                  <a:schemeClr val="tx1"/>
                </a:solidFill>
                <a:effectLst/>
                <a:latin typeface="Arial" panose="020B0604020202020204" pitchFamily="34" charset="0"/>
                <a:cs typeface="Arial" panose="020B0604020202020204" pitchFamily="34" charset="0"/>
              </a:rPr>
              <a:t>agitation, restlessness and palpitations</a:t>
            </a:r>
            <a:r>
              <a:rPr lang="en-GB" sz="1700" b="0" i="0" u="none" strike="noStrike">
                <a:solidFill>
                  <a:schemeClr val="tx1"/>
                </a:solidFill>
                <a:effectLst/>
                <a:latin typeface="Arial" panose="020B0604020202020204" pitchFamily="34" charset="0"/>
                <a:cs typeface="Arial" panose="020B0604020202020204" pitchFamily="34" charset="0"/>
              </a:rPr>
              <a:t>. He has steadily been getting worse over the </a:t>
            </a:r>
            <a:r>
              <a:rPr lang="en-GB" sz="1700" b="1" i="0" u="none" strike="noStrike">
                <a:solidFill>
                  <a:schemeClr val="tx1"/>
                </a:solidFill>
                <a:effectLst/>
                <a:latin typeface="Arial" panose="020B0604020202020204" pitchFamily="34" charset="0"/>
                <a:cs typeface="Arial" panose="020B0604020202020204" pitchFamily="34" charset="0"/>
              </a:rPr>
              <a:t>last four weeks</a:t>
            </a:r>
            <a:r>
              <a:rPr lang="en-GB" sz="1700" b="0" i="0" u="none" strike="noStrike">
                <a:solidFill>
                  <a:schemeClr val="tx1"/>
                </a:solidFill>
                <a:effectLst/>
                <a:latin typeface="Arial" panose="020B0604020202020204" pitchFamily="34" charset="0"/>
                <a:cs typeface="Arial" panose="020B0604020202020204" pitchFamily="34" charset="0"/>
              </a:rPr>
              <a:t>, feeling </a:t>
            </a:r>
            <a:r>
              <a:rPr lang="en-GB" sz="1700" b="1" i="0" u="none" strike="noStrike">
                <a:solidFill>
                  <a:schemeClr val="tx1"/>
                </a:solidFill>
                <a:effectLst/>
                <a:latin typeface="Arial" panose="020B0604020202020204" pitchFamily="34" charset="0"/>
                <a:cs typeface="Arial" panose="020B0604020202020204" pitchFamily="34" charset="0"/>
              </a:rPr>
              <a:t>increasingly tired and run down</a:t>
            </a:r>
            <a:r>
              <a:rPr lang="en-GB" sz="1700" b="0" i="0" u="none" strike="noStrike">
                <a:solidFill>
                  <a:schemeClr val="tx1"/>
                </a:solidFill>
                <a:effectLst/>
                <a:latin typeface="Arial" panose="020B0604020202020204" pitchFamily="34" charset="0"/>
                <a:cs typeface="Arial" panose="020B0604020202020204" pitchFamily="34" charset="0"/>
              </a:rPr>
              <a:t>. He is previously well with no significant past medical or family history. On examination he is noted to have a </a:t>
            </a:r>
            <a:r>
              <a:rPr lang="en-GB" sz="1700" b="1" i="0" u="none" strike="noStrike">
                <a:solidFill>
                  <a:schemeClr val="tx1"/>
                </a:solidFill>
                <a:effectLst/>
                <a:latin typeface="Arial" panose="020B0604020202020204" pitchFamily="34" charset="0"/>
                <a:cs typeface="Arial" panose="020B0604020202020204" pitchFamily="34" charset="0"/>
              </a:rPr>
              <a:t>swollen and painful neck anteriorly</a:t>
            </a:r>
            <a:r>
              <a:rPr lang="en-GB" sz="1700" b="0" i="0" u="none" strike="noStrike">
                <a:solidFill>
                  <a:schemeClr val="tx1"/>
                </a:solidFill>
                <a:effectLst/>
                <a:latin typeface="Arial" panose="020B0604020202020204" pitchFamily="34" charset="0"/>
                <a:cs typeface="Arial" panose="020B0604020202020204" pitchFamily="34" charset="0"/>
              </a:rPr>
              <a:t>. He is </a:t>
            </a:r>
            <a:r>
              <a:rPr lang="en-GB" sz="1700" b="1" i="0" u="none" strike="noStrike">
                <a:solidFill>
                  <a:schemeClr val="tx1"/>
                </a:solidFill>
                <a:effectLst/>
                <a:latin typeface="Arial" panose="020B0604020202020204" pitchFamily="34" charset="0"/>
                <a:cs typeface="Arial" panose="020B0604020202020204" pitchFamily="34" charset="0"/>
              </a:rPr>
              <a:t>tachycardic at 130 reg bpm</a:t>
            </a:r>
            <a:r>
              <a:rPr lang="en-GB" sz="1700" b="0" i="0" u="none" strike="noStrike">
                <a:solidFill>
                  <a:schemeClr val="tx1"/>
                </a:solidFill>
                <a:effectLst/>
                <a:latin typeface="Arial" panose="020B0604020202020204" pitchFamily="34" charset="0"/>
                <a:cs typeface="Arial" panose="020B0604020202020204" pitchFamily="34" charset="0"/>
              </a:rPr>
              <a:t>. He is </a:t>
            </a:r>
            <a:r>
              <a:rPr lang="en-GB" sz="1700" b="1" i="0" u="none" strike="noStrike">
                <a:solidFill>
                  <a:schemeClr val="tx1"/>
                </a:solidFill>
                <a:effectLst/>
                <a:latin typeface="Arial" panose="020B0604020202020204" pitchFamily="34" charset="0"/>
                <a:cs typeface="Arial" panose="020B0604020202020204" pitchFamily="34" charset="0"/>
              </a:rPr>
              <a:t>apyrexial</a:t>
            </a:r>
            <a:r>
              <a:rPr lang="en-GB" sz="1700" b="0" i="0" u="none" strike="noStrike">
                <a:solidFill>
                  <a:schemeClr val="tx1"/>
                </a:solidFill>
                <a:effectLst/>
                <a:latin typeface="Arial" panose="020B0604020202020204" pitchFamily="34" charset="0"/>
                <a:cs typeface="Arial" panose="020B0604020202020204" pitchFamily="34" charset="0"/>
              </a:rPr>
              <a:t>.</a:t>
            </a:r>
          </a:p>
          <a:p>
            <a:pPr algn="l"/>
            <a:endParaRPr lang="en-GB" sz="1700" b="0" i="0" u="none" strike="noStrike">
              <a:solidFill>
                <a:schemeClr val="tx1"/>
              </a:solidFill>
              <a:effectLst/>
              <a:latin typeface="Arial" panose="020B0604020202020204" pitchFamily="34" charset="0"/>
              <a:cs typeface="Arial" panose="020B0604020202020204" pitchFamily="34" charset="0"/>
            </a:endParaRPr>
          </a:p>
          <a:p>
            <a:pPr algn="l"/>
            <a:r>
              <a:rPr lang="en-GB" sz="1700" b="0" i="0" u="none" strike="noStrike">
                <a:solidFill>
                  <a:schemeClr val="tx1"/>
                </a:solidFill>
                <a:effectLst/>
                <a:latin typeface="Arial" panose="020B0604020202020204" pitchFamily="34" charset="0"/>
                <a:cs typeface="Arial" panose="020B0604020202020204" pitchFamily="34" charset="0"/>
              </a:rPr>
              <a:t>Thyroid blood tests reveal:</a:t>
            </a:r>
          </a:p>
          <a:p>
            <a:r>
              <a:rPr lang="en-GB" sz="1700">
                <a:solidFill>
                  <a:schemeClr val="tx1"/>
                </a:solidFill>
                <a:latin typeface="Arial" panose="020B0604020202020204" pitchFamily="34" charset="0"/>
                <a:cs typeface="Arial" panose="020B0604020202020204" pitchFamily="34" charset="0"/>
              </a:rPr>
              <a:t>Thyroid stimulating hormone (TSH) 1.1 (0.5-5.5mu/L)</a:t>
            </a:r>
          </a:p>
          <a:p>
            <a:r>
              <a:rPr lang="en-GB" sz="1700">
                <a:solidFill>
                  <a:schemeClr val="tx1"/>
                </a:solidFill>
                <a:latin typeface="Arial" panose="020B0604020202020204" pitchFamily="34" charset="0"/>
                <a:cs typeface="Arial" panose="020B0604020202020204" pitchFamily="34" charset="0"/>
              </a:rPr>
              <a:t>Free Thyroxine (T4) 30 (9-18pmol/L)</a:t>
            </a:r>
          </a:p>
          <a:p>
            <a:endParaRPr lang="en-GB" sz="1700">
              <a:solidFill>
                <a:schemeClr val="tx1"/>
              </a:solidFill>
              <a:latin typeface="Arial" panose="020B0604020202020204" pitchFamily="34" charset="0"/>
              <a:cs typeface="Arial" panose="020B0604020202020204" pitchFamily="34" charset="0"/>
            </a:endParaRPr>
          </a:p>
          <a:p>
            <a:pPr algn="l"/>
            <a:r>
              <a:rPr lang="en-GB" sz="1700" b="0" i="0" u="none" strike="noStrike">
                <a:solidFill>
                  <a:schemeClr val="tx1"/>
                </a:solidFill>
                <a:effectLst/>
                <a:latin typeface="Arial" panose="020B0604020202020204" pitchFamily="34" charset="0"/>
                <a:cs typeface="Arial" panose="020B0604020202020204" pitchFamily="34" charset="0"/>
              </a:rPr>
              <a:t>Which of the following is the most likely diagnosis?</a:t>
            </a:r>
          </a:p>
          <a:p>
            <a:pPr marL="342900" lvl="2" indent="-342900">
              <a:buAutoNum type="alphaUcPeriod"/>
            </a:pPr>
            <a:r>
              <a:rPr lang="en-US" sz="1700">
                <a:solidFill>
                  <a:schemeClr val="tx1"/>
                </a:solidFill>
              </a:rPr>
              <a:t>Acute thyroiditis </a:t>
            </a:r>
          </a:p>
          <a:p>
            <a:pPr marL="342900" lvl="2" indent="-342900">
              <a:buAutoNum type="alphaUcPeriod"/>
            </a:pPr>
            <a:r>
              <a:rPr lang="en-US" sz="1700" b="1">
                <a:solidFill>
                  <a:srgbClr val="FF0000"/>
                </a:solidFill>
              </a:rPr>
              <a:t>De Quervain’s (Subacute) Thyroiditis </a:t>
            </a:r>
          </a:p>
          <a:p>
            <a:pPr marL="342900" lvl="2" indent="-342900">
              <a:buAutoNum type="alphaUcPeriod"/>
            </a:pPr>
            <a:r>
              <a:rPr lang="en-US" sz="1700">
                <a:solidFill>
                  <a:schemeClr val="tx1"/>
                </a:solidFill>
              </a:rPr>
              <a:t>Autoimmune thyroiditis </a:t>
            </a:r>
          </a:p>
          <a:p>
            <a:pPr marL="342900" lvl="2" indent="-342900">
              <a:buAutoNum type="alphaUcPeriod"/>
            </a:pPr>
            <a:r>
              <a:rPr lang="en-US" sz="1700">
                <a:solidFill>
                  <a:schemeClr val="tx1"/>
                </a:solidFill>
              </a:rPr>
              <a:t>Thyroid cancer </a:t>
            </a:r>
          </a:p>
          <a:p>
            <a:pPr algn="l"/>
            <a:endParaRPr lang="en-US" sz="1800">
              <a:solidFill>
                <a:schemeClr val="tx1"/>
              </a:solidFill>
            </a:endParaRPr>
          </a:p>
        </p:txBody>
      </p:sp>
    </p:spTree>
    <p:extLst>
      <p:ext uri="{BB962C8B-B14F-4D97-AF65-F5344CB8AC3E}">
        <p14:creationId xmlns:p14="http://schemas.microsoft.com/office/powerpoint/2010/main" val="2690691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De QUERVAIN’S THYROIDITIS</a:t>
            </a:r>
            <a:endParaRPr sz="4200">
              <a:solidFill>
                <a:srgbClr val="FFFFFF"/>
              </a:solidFill>
              <a:latin typeface="Arial" panose="020B0604020202020204" pitchFamily="34" charset="0"/>
              <a:ea typeface="Roboto"/>
              <a:cs typeface="Arial" panose="020B0604020202020204" pitchFamily="34" charset="0"/>
              <a:sym typeface="Roboto"/>
            </a:endParaRPr>
          </a:p>
        </p:txBody>
      </p:sp>
      <p:graphicFrame>
        <p:nvGraphicFramePr>
          <p:cNvPr id="144" name="Google Shape;144;g14f42a8af8d_0_0"/>
          <p:cNvGraphicFramePr/>
          <p:nvPr/>
        </p:nvGraphicFramePr>
        <p:xfrm>
          <a:off x="158262" y="1852923"/>
          <a:ext cx="11875476" cy="4847713"/>
        </p:xfrm>
        <a:graphic>
          <a:graphicData uri="http://schemas.openxmlformats.org/drawingml/2006/table">
            <a:tbl>
              <a:tblPr>
                <a:noFill/>
                <a:tableStyleId>{A9FBECBB-9841-4348-AF54-0E99E33BA2AF}</a:tableStyleId>
              </a:tblPr>
              <a:tblGrid>
                <a:gridCol w="2760784">
                  <a:extLst>
                    <a:ext uri="{9D8B030D-6E8A-4147-A177-3AD203B41FA5}">
                      <a16:colId xmlns:a16="http://schemas.microsoft.com/office/drawing/2014/main" val="20000"/>
                    </a:ext>
                  </a:extLst>
                </a:gridCol>
                <a:gridCol w="9114692">
                  <a:extLst>
                    <a:ext uri="{9D8B030D-6E8A-4147-A177-3AD203B41FA5}">
                      <a16:colId xmlns:a16="http://schemas.microsoft.com/office/drawing/2014/main" val="20001"/>
                    </a:ext>
                  </a:extLst>
                </a:gridCol>
              </a:tblGrid>
              <a:tr h="573754">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DEFINITION, </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AKA Subacute granulomatous thyroiditis is a self-limited inflammation of the thyroid gland. It results in the rapid swelling of the thyroid gland resulting in pain and discomfort. </a:t>
                      </a:r>
                      <a:endParaRPr lang="en-GB" sz="1300" b="0"/>
                    </a:p>
                  </a:txBody>
                  <a:tcPr marL="91425" marR="91425" marT="91425" marB="91425"/>
                </a:tc>
                <a:extLst>
                  <a:ext uri="{0D108BD9-81ED-4DB2-BD59-A6C34878D82A}">
                    <a16:rowId xmlns:a16="http://schemas.microsoft.com/office/drawing/2014/main" val="10000"/>
                  </a:ext>
                </a:extLst>
              </a:tr>
              <a:tr h="407321">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CAUSE/S &amp; RISK FACTORS</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Often thought to occur following a viral infection- Typically presents with hyperthyroidism </a:t>
                      </a:r>
                      <a:endParaRPr lang="en-GB" sz="1300"/>
                    </a:p>
                  </a:txBody>
                  <a:tcPr marL="91425" marR="91425" marT="91425" marB="91425"/>
                </a:tc>
                <a:extLst>
                  <a:ext uri="{0D108BD9-81ED-4DB2-BD59-A6C34878D82A}">
                    <a16:rowId xmlns:a16="http://schemas.microsoft.com/office/drawing/2014/main" val="10001"/>
                  </a:ext>
                </a:extLst>
              </a:tr>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PATHOPHYSIOLOGY</a:t>
                      </a:r>
                      <a:endParaRPr sz="1400" b="1" u="sng"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1" i="0" u="none" strike="noStrike" cap="none">
                          <a:solidFill>
                            <a:srgbClr val="000000"/>
                          </a:solidFill>
                          <a:effectLst/>
                          <a:latin typeface="Arial"/>
                          <a:ea typeface="Arial"/>
                          <a:cs typeface="Arial"/>
                          <a:sym typeface="Arial"/>
                        </a:rPr>
                        <a:t>There are typically 4 phases:</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300" b="1" i="0" u="none" strike="noStrike" cap="none">
                          <a:solidFill>
                            <a:srgbClr val="000000"/>
                          </a:solidFill>
                          <a:effectLst/>
                          <a:latin typeface="Arial"/>
                          <a:ea typeface="Arial"/>
                          <a:cs typeface="Arial"/>
                          <a:sym typeface="Arial"/>
                        </a:rPr>
                        <a:t>Phase 1- </a:t>
                      </a:r>
                      <a:r>
                        <a:rPr lang="en-GB" sz="1300" b="0" i="0" u="none" strike="noStrike" cap="none">
                          <a:solidFill>
                            <a:srgbClr val="000000"/>
                          </a:solidFill>
                          <a:effectLst/>
                          <a:latin typeface="Arial"/>
                          <a:ea typeface="Arial"/>
                          <a:cs typeface="Arial"/>
                          <a:sym typeface="Arial"/>
                        </a:rPr>
                        <a:t>lasts 3-6 weeks: </a:t>
                      </a:r>
                      <a:r>
                        <a:rPr lang="en-GB" sz="1300" b="1" i="0" u="none" strike="noStrike" cap="none">
                          <a:solidFill>
                            <a:srgbClr val="FF0000"/>
                          </a:solidFill>
                          <a:effectLst/>
                          <a:latin typeface="Arial"/>
                          <a:ea typeface="Arial"/>
                          <a:cs typeface="Arial"/>
                          <a:sym typeface="Arial"/>
                        </a:rPr>
                        <a:t>hyperthyroidism, painful goitre, Raised ESR</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300" b="1" i="0" u="none" strike="noStrike" cap="none">
                          <a:solidFill>
                            <a:srgbClr val="000000"/>
                          </a:solidFill>
                          <a:effectLst/>
                          <a:latin typeface="Arial"/>
                          <a:ea typeface="Arial"/>
                          <a:cs typeface="Arial"/>
                          <a:sym typeface="Arial"/>
                        </a:rPr>
                        <a:t>Phase 2- </a:t>
                      </a:r>
                      <a:r>
                        <a:rPr lang="en-GB" sz="1300" b="0" i="0" u="none" strike="noStrike" cap="none">
                          <a:solidFill>
                            <a:srgbClr val="000000"/>
                          </a:solidFill>
                          <a:effectLst/>
                          <a:latin typeface="Arial"/>
                          <a:ea typeface="Arial"/>
                          <a:cs typeface="Arial"/>
                          <a:sym typeface="Arial"/>
                        </a:rPr>
                        <a:t>Lats 1-3 weeks: </a:t>
                      </a:r>
                      <a:r>
                        <a:rPr lang="en-GB" sz="1300" b="1" i="0" u="none" strike="noStrike" cap="none">
                          <a:solidFill>
                            <a:srgbClr val="FF0000"/>
                          </a:solidFill>
                          <a:effectLst/>
                          <a:latin typeface="Arial"/>
                          <a:ea typeface="Arial"/>
                          <a:cs typeface="Arial"/>
                          <a:sym typeface="Arial"/>
                        </a:rPr>
                        <a:t>Euthyroid (normal function)</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300" b="1" i="0" u="none" strike="noStrike" cap="none">
                          <a:solidFill>
                            <a:srgbClr val="000000"/>
                          </a:solidFill>
                          <a:effectLst/>
                          <a:latin typeface="Arial"/>
                          <a:ea typeface="Arial"/>
                          <a:cs typeface="Arial"/>
                          <a:sym typeface="Arial"/>
                        </a:rPr>
                        <a:t>Phase 3- </a:t>
                      </a:r>
                      <a:r>
                        <a:rPr lang="en-GB" sz="1300" b="0" i="0" u="none" strike="noStrike" cap="none">
                          <a:solidFill>
                            <a:srgbClr val="000000"/>
                          </a:solidFill>
                          <a:effectLst/>
                          <a:latin typeface="Arial"/>
                          <a:ea typeface="Arial"/>
                          <a:cs typeface="Arial"/>
                          <a:sym typeface="Arial"/>
                        </a:rPr>
                        <a:t>weeks to months: </a:t>
                      </a:r>
                      <a:r>
                        <a:rPr lang="en-GB" sz="1300" b="1" i="0" u="none" strike="noStrike" cap="none">
                          <a:solidFill>
                            <a:srgbClr val="FF0000"/>
                          </a:solidFill>
                          <a:effectLst/>
                          <a:latin typeface="Arial"/>
                          <a:ea typeface="Arial"/>
                          <a:cs typeface="Arial"/>
                          <a:sym typeface="Arial"/>
                        </a:rPr>
                        <a:t>Hypothyroidism</a:t>
                      </a: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300" b="1" i="0" u="none" strike="noStrike" cap="none">
                          <a:solidFill>
                            <a:srgbClr val="000000"/>
                          </a:solidFill>
                          <a:effectLst/>
                          <a:latin typeface="Arial"/>
                          <a:ea typeface="Arial"/>
                          <a:cs typeface="Arial"/>
                          <a:sym typeface="Arial"/>
                        </a:rPr>
                        <a:t>Phase 4- </a:t>
                      </a:r>
                      <a:r>
                        <a:rPr lang="en-GB" sz="1300" b="1" i="0" u="none" strike="noStrike" cap="none">
                          <a:solidFill>
                            <a:srgbClr val="FF0000"/>
                          </a:solidFill>
                          <a:effectLst/>
                          <a:latin typeface="Arial"/>
                          <a:ea typeface="Arial"/>
                          <a:cs typeface="Arial"/>
                          <a:sym typeface="Arial"/>
                        </a:rPr>
                        <a:t>Thyroid structure and function goes back to normal </a:t>
                      </a:r>
                      <a:endParaRPr lang="en-GB" sz="1300">
                        <a:solidFill>
                          <a:srgbClr val="FF0000"/>
                        </a:solidFill>
                      </a:endParaRPr>
                    </a:p>
                  </a:txBody>
                  <a:tcPr marL="91425" marR="91425" marT="91425" marB="91425"/>
                </a:tc>
                <a:extLst>
                  <a:ext uri="{0D108BD9-81ED-4DB2-BD59-A6C34878D82A}">
                    <a16:rowId xmlns:a16="http://schemas.microsoft.com/office/drawing/2014/main" val="10002"/>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PRESENTATION</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Neck Pain (may move to jaw and ears), difficulty eating, tender, firm, enlarged thyroid, fever, palpitations (Occur in &gt;70% of patients who have symptoms of thyrotoxicosis)</a:t>
                      </a:r>
                      <a:endParaRPr lang="en-GB" sz="1300">
                        <a:effectLst/>
                      </a:endParaRPr>
                    </a:p>
                  </a:txBody>
                  <a:tcPr marL="91425" marR="91425" marT="91425" marB="91425"/>
                </a:tc>
                <a:extLst>
                  <a:ext uri="{0D108BD9-81ED-4DB2-BD59-A6C34878D82A}">
                    <a16:rowId xmlns:a16="http://schemas.microsoft.com/office/drawing/2014/main" val="10003"/>
                  </a:ext>
                </a:extLst>
              </a:tr>
              <a:tr h="390434">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DIAGNOSIS &amp; INVESTIGATIONS </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1" u="none" strike="noStrike" cap="none"/>
                        <a:t>1</a:t>
                      </a:r>
                      <a:r>
                        <a:rPr lang="en-GB" sz="1300" b="1" u="none" strike="noStrike" cap="none" baseline="30000"/>
                        <a:t>ST</a:t>
                      </a:r>
                      <a:r>
                        <a:rPr lang="en-GB" sz="1300" b="1" u="none" strike="noStrike" cap="none"/>
                        <a:t> LINE: </a:t>
                      </a:r>
                      <a:r>
                        <a:rPr lang="en-GB" sz="1300" b="0" i="0" u="none" strike="noStrike" cap="none">
                          <a:solidFill>
                            <a:srgbClr val="000000"/>
                          </a:solidFill>
                          <a:effectLst/>
                          <a:latin typeface="Arial"/>
                          <a:ea typeface="Arial"/>
                          <a:cs typeface="Arial"/>
                          <a:sym typeface="Arial"/>
                        </a:rPr>
                        <a:t>Total T4, T3, T3 resin uptake, free thyroxine index- All elevated, </a:t>
                      </a:r>
                      <a:r>
                        <a:rPr lang="en-GB" sz="1300" b="1" i="0" u="none" strike="noStrike" cap="none">
                          <a:solidFill>
                            <a:srgbClr val="000000"/>
                          </a:solidFill>
                          <a:effectLst/>
                          <a:latin typeface="Arial"/>
                          <a:ea typeface="Arial"/>
                          <a:cs typeface="Arial"/>
                          <a:sym typeface="Arial"/>
                        </a:rPr>
                        <a:t>CRP</a:t>
                      </a:r>
                      <a:r>
                        <a:rPr lang="en-GB" sz="1300" b="0" i="0" u="none" strike="noStrike" cap="none">
                          <a:solidFill>
                            <a:srgbClr val="000000"/>
                          </a:solidFill>
                          <a:effectLst/>
                          <a:latin typeface="Arial"/>
                          <a:ea typeface="Arial"/>
                          <a:cs typeface="Arial"/>
                          <a:sym typeface="Arial"/>
                        </a:rPr>
                        <a:t> = elevated </a:t>
                      </a:r>
                      <a:endParaRPr lang="en-GB" sz="1300"/>
                    </a:p>
                  </a:txBody>
                  <a:tcPr marL="91425" marR="91425" marT="91425" marB="91425"/>
                </a:tc>
                <a:extLst>
                  <a:ext uri="{0D108BD9-81ED-4DB2-BD59-A6C34878D82A}">
                    <a16:rowId xmlns:a16="http://schemas.microsoft.com/office/drawing/2014/main" val="10004"/>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TREATMENT </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300" b="1" i="0" u="none" strike="noStrike" cap="none">
                          <a:solidFill>
                            <a:srgbClr val="000000"/>
                          </a:solidFill>
                          <a:effectLst/>
                          <a:latin typeface="Arial"/>
                          <a:ea typeface="Arial"/>
                          <a:cs typeface="Arial"/>
                          <a:sym typeface="Arial"/>
                        </a:rPr>
                        <a:t>Hyperthyroid phase- </a:t>
                      </a:r>
                      <a:r>
                        <a:rPr lang="en-GB" sz="1300" b="0" i="0" u="none" strike="noStrike" cap="none">
                          <a:solidFill>
                            <a:srgbClr val="000000"/>
                          </a:solidFill>
                          <a:effectLst/>
                          <a:latin typeface="Arial"/>
                          <a:ea typeface="Arial"/>
                          <a:cs typeface="Arial"/>
                          <a:sym typeface="Arial"/>
                        </a:rPr>
                        <a:t>NSAIDs and corticosteroids may be used for pain. </a:t>
                      </a:r>
                    </a:p>
                    <a:p>
                      <a:r>
                        <a:rPr lang="en-GB" sz="1300" b="1" i="0" u="none" strike="noStrike" cap="none">
                          <a:solidFill>
                            <a:srgbClr val="000000"/>
                          </a:solidFill>
                          <a:effectLst/>
                          <a:latin typeface="Arial"/>
                          <a:ea typeface="Arial"/>
                          <a:cs typeface="Arial"/>
                          <a:sym typeface="Arial"/>
                        </a:rPr>
                        <a:t>Hypothyroid phase</a:t>
                      </a:r>
                      <a:r>
                        <a:rPr lang="en-GB" sz="1300" b="0" i="0" u="none" strike="noStrike" cap="none">
                          <a:solidFill>
                            <a:srgbClr val="000000"/>
                          </a:solidFill>
                          <a:effectLst/>
                          <a:latin typeface="Arial"/>
                          <a:ea typeface="Arial"/>
                          <a:cs typeface="Arial"/>
                          <a:sym typeface="Arial"/>
                        </a:rPr>
                        <a:t>- Normally no treatment given but if sever hypothyroidism occurs give small dose of levothyroxine. </a:t>
                      </a:r>
                      <a:endParaRPr lang="en-GB" sz="1300">
                        <a:effectLst/>
                      </a:endParaRPr>
                    </a:p>
                  </a:txBody>
                  <a:tcPr marL="91425" marR="91425" marT="91425" marB="91425"/>
                </a:tc>
                <a:extLst>
                  <a:ext uri="{0D108BD9-81ED-4DB2-BD59-A6C34878D82A}">
                    <a16:rowId xmlns:a16="http://schemas.microsoft.com/office/drawing/2014/main" val="10005"/>
                  </a:ext>
                </a:extLst>
              </a:tr>
              <a:tr h="397527">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latin typeface="Arial" panose="020B0604020202020204" pitchFamily="34" charset="0"/>
                          <a:ea typeface="Roboto"/>
                          <a:cs typeface="Arial" panose="020B0604020202020204" pitchFamily="34" charset="0"/>
                          <a:sym typeface="Roboto"/>
                        </a:rPr>
                        <a:t>COMPLICATIONS</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300" b="0" u="none" strike="noStrike" cap="none"/>
                        <a:t>Thyroid storm, Long term hypothyroidism </a:t>
                      </a:r>
                      <a:endParaRPr sz="1300" b="0" u="none" strike="noStrike" cap="none"/>
                    </a:p>
                  </a:txBody>
                  <a:tcPr marL="91425" marR="91425" marT="91425" marB="91425"/>
                </a:tc>
                <a:extLst>
                  <a:ext uri="{0D108BD9-81ED-4DB2-BD59-A6C34878D82A}">
                    <a16:rowId xmlns:a16="http://schemas.microsoft.com/office/drawing/2014/main" val="2129530813"/>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GB" sz="1400" b="1" u="none" strike="noStrike" cap="none">
                          <a:latin typeface="Arial" panose="020B0604020202020204" pitchFamily="34" charset="0"/>
                          <a:ea typeface="Roboto"/>
                          <a:cs typeface="Arial" panose="020B0604020202020204" pitchFamily="34" charset="0"/>
                          <a:sym typeface="Roboto"/>
                        </a:rPr>
                        <a:t>DIFFERENTIAL DIAGNOSIS </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300" b="0" u="none" strike="noStrike" cap="none"/>
                        <a:t>Graves’ disease, Hashimoto’s, Thyroid cancer, Toxic multinodular goitre</a:t>
                      </a:r>
                      <a:endParaRPr sz="1300" b="0" u="none" strike="noStrike" cap="none"/>
                    </a:p>
                  </a:txBody>
                  <a:tcPr marL="91425" marR="91425" marT="91425" marB="91425"/>
                </a:tc>
                <a:extLst>
                  <a:ext uri="{0D108BD9-81ED-4DB2-BD59-A6C34878D82A}">
                    <a16:rowId xmlns:a16="http://schemas.microsoft.com/office/drawing/2014/main" val="3581699036"/>
                  </a:ext>
                </a:extLst>
              </a:tr>
            </a:tbl>
          </a:graphicData>
        </a:graphic>
      </p:graphicFrame>
    </p:spTree>
    <p:extLst>
      <p:ext uri="{BB962C8B-B14F-4D97-AF65-F5344CB8AC3E}">
        <p14:creationId xmlns:p14="http://schemas.microsoft.com/office/powerpoint/2010/main" val="479768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6</a:t>
            </a:r>
          </a:p>
        </p:txBody>
      </p:sp>
      <p:sp>
        <p:nvSpPr>
          <p:cNvPr id="3" name="TextBox 2">
            <a:extLst>
              <a:ext uri="{FF2B5EF4-FFF2-40B4-BE49-F238E27FC236}">
                <a16:creationId xmlns:a16="http://schemas.microsoft.com/office/drawing/2014/main" id="{4E1C4D15-F573-DB17-1CF9-C827FD66D30A}"/>
              </a:ext>
            </a:extLst>
          </p:cNvPr>
          <p:cNvSpPr txBox="1"/>
          <p:nvPr/>
        </p:nvSpPr>
        <p:spPr>
          <a:xfrm>
            <a:off x="1066800" y="2491574"/>
            <a:ext cx="10058400" cy="2508379"/>
          </a:xfrm>
          <a:prstGeom prst="rect">
            <a:avLst/>
          </a:prstGeom>
          <a:noFill/>
        </p:spPr>
        <p:txBody>
          <a:bodyPr wrap="square" rtlCol="0">
            <a:spAutoFit/>
          </a:bodyPr>
          <a:lstStyle/>
          <a:p>
            <a:pPr algn="l"/>
            <a:r>
              <a:rPr lang="en-GB" sz="1800">
                <a:solidFill>
                  <a:schemeClr val="tx1"/>
                </a:solidFill>
                <a:latin typeface="Arial" panose="020B0604020202020204" pitchFamily="34" charset="0"/>
                <a:cs typeface="Arial" panose="020B0604020202020204" pitchFamily="34" charset="0"/>
              </a:rPr>
              <a:t>A 55-year-old women with a thyroid carcinoma undergoes a total thyroidectomy. The post operative histology report shows a final diagnosis of medullary type thyroid cancer. Which of the tests below is most likely to be of clinical use in screening for disease recurrence?</a:t>
            </a:r>
            <a:br>
              <a:rPr lang="en-GB" sz="2400"/>
            </a:br>
            <a:endParaRPr lang="en-GB" sz="1700">
              <a:solidFill>
                <a:schemeClr val="tx1"/>
              </a:solidFill>
              <a:latin typeface="Arial" panose="020B0604020202020204" pitchFamily="34" charset="0"/>
              <a:cs typeface="Arial" panose="020B0604020202020204" pitchFamily="34" charset="0"/>
            </a:endParaRPr>
          </a:p>
          <a:p>
            <a:pPr marL="342900" lvl="4" indent="-342900">
              <a:buAutoNum type="alphaUcPeriod"/>
            </a:pPr>
            <a:r>
              <a:rPr lang="en-US" sz="1700">
                <a:solidFill>
                  <a:schemeClr val="tx1"/>
                </a:solidFill>
              </a:rPr>
              <a:t>Serum CA 19-9 levels </a:t>
            </a:r>
          </a:p>
          <a:p>
            <a:pPr marL="342900" lvl="4" indent="-342900">
              <a:buAutoNum type="alphaUcPeriod"/>
            </a:pPr>
            <a:r>
              <a:rPr lang="en-US" sz="1700">
                <a:solidFill>
                  <a:schemeClr val="tx1"/>
                </a:solidFill>
              </a:rPr>
              <a:t>Serum thyroglobulin</a:t>
            </a:r>
          </a:p>
          <a:p>
            <a:pPr marL="342900" lvl="4" indent="-342900">
              <a:buAutoNum type="alphaUcPeriod"/>
            </a:pPr>
            <a:r>
              <a:rPr lang="en-US" sz="1700">
                <a:solidFill>
                  <a:schemeClr val="tx1"/>
                </a:solidFill>
              </a:rPr>
              <a:t>Serum TSH </a:t>
            </a:r>
          </a:p>
          <a:p>
            <a:pPr marL="342900" lvl="4" indent="-342900">
              <a:buAutoNum type="alphaUcPeriod"/>
            </a:pPr>
            <a:r>
              <a:rPr lang="en-US" sz="1700">
                <a:solidFill>
                  <a:schemeClr val="tx1"/>
                </a:solidFill>
              </a:rPr>
              <a:t>Serum Calcitonin </a:t>
            </a:r>
          </a:p>
          <a:p>
            <a:pPr algn="l"/>
            <a:endParaRPr lang="en-US" sz="1800">
              <a:solidFill>
                <a:schemeClr val="tx1"/>
              </a:solidFill>
            </a:endParaRPr>
          </a:p>
        </p:txBody>
      </p:sp>
      <p:pic>
        <p:nvPicPr>
          <p:cNvPr id="2" name="Picture 1">
            <a:extLst>
              <a:ext uri="{FF2B5EF4-FFF2-40B4-BE49-F238E27FC236}">
                <a16:creationId xmlns:a16="http://schemas.microsoft.com/office/drawing/2014/main" id="{A5ADF6FD-8E24-433D-04E0-41C897962484}"/>
              </a:ext>
            </a:extLst>
          </p:cNvPr>
          <p:cNvPicPr>
            <a:picLocks noChangeAspect="1"/>
          </p:cNvPicPr>
          <p:nvPr/>
        </p:nvPicPr>
        <p:blipFill>
          <a:blip r:embed="rId3"/>
          <a:stretch>
            <a:fillRect/>
          </a:stretch>
        </p:blipFill>
        <p:spPr>
          <a:xfrm>
            <a:off x="6096000" y="3612986"/>
            <a:ext cx="4229634" cy="2773935"/>
          </a:xfrm>
          <a:prstGeom prst="rect">
            <a:avLst/>
          </a:prstGeom>
        </p:spPr>
      </p:pic>
    </p:spTree>
    <p:extLst>
      <p:ext uri="{BB962C8B-B14F-4D97-AF65-F5344CB8AC3E}">
        <p14:creationId xmlns:p14="http://schemas.microsoft.com/office/powerpoint/2010/main" val="14159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6</a:t>
            </a:r>
          </a:p>
        </p:txBody>
      </p:sp>
      <p:sp>
        <p:nvSpPr>
          <p:cNvPr id="3" name="TextBox 2">
            <a:extLst>
              <a:ext uri="{FF2B5EF4-FFF2-40B4-BE49-F238E27FC236}">
                <a16:creationId xmlns:a16="http://schemas.microsoft.com/office/drawing/2014/main" id="{4E1C4D15-F573-DB17-1CF9-C827FD66D30A}"/>
              </a:ext>
            </a:extLst>
          </p:cNvPr>
          <p:cNvSpPr txBox="1"/>
          <p:nvPr/>
        </p:nvSpPr>
        <p:spPr>
          <a:xfrm>
            <a:off x="1066800" y="2346032"/>
            <a:ext cx="10058400" cy="3062377"/>
          </a:xfrm>
          <a:prstGeom prst="rect">
            <a:avLst/>
          </a:prstGeom>
          <a:noFill/>
        </p:spPr>
        <p:txBody>
          <a:bodyPr wrap="square" rtlCol="0">
            <a:spAutoFit/>
          </a:bodyPr>
          <a:lstStyle/>
          <a:p>
            <a:pPr algn="l"/>
            <a:r>
              <a:rPr lang="en-GB" sz="1800" b="1" u="sng">
                <a:solidFill>
                  <a:schemeClr val="tx1"/>
                </a:solidFill>
                <a:latin typeface="Arial" panose="020B0604020202020204" pitchFamily="34" charset="0"/>
                <a:cs typeface="Arial" panose="020B0604020202020204" pitchFamily="34" charset="0"/>
              </a:rPr>
              <a:t>Thyroid cancer</a:t>
            </a:r>
          </a:p>
          <a:p>
            <a:pPr algn="l"/>
            <a:endParaRPr lang="en-GB" sz="1800">
              <a:solidFill>
                <a:schemeClr val="tx1"/>
              </a:solidFill>
              <a:latin typeface="Arial" panose="020B0604020202020204" pitchFamily="34" charset="0"/>
              <a:cs typeface="Arial" panose="020B0604020202020204" pitchFamily="34" charset="0"/>
            </a:endParaRPr>
          </a:p>
          <a:p>
            <a:pPr algn="l"/>
            <a:r>
              <a:rPr lang="en-GB" sz="1800">
                <a:solidFill>
                  <a:schemeClr val="tx1"/>
                </a:solidFill>
                <a:latin typeface="Arial" panose="020B0604020202020204" pitchFamily="34" charset="0"/>
                <a:cs typeface="Arial" panose="020B0604020202020204" pitchFamily="34" charset="0"/>
              </a:rPr>
              <a:t>A 55-year-old women with a thyroid carcinoma undergoes a total thyroidectomy. The post operative histology report shows a final diagnosis of </a:t>
            </a:r>
            <a:r>
              <a:rPr lang="en-GB" sz="1800" b="1">
                <a:solidFill>
                  <a:schemeClr val="tx1"/>
                </a:solidFill>
                <a:latin typeface="Arial" panose="020B0604020202020204" pitchFamily="34" charset="0"/>
                <a:cs typeface="Arial" panose="020B0604020202020204" pitchFamily="34" charset="0"/>
              </a:rPr>
              <a:t>medullary type thyroid cancer</a:t>
            </a:r>
            <a:r>
              <a:rPr lang="en-GB" sz="1800">
                <a:solidFill>
                  <a:schemeClr val="tx1"/>
                </a:solidFill>
                <a:latin typeface="Arial" panose="020B0604020202020204" pitchFamily="34" charset="0"/>
                <a:cs typeface="Arial" panose="020B0604020202020204" pitchFamily="34" charset="0"/>
              </a:rPr>
              <a:t>. Which of the tests below is </a:t>
            </a:r>
            <a:r>
              <a:rPr lang="en-GB" sz="1800" b="1">
                <a:solidFill>
                  <a:schemeClr val="tx1"/>
                </a:solidFill>
                <a:latin typeface="Arial" panose="020B0604020202020204" pitchFamily="34" charset="0"/>
                <a:cs typeface="Arial" panose="020B0604020202020204" pitchFamily="34" charset="0"/>
              </a:rPr>
              <a:t>most likely </a:t>
            </a:r>
            <a:r>
              <a:rPr lang="en-GB" sz="1800">
                <a:solidFill>
                  <a:schemeClr val="tx1"/>
                </a:solidFill>
                <a:latin typeface="Arial" panose="020B0604020202020204" pitchFamily="34" charset="0"/>
                <a:cs typeface="Arial" panose="020B0604020202020204" pitchFamily="34" charset="0"/>
              </a:rPr>
              <a:t>to be of clinical use in screening for disease recurrence?</a:t>
            </a:r>
            <a:br>
              <a:rPr lang="en-GB" sz="2400"/>
            </a:br>
            <a:endParaRPr lang="en-GB" sz="1700">
              <a:solidFill>
                <a:schemeClr val="tx1"/>
              </a:solidFill>
              <a:latin typeface="Arial" panose="020B0604020202020204" pitchFamily="34" charset="0"/>
              <a:cs typeface="Arial" panose="020B0604020202020204" pitchFamily="34" charset="0"/>
            </a:endParaRPr>
          </a:p>
          <a:p>
            <a:pPr marL="342900" lvl="4" indent="-342900">
              <a:buAutoNum type="alphaUcPeriod"/>
            </a:pPr>
            <a:r>
              <a:rPr lang="en-US" sz="1700">
                <a:solidFill>
                  <a:schemeClr val="tx1"/>
                </a:solidFill>
              </a:rPr>
              <a:t>Serum CA 19-9 levels </a:t>
            </a:r>
          </a:p>
          <a:p>
            <a:pPr marL="342900" lvl="4" indent="-342900">
              <a:buAutoNum type="alphaUcPeriod"/>
            </a:pPr>
            <a:r>
              <a:rPr lang="en-US" sz="1700">
                <a:solidFill>
                  <a:schemeClr val="tx1"/>
                </a:solidFill>
              </a:rPr>
              <a:t>Serum thyroglobulin</a:t>
            </a:r>
          </a:p>
          <a:p>
            <a:pPr marL="342900" lvl="4" indent="-342900">
              <a:buAutoNum type="alphaUcPeriod"/>
            </a:pPr>
            <a:r>
              <a:rPr lang="en-US" sz="1700">
                <a:solidFill>
                  <a:schemeClr val="tx1"/>
                </a:solidFill>
              </a:rPr>
              <a:t>Serum TSH </a:t>
            </a:r>
          </a:p>
          <a:p>
            <a:pPr marL="342900" lvl="4" indent="-342900">
              <a:buAutoNum type="alphaUcPeriod"/>
            </a:pPr>
            <a:r>
              <a:rPr lang="en-US" sz="1700" b="1">
                <a:solidFill>
                  <a:srgbClr val="FF0000"/>
                </a:solidFill>
              </a:rPr>
              <a:t>Serum Calcitonin </a:t>
            </a:r>
          </a:p>
          <a:p>
            <a:pPr algn="l"/>
            <a:endParaRPr lang="en-US" sz="1800">
              <a:solidFill>
                <a:schemeClr val="tx1"/>
              </a:solidFill>
            </a:endParaRPr>
          </a:p>
        </p:txBody>
      </p:sp>
      <p:pic>
        <p:nvPicPr>
          <p:cNvPr id="2" name="Picture 1">
            <a:extLst>
              <a:ext uri="{FF2B5EF4-FFF2-40B4-BE49-F238E27FC236}">
                <a16:creationId xmlns:a16="http://schemas.microsoft.com/office/drawing/2014/main" id="{A5ADF6FD-8E24-433D-04E0-41C897962484}"/>
              </a:ext>
            </a:extLst>
          </p:cNvPr>
          <p:cNvPicPr>
            <a:picLocks noChangeAspect="1"/>
          </p:cNvPicPr>
          <p:nvPr/>
        </p:nvPicPr>
        <p:blipFill>
          <a:blip r:embed="rId3"/>
          <a:stretch>
            <a:fillRect/>
          </a:stretch>
        </p:blipFill>
        <p:spPr>
          <a:xfrm>
            <a:off x="6096000" y="3877220"/>
            <a:ext cx="4229634" cy="2773935"/>
          </a:xfrm>
          <a:prstGeom prst="rect">
            <a:avLst/>
          </a:prstGeom>
        </p:spPr>
      </p:pic>
    </p:spTree>
    <p:extLst>
      <p:ext uri="{BB962C8B-B14F-4D97-AF65-F5344CB8AC3E}">
        <p14:creationId xmlns:p14="http://schemas.microsoft.com/office/powerpoint/2010/main" val="3765711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930F4C-5121-6733-247F-7E01AEFBD71D}"/>
              </a:ext>
            </a:extLst>
          </p:cNvPr>
          <p:cNvSpPr>
            <a:spLocks noGrp="1"/>
          </p:cNvSpPr>
          <p:nvPr>
            <p:ph type="body" idx="1"/>
          </p:nvPr>
        </p:nvSpPr>
        <p:spPr>
          <a:xfrm>
            <a:off x="838200" y="2835718"/>
            <a:ext cx="10515600" cy="4351338"/>
          </a:xfrm>
        </p:spPr>
        <p:txBody>
          <a:bodyPr/>
          <a:lstStyle/>
          <a:p>
            <a:pPr algn="ctr"/>
            <a:r>
              <a:rPr lang="en-GB" b="0" i="0">
                <a:solidFill>
                  <a:srgbClr val="000000"/>
                </a:solidFill>
                <a:effectLst/>
                <a:latin typeface="Arial" panose="020B0604020202020204" pitchFamily="34" charset="0"/>
              </a:rPr>
              <a:t>A group of chronic disorders characterized by the body's impaired ability to produce or respond to insulin resulting in abnormal glucose metabolism leading to </a:t>
            </a:r>
            <a:r>
              <a:rPr lang="en-GB" b="1" i="0">
                <a:solidFill>
                  <a:srgbClr val="000000"/>
                </a:solidFill>
                <a:effectLst/>
                <a:latin typeface="Arial" panose="020B0604020202020204" pitchFamily="34" charset="0"/>
              </a:rPr>
              <a:t>hyperglycaemia</a:t>
            </a:r>
            <a:r>
              <a:rPr lang="en-GB" b="0" i="0">
                <a:solidFill>
                  <a:srgbClr val="000000"/>
                </a:solidFill>
                <a:effectLst/>
                <a:latin typeface="Arial" panose="020B0604020202020204" pitchFamily="34" charset="0"/>
              </a:rPr>
              <a:t> (elevated blood glucose levels).</a:t>
            </a:r>
            <a:endParaRPr lang="en-GB"/>
          </a:p>
        </p:txBody>
      </p:sp>
      <p:sp>
        <p:nvSpPr>
          <p:cNvPr id="4" name="Google Shape;142;g14f42a8af8d_0_0">
            <a:extLst>
              <a:ext uri="{FF2B5EF4-FFF2-40B4-BE49-F238E27FC236}">
                <a16:creationId xmlns:a16="http://schemas.microsoft.com/office/drawing/2014/main" id="{C195B7F4-5D86-B6CE-4BB1-8A78AF4E530C}"/>
              </a:ext>
            </a:extLst>
          </p:cNvPr>
          <p:cNvSpPr txBox="1">
            <a:spLocks noGrp="1"/>
          </p:cNvSpPr>
          <p:nvPr>
            <p:ph type="title"/>
          </p:nvPr>
        </p:nvSpPr>
        <p:spPr>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Diabetes Mellitus </a:t>
            </a:r>
            <a:endParaRPr sz="4200">
              <a:solidFill>
                <a:srgbClr val="FFFFFF"/>
              </a:solidFill>
              <a:latin typeface="Roboto"/>
              <a:ea typeface="Roboto"/>
              <a:cs typeface="Roboto"/>
              <a:sym typeface="Roboto"/>
            </a:endParaRPr>
          </a:p>
        </p:txBody>
      </p:sp>
      <p:sp>
        <p:nvSpPr>
          <p:cNvPr id="5" name="Google Shape;142;g14f42a8af8d_0_0">
            <a:extLst>
              <a:ext uri="{FF2B5EF4-FFF2-40B4-BE49-F238E27FC236}">
                <a16:creationId xmlns:a16="http://schemas.microsoft.com/office/drawing/2014/main" id="{52104D4D-FEB4-05DF-3EC5-FB7C54537C29}"/>
              </a:ext>
            </a:extLst>
          </p:cNvPr>
          <p:cNvSpPr txBox="1">
            <a:spLocks/>
          </p:cNvSpPr>
          <p:nvPr/>
        </p:nvSpPr>
        <p:spPr>
          <a:xfrm>
            <a:off x="4007588" y="1910501"/>
            <a:ext cx="4176823" cy="705404"/>
          </a:xfrm>
          <a:prstGeom prst="rect">
            <a:avLst/>
          </a:prstGeom>
          <a:solidFill>
            <a:srgbClr val="293267"/>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200">
                <a:solidFill>
                  <a:srgbClr val="FFFFFF"/>
                </a:solidFill>
                <a:latin typeface="Roboto"/>
                <a:ea typeface="Roboto"/>
                <a:cs typeface="Roboto"/>
                <a:sym typeface="Roboto"/>
              </a:rPr>
              <a:t>General Definition</a:t>
            </a:r>
          </a:p>
        </p:txBody>
      </p:sp>
    </p:spTree>
    <p:extLst>
      <p:ext uri="{BB962C8B-B14F-4D97-AF65-F5344CB8AC3E}">
        <p14:creationId xmlns:p14="http://schemas.microsoft.com/office/powerpoint/2010/main" val="4145152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THYROID CANCER</a:t>
            </a:r>
            <a:endParaRPr sz="4200">
              <a:solidFill>
                <a:srgbClr val="FFFFFF"/>
              </a:solidFill>
              <a:latin typeface="Arial" panose="020B0604020202020204" pitchFamily="34" charset="0"/>
              <a:ea typeface="Roboto"/>
              <a:cs typeface="Arial" panose="020B0604020202020204" pitchFamily="34" charset="0"/>
              <a:sym typeface="Roboto"/>
            </a:endParaRPr>
          </a:p>
        </p:txBody>
      </p:sp>
      <p:graphicFrame>
        <p:nvGraphicFramePr>
          <p:cNvPr id="144" name="Google Shape;144;g14f42a8af8d_0_0"/>
          <p:cNvGraphicFramePr/>
          <p:nvPr/>
        </p:nvGraphicFramePr>
        <p:xfrm>
          <a:off x="1019032" y="2243720"/>
          <a:ext cx="10153935" cy="3718380"/>
        </p:xfrm>
        <a:graphic>
          <a:graphicData uri="http://schemas.openxmlformats.org/drawingml/2006/table">
            <a:tbl>
              <a:tblPr>
                <a:noFill/>
                <a:tableStyleId>{A9FBECBB-9841-4348-AF54-0E99E33BA2AF}</a:tableStyleId>
              </a:tblPr>
              <a:tblGrid>
                <a:gridCol w="2390987">
                  <a:extLst>
                    <a:ext uri="{9D8B030D-6E8A-4147-A177-3AD203B41FA5}">
                      <a16:colId xmlns:a16="http://schemas.microsoft.com/office/drawing/2014/main" val="20000"/>
                    </a:ext>
                  </a:extLst>
                </a:gridCol>
                <a:gridCol w="7762948">
                  <a:extLst>
                    <a:ext uri="{9D8B030D-6E8A-4147-A177-3AD203B41FA5}">
                      <a16:colId xmlns:a16="http://schemas.microsoft.com/office/drawing/2014/main" val="20001"/>
                    </a:ext>
                  </a:extLst>
                </a:gridCol>
              </a:tblGrid>
              <a:tr h="614441">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latin typeface="Roboto"/>
                          <a:ea typeface="Roboto"/>
                          <a:cs typeface="Roboto"/>
                          <a:sym typeface="Roboto"/>
                        </a:rPr>
                        <a:t>DEFINITION</a:t>
                      </a:r>
                      <a:endParaRPr sz="18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0" i="0" u="none" strike="noStrike" cap="none">
                          <a:solidFill>
                            <a:srgbClr val="000000"/>
                          </a:solidFill>
                          <a:effectLst/>
                          <a:latin typeface="Arial"/>
                          <a:ea typeface="Arial"/>
                          <a:cs typeface="Arial"/>
                          <a:sym typeface="Arial"/>
                        </a:rPr>
                        <a:t>Four types of account for more than 98% of thyroid malignancies: papillary, follicular, anaplastic, and medullary</a:t>
                      </a:r>
                      <a:endParaRPr lang="en-GB" sz="1600"/>
                    </a:p>
                  </a:txBody>
                  <a:tcPr marL="91425" marR="91425" marT="91425" marB="91425"/>
                </a:tc>
                <a:extLst>
                  <a:ext uri="{0D108BD9-81ED-4DB2-BD59-A6C34878D82A}">
                    <a16:rowId xmlns:a16="http://schemas.microsoft.com/office/drawing/2014/main" val="10000"/>
                  </a:ext>
                </a:extLst>
              </a:tr>
              <a:tr h="614441">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latin typeface="Roboto"/>
                          <a:ea typeface="Roboto"/>
                          <a:cs typeface="Roboto"/>
                          <a:sym typeface="Roboto"/>
                        </a:rPr>
                        <a:t>CAUSE/S &amp; RISK FACTORS</a:t>
                      </a:r>
                      <a:endParaRPr sz="18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a:t>Genetic alteration and mutations </a:t>
                      </a:r>
                    </a:p>
                    <a:p>
                      <a:pPr marL="0" marR="0" lvl="0" indent="0" algn="l" rtl="0">
                        <a:lnSpc>
                          <a:spcPct val="100000"/>
                        </a:lnSpc>
                        <a:spcBef>
                          <a:spcPts val="0"/>
                        </a:spcBef>
                        <a:spcAft>
                          <a:spcPts val="0"/>
                        </a:spcAft>
                        <a:buClr>
                          <a:srgbClr val="000000"/>
                        </a:buClr>
                        <a:buSzPts val="1400"/>
                        <a:buFont typeface="Arial"/>
                        <a:buNone/>
                      </a:pPr>
                      <a:r>
                        <a:rPr lang="en-GB" sz="1600" u="none" strike="noStrike" cap="none"/>
                        <a:t>Rf: Head and neck irradiation and female sex </a:t>
                      </a:r>
                      <a:endParaRPr sz="1600" u="none" strike="noStrike" cap="none"/>
                    </a:p>
                  </a:txBody>
                  <a:tcPr marL="91425" marR="91425" marT="91425" marB="91425"/>
                </a:tc>
                <a:extLst>
                  <a:ext uri="{0D108BD9-81ED-4DB2-BD59-A6C34878D82A}">
                    <a16:rowId xmlns:a16="http://schemas.microsoft.com/office/drawing/2014/main" val="10001"/>
                  </a:ext>
                </a:extLst>
              </a:tr>
              <a:tr h="399376">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latin typeface="Roboto"/>
                          <a:ea typeface="Roboto"/>
                          <a:cs typeface="Roboto"/>
                          <a:sym typeface="Roboto"/>
                        </a:rPr>
                        <a:t>PRESENTATION</a:t>
                      </a:r>
                      <a:endParaRPr sz="18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u="none" strike="noStrike" cap="none"/>
                        <a:t>Palpable thyroid nodule </a:t>
                      </a:r>
                      <a:endParaRPr sz="1600" u="none" strike="noStrike" cap="none"/>
                    </a:p>
                  </a:txBody>
                  <a:tcPr marL="91425" marR="91425" marT="91425" marB="91425"/>
                </a:tc>
                <a:extLst>
                  <a:ext uri="{0D108BD9-81ED-4DB2-BD59-A6C34878D82A}">
                    <a16:rowId xmlns:a16="http://schemas.microsoft.com/office/drawing/2014/main" val="10003"/>
                  </a:ext>
                </a:extLst>
              </a:tr>
              <a:tr h="614441">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latin typeface="Roboto"/>
                          <a:ea typeface="Roboto"/>
                          <a:cs typeface="Roboto"/>
                          <a:sym typeface="Roboto"/>
                        </a:rPr>
                        <a:t>DIAGNOSIS &amp; INVESTIGATIONS</a:t>
                      </a:r>
                      <a:endParaRPr sz="18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t>1</a:t>
                      </a:r>
                      <a:r>
                        <a:rPr lang="en-GB" sz="1600" b="1" u="none" strike="noStrike" cap="none" baseline="30000"/>
                        <a:t>ST</a:t>
                      </a:r>
                      <a:r>
                        <a:rPr lang="en-GB" sz="1600" b="1" u="none" strike="noStrike" cap="none"/>
                        <a:t> LINE</a:t>
                      </a:r>
                      <a:r>
                        <a:rPr lang="en-GB" sz="1600" u="none" strike="noStrike" cap="none"/>
                        <a:t>: US Neck, Fine needle biopsy, Laryngoscopy</a:t>
                      </a:r>
                      <a:endParaRPr sz="1600" u="none" strike="noStrike" cap="none"/>
                    </a:p>
                  </a:txBody>
                  <a:tcPr marL="91425" marR="91425" marT="91425" marB="91425"/>
                </a:tc>
                <a:extLst>
                  <a:ext uri="{0D108BD9-81ED-4DB2-BD59-A6C34878D82A}">
                    <a16:rowId xmlns:a16="http://schemas.microsoft.com/office/drawing/2014/main" val="10004"/>
                  </a:ext>
                </a:extLst>
              </a:tr>
              <a:tr h="440132">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latin typeface="Roboto"/>
                          <a:ea typeface="Roboto"/>
                          <a:cs typeface="Roboto"/>
                          <a:sym typeface="Roboto"/>
                        </a:rPr>
                        <a:t>TREATMENT </a:t>
                      </a:r>
                      <a:endParaRPr sz="18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0" i="0" u="none" strike="noStrike" cap="none">
                          <a:solidFill>
                            <a:srgbClr val="000000"/>
                          </a:solidFill>
                          <a:effectLst/>
                          <a:latin typeface="Arial"/>
                          <a:ea typeface="Arial"/>
                          <a:cs typeface="Arial"/>
                          <a:sym typeface="Arial"/>
                        </a:rPr>
                        <a:t>Thyroidectomy, followed by radioactive iodine ablation and suppression of TSH</a:t>
                      </a:r>
                      <a:endParaRPr sz="1600" u="none" strike="noStrike" cap="none"/>
                    </a:p>
                  </a:txBody>
                  <a:tcPr marL="91425" marR="91425" marT="91425" marB="91425"/>
                </a:tc>
                <a:extLst>
                  <a:ext uri="{0D108BD9-81ED-4DB2-BD59-A6C34878D82A}">
                    <a16:rowId xmlns:a16="http://schemas.microsoft.com/office/drawing/2014/main" val="10005"/>
                  </a:ext>
                </a:extLst>
              </a:tr>
              <a:tr h="614441">
                <a:tc>
                  <a:txBody>
                    <a:bodyPr/>
                    <a:lstStyle/>
                    <a:p>
                      <a:pPr marL="0" marR="0" lvl="0" indent="0" algn="l" rtl="0">
                        <a:lnSpc>
                          <a:spcPct val="100000"/>
                        </a:lnSpc>
                        <a:spcBef>
                          <a:spcPts val="0"/>
                        </a:spcBef>
                        <a:spcAft>
                          <a:spcPts val="0"/>
                        </a:spcAft>
                        <a:buClr>
                          <a:srgbClr val="000000"/>
                        </a:buClr>
                        <a:buSzPts val="1400"/>
                        <a:buFont typeface="Arial"/>
                        <a:buNone/>
                      </a:pPr>
                      <a:r>
                        <a:rPr lang="en-US" sz="1800" b="1" u="none" strike="noStrike" cap="none">
                          <a:latin typeface="Roboto"/>
                          <a:ea typeface="Roboto"/>
                          <a:cs typeface="Roboto"/>
                          <a:sym typeface="Roboto"/>
                        </a:rPr>
                        <a:t>COMPLICATIONS</a:t>
                      </a:r>
                      <a:endParaRPr sz="18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0" i="0" u="none" strike="noStrike" cap="none">
                          <a:solidFill>
                            <a:srgbClr val="000000"/>
                          </a:solidFill>
                          <a:effectLst/>
                          <a:latin typeface="Arial"/>
                          <a:ea typeface="Arial"/>
                          <a:cs typeface="Arial"/>
                          <a:sym typeface="Arial"/>
                        </a:rPr>
                        <a:t>Complications of total thyroidectomy include an </a:t>
                      </a:r>
                      <a:r>
                        <a:rPr lang="en-GB" sz="1600" b="1" i="0" u="none" strike="noStrike" cap="none">
                          <a:solidFill>
                            <a:srgbClr val="000000"/>
                          </a:solidFill>
                          <a:effectLst/>
                          <a:latin typeface="Arial"/>
                          <a:ea typeface="Arial"/>
                          <a:cs typeface="Arial"/>
                          <a:sym typeface="Arial"/>
                        </a:rPr>
                        <a:t>increased risk of recurrent laryngeal nerve damage or hypoparathyroidism </a:t>
                      </a:r>
                      <a:endParaRPr lang="en-GB" sz="1600"/>
                    </a:p>
                  </a:txBody>
                  <a:tcPr marL="91425" marR="91425" marT="91425" marB="91425"/>
                </a:tc>
                <a:extLst>
                  <a:ext uri="{0D108BD9-81ED-4DB2-BD59-A6C34878D82A}">
                    <a16:rowId xmlns:a16="http://schemas.microsoft.com/office/drawing/2014/main" val="10006"/>
                  </a:ext>
                </a:extLst>
              </a:tr>
            </a:tbl>
          </a:graphicData>
        </a:graphic>
      </p:graphicFrame>
      <p:sp>
        <p:nvSpPr>
          <p:cNvPr id="7" name="AutoShape 8">
            <a:extLst>
              <a:ext uri="{FF2B5EF4-FFF2-40B4-BE49-F238E27FC236}">
                <a16:creationId xmlns:a16="http://schemas.microsoft.com/office/drawing/2014/main" id="{84F865E1-A8B2-E772-8C82-C31ED4BE07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27422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0B2309-3C1C-4364-F46B-285E84A8067C}"/>
              </a:ext>
            </a:extLst>
          </p:cNvPr>
          <p:cNvPicPr>
            <a:picLocks noChangeAspect="1"/>
          </p:cNvPicPr>
          <p:nvPr/>
        </p:nvPicPr>
        <p:blipFill rotWithShape="1">
          <a:blip r:embed="rId3"/>
          <a:srcRect t="4917" b="21432"/>
          <a:stretch/>
        </p:blipFill>
        <p:spPr>
          <a:xfrm>
            <a:off x="450660" y="1690688"/>
            <a:ext cx="11290679" cy="3270856"/>
          </a:xfrm>
          <a:prstGeom prst="rect">
            <a:avLst/>
          </a:prstGeom>
        </p:spPr>
      </p:pic>
    </p:spTree>
    <p:extLst>
      <p:ext uri="{BB962C8B-B14F-4D97-AF65-F5344CB8AC3E}">
        <p14:creationId xmlns:p14="http://schemas.microsoft.com/office/powerpoint/2010/main" val="585360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THYROID STORM</a:t>
            </a:r>
            <a:endParaRPr sz="4200">
              <a:solidFill>
                <a:srgbClr val="FFFFFF"/>
              </a:solidFill>
              <a:latin typeface="Arial" panose="020B0604020202020204" pitchFamily="34" charset="0"/>
              <a:ea typeface="Roboto"/>
              <a:cs typeface="Arial" panose="020B0604020202020204" pitchFamily="34" charset="0"/>
              <a:sym typeface="Roboto"/>
            </a:endParaRPr>
          </a:p>
        </p:txBody>
      </p:sp>
      <p:graphicFrame>
        <p:nvGraphicFramePr>
          <p:cNvPr id="144" name="Google Shape;144;g14f42a8af8d_0_0"/>
          <p:cNvGraphicFramePr/>
          <p:nvPr/>
        </p:nvGraphicFramePr>
        <p:xfrm>
          <a:off x="569395" y="2221444"/>
          <a:ext cx="11053209" cy="3851800"/>
        </p:xfrm>
        <a:graphic>
          <a:graphicData uri="http://schemas.openxmlformats.org/drawingml/2006/table">
            <a:tbl>
              <a:tblPr>
                <a:noFill/>
                <a:tableStyleId>{A9FBECBB-9841-4348-AF54-0E99E33BA2AF}</a:tableStyleId>
              </a:tblPr>
              <a:tblGrid>
                <a:gridCol w="3242195">
                  <a:extLst>
                    <a:ext uri="{9D8B030D-6E8A-4147-A177-3AD203B41FA5}">
                      <a16:colId xmlns:a16="http://schemas.microsoft.com/office/drawing/2014/main" val="20000"/>
                    </a:ext>
                  </a:extLst>
                </a:gridCol>
                <a:gridCol w="7811014">
                  <a:extLst>
                    <a:ext uri="{9D8B030D-6E8A-4147-A177-3AD203B41FA5}">
                      <a16:colId xmlns:a16="http://schemas.microsoft.com/office/drawing/2014/main" val="20001"/>
                    </a:ext>
                  </a:extLst>
                </a:gridCol>
              </a:tblGrid>
              <a:tr h="573271">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Thyroid storm (also known as thyroid or thyrotoxic crisis)</a:t>
                      </a:r>
                      <a:r>
                        <a:rPr lang="en-GB" sz="1300" b="0" i="0" u="none" strike="noStrike" cap="none">
                          <a:solidFill>
                            <a:srgbClr val="FF0000"/>
                          </a:solidFill>
                          <a:effectLst/>
                          <a:latin typeface="Arial"/>
                          <a:ea typeface="Arial"/>
                          <a:cs typeface="Arial"/>
                          <a:sym typeface="Arial"/>
                        </a:rPr>
                        <a:t> represents the severe end of the spectrum of thyrotoxicosis </a:t>
                      </a:r>
                      <a:r>
                        <a:rPr lang="en-GB" sz="1300" b="0" i="0" u="none" strike="noStrike" cap="none">
                          <a:solidFill>
                            <a:srgbClr val="000000"/>
                          </a:solidFill>
                          <a:effectLst/>
                          <a:latin typeface="Arial"/>
                          <a:ea typeface="Arial"/>
                          <a:cs typeface="Arial"/>
                          <a:sym typeface="Arial"/>
                        </a:rPr>
                        <a:t>and is characterized by compromised organ function (Rare) </a:t>
                      </a:r>
                      <a:endParaRPr lang="en-GB" sz="1300" b="0"/>
                    </a:p>
                  </a:txBody>
                  <a:tcPr marL="91425" marR="91425" marT="91425" marB="91425"/>
                </a:tc>
                <a:extLst>
                  <a:ext uri="{0D108BD9-81ED-4DB2-BD59-A6C34878D82A}">
                    <a16:rowId xmlns:a16="http://schemas.microsoft.com/office/drawing/2014/main" val="10000"/>
                  </a:ext>
                </a:extLst>
              </a:tr>
              <a:tr h="572447">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CAUSE/S &amp; RISK FACTORS</a:t>
                      </a:r>
                      <a:endParaRPr sz="1600" b="1" u="none" strike="noStrike" cap="none">
                        <a:latin typeface="Roboto"/>
                        <a:ea typeface="Roboto"/>
                        <a:cs typeface="Roboto"/>
                        <a:sym typeface="Roboto"/>
                      </a:endParaRP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Graves disease, Post thyroidectomy, Infection, Trauma, MI, DKA, Pregnancy etc, Exogenous iodine, Abrupt cessation/Lack of adherence with Antithyroid drugs </a:t>
                      </a:r>
                      <a:endParaRPr lang="en-GB" sz="1300">
                        <a:effectLst/>
                      </a:endParaRPr>
                    </a:p>
                  </a:txBody>
                  <a:tcPr marL="91425" marR="91425" marT="91425" marB="91425"/>
                </a:tc>
                <a:extLst>
                  <a:ext uri="{0D108BD9-81ED-4DB2-BD59-A6C34878D82A}">
                    <a16:rowId xmlns:a16="http://schemas.microsoft.com/office/drawing/2014/main" val="10001"/>
                  </a:ext>
                </a:extLst>
              </a:tr>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a:t>
                      </a:r>
                      <a:endParaRPr sz="1600" b="1" u="sng"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1" i="0" u="none" strike="noStrike" cap="none">
                          <a:solidFill>
                            <a:srgbClr val="000000"/>
                          </a:solidFill>
                          <a:effectLst/>
                          <a:latin typeface="Arial"/>
                          <a:ea typeface="Arial"/>
                          <a:cs typeface="Arial"/>
                          <a:sym typeface="Arial"/>
                        </a:rPr>
                        <a:t>Thyrotoxicosis is the clinical syndrome that results when </a:t>
                      </a:r>
                      <a:r>
                        <a:rPr lang="en-GB" sz="1300" b="1" i="0" u="none" strike="noStrike" cap="none">
                          <a:solidFill>
                            <a:srgbClr val="FF0000"/>
                          </a:solidFill>
                          <a:effectLst/>
                          <a:latin typeface="Arial"/>
                          <a:ea typeface="Arial"/>
                          <a:cs typeface="Arial"/>
                          <a:sym typeface="Arial"/>
                        </a:rPr>
                        <a:t>tissues are exposed to high levels of circulating thyroid hormone</a:t>
                      </a:r>
                      <a:r>
                        <a:rPr lang="en-GB" sz="1300" b="1" i="0" u="none" strike="noStrike" cap="none">
                          <a:solidFill>
                            <a:srgbClr val="000000"/>
                          </a:solidFill>
                          <a:effectLst/>
                          <a:latin typeface="Arial"/>
                          <a:ea typeface="Arial"/>
                          <a:cs typeface="Arial"/>
                          <a:sym typeface="Arial"/>
                        </a:rPr>
                        <a:t>. </a:t>
                      </a:r>
                      <a:r>
                        <a:rPr lang="en-GB" sz="1300" b="0" i="0" u="none" strike="noStrike" cap="none">
                          <a:solidFill>
                            <a:srgbClr val="000000"/>
                          </a:solidFill>
                          <a:effectLst/>
                          <a:latin typeface="Arial"/>
                          <a:ea typeface="Arial"/>
                          <a:cs typeface="Arial"/>
                          <a:sym typeface="Arial"/>
                        </a:rPr>
                        <a:t>In most instances, thyrotoxicosis is due to hyperactivity of the thyroid gland, or hyperthyroidism. </a:t>
                      </a:r>
                      <a:endParaRPr lang="en-GB" sz="1300"/>
                    </a:p>
                  </a:txBody>
                  <a:tcPr marL="91425" marR="91425" marT="91425" marB="91425"/>
                </a:tc>
                <a:extLst>
                  <a:ext uri="{0D108BD9-81ED-4DB2-BD59-A6C34878D82A}">
                    <a16:rowId xmlns:a16="http://schemas.microsoft.com/office/drawing/2014/main" val="10002"/>
                  </a:ext>
                </a:extLst>
              </a:tr>
              <a:tr h="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Fever, cardiovascular dysfunction, profuse sweating, tachyarrhythmias, nausea and vomiting </a:t>
                      </a:r>
                      <a:endParaRPr lang="en-GB">
                        <a:effectLst/>
                      </a:endParaRPr>
                    </a:p>
                  </a:txBody>
                  <a:tcPr marL="91425" marR="91425" marT="91425" marB="91425"/>
                </a:tc>
                <a:extLst>
                  <a:ext uri="{0D108BD9-81ED-4DB2-BD59-A6C34878D82A}">
                    <a16:rowId xmlns:a16="http://schemas.microsoft.com/office/drawing/2014/main" val="10003"/>
                  </a:ext>
                </a:extLst>
              </a:tr>
              <a:tr h="4253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DIAGNOSIS &amp; INVESTIGATIONS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1" u="none" strike="noStrike" cap="none"/>
                        <a:t>1</a:t>
                      </a:r>
                      <a:r>
                        <a:rPr lang="en-GB" sz="1400" b="1" u="none" strike="noStrike" cap="none" baseline="30000"/>
                        <a:t>ST</a:t>
                      </a:r>
                      <a:r>
                        <a:rPr lang="en-GB" sz="1400" b="1" u="none" strike="noStrike" cap="none"/>
                        <a:t> LINE: </a:t>
                      </a:r>
                      <a:r>
                        <a:rPr lang="en-GB" sz="1400" b="0" i="0" u="none" strike="noStrike" cap="none">
                          <a:solidFill>
                            <a:srgbClr val="000000"/>
                          </a:solidFill>
                          <a:effectLst/>
                          <a:latin typeface="Arial"/>
                          <a:ea typeface="Arial"/>
                          <a:cs typeface="Arial"/>
                          <a:sym typeface="Arial"/>
                        </a:rPr>
                        <a:t>Free thyroxine and TSH- Completely suppressed TSH with high thyroxine </a:t>
                      </a:r>
                      <a:endParaRPr lang="en-GB" b="0"/>
                    </a:p>
                  </a:txBody>
                  <a:tcPr marL="91425" marR="91425" marT="91425" marB="91425"/>
                </a:tc>
                <a:extLst>
                  <a:ext uri="{0D108BD9-81ED-4DB2-BD59-A6C34878D82A}">
                    <a16:rowId xmlns:a16="http://schemas.microsoft.com/office/drawing/2014/main" val="10004"/>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TREATMENT</a:t>
                      </a:r>
                      <a:endParaRPr sz="1600" b="1" u="none" strike="noStrike" cap="none">
                        <a:latin typeface="Roboto"/>
                        <a:ea typeface="Roboto"/>
                        <a:cs typeface="Roboto"/>
                        <a:sym typeface="Roboto"/>
                      </a:endParaRPr>
                    </a:p>
                  </a:txBody>
                  <a:tcPr marL="91425" marR="91425" marT="91425" marB="91425"/>
                </a:tc>
                <a:tc>
                  <a:txBody>
                    <a:bodyPr/>
                    <a:lstStyle/>
                    <a:p>
                      <a:r>
                        <a:rPr lang="en-GB" sz="1400" b="1" i="0" u="none" strike="noStrike" cap="none">
                          <a:solidFill>
                            <a:srgbClr val="000000"/>
                          </a:solidFill>
                          <a:effectLst/>
                          <a:latin typeface="Arial"/>
                          <a:ea typeface="Arial"/>
                          <a:cs typeface="Arial"/>
                          <a:sym typeface="Arial"/>
                        </a:rPr>
                        <a:t>1</a:t>
                      </a:r>
                      <a:r>
                        <a:rPr lang="en-GB" sz="1400" b="1" i="0" u="none" strike="noStrike" cap="none" baseline="30000">
                          <a:solidFill>
                            <a:srgbClr val="000000"/>
                          </a:solidFill>
                          <a:effectLst/>
                          <a:latin typeface="Arial"/>
                          <a:ea typeface="Arial"/>
                          <a:cs typeface="Arial"/>
                          <a:sym typeface="Arial"/>
                        </a:rPr>
                        <a:t>ST</a:t>
                      </a:r>
                      <a:r>
                        <a:rPr lang="en-GB" sz="1400" b="1" i="0" u="none" strike="noStrike" cap="none">
                          <a:solidFill>
                            <a:srgbClr val="000000"/>
                          </a:solidFill>
                          <a:effectLst/>
                          <a:latin typeface="Arial"/>
                          <a:ea typeface="Arial"/>
                          <a:cs typeface="Arial"/>
                          <a:sym typeface="Arial"/>
                        </a:rPr>
                        <a:t> LINE: Antithyroid treatment</a:t>
                      </a:r>
                      <a:r>
                        <a:rPr lang="en-GB" sz="1400" b="0" i="0" u="none" strike="noStrike" cap="none">
                          <a:solidFill>
                            <a:srgbClr val="000000"/>
                          </a:solidFill>
                          <a:effectLst/>
                          <a:latin typeface="Arial"/>
                          <a:ea typeface="Arial"/>
                          <a:cs typeface="Arial"/>
                          <a:sym typeface="Arial"/>
                        </a:rPr>
                        <a:t>- Carbimazole </a:t>
                      </a:r>
                    </a:p>
                    <a:p>
                      <a:r>
                        <a:rPr lang="en-GB" sz="1400" b="1" i="0" u="none" strike="noStrike" cap="none">
                          <a:solidFill>
                            <a:srgbClr val="000000"/>
                          </a:solidFill>
                          <a:effectLst/>
                          <a:latin typeface="Arial"/>
                          <a:ea typeface="Arial"/>
                          <a:cs typeface="Arial"/>
                          <a:sym typeface="Arial"/>
                        </a:rPr>
                        <a:t>Hydrocortisone administration </a:t>
                      </a:r>
                      <a:r>
                        <a:rPr lang="en-GB" sz="1400" b="0" i="0" u="none" strike="noStrike" cap="none">
                          <a:solidFill>
                            <a:srgbClr val="000000"/>
                          </a:solidFill>
                          <a:effectLst/>
                          <a:latin typeface="Arial"/>
                          <a:ea typeface="Arial"/>
                          <a:cs typeface="Arial"/>
                          <a:sym typeface="Arial"/>
                        </a:rPr>
                        <a:t>is also recommended. It treats possible relative adrenal </a:t>
                      </a:r>
                      <a:endParaRPr lang="en-GB">
                        <a:effectLst/>
                      </a:endParaRPr>
                    </a:p>
                    <a:p>
                      <a:r>
                        <a:rPr lang="en-GB" sz="1400" b="0" i="0" u="none" strike="noStrike" cap="none">
                          <a:solidFill>
                            <a:srgbClr val="000000"/>
                          </a:solidFill>
                          <a:effectLst/>
                          <a:latin typeface="Arial"/>
                          <a:ea typeface="Arial"/>
                          <a:cs typeface="Arial"/>
                          <a:sym typeface="Arial"/>
                        </a:rPr>
                        <a:t>insufficiency while also decreasing T4 to T3 conversion </a:t>
                      </a:r>
                    </a:p>
                    <a:p>
                      <a:r>
                        <a:rPr lang="en-GB" sz="1400" b="1" i="0" u="none" strike="noStrike" cap="none">
                          <a:solidFill>
                            <a:srgbClr val="000000"/>
                          </a:solidFill>
                          <a:effectLst/>
                          <a:latin typeface="Arial"/>
                          <a:ea typeface="Arial"/>
                          <a:cs typeface="Arial"/>
                          <a:sym typeface="Arial"/>
                        </a:rPr>
                        <a:t>GS: Thyroidectomy </a:t>
                      </a:r>
                      <a:endParaRPr lang="en-GB">
                        <a:effectLst/>
                      </a:endParaRPr>
                    </a:p>
                  </a:txBody>
                  <a:tcPr marL="91425" marR="91425" marT="91425" marB="914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61862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2;g14f42a8af8d_0_0">
            <a:extLst>
              <a:ext uri="{FF2B5EF4-FFF2-40B4-BE49-F238E27FC236}">
                <a16:creationId xmlns:a16="http://schemas.microsoft.com/office/drawing/2014/main" id="{1CE0FE76-F670-DEC2-0DCD-3D0A56370835}"/>
              </a:ext>
            </a:extLst>
          </p:cNvPr>
          <p:cNvSpPr txBox="1">
            <a:spLocks/>
          </p:cNvSpPr>
          <p:nvPr/>
        </p:nvSpPr>
        <p:spPr>
          <a:xfrm>
            <a:off x="838200" y="2624057"/>
            <a:ext cx="10515600" cy="1609885"/>
          </a:xfrm>
          <a:prstGeom prst="rect">
            <a:avLst/>
          </a:prstGeom>
          <a:solidFill>
            <a:srgbClr val="293267"/>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US" sz="5400">
                <a:solidFill>
                  <a:srgbClr val="FFFFFF"/>
                </a:solidFill>
                <a:latin typeface="Arial" panose="020B0604020202020204" pitchFamily="34" charset="0"/>
                <a:ea typeface="Roboto"/>
                <a:cs typeface="Arial" panose="020B0604020202020204" pitchFamily="34" charset="0"/>
                <a:sym typeface="Roboto"/>
              </a:rPr>
              <a:t>Pituitary Adenomas</a:t>
            </a:r>
          </a:p>
        </p:txBody>
      </p:sp>
      <p:sp>
        <p:nvSpPr>
          <p:cNvPr id="2" name="TextBox 1">
            <a:extLst>
              <a:ext uri="{FF2B5EF4-FFF2-40B4-BE49-F238E27FC236}">
                <a16:creationId xmlns:a16="http://schemas.microsoft.com/office/drawing/2014/main" id="{B5DDFA61-021C-5D30-3108-2CAF7D7ADD77}"/>
              </a:ext>
            </a:extLst>
          </p:cNvPr>
          <p:cNvSpPr txBox="1"/>
          <p:nvPr/>
        </p:nvSpPr>
        <p:spPr>
          <a:xfrm>
            <a:off x="1189380" y="829083"/>
            <a:ext cx="1808508" cy="400110"/>
          </a:xfrm>
          <a:prstGeom prst="rect">
            <a:avLst/>
          </a:prstGeom>
          <a:noFill/>
        </p:spPr>
        <p:txBody>
          <a:bodyPr wrap="none" rtlCol="0">
            <a:spAutoFit/>
          </a:bodyPr>
          <a:lstStyle/>
          <a:p>
            <a:r>
              <a:rPr lang="en-GB" sz="2000" b="1">
                <a:solidFill>
                  <a:schemeClr val="bg2"/>
                </a:solidFill>
              </a:rPr>
              <a:t>Prolactinoma</a:t>
            </a:r>
          </a:p>
        </p:txBody>
      </p:sp>
      <p:cxnSp>
        <p:nvCxnSpPr>
          <p:cNvPr id="3" name="Straight Connector 2">
            <a:extLst>
              <a:ext uri="{FF2B5EF4-FFF2-40B4-BE49-F238E27FC236}">
                <a16:creationId xmlns:a16="http://schemas.microsoft.com/office/drawing/2014/main" id="{8449280F-094D-6A9E-356A-26265D2ED194}"/>
              </a:ext>
            </a:extLst>
          </p:cNvPr>
          <p:cNvCxnSpPr>
            <a:cxnSpLocks/>
          </p:cNvCxnSpPr>
          <p:nvPr/>
        </p:nvCxnSpPr>
        <p:spPr>
          <a:xfrm>
            <a:off x="2093634" y="1253963"/>
            <a:ext cx="815688" cy="1394864"/>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6B78E4C-2841-9E20-A478-BD7837BD992C}"/>
              </a:ext>
            </a:extLst>
          </p:cNvPr>
          <p:cNvCxnSpPr>
            <a:cxnSpLocks/>
          </p:cNvCxnSpPr>
          <p:nvPr/>
        </p:nvCxnSpPr>
        <p:spPr>
          <a:xfrm flipH="1">
            <a:off x="8864634" y="1229193"/>
            <a:ext cx="939766" cy="1394864"/>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71F3355-816E-7C08-55A3-DA1B0492C24F}"/>
              </a:ext>
            </a:extLst>
          </p:cNvPr>
          <p:cNvSpPr txBox="1"/>
          <p:nvPr/>
        </p:nvSpPr>
        <p:spPr>
          <a:xfrm>
            <a:off x="8242334" y="829083"/>
            <a:ext cx="2722220" cy="400110"/>
          </a:xfrm>
          <a:prstGeom prst="rect">
            <a:avLst/>
          </a:prstGeom>
          <a:noFill/>
        </p:spPr>
        <p:txBody>
          <a:bodyPr wrap="none" rtlCol="0">
            <a:spAutoFit/>
          </a:bodyPr>
          <a:lstStyle/>
          <a:p>
            <a:r>
              <a:rPr lang="en-GB" sz="2000" b="1">
                <a:solidFill>
                  <a:schemeClr val="bg2"/>
                </a:solidFill>
              </a:rPr>
              <a:t>Cushing’s syndrome</a:t>
            </a:r>
          </a:p>
        </p:txBody>
      </p:sp>
      <p:sp>
        <p:nvSpPr>
          <p:cNvPr id="11" name="TextBox 10">
            <a:extLst>
              <a:ext uri="{FF2B5EF4-FFF2-40B4-BE49-F238E27FC236}">
                <a16:creationId xmlns:a16="http://schemas.microsoft.com/office/drawing/2014/main" id="{A0A7DF37-09A6-BA0C-A89E-76B04883C854}"/>
              </a:ext>
            </a:extLst>
          </p:cNvPr>
          <p:cNvSpPr txBox="1"/>
          <p:nvPr/>
        </p:nvSpPr>
        <p:spPr>
          <a:xfrm>
            <a:off x="4884426" y="853853"/>
            <a:ext cx="1653017" cy="400110"/>
          </a:xfrm>
          <a:prstGeom prst="rect">
            <a:avLst/>
          </a:prstGeom>
          <a:noFill/>
        </p:spPr>
        <p:txBody>
          <a:bodyPr wrap="none" rtlCol="0">
            <a:spAutoFit/>
          </a:bodyPr>
          <a:lstStyle/>
          <a:p>
            <a:r>
              <a:rPr lang="en-GB" sz="2000" b="1">
                <a:solidFill>
                  <a:schemeClr val="bg2"/>
                </a:solidFill>
              </a:rPr>
              <a:t>Acromegaly</a:t>
            </a:r>
          </a:p>
        </p:txBody>
      </p:sp>
      <p:cxnSp>
        <p:nvCxnSpPr>
          <p:cNvPr id="12" name="Straight Connector 11">
            <a:extLst>
              <a:ext uri="{FF2B5EF4-FFF2-40B4-BE49-F238E27FC236}">
                <a16:creationId xmlns:a16="http://schemas.microsoft.com/office/drawing/2014/main" id="{6A0BE538-C5D4-445F-57D5-359FF2B8EBB3}"/>
              </a:ext>
            </a:extLst>
          </p:cNvPr>
          <p:cNvCxnSpPr>
            <a:cxnSpLocks/>
          </p:cNvCxnSpPr>
          <p:nvPr/>
        </p:nvCxnSpPr>
        <p:spPr>
          <a:xfrm>
            <a:off x="5714294" y="1229193"/>
            <a:ext cx="0" cy="1370094"/>
          </a:xfrm>
          <a:prstGeom prst="line">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691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2" name="TextBox 1">
            <a:extLst>
              <a:ext uri="{FF2B5EF4-FFF2-40B4-BE49-F238E27FC236}">
                <a16:creationId xmlns:a16="http://schemas.microsoft.com/office/drawing/2014/main" id="{7EA90B9D-579F-0D09-9E9A-18C6A3FF78D3}"/>
              </a:ext>
            </a:extLst>
          </p:cNvPr>
          <p:cNvSpPr txBox="1"/>
          <p:nvPr/>
        </p:nvSpPr>
        <p:spPr>
          <a:xfrm>
            <a:off x="6827945" y="5481999"/>
            <a:ext cx="4523995" cy="892552"/>
          </a:xfrm>
          <a:prstGeom prst="rect">
            <a:avLst/>
          </a:prstGeom>
          <a:noFill/>
        </p:spPr>
        <p:txBody>
          <a:bodyPr wrap="square" rtlCol="0">
            <a:spAutoFit/>
          </a:bodyPr>
          <a:lstStyle/>
          <a:p>
            <a:r>
              <a:rPr lang="en-GB" sz="1300" b="0" i="0">
                <a:solidFill>
                  <a:srgbClr val="000000"/>
                </a:solidFill>
                <a:effectLst/>
                <a:latin typeface="Arial" panose="020B0604020202020204" pitchFamily="34" charset="0"/>
              </a:rPr>
              <a:t>Mood change (depression, lethargy, irritability, psychosis)</a:t>
            </a:r>
            <a:br>
              <a:rPr lang="en-GB" sz="1300"/>
            </a:br>
            <a:r>
              <a:rPr lang="en-GB" sz="1300" b="0" i="0">
                <a:solidFill>
                  <a:srgbClr val="000000"/>
                </a:solidFill>
                <a:effectLst/>
                <a:latin typeface="Arial" panose="020B0604020202020204" pitchFamily="34" charset="0"/>
              </a:rPr>
              <a:t>Irregular periods or </a:t>
            </a:r>
            <a:r>
              <a:rPr lang="en-GB" sz="1300" b="0" i="0" err="1">
                <a:solidFill>
                  <a:srgbClr val="000000"/>
                </a:solidFill>
                <a:effectLst/>
                <a:latin typeface="Arial" panose="020B0604020202020204" pitchFamily="34" charset="0"/>
              </a:rPr>
              <a:t>Ammenorhea</a:t>
            </a:r>
            <a:r>
              <a:rPr lang="en-GB" sz="1300" b="0" i="0">
                <a:solidFill>
                  <a:srgbClr val="000000"/>
                </a:solidFill>
                <a:effectLst/>
                <a:latin typeface="Arial" panose="020B0604020202020204" pitchFamily="34" charset="0"/>
              </a:rPr>
              <a:t> (absence of period)</a:t>
            </a:r>
            <a:br>
              <a:rPr lang="en-GB" sz="1300"/>
            </a:br>
            <a:r>
              <a:rPr lang="en-GB" sz="1300" b="0" i="0">
                <a:solidFill>
                  <a:srgbClr val="000000"/>
                </a:solidFill>
                <a:effectLst/>
                <a:latin typeface="Arial" panose="020B0604020202020204" pitchFamily="34" charset="0"/>
              </a:rPr>
              <a:t>Acne</a:t>
            </a:r>
          </a:p>
          <a:p>
            <a:r>
              <a:rPr lang="en-GB" sz="1300">
                <a:latin typeface="Arial" panose="020B0604020202020204" pitchFamily="34" charset="0"/>
              </a:rPr>
              <a:t>Hirsutism</a:t>
            </a:r>
            <a:endParaRPr lang="en-GB" sz="1300"/>
          </a:p>
        </p:txBody>
      </p:sp>
      <p:sp>
        <p:nvSpPr>
          <p:cNvPr id="142" name="Google Shape;142;g14f42a8af8d_0_0"/>
          <p:cNvSpPr txBox="1">
            <a:spLocks noGrp="1"/>
          </p:cNvSpPr>
          <p:nvPr>
            <p:ph type="title"/>
          </p:nvPr>
        </p:nvSpPr>
        <p:spPr>
          <a:xfrm>
            <a:off x="836340" y="9617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Cushing’s Syndrome</a:t>
            </a:r>
          </a:p>
        </p:txBody>
      </p:sp>
      <p:graphicFrame>
        <p:nvGraphicFramePr>
          <p:cNvPr id="144" name="Google Shape;144;g14f42a8af8d_0_0"/>
          <p:cNvGraphicFramePr/>
          <p:nvPr/>
        </p:nvGraphicFramePr>
        <p:xfrm>
          <a:off x="836340" y="1595575"/>
          <a:ext cx="10515600" cy="5136662"/>
        </p:xfrm>
        <a:graphic>
          <a:graphicData uri="http://schemas.openxmlformats.org/drawingml/2006/table">
            <a:tbl>
              <a:tblPr>
                <a:noFill/>
                <a:tableStyleId>{A9FBECBB-9841-4348-AF54-0E99E33BA2AF}</a:tableStyleId>
              </a:tblPr>
              <a:tblGrid>
                <a:gridCol w="2132638">
                  <a:extLst>
                    <a:ext uri="{9D8B030D-6E8A-4147-A177-3AD203B41FA5}">
                      <a16:colId xmlns:a16="http://schemas.microsoft.com/office/drawing/2014/main" val="20000"/>
                    </a:ext>
                  </a:extLst>
                </a:gridCol>
                <a:gridCol w="8382962">
                  <a:extLst>
                    <a:ext uri="{9D8B030D-6E8A-4147-A177-3AD203B41FA5}">
                      <a16:colId xmlns:a16="http://schemas.microsoft.com/office/drawing/2014/main" val="20001"/>
                    </a:ext>
                  </a:extLst>
                </a:gridCol>
              </a:tblGrid>
              <a:tr h="531602">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Endocrine disorder caused by the chronic abnormal elevation of cortisol (a glucocorticoid).</a:t>
                      </a:r>
                    </a:p>
                  </a:txBody>
                  <a:tcPr marL="91425" marR="91425" marT="91425" marB="91425"/>
                </a:tc>
                <a:extLst>
                  <a:ext uri="{0D108BD9-81ED-4DB2-BD59-A6C34878D82A}">
                    <a16:rowId xmlns:a16="http://schemas.microsoft.com/office/drawing/2014/main" val="10000"/>
                  </a:ext>
                </a:extLst>
              </a:tr>
              <a:tr h="325211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CAUSE/S &amp; RISK FACTORS</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Aetiology can be ACTH dependent or ACTH independent.</a:t>
                      </a:r>
                      <a:br>
                        <a:rPr lang="en-GB" sz="1200"/>
                      </a:br>
                      <a:r>
                        <a:rPr lang="en-GB" sz="1400" b="1" i="0" u="none" strike="noStrike" cap="none">
                          <a:solidFill>
                            <a:srgbClr val="000000"/>
                          </a:solidFill>
                          <a:effectLst/>
                          <a:latin typeface="Arial"/>
                          <a:ea typeface="Arial"/>
                          <a:cs typeface="Arial"/>
                          <a:sym typeface="Arial"/>
                        </a:rPr>
                        <a:t>ACTH independent- i.e. ACTH levels will be normal but cortisol levels are high </a:t>
                      </a:r>
                    </a:p>
                    <a:p>
                      <a:r>
                        <a:rPr lang="en-GB" sz="1400" b="0" i="0" u="none" strike="noStrike" cap="none">
                          <a:solidFill>
                            <a:srgbClr val="000000"/>
                          </a:solidFill>
                          <a:effectLst/>
                          <a:latin typeface="Arial"/>
                          <a:ea typeface="Arial"/>
                          <a:cs typeface="Arial"/>
                          <a:sym typeface="Arial"/>
                        </a:rPr>
                        <a:t>• Iatrogenic- caused by oral steroids such as glucocorticoid e.g. PREDNISOLONE</a:t>
                      </a:r>
                      <a:r>
                        <a:rPr lang="en-GB" sz="1400" b="1" i="0" u="none" strike="noStrike" cap="none">
                          <a:solidFill>
                            <a:srgbClr val="000000"/>
                          </a:solidFill>
                          <a:effectLst/>
                          <a:latin typeface="Arial"/>
                          <a:ea typeface="Arial"/>
                          <a:cs typeface="Arial"/>
                          <a:sym typeface="Arial"/>
                        </a:rPr>
                        <a:t> </a:t>
                      </a:r>
                      <a:r>
                        <a:rPr lang="en-GB" sz="1400" b="0" i="0" u="none" strike="noStrike" cap="none">
                          <a:solidFill>
                            <a:srgbClr val="000000"/>
                          </a:solidFill>
                          <a:effectLst/>
                          <a:latin typeface="Arial"/>
                          <a:ea typeface="Arial"/>
                          <a:cs typeface="Arial"/>
                          <a:sym typeface="Arial"/>
                        </a:rPr>
                        <a:t>-- </a:t>
                      </a:r>
                      <a:r>
                        <a:rPr lang="en-GB" sz="1050" b="1" i="0" u="none" strike="noStrike" cap="none">
                          <a:solidFill>
                            <a:srgbClr val="FF0000"/>
                          </a:solidFill>
                          <a:effectLst/>
                          <a:latin typeface="Arial"/>
                          <a:ea typeface="Arial"/>
                          <a:cs typeface="Arial"/>
                          <a:sym typeface="Arial"/>
                        </a:rPr>
                        <a:t>MOST COMMON CAUSE</a:t>
                      </a:r>
                      <a:br>
                        <a:rPr lang="en-GB" sz="1000"/>
                      </a:br>
                      <a:r>
                        <a:rPr lang="en-GB" sz="1400" b="1" i="0" u="none" strike="noStrike" cap="none">
                          <a:solidFill>
                            <a:srgbClr val="000000"/>
                          </a:solidFill>
                          <a:effectLst/>
                          <a:latin typeface="Arial"/>
                          <a:ea typeface="Arial"/>
                          <a:cs typeface="Arial"/>
                          <a:sym typeface="Arial"/>
                        </a:rPr>
                        <a:t>• </a:t>
                      </a:r>
                      <a:r>
                        <a:rPr lang="en-GB" sz="1400" b="0" i="0" u="none" strike="noStrike" cap="none">
                          <a:solidFill>
                            <a:srgbClr val="000000"/>
                          </a:solidFill>
                          <a:effectLst/>
                          <a:latin typeface="Arial"/>
                          <a:ea typeface="Arial"/>
                          <a:cs typeface="Arial"/>
                          <a:sym typeface="Arial"/>
                        </a:rPr>
                        <a:t>Adrenal adenoma</a:t>
                      </a:r>
                      <a:r>
                        <a:rPr lang="en-GB" sz="1400" b="1" i="0" u="none" strike="noStrike" cap="none">
                          <a:solidFill>
                            <a:srgbClr val="000000"/>
                          </a:solidFill>
                          <a:effectLst/>
                          <a:latin typeface="Arial"/>
                          <a:ea typeface="Arial"/>
                          <a:cs typeface="Arial"/>
                          <a:sym typeface="Arial"/>
                        </a:rPr>
                        <a:t>- </a:t>
                      </a:r>
                      <a:r>
                        <a:rPr lang="en-GB" sz="1400" b="0" i="0" u="none" strike="noStrike" cap="none">
                          <a:solidFill>
                            <a:srgbClr val="000000"/>
                          </a:solidFill>
                          <a:effectLst/>
                          <a:latin typeface="Arial"/>
                          <a:ea typeface="Arial"/>
                          <a:cs typeface="Arial"/>
                          <a:sym typeface="Arial"/>
                        </a:rPr>
                        <a:t>benign tumour of the adrenal gland that secretes increased levels cortisol.</a:t>
                      </a:r>
                      <a:br>
                        <a:rPr lang="en-GB" sz="1400" b="1" i="0" u="none" strike="noStrike" cap="none">
                          <a:solidFill>
                            <a:srgbClr val="000000"/>
                          </a:solidFill>
                          <a:effectLst/>
                          <a:latin typeface="Arial"/>
                          <a:ea typeface="Arial"/>
                          <a:cs typeface="Arial"/>
                          <a:sym typeface="Arial"/>
                        </a:rPr>
                      </a:br>
                      <a:br>
                        <a:rPr lang="en-GB" sz="1200"/>
                      </a:br>
                      <a:r>
                        <a:rPr lang="en-GB" sz="1400" b="1" i="0" u="none" strike="noStrike" cap="none">
                          <a:solidFill>
                            <a:srgbClr val="000000"/>
                          </a:solidFill>
                          <a:effectLst/>
                          <a:latin typeface="Arial"/>
                          <a:ea typeface="Arial"/>
                          <a:cs typeface="Arial"/>
                          <a:sym typeface="Arial"/>
                        </a:rPr>
                        <a:t>ACTH dependent- i.e. ACTH levels will be high and cortisol levels are high (something is causing the ACTH levels to be high which is increasing the cortisol levels)</a:t>
                      </a:r>
                    </a:p>
                    <a:p>
                      <a:r>
                        <a:rPr lang="en-GB" sz="1400" b="0" i="0" u="none" strike="noStrike" cap="none">
                          <a:solidFill>
                            <a:srgbClr val="000000"/>
                          </a:solidFill>
                          <a:effectLst/>
                          <a:latin typeface="Arial"/>
                          <a:ea typeface="Arial"/>
                          <a:cs typeface="Arial"/>
                          <a:sym typeface="Arial"/>
                        </a:rPr>
                        <a:t>• Cushing's disease - caused by an anterior pituitary adenoma which secretes increases ACTH leading to increased levels of cortisol--</a:t>
                      </a:r>
                      <a:r>
                        <a:rPr lang="en-GB" sz="1050" b="0" i="0" u="none" strike="noStrike" cap="none">
                          <a:solidFill>
                            <a:srgbClr val="FF0000"/>
                          </a:solidFill>
                          <a:effectLst/>
                          <a:latin typeface="Arial"/>
                          <a:ea typeface="Arial"/>
                          <a:cs typeface="Arial"/>
                          <a:sym typeface="Arial"/>
                        </a:rPr>
                        <a:t> </a:t>
                      </a:r>
                      <a:r>
                        <a:rPr lang="en-GB" sz="1050" b="1" i="0" u="none" strike="noStrike" cap="none">
                          <a:solidFill>
                            <a:srgbClr val="FF0000"/>
                          </a:solidFill>
                          <a:effectLst/>
                          <a:latin typeface="Arial"/>
                          <a:ea typeface="Arial"/>
                          <a:cs typeface="Arial"/>
                          <a:sym typeface="Arial"/>
                        </a:rPr>
                        <a:t>MOST COMMON ACTH DEPENDENT CAUSE</a:t>
                      </a:r>
                      <a:br>
                        <a:rPr lang="en-GB" sz="1200"/>
                      </a:br>
                      <a:r>
                        <a:rPr lang="en-GB" sz="1400" b="0" i="0" u="none" strike="noStrike" cap="none">
                          <a:solidFill>
                            <a:srgbClr val="000000"/>
                          </a:solidFill>
                          <a:effectLst/>
                          <a:latin typeface="Arial"/>
                          <a:ea typeface="Arial"/>
                          <a:cs typeface="Arial"/>
                          <a:sym typeface="Arial"/>
                        </a:rPr>
                        <a:t>• Ectopic ACTH production - Essentially neoplasm somewhere in the body secreting excessive levels of ACTH - Especially small cell lung cancer and carcinoid tumours (type of </a:t>
                      </a:r>
                      <a:r>
                        <a:rPr lang="en-GB" sz="1400" b="1" i="0" u="none" strike="noStrike" cap="none">
                          <a:solidFill>
                            <a:srgbClr val="000000"/>
                          </a:solidFill>
                          <a:effectLst/>
                          <a:latin typeface="Arial"/>
                          <a:ea typeface="Arial"/>
                          <a:cs typeface="Arial"/>
                          <a:sym typeface="Arial"/>
                        </a:rPr>
                        <a:t>neuroendocrine tumour</a:t>
                      </a:r>
                      <a:r>
                        <a:rPr lang="en-GB" sz="1400" b="0" i="0" u="none" strike="noStrike" cap="none">
                          <a:solidFill>
                            <a:srgbClr val="000000"/>
                          </a:solidFill>
                          <a:effectLst/>
                          <a:latin typeface="Arial"/>
                          <a:ea typeface="Arial"/>
                          <a:cs typeface="Arial"/>
                          <a:sym typeface="Arial"/>
                        </a:rPr>
                        <a:t> that grows from neuroendocrine cells)</a:t>
                      </a:r>
                      <a:br>
                        <a:rPr lang="en-GB" sz="1400" b="0" i="0" u="none" strike="noStrike" cap="none">
                          <a:solidFill>
                            <a:srgbClr val="000000"/>
                          </a:solidFill>
                          <a:effectLst/>
                          <a:latin typeface="Arial"/>
                          <a:ea typeface="Arial"/>
                          <a:cs typeface="Arial"/>
                          <a:sym typeface="Arial"/>
                        </a:rPr>
                      </a:br>
                      <a:br>
                        <a:rPr lang="en-GB" sz="1200"/>
                      </a:br>
                      <a:r>
                        <a:rPr lang="en-GB" sz="1400" b="0" i="0" u="none" strike="noStrike" cap="none">
                          <a:solidFill>
                            <a:srgbClr val="000000"/>
                          </a:solidFill>
                          <a:effectLst/>
                          <a:latin typeface="Arial"/>
                          <a:ea typeface="Arial"/>
                          <a:cs typeface="Arial"/>
                          <a:sym typeface="Arial"/>
                        </a:rPr>
                        <a:t>ACTH dependent causes are rare. ACTH independent specifically the taking of oral steroids is the most common cause.</a:t>
                      </a:r>
                      <a:endParaRPr lang="en-GB" sz="1300">
                        <a:effectLst/>
                      </a:endParaRPr>
                    </a:p>
                  </a:txBody>
                  <a:tcPr marL="91425" marR="91425" marT="91425" marB="91425"/>
                </a:tc>
                <a:extLst>
                  <a:ext uri="{0D108BD9-81ED-4DB2-BD59-A6C34878D82A}">
                    <a16:rowId xmlns:a16="http://schemas.microsoft.com/office/drawing/2014/main" val="10001"/>
                  </a:ext>
                </a:extLst>
              </a:tr>
              <a:tr h="128277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a:effectLst/>
                        </a:rPr>
                        <a:t>Round moon face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a:effectLst/>
                        </a:rPr>
                        <a:t>Central Obesity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a:effectLst/>
                        </a:rPr>
                        <a:t>Abdominal striae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a:effectLst/>
                        </a:rPr>
                        <a:t>Buffalo Hump (fat pad on upper back)</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a:effectLst/>
                        </a:rPr>
                        <a:t>Proximal limb muscle wasting--- due to proteolysis</a:t>
                      </a:r>
                    </a:p>
                  </a:txBody>
                  <a:tcPr marL="91425" marR="91425" marT="91425" marB="91425"/>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D72518B0-2355-30B8-BBAE-88CCA9AAFFB8}"/>
              </a:ext>
            </a:extLst>
          </p:cNvPr>
          <p:cNvSpPr txBox="1"/>
          <p:nvPr/>
        </p:nvSpPr>
        <p:spPr>
          <a:xfrm>
            <a:off x="12846570" y="929390"/>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081482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6340" y="9617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Cushing’s Syndrome</a:t>
            </a:r>
          </a:p>
        </p:txBody>
      </p:sp>
      <p:sp>
        <p:nvSpPr>
          <p:cNvPr id="4" name="TextBox 3">
            <a:extLst>
              <a:ext uri="{FF2B5EF4-FFF2-40B4-BE49-F238E27FC236}">
                <a16:creationId xmlns:a16="http://schemas.microsoft.com/office/drawing/2014/main" id="{D72518B0-2355-30B8-BBAE-88CCA9AAFFB8}"/>
              </a:ext>
            </a:extLst>
          </p:cNvPr>
          <p:cNvSpPr txBox="1"/>
          <p:nvPr/>
        </p:nvSpPr>
        <p:spPr>
          <a:xfrm>
            <a:off x="12846570" y="929390"/>
            <a:ext cx="184731" cy="307777"/>
          </a:xfrm>
          <a:prstGeom prst="rect">
            <a:avLst/>
          </a:prstGeom>
          <a:noFill/>
        </p:spPr>
        <p:txBody>
          <a:bodyPr wrap="none" rtlCol="0">
            <a:spAutoFit/>
          </a:bodyPr>
          <a:lstStyle/>
          <a:p>
            <a:endParaRPr lang="en-US"/>
          </a:p>
        </p:txBody>
      </p:sp>
      <p:pic>
        <p:nvPicPr>
          <p:cNvPr id="1026" name="Picture 2" descr="Serum ACTH | VCA Animal Hospital">
            <a:extLst>
              <a:ext uri="{FF2B5EF4-FFF2-40B4-BE49-F238E27FC236}">
                <a16:creationId xmlns:a16="http://schemas.microsoft.com/office/drawing/2014/main" id="{EF591760-2623-BD26-71C2-C540C4D8D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340" y="1595573"/>
            <a:ext cx="6055005" cy="51366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clipart&#10;&#10;Description automatically generated">
            <a:extLst>
              <a:ext uri="{FF2B5EF4-FFF2-40B4-BE49-F238E27FC236}">
                <a16:creationId xmlns:a16="http://schemas.microsoft.com/office/drawing/2014/main" id="{673E6ADD-B7A5-D52B-6BE7-2BD3BC15DF5A}"/>
              </a:ext>
            </a:extLst>
          </p:cNvPr>
          <p:cNvPicPr>
            <a:picLocks noChangeAspect="1"/>
          </p:cNvPicPr>
          <p:nvPr/>
        </p:nvPicPr>
        <p:blipFill>
          <a:blip r:embed="rId4"/>
          <a:stretch>
            <a:fillRect/>
          </a:stretch>
        </p:blipFill>
        <p:spPr>
          <a:xfrm>
            <a:off x="8748686" y="1595574"/>
            <a:ext cx="2206511" cy="5136663"/>
          </a:xfrm>
          <a:prstGeom prst="rect">
            <a:avLst/>
          </a:prstGeom>
        </p:spPr>
      </p:pic>
    </p:spTree>
    <p:extLst>
      <p:ext uri="{BB962C8B-B14F-4D97-AF65-F5344CB8AC3E}">
        <p14:creationId xmlns:p14="http://schemas.microsoft.com/office/powerpoint/2010/main" val="803837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6340" y="9617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Cushing’s Syndrome</a:t>
            </a:r>
          </a:p>
        </p:txBody>
      </p:sp>
      <p:graphicFrame>
        <p:nvGraphicFramePr>
          <p:cNvPr id="144" name="Google Shape;144;g14f42a8af8d_0_0"/>
          <p:cNvGraphicFramePr/>
          <p:nvPr/>
        </p:nvGraphicFramePr>
        <p:xfrm>
          <a:off x="836340" y="1713320"/>
          <a:ext cx="10515600" cy="5029110"/>
        </p:xfrm>
        <a:graphic>
          <a:graphicData uri="http://schemas.openxmlformats.org/drawingml/2006/table">
            <a:tbl>
              <a:tblPr>
                <a:noFill/>
                <a:tableStyleId>{A9FBECBB-9841-4348-AF54-0E99E33BA2AF}</a:tableStyleId>
              </a:tblPr>
              <a:tblGrid>
                <a:gridCol w="2132638">
                  <a:extLst>
                    <a:ext uri="{9D8B030D-6E8A-4147-A177-3AD203B41FA5}">
                      <a16:colId xmlns:a16="http://schemas.microsoft.com/office/drawing/2014/main" val="20000"/>
                    </a:ext>
                  </a:extLst>
                </a:gridCol>
                <a:gridCol w="8382962">
                  <a:extLst>
                    <a:ext uri="{9D8B030D-6E8A-4147-A177-3AD203B41FA5}">
                      <a16:colId xmlns:a16="http://schemas.microsoft.com/office/drawing/2014/main" val="20001"/>
                    </a:ext>
                  </a:extLst>
                </a:gridCol>
              </a:tblGrid>
              <a:tr h="592411">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DIAGNOSIS &amp; INVESTIGATIONS </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1" i="0" u="none" strike="noStrike" cap="none">
                          <a:solidFill>
                            <a:srgbClr val="000000"/>
                          </a:solidFill>
                          <a:effectLst/>
                          <a:latin typeface="Arial"/>
                          <a:ea typeface="Arial"/>
                          <a:cs typeface="Arial"/>
                          <a:sym typeface="Arial"/>
                        </a:rPr>
                        <a:t>1st-line test - raised plasma cortisol </a:t>
                      </a:r>
                      <a:r>
                        <a:rPr lang="en-GB" sz="1400" b="0" i="1" u="none" strike="noStrike" cap="none">
                          <a:solidFill>
                            <a:srgbClr val="000000"/>
                          </a:solidFill>
                          <a:effectLst/>
                          <a:latin typeface="Arial"/>
                          <a:ea typeface="Arial"/>
                          <a:cs typeface="Arial"/>
                          <a:sym typeface="Arial"/>
                        </a:rPr>
                        <a:t>(Don't rely on random plasma cortisol as they may mislead, as illness, time of day, and stress (</a:t>
                      </a:r>
                      <a:r>
                        <a:rPr lang="en-GB" sz="1400" b="0" i="1" u="none" strike="noStrike" cap="none" err="1">
                          <a:solidFill>
                            <a:srgbClr val="000000"/>
                          </a:solidFill>
                          <a:effectLst/>
                          <a:latin typeface="Arial"/>
                          <a:ea typeface="Arial"/>
                          <a:cs typeface="Arial"/>
                          <a:sym typeface="Arial"/>
                        </a:rPr>
                        <a:t>eg</a:t>
                      </a:r>
                      <a:r>
                        <a:rPr lang="en-GB" sz="1400" b="0" i="1" u="none" strike="noStrike" cap="none">
                          <a:solidFill>
                            <a:srgbClr val="000000"/>
                          </a:solidFill>
                          <a:effectLst/>
                          <a:latin typeface="Arial"/>
                          <a:ea typeface="Arial"/>
                          <a:cs typeface="Arial"/>
                          <a:sym typeface="Arial"/>
                        </a:rPr>
                        <a:t> venepuncture) influence results)</a:t>
                      </a: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Gold standard- Dexamethasone suppression test- Low dose 1mg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400" b="1" i="0" u="none" strike="noStrike" cap="none">
                        <a:solidFill>
                          <a:srgbClr val="000000"/>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1" i="0" u="none" strike="noStrike" cap="none">
                          <a:solidFill>
                            <a:srgbClr val="000000"/>
                          </a:solidFill>
                          <a:effectLst/>
                          <a:latin typeface="Arial"/>
                          <a:cs typeface="Arial"/>
                          <a:sym typeface="Arial"/>
                        </a:rPr>
                        <a:t>Other tests-</a:t>
                      </a:r>
                    </a:p>
                    <a:p>
                      <a:r>
                        <a:rPr lang="en-GB" sz="1400" b="1" i="1" u="none" strike="noStrike" cap="none">
                          <a:solidFill>
                            <a:srgbClr val="000000"/>
                          </a:solidFill>
                          <a:effectLst/>
                          <a:latin typeface="Arial"/>
                          <a:ea typeface="Arial"/>
                          <a:cs typeface="Arial"/>
                          <a:sym typeface="Arial"/>
                        </a:rPr>
                        <a:t>24-hour urinary free cortisol</a:t>
                      </a:r>
                      <a:r>
                        <a:rPr lang="en-GB" sz="1400" b="0" i="0" u="none" strike="noStrike" cap="none">
                          <a:solidFill>
                            <a:srgbClr val="000000"/>
                          </a:solidFill>
                          <a:effectLst/>
                          <a:latin typeface="Arial"/>
                          <a:ea typeface="Arial"/>
                          <a:cs typeface="Arial"/>
                          <a:sym typeface="Arial"/>
                        </a:rPr>
                        <a:t> can be used as an alternative to the dexamethasone suppression test but does not indicate the underlying cause.</a:t>
                      </a:r>
                    </a:p>
                    <a:p>
                      <a:r>
                        <a:rPr lang="en-GB" sz="1400" b="1" i="0" u="none" strike="noStrike" cap="none">
                          <a:solidFill>
                            <a:srgbClr val="000000"/>
                          </a:solidFill>
                          <a:effectLst/>
                          <a:latin typeface="Arial"/>
                          <a:ea typeface="Arial"/>
                          <a:cs typeface="Arial"/>
                          <a:sym typeface="Arial"/>
                        </a:rPr>
                        <a:t>MRI brain</a:t>
                      </a:r>
                      <a:r>
                        <a:rPr lang="en-GB" sz="1400" b="0" i="0" u="none" strike="noStrike" cap="none">
                          <a:solidFill>
                            <a:srgbClr val="000000"/>
                          </a:solidFill>
                          <a:effectLst/>
                          <a:latin typeface="Arial"/>
                          <a:ea typeface="Arial"/>
                          <a:cs typeface="Arial"/>
                          <a:sym typeface="Arial"/>
                        </a:rPr>
                        <a:t> for </a:t>
                      </a:r>
                      <a:r>
                        <a:rPr lang="en-GB" sz="1400" b="1" i="1" u="none" strike="noStrike" cap="none">
                          <a:solidFill>
                            <a:srgbClr val="000000"/>
                          </a:solidFill>
                          <a:effectLst/>
                          <a:latin typeface="Arial"/>
                          <a:ea typeface="Arial"/>
                          <a:cs typeface="Arial"/>
                          <a:sym typeface="Arial"/>
                        </a:rPr>
                        <a:t>pituitary adenoma</a:t>
                      </a:r>
                      <a:endParaRPr lang="en-GB" sz="1400" b="0" i="0" u="none" strike="noStrike" cap="none">
                        <a:solidFill>
                          <a:srgbClr val="000000"/>
                        </a:solidFill>
                        <a:effectLst/>
                        <a:latin typeface="Arial"/>
                        <a:ea typeface="Arial"/>
                        <a:cs typeface="Arial"/>
                        <a:sym typeface="Arial"/>
                      </a:endParaRPr>
                    </a:p>
                    <a:p>
                      <a:r>
                        <a:rPr lang="en-GB" sz="1400" b="1" i="0" u="none" strike="noStrike" cap="none">
                          <a:solidFill>
                            <a:srgbClr val="000000"/>
                          </a:solidFill>
                          <a:effectLst/>
                          <a:latin typeface="Arial"/>
                          <a:ea typeface="Arial"/>
                          <a:cs typeface="Arial"/>
                          <a:sym typeface="Arial"/>
                        </a:rPr>
                        <a:t>Chest CT</a:t>
                      </a:r>
                      <a:r>
                        <a:rPr lang="en-GB" sz="1400" b="0" i="0" u="none" strike="noStrike" cap="none">
                          <a:solidFill>
                            <a:srgbClr val="000000"/>
                          </a:solidFill>
                          <a:effectLst/>
                          <a:latin typeface="Arial"/>
                          <a:ea typeface="Arial"/>
                          <a:cs typeface="Arial"/>
                          <a:sym typeface="Arial"/>
                        </a:rPr>
                        <a:t> for </a:t>
                      </a:r>
                      <a:r>
                        <a:rPr lang="en-GB" sz="1400" b="1" i="1" u="none" strike="noStrike" cap="none">
                          <a:solidFill>
                            <a:srgbClr val="000000"/>
                          </a:solidFill>
                          <a:effectLst/>
                          <a:latin typeface="Arial"/>
                          <a:ea typeface="Arial"/>
                          <a:cs typeface="Arial"/>
                          <a:sym typeface="Arial"/>
                        </a:rPr>
                        <a:t>small cell lung cancer</a:t>
                      </a:r>
                      <a:endParaRPr lang="en-GB" sz="1400" b="0" i="0" u="none" strike="noStrike" cap="none">
                        <a:solidFill>
                          <a:srgbClr val="000000"/>
                        </a:solidFill>
                        <a:effectLst/>
                        <a:latin typeface="Arial"/>
                        <a:ea typeface="Arial"/>
                        <a:cs typeface="Arial"/>
                        <a:sym typeface="Arial"/>
                      </a:endParaRPr>
                    </a:p>
                    <a:p>
                      <a:r>
                        <a:rPr lang="en-GB" sz="1400" b="1" i="0" u="none" strike="noStrike" cap="none">
                          <a:solidFill>
                            <a:srgbClr val="000000"/>
                          </a:solidFill>
                          <a:effectLst/>
                          <a:latin typeface="Arial"/>
                          <a:ea typeface="Arial"/>
                          <a:cs typeface="Arial"/>
                          <a:sym typeface="Arial"/>
                        </a:rPr>
                        <a:t>Abdominal CT</a:t>
                      </a:r>
                      <a:r>
                        <a:rPr lang="en-GB" sz="1400" b="0" i="0" u="none" strike="noStrike" cap="none">
                          <a:solidFill>
                            <a:srgbClr val="000000"/>
                          </a:solidFill>
                          <a:effectLst/>
                          <a:latin typeface="Arial"/>
                          <a:ea typeface="Arial"/>
                          <a:cs typeface="Arial"/>
                          <a:sym typeface="Arial"/>
                        </a:rPr>
                        <a:t> for </a:t>
                      </a:r>
                      <a:r>
                        <a:rPr lang="en-GB" sz="1400" b="1" i="1" u="none" strike="noStrike" cap="none">
                          <a:solidFill>
                            <a:srgbClr val="000000"/>
                          </a:solidFill>
                          <a:effectLst/>
                          <a:latin typeface="Arial"/>
                          <a:ea typeface="Arial"/>
                          <a:cs typeface="Arial"/>
                          <a:sym typeface="Arial"/>
                        </a:rPr>
                        <a:t>adrenal tumours</a:t>
                      </a:r>
                      <a:endParaRPr lang="en-GB" sz="1400" b="0" i="0" u="none" strike="noStrike" cap="none">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4"/>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TREATMENT </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Iatrogenic cause - stop steroids! </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Adrenal adenoma- Adrenalectomy</a:t>
                      </a:r>
                      <a:r>
                        <a:rPr lang="en-GB" sz="1400" b="1" i="0" u="none" strike="noStrike" cap="none">
                          <a:solidFill>
                            <a:srgbClr val="000000"/>
                          </a:solidFill>
                          <a:effectLst/>
                          <a:latin typeface="Arial"/>
                          <a:ea typeface="Arial"/>
                          <a:cs typeface="Arial"/>
                          <a:sym typeface="Arial"/>
                        </a:rPr>
                        <a:t> </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Cushing’s disease-  trans-sphenoidal surgery to remove pituitary adenoma </a:t>
                      </a:r>
                      <a:br>
                        <a:rPr lang="en-GB" sz="1400" b="1"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Ectopic ACTH production- surgery to remove neoplasm if can be located and hasn’t metastasised. </a:t>
                      </a:r>
                    </a:p>
                    <a:p>
                      <a:endParaRPr lang="en-GB" sz="1400" b="0" i="0" u="none" strike="noStrike" cap="none">
                        <a:solidFill>
                          <a:srgbClr val="000000"/>
                        </a:solidFill>
                        <a:effectLst/>
                        <a:latin typeface="Arial"/>
                        <a:cs typeface="Arial"/>
                        <a:sym typeface="Arial"/>
                      </a:endParaRPr>
                    </a:p>
                    <a:p>
                      <a:r>
                        <a:rPr lang="en-GB" sz="1400" b="0" i="0" u="none" strike="noStrike" cap="none">
                          <a:solidFill>
                            <a:srgbClr val="000000"/>
                          </a:solidFill>
                          <a:effectLst/>
                          <a:latin typeface="Arial"/>
                          <a:ea typeface="Arial"/>
                          <a:cs typeface="Arial"/>
                          <a:sym typeface="Arial"/>
                        </a:rPr>
                        <a:t>If surgical removal of the cause is not possible another option is to remove both adrenal glands and give the patient replacement steroid hormones for life.</a:t>
                      </a:r>
                      <a:endParaRPr lang="en-GB" sz="1300">
                        <a:effectLst/>
                      </a:endParaRPr>
                    </a:p>
                  </a:txBody>
                  <a:tcPr marL="91425" marR="91425" marT="91425" marB="91425"/>
                </a:tc>
                <a:extLst>
                  <a:ext uri="{0D108BD9-81ED-4DB2-BD59-A6C34878D82A}">
                    <a16:rowId xmlns:a16="http://schemas.microsoft.com/office/drawing/2014/main" val="10005"/>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latin typeface="Roboto"/>
                          <a:ea typeface="Roboto"/>
                          <a:cs typeface="Roboto"/>
                          <a:sym typeface="Roboto"/>
                        </a:rPr>
                        <a:t>COMPLICATIONS</a:t>
                      </a:r>
                      <a:endParaRPr sz="1600" b="1" u="none" strike="noStrike" cap="none">
                        <a:latin typeface="Roboto"/>
                        <a:ea typeface="Roboto"/>
                        <a:cs typeface="Roboto"/>
                        <a:sym typeface="Roboto"/>
                      </a:endParaRPr>
                    </a:p>
                  </a:txBody>
                  <a:tcPr marL="91425" marR="91425" marT="91425" marB="91425"/>
                </a:tc>
                <a:tc>
                  <a:txBody>
                    <a:bodyPr/>
                    <a:lstStyle/>
                    <a:p>
                      <a:pPr marL="0" indent="0">
                        <a:buFont typeface="Arial" panose="020B0604020202020204" pitchFamily="34" charset="0"/>
                        <a:buNone/>
                      </a:pPr>
                      <a:r>
                        <a:rPr lang="en-GB" sz="1400" b="0" i="0" u="none" strike="noStrike" cap="none">
                          <a:solidFill>
                            <a:srgbClr val="000000"/>
                          </a:solidFill>
                          <a:effectLst/>
                          <a:latin typeface="Arial"/>
                          <a:ea typeface="Arial"/>
                          <a:cs typeface="Arial"/>
                          <a:sym typeface="Arial"/>
                        </a:rPr>
                        <a:t>Hypertension</a:t>
                      </a:r>
                      <a:br>
                        <a:rPr lang="en-GB" sz="1200"/>
                      </a:br>
                      <a:r>
                        <a:rPr lang="en-GB" sz="1400" b="0" i="0" u="none" strike="noStrike" cap="none">
                          <a:solidFill>
                            <a:srgbClr val="000000"/>
                          </a:solidFill>
                          <a:effectLst/>
                          <a:latin typeface="Arial"/>
                          <a:ea typeface="Arial"/>
                          <a:cs typeface="Arial"/>
                          <a:sym typeface="Arial"/>
                        </a:rPr>
                        <a:t>Cardiovascular disease</a:t>
                      </a:r>
                      <a:br>
                        <a:rPr lang="en-GB" sz="1200"/>
                      </a:br>
                      <a:r>
                        <a:rPr lang="en-GB" sz="1400" b="0" i="0" u="none" strike="noStrike" cap="none">
                          <a:solidFill>
                            <a:srgbClr val="000000"/>
                          </a:solidFill>
                          <a:effectLst/>
                          <a:latin typeface="Arial"/>
                          <a:ea typeface="Arial"/>
                          <a:cs typeface="Arial"/>
                          <a:sym typeface="Arial"/>
                        </a:rPr>
                        <a:t>Osteoporosis</a:t>
                      </a:r>
                      <a:br>
                        <a:rPr lang="en-GB" sz="1200"/>
                      </a:br>
                      <a:r>
                        <a:rPr lang="en-GB" sz="1400" b="0" i="0" u="none" strike="noStrike" cap="none">
                          <a:solidFill>
                            <a:srgbClr val="000000"/>
                          </a:solidFill>
                          <a:effectLst/>
                          <a:latin typeface="Arial"/>
                          <a:ea typeface="Arial"/>
                          <a:cs typeface="Arial"/>
                          <a:sym typeface="Arial"/>
                        </a:rPr>
                        <a:t>Diabetes Mellitus</a:t>
                      </a:r>
                      <a:endParaRPr lang="en-GB" sz="1300">
                        <a:effectLst/>
                      </a:endParaRPr>
                    </a:p>
                  </a:txBody>
                  <a:tcPr marL="91425" marR="91425" marT="91425" marB="91425"/>
                </a:tc>
                <a:extLst>
                  <a:ext uri="{0D108BD9-81ED-4DB2-BD59-A6C34878D82A}">
                    <a16:rowId xmlns:a16="http://schemas.microsoft.com/office/drawing/2014/main" val="3150591715"/>
                  </a:ext>
                </a:extLst>
              </a:tr>
            </a:tbl>
          </a:graphicData>
        </a:graphic>
      </p:graphicFrame>
      <p:sp>
        <p:nvSpPr>
          <p:cNvPr id="4" name="TextBox 3">
            <a:extLst>
              <a:ext uri="{FF2B5EF4-FFF2-40B4-BE49-F238E27FC236}">
                <a16:creationId xmlns:a16="http://schemas.microsoft.com/office/drawing/2014/main" id="{D72518B0-2355-30B8-BBAE-88CCA9AAFFB8}"/>
              </a:ext>
            </a:extLst>
          </p:cNvPr>
          <p:cNvSpPr txBox="1"/>
          <p:nvPr/>
        </p:nvSpPr>
        <p:spPr>
          <a:xfrm>
            <a:off x="12846570" y="929390"/>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353722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6340" y="9617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Cushing’s Syndrome</a:t>
            </a:r>
          </a:p>
        </p:txBody>
      </p:sp>
      <p:sp>
        <p:nvSpPr>
          <p:cNvPr id="4" name="TextBox 3">
            <a:extLst>
              <a:ext uri="{FF2B5EF4-FFF2-40B4-BE49-F238E27FC236}">
                <a16:creationId xmlns:a16="http://schemas.microsoft.com/office/drawing/2014/main" id="{D72518B0-2355-30B8-BBAE-88CCA9AAFFB8}"/>
              </a:ext>
            </a:extLst>
          </p:cNvPr>
          <p:cNvSpPr txBox="1"/>
          <p:nvPr/>
        </p:nvSpPr>
        <p:spPr>
          <a:xfrm>
            <a:off x="12846570" y="929390"/>
            <a:ext cx="184731" cy="307777"/>
          </a:xfrm>
          <a:prstGeom prst="rect">
            <a:avLst/>
          </a:prstGeom>
          <a:noFill/>
        </p:spPr>
        <p:txBody>
          <a:bodyPr wrap="none" rtlCol="0">
            <a:spAutoFit/>
          </a:bodyPr>
          <a:lstStyle/>
          <a:p>
            <a:endParaRPr lang="en-US"/>
          </a:p>
        </p:txBody>
      </p:sp>
      <p:pic>
        <p:nvPicPr>
          <p:cNvPr id="6" name="Picture 5" descr="Timeline&#10;&#10;Description automatically generated">
            <a:extLst>
              <a:ext uri="{FF2B5EF4-FFF2-40B4-BE49-F238E27FC236}">
                <a16:creationId xmlns:a16="http://schemas.microsoft.com/office/drawing/2014/main" id="{81224207-1CF1-DE7C-9371-5D5C94F09A25}"/>
              </a:ext>
            </a:extLst>
          </p:cNvPr>
          <p:cNvPicPr>
            <a:picLocks noChangeAspect="1"/>
          </p:cNvPicPr>
          <p:nvPr/>
        </p:nvPicPr>
        <p:blipFill>
          <a:blip r:embed="rId3"/>
          <a:stretch>
            <a:fillRect/>
          </a:stretch>
        </p:blipFill>
        <p:spPr>
          <a:xfrm>
            <a:off x="828580" y="1650975"/>
            <a:ext cx="10523360" cy="4909902"/>
          </a:xfrm>
          <a:prstGeom prst="rect">
            <a:avLst/>
          </a:prstGeom>
        </p:spPr>
      </p:pic>
    </p:spTree>
    <p:extLst>
      <p:ext uri="{BB962C8B-B14F-4D97-AF65-F5344CB8AC3E}">
        <p14:creationId xmlns:p14="http://schemas.microsoft.com/office/powerpoint/2010/main" val="410494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aphicFrame>
        <p:nvGraphicFramePr>
          <p:cNvPr id="6" name="Google Shape;144;g14f42a8af8d_0_0">
            <a:extLst>
              <a:ext uri="{FF2B5EF4-FFF2-40B4-BE49-F238E27FC236}">
                <a16:creationId xmlns:a16="http://schemas.microsoft.com/office/drawing/2014/main" id="{A6D00B74-E912-5876-7203-82739A895FDB}"/>
              </a:ext>
            </a:extLst>
          </p:cNvPr>
          <p:cNvGraphicFramePr/>
          <p:nvPr>
            <p:extLst>
              <p:ext uri="{D42A27DB-BD31-4B8C-83A1-F6EECF244321}">
                <p14:modId xmlns:p14="http://schemas.microsoft.com/office/powerpoint/2010/main" val="2295388673"/>
              </p:ext>
            </p:extLst>
          </p:nvPr>
        </p:nvGraphicFramePr>
        <p:xfrm>
          <a:off x="838200" y="1709614"/>
          <a:ext cx="10515600" cy="5029110"/>
        </p:xfrm>
        <a:graphic>
          <a:graphicData uri="http://schemas.openxmlformats.org/drawingml/2006/table">
            <a:tbl>
              <a:tblPr>
                <a:noFill/>
                <a:tableStyleId>{A9FBECBB-9841-4348-AF54-0E99E33BA2AF}</a:tableStyleId>
              </a:tblPr>
              <a:tblGrid>
                <a:gridCol w="4176252">
                  <a:extLst>
                    <a:ext uri="{9D8B030D-6E8A-4147-A177-3AD203B41FA5}">
                      <a16:colId xmlns:a16="http://schemas.microsoft.com/office/drawing/2014/main" val="20000"/>
                    </a:ext>
                  </a:extLst>
                </a:gridCol>
                <a:gridCol w="6339348">
                  <a:extLst>
                    <a:ext uri="{9D8B030D-6E8A-4147-A177-3AD203B41FA5}">
                      <a16:colId xmlns:a16="http://schemas.microsoft.com/office/drawing/2014/main" val="20001"/>
                    </a:ext>
                  </a:extLst>
                </a:gridCol>
              </a:tblGrid>
              <a:tr h="1364558">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Endocrine disorder resulting from excessive secretion of Growth hormone.</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Causes-</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Anterior Pituitary adenoma (remember adenoma is a benign tumour) this leads to unregulated GH secretion.</a:t>
                      </a:r>
                      <a:br>
                        <a:rPr lang="en-GB"/>
                      </a:br>
                      <a:r>
                        <a:rPr lang="en-GB" sz="1400" b="0" i="0" u="none" strike="noStrike" cap="none">
                          <a:solidFill>
                            <a:srgbClr val="000000"/>
                          </a:solidFill>
                          <a:effectLst/>
                          <a:latin typeface="Arial"/>
                          <a:ea typeface="Arial"/>
                          <a:cs typeface="Arial"/>
                          <a:sym typeface="Arial"/>
                        </a:rPr>
                        <a:t>In rare cases acromegaly can be secondary to a cancer, such as lung or pancreatic cancer which secretes </a:t>
                      </a:r>
                      <a:r>
                        <a:rPr lang="en-GB" sz="1400" b="1" i="1" u="none" strike="noStrike" cap="none">
                          <a:solidFill>
                            <a:srgbClr val="000000"/>
                          </a:solidFill>
                          <a:effectLst/>
                          <a:latin typeface="Arial"/>
                          <a:ea typeface="Arial"/>
                          <a:cs typeface="Arial"/>
                          <a:sym typeface="Arial"/>
                        </a:rPr>
                        <a:t>GHRH</a:t>
                      </a:r>
                      <a:r>
                        <a:rPr lang="en-GB" sz="1400" b="0" i="0" u="none" strike="noStrike" cap="none">
                          <a:solidFill>
                            <a:srgbClr val="000000"/>
                          </a:solidFill>
                          <a:effectLst/>
                          <a:latin typeface="Arial"/>
                          <a:ea typeface="Arial"/>
                          <a:cs typeface="Arial"/>
                          <a:sym typeface="Arial"/>
                        </a:rPr>
                        <a:t> or </a:t>
                      </a:r>
                      <a:r>
                        <a:rPr lang="en-GB" sz="1400" b="1" i="1" u="none" strike="noStrike" cap="none">
                          <a:solidFill>
                            <a:srgbClr val="000000"/>
                          </a:solidFill>
                          <a:effectLst/>
                          <a:latin typeface="Arial"/>
                          <a:ea typeface="Arial"/>
                          <a:cs typeface="Arial"/>
                          <a:sym typeface="Arial"/>
                        </a:rPr>
                        <a:t>GH.</a:t>
                      </a:r>
                      <a:endParaRPr lang="en-GB" sz="1400" b="0" i="0" u="none" strike="noStrike" cap="none">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1"/>
                  </a:ext>
                </a:extLst>
              </a:tr>
              <a:tr h="1227223">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a:t>
                      </a:r>
                      <a:endParaRPr sz="1600" b="1" u="sng"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GHRH is released from the hypothalamus and stimulates the release of GH from the anterior pituitary.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The excess growth hormone (GH) from the anterior pituitary results in excessive production of insulin like growth factor (IGF-1) which is responsible for inappropriate growth. This stimulates bone and soft tissue growth.</a:t>
                      </a:r>
                    </a:p>
                  </a:txBody>
                  <a:tcPr marL="91425" marR="91425" marT="91425" marB="91425"/>
                </a:tc>
                <a:extLst>
                  <a:ext uri="{0D108BD9-81ED-4DB2-BD59-A6C34878D82A}">
                    <a16:rowId xmlns:a16="http://schemas.microsoft.com/office/drawing/2014/main" val="10002"/>
                  </a:ext>
                </a:extLst>
              </a:tr>
              <a:tr h="2274878">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a:t>
                      </a:r>
                      <a:r>
                        <a:rPr lang="en-US" sz="1600" b="1" u="none" strike="noStrike" cap="none" err="1">
                          <a:latin typeface="Roboto"/>
                          <a:ea typeface="Roboto"/>
                          <a:cs typeface="Roboto"/>
                          <a:sym typeface="Roboto"/>
                        </a:rPr>
                        <a:t>Sx</a:t>
                      </a:r>
                      <a:r>
                        <a:rPr lang="en-US" sz="1600" b="1" u="none" strike="noStrike" cap="none">
                          <a:latin typeface="Roboto"/>
                          <a:ea typeface="Roboto"/>
                          <a:cs typeface="Roboto"/>
                          <a:sym typeface="Roboto"/>
                        </a:rPr>
                        <a:t>)</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 Bi-temporal hemianopia</a:t>
                      </a:r>
                      <a:br>
                        <a:rPr lang="en-GB"/>
                      </a:br>
                      <a:r>
                        <a:rPr lang="en-GB" sz="1400" b="0" i="0" u="none" strike="noStrike" cap="none">
                          <a:solidFill>
                            <a:srgbClr val="000000"/>
                          </a:solidFill>
                          <a:effectLst/>
                          <a:latin typeface="Arial"/>
                          <a:ea typeface="Arial"/>
                          <a:cs typeface="Arial"/>
                          <a:sym typeface="Arial"/>
                        </a:rPr>
                        <a:t>• Large spade like hands and feet</a:t>
                      </a:r>
                      <a:br>
                        <a:rPr lang="en-GB"/>
                      </a:br>
                      <a:r>
                        <a:rPr lang="en-GB" sz="1400" b="0" i="0" u="none" strike="noStrike" cap="none">
                          <a:solidFill>
                            <a:srgbClr val="000000"/>
                          </a:solidFill>
                          <a:effectLst/>
                          <a:latin typeface="Arial"/>
                          <a:ea typeface="Arial"/>
                          <a:cs typeface="Arial"/>
                          <a:sym typeface="Arial"/>
                        </a:rPr>
                        <a:t>• </a:t>
                      </a:r>
                      <a:r>
                        <a:rPr lang="en-GB" sz="1400" b="0" i="0" u="none" strike="noStrike" cap="none" err="1">
                          <a:solidFill>
                            <a:srgbClr val="000000"/>
                          </a:solidFill>
                          <a:effectLst/>
                          <a:latin typeface="Arial"/>
                          <a:ea typeface="Arial"/>
                          <a:cs typeface="Arial"/>
                          <a:sym typeface="Arial"/>
                        </a:rPr>
                        <a:t>Acroparaesthesia</a:t>
                      </a:r>
                      <a:r>
                        <a:rPr lang="en-GB" sz="1400" b="0" i="0" u="none" strike="noStrike" cap="none">
                          <a:solidFill>
                            <a:srgbClr val="000000"/>
                          </a:solidFill>
                          <a:effectLst/>
                          <a:latin typeface="Arial"/>
                          <a:ea typeface="Arial"/>
                          <a:cs typeface="Arial"/>
                          <a:sym typeface="Arial"/>
                        </a:rPr>
                        <a:t> - tingling and numbness of arms/legs</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 Arthralgia (joint pain) </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 Back ache </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 Oily skin</a:t>
                      </a:r>
                    </a:p>
                    <a:p>
                      <a:r>
                        <a:rPr lang="en-GB" sz="1400" b="0" i="0" u="none" strike="noStrike" cap="none">
                          <a:solidFill>
                            <a:srgbClr val="000000"/>
                          </a:solidFill>
                          <a:effectLst/>
                          <a:latin typeface="Arial"/>
                          <a:ea typeface="Arial"/>
                          <a:cs typeface="Arial"/>
                          <a:sym typeface="Arial"/>
                        </a:rPr>
                        <a:t>• Excessive sweating</a:t>
                      </a:r>
                      <a:br>
                        <a:rPr lang="en-GB"/>
                      </a:br>
                      <a:r>
                        <a:rPr lang="en-GB" sz="1400" b="0" i="0" u="none" strike="noStrike" cap="none">
                          <a:solidFill>
                            <a:srgbClr val="000000"/>
                          </a:solidFill>
                          <a:effectLst/>
                          <a:latin typeface="Arial"/>
                          <a:ea typeface="Arial"/>
                          <a:cs typeface="Arial"/>
                          <a:sym typeface="Arial"/>
                        </a:rPr>
                        <a:t>• Headache</a:t>
                      </a:r>
                      <a:br>
                        <a:rPr lang="en-GB"/>
                      </a:br>
                      <a:r>
                        <a:rPr lang="en-GB" sz="1400" b="0" i="0" u="none" strike="noStrike" cap="none">
                          <a:solidFill>
                            <a:srgbClr val="000000"/>
                          </a:solidFill>
                          <a:effectLst/>
                          <a:latin typeface="Arial"/>
                          <a:ea typeface="Arial"/>
                          <a:cs typeface="Arial"/>
                          <a:sym typeface="Arial"/>
                        </a:rPr>
                        <a:t>• Amenorrhoea (absence of period)</a:t>
                      </a:r>
                      <a:br>
                        <a:rPr lang="en-GB"/>
                      </a:br>
                      <a:r>
                        <a:rPr lang="en-GB" sz="1400" b="0" i="0" u="none" strike="noStrike" cap="none">
                          <a:solidFill>
                            <a:srgbClr val="000000"/>
                          </a:solidFill>
                          <a:effectLst/>
                          <a:latin typeface="Arial"/>
                          <a:ea typeface="Arial"/>
                          <a:cs typeface="Arial"/>
                          <a:sym typeface="Arial"/>
                        </a:rPr>
                        <a:t>• Mood disturbances</a:t>
                      </a:r>
                    </a:p>
                  </a:txBody>
                  <a:tcPr marL="91425" marR="91425" marT="91425" marB="91425"/>
                </a:tc>
                <a:extLst>
                  <a:ext uri="{0D108BD9-81ED-4DB2-BD59-A6C34878D82A}">
                    <a16:rowId xmlns:a16="http://schemas.microsoft.com/office/drawing/2014/main" val="10003"/>
                  </a:ext>
                </a:extLst>
              </a:tr>
            </a:tbl>
          </a:graphicData>
        </a:graphic>
      </p:graphicFrame>
      <p:sp>
        <p:nvSpPr>
          <p:cNvPr id="142" name="Google Shape;142;g14f42a8af8d_0_0"/>
          <p:cNvSpPr txBox="1">
            <a:spLocks noGrp="1"/>
          </p:cNvSpPr>
          <p:nvPr>
            <p:ph type="title"/>
          </p:nvPr>
        </p:nvSpPr>
        <p:spPr>
          <a:xfrm>
            <a:off x="838200" y="365125"/>
            <a:ext cx="10515600" cy="1325700"/>
          </a:xfrm>
          <a:prstGeom prst="rect">
            <a:avLst/>
          </a:prstGeom>
          <a:solidFill>
            <a:srgbClr val="28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Acromegaly</a:t>
            </a:r>
            <a:endParaRPr sz="420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921000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8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Acromegaly</a:t>
            </a:r>
            <a:endParaRPr sz="4200">
              <a:solidFill>
                <a:srgbClr val="FFFFFF"/>
              </a:solidFill>
              <a:latin typeface="Roboto"/>
              <a:ea typeface="Roboto"/>
              <a:cs typeface="Roboto"/>
              <a:sym typeface="Roboto"/>
            </a:endParaRPr>
          </a:p>
        </p:txBody>
      </p:sp>
      <p:sp>
        <p:nvSpPr>
          <p:cNvPr id="4" name="TextBox 3">
            <a:extLst>
              <a:ext uri="{FF2B5EF4-FFF2-40B4-BE49-F238E27FC236}">
                <a16:creationId xmlns:a16="http://schemas.microsoft.com/office/drawing/2014/main" id="{13AF8D7E-8D5F-7EE1-131C-62EB791F7B91}"/>
              </a:ext>
            </a:extLst>
          </p:cNvPr>
          <p:cNvSpPr txBox="1"/>
          <p:nvPr/>
        </p:nvSpPr>
        <p:spPr>
          <a:xfrm>
            <a:off x="838200" y="1860158"/>
            <a:ext cx="10515600" cy="4832092"/>
          </a:xfrm>
          <a:prstGeom prst="rect">
            <a:avLst/>
          </a:prstGeom>
          <a:solidFill>
            <a:srgbClr val="283267"/>
          </a:solidFill>
        </p:spPr>
        <p:txBody>
          <a:bodyPr wrap="square" rtlCol="0">
            <a:spAutoFit/>
          </a:bodyPr>
          <a:lstStyle/>
          <a:p>
            <a:endParaRPr lang="en-GB" sz="4400" b="1" i="0">
              <a:solidFill>
                <a:srgbClr val="FF0000"/>
              </a:solidFill>
              <a:effectLst/>
              <a:latin typeface="Arial" panose="020B0604020202020204" pitchFamily="34" charset="0"/>
            </a:endParaRPr>
          </a:p>
          <a:p>
            <a:r>
              <a:rPr lang="en-GB" sz="4400" b="1" i="0">
                <a:solidFill>
                  <a:schemeClr val="bg1"/>
                </a:solidFill>
                <a:effectLst/>
                <a:latin typeface="Arial" panose="020B0604020202020204" pitchFamily="34" charset="0"/>
              </a:rPr>
              <a:t>What inhibits the release of GH?</a:t>
            </a:r>
          </a:p>
          <a:p>
            <a:pPr algn="ctr"/>
            <a:endParaRPr lang="en-GB" sz="4400" b="1">
              <a:solidFill>
                <a:schemeClr val="bg1"/>
              </a:solidFill>
              <a:latin typeface="Arial" panose="020B0604020202020204" pitchFamily="34" charset="0"/>
            </a:endParaRPr>
          </a:p>
          <a:p>
            <a:pPr algn="ctr"/>
            <a:endParaRPr lang="en-GB" sz="4400" b="1">
              <a:solidFill>
                <a:schemeClr val="bg1"/>
              </a:solidFill>
              <a:latin typeface="Arial" panose="020B0604020202020204" pitchFamily="34" charset="0"/>
            </a:endParaRPr>
          </a:p>
          <a:p>
            <a:pPr algn="ctr"/>
            <a:endParaRPr lang="en-GB" sz="4400" b="1">
              <a:solidFill>
                <a:schemeClr val="bg1"/>
              </a:solidFill>
              <a:latin typeface="Arial" panose="020B0604020202020204" pitchFamily="34" charset="0"/>
            </a:endParaRPr>
          </a:p>
          <a:p>
            <a:pPr algn="ctr"/>
            <a:endParaRPr lang="en-GB" sz="4400" b="1">
              <a:solidFill>
                <a:srgbClr val="FF0000"/>
              </a:solidFill>
              <a:latin typeface="Arial" panose="020B0604020202020204" pitchFamily="34" charset="0"/>
            </a:endParaRPr>
          </a:p>
          <a:p>
            <a:pPr algn="ctr"/>
            <a:endParaRPr lang="en-GB" sz="4400" b="1">
              <a:solidFill>
                <a:srgbClr val="FF0000"/>
              </a:solidFill>
              <a:latin typeface="Arial" panose="020B0604020202020204" pitchFamily="34" charset="0"/>
            </a:endParaRPr>
          </a:p>
        </p:txBody>
      </p:sp>
    </p:spTree>
    <p:extLst>
      <p:ext uri="{BB962C8B-B14F-4D97-AF65-F5344CB8AC3E}">
        <p14:creationId xmlns:p14="http://schemas.microsoft.com/office/powerpoint/2010/main" val="657690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Type 1 Diabetes Mellitus </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3806673423"/>
              </p:ext>
            </p:extLst>
          </p:nvPr>
        </p:nvGraphicFramePr>
        <p:xfrm>
          <a:off x="838200" y="2119811"/>
          <a:ext cx="10515600" cy="3535590"/>
        </p:xfrm>
        <a:graphic>
          <a:graphicData uri="http://schemas.openxmlformats.org/drawingml/2006/table">
            <a:tbl>
              <a:tblPr>
                <a:noFill/>
                <a:tableStyleId>{A9FBECBB-9841-4348-AF54-0E99E33BA2AF}</a:tableStyleId>
              </a:tblPr>
              <a:tblGrid>
                <a:gridCol w="4176252">
                  <a:extLst>
                    <a:ext uri="{9D8B030D-6E8A-4147-A177-3AD203B41FA5}">
                      <a16:colId xmlns:a16="http://schemas.microsoft.com/office/drawing/2014/main" val="20000"/>
                    </a:ext>
                  </a:extLst>
                </a:gridCol>
                <a:gridCol w="6339348">
                  <a:extLst>
                    <a:ext uri="{9D8B030D-6E8A-4147-A177-3AD203B41FA5}">
                      <a16:colId xmlns:a16="http://schemas.microsoft.com/office/drawing/2014/main" val="20001"/>
                    </a:ext>
                  </a:extLst>
                </a:gridCol>
              </a:tblGrid>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effectLst/>
                          <a:latin typeface="Arial"/>
                          <a:ea typeface="Arial"/>
                          <a:cs typeface="Arial"/>
                          <a:sym typeface="Arial"/>
                        </a:rPr>
                        <a:t>Autoimmune disease </a:t>
                      </a:r>
                      <a:r>
                        <a:rPr lang="en-GB" sz="1400" b="0" i="0" u="none" strike="noStrike" cap="none">
                          <a:solidFill>
                            <a:srgbClr val="000000"/>
                          </a:solidFill>
                          <a:effectLst/>
                          <a:latin typeface="Arial"/>
                          <a:ea typeface="Arial"/>
                          <a:cs typeface="Arial"/>
                          <a:sym typeface="Arial"/>
                        </a:rPr>
                        <a:t>which causes the destruction of beta cells leading to absolute insulin deficiency thus causing hyperglycaemia.</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a:solidFill>
                          <a:srgbClr val="000000"/>
                        </a:solidFill>
                        <a:effectLs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Cause- </a:t>
                      </a:r>
                      <a:r>
                        <a:rPr lang="en-GB" sz="1400" b="1" i="0" u="none" strike="noStrike" cap="none">
                          <a:solidFill>
                            <a:srgbClr val="000000"/>
                          </a:solidFill>
                          <a:effectLst/>
                          <a:latin typeface="Arial"/>
                          <a:ea typeface="Arial"/>
                          <a:cs typeface="Arial"/>
                          <a:sym typeface="Arial"/>
                        </a:rPr>
                        <a:t>unknown</a:t>
                      </a:r>
                      <a:r>
                        <a:rPr lang="en-GB" sz="1400" b="0" i="0" u="none" strike="noStrike" cap="none">
                          <a:solidFill>
                            <a:srgbClr val="000000"/>
                          </a:solidFill>
                          <a:effectLst/>
                          <a:latin typeface="Arial"/>
                          <a:ea typeface="Arial"/>
                          <a:cs typeface="Arial"/>
                          <a:sym typeface="Arial"/>
                        </a:rPr>
                        <a:t>, thought to be a combination of genetics (higher rates with family history of T1DM and other autoimmune disease) and environmental triggers (e.g. certain viral infections) but is not fully understood.</a:t>
                      </a:r>
                    </a:p>
                  </a:txBody>
                  <a:tcPr marL="91425" marR="91425" marT="91425" marB="91425"/>
                </a:tc>
                <a:extLst>
                  <a:ext uri="{0D108BD9-81ED-4DB2-BD59-A6C34878D82A}">
                    <a16:rowId xmlns:a16="http://schemas.microsoft.com/office/drawing/2014/main" val="10001"/>
                  </a:ext>
                </a:extLst>
              </a:tr>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a:t>
                      </a:r>
                      <a:endParaRPr sz="1600" b="1" u="sng"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No insulin production means the cells of the body cannot take glucose from the blood and use it for fuel.</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Therefore the cells think the body is being fasted and has no glucose supply. So, the level of glucose in the blood keeps rising, causing </a:t>
                      </a:r>
                      <a:r>
                        <a:rPr lang="en-GB" sz="1400" b="1" i="1" u="none" strike="noStrike" cap="none">
                          <a:solidFill>
                            <a:srgbClr val="000000"/>
                          </a:solidFill>
                          <a:effectLst/>
                          <a:latin typeface="Arial"/>
                          <a:ea typeface="Arial"/>
                          <a:cs typeface="Arial"/>
                          <a:sym typeface="Arial"/>
                        </a:rPr>
                        <a:t>hyperglycaemia</a:t>
                      </a:r>
                      <a:r>
                        <a:rPr lang="en-GB" sz="1400" b="0" i="0" u="none" strike="noStrike" cap="none">
                          <a:solidFill>
                            <a:srgbClr val="000000"/>
                          </a:solidFill>
                          <a:effectLst/>
                          <a:latin typeface="Arial"/>
                          <a:ea typeface="Arial"/>
                          <a:cs typeface="Arial"/>
                          <a:sym typeface="Arial"/>
                        </a:rPr>
                        <a:t>.</a:t>
                      </a:r>
                      <a:endParaRPr sz="1400" u="none" strike="noStrike" cap="none"/>
                    </a:p>
                  </a:txBody>
                  <a:tcPr marL="91425" marR="91425" marT="91425" marB="91425"/>
                </a:tc>
                <a:extLst>
                  <a:ext uri="{0D108BD9-81ED-4DB2-BD59-A6C34878D82A}">
                    <a16:rowId xmlns:a16="http://schemas.microsoft.com/office/drawing/2014/main" val="10002"/>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(Sx)</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Typically manifests in </a:t>
                      </a:r>
                      <a:r>
                        <a:rPr lang="en-GB" sz="1400" b="1" i="0" u="none" strike="noStrike" cap="none">
                          <a:solidFill>
                            <a:srgbClr val="000000"/>
                          </a:solidFill>
                          <a:effectLst/>
                          <a:latin typeface="Arial"/>
                          <a:ea typeface="Arial"/>
                          <a:cs typeface="Arial"/>
                          <a:sym typeface="Arial"/>
                        </a:rPr>
                        <a:t>childhood</a:t>
                      </a:r>
                      <a:r>
                        <a:rPr lang="en-GB" sz="1400" b="0" i="0" u="none" strike="noStrike" cap="none">
                          <a:solidFill>
                            <a:srgbClr val="000000"/>
                          </a:solidFill>
                          <a:effectLst/>
                          <a:latin typeface="Arial"/>
                          <a:ea typeface="Arial"/>
                          <a:cs typeface="Arial"/>
                          <a:sym typeface="Arial"/>
                        </a:rPr>
                        <a:t>. Commonly present with </a:t>
                      </a:r>
                      <a:r>
                        <a:rPr lang="en-GB" sz="1400" b="1" i="0" u="none" strike="noStrike" cap="none">
                          <a:solidFill>
                            <a:srgbClr val="000000"/>
                          </a:solidFill>
                          <a:effectLst/>
                          <a:latin typeface="Arial"/>
                          <a:ea typeface="Arial"/>
                          <a:cs typeface="Arial"/>
                          <a:sym typeface="Arial"/>
                        </a:rPr>
                        <a:t>DKA</a:t>
                      </a:r>
                      <a:r>
                        <a:rPr lang="en-GB" sz="1400" b="0" i="0" u="none" strike="noStrike" cap="none">
                          <a:solidFill>
                            <a:srgbClr val="000000"/>
                          </a:solidFill>
                          <a:effectLst/>
                          <a:latin typeface="Arial"/>
                          <a:ea typeface="Arial"/>
                          <a:cs typeface="Arial"/>
                          <a:sym typeface="Arial"/>
                        </a:rPr>
                        <a:t>.</a:t>
                      </a:r>
                    </a:p>
                    <a:p>
                      <a:r>
                        <a:rPr lang="en-GB" sz="1400" b="0" i="0" u="none" strike="noStrike" cap="none">
                          <a:solidFill>
                            <a:srgbClr val="000000"/>
                          </a:solidFill>
                          <a:effectLst/>
                          <a:latin typeface="Arial"/>
                          <a:ea typeface="Arial"/>
                          <a:cs typeface="Arial"/>
                          <a:sym typeface="Arial"/>
                        </a:rPr>
                        <a:t>Polydipsia- extreme thirstiness. </a:t>
                      </a:r>
                    </a:p>
                    <a:p>
                      <a:r>
                        <a:rPr lang="en-GB" sz="1400" b="0" i="0" u="none" strike="noStrike" cap="none">
                          <a:solidFill>
                            <a:srgbClr val="000000"/>
                          </a:solidFill>
                          <a:effectLst/>
                          <a:latin typeface="Arial"/>
                          <a:ea typeface="Arial"/>
                          <a:cs typeface="Arial"/>
                          <a:sym typeface="Arial"/>
                        </a:rPr>
                        <a:t>Polyuria- excessive urination</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Sudden unexplained weight loss</a:t>
                      </a:r>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90725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8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Acromegaly</a:t>
            </a:r>
            <a:endParaRPr sz="4200">
              <a:solidFill>
                <a:srgbClr val="FFFFFF"/>
              </a:solidFill>
              <a:latin typeface="Roboto"/>
              <a:ea typeface="Roboto"/>
              <a:cs typeface="Roboto"/>
              <a:sym typeface="Roboto"/>
            </a:endParaRPr>
          </a:p>
        </p:txBody>
      </p:sp>
      <p:sp>
        <p:nvSpPr>
          <p:cNvPr id="4" name="TextBox 3">
            <a:extLst>
              <a:ext uri="{FF2B5EF4-FFF2-40B4-BE49-F238E27FC236}">
                <a16:creationId xmlns:a16="http://schemas.microsoft.com/office/drawing/2014/main" id="{13AF8D7E-8D5F-7EE1-131C-62EB791F7B91}"/>
              </a:ext>
            </a:extLst>
          </p:cNvPr>
          <p:cNvSpPr txBox="1"/>
          <p:nvPr/>
        </p:nvSpPr>
        <p:spPr>
          <a:xfrm>
            <a:off x="838200" y="1860158"/>
            <a:ext cx="10515600" cy="4832092"/>
          </a:xfrm>
          <a:prstGeom prst="rect">
            <a:avLst/>
          </a:prstGeom>
          <a:solidFill>
            <a:srgbClr val="283267"/>
          </a:solidFill>
        </p:spPr>
        <p:txBody>
          <a:bodyPr wrap="square" rtlCol="0">
            <a:spAutoFit/>
          </a:bodyPr>
          <a:lstStyle/>
          <a:p>
            <a:endParaRPr lang="en-GB" sz="4400" b="1" i="0">
              <a:solidFill>
                <a:srgbClr val="FF0000"/>
              </a:solidFill>
              <a:effectLst/>
              <a:latin typeface="Arial" panose="020B0604020202020204" pitchFamily="34" charset="0"/>
            </a:endParaRPr>
          </a:p>
          <a:p>
            <a:r>
              <a:rPr lang="en-GB" sz="4400" b="1" i="0">
                <a:solidFill>
                  <a:schemeClr val="bg1"/>
                </a:solidFill>
                <a:effectLst/>
                <a:latin typeface="Arial" panose="020B0604020202020204" pitchFamily="34" charset="0"/>
              </a:rPr>
              <a:t>What inhibits the release of GH?</a:t>
            </a:r>
          </a:p>
          <a:p>
            <a:pPr algn="ctr"/>
            <a:endParaRPr lang="en-GB" sz="4400" b="1">
              <a:solidFill>
                <a:schemeClr val="bg1"/>
              </a:solidFill>
              <a:latin typeface="Arial" panose="020B0604020202020204" pitchFamily="34" charset="0"/>
            </a:endParaRPr>
          </a:p>
          <a:p>
            <a:pPr algn="ctr"/>
            <a:endParaRPr lang="en-GB" sz="4400" b="1">
              <a:solidFill>
                <a:schemeClr val="bg1"/>
              </a:solidFill>
              <a:latin typeface="Arial" panose="020B0604020202020204" pitchFamily="34" charset="0"/>
            </a:endParaRPr>
          </a:p>
          <a:p>
            <a:pPr algn="ctr"/>
            <a:endParaRPr lang="en-GB" sz="4400" b="1">
              <a:solidFill>
                <a:schemeClr val="bg1"/>
              </a:solidFill>
              <a:latin typeface="Arial" panose="020B0604020202020204" pitchFamily="34" charset="0"/>
            </a:endParaRPr>
          </a:p>
          <a:p>
            <a:pPr algn="ctr"/>
            <a:endParaRPr lang="en-GB" sz="4400" b="1">
              <a:solidFill>
                <a:srgbClr val="FF0000"/>
              </a:solidFill>
              <a:latin typeface="Arial" panose="020B0604020202020204" pitchFamily="34" charset="0"/>
            </a:endParaRPr>
          </a:p>
          <a:p>
            <a:pPr algn="ctr"/>
            <a:endParaRPr lang="en-GB" sz="4400" b="1">
              <a:solidFill>
                <a:srgbClr val="FF0000"/>
              </a:solidFill>
              <a:latin typeface="Arial" panose="020B0604020202020204" pitchFamily="34" charset="0"/>
            </a:endParaRPr>
          </a:p>
        </p:txBody>
      </p:sp>
      <p:sp>
        <p:nvSpPr>
          <p:cNvPr id="5" name="TextBox 4">
            <a:extLst>
              <a:ext uri="{FF2B5EF4-FFF2-40B4-BE49-F238E27FC236}">
                <a16:creationId xmlns:a16="http://schemas.microsoft.com/office/drawing/2014/main" id="{A0923CC1-D2B8-04FC-1BF4-8186F22898DF}"/>
              </a:ext>
            </a:extLst>
          </p:cNvPr>
          <p:cNvSpPr txBox="1"/>
          <p:nvPr/>
        </p:nvSpPr>
        <p:spPr>
          <a:xfrm>
            <a:off x="838200" y="3399041"/>
            <a:ext cx="10515600" cy="1754326"/>
          </a:xfrm>
          <a:prstGeom prst="rect">
            <a:avLst/>
          </a:prstGeom>
          <a:noFill/>
        </p:spPr>
        <p:txBody>
          <a:bodyPr wrap="square" rtlCol="0">
            <a:spAutoFit/>
          </a:bodyPr>
          <a:lstStyle/>
          <a:p>
            <a:r>
              <a:rPr lang="en-GB" sz="3600" b="0" i="0">
                <a:solidFill>
                  <a:schemeClr val="bg1"/>
                </a:solidFill>
                <a:effectLst/>
                <a:latin typeface="Arial" panose="020B0604020202020204" pitchFamily="34" charset="0"/>
              </a:rPr>
              <a:t>Somatostatin</a:t>
            </a:r>
            <a:br>
              <a:rPr lang="en-GB" sz="3600">
                <a:solidFill>
                  <a:schemeClr val="bg1"/>
                </a:solidFill>
              </a:rPr>
            </a:br>
            <a:r>
              <a:rPr lang="en-GB" sz="3600" b="0" i="0">
                <a:solidFill>
                  <a:schemeClr val="bg1"/>
                </a:solidFill>
                <a:effectLst/>
                <a:latin typeface="Arial" panose="020B0604020202020204" pitchFamily="34" charset="0"/>
              </a:rPr>
              <a:t>High levels of glucose</a:t>
            </a:r>
            <a:br>
              <a:rPr lang="en-GB" sz="3600">
                <a:solidFill>
                  <a:schemeClr val="bg1"/>
                </a:solidFill>
              </a:rPr>
            </a:br>
            <a:r>
              <a:rPr lang="en-GB" sz="3600" b="0" i="0">
                <a:solidFill>
                  <a:schemeClr val="bg1"/>
                </a:solidFill>
                <a:effectLst/>
                <a:latin typeface="Arial" panose="020B0604020202020204" pitchFamily="34" charset="0"/>
              </a:rPr>
              <a:t>Dopamine </a:t>
            </a:r>
            <a:r>
              <a:rPr lang="en-GB" sz="3200" b="0" i="0">
                <a:solidFill>
                  <a:schemeClr val="bg1"/>
                </a:solidFill>
                <a:effectLst/>
                <a:latin typeface="Arial" panose="020B0604020202020204" pitchFamily="34" charset="0"/>
              </a:rPr>
              <a:t>(but this is not as potent as Somatostatin)</a:t>
            </a:r>
            <a:endParaRPr lang="en-GB" sz="3600">
              <a:solidFill>
                <a:schemeClr val="bg1"/>
              </a:solidFill>
            </a:endParaRPr>
          </a:p>
        </p:txBody>
      </p:sp>
    </p:spTree>
    <p:extLst>
      <p:ext uri="{BB962C8B-B14F-4D97-AF65-F5344CB8AC3E}">
        <p14:creationId xmlns:p14="http://schemas.microsoft.com/office/powerpoint/2010/main" val="671294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8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Acromegaly</a:t>
            </a:r>
            <a:endParaRPr sz="4200">
              <a:solidFill>
                <a:srgbClr val="FFFFFF"/>
              </a:solidFill>
              <a:latin typeface="Roboto"/>
              <a:ea typeface="Roboto"/>
              <a:cs typeface="Roboto"/>
              <a:sym typeface="Roboto"/>
            </a:endParaRPr>
          </a:p>
        </p:txBody>
      </p:sp>
      <p:sp>
        <p:nvSpPr>
          <p:cNvPr id="5" name="TextBox 4">
            <a:extLst>
              <a:ext uri="{FF2B5EF4-FFF2-40B4-BE49-F238E27FC236}">
                <a16:creationId xmlns:a16="http://schemas.microsoft.com/office/drawing/2014/main" id="{A0923CC1-D2B8-04FC-1BF4-8186F22898DF}"/>
              </a:ext>
            </a:extLst>
          </p:cNvPr>
          <p:cNvSpPr txBox="1"/>
          <p:nvPr/>
        </p:nvSpPr>
        <p:spPr>
          <a:xfrm>
            <a:off x="838200" y="3399041"/>
            <a:ext cx="10515600" cy="1754326"/>
          </a:xfrm>
          <a:prstGeom prst="rect">
            <a:avLst/>
          </a:prstGeom>
          <a:noFill/>
        </p:spPr>
        <p:txBody>
          <a:bodyPr wrap="square" rtlCol="0">
            <a:spAutoFit/>
          </a:bodyPr>
          <a:lstStyle/>
          <a:p>
            <a:r>
              <a:rPr lang="en-GB" sz="3600" b="0" i="0">
                <a:solidFill>
                  <a:schemeClr val="bg1"/>
                </a:solidFill>
                <a:effectLst/>
                <a:latin typeface="Arial" panose="020B0604020202020204" pitchFamily="34" charset="0"/>
              </a:rPr>
              <a:t>Somatostatin</a:t>
            </a:r>
            <a:br>
              <a:rPr lang="en-GB" sz="3600">
                <a:solidFill>
                  <a:schemeClr val="bg1"/>
                </a:solidFill>
              </a:rPr>
            </a:br>
            <a:r>
              <a:rPr lang="en-GB" sz="3600" b="0" i="0">
                <a:solidFill>
                  <a:schemeClr val="bg1"/>
                </a:solidFill>
                <a:effectLst/>
                <a:latin typeface="Arial" panose="020B0604020202020204" pitchFamily="34" charset="0"/>
              </a:rPr>
              <a:t>High levels of glucose</a:t>
            </a:r>
            <a:br>
              <a:rPr lang="en-GB" sz="3600">
                <a:solidFill>
                  <a:schemeClr val="bg1"/>
                </a:solidFill>
              </a:rPr>
            </a:br>
            <a:r>
              <a:rPr lang="en-GB" sz="3600" b="0" i="0">
                <a:solidFill>
                  <a:schemeClr val="bg1"/>
                </a:solidFill>
                <a:effectLst/>
                <a:latin typeface="Arial" panose="020B0604020202020204" pitchFamily="34" charset="0"/>
              </a:rPr>
              <a:t>Dopamine </a:t>
            </a:r>
            <a:r>
              <a:rPr lang="en-GB" sz="3200" b="0" i="0">
                <a:solidFill>
                  <a:schemeClr val="bg1"/>
                </a:solidFill>
                <a:effectLst/>
                <a:latin typeface="Arial" panose="020B0604020202020204" pitchFamily="34" charset="0"/>
              </a:rPr>
              <a:t>(but this is not as potent as Somatostatin)</a:t>
            </a:r>
            <a:endParaRPr lang="en-GB" sz="3600">
              <a:solidFill>
                <a:schemeClr val="bg1"/>
              </a:solidFill>
            </a:endParaRPr>
          </a:p>
        </p:txBody>
      </p:sp>
      <p:pic>
        <p:nvPicPr>
          <p:cNvPr id="3" name="Picture 2" descr="A picture containing diagram&#10;&#10;Description automatically generated">
            <a:extLst>
              <a:ext uri="{FF2B5EF4-FFF2-40B4-BE49-F238E27FC236}">
                <a16:creationId xmlns:a16="http://schemas.microsoft.com/office/drawing/2014/main" id="{A45DFC8C-F52F-E9A4-362C-AE4A7F88CC9E}"/>
              </a:ext>
            </a:extLst>
          </p:cNvPr>
          <p:cNvPicPr>
            <a:picLocks noChangeAspect="1"/>
          </p:cNvPicPr>
          <p:nvPr/>
        </p:nvPicPr>
        <p:blipFill>
          <a:blip r:embed="rId3"/>
          <a:stretch>
            <a:fillRect/>
          </a:stretch>
        </p:blipFill>
        <p:spPr>
          <a:xfrm>
            <a:off x="2103575" y="1873113"/>
            <a:ext cx="7984849" cy="4632718"/>
          </a:xfrm>
          <a:prstGeom prst="rect">
            <a:avLst/>
          </a:prstGeom>
        </p:spPr>
      </p:pic>
    </p:spTree>
    <p:extLst>
      <p:ext uri="{BB962C8B-B14F-4D97-AF65-F5344CB8AC3E}">
        <p14:creationId xmlns:p14="http://schemas.microsoft.com/office/powerpoint/2010/main" val="44995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Acromegaly</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3646785748"/>
              </p:ext>
            </p:extLst>
          </p:nvPr>
        </p:nvGraphicFramePr>
        <p:xfrm>
          <a:off x="838200" y="1748416"/>
          <a:ext cx="10515600" cy="5084871"/>
        </p:xfrm>
        <a:graphic>
          <a:graphicData uri="http://schemas.openxmlformats.org/drawingml/2006/table">
            <a:tbl>
              <a:tblPr>
                <a:noFill/>
                <a:tableStyleId>{A9FBECBB-9841-4348-AF54-0E99E33BA2AF}</a:tableStyleId>
              </a:tblPr>
              <a:tblGrid>
                <a:gridCol w="4176252">
                  <a:extLst>
                    <a:ext uri="{9D8B030D-6E8A-4147-A177-3AD203B41FA5}">
                      <a16:colId xmlns:a16="http://schemas.microsoft.com/office/drawing/2014/main" val="20000"/>
                    </a:ext>
                  </a:extLst>
                </a:gridCol>
                <a:gridCol w="6339348">
                  <a:extLst>
                    <a:ext uri="{9D8B030D-6E8A-4147-A177-3AD203B41FA5}">
                      <a16:colId xmlns:a16="http://schemas.microsoft.com/office/drawing/2014/main" val="20001"/>
                    </a:ext>
                  </a:extLst>
                </a:gridCol>
              </a:tblGrid>
              <a:tr h="1649528">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cap="none">
                          <a:latin typeface="Roboto"/>
                          <a:ea typeface="Roboto"/>
                          <a:cs typeface="Roboto"/>
                          <a:sym typeface="Roboto"/>
                        </a:rPr>
                        <a:t>DIAGNOSIS &amp; INVESTIGATIONS (</a:t>
                      </a:r>
                      <a:r>
                        <a:rPr lang="en-US" sz="1600" b="1" u="none" strike="noStrike" cap="none" err="1">
                          <a:latin typeface="Roboto"/>
                          <a:ea typeface="Roboto"/>
                          <a:cs typeface="Roboto"/>
                          <a:sym typeface="Roboto"/>
                        </a:rPr>
                        <a:t>Ix</a:t>
                      </a:r>
                      <a:r>
                        <a:rPr lang="en-US" sz="1600" b="1" u="none" strike="noStrike" cap="none">
                          <a:latin typeface="Roboto"/>
                          <a:ea typeface="Roboto"/>
                          <a:cs typeface="Roboto"/>
                          <a:sym typeface="Roboto"/>
                        </a:rPr>
                        <a:t>)</a:t>
                      </a: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A random growth hormone level is not helpful as it will fluctuate, giving false positives and false negatives</a:t>
                      </a:r>
                    </a:p>
                    <a:p>
                      <a:r>
                        <a:rPr lang="en-GB" sz="1400" b="0" i="0" u="none" strike="noStrike" cap="none">
                          <a:solidFill>
                            <a:srgbClr val="000000"/>
                          </a:solidFill>
                          <a:effectLst/>
                          <a:latin typeface="Arial"/>
                          <a:ea typeface="Arial"/>
                          <a:cs typeface="Arial"/>
                          <a:sym typeface="Arial"/>
                        </a:rPr>
                        <a:t>1</a:t>
                      </a:r>
                      <a:r>
                        <a:rPr lang="en-GB" sz="1400" b="0" i="0" u="none" strike="noStrike" cap="none" baseline="30000">
                          <a:solidFill>
                            <a:srgbClr val="000000"/>
                          </a:solidFill>
                          <a:effectLst/>
                          <a:latin typeface="Arial"/>
                          <a:ea typeface="Arial"/>
                          <a:cs typeface="Arial"/>
                          <a:sym typeface="Arial"/>
                        </a:rPr>
                        <a:t>st</a:t>
                      </a:r>
                      <a:r>
                        <a:rPr lang="en-GB" sz="1400" b="0" i="0" u="none" strike="noStrike" cap="none">
                          <a:solidFill>
                            <a:srgbClr val="000000"/>
                          </a:solidFill>
                          <a:effectLst/>
                          <a:latin typeface="Arial"/>
                          <a:ea typeface="Arial"/>
                          <a:cs typeface="Arial"/>
                          <a:sym typeface="Arial"/>
                        </a:rPr>
                        <a:t> line- Insulin-like Growth Factor 1 (IGF-1) </a:t>
                      </a:r>
                    </a:p>
                    <a:p>
                      <a:r>
                        <a:rPr lang="en-GB" sz="1400" b="0" i="0" u="none" strike="noStrike" cap="none">
                          <a:solidFill>
                            <a:srgbClr val="000000"/>
                          </a:solidFill>
                          <a:effectLst/>
                          <a:latin typeface="Arial"/>
                          <a:ea typeface="Arial"/>
                          <a:cs typeface="Arial"/>
                          <a:sym typeface="Arial"/>
                        </a:rPr>
                        <a:t>GS- Oral glucose tolerance test- Give patient glucose. Normally serum GH would decrease. In individuals with Acromegaly GH release isn't supressed.</a:t>
                      </a:r>
                    </a:p>
                    <a:p>
                      <a:r>
                        <a:rPr lang="en-GB" sz="1400" b="0" i="0" u="none" strike="noStrike" cap="none">
                          <a:solidFill>
                            <a:srgbClr val="000000"/>
                          </a:solidFill>
                          <a:effectLst/>
                          <a:latin typeface="Arial"/>
                          <a:ea typeface="Arial"/>
                          <a:cs typeface="Arial"/>
                          <a:sym typeface="Arial"/>
                        </a:rPr>
                        <a:t>MRI brain for the pituitary tumour- to assess the size and extent of the tumour. </a:t>
                      </a:r>
                    </a:p>
                  </a:txBody>
                  <a:tcPr marL="91425" marR="91425" marT="91425" marB="91425"/>
                </a:tc>
                <a:extLst>
                  <a:ext uri="{0D108BD9-81ED-4DB2-BD59-A6C34878D82A}">
                    <a16:rowId xmlns:a16="http://schemas.microsoft.com/office/drawing/2014/main" val="10001"/>
                  </a:ext>
                </a:extLst>
              </a:tr>
              <a:tr h="1859472">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1" u="none" strike="noStrike" cap="none">
                          <a:latin typeface="Roboto"/>
                          <a:ea typeface="Roboto"/>
                          <a:cs typeface="Roboto"/>
                          <a:sym typeface="Roboto"/>
                        </a:rPr>
                        <a:t>TREATMENT (Tx)</a:t>
                      </a:r>
                    </a:p>
                    <a:p>
                      <a:pPr marL="0" marR="0" lvl="0" indent="0" algn="l" rtl="0">
                        <a:lnSpc>
                          <a:spcPct val="100000"/>
                        </a:lnSpc>
                        <a:spcBef>
                          <a:spcPts val="0"/>
                        </a:spcBef>
                        <a:spcAft>
                          <a:spcPts val="0"/>
                        </a:spcAft>
                        <a:buClr>
                          <a:srgbClr val="000000"/>
                        </a:buClr>
                        <a:buSzPts val="1400"/>
                        <a:buFont typeface="Arial"/>
                        <a:buNone/>
                      </a:pPr>
                      <a:endParaRPr sz="1600" b="1" u="sng"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dirty="0">
                          <a:solidFill>
                            <a:srgbClr val="000000"/>
                          </a:solidFill>
                          <a:effectLst/>
                          <a:latin typeface="Arial"/>
                          <a:ea typeface="Arial"/>
                          <a:cs typeface="Arial"/>
                          <a:sym typeface="Arial"/>
                        </a:rPr>
                        <a:t>Trans-sphenoidal surgery of the pituitary tumour is gold standard </a:t>
                      </a:r>
                      <a:r>
                        <a:rPr lang="en-GB" sz="1400" b="0" i="0" u="none" strike="noStrike" cap="none" dirty="0" err="1">
                          <a:solidFill>
                            <a:srgbClr val="000000"/>
                          </a:solidFill>
                          <a:effectLst/>
                          <a:latin typeface="Arial"/>
                          <a:ea typeface="Arial"/>
                          <a:cs typeface="Arial"/>
                          <a:sym typeface="Arial"/>
                        </a:rPr>
                        <a:t>tx</a:t>
                      </a:r>
                      <a:r>
                        <a:rPr lang="en-GB" sz="1400" b="0" i="0" u="none" strike="noStrike" cap="none" dirty="0">
                          <a:solidFill>
                            <a:srgbClr val="000000"/>
                          </a:solidFill>
                          <a:effectLst/>
                          <a:latin typeface="Arial"/>
                          <a:ea typeface="Arial"/>
                          <a:cs typeface="Arial"/>
                          <a:sym typeface="Arial"/>
                        </a:rPr>
                        <a:t> for acromegaly secondary to pituitary adenomas.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dirty="0">
                          <a:solidFill>
                            <a:srgbClr val="000000"/>
                          </a:solidFill>
                          <a:effectLst/>
                          <a:latin typeface="Arial"/>
                          <a:ea typeface="Arial"/>
                          <a:cs typeface="Arial"/>
                          <a:sym typeface="Arial"/>
                        </a:rPr>
                        <a:t>Surgical removal of cancer is </a:t>
                      </a:r>
                      <a:r>
                        <a:rPr lang="en-GB" sz="1400" b="0" i="0" u="none" strike="noStrike" cap="none" dirty="0" err="1">
                          <a:solidFill>
                            <a:srgbClr val="000000"/>
                          </a:solidFill>
                          <a:effectLst/>
                          <a:latin typeface="Arial"/>
                          <a:ea typeface="Arial"/>
                          <a:cs typeface="Arial"/>
                          <a:sym typeface="Arial"/>
                        </a:rPr>
                        <a:t>tx</a:t>
                      </a:r>
                      <a:r>
                        <a:rPr lang="en-GB" sz="1400" b="0" i="0" u="none" strike="noStrike" cap="none" dirty="0">
                          <a:solidFill>
                            <a:srgbClr val="000000"/>
                          </a:solidFill>
                          <a:effectLst/>
                          <a:latin typeface="Arial"/>
                          <a:ea typeface="Arial"/>
                          <a:cs typeface="Arial"/>
                          <a:sym typeface="Arial"/>
                        </a:rPr>
                        <a:t> for acromegaly secondary to cancer.</a:t>
                      </a:r>
                    </a:p>
                    <a:p>
                      <a:endParaRPr lang="en-GB" sz="14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If the above don’t work there are medication that can be used to block GH.</a:t>
                      </a:r>
                      <a:r>
                        <a:rPr lang="en-GB" sz="1400" b="1" i="1" u="none" strike="noStrike" cap="none" dirty="0">
                          <a:solidFill>
                            <a:srgbClr val="000000"/>
                          </a:solidFill>
                          <a:effectLst/>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1" i="1" u="none" strike="noStrike" cap="none" dirty="0">
                          <a:solidFill>
                            <a:srgbClr val="000000"/>
                          </a:solidFill>
                          <a:effectLst/>
                          <a:latin typeface="Arial"/>
                          <a:ea typeface="Arial"/>
                          <a:cs typeface="Arial"/>
                          <a:sym typeface="Arial"/>
                        </a:rPr>
                        <a:t>2</a:t>
                      </a:r>
                      <a:r>
                        <a:rPr lang="en-GB" sz="1400" b="1" i="1" u="none" strike="noStrike" cap="none" baseline="30000" dirty="0">
                          <a:solidFill>
                            <a:srgbClr val="000000"/>
                          </a:solidFill>
                          <a:effectLst/>
                          <a:latin typeface="Arial"/>
                          <a:ea typeface="Arial"/>
                          <a:cs typeface="Arial"/>
                          <a:sym typeface="Arial"/>
                        </a:rPr>
                        <a:t>nd</a:t>
                      </a:r>
                      <a:r>
                        <a:rPr lang="en-GB" sz="1400" b="1" i="1" u="none" strike="noStrike" cap="none" dirty="0">
                          <a:solidFill>
                            <a:srgbClr val="000000"/>
                          </a:solidFill>
                          <a:effectLst/>
                          <a:latin typeface="Arial"/>
                          <a:ea typeface="Arial"/>
                          <a:cs typeface="Arial"/>
                          <a:sym typeface="Arial"/>
                        </a:rPr>
                        <a:t> line-Somatostatin analogues</a:t>
                      </a:r>
                      <a:r>
                        <a:rPr lang="en-GB" sz="1400" b="0" i="0" u="none" strike="noStrike" cap="none" dirty="0">
                          <a:solidFill>
                            <a:srgbClr val="000000"/>
                          </a:solidFill>
                          <a:effectLst/>
                          <a:latin typeface="Arial"/>
                          <a:ea typeface="Arial"/>
                          <a:cs typeface="Arial"/>
                          <a:sym typeface="Arial"/>
                        </a:rPr>
                        <a:t> to block GH release (e.g. </a:t>
                      </a:r>
                      <a:r>
                        <a:rPr lang="en-GB" sz="1400" b="1" i="1" u="none" strike="noStrike" cap="none" dirty="0">
                          <a:solidFill>
                            <a:srgbClr val="000000"/>
                          </a:solidFill>
                          <a:effectLst/>
                          <a:latin typeface="Arial"/>
                          <a:ea typeface="Arial"/>
                          <a:cs typeface="Arial"/>
                          <a:sym typeface="Arial"/>
                        </a:rPr>
                        <a:t>octreotide</a:t>
                      </a:r>
                      <a:r>
                        <a:rPr lang="en-GB" sz="1400" b="0" i="0" u="none" strike="noStrike" cap="none" dirty="0">
                          <a:solidFill>
                            <a:srgbClr val="000000"/>
                          </a:solidFill>
                          <a:effectLst/>
                          <a:latin typeface="Arial"/>
                          <a:ea typeface="Arial"/>
                          <a:cs typeface="Arial"/>
                          <a:sym typeface="Arial"/>
                        </a:rPr>
                        <a:t>)</a:t>
                      </a:r>
                    </a:p>
                    <a:p>
                      <a:r>
                        <a:rPr lang="en-GB" sz="1400" b="1" i="1" u="none" strike="noStrike" cap="none" dirty="0">
                          <a:solidFill>
                            <a:srgbClr val="000000"/>
                          </a:solidFill>
                          <a:effectLst/>
                          <a:latin typeface="Arial"/>
                          <a:ea typeface="Arial"/>
                          <a:cs typeface="Arial"/>
                          <a:sym typeface="Arial"/>
                        </a:rPr>
                        <a:t>3</a:t>
                      </a:r>
                      <a:r>
                        <a:rPr lang="en-GB" sz="1400" b="1" i="1" u="none" strike="noStrike" cap="none" baseline="30000" dirty="0">
                          <a:solidFill>
                            <a:srgbClr val="000000"/>
                          </a:solidFill>
                          <a:effectLst/>
                          <a:latin typeface="Arial"/>
                          <a:ea typeface="Arial"/>
                          <a:cs typeface="Arial"/>
                          <a:sym typeface="Arial"/>
                        </a:rPr>
                        <a:t>rd</a:t>
                      </a:r>
                      <a:r>
                        <a:rPr lang="en-GB" sz="1400" b="1" i="1" u="none" strike="noStrike" cap="none" dirty="0">
                          <a:solidFill>
                            <a:srgbClr val="000000"/>
                          </a:solidFill>
                          <a:effectLst/>
                          <a:latin typeface="Arial"/>
                          <a:ea typeface="Arial"/>
                          <a:cs typeface="Arial"/>
                          <a:sym typeface="Arial"/>
                        </a:rPr>
                        <a:t> line- </a:t>
                      </a:r>
                      <a:r>
                        <a:rPr lang="en-GB" sz="1400" b="1" i="1" u="none" strike="noStrike" cap="none" dirty="0" err="1">
                          <a:solidFill>
                            <a:srgbClr val="000000"/>
                          </a:solidFill>
                          <a:effectLst/>
                          <a:latin typeface="Arial"/>
                          <a:ea typeface="Arial"/>
                          <a:cs typeface="Arial"/>
                          <a:sym typeface="Arial"/>
                        </a:rPr>
                        <a:t>Pegvisomant</a:t>
                      </a:r>
                      <a:r>
                        <a:rPr lang="en-GB" sz="1400" b="0" i="0" u="none" strike="noStrike" cap="none" dirty="0">
                          <a:solidFill>
                            <a:srgbClr val="000000"/>
                          </a:solidFill>
                          <a:effectLst/>
                          <a:latin typeface="Arial"/>
                          <a:ea typeface="Arial"/>
                          <a:cs typeface="Arial"/>
                          <a:sym typeface="Arial"/>
                        </a:rPr>
                        <a:t> (GH antagonist given subcutaneously and daily) OR</a:t>
                      </a:r>
                    </a:p>
                    <a:p>
                      <a:r>
                        <a:rPr lang="en-GB" sz="1400" b="1" i="1" u="none" strike="noStrike" cap="none" dirty="0">
                          <a:solidFill>
                            <a:srgbClr val="000000"/>
                          </a:solidFill>
                          <a:effectLst/>
                          <a:latin typeface="Arial"/>
                          <a:ea typeface="Arial"/>
                          <a:cs typeface="Arial"/>
                          <a:sym typeface="Arial"/>
                        </a:rPr>
                        <a:t>Dopamine agonists</a:t>
                      </a:r>
                      <a:r>
                        <a:rPr lang="en-GB" sz="1400" b="0" i="0" u="none" strike="noStrike" cap="none" dirty="0">
                          <a:solidFill>
                            <a:srgbClr val="000000"/>
                          </a:solidFill>
                          <a:effectLst/>
                          <a:latin typeface="Arial"/>
                          <a:ea typeface="Arial"/>
                          <a:cs typeface="Arial"/>
                          <a:sym typeface="Arial"/>
                        </a:rPr>
                        <a:t> to block GH release (e.g. </a:t>
                      </a:r>
                      <a:r>
                        <a:rPr lang="en-GB" sz="1400" b="1" i="1" u="none" strike="noStrike" cap="none" dirty="0">
                          <a:solidFill>
                            <a:srgbClr val="000000"/>
                          </a:solidFill>
                          <a:effectLst/>
                          <a:latin typeface="Arial"/>
                          <a:ea typeface="Arial"/>
                          <a:cs typeface="Arial"/>
                          <a:sym typeface="Arial"/>
                        </a:rPr>
                        <a:t>bromocriptine</a:t>
                      </a:r>
                      <a:r>
                        <a:rPr lang="en-GB" sz="1400" b="0" i="0" u="none" strike="noStrike" cap="none" dirty="0">
                          <a:solidFill>
                            <a:srgbClr val="000000"/>
                          </a:solidFill>
                          <a:effectLst/>
                          <a:latin typeface="Arial"/>
                          <a:ea typeface="Arial"/>
                          <a:cs typeface="Arial"/>
                          <a:sym typeface="Arial"/>
                        </a:rPr>
                        <a:t>)</a:t>
                      </a:r>
                    </a:p>
                  </a:txBody>
                  <a:tcPr marL="91425" marR="91425" marT="91425" marB="91425"/>
                </a:tc>
                <a:extLst>
                  <a:ext uri="{0D108BD9-81ED-4DB2-BD59-A6C34878D82A}">
                    <a16:rowId xmlns:a16="http://schemas.microsoft.com/office/drawing/2014/main" val="10002"/>
                  </a:ext>
                </a:extLst>
              </a:tr>
              <a:tr h="1518771">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latin typeface="Roboto"/>
                          <a:ea typeface="Roboto"/>
                          <a:cs typeface="Roboto"/>
                          <a:sym typeface="Roboto"/>
                        </a:rPr>
                        <a:t>COMPLICATIONS</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Type 2 diabetes - due to constant high glucose levels</a:t>
                      </a:r>
                      <a:br>
                        <a:rPr lang="en-GB" dirty="0"/>
                      </a:br>
                      <a:r>
                        <a:rPr lang="en-GB" sz="1400" b="0" i="0" u="none" strike="noStrike" cap="none" dirty="0">
                          <a:solidFill>
                            <a:srgbClr val="000000"/>
                          </a:solidFill>
                          <a:effectLst/>
                          <a:latin typeface="Arial"/>
                          <a:ea typeface="Arial"/>
                          <a:cs typeface="Arial"/>
                          <a:sym typeface="Arial"/>
                        </a:rPr>
                        <a:t>Heart disease- due to possible hypertrophy of the heart due to increased GH </a:t>
                      </a:r>
                      <a:br>
                        <a:rPr lang="en-GB" dirty="0"/>
                      </a:br>
                      <a:r>
                        <a:rPr lang="en-GB" sz="1400" b="0" i="0" u="none" strike="noStrike" cap="none" dirty="0">
                          <a:solidFill>
                            <a:srgbClr val="000000"/>
                          </a:solidFill>
                          <a:effectLst/>
                          <a:latin typeface="Arial"/>
                          <a:ea typeface="Arial"/>
                          <a:cs typeface="Arial"/>
                          <a:sym typeface="Arial"/>
                        </a:rPr>
                        <a:t>Hypertension</a:t>
                      </a:r>
                      <a:br>
                        <a:rPr lang="en-GB" dirty="0"/>
                      </a:br>
                      <a:r>
                        <a:rPr lang="en-GB" sz="1400" b="0" i="0" u="none" strike="noStrike" cap="none" dirty="0">
                          <a:solidFill>
                            <a:srgbClr val="000000"/>
                          </a:solidFill>
                          <a:effectLst/>
                          <a:latin typeface="Arial"/>
                          <a:ea typeface="Arial"/>
                          <a:cs typeface="Arial"/>
                          <a:sym typeface="Arial"/>
                        </a:rPr>
                        <a:t>Arthritis - due to overgrowth of cartilage</a:t>
                      </a:r>
                      <a:br>
                        <a:rPr lang="en-GB" dirty="0"/>
                      </a:br>
                      <a:r>
                        <a:rPr lang="en-GB" sz="1400" b="0" i="0" u="none" strike="noStrike" cap="none" dirty="0">
                          <a:solidFill>
                            <a:srgbClr val="000000"/>
                          </a:solidFill>
                          <a:effectLst/>
                          <a:latin typeface="Arial"/>
                          <a:ea typeface="Arial"/>
                          <a:cs typeface="Arial"/>
                          <a:sym typeface="Arial"/>
                        </a:rPr>
                        <a:t>Carpal tunnel - as muscle growth compresses nerves</a:t>
                      </a:r>
                      <a:br>
                        <a:rPr lang="en-GB" dirty="0"/>
                      </a:br>
                      <a:r>
                        <a:rPr lang="en-GB" sz="1400" b="0" i="0" u="none" strike="noStrike" cap="none" dirty="0">
                          <a:solidFill>
                            <a:srgbClr val="000000"/>
                          </a:solidFill>
                          <a:effectLst/>
                          <a:latin typeface="Arial"/>
                          <a:ea typeface="Arial"/>
                          <a:cs typeface="Arial"/>
                          <a:sym typeface="Arial"/>
                        </a:rPr>
                        <a:t>Visual fields defect- Bitemporal Hemianopia</a:t>
                      </a:r>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06234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7</a:t>
            </a:r>
          </a:p>
        </p:txBody>
      </p:sp>
      <p:sp>
        <p:nvSpPr>
          <p:cNvPr id="3" name="TextBox 2">
            <a:extLst>
              <a:ext uri="{FF2B5EF4-FFF2-40B4-BE49-F238E27FC236}">
                <a16:creationId xmlns:a16="http://schemas.microsoft.com/office/drawing/2014/main" id="{4E1C4D15-F573-DB17-1CF9-C827FD66D30A}"/>
              </a:ext>
            </a:extLst>
          </p:cNvPr>
          <p:cNvSpPr txBox="1"/>
          <p:nvPr/>
        </p:nvSpPr>
        <p:spPr>
          <a:xfrm>
            <a:off x="308920" y="2080062"/>
            <a:ext cx="11044880" cy="5002908"/>
          </a:xfrm>
          <a:prstGeom prst="rect">
            <a:avLst/>
          </a:prstGeom>
          <a:noFill/>
        </p:spPr>
        <p:txBody>
          <a:bodyPr wrap="square" rtlCol="0">
            <a:spAutoFit/>
          </a:bodyPr>
          <a:lstStyle/>
          <a:p>
            <a:pPr marL="584200" lvl="0" algn="l" rtl="0">
              <a:lnSpc>
                <a:spcPct val="115000"/>
              </a:lnSpc>
              <a:spcBef>
                <a:spcPts val="0"/>
              </a:spcBef>
              <a:spcAft>
                <a:spcPts val="0"/>
              </a:spcAft>
              <a:buSzPts val="1600"/>
            </a:pPr>
            <a:r>
              <a:rPr lang="en-GB" sz="1800" b="0" i="0" u="none" strike="noStrike">
                <a:solidFill>
                  <a:srgbClr val="2D323E"/>
                </a:solidFill>
                <a:effectLst/>
                <a:latin typeface="+mn-lt"/>
              </a:rPr>
              <a:t>A 40 year old man attends his GP because of headaches that have been going on for 3 months. It is also uncovered that he has been experiencing erectile dysfunction and he is low in mood because of this.</a:t>
            </a: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Following referral to the Neurologists, he has an MRI scan to investigate his headache. This reveals a pituitary adenoma.</a:t>
            </a:r>
          </a:p>
          <a:p>
            <a:pPr marL="584200" lvl="0" algn="l" rtl="0">
              <a:lnSpc>
                <a:spcPct val="115000"/>
              </a:lnSpc>
              <a:spcBef>
                <a:spcPts val="0"/>
              </a:spcBef>
              <a:spcAft>
                <a:spcPts val="0"/>
              </a:spcAft>
              <a:buSzPts val="1600"/>
            </a:pPr>
            <a:endParaRPr lang="en-GB" sz="1800" b="0" i="0" u="none" strike="noStrike">
              <a:solidFill>
                <a:srgbClr val="2D323E"/>
              </a:solidFill>
              <a:effectLst/>
              <a:latin typeface="+mn-lt"/>
            </a:endParaRP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What is the most likely cause for his problems?</a:t>
            </a:r>
          </a:p>
          <a:p>
            <a:pPr marL="914400" indent="-330200">
              <a:lnSpc>
                <a:spcPct val="115000"/>
              </a:lnSpc>
              <a:buSzPts val="1600"/>
              <a:buFont typeface="Arial"/>
              <a:buAutoNum type="alphaUcPeriod"/>
            </a:pPr>
            <a:r>
              <a:rPr lang="en-GB" sz="1800" b="0" i="0" u="none" strike="noStrike">
                <a:solidFill>
                  <a:srgbClr val="2D323E"/>
                </a:solidFill>
                <a:effectLst/>
                <a:latin typeface="+mn-lt"/>
              </a:rPr>
              <a:t>ACTH producing tumour</a:t>
            </a:r>
          </a:p>
          <a:p>
            <a:pPr marL="914400" indent="-330200">
              <a:lnSpc>
                <a:spcPct val="115000"/>
              </a:lnSpc>
              <a:buSzPts val="1600"/>
              <a:buFont typeface="Arial"/>
              <a:buAutoNum type="alphaUcPeriod"/>
            </a:pPr>
            <a:r>
              <a:rPr lang="en-GB" sz="1800" b="0" i="0" u="none" strike="noStrike">
                <a:solidFill>
                  <a:srgbClr val="2D323E"/>
                </a:solidFill>
                <a:effectLst/>
                <a:latin typeface="+mn-lt"/>
              </a:rPr>
              <a:t>Growth hormone producing tumour</a:t>
            </a:r>
          </a:p>
          <a:p>
            <a:pPr marL="914400" indent="-330200">
              <a:lnSpc>
                <a:spcPct val="115000"/>
              </a:lnSpc>
              <a:buSzPts val="1600"/>
              <a:buFont typeface="Arial"/>
              <a:buAutoNum type="alphaUcPeriod"/>
            </a:pPr>
            <a:r>
              <a:rPr lang="en-GB" sz="1800" b="0" i="0" u="none" strike="noStrike">
                <a:solidFill>
                  <a:srgbClr val="2D323E"/>
                </a:solidFill>
                <a:effectLst/>
                <a:latin typeface="+mn-lt"/>
              </a:rPr>
              <a:t>TSHoma</a:t>
            </a:r>
          </a:p>
          <a:p>
            <a:pPr marL="914400" indent="-330200">
              <a:lnSpc>
                <a:spcPct val="115000"/>
              </a:lnSpc>
              <a:buSzPts val="1600"/>
              <a:buFont typeface="Arial"/>
              <a:buAutoNum type="alphaUcPeriod"/>
            </a:pPr>
            <a:r>
              <a:rPr lang="en-GB" sz="1800">
                <a:solidFill>
                  <a:srgbClr val="2D323E"/>
                </a:solidFill>
                <a:latin typeface="+mn-lt"/>
              </a:rPr>
              <a:t>Prolactinoma</a:t>
            </a:r>
          </a:p>
          <a:p>
            <a:pPr marL="914400" indent="-330200">
              <a:lnSpc>
                <a:spcPct val="115000"/>
              </a:lnSpc>
              <a:buSzPts val="1600"/>
              <a:buFont typeface="Arial"/>
              <a:buAutoNum type="alphaUcPeriod"/>
            </a:pPr>
            <a:r>
              <a:rPr lang="en-GB" sz="1800" b="0" i="0" u="none" strike="noStrike">
                <a:solidFill>
                  <a:srgbClr val="2D323E"/>
                </a:solidFill>
                <a:effectLst/>
                <a:latin typeface="+mn-lt"/>
              </a:rPr>
              <a:t>Non-secreting tumour</a:t>
            </a:r>
          </a:p>
          <a:p>
            <a:br>
              <a:rPr lang="en-GB" sz="1800">
                <a:latin typeface="Arial" panose="020B0604020202020204" pitchFamily="34" charset="0"/>
                <a:cs typeface="Arial" panose="020B0604020202020204" pitchFamily="34" charset="0"/>
              </a:rPr>
            </a:br>
            <a:endParaRPr lang="en-GB" sz="1800" b="0" i="0" u="none" strike="noStrike">
              <a:solidFill>
                <a:srgbClr val="2D323E"/>
              </a:solidFill>
              <a:effectLst/>
              <a:latin typeface="Arial" panose="020B0604020202020204" pitchFamily="34" charset="0"/>
              <a:cs typeface="Arial" panose="020B0604020202020204" pitchFamily="34" charset="0"/>
            </a:endParaRP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Tree>
    <p:extLst>
      <p:ext uri="{BB962C8B-B14F-4D97-AF65-F5344CB8AC3E}">
        <p14:creationId xmlns:p14="http://schemas.microsoft.com/office/powerpoint/2010/main" val="3666738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7</a:t>
            </a:r>
          </a:p>
        </p:txBody>
      </p:sp>
      <p:sp>
        <p:nvSpPr>
          <p:cNvPr id="3" name="TextBox 2">
            <a:extLst>
              <a:ext uri="{FF2B5EF4-FFF2-40B4-BE49-F238E27FC236}">
                <a16:creationId xmlns:a16="http://schemas.microsoft.com/office/drawing/2014/main" id="{4E1C4D15-F573-DB17-1CF9-C827FD66D30A}"/>
              </a:ext>
            </a:extLst>
          </p:cNvPr>
          <p:cNvSpPr txBox="1"/>
          <p:nvPr/>
        </p:nvSpPr>
        <p:spPr>
          <a:xfrm>
            <a:off x="308920" y="2080062"/>
            <a:ext cx="11044880" cy="5002908"/>
          </a:xfrm>
          <a:prstGeom prst="rect">
            <a:avLst/>
          </a:prstGeom>
          <a:noFill/>
        </p:spPr>
        <p:txBody>
          <a:bodyPr wrap="square" rtlCol="0">
            <a:spAutoFit/>
          </a:bodyPr>
          <a:lstStyle/>
          <a:p>
            <a:pPr marL="584200" lvl="0" algn="l" rtl="0">
              <a:lnSpc>
                <a:spcPct val="115000"/>
              </a:lnSpc>
              <a:spcBef>
                <a:spcPts val="0"/>
              </a:spcBef>
              <a:spcAft>
                <a:spcPts val="0"/>
              </a:spcAft>
              <a:buSzPts val="1600"/>
            </a:pPr>
            <a:r>
              <a:rPr lang="en-GB" sz="1800" b="0" i="0" u="none" strike="noStrike">
                <a:solidFill>
                  <a:srgbClr val="2D323E"/>
                </a:solidFill>
                <a:effectLst/>
                <a:latin typeface="+mn-lt"/>
              </a:rPr>
              <a:t>A 40-year-old man attends his GP because of </a:t>
            </a:r>
            <a:r>
              <a:rPr lang="en-GB" sz="1800" b="1" i="0" u="none" strike="noStrike">
                <a:solidFill>
                  <a:srgbClr val="2D323E"/>
                </a:solidFill>
                <a:effectLst/>
                <a:latin typeface="+mn-lt"/>
              </a:rPr>
              <a:t>headaches</a:t>
            </a:r>
            <a:r>
              <a:rPr lang="en-GB" sz="1800" b="0" i="0" u="none" strike="noStrike">
                <a:solidFill>
                  <a:srgbClr val="2D323E"/>
                </a:solidFill>
                <a:effectLst/>
                <a:latin typeface="+mn-lt"/>
              </a:rPr>
              <a:t> that have been going on for </a:t>
            </a:r>
            <a:r>
              <a:rPr lang="en-GB" sz="1800" b="1" i="0" u="none" strike="noStrike">
                <a:solidFill>
                  <a:srgbClr val="2D323E"/>
                </a:solidFill>
                <a:effectLst/>
                <a:latin typeface="+mn-lt"/>
              </a:rPr>
              <a:t>3 months</a:t>
            </a:r>
            <a:r>
              <a:rPr lang="en-GB" sz="1800" b="0" i="0" u="none" strike="noStrike">
                <a:solidFill>
                  <a:srgbClr val="2D323E"/>
                </a:solidFill>
                <a:effectLst/>
                <a:latin typeface="+mn-lt"/>
              </a:rPr>
              <a:t>. It is also uncovered that he has been experiencing </a:t>
            </a:r>
            <a:r>
              <a:rPr lang="en-GB" sz="1800" b="1" i="0" u="none" strike="noStrike">
                <a:solidFill>
                  <a:srgbClr val="2D323E"/>
                </a:solidFill>
                <a:effectLst/>
                <a:latin typeface="+mn-lt"/>
              </a:rPr>
              <a:t>erectile dysfunction </a:t>
            </a:r>
            <a:r>
              <a:rPr lang="en-GB" sz="1800" b="0" i="0" u="none" strike="noStrike">
                <a:solidFill>
                  <a:srgbClr val="2D323E"/>
                </a:solidFill>
                <a:effectLst/>
                <a:latin typeface="+mn-lt"/>
              </a:rPr>
              <a:t>and he is </a:t>
            </a:r>
            <a:r>
              <a:rPr lang="en-GB" sz="1800" b="1" i="0" u="none" strike="noStrike">
                <a:solidFill>
                  <a:srgbClr val="2D323E"/>
                </a:solidFill>
                <a:effectLst/>
                <a:latin typeface="+mn-lt"/>
              </a:rPr>
              <a:t>low in mood </a:t>
            </a:r>
            <a:r>
              <a:rPr lang="en-GB" sz="1800" b="0" i="0" u="none" strike="noStrike">
                <a:solidFill>
                  <a:srgbClr val="2D323E"/>
                </a:solidFill>
                <a:effectLst/>
                <a:latin typeface="+mn-lt"/>
              </a:rPr>
              <a:t>because of this.</a:t>
            </a: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Following referral to the Neurologists, he has an MRI scan to investigate his headache. This reveals a </a:t>
            </a:r>
            <a:r>
              <a:rPr lang="en-GB" sz="1800" b="1" i="0" u="none" strike="noStrike">
                <a:solidFill>
                  <a:srgbClr val="2D323E"/>
                </a:solidFill>
                <a:effectLst/>
                <a:latin typeface="+mn-lt"/>
              </a:rPr>
              <a:t>pituitary adenoma</a:t>
            </a:r>
            <a:r>
              <a:rPr lang="en-GB" sz="1800" b="0" i="0" u="none" strike="noStrike">
                <a:solidFill>
                  <a:srgbClr val="2D323E"/>
                </a:solidFill>
                <a:effectLst/>
                <a:latin typeface="+mn-lt"/>
              </a:rPr>
              <a:t>.</a:t>
            </a:r>
          </a:p>
          <a:p>
            <a:pPr marL="584200" lvl="0" algn="l" rtl="0">
              <a:lnSpc>
                <a:spcPct val="115000"/>
              </a:lnSpc>
              <a:spcBef>
                <a:spcPts val="0"/>
              </a:spcBef>
              <a:spcAft>
                <a:spcPts val="0"/>
              </a:spcAft>
              <a:buSzPts val="1600"/>
            </a:pPr>
            <a:endParaRPr lang="en-GB" sz="1800" b="0" i="0" u="none" strike="noStrike">
              <a:solidFill>
                <a:srgbClr val="2D323E"/>
              </a:solidFill>
              <a:effectLst/>
              <a:latin typeface="+mn-lt"/>
            </a:endParaRPr>
          </a:p>
          <a:p>
            <a:pPr marL="584200" lvl="0" algn="l" rtl="0">
              <a:lnSpc>
                <a:spcPct val="115000"/>
              </a:lnSpc>
              <a:spcBef>
                <a:spcPts val="0"/>
              </a:spcBef>
              <a:spcAft>
                <a:spcPts val="0"/>
              </a:spcAft>
              <a:buSzPts val="1600"/>
            </a:pPr>
            <a:r>
              <a:rPr lang="en-GB" sz="1800" b="0" i="0" u="none" strike="noStrike">
                <a:solidFill>
                  <a:srgbClr val="2D323E"/>
                </a:solidFill>
                <a:effectLst/>
                <a:latin typeface="+mn-lt"/>
              </a:rPr>
              <a:t>What is the </a:t>
            </a:r>
            <a:r>
              <a:rPr lang="en-GB" sz="1800" b="1" i="0" u="none" strike="noStrike">
                <a:solidFill>
                  <a:srgbClr val="2D323E"/>
                </a:solidFill>
                <a:effectLst/>
                <a:latin typeface="+mn-lt"/>
              </a:rPr>
              <a:t>most likely cause </a:t>
            </a:r>
            <a:r>
              <a:rPr lang="en-GB" sz="1800" b="0" i="0" u="none" strike="noStrike">
                <a:solidFill>
                  <a:srgbClr val="2D323E"/>
                </a:solidFill>
                <a:effectLst/>
                <a:latin typeface="+mn-lt"/>
              </a:rPr>
              <a:t>for his problems?</a:t>
            </a:r>
          </a:p>
          <a:p>
            <a:pPr marL="914400" indent="-330200">
              <a:lnSpc>
                <a:spcPct val="115000"/>
              </a:lnSpc>
              <a:buSzPts val="1600"/>
              <a:buFont typeface="Arial"/>
              <a:buAutoNum type="alphaUcPeriod"/>
            </a:pPr>
            <a:r>
              <a:rPr lang="en-GB" sz="1800" b="0" i="0" u="none" strike="noStrike">
                <a:solidFill>
                  <a:srgbClr val="2D323E"/>
                </a:solidFill>
                <a:effectLst/>
                <a:latin typeface="+mn-lt"/>
              </a:rPr>
              <a:t>ACTH producing tumour</a:t>
            </a:r>
          </a:p>
          <a:p>
            <a:pPr marL="914400" indent="-330200">
              <a:lnSpc>
                <a:spcPct val="115000"/>
              </a:lnSpc>
              <a:buSzPts val="1600"/>
              <a:buFont typeface="Arial"/>
              <a:buAutoNum type="alphaUcPeriod"/>
            </a:pPr>
            <a:r>
              <a:rPr lang="en-GB" sz="1800" b="0" i="0" u="none" strike="noStrike">
                <a:solidFill>
                  <a:srgbClr val="2D323E"/>
                </a:solidFill>
                <a:effectLst/>
                <a:latin typeface="+mn-lt"/>
              </a:rPr>
              <a:t>Growth hormone producing tumour</a:t>
            </a:r>
          </a:p>
          <a:p>
            <a:pPr marL="914400" indent="-330200">
              <a:lnSpc>
                <a:spcPct val="115000"/>
              </a:lnSpc>
              <a:buSzPts val="1600"/>
              <a:buFont typeface="Arial"/>
              <a:buAutoNum type="alphaUcPeriod"/>
            </a:pPr>
            <a:r>
              <a:rPr lang="en-GB" sz="1800" b="0" i="0" u="none" strike="noStrike" err="1">
                <a:solidFill>
                  <a:srgbClr val="2D323E"/>
                </a:solidFill>
                <a:effectLst/>
                <a:latin typeface="+mn-lt"/>
              </a:rPr>
              <a:t>TSHoma</a:t>
            </a:r>
            <a:endParaRPr lang="en-GB" sz="1800" b="0" i="0" u="none" strike="noStrike">
              <a:solidFill>
                <a:srgbClr val="2D323E"/>
              </a:solidFill>
              <a:effectLst/>
              <a:latin typeface="+mn-lt"/>
            </a:endParaRPr>
          </a:p>
          <a:p>
            <a:pPr marL="914400" indent="-330200">
              <a:lnSpc>
                <a:spcPct val="115000"/>
              </a:lnSpc>
              <a:buSzPts val="1600"/>
              <a:buFont typeface="Arial"/>
              <a:buAutoNum type="alphaUcPeriod"/>
            </a:pPr>
            <a:r>
              <a:rPr lang="en-GB" sz="1800" b="1">
                <a:solidFill>
                  <a:srgbClr val="FF0000"/>
                </a:solidFill>
                <a:latin typeface="+mn-lt"/>
              </a:rPr>
              <a:t>Prolactinoma</a:t>
            </a:r>
          </a:p>
          <a:p>
            <a:pPr marL="914400" indent="-330200">
              <a:lnSpc>
                <a:spcPct val="115000"/>
              </a:lnSpc>
              <a:buSzPts val="1600"/>
              <a:buFont typeface="Arial"/>
              <a:buAutoNum type="alphaUcPeriod"/>
            </a:pPr>
            <a:r>
              <a:rPr lang="en-GB" sz="1800" b="0" i="0" u="none" strike="noStrike">
                <a:solidFill>
                  <a:srgbClr val="2D323E"/>
                </a:solidFill>
                <a:effectLst/>
                <a:latin typeface="+mn-lt"/>
              </a:rPr>
              <a:t>Non-secreting tumour</a:t>
            </a:r>
          </a:p>
          <a:p>
            <a:br>
              <a:rPr lang="en-GB" sz="1800">
                <a:latin typeface="Arial" panose="020B0604020202020204" pitchFamily="34" charset="0"/>
                <a:cs typeface="Arial" panose="020B0604020202020204" pitchFamily="34" charset="0"/>
              </a:rPr>
            </a:br>
            <a:endParaRPr lang="en-GB" sz="1800" b="0" i="0" u="none" strike="noStrike">
              <a:solidFill>
                <a:srgbClr val="2D323E"/>
              </a:solidFill>
              <a:effectLst/>
              <a:latin typeface="Arial" panose="020B0604020202020204" pitchFamily="34" charset="0"/>
              <a:cs typeface="Arial" panose="020B0604020202020204" pitchFamily="34" charset="0"/>
            </a:endParaRP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Tree>
    <p:extLst>
      <p:ext uri="{BB962C8B-B14F-4D97-AF65-F5344CB8AC3E}">
        <p14:creationId xmlns:p14="http://schemas.microsoft.com/office/powerpoint/2010/main" val="3005925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221434"/>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Prolactinoma</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nvGraphicFramePr>
        <p:xfrm>
          <a:off x="838200" y="1690825"/>
          <a:ext cx="10515600" cy="5037744"/>
        </p:xfrm>
        <a:graphic>
          <a:graphicData uri="http://schemas.openxmlformats.org/drawingml/2006/table">
            <a:tbl>
              <a:tblPr>
                <a:noFill/>
                <a:tableStyleId>{A9FBECBB-9841-4348-AF54-0E99E33BA2AF}</a:tableStyleId>
              </a:tblPr>
              <a:tblGrid>
                <a:gridCol w="2192383">
                  <a:extLst>
                    <a:ext uri="{9D8B030D-6E8A-4147-A177-3AD203B41FA5}">
                      <a16:colId xmlns:a16="http://schemas.microsoft.com/office/drawing/2014/main" val="20000"/>
                    </a:ext>
                  </a:extLst>
                </a:gridCol>
                <a:gridCol w="8323217">
                  <a:extLst>
                    <a:ext uri="{9D8B030D-6E8A-4147-A177-3AD203B41FA5}">
                      <a16:colId xmlns:a16="http://schemas.microsoft.com/office/drawing/2014/main" val="20001"/>
                    </a:ext>
                  </a:extLst>
                </a:gridCol>
              </a:tblGrid>
              <a:tr h="1449131">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Lactotrophs are the cells in the anterior pituitary which produce and release prolactin (PRL).</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Prolactinoma- benign lactotroph adenomas expressing and secreting prolactin. It is a type of pituitary adenoma.</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a:solidFill>
                          <a:srgbClr val="000000"/>
                        </a:solidFill>
                        <a:effectLs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Risk factors- </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Biologically female, Peak incidence during childbearing years (20-40 years)</a:t>
                      </a:r>
                    </a:p>
                  </a:txBody>
                  <a:tcPr marL="91425" marR="91425" marT="91425" marB="91425"/>
                </a:tc>
                <a:extLst>
                  <a:ext uri="{0D108BD9-81ED-4DB2-BD59-A6C34878D82A}">
                    <a16:rowId xmlns:a16="http://schemas.microsoft.com/office/drawing/2014/main" val="10001"/>
                  </a:ext>
                </a:extLst>
              </a:tr>
              <a:tr h="831564">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a:t>
                      </a:r>
                      <a:endParaRPr sz="1600" b="1" u="sng"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Hypersecretion of prolactin causes secondary hypogonadism (hypogonadism caused by a problem in the pituitary or hypothalamus) this is due its inhibitory effects on gonadotrophin-releasing hormone.</a:t>
                      </a:r>
                    </a:p>
                    <a:p>
                      <a:r>
                        <a:rPr lang="en-GB" sz="1400" b="0" i="0" u="none" strike="noStrike" cap="none">
                          <a:solidFill>
                            <a:srgbClr val="000000"/>
                          </a:solidFill>
                          <a:effectLst/>
                          <a:latin typeface="Arial"/>
                          <a:ea typeface="Arial"/>
                          <a:cs typeface="Arial"/>
                          <a:sym typeface="Arial"/>
                        </a:rPr>
                        <a:t>Hypogonadism is when sex glands called gonads produce little, if any, sex hormones.</a:t>
                      </a:r>
                    </a:p>
                  </a:txBody>
                  <a:tcPr marL="91425" marR="91425" marT="91425" marB="91425"/>
                </a:tc>
                <a:extLst>
                  <a:ext uri="{0D108BD9-81ED-4DB2-BD59-A6C34878D82A}">
                    <a16:rowId xmlns:a16="http://schemas.microsoft.com/office/drawing/2014/main" val="10002"/>
                  </a:ext>
                </a:extLst>
              </a:tr>
              <a:tr h="2717146">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(Sx)</a:t>
                      </a:r>
                      <a:endParaRPr sz="1600" b="1" u="none" strike="noStrike" cap="none">
                        <a:latin typeface="Roboto"/>
                        <a:ea typeface="Roboto"/>
                        <a:cs typeface="Roboto"/>
                        <a:sym typeface="Roboto"/>
                      </a:endParaRPr>
                    </a:p>
                  </a:txBody>
                  <a:tcPr marL="91425" marR="91425" marT="91425" marB="91425"/>
                </a:tc>
                <a:tc>
                  <a:txBody>
                    <a:bodyPr/>
                    <a:lstStyle/>
                    <a:p>
                      <a:r>
                        <a:rPr lang="en-GB" sz="1400" b="1" i="0" u="sng" strike="noStrike" cap="none">
                          <a:solidFill>
                            <a:srgbClr val="000000"/>
                          </a:solidFill>
                          <a:effectLst/>
                          <a:latin typeface="Arial"/>
                          <a:ea typeface="Arial"/>
                          <a:cs typeface="Arial"/>
                          <a:sym typeface="Arial"/>
                        </a:rPr>
                        <a:t>FEMALES</a:t>
                      </a:r>
                    </a:p>
                    <a:p>
                      <a:r>
                        <a:rPr lang="en-GB" sz="1400" b="1" i="0" u="none" strike="noStrike" cap="none">
                          <a:solidFill>
                            <a:srgbClr val="000000"/>
                          </a:solidFill>
                          <a:effectLst/>
                          <a:latin typeface="Arial"/>
                          <a:ea typeface="Arial"/>
                          <a:cs typeface="Arial"/>
                          <a:sym typeface="Arial"/>
                        </a:rPr>
                        <a:t>Amenorrhoea</a:t>
                      </a:r>
                      <a:r>
                        <a:rPr lang="en-GB" sz="1400" b="0" i="0" u="none" strike="noStrike" cap="none">
                          <a:solidFill>
                            <a:srgbClr val="000000"/>
                          </a:solidFill>
                          <a:effectLst/>
                          <a:latin typeface="Arial"/>
                          <a:ea typeface="Arial"/>
                          <a:cs typeface="Arial"/>
                          <a:sym typeface="Arial"/>
                        </a:rPr>
                        <a:t> - absence of a menstrual period</a:t>
                      </a:r>
                      <a:br>
                        <a:rPr lang="en-GB" sz="1400" b="0"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Oligomenorrhoea</a:t>
                      </a:r>
                      <a:r>
                        <a:rPr lang="en-GB" sz="1400" b="0" i="0" u="none" strike="noStrike" cap="none">
                          <a:solidFill>
                            <a:srgbClr val="000000"/>
                          </a:solidFill>
                          <a:effectLst/>
                          <a:latin typeface="Arial"/>
                          <a:ea typeface="Arial"/>
                          <a:cs typeface="Arial"/>
                          <a:sym typeface="Arial"/>
                        </a:rPr>
                        <a:t> - irregular menstrual period</a:t>
                      </a:r>
                      <a:br>
                        <a:rPr lang="en-GB" sz="1400" b="0"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Infertility</a:t>
                      </a:r>
                      <a:r>
                        <a:rPr lang="en-GB" sz="1400" b="0" i="0" u="none" strike="noStrike" cap="none">
                          <a:solidFill>
                            <a:srgbClr val="000000"/>
                          </a:solidFill>
                          <a:effectLst/>
                          <a:latin typeface="Arial"/>
                          <a:ea typeface="Arial"/>
                          <a:cs typeface="Arial"/>
                          <a:sym typeface="Arial"/>
                        </a:rPr>
                        <a:t>- as high prolactin inhibits ovulation in women due to its effect of GnRH</a:t>
                      </a:r>
                    </a:p>
                    <a:p>
                      <a:r>
                        <a:rPr lang="en-GB" sz="1400" b="1" i="0" u="none" strike="noStrike" cap="none">
                          <a:solidFill>
                            <a:srgbClr val="000000"/>
                          </a:solidFill>
                          <a:effectLst/>
                          <a:latin typeface="Arial"/>
                          <a:ea typeface="Arial"/>
                          <a:cs typeface="Arial"/>
                          <a:sym typeface="Arial"/>
                        </a:rPr>
                        <a:t>Galactorrhoea</a:t>
                      </a:r>
                      <a:r>
                        <a:rPr lang="en-GB" sz="1400" b="0" i="0" u="none" strike="noStrike" cap="none">
                          <a:solidFill>
                            <a:srgbClr val="000000"/>
                          </a:solidFill>
                          <a:effectLst/>
                          <a:latin typeface="Arial"/>
                          <a:ea typeface="Arial"/>
                          <a:cs typeface="Arial"/>
                          <a:sym typeface="Arial"/>
                        </a:rPr>
                        <a:t> - spontaneous flow of milk from breasts in both males &amp; females</a:t>
                      </a:r>
                    </a:p>
                    <a:p>
                      <a:r>
                        <a:rPr lang="en-GB" sz="1400" b="1" i="0" u="none" strike="noStrike" cap="none">
                          <a:solidFill>
                            <a:srgbClr val="000000"/>
                          </a:solidFill>
                          <a:effectLst/>
                          <a:latin typeface="Arial"/>
                          <a:ea typeface="Arial"/>
                          <a:cs typeface="Arial"/>
                          <a:sym typeface="Arial"/>
                        </a:rPr>
                        <a:t>Low libido- </a:t>
                      </a:r>
                      <a:r>
                        <a:rPr lang="en-GB" sz="1400" b="0" i="0" u="none" strike="noStrike" cap="none">
                          <a:solidFill>
                            <a:srgbClr val="000000"/>
                          </a:solidFill>
                          <a:effectLst/>
                          <a:latin typeface="Arial"/>
                          <a:ea typeface="Arial"/>
                          <a:cs typeface="Arial"/>
                          <a:sym typeface="Arial"/>
                        </a:rPr>
                        <a:t>due to hypogonadism </a:t>
                      </a:r>
                    </a:p>
                    <a:p>
                      <a:endParaRPr lang="en-GB" sz="1400" b="0" i="0" u="none" strike="noStrike" cap="none">
                        <a:solidFill>
                          <a:srgbClr val="000000"/>
                        </a:solidFill>
                        <a:effectLst/>
                        <a:latin typeface="Arial"/>
                        <a:ea typeface="Arial"/>
                        <a:cs typeface="Arial"/>
                        <a:sym typeface="Arial"/>
                      </a:endParaRPr>
                    </a:p>
                    <a:p>
                      <a:r>
                        <a:rPr lang="en-GB" sz="1400" b="1" i="0" u="sng" strike="noStrike" cap="none">
                          <a:solidFill>
                            <a:srgbClr val="000000"/>
                          </a:solidFill>
                          <a:effectLst/>
                          <a:latin typeface="Arial"/>
                          <a:cs typeface="Arial"/>
                          <a:sym typeface="Arial"/>
                        </a:rPr>
                        <a:t>MALES</a:t>
                      </a:r>
                      <a:br>
                        <a:rPr lang="en-GB"/>
                      </a:br>
                      <a:r>
                        <a:rPr lang="en-GB" sz="1400" b="1" i="0" u="none" strike="noStrike" cap="none">
                          <a:solidFill>
                            <a:srgbClr val="000000"/>
                          </a:solidFill>
                          <a:effectLst/>
                          <a:latin typeface="Arial"/>
                          <a:ea typeface="Arial"/>
                          <a:cs typeface="Arial"/>
                          <a:sym typeface="Arial"/>
                        </a:rPr>
                        <a:t>Low testosterone </a:t>
                      </a: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Erectile dysfunction </a:t>
                      </a: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Reduced facial hair </a:t>
                      </a:r>
                      <a:br>
                        <a:rPr lang="en-GB"/>
                      </a:br>
                      <a:r>
                        <a:rPr lang="en-GB" sz="1400" b="1" i="0" u="none" strike="noStrike" cap="none">
                          <a:solidFill>
                            <a:srgbClr val="000000"/>
                          </a:solidFill>
                          <a:effectLst/>
                          <a:latin typeface="Arial"/>
                          <a:ea typeface="Arial"/>
                          <a:cs typeface="Arial"/>
                          <a:sym typeface="Arial"/>
                        </a:rPr>
                        <a:t>Low libido</a:t>
                      </a:r>
                      <a:endParaRPr lang="en-GB" sz="1400" b="0" i="0" u="none" strike="noStrike" cap="none">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14C9FCB1-A0ED-2E66-4312-097F95DAC6D2}"/>
              </a:ext>
            </a:extLst>
          </p:cNvPr>
          <p:cNvSpPr txBox="1"/>
          <p:nvPr/>
        </p:nvSpPr>
        <p:spPr>
          <a:xfrm>
            <a:off x="838200" y="1690825"/>
            <a:ext cx="10515600" cy="5016758"/>
          </a:xfrm>
          <a:prstGeom prst="rect">
            <a:avLst/>
          </a:prstGeom>
          <a:solidFill>
            <a:srgbClr val="283267"/>
          </a:solidFill>
        </p:spPr>
        <p:txBody>
          <a:bodyPr wrap="square" rtlCol="0">
            <a:spAutoFit/>
          </a:bodyPr>
          <a:lstStyle/>
          <a:p>
            <a:pPr algn="ctr"/>
            <a:r>
              <a:rPr lang="en-GB" sz="3200" b="0" i="0">
                <a:solidFill>
                  <a:schemeClr val="bg1"/>
                </a:solidFill>
                <a:effectLst/>
                <a:latin typeface="Arial" panose="020B0604020202020204" pitchFamily="34" charset="0"/>
              </a:rPr>
              <a:t>What is Prolactin?</a:t>
            </a: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endParaRPr>
          </a:p>
          <a:p>
            <a:pPr algn="ctr"/>
            <a:endParaRPr lang="en-GB" sz="3200">
              <a:solidFill>
                <a:schemeClr val="bg1"/>
              </a:solidFill>
            </a:endParaRPr>
          </a:p>
        </p:txBody>
      </p:sp>
    </p:spTree>
    <p:extLst>
      <p:ext uri="{BB962C8B-B14F-4D97-AF65-F5344CB8AC3E}">
        <p14:creationId xmlns:p14="http://schemas.microsoft.com/office/powerpoint/2010/main" val="3245619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221434"/>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Prolactinoma</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nvGraphicFramePr>
        <p:xfrm>
          <a:off x="838200" y="1690825"/>
          <a:ext cx="10515600" cy="5037744"/>
        </p:xfrm>
        <a:graphic>
          <a:graphicData uri="http://schemas.openxmlformats.org/drawingml/2006/table">
            <a:tbl>
              <a:tblPr>
                <a:noFill/>
                <a:tableStyleId>{A9FBECBB-9841-4348-AF54-0E99E33BA2AF}</a:tableStyleId>
              </a:tblPr>
              <a:tblGrid>
                <a:gridCol w="2192383">
                  <a:extLst>
                    <a:ext uri="{9D8B030D-6E8A-4147-A177-3AD203B41FA5}">
                      <a16:colId xmlns:a16="http://schemas.microsoft.com/office/drawing/2014/main" val="20000"/>
                    </a:ext>
                  </a:extLst>
                </a:gridCol>
                <a:gridCol w="8323217">
                  <a:extLst>
                    <a:ext uri="{9D8B030D-6E8A-4147-A177-3AD203B41FA5}">
                      <a16:colId xmlns:a16="http://schemas.microsoft.com/office/drawing/2014/main" val="20001"/>
                    </a:ext>
                  </a:extLst>
                </a:gridCol>
              </a:tblGrid>
              <a:tr h="1449131">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Lactotrophs are the cells in the anterior pituitary which produce and release prolactin (PRL).</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Prolactinoma- benign lactotroph adenomas expressing and secreting prolactin. It is a type of pituitary adenoma.</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a:solidFill>
                          <a:srgbClr val="000000"/>
                        </a:solidFill>
                        <a:effectLs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Risk factors- </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Biologically female, Peak incidence during childbearing years (20-40 years)</a:t>
                      </a:r>
                    </a:p>
                  </a:txBody>
                  <a:tcPr marL="91425" marR="91425" marT="91425" marB="91425"/>
                </a:tc>
                <a:extLst>
                  <a:ext uri="{0D108BD9-81ED-4DB2-BD59-A6C34878D82A}">
                    <a16:rowId xmlns:a16="http://schemas.microsoft.com/office/drawing/2014/main" val="10001"/>
                  </a:ext>
                </a:extLst>
              </a:tr>
              <a:tr h="831564">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a:t>
                      </a:r>
                      <a:endParaRPr sz="1600" b="1" u="sng"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Hypersecretion of prolactin causes secondary hypogonadism (hypogonadism caused by a problem in the pituitary or hypothalamus) this is due its inhibitory effects on gonadotrophin-releasing hormone.</a:t>
                      </a:r>
                    </a:p>
                    <a:p>
                      <a:r>
                        <a:rPr lang="en-GB" sz="1400" b="0" i="0" u="none" strike="noStrike" cap="none">
                          <a:solidFill>
                            <a:srgbClr val="000000"/>
                          </a:solidFill>
                          <a:effectLst/>
                          <a:latin typeface="Arial"/>
                          <a:ea typeface="Arial"/>
                          <a:cs typeface="Arial"/>
                          <a:sym typeface="Arial"/>
                        </a:rPr>
                        <a:t>Hypogonadism is when sex glands called gonads produce little, if any, sex hormones.</a:t>
                      </a:r>
                    </a:p>
                  </a:txBody>
                  <a:tcPr marL="91425" marR="91425" marT="91425" marB="91425"/>
                </a:tc>
                <a:extLst>
                  <a:ext uri="{0D108BD9-81ED-4DB2-BD59-A6C34878D82A}">
                    <a16:rowId xmlns:a16="http://schemas.microsoft.com/office/drawing/2014/main" val="10002"/>
                  </a:ext>
                </a:extLst>
              </a:tr>
              <a:tr h="2717146">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(Sx)</a:t>
                      </a:r>
                      <a:endParaRPr sz="1600" b="1" u="none" strike="noStrike" cap="none">
                        <a:latin typeface="Roboto"/>
                        <a:ea typeface="Roboto"/>
                        <a:cs typeface="Roboto"/>
                        <a:sym typeface="Roboto"/>
                      </a:endParaRPr>
                    </a:p>
                  </a:txBody>
                  <a:tcPr marL="91425" marR="91425" marT="91425" marB="91425"/>
                </a:tc>
                <a:tc>
                  <a:txBody>
                    <a:bodyPr/>
                    <a:lstStyle/>
                    <a:p>
                      <a:r>
                        <a:rPr lang="en-GB" sz="1400" b="1" i="0" u="sng" strike="noStrike" cap="none">
                          <a:solidFill>
                            <a:srgbClr val="000000"/>
                          </a:solidFill>
                          <a:effectLst/>
                          <a:latin typeface="Arial"/>
                          <a:ea typeface="Arial"/>
                          <a:cs typeface="Arial"/>
                          <a:sym typeface="Arial"/>
                        </a:rPr>
                        <a:t>FEMALES</a:t>
                      </a:r>
                    </a:p>
                    <a:p>
                      <a:r>
                        <a:rPr lang="en-GB" sz="1400" b="1" i="0" u="none" strike="noStrike" cap="none">
                          <a:solidFill>
                            <a:srgbClr val="000000"/>
                          </a:solidFill>
                          <a:effectLst/>
                          <a:latin typeface="Arial"/>
                          <a:ea typeface="Arial"/>
                          <a:cs typeface="Arial"/>
                          <a:sym typeface="Arial"/>
                        </a:rPr>
                        <a:t>Amenorrhoea</a:t>
                      </a:r>
                      <a:r>
                        <a:rPr lang="en-GB" sz="1400" b="0" i="0" u="none" strike="noStrike" cap="none">
                          <a:solidFill>
                            <a:srgbClr val="000000"/>
                          </a:solidFill>
                          <a:effectLst/>
                          <a:latin typeface="Arial"/>
                          <a:ea typeface="Arial"/>
                          <a:cs typeface="Arial"/>
                          <a:sym typeface="Arial"/>
                        </a:rPr>
                        <a:t> - absence of a menstrual period</a:t>
                      </a:r>
                      <a:br>
                        <a:rPr lang="en-GB" sz="1400" b="0"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Oligomenorrhoea</a:t>
                      </a:r>
                      <a:r>
                        <a:rPr lang="en-GB" sz="1400" b="0" i="0" u="none" strike="noStrike" cap="none">
                          <a:solidFill>
                            <a:srgbClr val="000000"/>
                          </a:solidFill>
                          <a:effectLst/>
                          <a:latin typeface="Arial"/>
                          <a:ea typeface="Arial"/>
                          <a:cs typeface="Arial"/>
                          <a:sym typeface="Arial"/>
                        </a:rPr>
                        <a:t> - irregular menstrual period</a:t>
                      </a:r>
                      <a:br>
                        <a:rPr lang="en-GB" sz="1400" b="0"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Infertility</a:t>
                      </a:r>
                      <a:r>
                        <a:rPr lang="en-GB" sz="1400" b="0" i="0" u="none" strike="noStrike" cap="none">
                          <a:solidFill>
                            <a:srgbClr val="000000"/>
                          </a:solidFill>
                          <a:effectLst/>
                          <a:latin typeface="Arial"/>
                          <a:ea typeface="Arial"/>
                          <a:cs typeface="Arial"/>
                          <a:sym typeface="Arial"/>
                        </a:rPr>
                        <a:t>- as high prolactin inhibits ovulation in women due to its effect of GnRH</a:t>
                      </a:r>
                    </a:p>
                    <a:p>
                      <a:r>
                        <a:rPr lang="en-GB" sz="1400" b="1" i="0" u="none" strike="noStrike" cap="none">
                          <a:solidFill>
                            <a:srgbClr val="000000"/>
                          </a:solidFill>
                          <a:effectLst/>
                          <a:latin typeface="Arial"/>
                          <a:ea typeface="Arial"/>
                          <a:cs typeface="Arial"/>
                          <a:sym typeface="Arial"/>
                        </a:rPr>
                        <a:t>Galactorrhoea</a:t>
                      </a:r>
                      <a:r>
                        <a:rPr lang="en-GB" sz="1400" b="0" i="0" u="none" strike="noStrike" cap="none">
                          <a:solidFill>
                            <a:srgbClr val="000000"/>
                          </a:solidFill>
                          <a:effectLst/>
                          <a:latin typeface="Arial"/>
                          <a:ea typeface="Arial"/>
                          <a:cs typeface="Arial"/>
                          <a:sym typeface="Arial"/>
                        </a:rPr>
                        <a:t> - spontaneous flow of milk from breasts in both males &amp; females</a:t>
                      </a:r>
                    </a:p>
                    <a:p>
                      <a:r>
                        <a:rPr lang="en-GB" sz="1400" b="1" i="0" u="none" strike="noStrike" cap="none">
                          <a:solidFill>
                            <a:srgbClr val="000000"/>
                          </a:solidFill>
                          <a:effectLst/>
                          <a:latin typeface="Arial"/>
                          <a:ea typeface="Arial"/>
                          <a:cs typeface="Arial"/>
                          <a:sym typeface="Arial"/>
                        </a:rPr>
                        <a:t>Low libido- </a:t>
                      </a:r>
                      <a:r>
                        <a:rPr lang="en-GB" sz="1400" b="0" i="0" u="none" strike="noStrike" cap="none">
                          <a:solidFill>
                            <a:srgbClr val="000000"/>
                          </a:solidFill>
                          <a:effectLst/>
                          <a:latin typeface="Arial"/>
                          <a:ea typeface="Arial"/>
                          <a:cs typeface="Arial"/>
                          <a:sym typeface="Arial"/>
                        </a:rPr>
                        <a:t>due to hypogonadism </a:t>
                      </a:r>
                    </a:p>
                    <a:p>
                      <a:endParaRPr lang="en-GB" sz="1400" b="0" i="0" u="none" strike="noStrike" cap="none">
                        <a:solidFill>
                          <a:srgbClr val="000000"/>
                        </a:solidFill>
                        <a:effectLst/>
                        <a:latin typeface="Arial"/>
                        <a:ea typeface="Arial"/>
                        <a:cs typeface="Arial"/>
                        <a:sym typeface="Arial"/>
                      </a:endParaRPr>
                    </a:p>
                    <a:p>
                      <a:r>
                        <a:rPr lang="en-GB" sz="1400" b="1" i="0" u="sng" strike="noStrike" cap="none">
                          <a:solidFill>
                            <a:srgbClr val="000000"/>
                          </a:solidFill>
                          <a:effectLst/>
                          <a:latin typeface="Arial"/>
                          <a:cs typeface="Arial"/>
                          <a:sym typeface="Arial"/>
                        </a:rPr>
                        <a:t>MALES</a:t>
                      </a:r>
                      <a:br>
                        <a:rPr lang="en-GB"/>
                      </a:br>
                      <a:r>
                        <a:rPr lang="en-GB" sz="1400" b="1" i="0" u="none" strike="noStrike" cap="none">
                          <a:solidFill>
                            <a:srgbClr val="000000"/>
                          </a:solidFill>
                          <a:effectLst/>
                          <a:latin typeface="Arial"/>
                          <a:ea typeface="Arial"/>
                          <a:cs typeface="Arial"/>
                          <a:sym typeface="Arial"/>
                        </a:rPr>
                        <a:t>Low testosterone </a:t>
                      </a: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Erectile dysfunction </a:t>
                      </a: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Reduced facial hair </a:t>
                      </a:r>
                      <a:br>
                        <a:rPr lang="en-GB"/>
                      </a:br>
                      <a:r>
                        <a:rPr lang="en-GB" sz="1400" b="1" i="0" u="none" strike="noStrike" cap="none">
                          <a:solidFill>
                            <a:srgbClr val="000000"/>
                          </a:solidFill>
                          <a:effectLst/>
                          <a:latin typeface="Arial"/>
                          <a:ea typeface="Arial"/>
                          <a:cs typeface="Arial"/>
                          <a:sym typeface="Arial"/>
                        </a:rPr>
                        <a:t>Low libido</a:t>
                      </a:r>
                      <a:endParaRPr lang="en-GB" sz="1400" b="0" i="0" u="none" strike="noStrike" cap="none">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14C9FCB1-A0ED-2E66-4312-097F95DAC6D2}"/>
              </a:ext>
            </a:extLst>
          </p:cNvPr>
          <p:cNvSpPr txBox="1"/>
          <p:nvPr/>
        </p:nvSpPr>
        <p:spPr>
          <a:xfrm>
            <a:off x="838200" y="1690825"/>
            <a:ext cx="10515600" cy="5016758"/>
          </a:xfrm>
          <a:prstGeom prst="rect">
            <a:avLst/>
          </a:prstGeom>
          <a:solidFill>
            <a:srgbClr val="283267"/>
          </a:solidFill>
        </p:spPr>
        <p:txBody>
          <a:bodyPr wrap="square" rtlCol="0">
            <a:spAutoFit/>
          </a:bodyPr>
          <a:lstStyle/>
          <a:p>
            <a:pPr algn="ctr"/>
            <a:r>
              <a:rPr lang="en-GB" sz="3200" b="0" i="0">
                <a:solidFill>
                  <a:schemeClr val="bg1"/>
                </a:solidFill>
                <a:effectLst/>
                <a:latin typeface="Arial" panose="020B0604020202020204" pitchFamily="34" charset="0"/>
              </a:rPr>
              <a:t>What is Prolactin?</a:t>
            </a: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latin typeface="Arial" panose="020B0604020202020204" pitchFamily="34" charset="0"/>
            </a:endParaRPr>
          </a:p>
          <a:p>
            <a:pPr algn="ctr"/>
            <a:endParaRPr lang="en-GB" sz="3200">
              <a:solidFill>
                <a:schemeClr val="bg1"/>
              </a:solidFill>
            </a:endParaRPr>
          </a:p>
          <a:p>
            <a:pPr algn="ctr"/>
            <a:endParaRPr lang="en-GB" sz="3200">
              <a:solidFill>
                <a:schemeClr val="bg1"/>
              </a:solidFill>
            </a:endParaRPr>
          </a:p>
        </p:txBody>
      </p:sp>
      <p:sp>
        <p:nvSpPr>
          <p:cNvPr id="2" name="TextBox 1">
            <a:extLst>
              <a:ext uri="{FF2B5EF4-FFF2-40B4-BE49-F238E27FC236}">
                <a16:creationId xmlns:a16="http://schemas.microsoft.com/office/drawing/2014/main" id="{884092BE-7394-9B10-4975-86339C1057A4}"/>
              </a:ext>
            </a:extLst>
          </p:cNvPr>
          <p:cNvSpPr txBox="1"/>
          <p:nvPr/>
        </p:nvSpPr>
        <p:spPr>
          <a:xfrm>
            <a:off x="953589" y="2886892"/>
            <a:ext cx="10280468" cy="3108543"/>
          </a:xfrm>
          <a:prstGeom prst="rect">
            <a:avLst/>
          </a:prstGeom>
          <a:solidFill>
            <a:srgbClr val="283267"/>
          </a:solidFill>
        </p:spPr>
        <p:txBody>
          <a:bodyPr wrap="square" rtlCol="0">
            <a:spAutoFit/>
          </a:bodyPr>
          <a:lstStyle/>
          <a:p>
            <a:pPr algn="ctr"/>
            <a:r>
              <a:rPr lang="en-GB" sz="2800" b="0" i="0">
                <a:solidFill>
                  <a:schemeClr val="bg1"/>
                </a:solidFill>
                <a:effectLst/>
                <a:latin typeface="Arial" panose="020B0604020202020204" pitchFamily="34" charset="0"/>
              </a:rPr>
              <a:t>A a hormone made by lactotrophs in the anterior pituitary gland.</a:t>
            </a:r>
            <a:br>
              <a:rPr lang="en-GB" sz="2800" b="0" i="0">
                <a:solidFill>
                  <a:schemeClr val="bg1"/>
                </a:solidFill>
                <a:effectLst/>
                <a:latin typeface="Arial" panose="020B0604020202020204" pitchFamily="34" charset="0"/>
              </a:rPr>
            </a:br>
            <a:br>
              <a:rPr lang="en-GB" sz="2800" b="0" i="0">
                <a:solidFill>
                  <a:schemeClr val="bg1"/>
                </a:solidFill>
                <a:effectLst/>
                <a:latin typeface="Arial" panose="020B0604020202020204" pitchFamily="34" charset="0"/>
              </a:rPr>
            </a:br>
            <a:r>
              <a:rPr lang="en-GB" sz="2800" b="0" i="0">
                <a:solidFill>
                  <a:schemeClr val="bg1"/>
                </a:solidFill>
                <a:effectLst/>
                <a:latin typeface="Arial" panose="020B0604020202020204" pitchFamily="34" charset="0"/>
              </a:rPr>
              <a:t>It causes the breasts to grow and make milk during pregnancy and after birth. </a:t>
            </a:r>
            <a:br>
              <a:rPr lang="en-GB" sz="2800" b="0" i="0">
                <a:solidFill>
                  <a:schemeClr val="bg1"/>
                </a:solidFill>
                <a:effectLst/>
                <a:latin typeface="Arial" panose="020B0604020202020204" pitchFamily="34" charset="0"/>
              </a:rPr>
            </a:br>
            <a:r>
              <a:rPr lang="en-GB" sz="2800" b="0" i="0">
                <a:solidFill>
                  <a:schemeClr val="bg1"/>
                </a:solidFill>
                <a:effectLst/>
                <a:latin typeface="Arial" panose="020B0604020202020204" pitchFamily="34" charset="0"/>
              </a:rPr>
              <a:t>Prolactin levels are normally high for pregnant women and new mothers. </a:t>
            </a:r>
            <a:br>
              <a:rPr lang="en-GB" sz="2800" b="0" i="0">
                <a:solidFill>
                  <a:schemeClr val="bg1"/>
                </a:solidFill>
                <a:effectLst/>
                <a:latin typeface="Arial" panose="020B0604020202020204" pitchFamily="34" charset="0"/>
              </a:rPr>
            </a:br>
            <a:r>
              <a:rPr lang="en-GB" sz="2800" b="0" i="0">
                <a:solidFill>
                  <a:schemeClr val="bg1"/>
                </a:solidFill>
                <a:effectLst/>
                <a:latin typeface="Arial" panose="020B0604020202020204" pitchFamily="34" charset="0"/>
              </a:rPr>
              <a:t>Levels are normally low for non-pregnant women and for men.</a:t>
            </a:r>
            <a:endParaRPr lang="en-GB" sz="2800">
              <a:solidFill>
                <a:schemeClr val="bg1"/>
              </a:solidFill>
            </a:endParaRPr>
          </a:p>
        </p:txBody>
      </p:sp>
    </p:spTree>
    <p:extLst>
      <p:ext uri="{BB962C8B-B14F-4D97-AF65-F5344CB8AC3E}">
        <p14:creationId xmlns:p14="http://schemas.microsoft.com/office/powerpoint/2010/main" val="2990158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221434"/>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Prolactinoma</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4257720832"/>
              </p:ext>
            </p:extLst>
          </p:nvPr>
        </p:nvGraphicFramePr>
        <p:xfrm>
          <a:off x="838200" y="1690825"/>
          <a:ext cx="10515600" cy="5037744"/>
        </p:xfrm>
        <a:graphic>
          <a:graphicData uri="http://schemas.openxmlformats.org/drawingml/2006/table">
            <a:tbl>
              <a:tblPr>
                <a:noFill/>
                <a:tableStyleId>{A9FBECBB-9841-4348-AF54-0E99E33BA2AF}</a:tableStyleId>
              </a:tblPr>
              <a:tblGrid>
                <a:gridCol w="2192383">
                  <a:extLst>
                    <a:ext uri="{9D8B030D-6E8A-4147-A177-3AD203B41FA5}">
                      <a16:colId xmlns:a16="http://schemas.microsoft.com/office/drawing/2014/main" val="20000"/>
                    </a:ext>
                  </a:extLst>
                </a:gridCol>
                <a:gridCol w="8323217">
                  <a:extLst>
                    <a:ext uri="{9D8B030D-6E8A-4147-A177-3AD203B41FA5}">
                      <a16:colId xmlns:a16="http://schemas.microsoft.com/office/drawing/2014/main" val="20001"/>
                    </a:ext>
                  </a:extLst>
                </a:gridCol>
              </a:tblGrid>
              <a:tr h="1449131">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Lactotrophs are the cells in the anterior pituitary which produce and release prolactin (PRL).</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Prolactinoma- benign lactotroph adenomas expressing and secreting prolactin. It is a type of pituitary adenoma.</a:t>
                      </a:r>
                    </a:p>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a:solidFill>
                          <a:srgbClr val="000000"/>
                        </a:solidFill>
                        <a:effectLs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Risk factors- </a:t>
                      </a: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effectLst/>
                          <a:latin typeface="Arial"/>
                          <a:ea typeface="Arial"/>
                          <a:cs typeface="Arial"/>
                          <a:sym typeface="Arial"/>
                        </a:rPr>
                        <a:t>Biologically female, Peak incidence during childbearing years (20-40 years)</a:t>
                      </a:r>
                    </a:p>
                  </a:txBody>
                  <a:tcPr marL="91425" marR="91425" marT="91425" marB="91425"/>
                </a:tc>
                <a:extLst>
                  <a:ext uri="{0D108BD9-81ED-4DB2-BD59-A6C34878D82A}">
                    <a16:rowId xmlns:a16="http://schemas.microsoft.com/office/drawing/2014/main" val="10001"/>
                  </a:ext>
                </a:extLst>
              </a:tr>
              <a:tr h="831564">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PATHOPHYSIOLOGY</a:t>
                      </a:r>
                      <a:endParaRPr sz="1600" b="1" u="sng"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Hypersecretion of prolactin causes secondary hypogonadism (hypogonadism caused by a problem in the pituitary or hypothalamus) this is due its inhibitory effects on gonadotrophin-releasing hormone.</a:t>
                      </a:r>
                    </a:p>
                    <a:p>
                      <a:r>
                        <a:rPr lang="en-GB" sz="1400" b="0" i="0" u="none" strike="noStrike" cap="none">
                          <a:solidFill>
                            <a:srgbClr val="000000"/>
                          </a:solidFill>
                          <a:effectLst/>
                          <a:latin typeface="Arial"/>
                          <a:ea typeface="Arial"/>
                          <a:cs typeface="Arial"/>
                          <a:sym typeface="Arial"/>
                        </a:rPr>
                        <a:t>Hypogonadism is when sex glands called gonads produce little, if any, sex hormones.</a:t>
                      </a:r>
                    </a:p>
                  </a:txBody>
                  <a:tcPr marL="91425" marR="91425" marT="91425" marB="91425"/>
                </a:tc>
                <a:extLst>
                  <a:ext uri="{0D108BD9-81ED-4DB2-BD59-A6C34878D82A}">
                    <a16:rowId xmlns:a16="http://schemas.microsoft.com/office/drawing/2014/main" val="10002"/>
                  </a:ext>
                </a:extLst>
              </a:tr>
              <a:tr h="2717146">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(Sx)</a:t>
                      </a:r>
                      <a:endParaRPr sz="1600" b="1" u="none" strike="noStrike" cap="none">
                        <a:latin typeface="Roboto"/>
                        <a:ea typeface="Roboto"/>
                        <a:cs typeface="Roboto"/>
                        <a:sym typeface="Roboto"/>
                      </a:endParaRPr>
                    </a:p>
                  </a:txBody>
                  <a:tcPr marL="91425" marR="91425" marT="91425" marB="91425"/>
                </a:tc>
                <a:tc>
                  <a:txBody>
                    <a:bodyPr/>
                    <a:lstStyle/>
                    <a:p>
                      <a:r>
                        <a:rPr lang="en-GB" sz="1400" b="1" i="0" u="sng" strike="noStrike" cap="none">
                          <a:solidFill>
                            <a:srgbClr val="000000"/>
                          </a:solidFill>
                          <a:effectLst/>
                          <a:latin typeface="Arial"/>
                          <a:ea typeface="Arial"/>
                          <a:cs typeface="Arial"/>
                          <a:sym typeface="Arial"/>
                        </a:rPr>
                        <a:t>FEMALES</a:t>
                      </a:r>
                    </a:p>
                    <a:p>
                      <a:r>
                        <a:rPr lang="en-GB" sz="1400" b="1" i="0" u="none" strike="noStrike" cap="none">
                          <a:solidFill>
                            <a:srgbClr val="000000"/>
                          </a:solidFill>
                          <a:effectLst/>
                          <a:latin typeface="Arial"/>
                          <a:ea typeface="Arial"/>
                          <a:cs typeface="Arial"/>
                          <a:sym typeface="Arial"/>
                        </a:rPr>
                        <a:t>Amenorrhoea</a:t>
                      </a:r>
                      <a:r>
                        <a:rPr lang="en-GB" sz="1400" b="0" i="0" u="none" strike="noStrike" cap="none">
                          <a:solidFill>
                            <a:srgbClr val="000000"/>
                          </a:solidFill>
                          <a:effectLst/>
                          <a:latin typeface="Arial"/>
                          <a:ea typeface="Arial"/>
                          <a:cs typeface="Arial"/>
                          <a:sym typeface="Arial"/>
                        </a:rPr>
                        <a:t> - absence of a menstrual period</a:t>
                      </a:r>
                      <a:br>
                        <a:rPr lang="en-GB" sz="1400" b="0"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Oligomenorrhoea</a:t>
                      </a:r>
                      <a:r>
                        <a:rPr lang="en-GB" sz="1400" b="0" i="0" u="none" strike="noStrike" cap="none">
                          <a:solidFill>
                            <a:srgbClr val="000000"/>
                          </a:solidFill>
                          <a:effectLst/>
                          <a:latin typeface="Arial"/>
                          <a:ea typeface="Arial"/>
                          <a:cs typeface="Arial"/>
                          <a:sym typeface="Arial"/>
                        </a:rPr>
                        <a:t> - irregular menstrual period</a:t>
                      </a:r>
                      <a:br>
                        <a:rPr lang="en-GB" sz="1400" b="0"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Infertility</a:t>
                      </a:r>
                      <a:r>
                        <a:rPr lang="en-GB" sz="1400" b="0" i="0" u="none" strike="noStrike" cap="none">
                          <a:solidFill>
                            <a:srgbClr val="000000"/>
                          </a:solidFill>
                          <a:effectLst/>
                          <a:latin typeface="Arial"/>
                          <a:ea typeface="Arial"/>
                          <a:cs typeface="Arial"/>
                          <a:sym typeface="Arial"/>
                        </a:rPr>
                        <a:t>- as high prolactin inhibits ovulation in women due to its effect of GnRH</a:t>
                      </a:r>
                    </a:p>
                    <a:p>
                      <a:r>
                        <a:rPr lang="en-GB" sz="1400" b="1" i="0" u="none" strike="noStrike" cap="none">
                          <a:solidFill>
                            <a:srgbClr val="000000"/>
                          </a:solidFill>
                          <a:effectLst/>
                          <a:latin typeface="Arial"/>
                          <a:ea typeface="Arial"/>
                          <a:cs typeface="Arial"/>
                          <a:sym typeface="Arial"/>
                        </a:rPr>
                        <a:t>Galactorrhoea</a:t>
                      </a:r>
                      <a:r>
                        <a:rPr lang="en-GB" sz="1400" b="0" i="0" u="none" strike="noStrike" cap="none">
                          <a:solidFill>
                            <a:srgbClr val="000000"/>
                          </a:solidFill>
                          <a:effectLst/>
                          <a:latin typeface="Arial"/>
                          <a:ea typeface="Arial"/>
                          <a:cs typeface="Arial"/>
                          <a:sym typeface="Arial"/>
                        </a:rPr>
                        <a:t> - spontaneous flow of milk from breasts in both males &amp; females</a:t>
                      </a:r>
                    </a:p>
                    <a:p>
                      <a:r>
                        <a:rPr lang="en-GB" sz="1400" b="1" i="0" u="none" strike="noStrike" cap="none">
                          <a:solidFill>
                            <a:srgbClr val="000000"/>
                          </a:solidFill>
                          <a:effectLst/>
                          <a:latin typeface="Arial"/>
                          <a:ea typeface="Arial"/>
                          <a:cs typeface="Arial"/>
                          <a:sym typeface="Arial"/>
                        </a:rPr>
                        <a:t>Low libido- </a:t>
                      </a:r>
                      <a:r>
                        <a:rPr lang="en-GB" sz="1400" b="0" i="0" u="none" strike="noStrike" cap="none">
                          <a:solidFill>
                            <a:srgbClr val="000000"/>
                          </a:solidFill>
                          <a:effectLst/>
                          <a:latin typeface="Arial"/>
                          <a:ea typeface="Arial"/>
                          <a:cs typeface="Arial"/>
                          <a:sym typeface="Arial"/>
                        </a:rPr>
                        <a:t>due to hypogonadism </a:t>
                      </a:r>
                    </a:p>
                    <a:p>
                      <a:endParaRPr lang="en-GB" sz="1400" b="0" i="0" u="none" strike="noStrike" cap="none">
                        <a:solidFill>
                          <a:srgbClr val="000000"/>
                        </a:solidFill>
                        <a:effectLst/>
                        <a:latin typeface="Arial"/>
                        <a:ea typeface="Arial"/>
                        <a:cs typeface="Arial"/>
                        <a:sym typeface="Arial"/>
                      </a:endParaRPr>
                    </a:p>
                    <a:p>
                      <a:r>
                        <a:rPr lang="en-GB" sz="1400" b="1" i="0" u="sng" strike="noStrike" cap="none">
                          <a:solidFill>
                            <a:srgbClr val="000000"/>
                          </a:solidFill>
                          <a:effectLst/>
                          <a:latin typeface="Arial"/>
                          <a:cs typeface="Arial"/>
                          <a:sym typeface="Arial"/>
                        </a:rPr>
                        <a:t>MALES</a:t>
                      </a:r>
                      <a:br>
                        <a:rPr lang="en-GB"/>
                      </a:br>
                      <a:r>
                        <a:rPr lang="en-GB" sz="1400" b="1" i="0" u="none" strike="noStrike" cap="none">
                          <a:solidFill>
                            <a:srgbClr val="000000"/>
                          </a:solidFill>
                          <a:effectLst/>
                          <a:latin typeface="Arial"/>
                          <a:ea typeface="Arial"/>
                          <a:cs typeface="Arial"/>
                          <a:sym typeface="Arial"/>
                        </a:rPr>
                        <a:t>Low testosterone </a:t>
                      </a: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Erectile dysfunction </a:t>
                      </a: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Reduced facial hair </a:t>
                      </a:r>
                      <a:br>
                        <a:rPr lang="en-GB"/>
                      </a:br>
                      <a:r>
                        <a:rPr lang="en-GB" sz="1400" b="1" i="0" u="none" strike="noStrike" cap="none">
                          <a:solidFill>
                            <a:srgbClr val="000000"/>
                          </a:solidFill>
                          <a:effectLst/>
                          <a:latin typeface="Arial"/>
                          <a:ea typeface="Arial"/>
                          <a:cs typeface="Arial"/>
                          <a:sym typeface="Arial"/>
                        </a:rPr>
                        <a:t>Low libido</a:t>
                      </a:r>
                      <a:endParaRPr lang="en-GB" sz="1400" b="0" i="0" u="none" strike="noStrike" cap="none">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24783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Prolactinoma</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3684776181"/>
              </p:ext>
            </p:extLst>
          </p:nvPr>
        </p:nvGraphicFramePr>
        <p:xfrm>
          <a:off x="838200" y="1748416"/>
          <a:ext cx="10515600" cy="4647125"/>
        </p:xfrm>
        <a:graphic>
          <a:graphicData uri="http://schemas.openxmlformats.org/drawingml/2006/table">
            <a:tbl>
              <a:tblPr>
                <a:noFill/>
                <a:tableStyleId>{A9FBECBB-9841-4348-AF54-0E99E33BA2AF}</a:tableStyleId>
              </a:tblPr>
              <a:tblGrid>
                <a:gridCol w="4176252">
                  <a:extLst>
                    <a:ext uri="{9D8B030D-6E8A-4147-A177-3AD203B41FA5}">
                      <a16:colId xmlns:a16="http://schemas.microsoft.com/office/drawing/2014/main" val="20000"/>
                    </a:ext>
                  </a:extLst>
                </a:gridCol>
                <a:gridCol w="6339348">
                  <a:extLst>
                    <a:ext uri="{9D8B030D-6E8A-4147-A177-3AD203B41FA5}">
                      <a16:colId xmlns:a16="http://schemas.microsoft.com/office/drawing/2014/main" val="20001"/>
                    </a:ext>
                  </a:extLst>
                </a:gridCol>
              </a:tblGrid>
              <a:tr h="811904">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cap="none" dirty="0">
                          <a:latin typeface="Roboto"/>
                          <a:ea typeface="Roboto"/>
                          <a:cs typeface="Roboto"/>
                          <a:sym typeface="Roboto"/>
                        </a:rPr>
                        <a:t>DIAGNOSIS &amp; INVESTIGATIONS (</a:t>
                      </a:r>
                      <a:r>
                        <a:rPr lang="en-US" sz="1600" b="1" u="none" strike="noStrike" cap="none" dirty="0" err="1">
                          <a:latin typeface="Roboto"/>
                          <a:ea typeface="Roboto"/>
                          <a:cs typeface="Roboto"/>
                          <a:sym typeface="Roboto"/>
                        </a:rPr>
                        <a:t>Ix</a:t>
                      </a:r>
                      <a:r>
                        <a:rPr lang="en-US" sz="1600" b="1" u="none" strike="noStrike" cap="none" dirty="0">
                          <a:latin typeface="Roboto"/>
                          <a:ea typeface="Roboto"/>
                          <a:cs typeface="Roboto"/>
                          <a:sym typeface="Roboto"/>
                        </a:rPr>
                        <a:t>)</a:t>
                      </a: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1st line) Serum prolactin levels if elevated ---- prolactinoma</a:t>
                      </a:r>
                      <a:br>
                        <a:rPr lang="en-GB"/>
                      </a:br>
                      <a:r>
                        <a:rPr lang="en-GB" sz="1400" b="0" i="0" u="none" strike="noStrike" cap="none">
                          <a:solidFill>
                            <a:srgbClr val="000000"/>
                          </a:solidFill>
                          <a:effectLst/>
                          <a:latin typeface="Arial"/>
                          <a:ea typeface="Arial"/>
                          <a:cs typeface="Arial"/>
                          <a:sym typeface="Arial"/>
                        </a:rPr>
                        <a:t>2nd line) Pituitary MRI- to detect adenoma</a:t>
                      </a:r>
                    </a:p>
                  </a:txBody>
                  <a:tcPr marL="91425" marR="91425" marT="91425" marB="91425"/>
                </a:tc>
                <a:extLst>
                  <a:ext uri="{0D108BD9-81ED-4DB2-BD59-A6C34878D82A}">
                    <a16:rowId xmlns:a16="http://schemas.microsoft.com/office/drawing/2014/main" val="10001"/>
                  </a:ext>
                </a:extLst>
              </a:tr>
              <a:tr h="1859472">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1" u="none" strike="noStrike" cap="none">
                          <a:latin typeface="Roboto"/>
                          <a:ea typeface="Roboto"/>
                          <a:cs typeface="Roboto"/>
                          <a:sym typeface="Roboto"/>
                        </a:rPr>
                        <a:t>TREATMENT (Tx)</a:t>
                      </a:r>
                    </a:p>
                    <a:p>
                      <a:pPr marL="0" marR="0" lvl="0" indent="0" algn="l" rtl="0">
                        <a:lnSpc>
                          <a:spcPct val="100000"/>
                        </a:lnSpc>
                        <a:spcBef>
                          <a:spcPts val="0"/>
                        </a:spcBef>
                        <a:spcAft>
                          <a:spcPts val="0"/>
                        </a:spcAft>
                        <a:buClr>
                          <a:srgbClr val="000000"/>
                        </a:buClr>
                        <a:buSzPts val="1400"/>
                        <a:buFont typeface="Arial"/>
                        <a:buNone/>
                      </a:pPr>
                      <a:endParaRPr sz="1600" b="1" u="sng"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1" i="0" u="none" strike="noStrike" cap="none">
                          <a:solidFill>
                            <a:srgbClr val="000000"/>
                          </a:solidFill>
                          <a:effectLst/>
                          <a:latin typeface="Arial"/>
                          <a:ea typeface="Arial"/>
                          <a:cs typeface="Arial"/>
                          <a:sym typeface="Arial"/>
                        </a:rPr>
                        <a:t>Unlike </a:t>
                      </a:r>
                      <a:r>
                        <a:rPr lang="en-GB" sz="1400" b="0" i="0" u="none" strike="noStrike" cap="none">
                          <a:solidFill>
                            <a:srgbClr val="000000"/>
                          </a:solidFill>
                          <a:effectLst/>
                          <a:latin typeface="Arial"/>
                          <a:ea typeface="Arial"/>
                          <a:cs typeface="Arial"/>
                          <a:sym typeface="Arial"/>
                        </a:rPr>
                        <a:t>other </a:t>
                      </a:r>
                      <a:r>
                        <a:rPr lang="en-GB" sz="1400" b="1" i="0" u="none" strike="noStrike" cap="none">
                          <a:solidFill>
                            <a:srgbClr val="000000"/>
                          </a:solidFill>
                          <a:effectLst/>
                          <a:latin typeface="Arial"/>
                          <a:ea typeface="Arial"/>
                          <a:cs typeface="Arial"/>
                          <a:sym typeface="Arial"/>
                        </a:rPr>
                        <a:t>pituitary adenomas </a:t>
                      </a:r>
                      <a:r>
                        <a:rPr lang="en-GB" sz="1400" b="0" i="0" u="none" strike="noStrike" cap="none">
                          <a:solidFill>
                            <a:srgbClr val="000000"/>
                          </a:solidFill>
                          <a:effectLst/>
                          <a:latin typeface="Arial"/>
                          <a:ea typeface="Arial"/>
                          <a:cs typeface="Arial"/>
                          <a:sym typeface="Arial"/>
                        </a:rPr>
                        <a:t>a </a:t>
                      </a:r>
                      <a:r>
                        <a:rPr lang="en-GB" sz="1400" b="1" i="0" u="none" strike="noStrike" cap="none">
                          <a:solidFill>
                            <a:srgbClr val="000000"/>
                          </a:solidFill>
                          <a:effectLst/>
                          <a:latin typeface="Arial"/>
                          <a:ea typeface="Arial"/>
                          <a:cs typeface="Arial"/>
                          <a:sym typeface="Arial"/>
                        </a:rPr>
                        <a:t>medical approach </a:t>
                      </a:r>
                      <a:r>
                        <a:rPr lang="en-GB" sz="1400" b="0" i="0" u="none" strike="noStrike" cap="none">
                          <a:solidFill>
                            <a:srgbClr val="000000"/>
                          </a:solidFill>
                          <a:effectLst/>
                          <a:latin typeface="Arial"/>
                          <a:ea typeface="Arial"/>
                          <a:cs typeface="Arial"/>
                          <a:sym typeface="Arial"/>
                        </a:rPr>
                        <a:t>is </a:t>
                      </a:r>
                      <a:r>
                        <a:rPr lang="en-GB" sz="1400" b="1" i="0" u="none" strike="noStrike" cap="none">
                          <a:solidFill>
                            <a:srgbClr val="000000"/>
                          </a:solidFill>
                          <a:effectLst/>
                          <a:latin typeface="Arial"/>
                          <a:ea typeface="Arial"/>
                          <a:cs typeface="Arial"/>
                          <a:sym typeface="Arial"/>
                        </a:rPr>
                        <a:t>more efficient </a:t>
                      </a:r>
                      <a:r>
                        <a:rPr lang="en-GB" sz="1400" b="0" i="0" u="none" strike="noStrike" cap="none">
                          <a:solidFill>
                            <a:srgbClr val="000000"/>
                          </a:solidFill>
                          <a:effectLst/>
                          <a:latin typeface="Arial"/>
                          <a:ea typeface="Arial"/>
                          <a:cs typeface="Arial"/>
                          <a:sym typeface="Arial"/>
                        </a:rPr>
                        <a:t>than </a:t>
                      </a:r>
                      <a:r>
                        <a:rPr lang="en-GB" sz="1400" b="1" i="0" u="none" strike="noStrike" cap="none">
                          <a:solidFill>
                            <a:srgbClr val="000000"/>
                          </a:solidFill>
                          <a:effectLst/>
                          <a:latin typeface="Arial"/>
                          <a:ea typeface="Arial"/>
                          <a:cs typeface="Arial"/>
                          <a:sym typeface="Arial"/>
                        </a:rPr>
                        <a:t>surgical.</a:t>
                      </a:r>
                      <a:br>
                        <a:rPr lang="en-GB" sz="1400" b="1" i="0" u="none" strike="noStrike" cap="none">
                          <a:solidFill>
                            <a:srgbClr val="000000"/>
                          </a:solidFill>
                          <a:effectLst/>
                          <a:latin typeface="Arial"/>
                          <a:ea typeface="Arial"/>
                          <a:cs typeface="Arial"/>
                          <a:sym typeface="Arial"/>
                        </a:rPr>
                      </a:br>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1</a:t>
                      </a:r>
                      <a:r>
                        <a:rPr lang="en-GB" sz="1400" b="1" i="0" u="none" strike="noStrike" cap="none" baseline="30000">
                          <a:solidFill>
                            <a:srgbClr val="000000"/>
                          </a:solidFill>
                          <a:effectLst/>
                          <a:latin typeface="Arial"/>
                          <a:ea typeface="Arial"/>
                          <a:cs typeface="Arial"/>
                          <a:sym typeface="Arial"/>
                        </a:rPr>
                        <a:t>st</a:t>
                      </a:r>
                      <a:r>
                        <a:rPr lang="en-GB" sz="1400" b="1" i="0" u="none" strike="noStrike" cap="none">
                          <a:solidFill>
                            <a:srgbClr val="000000"/>
                          </a:solidFill>
                          <a:effectLst/>
                          <a:latin typeface="Arial"/>
                          <a:ea typeface="Arial"/>
                          <a:cs typeface="Arial"/>
                          <a:sym typeface="Arial"/>
                        </a:rPr>
                        <a:t> line–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1" i="0" u="none" strike="noStrike" cap="none">
                          <a:solidFill>
                            <a:srgbClr val="000000"/>
                          </a:solidFill>
                          <a:effectLst/>
                          <a:latin typeface="Arial"/>
                          <a:ea typeface="Arial"/>
                          <a:cs typeface="Arial"/>
                          <a:sym typeface="Arial"/>
                        </a:rPr>
                        <a:t>Dopamine agonists </a:t>
                      </a:r>
                      <a:r>
                        <a:rPr lang="en-GB" sz="1400" b="0" i="0" u="none" strike="noStrike" cap="none">
                          <a:solidFill>
                            <a:srgbClr val="000000"/>
                          </a:solidFill>
                          <a:effectLst/>
                          <a:latin typeface="Arial"/>
                          <a:ea typeface="Arial"/>
                          <a:cs typeface="Arial"/>
                          <a:sym typeface="Arial"/>
                        </a:rPr>
                        <a:t>e.g. 1st line- </a:t>
                      </a:r>
                      <a:r>
                        <a:rPr lang="en-GB" sz="1400" b="1" i="0" u="none" strike="noStrike" cap="none">
                          <a:solidFill>
                            <a:srgbClr val="000000"/>
                          </a:solidFill>
                          <a:effectLst/>
                          <a:latin typeface="Arial"/>
                          <a:ea typeface="Arial"/>
                          <a:cs typeface="Arial"/>
                          <a:sym typeface="Arial"/>
                        </a:rPr>
                        <a:t>ORAL Cabergoline/Bromocriptine</a:t>
                      </a:r>
                      <a:br>
                        <a:rPr lang="en-GB"/>
                      </a:br>
                      <a:r>
                        <a:rPr lang="en-GB" sz="1400" b="1" i="0" u="none" strike="noStrike" cap="none">
                          <a:solidFill>
                            <a:srgbClr val="000000"/>
                          </a:solidFill>
                          <a:effectLst/>
                          <a:latin typeface="Arial"/>
                          <a:ea typeface="Arial"/>
                          <a:cs typeface="Arial"/>
                          <a:sym typeface="Arial"/>
                        </a:rPr>
                        <a:t>• </a:t>
                      </a:r>
                      <a:r>
                        <a:rPr lang="en-GB" sz="1400" b="0" i="0" u="none" strike="noStrike" cap="none">
                          <a:solidFill>
                            <a:srgbClr val="000000"/>
                          </a:solidFill>
                          <a:effectLst/>
                          <a:latin typeface="Arial"/>
                          <a:ea typeface="Arial"/>
                          <a:cs typeface="Arial"/>
                          <a:sym typeface="Arial"/>
                        </a:rPr>
                        <a:t>As dopamine inhibits Prolactin release so want to stimulate the release of Dopamine to shrink the prolactinoma.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400" b="1"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1" i="0" u="none" strike="noStrike" cap="none">
                          <a:solidFill>
                            <a:srgbClr val="000000"/>
                          </a:solidFill>
                          <a:effectLst/>
                          <a:latin typeface="Arial"/>
                          <a:ea typeface="Arial"/>
                          <a:cs typeface="Arial"/>
                          <a:sym typeface="Arial"/>
                        </a:rPr>
                        <a:t>2nd line- </a:t>
                      </a:r>
                      <a:r>
                        <a:rPr lang="en-GB" sz="1400" b="0" i="0" u="none" strike="noStrike" cap="none">
                          <a:solidFill>
                            <a:srgbClr val="000000"/>
                          </a:solidFill>
                          <a:effectLst/>
                          <a:latin typeface="Arial"/>
                          <a:ea typeface="Arial"/>
                          <a:cs typeface="Arial"/>
                          <a:sym typeface="Arial"/>
                        </a:rPr>
                        <a:t>Hormone replacement therapy e.g. oestrogen, where fertility and galactorrhoea are not an issue</a:t>
                      </a:r>
                    </a:p>
                  </a:txBody>
                  <a:tcPr marL="91425" marR="91425" marT="91425" marB="91425"/>
                </a:tc>
                <a:extLst>
                  <a:ext uri="{0D108BD9-81ED-4DB2-BD59-A6C34878D82A}">
                    <a16:rowId xmlns:a16="http://schemas.microsoft.com/office/drawing/2014/main" val="10002"/>
                  </a:ext>
                </a:extLst>
              </a:tr>
              <a:tr h="1518771">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a:latin typeface="Roboto"/>
                          <a:ea typeface="Roboto"/>
                          <a:cs typeface="Roboto"/>
                          <a:sym typeface="Roboto"/>
                        </a:rPr>
                        <a:t>COMPLICATIONS</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Infertility, sight loss, raised intracranial pressure due to adenoma growth in the brain.</a:t>
                      </a:r>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93640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Diagram&#10;&#10;Description automatically generated">
            <a:extLst>
              <a:ext uri="{FF2B5EF4-FFF2-40B4-BE49-F238E27FC236}">
                <a16:creationId xmlns:a16="http://schemas.microsoft.com/office/drawing/2014/main" id="{82A64E75-BB90-1707-16F5-B42D19ED268E}"/>
              </a:ext>
            </a:extLst>
          </p:cNvPr>
          <p:cNvPicPr>
            <a:picLocks noChangeAspect="1"/>
          </p:cNvPicPr>
          <p:nvPr/>
        </p:nvPicPr>
        <p:blipFill rotWithShape="1">
          <a:blip r:embed="rId3"/>
          <a:srcRect r="4872" b="1"/>
          <a:stretch/>
        </p:blipFill>
        <p:spPr>
          <a:xfrm>
            <a:off x="20" y="1282"/>
            <a:ext cx="12191980" cy="6856718"/>
          </a:xfrm>
          <a:prstGeom prst="rect">
            <a:avLst/>
          </a:prstGeom>
        </p:spPr>
      </p:pic>
    </p:spTree>
    <p:extLst>
      <p:ext uri="{BB962C8B-B14F-4D97-AF65-F5344CB8AC3E}">
        <p14:creationId xmlns:p14="http://schemas.microsoft.com/office/powerpoint/2010/main" val="472043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4.51 Diabetes | Nutrition">
            <a:extLst>
              <a:ext uri="{FF2B5EF4-FFF2-40B4-BE49-F238E27FC236}">
                <a16:creationId xmlns:a16="http://schemas.microsoft.com/office/drawing/2014/main" id="{58E1CB33-0887-DD86-9007-E7A75C63EE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81168" y="643466"/>
            <a:ext cx="8429663"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363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0EF8EB0-D8B9-180C-95AE-B1AC76D88C31}"/>
              </a:ext>
            </a:extLst>
          </p:cNvPr>
          <p:cNvSpPr txBox="1"/>
          <p:nvPr/>
        </p:nvSpPr>
        <p:spPr>
          <a:xfrm>
            <a:off x="722799" y="1892300"/>
            <a:ext cx="10746402" cy="3785652"/>
          </a:xfrm>
          <a:prstGeom prst="rect">
            <a:avLst/>
          </a:prstGeom>
          <a:solidFill>
            <a:srgbClr val="FF0000"/>
          </a:solidFill>
        </p:spPr>
        <p:txBody>
          <a:bodyPr wrap="square" rtlCol="0">
            <a:spAutoFit/>
          </a:bodyPr>
          <a:lstStyle/>
          <a:p>
            <a:r>
              <a:rPr lang="en-GB" sz="3600" b="1" i="1" u="none" strike="noStrike">
                <a:solidFill>
                  <a:schemeClr val="bg1"/>
                </a:solidFill>
                <a:effectLst/>
                <a:latin typeface="Raleway" pitchFamily="2" charset="77"/>
              </a:rPr>
              <a:t>		Aldosterone</a:t>
            </a:r>
            <a:r>
              <a:rPr lang="en-GB" sz="3600" b="0" i="0" u="none" strike="noStrike">
                <a:solidFill>
                  <a:schemeClr val="bg1"/>
                </a:solidFill>
                <a:effectLst/>
                <a:latin typeface="Raleway" pitchFamily="2" charset="77"/>
              </a:rPr>
              <a:t> is a 		        </a:t>
            </a:r>
          </a:p>
          <a:p>
            <a:pPr algn="ctr"/>
            <a:r>
              <a:rPr lang="en-GB" sz="3600" b="0" i="0" u="none" strike="noStrike">
                <a:solidFill>
                  <a:schemeClr val="bg1"/>
                </a:solidFill>
                <a:effectLst/>
                <a:latin typeface="Raleway" pitchFamily="2" charset="77"/>
              </a:rPr>
              <a:t> . It acts on the kidney to:</a:t>
            </a:r>
          </a:p>
          <a:p>
            <a:pPr algn="ctr">
              <a:buFont typeface="Arial" panose="020B0604020202020204" pitchFamily="34" charset="0"/>
              <a:buChar char="•"/>
            </a:pPr>
            <a:r>
              <a:rPr lang="en-GB" sz="3600" b="0" i="0" u="none" strike="noStrike">
                <a:solidFill>
                  <a:schemeClr val="bg1"/>
                </a:solidFill>
                <a:effectLst/>
                <a:latin typeface="Raleway" pitchFamily="2" charset="77"/>
              </a:rPr>
              <a:t>Increase sodium reabsorption from the </a:t>
            </a:r>
            <a:r>
              <a:rPr lang="en-GB" sz="3600" b="1" i="1" u="none" strike="noStrike">
                <a:solidFill>
                  <a:schemeClr val="bg1"/>
                </a:solidFill>
                <a:effectLst/>
                <a:latin typeface="Raleway" pitchFamily="2" charset="77"/>
              </a:rPr>
              <a:t>distal tubule</a:t>
            </a:r>
            <a:endParaRPr lang="en-GB" sz="3600" b="0" i="0" u="none" strike="noStrike">
              <a:solidFill>
                <a:schemeClr val="bg1"/>
              </a:solidFill>
              <a:effectLst/>
              <a:latin typeface="Raleway" pitchFamily="2" charset="77"/>
            </a:endParaRPr>
          </a:p>
          <a:p>
            <a:pPr algn="ctr">
              <a:buFont typeface="Arial" panose="020B0604020202020204" pitchFamily="34" charset="0"/>
              <a:buChar char="•"/>
            </a:pPr>
            <a:r>
              <a:rPr lang="en-GB" sz="3600" b="0" i="0" u="none" strike="noStrike">
                <a:solidFill>
                  <a:schemeClr val="bg1"/>
                </a:solidFill>
                <a:effectLst/>
                <a:latin typeface="Raleway" pitchFamily="2" charset="77"/>
              </a:rPr>
              <a:t>Increase potassium excretion from the </a:t>
            </a:r>
            <a:r>
              <a:rPr lang="en-GB" sz="3600" b="1" i="1" u="none" strike="noStrike">
                <a:solidFill>
                  <a:schemeClr val="bg1"/>
                </a:solidFill>
                <a:effectLst/>
                <a:latin typeface="Raleway" pitchFamily="2" charset="77"/>
              </a:rPr>
              <a:t>distal tubule</a:t>
            </a:r>
            <a:endParaRPr lang="en-GB" sz="3600" b="0" i="0" u="none" strike="noStrike">
              <a:solidFill>
                <a:schemeClr val="bg1"/>
              </a:solidFill>
              <a:effectLst/>
              <a:latin typeface="Raleway" pitchFamily="2" charset="77"/>
            </a:endParaRPr>
          </a:p>
          <a:p>
            <a:endParaRPr lang="en-GB" sz="2400"/>
          </a:p>
        </p:txBody>
      </p:sp>
    </p:spTree>
    <p:extLst>
      <p:ext uri="{BB962C8B-B14F-4D97-AF65-F5344CB8AC3E}">
        <p14:creationId xmlns:p14="http://schemas.microsoft.com/office/powerpoint/2010/main" val="15916735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90EF8EB0-D8B9-180C-95AE-B1AC76D88C31}"/>
              </a:ext>
            </a:extLst>
          </p:cNvPr>
          <p:cNvSpPr txBox="1"/>
          <p:nvPr/>
        </p:nvSpPr>
        <p:spPr>
          <a:xfrm>
            <a:off x="722799" y="1892300"/>
            <a:ext cx="10746402" cy="3785652"/>
          </a:xfrm>
          <a:prstGeom prst="rect">
            <a:avLst/>
          </a:prstGeom>
          <a:solidFill>
            <a:srgbClr val="FF0000"/>
          </a:solidFill>
        </p:spPr>
        <p:txBody>
          <a:bodyPr wrap="square" rtlCol="0">
            <a:spAutoFit/>
          </a:bodyPr>
          <a:lstStyle/>
          <a:p>
            <a:r>
              <a:rPr lang="en-GB" sz="3600" b="1" i="1" u="none" strike="noStrike">
                <a:solidFill>
                  <a:schemeClr val="bg1"/>
                </a:solidFill>
                <a:effectLst/>
                <a:latin typeface="Raleway" pitchFamily="2" charset="77"/>
              </a:rPr>
              <a:t>		Aldosterone</a:t>
            </a:r>
            <a:r>
              <a:rPr lang="en-GB" sz="3600" b="0" i="0" u="none" strike="noStrike">
                <a:solidFill>
                  <a:schemeClr val="bg1"/>
                </a:solidFill>
                <a:effectLst/>
                <a:latin typeface="Raleway" pitchFamily="2" charset="77"/>
              </a:rPr>
              <a:t> is a 		        </a:t>
            </a:r>
          </a:p>
          <a:p>
            <a:pPr algn="ctr"/>
            <a:r>
              <a:rPr lang="en-GB" sz="3600" b="0" i="0" u="none" strike="noStrike">
                <a:solidFill>
                  <a:schemeClr val="bg1"/>
                </a:solidFill>
                <a:effectLst/>
                <a:latin typeface="Raleway" pitchFamily="2" charset="77"/>
              </a:rPr>
              <a:t> . It acts on the kidney to:</a:t>
            </a:r>
          </a:p>
          <a:p>
            <a:pPr algn="ctr">
              <a:buFont typeface="Arial" panose="020B0604020202020204" pitchFamily="34" charset="0"/>
              <a:buChar char="•"/>
            </a:pPr>
            <a:r>
              <a:rPr lang="en-GB" sz="3600" b="0" i="0" u="none" strike="noStrike">
                <a:solidFill>
                  <a:schemeClr val="bg1"/>
                </a:solidFill>
                <a:effectLst/>
                <a:latin typeface="Raleway" pitchFamily="2" charset="77"/>
              </a:rPr>
              <a:t>Increase sodium reabsorption from the </a:t>
            </a:r>
            <a:r>
              <a:rPr lang="en-GB" sz="3600" b="1" i="1" u="none" strike="noStrike">
                <a:solidFill>
                  <a:schemeClr val="bg1"/>
                </a:solidFill>
                <a:effectLst/>
                <a:latin typeface="Raleway" pitchFamily="2" charset="77"/>
              </a:rPr>
              <a:t>distal tubule</a:t>
            </a:r>
            <a:endParaRPr lang="en-GB" sz="3600" b="0" i="0" u="none" strike="noStrike">
              <a:solidFill>
                <a:schemeClr val="bg1"/>
              </a:solidFill>
              <a:effectLst/>
              <a:latin typeface="Raleway" pitchFamily="2" charset="77"/>
            </a:endParaRPr>
          </a:p>
          <a:p>
            <a:pPr algn="ctr">
              <a:buFont typeface="Arial" panose="020B0604020202020204" pitchFamily="34" charset="0"/>
              <a:buChar char="•"/>
            </a:pPr>
            <a:r>
              <a:rPr lang="en-GB" sz="3600" b="0" i="0" u="none" strike="noStrike">
                <a:solidFill>
                  <a:schemeClr val="bg1"/>
                </a:solidFill>
                <a:effectLst/>
                <a:latin typeface="Raleway" pitchFamily="2" charset="77"/>
              </a:rPr>
              <a:t>Increase potassium excretion from the </a:t>
            </a:r>
            <a:r>
              <a:rPr lang="en-GB" sz="3600" b="1" i="1" u="none" strike="noStrike">
                <a:solidFill>
                  <a:schemeClr val="bg1"/>
                </a:solidFill>
                <a:effectLst/>
                <a:latin typeface="Raleway" pitchFamily="2" charset="77"/>
              </a:rPr>
              <a:t>distal tubule</a:t>
            </a:r>
            <a:endParaRPr lang="en-GB" sz="3600" b="0" i="0" u="none" strike="noStrike">
              <a:solidFill>
                <a:schemeClr val="bg1"/>
              </a:solidFill>
              <a:effectLst/>
              <a:latin typeface="Raleway" pitchFamily="2" charset="77"/>
            </a:endParaRPr>
          </a:p>
          <a:p>
            <a:endParaRPr lang="en-GB" sz="2400"/>
          </a:p>
        </p:txBody>
      </p:sp>
      <p:sp>
        <p:nvSpPr>
          <p:cNvPr id="7" name="TextBox 6">
            <a:extLst>
              <a:ext uri="{FF2B5EF4-FFF2-40B4-BE49-F238E27FC236}">
                <a16:creationId xmlns:a16="http://schemas.microsoft.com/office/drawing/2014/main" id="{FE1DD717-481A-44DF-2E81-5D797EF7B7EB}"/>
              </a:ext>
            </a:extLst>
          </p:cNvPr>
          <p:cNvSpPr txBox="1"/>
          <p:nvPr/>
        </p:nvSpPr>
        <p:spPr>
          <a:xfrm>
            <a:off x="6096000" y="1892300"/>
            <a:ext cx="4142481" cy="646331"/>
          </a:xfrm>
          <a:prstGeom prst="rect">
            <a:avLst/>
          </a:prstGeom>
          <a:noFill/>
        </p:spPr>
        <p:txBody>
          <a:bodyPr wrap="none" rtlCol="0">
            <a:spAutoFit/>
          </a:bodyPr>
          <a:lstStyle/>
          <a:p>
            <a:r>
              <a:rPr lang="en-GB" sz="3600" b="1" i="1" u="none" strike="noStrike">
                <a:solidFill>
                  <a:schemeClr val="bg1"/>
                </a:solidFill>
                <a:effectLst/>
                <a:latin typeface="Raleway" pitchFamily="2" charset="77"/>
              </a:rPr>
              <a:t>mineralocorticoid</a:t>
            </a:r>
            <a:r>
              <a:rPr lang="en-GB" sz="3600" b="0" i="0" u="none" strike="noStrike">
                <a:solidFill>
                  <a:schemeClr val="bg1"/>
                </a:solidFill>
                <a:effectLst/>
                <a:latin typeface="Raleway" pitchFamily="2" charset="77"/>
              </a:rPr>
              <a:t> </a:t>
            </a:r>
            <a:endParaRPr lang="en-GB" sz="3600"/>
          </a:p>
        </p:txBody>
      </p:sp>
    </p:spTree>
    <p:extLst>
      <p:ext uri="{BB962C8B-B14F-4D97-AF65-F5344CB8AC3E}">
        <p14:creationId xmlns:p14="http://schemas.microsoft.com/office/powerpoint/2010/main" val="2307442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Conn’s</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2297671472"/>
              </p:ext>
            </p:extLst>
          </p:nvPr>
        </p:nvGraphicFramePr>
        <p:xfrm>
          <a:off x="838200" y="1785733"/>
          <a:ext cx="10515600" cy="4903469"/>
        </p:xfrm>
        <a:graphic>
          <a:graphicData uri="http://schemas.openxmlformats.org/drawingml/2006/table">
            <a:tbl>
              <a:tblPr>
                <a:noFill/>
                <a:tableStyleId>{A9FBECBB-9841-4348-AF54-0E99E33BA2AF}</a:tableStyleId>
              </a:tblPr>
              <a:tblGrid>
                <a:gridCol w="2851298">
                  <a:extLst>
                    <a:ext uri="{9D8B030D-6E8A-4147-A177-3AD203B41FA5}">
                      <a16:colId xmlns:a16="http://schemas.microsoft.com/office/drawing/2014/main" val="20000"/>
                    </a:ext>
                  </a:extLst>
                </a:gridCol>
                <a:gridCol w="7664302">
                  <a:extLst>
                    <a:ext uri="{9D8B030D-6E8A-4147-A177-3AD203B41FA5}">
                      <a16:colId xmlns:a16="http://schemas.microsoft.com/office/drawing/2014/main" val="20001"/>
                    </a:ext>
                  </a:extLst>
                </a:gridCol>
              </a:tblGrid>
              <a:tr h="2158946">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effectLst/>
                          <a:latin typeface="Arial"/>
                          <a:ea typeface="Arial"/>
                          <a:cs typeface="Arial"/>
                          <a:sym typeface="Arial"/>
                        </a:rPr>
                        <a:t>A type of primary hyperaldosteronism caused by an adrenal adenoma.</a:t>
                      </a:r>
                    </a:p>
                    <a:p>
                      <a:r>
                        <a:rPr lang="en-GB" sz="1400" b="1" i="1" u="none" strike="noStrike" cap="none" dirty="0">
                          <a:solidFill>
                            <a:srgbClr val="000000"/>
                          </a:solidFill>
                          <a:effectLst/>
                          <a:latin typeface="Arial"/>
                          <a:ea typeface="Arial"/>
                          <a:cs typeface="Arial"/>
                          <a:sym typeface="Arial"/>
                        </a:rPr>
                        <a:t>Primary hyperaldosteronism</a:t>
                      </a:r>
                      <a:r>
                        <a:rPr lang="en-GB" sz="1400" b="0" i="0" u="none" strike="noStrike" cap="none" dirty="0">
                          <a:solidFill>
                            <a:srgbClr val="000000"/>
                          </a:solidFill>
                          <a:effectLst/>
                          <a:latin typeface="Arial"/>
                          <a:ea typeface="Arial"/>
                          <a:cs typeface="Arial"/>
                          <a:sym typeface="Arial"/>
                        </a:rPr>
                        <a:t> is when the adrenal glands are directly responsible for producing too much aldosterone. </a:t>
                      </a:r>
                      <a:r>
                        <a:rPr lang="en-GB" sz="1400" b="1" i="1" u="none" strike="noStrike" cap="none" dirty="0">
                          <a:solidFill>
                            <a:srgbClr val="000000"/>
                          </a:solidFill>
                          <a:effectLst/>
                          <a:latin typeface="Arial"/>
                          <a:ea typeface="Arial"/>
                          <a:cs typeface="Arial"/>
                          <a:sym typeface="Arial"/>
                        </a:rPr>
                        <a:t>Serum renin</a:t>
                      </a:r>
                      <a:r>
                        <a:rPr lang="en-GB" sz="1400" b="0" i="0" u="none" strike="noStrike" cap="none" dirty="0">
                          <a:solidFill>
                            <a:srgbClr val="000000"/>
                          </a:solidFill>
                          <a:effectLst/>
                          <a:latin typeface="Arial"/>
                          <a:ea typeface="Arial"/>
                          <a:cs typeface="Arial"/>
                          <a:sym typeface="Arial"/>
                        </a:rPr>
                        <a:t> will be low as it is suppressed by high BP. Causes of primary hyperaldosteronism:</a:t>
                      </a:r>
                    </a:p>
                    <a:p>
                      <a:r>
                        <a:rPr lang="en-GB" sz="1400" b="1" i="1" u="none" strike="noStrike" cap="none" dirty="0">
                          <a:solidFill>
                            <a:srgbClr val="000000"/>
                          </a:solidFill>
                          <a:effectLst/>
                          <a:latin typeface="Arial"/>
                          <a:ea typeface="Arial"/>
                          <a:cs typeface="Arial"/>
                          <a:sym typeface="Arial"/>
                        </a:rPr>
                        <a:t>Bilateral adrenal hyperplasia</a:t>
                      </a:r>
                      <a:r>
                        <a:rPr lang="en-GB" sz="1400" b="0" i="0" u="none" strike="noStrike" cap="none" dirty="0">
                          <a:solidFill>
                            <a:srgbClr val="000000"/>
                          </a:solidFill>
                          <a:effectLst/>
                          <a:latin typeface="Arial"/>
                          <a:ea typeface="Arial"/>
                          <a:cs typeface="Arial"/>
                          <a:sym typeface="Arial"/>
                        </a:rPr>
                        <a:t> (most common ~70%) </a:t>
                      </a:r>
                    </a:p>
                    <a:p>
                      <a:r>
                        <a:rPr lang="en-GB" sz="1400" b="0" i="0" u="none" strike="noStrike" cap="none" dirty="0">
                          <a:solidFill>
                            <a:srgbClr val="000000"/>
                          </a:solidFill>
                          <a:effectLst/>
                          <a:latin typeface="Arial"/>
                          <a:ea typeface="Arial"/>
                          <a:cs typeface="Arial"/>
                          <a:sym typeface="Arial"/>
                        </a:rPr>
                        <a:t>An </a:t>
                      </a:r>
                      <a:r>
                        <a:rPr lang="en-GB" sz="1400" b="1" i="1" u="none" strike="noStrike" cap="none" dirty="0">
                          <a:solidFill>
                            <a:srgbClr val="000000"/>
                          </a:solidFill>
                          <a:effectLst/>
                          <a:latin typeface="Arial"/>
                          <a:ea typeface="Arial"/>
                          <a:cs typeface="Arial"/>
                          <a:sym typeface="Arial"/>
                        </a:rPr>
                        <a:t>adrenal adenoma</a:t>
                      </a:r>
                      <a:r>
                        <a:rPr lang="en-GB" sz="1400" b="0" i="0" u="none" strike="noStrike" cap="none" dirty="0">
                          <a:solidFill>
                            <a:srgbClr val="000000"/>
                          </a:solidFill>
                          <a:effectLst/>
                          <a:latin typeface="Arial"/>
                          <a:ea typeface="Arial"/>
                          <a:cs typeface="Arial"/>
                          <a:sym typeface="Arial"/>
                        </a:rPr>
                        <a:t> secreting aldosterone (known as </a:t>
                      </a:r>
                      <a:r>
                        <a:rPr lang="en-GB" sz="1400" b="1" i="1" u="none" strike="noStrike" cap="none" dirty="0">
                          <a:solidFill>
                            <a:srgbClr val="000000"/>
                          </a:solidFill>
                          <a:effectLst/>
                          <a:latin typeface="Arial"/>
                          <a:ea typeface="Arial"/>
                          <a:cs typeface="Arial"/>
                          <a:sym typeface="Arial"/>
                        </a:rPr>
                        <a:t>Conn’s Syndrome</a:t>
                      </a:r>
                      <a:r>
                        <a:rPr lang="en-GB" sz="1400" b="0" i="0" u="none" strike="noStrike" cap="none" dirty="0">
                          <a:solidFill>
                            <a:srgbClr val="000000"/>
                          </a:solidFill>
                          <a:effectLst/>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endParaRPr lang="en-GB" sz="1400" b="1" i="1" u="none" strike="noStrike" cap="none" dirty="0">
                        <a:solidFill>
                          <a:srgbClr val="000000"/>
                        </a:solidFill>
                        <a:effectLs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1" i="1" u="none" strike="noStrike" cap="none" dirty="0">
                          <a:solidFill>
                            <a:srgbClr val="000000"/>
                          </a:solidFill>
                          <a:effectLst/>
                          <a:latin typeface="Arial"/>
                          <a:ea typeface="Arial"/>
                          <a:cs typeface="Arial"/>
                          <a:sym typeface="Arial"/>
                        </a:rPr>
                        <a:t>Secondary hyperaldosteronism</a:t>
                      </a:r>
                      <a:r>
                        <a:rPr lang="en-GB" sz="1400" b="0" i="0" u="none" strike="noStrike" cap="none" dirty="0">
                          <a:solidFill>
                            <a:srgbClr val="000000"/>
                          </a:solidFill>
                          <a:effectLst/>
                          <a:latin typeface="Arial"/>
                          <a:ea typeface="Arial"/>
                          <a:cs typeface="Arial"/>
                          <a:sym typeface="Arial"/>
                        </a:rPr>
                        <a:t> is where excessive </a:t>
                      </a:r>
                      <a:r>
                        <a:rPr lang="en-GB" sz="1400" b="1" i="1" u="none" strike="noStrike" cap="none" dirty="0">
                          <a:solidFill>
                            <a:srgbClr val="000000"/>
                          </a:solidFill>
                          <a:effectLst/>
                          <a:latin typeface="Arial"/>
                          <a:ea typeface="Arial"/>
                          <a:cs typeface="Arial"/>
                          <a:sym typeface="Arial"/>
                        </a:rPr>
                        <a:t>renin</a:t>
                      </a:r>
                      <a:r>
                        <a:rPr lang="en-GB" sz="1400" b="0" i="0" u="none" strike="noStrike" cap="none" dirty="0">
                          <a:solidFill>
                            <a:srgbClr val="000000"/>
                          </a:solidFill>
                          <a:effectLst/>
                          <a:latin typeface="Arial"/>
                          <a:ea typeface="Arial"/>
                          <a:cs typeface="Arial"/>
                          <a:sym typeface="Arial"/>
                        </a:rPr>
                        <a:t> stimulating the adrenal glands to produce more </a:t>
                      </a:r>
                      <a:r>
                        <a:rPr lang="en-GB" sz="1400" b="1" i="1" u="none" strike="noStrike" cap="none" dirty="0">
                          <a:solidFill>
                            <a:srgbClr val="000000"/>
                          </a:solidFill>
                          <a:effectLst/>
                          <a:latin typeface="Arial"/>
                          <a:ea typeface="Arial"/>
                          <a:cs typeface="Arial"/>
                          <a:sym typeface="Arial"/>
                        </a:rPr>
                        <a:t>aldosterone</a:t>
                      </a:r>
                      <a:r>
                        <a:rPr lang="en-GB" sz="1400" b="0" i="0" u="none" strike="noStrike" cap="none" dirty="0">
                          <a:solidFill>
                            <a:srgbClr val="000000"/>
                          </a:solidFill>
                          <a:effectLst/>
                          <a:latin typeface="Arial"/>
                          <a:ea typeface="Arial"/>
                          <a:cs typeface="Arial"/>
                          <a:sym typeface="Arial"/>
                        </a:rPr>
                        <a:t>. Serum renin will be high.</a:t>
                      </a:r>
                    </a:p>
                  </a:txBody>
                  <a:tcPr marL="91425" marR="91425" marT="91425" marB="91425"/>
                </a:tc>
                <a:extLst>
                  <a:ext uri="{0D108BD9-81ED-4DB2-BD59-A6C34878D82A}">
                    <a16:rowId xmlns:a16="http://schemas.microsoft.com/office/drawing/2014/main" val="10001"/>
                  </a:ext>
                </a:extLst>
              </a:tr>
              <a:tr h="1434456">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(Sx)</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Often </a:t>
                      </a:r>
                      <a:r>
                        <a:rPr lang="en-GB" sz="1400" b="1" i="0" u="none" strike="noStrike" cap="none" dirty="0">
                          <a:solidFill>
                            <a:srgbClr val="000000"/>
                          </a:solidFill>
                          <a:effectLst/>
                          <a:latin typeface="Arial"/>
                          <a:ea typeface="Arial"/>
                          <a:cs typeface="Arial"/>
                          <a:sym typeface="Arial"/>
                        </a:rPr>
                        <a:t>asymptomatic</a:t>
                      </a:r>
                      <a:r>
                        <a:rPr lang="en-GB" sz="1400" b="0" i="0" u="none" strike="noStrike" cap="none" dirty="0">
                          <a:solidFill>
                            <a:srgbClr val="000000"/>
                          </a:solidFill>
                          <a:effectLst/>
                          <a:latin typeface="Arial"/>
                          <a:ea typeface="Arial"/>
                          <a:cs typeface="Arial"/>
                          <a:sym typeface="Arial"/>
                        </a:rPr>
                        <a:t> but can present with-</a:t>
                      </a:r>
                      <a:br>
                        <a:rPr lang="en-GB" sz="1400" b="0" i="0" u="none" strike="noStrike" cap="none" dirty="0">
                          <a:solidFill>
                            <a:srgbClr val="000000"/>
                          </a:solidFill>
                          <a:effectLst/>
                          <a:latin typeface="Arial"/>
                          <a:ea typeface="Arial"/>
                          <a:cs typeface="Arial"/>
                          <a:sym typeface="Arial"/>
                        </a:rPr>
                      </a:br>
                      <a:r>
                        <a:rPr lang="en-GB" sz="1400" b="0" i="0" u="none" strike="noStrike" cap="none" dirty="0">
                          <a:solidFill>
                            <a:srgbClr val="000000"/>
                          </a:solidFill>
                          <a:effectLst/>
                          <a:latin typeface="Arial"/>
                          <a:ea typeface="Arial"/>
                          <a:cs typeface="Arial"/>
                          <a:sym typeface="Arial"/>
                        </a:rPr>
                        <a:t>-Hypertension (primary hyperaldosteronism is usually indistinguishable from hypertension unless Renin and aldosterone are measured) </a:t>
                      </a:r>
                      <a:br>
                        <a:rPr lang="en-GB" sz="1400" b="0" i="0" u="none" strike="noStrike" cap="none" dirty="0">
                          <a:solidFill>
                            <a:srgbClr val="000000"/>
                          </a:solidFill>
                          <a:effectLst/>
                          <a:latin typeface="Arial"/>
                          <a:ea typeface="Arial"/>
                          <a:cs typeface="Arial"/>
                          <a:sym typeface="Arial"/>
                        </a:rPr>
                      </a:br>
                      <a:r>
                        <a:rPr lang="en-GB" sz="1400" b="0" i="0" u="none" strike="noStrike" cap="none" dirty="0">
                          <a:solidFill>
                            <a:srgbClr val="000000"/>
                          </a:solidFill>
                          <a:effectLst/>
                          <a:latin typeface="Arial"/>
                          <a:ea typeface="Arial"/>
                          <a:cs typeface="Arial"/>
                          <a:sym typeface="Arial"/>
                        </a:rPr>
                        <a:t>-Headaches</a:t>
                      </a:r>
                      <a:br>
                        <a:rPr lang="en-GB" sz="1400" b="0" i="0" u="none" strike="noStrike" cap="none" dirty="0">
                          <a:solidFill>
                            <a:srgbClr val="000000"/>
                          </a:solidFill>
                          <a:effectLst/>
                          <a:latin typeface="Arial"/>
                          <a:ea typeface="Arial"/>
                          <a:cs typeface="Arial"/>
                          <a:sym typeface="Arial"/>
                        </a:rPr>
                      </a:br>
                      <a:r>
                        <a:rPr lang="en-GB" sz="1400" b="0" i="0" u="none" strike="noStrike" cap="none" dirty="0">
                          <a:solidFill>
                            <a:srgbClr val="000000"/>
                          </a:solidFill>
                          <a:effectLst/>
                          <a:latin typeface="Arial"/>
                          <a:ea typeface="Arial"/>
                          <a:cs typeface="Arial"/>
                          <a:sym typeface="Arial"/>
                        </a:rPr>
                        <a:t>-Hypokalaemia (because of the excretion of K+)</a:t>
                      </a:r>
                      <a:br>
                        <a:rPr lang="en-GB" sz="1400" b="0" i="0" u="none" strike="noStrike" cap="none" dirty="0">
                          <a:solidFill>
                            <a:srgbClr val="000000"/>
                          </a:solidFill>
                          <a:effectLst/>
                          <a:latin typeface="Arial"/>
                          <a:ea typeface="Arial"/>
                          <a:cs typeface="Arial"/>
                          <a:sym typeface="Arial"/>
                        </a:rPr>
                      </a:br>
                      <a:r>
                        <a:rPr lang="en-GB" sz="1400" b="0" i="0" u="none" strike="noStrike" cap="none" dirty="0">
                          <a:solidFill>
                            <a:srgbClr val="000000"/>
                          </a:solidFill>
                          <a:effectLst/>
                          <a:latin typeface="Arial"/>
                          <a:ea typeface="Arial"/>
                          <a:cs typeface="Arial"/>
                          <a:sym typeface="Arial"/>
                        </a:rPr>
                        <a:t>• Weakness/cramps, paraesthesia, polyuria, nocturia and polydipsia (thirst) </a:t>
                      </a:r>
                    </a:p>
                  </a:txBody>
                  <a:tcPr marL="91425" marR="91425" marT="91425" marB="91425"/>
                </a:tc>
                <a:extLst>
                  <a:ext uri="{0D108BD9-81ED-4DB2-BD59-A6C34878D82A}">
                    <a16:rowId xmlns:a16="http://schemas.microsoft.com/office/drawing/2014/main" val="10003"/>
                  </a:ext>
                </a:extLst>
              </a:tr>
              <a:tr h="1281513">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cap="none" dirty="0">
                          <a:latin typeface="Roboto"/>
                          <a:ea typeface="Roboto"/>
                          <a:cs typeface="Roboto"/>
                          <a:sym typeface="Roboto"/>
                        </a:rPr>
                        <a:t>DIAGNOSIS &amp; INVESTIGATIONS (</a:t>
                      </a:r>
                      <a:r>
                        <a:rPr lang="en-US" sz="1600" b="1" u="none" strike="noStrike" cap="none" dirty="0" err="1">
                          <a:latin typeface="Roboto"/>
                          <a:ea typeface="Roboto"/>
                          <a:cs typeface="Roboto"/>
                          <a:sym typeface="Roboto"/>
                        </a:rPr>
                        <a:t>Ix</a:t>
                      </a:r>
                      <a:r>
                        <a:rPr lang="en-US" sz="1600" b="1" u="none" strike="noStrike" cap="none" dirty="0">
                          <a:latin typeface="Roboto"/>
                          <a:ea typeface="Roboto"/>
                          <a:cs typeface="Roboto"/>
                          <a:sym typeface="Roboto"/>
                        </a:rPr>
                        <a:t>)</a:t>
                      </a: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1) FBC/U&amp;E/LFT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Plasma potassium ----- Low= Primary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Aldosterone/renin ratio -- High ratio (high aldosterone and low renin )= Primary</a:t>
                      </a:r>
                    </a:p>
                    <a:p>
                      <a:r>
                        <a:rPr lang="en-GB" sz="1400" b="0" i="0" u="none" strike="noStrike" cap="none" dirty="0">
                          <a:solidFill>
                            <a:srgbClr val="000000"/>
                          </a:solidFill>
                          <a:effectLst/>
                          <a:latin typeface="Arial"/>
                          <a:ea typeface="Arial"/>
                          <a:cs typeface="Arial"/>
                          <a:sym typeface="Arial"/>
                        </a:rPr>
                        <a:t>CT/MRI to locate adrenal lesions</a:t>
                      </a:r>
                    </a:p>
                    <a:p>
                      <a:r>
                        <a:rPr lang="en-GB" sz="1400" b="0" i="0" u="none" strike="noStrike" cap="none" dirty="0">
                          <a:solidFill>
                            <a:srgbClr val="000000"/>
                          </a:solidFill>
                          <a:effectLst/>
                          <a:latin typeface="Arial"/>
                          <a:ea typeface="Arial"/>
                          <a:cs typeface="Arial"/>
                          <a:sym typeface="Arial"/>
                        </a:rPr>
                        <a:t>Selective adrenal venous sampling (Gold Standard)</a:t>
                      </a:r>
                    </a:p>
                  </a:txBody>
                  <a:tcPr marL="91425" marR="91425" marT="91425" marB="91425"/>
                </a:tc>
                <a:extLst>
                  <a:ext uri="{0D108BD9-81ED-4DB2-BD59-A6C34878D82A}">
                    <a16:rowId xmlns:a16="http://schemas.microsoft.com/office/drawing/2014/main" val="272509959"/>
                  </a:ext>
                </a:extLst>
              </a:tr>
            </a:tbl>
          </a:graphicData>
        </a:graphic>
      </p:graphicFrame>
    </p:spTree>
    <p:extLst>
      <p:ext uri="{BB962C8B-B14F-4D97-AF65-F5344CB8AC3E}">
        <p14:creationId xmlns:p14="http://schemas.microsoft.com/office/powerpoint/2010/main" val="542683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Conn’s</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3281497219"/>
              </p:ext>
            </p:extLst>
          </p:nvPr>
        </p:nvGraphicFramePr>
        <p:xfrm>
          <a:off x="838200" y="1865374"/>
          <a:ext cx="10515600" cy="2103090"/>
        </p:xfrm>
        <a:graphic>
          <a:graphicData uri="http://schemas.openxmlformats.org/drawingml/2006/table">
            <a:tbl>
              <a:tblPr>
                <a:noFill/>
                <a:tableStyleId>{A9FBECBB-9841-4348-AF54-0E99E33BA2AF}</a:tableStyleId>
              </a:tblPr>
              <a:tblGrid>
                <a:gridCol w="4176252">
                  <a:extLst>
                    <a:ext uri="{9D8B030D-6E8A-4147-A177-3AD203B41FA5}">
                      <a16:colId xmlns:a16="http://schemas.microsoft.com/office/drawing/2014/main" val="20000"/>
                    </a:ext>
                  </a:extLst>
                </a:gridCol>
                <a:gridCol w="6339348">
                  <a:extLst>
                    <a:ext uri="{9D8B030D-6E8A-4147-A177-3AD203B41FA5}">
                      <a16:colId xmlns:a16="http://schemas.microsoft.com/office/drawing/2014/main" val="20001"/>
                    </a:ext>
                  </a:extLst>
                </a:gridCol>
              </a:tblGrid>
              <a:tr h="1859472">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1" u="none" strike="noStrike" cap="none" dirty="0">
                          <a:latin typeface="Roboto"/>
                          <a:ea typeface="Roboto"/>
                          <a:cs typeface="Roboto"/>
                          <a:sym typeface="Roboto"/>
                        </a:rPr>
                        <a:t>TREATMENT (Tx)</a:t>
                      </a:r>
                    </a:p>
                    <a:p>
                      <a:pPr marL="0" marR="0" lvl="0" indent="0" algn="l" rtl="0">
                        <a:lnSpc>
                          <a:spcPct val="100000"/>
                        </a:lnSpc>
                        <a:spcBef>
                          <a:spcPts val="0"/>
                        </a:spcBef>
                        <a:spcAft>
                          <a:spcPts val="0"/>
                        </a:spcAft>
                        <a:buClr>
                          <a:srgbClr val="000000"/>
                        </a:buClr>
                        <a:buSzPts val="1400"/>
                        <a:buFont typeface="Arial"/>
                        <a:buNone/>
                      </a:pPr>
                      <a:endParaRPr sz="1600" b="1" u="sng" strike="noStrike" cap="none" dirty="0">
                        <a:latin typeface="Roboto"/>
                        <a:ea typeface="Roboto"/>
                        <a:cs typeface="Roboto"/>
                        <a:sym typeface="Roboto"/>
                      </a:endParaRPr>
                    </a:p>
                  </a:txBody>
                  <a:tcPr marL="91425" marR="91425" marT="91425" marB="91425"/>
                </a:tc>
                <a:tc>
                  <a:txBody>
                    <a:bodyPr/>
                    <a:lstStyle/>
                    <a:p>
                      <a:r>
                        <a:rPr lang="en-GB" sz="1400" b="1" i="0" u="none" strike="noStrike" cap="none" dirty="0">
                          <a:solidFill>
                            <a:srgbClr val="000000"/>
                          </a:solidFill>
                          <a:effectLst/>
                          <a:latin typeface="Arial"/>
                          <a:ea typeface="Arial"/>
                          <a:cs typeface="Arial"/>
                          <a:sym typeface="Arial"/>
                        </a:rPr>
                        <a:t>Aldosterone antagonists- </a:t>
                      </a:r>
                      <a:r>
                        <a:rPr lang="en-GB" sz="1400" b="0" i="0" u="none" strike="noStrike" cap="none" dirty="0">
                          <a:solidFill>
                            <a:srgbClr val="000000"/>
                          </a:solidFill>
                          <a:effectLst/>
                          <a:latin typeface="Arial"/>
                          <a:ea typeface="Arial"/>
                          <a:cs typeface="Arial"/>
                          <a:sym typeface="Arial"/>
                        </a:rPr>
                        <a:t>to control BP levels and low K+</a:t>
                      </a:r>
                    </a:p>
                    <a:p>
                      <a:r>
                        <a:rPr lang="en-GB" sz="1400" b="1" i="1" u="none" strike="noStrike" cap="none" dirty="0">
                          <a:solidFill>
                            <a:srgbClr val="000000"/>
                          </a:solidFill>
                          <a:effectLst/>
                          <a:latin typeface="Arial"/>
                          <a:ea typeface="Arial"/>
                          <a:cs typeface="Arial"/>
                          <a:sym typeface="Arial"/>
                        </a:rPr>
                        <a:t>Eplerenone</a:t>
                      </a:r>
                      <a:endParaRPr lang="en-GB" sz="1400" b="0" i="0" u="none" strike="noStrike" cap="none" dirty="0">
                        <a:solidFill>
                          <a:srgbClr val="000000"/>
                        </a:solidFill>
                        <a:effectLst/>
                        <a:latin typeface="Arial"/>
                        <a:ea typeface="Arial"/>
                        <a:cs typeface="Arial"/>
                        <a:sym typeface="Arial"/>
                      </a:endParaRPr>
                    </a:p>
                    <a:p>
                      <a:r>
                        <a:rPr lang="en-GB" sz="1400" b="1" i="1" u="none" strike="noStrike" cap="none" dirty="0">
                          <a:solidFill>
                            <a:srgbClr val="000000"/>
                          </a:solidFill>
                          <a:effectLst/>
                          <a:latin typeface="Arial"/>
                          <a:ea typeface="Arial"/>
                          <a:cs typeface="Arial"/>
                          <a:sym typeface="Arial"/>
                        </a:rPr>
                        <a:t>Spironolactone</a:t>
                      </a:r>
                    </a:p>
                    <a:p>
                      <a:endParaRPr lang="en-GB" sz="1400" b="0" i="0" u="none" strike="noStrike" cap="none" dirty="0">
                        <a:solidFill>
                          <a:srgbClr val="000000"/>
                        </a:solidFill>
                        <a:effectLst/>
                        <a:latin typeface="Arial"/>
                        <a:ea typeface="Arial"/>
                        <a:cs typeface="Arial"/>
                        <a:sym typeface="Arial"/>
                      </a:endParaRPr>
                    </a:p>
                    <a:p>
                      <a:r>
                        <a:rPr lang="en-GB" sz="1400" b="0" i="0" u="none" strike="noStrike" cap="none" dirty="0">
                          <a:solidFill>
                            <a:srgbClr val="000000"/>
                          </a:solidFill>
                          <a:effectLst/>
                          <a:latin typeface="Arial"/>
                          <a:ea typeface="Arial"/>
                          <a:cs typeface="Arial"/>
                          <a:sym typeface="Arial"/>
                        </a:rPr>
                        <a:t>Treat the underlying cause</a:t>
                      </a:r>
                    </a:p>
                    <a:p>
                      <a:r>
                        <a:rPr lang="en-GB" sz="1400" b="0" i="0" u="none" strike="noStrike" cap="none" dirty="0">
                          <a:solidFill>
                            <a:srgbClr val="000000"/>
                          </a:solidFill>
                          <a:effectLst/>
                          <a:latin typeface="Arial"/>
                          <a:ea typeface="Arial"/>
                          <a:cs typeface="Arial"/>
                          <a:sym typeface="Arial"/>
                        </a:rPr>
                        <a:t>Surgical removal of adenoma (</a:t>
                      </a:r>
                      <a:r>
                        <a:rPr lang="en-GB" sz="1400" b="1" i="0" u="none" strike="noStrike" cap="none" dirty="0">
                          <a:solidFill>
                            <a:srgbClr val="000000"/>
                          </a:solidFill>
                          <a:effectLst/>
                          <a:latin typeface="Arial"/>
                          <a:ea typeface="Arial"/>
                          <a:cs typeface="Arial"/>
                          <a:sym typeface="Arial"/>
                        </a:rPr>
                        <a:t>Adrenalectomy)</a:t>
                      </a:r>
                      <a:endParaRPr lang="en-GB" sz="1400" b="0" i="0" u="none" strike="noStrike" cap="none" dirty="0">
                        <a:solidFill>
                          <a:srgbClr val="000000"/>
                        </a:solidFill>
                        <a:effectLst/>
                        <a:latin typeface="Arial"/>
                        <a:ea typeface="Arial"/>
                        <a:cs typeface="Arial"/>
                        <a:sym typeface="Arial"/>
                      </a:endParaRPr>
                    </a:p>
                    <a:p>
                      <a:r>
                        <a:rPr lang="en-GB" sz="1400" b="1" i="1" u="none" strike="noStrike" cap="none" dirty="0">
                          <a:solidFill>
                            <a:srgbClr val="000000"/>
                          </a:solidFill>
                          <a:effectLst/>
                          <a:latin typeface="Arial"/>
                          <a:ea typeface="Arial"/>
                          <a:cs typeface="Arial"/>
                          <a:sym typeface="Arial"/>
                        </a:rPr>
                        <a:t>Percutaneous renal artery angioplasty</a:t>
                      </a:r>
                      <a:r>
                        <a:rPr lang="en-GB" sz="1400" b="0" i="0" u="none" strike="noStrike" cap="none" dirty="0">
                          <a:solidFill>
                            <a:srgbClr val="000000"/>
                          </a:solidFill>
                          <a:effectLst/>
                          <a:latin typeface="Arial"/>
                          <a:ea typeface="Arial"/>
                          <a:cs typeface="Arial"/>
                          <a:sym typeface="Arial"/>
                        </a:rPr>
                        <a:t> via the femoral artery to treat in renal artery stenosis (a cause of secondary hyperaldosteronism)</a:t>
                      </a:r>
                    </a:p>
                    <a:p>
                      <a:endParaRPr lang="en-GB" sz="1400" b="0" i="0" u="none" strike="noStrike" cap="none" dirty="0">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12615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Adrenal Insufficiency</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2835064215"/>
              </p:ext>
            </p:extLst>
          </p:nvPr>
        </p:nvGraphicFramePr>
        <p:xfrm>
          <a:off x="362494" y="1829048"/>
          <a:ext cx="11467011" cy="4419540"/>
        </p:xfrm>
        <a:graphic>
          <a:graphicData uri="http://schemas.openxmlformats.org/drawingml/2006/table">
            <a:tbl>
              <a:tblPr>
                <a:noFill/>
                <a:tableStyleId>{A9FBECBB-9841-4348-AF54-0E99E33BA2AF}</a:tableStyleId>
              </a:tblPr>
              <a:tblGrid>
                <a:gridCol w="3799692">
                  <a:extLst>
                    <a:ext uri="{9D8B030D-6E8A-4147-A177-3AD203B41FA5}">
                      <a16:colId xmlns:a16="http://schemas.microsoft.com/office/drawing/2014/main" val="20000"/>
                    </a:ext>
                  </a:extLst>
                </a:gridCol>
                <a:gridCol w="7667319">
                  <a:extLst>
                    <a:ext uri="{9D8B030D-6E8A-4147-A177-3AD203B41FA5}">
                      <a16:colId xmlns:a16="http://schemas.microsoft.com/office/drawing/2014/main" val="20001"/>
                    </a:ext>
                  </a:extLst>
                </a:gridCol>
              </a:tblGrid>
              <a:tr h="2158946">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Adrenal insufficiency is where the adrenal glands do not produce enough steroid hormones, particularly cortisol and aldosterone. Steroids are essential for life. Therefore, the condition is life threatening unless the hormones are replaced.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sz="1400" b="0"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Primary adrenal insufficiency </a:t>
                      </a:r>
                      <a:r>
                        <a:rPr lang="en-GB" sz="1400" b="0" i="0" u="none" strike="noStrike" cap="none">
                          <a:solidFill>
                            <a:srgbClr val="000000"/>
                          </a:solidFill>
                          <a:effectLst/>
                          <a:latin typeface="Arial"/>
                          <a:ea typeface="Arial"/>
                          <a:cs typeface="Arial"/>
                          <a:sym typeface="Arial"/>
                        </a:rPr>
                        <a:t>AKA Addison’s disease is a specific condition where the </a:t>
                      </a:r>
                      <a:r>
                        <a:rPr lang="en-GB" sz="1400" b="1" i="0" u="none" strike="noStrike" cap="none">
                          <a:solidFill>
                            <a:srgbClr val="000000"/>
                          </a:solidFill>
                          <a:effectLst/>
                          <a:latin typeface="Arial"/>
                          <a:ea typeface="Arial"/>
                          <a:cs typeface="Arial"/>
                          <a:sym typeface="Arial"/>
                        </a:rPr>
                        <a:t>adrenal glands</a:t>
                      </a:r>
                      <a:r>
                        <a:rPr lang="en-GB" sz="1400" b="0" i="0" u="none" strike="noStrike" cap="none">
                          <a:solidFill>
                            <a:srgbClr val="000000"/>
                          </a:solidFill>
                          <a:effectLst/>
                          <a:latin typeface="Arial"/>
                          <a:ea typeface="Arial"/>
                          <a:cs typeface="Arial"/>
                          <a:sym typeface="Arial"/>
                        </a:rPr>
                        <a:t> have been damaged, resulting in reduced cortisol and aldosterone.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Most common cause-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Autoimmune adrenalitis - Most common in developed countries</a:t>
                      </a:r>
                      <a:br>
                        <a:rPr lang="en-GB"/>
                      </a:br>
                      <a:r>
                        <a:rPr lang="en-GB" sz="1400" b="0" i="0" u="none" strike="noStrike" cap="none">
                          <a:solidFill>
                            <a:srgbClr val="000000"/>
                          </a:solidFill>
                          <a:effectLst/>
                          <a:latin typeface="Arial"/>
                          <a:ea typeface="Arial"/>
                          <a:cs typeface="Arial"/>
                          <a:sym typeface="Arial"/>
                        </a:rPr>
                        <a:t>TB- Most common worldwide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4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1" i="0" u="none" strike="noStrike" cap="none">
                          <a:solidFill>
                            <a:srgbClr val="000000"/>
                          </a:solidFill>
                          <a:effectLst/>
                          <a:latin typeface="Arial"/>
                          <a:ea typeface="Arial"/>
                          <a:cs typeface="Arial"/>
                          <a:sym typeface="Arial"/>
                        </a:rPr>
                        <a:t>Secondary adrenal insufficiency </a:t>
                      </a:r>
                      <a:r>
                        <a:rPr lang="en-GB" sz="1400" b="0" i="0" u="none" strike="noStrike" cap="none">
                          <a:solidFill>
                            <a:srgbClr val="000000"/>
                          </a:solidFill>
                          <a:effectLst/>
                          <a:latin typeface="Arial"/>
                          <a:ea typeface="Arial"/>
                          <a:cs typeface="Arial"/>
                          <a:sym typeface="Arial"/>
                        </a:rPr>
                        <a:t>is a caused by inadequate ACTH stimulating the adrenal glands, resulting in low levels of cortisol being released.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u="none" strike="noStrike" cap="none">
                          <a:solidFill>
                            <a:srgbClr val="000000"/>
                          </a:solidFill>
                          <a:effectLst/>
                          <a:latin typeface="Arial"/>
                          <a:ea typeface="Arial"/>
                          <a:cs typeface="Arial"/>
                          <a:sym typeface="Arial"/>
                        </a:rPr>
                        <a:t>Due to loss/damage to the </a:t>
                      </a:r>
                      <a:r>
                        <a:rPr lang="en-GB" sz="1400" b="1" i="0" u="none" strike="noStrike" cap="none">
                          <a:solidFill>
                            <a:srgbClr val="000000"/>
                          </a:solidFill>
                          <a:effectLst/>
                          <a:latin typeface="Arial"/>
                          <a:ea typeface="Arial"/>
                          <a:cs typeface="Arial"/>
                          <a:sym typeface="Arial"/>
                        </a:rPr>
                        <a:t>pituitary gland</a:t>
                      </a:r>
                      <a:r>
                        <a:rPr lang="en-GB" sz="1400" b="0" i="0" u="none" strike="noStrike" cap="none">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4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1" i="0" u="none" strike="noStrike" cap="none">
                          <a:solidFill>
                            <a:srgbClr val="000000"/>
                          </a:solidFill>
                          <a:effectLst/>
                          <a:latin typeface="Arial"/>
                          <a:ea typeface="Arial"/>
                          <a:cs typeface="Arial"/>
                          <a:sym typeface="Arial"/>
                        </a:rPr>
                        <a:t>Tertiary adrenal insufficiency </a:t>
                      </a:r>
                      <a:r>
                        <a:rPr lang="en-GB" sz="1400" b="0" i="0" u="none" strike="noStrike" cap="none">
                          <a:solidFill>
                            <a:srgbClr val="000000"/>
                          </a:solidFill>
                          <a:effectLst/>
                          <a:latin typeface="Arial"/>
                          <a:ea typeface="Arial"/>
                          <a:cs typeface="Arial"/>
                          <a:sym typeface="Arial"/>
                        </a:rPr>
                        <a:t>is the result of inadequate CRH release by the </a:t>
                      </a:r>
                      <a:r>
                        <a:rPr lang="en-GB" sz="1400" b="1" i="0" u="none" strike="noStrike" cap="none">
                          <a:solidFill>
                            <a:srgbClr val="000000"/>
                          </a:solidFill>
                          <a:effectLst/>
                          <a:latin typeface="Arial"/>
                          <a:ea typeface="Arial"/>
                          <a:cs typeface="Arial"/>
                          <a:sym typeface="Arial"/>
                        </a:rPr>
                        <a:t>hypothalamus</a:t>
                      </a:r>
                      <a:r>
                        <a:rPr lang="en-GB" sz="1400" b="0" i="0" u="none" strike="noStrike" cap="none">
                          <a:solidFill>
                            <a:srgbClr val="000000"/>
                          </a:solidFill>
                          <a:effectLst/>
                          <a:latin typeface="Arial"/>
                          <a:ea typeface="Arial"/>
                          <a:cs typeface="Arial"/>
                          <a:sym typeface="Arial"/>
                        </a:rPr>
                        <a:t>. This is usually the result of patients being on long term oral steroids (for more than 3 weeks) causing suppression of the hypothalamus. </a:t>
                      </a:r>
                    </a:p>
                  </a:txBody>
                  <a:tcPr marL="91425" marR="91425" marT="91425" marB="91425"/>
                </a:tc>
                <a:extLst>
                  <a:ext uri="{0D108BD9-81ED-4DB2-BD59-A6C34878D82A}">
                    <a16:rowId xmlns:a16="http://schemas.microsoft.com/office/drawing/2014/main" val="10001"/>
                  </a:ext>
                </a:extLst>
              </a:tr>
              <a:tr h="565839">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PRESENTATION (Sx)</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Non specific symptoms- Fatigue, Weight loss, Nausea, Vomiting, Hypotension, Abdominal pain</a:t>
                      </a:r>
                    </a:p>
                    <a:p>
                      <a:r>
                        <a:rPr lang="en-GB" sz="1400" b="0" i="0" u="none" strike="noStrike" cap="none">
                          <a:solidFill>
                            <a:srgbClr val="000000"/>
                          </a:solidFill>
                          <a:effectLst/>
                          <a:latin typeface="Arial"/>
                          <a:ea typeface="Arial"/>
                          <a:cs typeface="Arial"/>
                          <a:sym typeface="Arial"/>
                        </a:rPr>
                        <a:t>Key symptom- Hyperpigmentation especially in the palmar creases for Addison's</a:t>
                      </a:r>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83674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Adrenal Insufficiency</a:t>
            </a:r>
            <a:endParaRPr sz="4200">
              <a:solidFill>
                <a:srgbClr val="FFFFFF"/>
              </a:solidFill>
              <a:latin typeface="Roboto"/>
              <a:ea typeface="Roboto"/>
              <a:cs typeface="Roboto"/>
              <a:sym typeface="Roboto"/>
            </a:endParaRPr>
          </a:p>
        </p:txBody>
      </p:sp>
      <p:pic>
        <p:nvPicPr>
          <p:cNvPr id="3" name="Picture 2" descr="Diagram&#10;&#10;Description automatically generated">
            <a:extLst>
              <a:ext uri="{FF2B5EF4-FFF2-40B4-BE49-F238E27FC236}">
                <a16:creationId xmlns:a16="http://schemas.microsoft.com/office/drawing/2014/main" id="{15585589-A4F6-8291-6EFE-7D52322550B6}"/>
              </a:ext>
            </a:extLst>
          </p:cNvPr>
          <p:cNvPicPr>
            <a:picLocks noChangeAspect="1"/>
          </p:cNvPicPr>
          <p:nvPr/>
        </p:nvPicPr>
        <p:blipFill>
          <a:blip r:embed="rId3"/>
          <a:stretch>
            <a:fillRect/>
          </a:stretch>
        </p:blipFill>
        <p:spPr>
          <a:xfrm>
            <a:off x="2993147" y="1950896"/>
            <a:ext cx="5692755" cy="4907104"/>
          </a:xfrm>
          <a:prstGeom prst="rect">
            <a:avLst/>
          </a:prstGeom>
        </p:spPr>
      </p:pic>
    </p:spTree>
    <p:extLst>
      <p:ext uri="{BB962C8B-B14F-4D97-AF65-F5344CB8AC3E}">
        <p14:creationId xmlns:p14="http://schemas.microsoft.com/office/powerpoint/2010/main" val="4291109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Adrenal Insufficiency</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1561872785"/>
              </p:ext>
            </p:extLst>
          </p:nvPr>
        </p:nvGraphicFramePr>
        <p:xfrm>
          <a:off x="362494" y="1829048"/>
          <a:ext cx="11467011" cy="4602390"/>
        </p:xfrm>
        <a:graphic>
          <a:graphicData uri="http://schemas.openxmlformats.org/drawingml/2006/table">
            <a:tbl>
              <a:tblPr>
                <a:noFill/>
                <a:tableStyleId>{A9FBECBB-9841-4348-AF54-0E99E33BA2AF}</a:tableStyleId>
              </a:tblPr>
              <a:tblGrid>
                <a:gridCol w="3543300">
                  <a:extLst>
                    <a:ext uri="{9D8B030D-6E8A-4147-A177-3AD203B41FA5}">
                      <a16:colId xmlns:a16="http://schemas.microsoft.com/office/drawing/2014/main" val="20000"/>
                    </a:ext>
                  </a:extLst>
                </a:gridCol>
                <a:gridCol w="7923711">
                  <a:extLst>
                    <a:ext uri="{9D8B030D-6E8A-4147-A177-3AD203B41FA5}">
                      <a16:colId xmlns:a16="http://schemas.microsoft.com/office/drawing/2014/main" val="20001"/>
                    </a:ext>
                  </a:extLst>
                </a:gridCol>
              </a:tblGrid>
              <a:tr h="2037558">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cap="none" dirty="0">
                          <a:latin typeface="Roboto"/>
                          <a:ea typeface="Roboto"/>
                          <a:cs typeface="Roboto"/>
                          <a:sym typeface="Roboto"/>
                        </a:rPr>
                        <a:t>DIAGNOSIS &amp; INVESTIGATIONS (</a:t>
                      </a:r>
                      <a:r>
                        <a:rPr lang="en-US" sz="1600" b="1" u="none" strike="noStrike" cap="none" dirty="0" err="1">
                          <a:latin typeface="Roboto"/>
                          <a:ea typeface="Roboto"/>
                          <a:cs typeface="Roboto"/>
                          <a:sym typeface="Roboto"/>
                        </a:rPr>
                        <a:t>Ix</a:t>
                      </a:r>
                      <a:r>
                        <a:rPr lang="en-US" sz="1600" b="1" u="none" strike="noStrike" cap="none" dirty="0">
                          <a:latin typeface="Roboto"/>
                          <a:ea typeface="Roboto"/>
                          <a:cs typeface="Roboto"/>
                          <a:sym typeface="Roboto"/>
                        </a:rPr>
                        <a:t>)</a:t>
                      </a:r>
                    </a:p>
                    <a:p>
                      <a:pPr marL="0" marR="0" lvl="0" indent="0" algn="l" rtl="0">
                        <a:lnSpc>
                          <a:spcPct val="100000"/>
                        </a:lnSpc>
                        <a:spcBef>
                          <a:spcPts val="0"/>
                        </a:spcBef>
                        <a:spcAft>
                          <a:spcPts val="0"/>
                        </a:spcAft>
                        <a:buClr>
                          <a:srgbClr val="000000"/>
                        </a:buClr>
                        <a:buSzPts val="1400"/>
                        <a:buFont typeface="Arial"/>
                        <a:buNone/>
                      </a:pPr>
                      <a:endParaRPr sz="1600" b="1" u="none" strike="noStrike" cap="none" dirty="0">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Low sodium- Hyponatremia due to low Aldosterone</a:t>
                      </a:r>
                    </a:p>
                    <a:p>
                      <a:r>
                        <a:rPr lang="en-GB" sz="1400" b="0" i="0" u="none" strike="noStrike" cap="none" dirty="0">
                          <a:solidFill>
                            <a:srgbClr val="000000"/>
                          </a:solidFill>
                          <a:effectLst/>
                          <a:latin typeface="Arial"/>
                          <a:ea typeface="Arial"/>
                          <a:cs typeface="Arial"/>
                          <a:sym typeface="Arial"/>
                        </a:rPr>
                        <a:t>High potassium- Hyperkalaemia due to low Aldosterone</a:t>
                      </a:r>
                    </a:p>
                    <a:p>
                      <a:r>
                        <a:rPr lang="en-GB" sz="1400" b="0" i="0" u="none" strike="noStrike" cap="none" dirty="0">
                          <a:solidFill>
                            <a:srgbClr val="000000"/>
                          </a:solidFill>
                          <a:effectLst/>
                          <a:latin typeface="Arial"/>
                          <a:ea typeface="Arial"/>
                          <a:cs typeface="Arial"/>
                          <a:sym typeface="Arial"/>
                        </a:rPr>
                        <a:t>Low cortisol</a:t>
                      </a:r>
                    </a:p>
                    <a:p>
                      <a:r>
                        <a:rPr lang="en-GB" sz="1400" b="0" i="0" u="none" strike="noStrike" cap="none" dirty="0">
                          <a:solidFill>
                            <a:srgbClr val="000000"/>
                          </a:solidFill>
                          <a:effectLst/>
                          <a:latin typeface="Arial"/>
                          <a:ea typeface="Arial"/>
                          <a:cs typeface="Arial"/>
                          <a:sym typeface="Arial"/>
                        </a:rPr>
                        <a:t>ACTH: High in primary insufficiency, low/low normal in secondary insufficiency</a:t>
                      </a:r>
                    </a:p>
                    <a:p>
                      <a:r>
                        <a:rPr lang="en-GB" sz="1400" b="0" i="0" u="none" strike="noStrike" cap="none" dirty="0">
                          <a:solidFill>
                            <a:srgbClr val="000000"/>
                          </a:solidFill>
                          <a:effectLst/>
                          <a:latin typeface="Arial"/>
                          <a:ea typeface="Arial"/>
                          <a:cs typeface="Arial"/>
                          <a:sym typeface="Arial"/>
                        </a:rPr>
                        <a:t>Renin (high in Addison’s)</a:t>
                      </a:r>
                    </a:p>
                    <a:p>
                      <a:r>
                        <a:rPr lang="en-GB" sz="1400" b="0" i="0" u="none" strike="noStrike" cap="none" dirty="0">
                          <a:solidFill>
                            <a:srgbClr val="000000"/>
                          </a:solidFill>
                          <a:effectLst/>
                          <a:latin typeface="Arial"/>
                          <a:ea typeface="Arial"/>
                          <a:cs typeface="Arial"/>
                          <a:sym typeface="Arial"/>
                        </a:rPr>
                        <a:t>Aldosterone (low in Addison’s)</a:t>
                      </a:r>
                    </a:p>
                    <a:p>
                      <a:endParaRPr lang="en-GB" sz="1400" b="0" i="0" u="none" strike="noStrike" cap="none" dirty="0">
                        <a:solidFill>
                          <a:srgbClr val="000000"/>
                        </a:solidFill>
                        <a:effectLst/>
                        <a:latin typeface="Arial"/>
                        <a:ea typeface="Arial"/>
                        <a:cs typeface="Arial"/>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1" i="0" u="none" strike="noStrike" cap="none" dirty="0">
                          <a:solidFill>
                            <a:srgbClr val="000000"/>
                          </a:solidFill>
                          <a:effectLst/>
                          <a:latin typeface="Arial"/>
                          <a:ea typeface="Arial"/>
                          <a:cs typeface="Arial"/>
                          <a:sym typeface="Arial"/>
                        </a:rPr>
                        <a:t>GOLD STANDARD- Short </a:t>
                      </a:r>
                      <a:r>
                        <a:rPr lang="en-GB" sz="1400" b="1" i="0" u="none" strike="noStrike" cap="none" dirty="0" err="1">
                          <a:solidFill>
                            <a:srgbClr val="000000"/>
                          </a:solidFill>
                          <a:effectLst/>
                          <a:latin typeface="Arial"/>
                          <a:ea typeface="Arial"/>
                          <a:cs typeface="Arial"/>
                          <a:sym typeface="Arial"/>
                        </a:rPr>
                        <a:t>synacthen</a:t>
                      </a:r>
                      <a:endParaRPr lang="en-GB" sz="1400" b="1" i="0" u="none" strike="noStrike" cap="none" dirty="0">
                        <a:solidFill>
                          <a:srgbClr val="000000"/>
                        </a:solidFill>
                        <a:effectLst/>
                        <a:latin typeface="Arial"/>
                        <a:ea typeface="Arial"/>
                        <a:cs typeface="Arial"/>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Ideally performed in the morning when the adrenal glands are the most “fresh”.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Give patient </a:t>
                      </a:r>
                      <a:r>
                        <a:rPr lang="en-GB" sz="1400" b="0" i="0" u="none" strike="noStrike" cap="none" dirty="0" err="1">
                          <a:solidFill>
                            <a:srgbClr val="000000"/>
                          </a:solidFill>
                          <a:effectLst/>
                          <a:latin typeface="Arial"/>
                          <a:ea typeface="Arial"/>
                          <a:cs typeface="Arial"/>
                          <a:sym typeface="Arial"/>
                        </a:rPr>
                        <a:t>synacthen</a:t>
                      </a:r>
                      <a:r>
                        <a:rPr lang="en-GB" sz="1400" b="0" i="0" u="none" strike="noStrike" cap="none" dirty="0">
                          <a:solidFill>
                            <a:srgbClr val="000000"/>
                          </a:solidFill>
                          <a:effectLst/>
                          <a:latin typeface="Arial"/>
                          <a:ea typeface="Arial"/>
                          <a:cs typeface="Arial"/>
                          <a:sym typeface="Arial"/>
                        </a:rPr>
                        <a:t> (synthetic ACTH).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Blood cortisol is measured at baseline, 30 and 60 minutes after administration.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In healthy patients should stimulate adrenal glands to produce cortisol.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The cortisol level should at least double in response to </a:t>
                      </a:r>
                      <a:r>
                        <a:rPr lang="en-GB" sz="1400" b="0" i="0" u="none" strike="noStrike" cap="none" dirty="0" err="1">
                          <a:solidFill>
                            <a:srgbClr val="000000"/>
                          </a:solidFill>
                          <a:effectLst/>
                          <a:latin typeface="Arial"/>
                          <a:ea typeface="Arial"/>
                          <a:cs typeface="Arial"/>
                          <a:sym typeface="Arial"/>
                        </a:rPr>
                        <a:t>synacthen</a:t>
                      </a:r>
                      <a:r>
                        <a:rPr lang="en-GB" sz="1400" b="0" i="0" u="none" strike="noStrike" cap="none" dirty="0">
                          <a:solidFill>
                            <a:srgbClr val="000000"/>
                          </a:solidFill>
                          <a:effectLst/>
                          <a:latin typeface="Arial"/>
                          <a:ea typeface="Arial"/>
                          <a:cs typeface="Arial"/>
                          <a:sym typeface="Arial"/>
                        </a:rPr>
                        <a:t>.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A failure of cortisol to rise (less than double the baseline) indicates primary adrenal insufficiency</a:t>
                      </a:r>
                    </a:p>
                  </a:txBody>
                  <a:tcPr marL="91425" marR="91425" marT="91425" marB="91425"/>
                </a:tc>
                <a:extLst>
                  <a:ext uri="{0D108BD9-81ED-4DB2-BD59-A6C34878D82A}">
                    <a16:rowId xmlns:a16="http://schemas.microsoft.com/office/drawing/2014/main" val="10001"/>
                  </a:ext>
                </a:extLst>
              </a:tr>
              <a:tr h="565839">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1" u="none" strike="noStrike" cap="none" dirty="0">
                          <a:latin typeface="Roboto"/>
                          <a:ea typeface="Roboto"/>
                          <a:cs typeface="Roboto"/>
                          <a:sym typeface="Roboto"/>
                        </a:rPr>
                        <a:t>TREATMENT (Tx)</a:t>
                      </a:r>
                    </a:p>
                    <a:p>
                      <a:pPr marL="0" marR="0" lvl="0" indent="0" algn="l" rtl="0">
                        <a:lnSpc>
                          <a:spcPct val="100000"/>
                        </a:lnSpc>
                        <a:spcBef>
                          <a:spcPts val="0"/>
                        </a:spcBef>
                        <a:spcAft>
                          <a:spcPts val="0"/>
                        </a:spcAft>
                        <a:buClr>
                          <a:srgbClr val="000000"/>
                        </a:buClr>
                        <a:buSzPts val="1400"/>
                        <a:buFont typeface="Arial"/>
                        <a:buNone/>
                      </a:pPr>
                      <a:endParaRPr sz="1600" b="1" u="none" strike="noStrike" cap="none" dirty="0">
                        <a:latin typeface="Roboto"/>
                        <a:ea typeface="Roboto"/>
                        <a:cs typeface="Roboto"/>
                        <a:sym typeface="Roboto"/>
                      </a:endParaRPr>
                    </a:p>
                  </a:txBody>
                  <a:tcPr marL="91425" marR="91425" marT="91425" marB="91425"/>
                </a:tc>
                <a:tc>
                  <a:txBody>
                    <a:bodyPr/>
                    <a:lstStyle/>
                    <a:p>
                      <a:r>
                        <a:rPr lang="en-GB" sz="1400" b="1" i="0" u="none" strike="noStrike" cap="none" dirty="0">
                          <a:solidFill>
                            <a:srgbClr val="000000"/>
                          </a:solidFill>
                          <a:effectLst/>
                          <a:latin typeface="Arial"/>
                          <a:ea typeface="Arial"/>
                          <a:cs typeface="Arial"/>
                          <a:sym typeface="Arial"/>
                        </a:rPr>
                        <a:t>Hydrocortisone</a:t>
                      </a:r>
                      <a:r>
                        <a:rPr lang="en-GB" sz="1400" b="0" i="0" u="none" strike="noStrike" cap="none" dirty="0">
                          <a:solidFill>
                            <a:srgbClr val="000000"/>
                          </a:solidFill>
                          <a:effectLst/>
                          <a:latin typeface="Arial"/>
                          <a:ea typeface="Arial"/>
                          <a:cs typeface="Arial"/>
                          <a:sym typeface="Arial"/>
                        </a:rPr>
                        <a:t> (glucocorticoid hormone) to replace </a:t>
                      </a:r>
                      <a:r>
                        <a:rPr lang="en-GB" sz="1400" b="1" i="0" u="none" strike="noStrike" cap="none" dirty="0">
                          <a:solidFill>
                            <a:srgbClr val="000000"/>
                          </a:solidFill>
                          <a:effectLst/>
                          <a:latin typeface="Arial"/>
                          <a:ea typeface="Arial"/>
                          <a:cs typeface="Arial"/>
                          <a:sym typeface="Arial"/>
                        </a:rPr>
                        <a:t>cortisol</a:t>
                      </a:r>
                      <a:r>
                        <a:rPr lang="en-GB" sz="1400" b="0" i="0" u="none" strike="noStrike" cap="none" dirty="0">
                          <a:solidFill>
                            <a:srgbClr val="000000"/>
                          </a:solidFill>
                          <a:effectLst/>
                          <a:latin typeface="Arial"/>
                          <a:ea typeface="Arial"/>
                          <a:cs typeface="Arial"/>
                          <a:sym typeface="Arial"/>
                        </a:rPr>
                        <a:t>.</a:t>
                      </a:r>
                      <a:br>
                        <a:rPr lang="en-GB" dirty="0"/>
                      </a:br>
                      <a:r>
                        <a:rPr lang="en-GB" sz="1400" b="1" i="0" u="none" strike="noStrike" cap="none" dirty="0">
                          <a:solidFill>
                            <a:srgbClr val="000000"/>
                          </a:solidFill>
                          <a:effectLst/>
                          <a:latin typeface="Arial"/>
                          <a:ea typeface="Arial"/>
                          <a:cs typeface="Arial"/>
                          <a:sym typeface="Arial"/>
                        </a:rPr>
                        <a:t>Fludrocortisone</a:t>
                      </a:r>
                      <a:r>
                        <a:rPr lang="en-GB" sz="1400" b="0" i="0" u="none" strike="noStrike" cap="none" dirty="0">
                          <a:solidFill>
                            <a:srgbClr val="000000"/>
                          </a:solidFill>
                          <a:effectLst/>
                          <a:latin typeface="Arial"/>
                          <a:ea typeface="Arial"/>
                          <a:cs typeface="Arial"/>
                          <a:sym typeface="Arial"/>
                        </a:rPr>
                        <a:t> (mineralocorticoid hormone) to replace </a:t>
                      </a:r>
                      <a:r>
                        <a:rPr lang="en-GB" sz="1400" b="1" i="0" u="none" strike="noStrike" cap="none" dirty="0">
                          <a:solidFill>
                            <a:srgbClr val="000000"/>
                          </a:solidFill>
                          <a:effectLst/>
                          <a:latin typeface="Arial"/>
                          <a:ea typeface="Arial"/>
                          <a:cs typeface="Arial"/>
                          <a:sym typeface="Arial"/>
                        </a:rPr>
                        <a:t>aldosterone- </a:t>
                      </a:r>
                      <a:r>
                        <a:rPr lang="en-GB" sz="1400" b="0" i="0" u="none" strike="noStrike" cap="none" dirty="0">
                          <a:solidFill>
                            <a:srgbClr val="000000"/>
                          </a:solidFill>
                          <a:effectLst/>
                          <a:latin typeface="Arial"/>
                          <a:ea typeface="Arial"/>
                          <a:cs typeface="Arial"/>
                          <a:sym typeface="Arial"/>
                        </a:rPr>
                        <a:t>this will correct postural hypotension by increasing Na+, and decreasing K+</a:t>
                      </a:r>
                      <a:endParaRPr lang="en-GB" sz="1400" b="1" i="0" u="none" strike="noStrike" cap="none" dirty="0">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3"/>
                  </a:ext>
                </a:extLst>
              </a:tr>
              <a:tr h="565839">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dirty="0">
                          <a:latin typeface="Roboto"/>
                          <a:ea typeface="Roboto"/>
                          <a:cs typeface="Roboto"/>
                          <a:sym typeface="Roboto"/>
                        </a:rPr>
                        <a:t>COMPLICATIONS</a:t>
                      </a:r>
                      <a:endParaRPr sz="1600" b="1" u="none" strike="noStrike" cap="none" dirty="0">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1" i="0" u="none" strike="noStrike" cap="none" dirty="0">
                          <a:solidFill>
                            <a:srgbClr val="000000"/>
                          </a:solidFill>
                          <a:effectLst/>
                          <a:latin typeface="Arial"/>
                          <a:ea typeface="Arial"/>
                          <a:cs typeface="Arial"/>
                          <a:sym typeface="Arial"/>
                        </a:rPr>
                        <a:t>Addisonian Crisis (AKA Adrenal Crisis)---- </a:t>
                      </a:r>
                      <a:r>
                        <a:rPr lang="en-GB" sz="1400" b="1" i="0" u="none" strike="noStrike" cap="none" dirty="0">
                          <a:solidFill>
                            <a:srgbClr val="FF0000"/>
                          </a:solidFill>
                          <a:effectLst/>
                          <a:latin typeface="Arial"/>
                          <a:ea typeface="Arial"/>
                          <a:cs typeface="Arial"/>
                          <a:sym typeface="Arial"/>
                        </a:rPr>
                        <a:t>LEARN ABOUT THIS AND HOW TO MANAGE</a:t>
                      </a:r>
                      <a:endParaRPr lang="en-GB" sz="1400" b="1" i="0" u="none" strike="noStrike" cap="none" dirty="0">
                        <a:solidFill>
                          <a:srgbClr val="000000"/>
                        </a:solidFill>
                        <a:effectLst/>
                        <a:latin typeface="Arial"/>
                        <a:ea typeface="Arial"/>
                        <a:cs typeface="Arial"/>
                        <a:sym typeface="Arial"/>
                      </a:endParaRPr>
                    </a:p>
                    <a:p>
                      <a:endParaRPr lang="en-GB" sz="1400" b="1" i="0" u="none" strike="noStrike" cap="none" dirty="0">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486416998"/>
                  </a:ext>
                </a:extLst>
              </a:tr>
            </a:tbl>
          </a:graphicData>
        </a:graphic>
      </p:graphicFrame>
    </p:spTree>
    <p:extLst>
      <p:ext uri="{BB962C8B-B14F-4D97-AF65-F5344CB8AC3E}">
        <p14:creationId xmlns:p14="http://schemas.microsoft.com/office/powerpoint/2010/main" val="3115332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195308"/>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SIADH</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254042400"/>
              </p:ext>
            </p:extLst>
          </p:nvPr>
        </p:nvGraphicFramePr>
        <p:xfrm>
          <a:off x="838200" y="1690825"/>
          <a:ext cx="10515600" cy="4632900"/>
        </p:xfrm>
        <a:graphic>
          <a:graphicData uri="http://schemas.openxmlformats.org/drawingml/2006/table">
            <a:tbl>
              <a:tblPr>
                <a:noFill/>
                <a:tableStyleId>{A9FBECBB-9841-4348-AF54-0E99E33BA2AF}</a:tableStyleId>
              </a:tblPr>
              <a:tblGrid>
                <a:gridCol w="3484434">
                  <a:extLst>
                    <a:ext uri="{9D8B030D-6E8A-4147-A177-3AD203B41FA5}">
                      <a16:colId xmlns:a16="http://schemas.microsoft.com/office/drawing/2014/main" val="20000"/>
                    </a:ext>
                  </a:extLst>
                </a:gridCol>
                <a:gridCol w="7031166">
                  <a:extLst>
                    <a:ext uri="{9D8B030D-6E8A-4147-A177-3AD203B41FA5}">
                      <a16:colId xmlns:a16="http://schemas.microsoft.com/office/drawing/2014/main" val="20001"/>
                    </a:ext>
                  </a:extLst>
                </a:gridCol>
              </a:tblGrid>
              <a:tr h="2258614">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DEFINITION, CAUSE/S &amp; RISK FACTORS</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Syndrome of inappropriate secretion of ADH.</a:t>
                      </a:r>
                    </a:p>
                    <a:p>
                      <a:r>
                        <a:rPr lang="en-GB" sz="1400" b="0" i="0" u="none" strike="noStrike" cap="none" dirty="0">
                          <a:solidFill>
                            <a:srgbClr val="000000"/>
                          </a:solidFill>
                          <a:effectLst/>
                          <a:latin typeface="Arial"/>
                          <a:ea typeface="Arial"/>
                          <a:cs typeface="Arial"/>
                          <a:sym typeface="Arial"/>
                        </a:rPr>
                        <a:t>A condition where there is inappropriately high amounts of ADH secretion.</a:t>
                      </a:r>
                    </a:p>
                    <a:p>
                      <a:r>
                        <a:rPr lang="en-GB" sz="1400" b="0" i="0" u="none" strike="noStrike" cap="none" dirty="0">
                          <a:solidFill>
                            <a:srgbClr val="000000"/>
                          </a:solidFill>
                          <a:effectLst/>
                          <a:latin typeface="Arial"/>
                          <a:ea typeface="Arial"/>
                          <a:cs typeface="Arial"/>
                          <a:sym typeface="Arial"/>
                        </a:rPr>
                        <a:t>Causes</a:t>
                      </a:r>
                    </a:p>
                    <a:p>
                      <a:pPr marL="285750" indent="-285750">
                        <a:buFont typeface="Arial" panose="020B0604020202020204" pitchFamily="34" charset="0"/>
                        <a:buChar char="•"/>
                      </a:pPr>
                      <a:r>
                        <a:rPr lang="en-GB" sz="1400" b="0" i="0" u="none" strike="noStrike" cap="none" dirty="0">
                          <a:solidFill>
                            <a:srgbClr val="000000"/>
                          </a:solidFill>
                          <a:effectLst/>
                          <a:latin typeface="Arial"/>
                          <a:ea typeface="Arial"/>
                          <a:cs typeface="Arial"/>
                          <a:sym typeface="Arial"/>
                        </a:rPr>
                        <a:t>Idiopathic</a:t>
                      </a:r>
                    </a:p>
                    <a:p>
                      <a:pPr marL="285750" indent="-285750">
                        <a:buFont typeface="Arial" panose="020B0604020202020204" pitchFamily="34" charset="0"/>
                        <a:buChar char="•"/>
                      </a:pPr>
                      <a:r>
                        <a:rPr lang="en-GB" sz="1400" b="0" i="0" u="none" strike="noStrike" cap="none" dirty="0">
                          <a:solidFill>
                            <a:srgbClr val="000000"/>
                          </a:solidFill>
                          <a:effectLst/>
                          <a:latin typeface="Arial"/>
                          <a:ea typeface="Arial"/>
                          <a:cs typeface="Arial"/>
                          <a:sym typeface="Arial"/>
                        </a:rPr>
                        <a:t>Post-operative from major surgery</a:t>
                      </a:r>
                    </a:p>
                    <a:p>
                      <a:pPr marL="285750" indent="-285750">
                        <a:buFont typeface="Arial" panose="020B0604020202020204" pitchFamily="34" charset="0"/>
                        <a:buChar char="•"/>
                      </a:pPr>
                      <a:r>
                        <a:rPr lang="en-GB" sz="1400" b="0" i="0" u="none" strike="noStrike" cap="none" dirty="0">
                          <a:solidFill>
                            <a:srgbClr val="000000"/>
                          </a:solidFill>
                          <a:effectLst/>
                          <a:latin typeface="Arial"/>
                          <a:ea typeface="Arial"/>
                          <a:cs typeface="Arial"/>
                          <a:sym typeface="Arial"/>
                        </a:rPr>
                        <a:t>Infection, particularly atypical pneumonia and lung abscesses</a:t>
                      </a:r>
                    </a:p>
                    <a:p>
                      <a:pPr marL="285750" indent="-285750">
                        <a:buFont typeface="Arial" panose="020B0604020202020204" pitchFamily="34" charset="0"/>
                        <a:buChar char="•"/>
                      </a:pPr>
                      <a:r>
                        <a:rPr lang="en-GB" sz="1400" b="0" i="0" u="none" strike="noStrike" cap="none" dirty="0">
                          <a:solidFill>
                            <a:srgbClr val="000000"/>
                          </a:solidFill>
                          <a:effectLst/>
                          <a:latin typeface="Arial"/>
                          <a:ea typeface="Arial"/>
                          <a:cs typeface="Arial"/>
                          <a:sym typeface="Arial"/>
                        </a:rPr>
                        <a:t>Head injury</a:t>
                      </a:r>
                    </a:p>
                    <a:p>
                      <a:pPr marL="285750" indent="-285750">
                        <a:buFont typeface="Arial" panose="020B0604020202020204" pitchFamily="34" charset="0"/>
                        <a:buChar char="•"/>
                      </a:pPr>
                      <a:r>
                        <a:rPr lang="en-GB" sz="1400" b="0" i="0" u="none" strike="noStrike" cap="none" dirty="0">
                          <a:solidFill>
                            <a:srgbClr val="000000"/>
                          </a:solidFill>
                          <a:effectLst/>
                          <a:latin typeface="Arial"/>
                          <a:ea typeface="Arial"/>
                          <a:cs typeface="Arial"/>
                          <a:sym typeface="Arial"/>
                        </a:rPr>
                        <a:t>Medications (thiazide diuretics, carbamazepine, antipsychotics, SSRIs, NSAIDSs,)</a:t>
                      </a:r>
                    </a:p>
                    <a:p>
                      <a:pPr marL="285750" indent="-285750">
                        <a:buFont typeface="Arial" panose="020B0604020202020204" pitchFamily="34" charset="0"/>
                        <a:buChar char="•"/>
                      </a:pPr>
                      <a:r>
                        <a:rPr lang="en-GB" sz="1400" b="0" i="0" u="none" strike="noStrike" cap="none" dirty="0">
                          <a:solidFill>
                            <a:srgbClr val="000000"/>
                          </a:solidFill>
                          <a:effectLst/>
                          <a:latin typeface="Arial"/>
                          <a:ea typeface="Arial"/>
                          <a:cs typeface="Arial"/>
                          <a:sym typeface="Arial"/>
                        </a:rPr>
                        <a:t>Malignancy, particularly small cell lung cancer</a:t>
                      </a:r>
                    </a:p>
                    <a:p>
                      <a:pPr marL="285750" indent="-285750">
                        <a:buFont typeface="Arial" panose="020B0604020202020204" pitchFamily="34" charset="0"/>
                        <a:buChar char="•"/>
                      </a:pPr>
                      <a:r>
                        <a:rPr lang="en-GB" sz="1400" b="0" i="0" u="none" strike="noStrike" cap="none" dirty="0">
                          <a:solidFill>
                            <a:srgbClr val="000000"/>
                          </a:solidFill>
                          <a:effectLst/>
                          <a:latin typeface="Arial"/>
                          <a:ea typeface="Arial"/>
                          <a:cs typeface="Arial"/>
                          <a:sym typeface="Arial"/>
                        </a:rPr>
                        <a:t>Meningitis</a:t>
                      </a:r>
                    </a:p>
                  </a:txBody>
                  <a:tcPr marL="91425" marR="91425" marT="91425" marB="91425"/>
                </a:tc>
                <a:extLst>
                  <a:ext uri="{0D108BD9-81ED-4DB2-BD59-A6C34878D82A}">
                    <a16:rowId xmlns:a16="http://schemas.microsoft.com/office/drawing/2014/main" val="10001"/>
                  </a:ext>
                </a:extLst>
              </a:tr>
              <a:tr h="1218449">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cap="none" dirty="0">
                          <a:latin typeface="Roboto"/>
                          <a:ea typeface="Roboto"/>
                          <a:cs typeface="Roboto"/>
                          <a:sym typeface="Roboto"/>
                        </a:rPr>
                        <a:t>PATHOPHYSIOLOGY</a:t>
                      </a:r>
                      <a:endParaRPr lang="en-US" sz="1600" b="1" u="sng" strike="noStrike" cap="none" dirty="0">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600" b="1" u="none" strike="noStrike" cap="none" dirty="0">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ADH is produced in the hypothalamus and secreted by the posterior pituitary gland. </a:t>
                      </a:r>
                    </a:p>
                    <a:p>
                      <a:r>
                        <a:rPr lang="en-GB" sz="1400" b="0" i="0" u="none" strike="noStrike" cap="none" dirty="0">
                          <a:solidFill>
                            <a:srgbClr val="000000"/>
                          </a:solidFill>
                          <a:effectLst/>
                          <a:latin typeface="Arial"/>
                          <a:ea typeface="Arial"/>
                          <a:cs typeface="Arial"/>
                          <a:sym typeface="Arial"/>
                        </a:rPr>
                        <a:t>It  stimulates water reabsorption from the collecting ducts in the kidneys. </a:t>
                      </a:r>
                    </a:p>
                    <a:p>
                      <a:r>
                        <a:rPr lang="en-GB" sz="1400" b="0" i="0" u="none" strike="noStrike" cap="none" dirty="0">
                          <a:solidFill>
                            <a:srgbClr val="000000"/>
                          </a:solidFill>
                          <a:effectLst/>
                          <a:latin typeface="Arial"/>
                          <a:ea typeface="Arial"/>
                          <a:cs typeface="Arial"/>
                          <a:sym typeface="Arial"/>
                        </a:rPr>
                        <a:t>Excessive ADH results in excessive water reabsorption in the collecting ducts. </a:t>
                      </a:r>
                    </a:p>
                    <a:p>
                      <a:r>
                        <a:rPr lang="en-GB" sz="1400" b="0" i="0" u="none" strike="noStrike" cap="none" dirty="0">
                          <a:solidFill>
                            <a:srgbClr val="000000"/>
                          </a:solidFill>
                          <a:effectLst/>
                          <a:latin typeface="Arial"/>
                          <a:ea typeface="Arial"/>
                          <a:cs typeface="Arial"/>
                          <a:sym typeface="Arial"/>
                        </a:rPr>
                        <a:t>This water dilutes the sodium in the blood so you end up with a low sodium concentration (hyponatraemia). The water reabsorption is not usually significant enough to cause a fluid overload, therefore you end up with a “</a:t>
                      </a:r>
                      <a:r>
                        <a:rPr lang="en-GB" sz="1400" b="0" i="0" u="none" strike="noStrike" cap="none" dirty="0" err="1">
                          <a:solidFill>
                            <a:srgbClr val="000000"/>
                          </a:solidFill>
                          <a:effectLst/>
                          <a:latin typeface="Arial"/>
                          <a:ea typeface="Arial"/>
                          <a:cs typeface="Arial"/>
                          <a:sym typeface="Arial"/>
                        </a:rPr>
                        <a:t>euvolaemic</a:t>
                      </a:r>
                      <a:r>
                        <a:rPr lang="en-GB" sz="1400" b="0" i="0" u="none" strike="noStrike" cap="none" dirty="0">
                          <a:solidFill>
                            <a:srgbClr val="000000"/>
                          </a:solidFill>
                          <a:effectLst/>
                          <a:latin typeface="Arial"/>
                          <a:ea typeface="Arial"/>
                          <a:cs typeface="Arial"/>
                          <a:sym typeface="Arial"/>
                        </a:rPr>
                        <a:t> hyponatraemia”. The urine becomes more concentrated as less water is excreted by the kidneys therefore patients with SIADH have a “high urine osmolality” and “high urine sodium”.</a:t>
                      </a:r>
                    </a:p>
                    <a:p>
                      <a:endParaRPr lang="en-GB" sz="1400" b="0" i="0" u="none" strike="noStrike" cap="none" dirty="0">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27861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195308"/>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SIADH</a:t>
            </a:r>
            <a:endParaRPr sz="4200">
              <a:solidFill>
                <a:srgbClr val="FFFFFF"/>
              </a:solidFill>
              <a:latin typeface="Roboto"/>
              <a:ea typeface="Roboto"/>
              <a:cs typeface="Roboto"/>
              <a:sym typeface="Roboto"/>
            </a:endParaRPr>
          </a:p>
        </p:txBody>
      </p:sp>
      <p:pic>
        <p:nvPicPr>
          <p:cNvPr id="3" name="Picture 2" descr="Diagram&#10;&#10;Description automatically generated">
            <a:extLst>
              <a:ext uri="{FF2B5EF4-FFF2-40B4-BE49-F238E27FC236}">
                <a16:creationId xmlns:a16="http://schemas.microsoft.com/office/drawing/2014/main" id="{B1A08E94-2A80-46E1-5479-EDDE9400F4C9}"/>
              </a:ext>
            </a:extLst>
          </p:cNvPr>
          <p:cNvPicPr>
            <a:picLocks noChangeAspect="1"/>
          </p:cNvPicPr>
          <p:nvPr/>
        </p:nvPicPr>
        <p:blipFill>
          <a:blip r:embed="rId3"/>
          <a:stretch>
            <a:fillRect/>
          </a:stretch>
        </p:blipFill>
        <p:spPr>
          <a:xfrm>
            <a:off x="4180121" y="1711145"/>
            <a:ext cx="3831758" cy="5146855"/>
          </a:xfrm>
          <a:prstGeom prst="rect">
            <a:avLst/>
          </a:prstGeom>
        </p:spPr>
      </p:pic>
    </p:spTree>
    <p:extLst>
      <p:ext uri="{BB962C8B-B14F-4D97-AF65-F5344CB8AC3E}">
        <p14:creationId xmlns:p14="http://schemas.microsoft.com/office/powerpoint/2010/main" val="70387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195308"/>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SIADH</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2354767578"/>
              </p:ext>
            </p:extLst>
          </p:nvPr>
        </p:nvGraphicFramePr>
        <p:xfrm>
          <a:off x="838200" y="1690826"/>
          <a:ext cx="10515600" cy="4887048"/>
        </p:xfrm>
        <a:graphic>
          <a:graphicData uri="http://schemas.openxmlformats.org/drawingml/2006/table">
            <a:tbl>
              <a:tblPr>
                <a:noFill/>
                <a:tableStyleId>{A9FBECBB-9841-4348-AF54-0E99E33BA2AF}</a:tableStyleId>
              </a:tblPr>
              <a:tblGrid>
                <a:gridCol w="3484434">
                  <a:extLst>
                    <a:ext uri="{9D8B030D-6E8A-4147-A177-3AD203B41FA5}">
                      <a16:colId xmlns:a16="http://schemas.microsoft.com/office/drawing/2014/main" val="20000"/>
                    </a:ext>
                  </a:extLst>
                </a:gridCol>
                <a:gridCol w="7031166">
                  <a:extLst>
                    <a:ext uri="{9D8B030D-6E8A-4147-A177-3AD203B41FA5}">
                      <a16:colId xmlns:a16="http://schemas.microsoft.com/office/drawing/2014/main" val="20001"/>
                    </a:ext>
                  </a:extLst>
                </a:gridCol>
              </a:tblGrid>
              <a:tr h="1184929">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latin typeface="Roboto"/>
                          <a:ea typeface="Roboto"/>
                          <a:cs typeface="Roboto"/>
                          <a:sym typeface="Roboto"/>
                        </a:rPr>
                        <a:t>PRESENTATION (</a:t>
                      </a:r>
                      <a:r>
                        <a:rPr lang="en-US" sz="1600" b="1" u="none" strike="noStrike" cap="none" dirty="0" err="1">
                          <a:latin typeface="Roboto"/>
                          <a:ea typeface="Roboto"/>
                          <a:cs typeface="Roboto"/>
                          <a:sym typeface="Roboto"/>
                        </a:rPr>
                        <a:t>Sx</a:t>
                      </a:r>
                      <a:r>
                        <a:rPr lang="en-US" sz="1600" b="1" u="none" strike="noStrike" cap="none" dirty="0">
                          <a:latin typeface="Roboto"/>
                          <a:ea typeface="Roboto"/>
                          <a:cs typeface="Roboto"/>
                          <a:sym typeface="Roboto"/>
                        </a:rPr>
                        <a:t>)</a:t>
                      </a:r>
                      <a:endParaRPr sz="1600" b="1" u="none" strike="noStrike" cap="none" dirty="0">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Symptoms largely due to the Hyponatremia</a:t>
                      </a:r>
                    </a:p>
                    <a:p>
                      <a:r>
                        <a:rPr lang="en-GB" sz="1400" b="0" i="0" u="none" strike="noStrike" cap="none" dirty="0">
                          <a:solidFill>
                            <a:srgbClr val="000000"/>
                          </a:solidFill>
                          <a:effectLst/>
                          <a:latin typeface="Arial"/>
                          <a:ea typeface="Arial"/>
                          <a:cs typeface="Arial"/>
                          <a:sym typeface="Arial"/>
                        </a:rPr>
                        <a:t>Headache</a:t>
                      </a:r>
                    </a:p>
                    <a:p>
                      <a:r>
                        <a:rPr lang="en-GB" sz="1400" b="0" i="0" u="none" strike="noStrike" cap="none" dirty="0">
                          <a:solidFill>
                            <a:srgbClr val="000000"/>
                          </a:solidFill>
                          <a:effectLst/>
                          <a:latin typeface="Arial"/>
                          <a:ea typeface="Arial"/>
                          <a:cs typeface="Arial"/>
                          <a:sym typeface="Arial"/>
                        </a:rPr>
                        <a:t>Fatigue, confusion</a:t>
                      </a:r>
                    </a:p>
                    <a:p>
                      <a:r>
                        <a:rPr lang="en-GB" sz="1400" b="0" i="0" u="none" strike="noStrike" cap="none" dirty="0">
                          <a:solidFill>
                            <a:srgbClr val="000000"/>
                          </a:solidFill>
                          <a:effectLst/>
                          <a:latin typeface="Arial"/>
                          <a:ea typeface="Arial"/>
                          <a:cs typeface="Arial"/>
                          <a:sym typeface="Arial"/>
                        </a:rPr>
                        <a:t>Muscle aches and cramps</a:t>
                      </a:r>
                    </a:p>
                    <a:p>
                      <a:r>
                        <a:rPr lang="en-GB" sz="1400" b="0" i="0" u="none" strike="noStrike" cap="none" dirty="0">
                          <a:solidFill>
                            <a:srgbClr val="000000"/>
                          </a:solidFill>
                          <a:effectLst/>
                          <a:latin typeface="Arial"/>
                          <a:ea typeface="Arial"/>
                          <a:cs typeface="Arial"/>
                          <a:sym typeface="Arial"/>
                        </a:rPr>
                        <a:t>Severe hyponatraemia can cause seizures and reduced consciousness</a:t>
                      </a:r>
                    </a:p>
                  </a:txBody>
                  <a:tcPr marL="91425" marR="91425" marT="91425" marB="91425"/>
                </a:tc>
                <a:extLst>
                  <a:ext uri="{0D108BD9-81ED-4DB2-BD59-A6C34878D82A}">
                    <a16:rowId xmlns:a16="http://schemas.microsoft.com/office/drawing/2014/main" val="10001"/>
                  </a:ext>
                </a:extLst>
              </a:tr>
              <a:tr h="1387239">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cap="none" dirty="0">
                          <a:latin typeface="Roboto"/>
                          <a:ea typeface="Roboto"/>
                          <a:cs typeface="Roboto"/>
                          <a:sym typeface="Roboto"/>
                        </a:rPr>
                        <a:t>DIAGNOSIS &amp; INVESTIGATIONS (</a:t>
                      </a:r>
                      <a:r>
                        <a:rPr lang="en-US" sz="1600" b="1" u="none" strike="noStrike" cap="none" dirty="0" err="1">
                          <a:latin typeface="Roboto"/>
                          <a:ea typeface="Roboto"/>
                          <a:cs typeface="Roboto"/>
                          <a:sym typeface="Roboto"/>
                        </a:rPr>
                        <a:t>Ix</a:t>
                      </a:r>
                      <a:r>
                        <a:rPr lang="en-US" sz="1600" b="1" u="none" strike="noStrike" cap="none" dirty="0">
                          <a:latin typeface="Roboto"/>
                          <a:ea typeface="Roboto"/>
                          <a:cs typeface="Roboto"/>
                          <a:sym typeface="Roboto"/>
                        </a:rPr>
                        <a:t>)</a:t>
                      </a:r>
                    </a:p>
                    <a:p>
                      <a:pPr marL="0" marR="0" lvl="0" indent="0" algn="l" rtl="0">
                        <a:lnSpc>
                          <a:spcPct val="100000"/>
                        </a:lnSpc>
                        <a:spcBef>
                          <a:spcPts val="0"/>
                        </a:spcBef>
                        <a:spcAft>
                          <a:spcPts val="0"/>
                        </a:spcAft>
                        <a:buClr>
                          <a:srgbClr val="000000"/>
                        </a:buClr>
                        <a:buSzPts val="1400"/>
                        <a:buFont typeface="Arial"/>
                        <a:buNone/>
                      </a:pPr>
                      <a:endParaRPr sz="1600" b="1" u="none" strike="noStrike" cap="none" dirty="0">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Usually a diagnosis of exclusion </a:t>
                      </a:r>
                    </a:p>
                    <a:p>
                      <a:r>
                        <a:rPr lang="en-GB" sz="1400" b="0" i="0" u="none" strike="noStrike" cap="none" dirty="0">
                          <a:solidFill>
                            <a:srgbClr val="000000"/>
                          </a:solidFill>
                          <a:effectLst/>
                          <a:latin typeface="Arial"/>
                          <a:ea typeface="Arial"/>
                          <a:cs typeface="Arial"/>
                          <a:sym typeface="Arial"/>
                        </a:rPr>
                        <a:t>Clinical examination will show </a:t>
                      </a:r>
                      <a:r>
                        <a:rPr lang="en-GB" sz="1400" b="0" i="0" u="none" strike="noStrike" cap="none" dirty="0" err="1">
                          <a:solidFill>
                            <a:srgbClr val="000000"/>
                          </a:solidFill>
                          <a:effectLst/>
                          <a:latin typeface="Arial"/>
                          <a:ea typeface="Arial"/>
                          <a:cs typeface="Arial"/>
                          <a:sym typeface="Arial"/>
                        </a:rPr>
                        <a:t>euvolaemia</a:t>
                      </a:r>
                      <a:r>
                        <a:rPr lang="en-GB" sz="1400" b="0" i="0" u="none" strike="noStrike" cap="none" dirty="0">
                          <a:solidFill>
                            <a:srgbClr val="000000"/>
                          </a:solidFill>
                          <a:effectLst/>
                          <a:latin typeface="Arial"/>
                          <a:ea typeface="Arial"/>
                          <a:cs typeface="Arial"/>
                          <a:sym typeface="Arial"/>
                        </a:rPr>
                        <a:t>. </a:t>
                      </a:r>
                    </a:p>
                    <a:p>
                      <a:r>
                        <a:rPr lang="en-GB" sz="1400" b="0" i="0" u="none" strike="noStrike" cap="none" dirty="0">
                          <a:solidFill>
                            <a:srgbClr val="000000"/>
                          </a:solidFill>
                          <a:effectLst/>
                          <a:latin typeface="Arial"/>
                          <a:ea typeface="Arial"/>
                          <a:cs typeface="Arial"/>
                          <a:sym typeface="Arial"/>
                        </a:rPr>
                        <a:t>U+Es will show a hyponatraemia. </a:t>
                      </a:r>
                    </a:p>
                    <a:p>
                      <a:r>
                        <a:rPr lang="en-GB" sz="1400" b="0" i="0" u="none" strike="noStrike" cap="none" dirty="0">
                          <a:solidFill>
                            <a:srgbClr val="000000"/>
                          </a:solidFill>
                          <a:effectLst/>
                          <a:latin typeface="Arial"/>
                          <a:ea typeface="Arial"/>
                          <a:cs typeface="Arial"/>
                          <a:sym typeface="Arial"/>
                        </a:rPr>
                        <a:t>Serum osmolality- low</a:t>
                      </a:r>
                    </a:p>
                    <a:p>
                      <a:r>
                        <a:rPr lang="en-GB" sz="1400" b="0" i="0" u="none" strike="noStrike" cap="none" dirty="0">
                          <a:solidFill>
                            <a:srgbClr val="000000"/>
                          </a:solidFill>
                          <a:effectLst/>
                          <a:latin typeface="Arial"/>
                          <a:ea typeface="Arial"/>
                          <a:cs typeface="Arial"/>
                          <a:sym typeface="Arial"/>
                        </a:rPr>
                        <a:t>Urine sodium and osmolality will be high.</a:t>
                      </a:r>
                    </a:p>
                    <a:p>
                      <a:r>
                        <a:rPr lang="en-GB" sz="1400" b="0" i="0" u="none" strike="noStrike" cap="none" dirty="0">
                          <a:solidFill>
                            <a:srgbClr val="000000"/>
                          </a:solidFill>
                          <a:effectLst/>
                          <a:latin typeface="Arial"/>
                          <a:ea typeface="Arial"/>
                          <a:cs typeface="Arial"/>
                          <a:sym typeface="Arial"/>
                        </a:rPr>
                        <a:t>Do any imaging to establish the cause </a:t>
                      </a:r>
                    </a:p>
                  </a:txBody>
                  <a:tcPr marL="91425" marR="91425" marT="91425" marB="91425"/>
                </a:tc>
                <a:extLst>
                  <a:ext uri="{0D108BD9-81ED-4DB2-BD59-A6C34878D82A}">
                    <a16:rowId xmlns:a16="http://schemas.microsoft.com/office/drawing/2014/main" val="10003"/>
                  </a:ext>
                </a:extLst>
              </a:tr>
              <a:tr h="1387239">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1" u="none" strike="noStrike" cap="none" dirty="0">
                          <a:latin typeface="Roboto"/>
                          <a:ea typeface="Roboto"/>
                          <a:cs typeface="Roboto"/>
                          <a:sym typeface="Roboto"/>
                        </a:rPr>
                        <a:t>TREATMENT (Tx)</a:t>
                      </a:r>
                    </a:p>
                    <a:p>
                      <a:pPr marL="0" marR="0" lvl="0" indent="0" algn="l" rtl="0">
                        <a:lnSpc>
                          <a:spcPct val="100000"/>
                        </a:lnSpc>
                        <a:spcBef>
                          <a:spcPts val="0"/>
                        </a:spcBef>
                        <a:spcAft>
                          <a:spcPts val="0"/>
                        </a:spcAft>
                        <a:buClr>
                          <a:srgbClr val="000000"/>
                        </a:buClr>
                        <a:buSzPts val="1400"/>
                        <a:buFont typeface="Arial"/>
                        <a:buNone/>
                      </a:pPr>
                      <a:endParaRPr sz="1600" b="1" u="none" strike="noStrike" cap="none" dirty="0">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Establish and treat the cause of the SIADH. </a:t>
                      </a:r>
                    </a:p>
                    <a:p>
                      <a:r>
                        <a:rPr lang="en-GB" sz="1400" b="0" i="0" u="none" strike="noStrike" cap="none" dirty="0">
                          <a:solidFill>
                            <a:srgbClr val="000000"/>
                          </a:solidFill>
                          <a:effectLst/>
                          <a:latin typeface="Arial"/>
                          <a:ea typeface="Arial"/>
                          <a:cs typeface="Arial"/>
                          <a:sym typeface="Arial"/>
                        </a:rPr>
                        <a:t>It is most common for medications to be the cause so if possible it is best to stop the causative medication. </a:t>
                      </a:r>
                    </a:p>
                    <a:p>
                      <a:r>
                        <a:rPr lang="en-GB" sz="1400" b="0" i="0" u="none" strike="noStrike" cap="none" dirty="0">
                          <a:solidFill>
                            <a:srgbClr val="000000"/>
                          </a:solidFill>
                          <a:effectLst/>
                          <a:latin typeface="Arial"/>
                          <a:ea typeface="Arial"/>
                          <a:cs typeface="Arial"/>
                          <a:sym typeface="Arial"/>
                        </a:rPr>
                        <a:t>Fluid restriction involves restricting their fluid intake to 500mls – 1litre. This may be enough to correct the hyponatraemia without the need for medications.</a:t>
                      </a:r>
                    </a:p>
                    <a:p>
                      <a:r>
                        <a:rPr lang="en-GB" sz="1400" b="0" i="0" u="none" strike="noStrike" cap="none" dirty="0">
                          <a:solidFill>
                            <a:srgbClr val="000000"/>
                          </a:solidFill>
                          <a:effectLst/>
                          <a:latin typeface="Arial"/>
                          <a:ea typeface="Arial"/>
                          <a:cs typeface="Arial"/>
                          <a:sym typeface="Arial"/>
                        </a:rPr>
                        <a:t>Vasopressin receptor antagonist for chronic SIADH e.g. Tolvaptan. </a:t>
                      </a:r>
                    </a:p>
                  </a:txBody>
                  <a:tcPr marL="91425" marR="91425" marT="91425" marB="91425"/>
                </a:tc>
                <a:extLst>
                  <a:ext uri="{0D108BD9-81ED-4DB2-BD59-A6C34878D82A}">
                    <a16:rowId xmlns:a16="http://schemas.microsoft.com/office/drawing/2014/main" val="2499953236"/>
                  </a:ext>
                </a:extLst>
              </a:tr>
              <a:tr h="711378">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dirty="0">
                          <a:latin typeface="Roboto"/>
                          <a:ea typeface="Roboto"/>
                          <a:cs typeface="Roboto"/>
                          <a:sym typeface="Roboto"/>
                        </a:rPr>
                        <a:t>COMPLICATION</a:t>
                      </a:r>
                      <a:endParaRPr sz="1600" b="1" u="none" strike="noStrike" cap="none" dirty="0">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Central pontine myelinolysis. To avoid this it is essential correct the sodium slowly.</a:t>
                      </a:r>
                    </a:p>
                  </a:txBody>
                  <a:tcPr marL="91425" marR="91425" marT="91425" marB="91425"/>
                </a:tc>
                <a:extLst>
                  <a:ext uri="{0D108BD9-81ED-4DB2-BD59-A6C34878D82A}">
                    <a16:rowId xmlns:a16="http://schemas.microsoft.com/office/drawing/2014/main" val="323068060"/>
                  </a:ext>
                </a:extLst>
              </a:tr>
            </a:tbl>
          </a:graphicData>
        </a:graphic>
      </p:graphicFrame>
    </p:spTree>
    <p:extLst>
      <p:ext uri="{BB962C8B-B14F-4D97-AF65-F5344CB8AC3E}">
        <p14:creationId xmlns:p14="http://schemas.microsoft.com/office/powerpoint/2010/main" val="452915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Type 1 Diabetes Mellitus </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1058962713"/>
              </p:ext>
            </p:extLst>
          </p:nvPr>
        </p:nvGraphicFramePr>
        <p:xfrm>
          <a:off x="838200" y="1859975"/>
          <a:ext cx="10515600" cy="4206180"/>
        </p:xfrm>
        <a:graphic>
          <a:graphicData uri="http://schemas.openxmlformats.org/drawingml/2006/table">
            <a:tbl>
              <a:tblPr>
                <a:noFill/>
                <a:tableStyleId>{A9FBECBB-9841-4348-AF54-0E99E33BA2AF}</a:tableStyleId>
              </a:tblPr>
              <a:tblGrid>
                <a:gridCol w="3197402">
                  <a:extLst>
                    <a:ext uri="{9D8B030D-6E8A-4147-A177-3AD203B41FA5}">
                      <a16:colId xmlns:a16="http://schemas.microsoft.com/office/drawing/2014/main" val="20000"/>
                    </a:ext>
                  </a:extLst>
                </a:gridCol>
                <a:gridCol w="7318198">
                  <a:extLst>
                    <a:ext uri="{9D8B030D-6E8A-4147-A177-3AD203B41FA5}">
                      <a16:colId xmlns:a16="http://schemas.microsoft.com/office/drawing/2014/main" val="20001"/>
                    </a:ext>
                  </a:extLst>
                </a:gridCol>
              </a:tblGrid>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DIAGNOSIS &amp; INVESTIGATIONS (</a:t>
                      </a:r>
                      <a:r>
                        <a:rPr lang="en-US" sz="1600" b="1" u="none" strike="noStrike" cap="none" err="1">
                          <a:latin typeface="Roboto"/>
                          <a:ea typeface="Roboto"/>
                          <a:cs typeface="Roboto"/>
                          <a:sym typeface="Roboto"/>
                        </a:rPr>
                        <a:t>Ix</a:t>
                      </a:r>
                      <a:r>
                        <a:rPr lang="en-US" sz="1600" b="1" u="none" strike="noStrike" cap="none">
                          <a:latin typeface="Roboto"/>
                          <a:ea typeface="Roboto"/>
                          <a:cs typeface="Roboto"/>
                          <a:sym typeface="Roboto"/>
                        </a:rPr>
                        <a:t>)</a:t>
                      </a:r>
                      <a:endParaRPr sz="1600" b="1" u="none" strike="noStrike" cap="none">
                        <a:latin typeface="Roboto"/>
                        <a:ea typeface="Roboto"/>
                        <a:cs typeface="Roboto"/>
                        <a:sym typeface="Roboto"/>
                      </a:endParaRPr>
                    </a:p>
                  </a:txBody>
                  <a:tcPr marL="91425" marR="91425" marT="91425" marB="91425"/>
                </a:tc>
                <a:tc>
                  <a:txBody>
                    <a:bodyPr/>
                    <a:lstStyle/>
                    <a:p>
                      <a:r>
                        <a:rPr lang="en-GB" sz="1400" b="1" i="0" u="none" strike="noStrike" cap="none">
                          <a:solidFill>
                            <a:srgbClr val="000000"/>
                          </a:solidFill>
                          <a:effectLst/>
                          <a:latin typeface="Arial"/>
                          <a:ea typeface="Arial"/>
                          <a:cs typeface="Arial"/>
                          <a:sym typeface="Arial"/>
                        </a:rPr>
                        <a:t>In symptomatic patient:</a:t>
                      </a:r>
                      <a:br>
                        <a:rPr lang="en-GB" sz="1400" b="1"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Symptoms of DM AND </a:t>
                      </a:r>
                      <a:br>
                        <a:rPr lang="en-GB" sz="1400" b="0"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Raised plasma glucose </a:t>
                      </a:r>
                      <a:r>
                        <a:rPr lang="en-GB" sz="1400" b="0" i="0" u="none" strike="noStrike" cap="none">
                          <a:solidFill>
                            <a:srgbClr val="000000"/>
                          </a:solidFill>
                          <a:effectLst/>
                          <a:latin typeface="Arial"/>
                          <a:ea typeface="Arial"/>
                          <a:cs typeface="Arial"/>
                          <a:sym typeface="Arial"/>
                        </a:rPr>
                        <a:t>detected once—</a:t>
                      </a:r>
                      <a:r>
                        <a:rPr lang="en-GB" sz="1400" b="1" i="0" u="none" strike="noStrike" cap="none">
                          <a:solidFill>
                            <a:srgbClr val="000000"/>
                          </a:solidFill>
                          <a:effectLst/>
                          <a:latin typeface="Arial"/>
                          <a:ea typeface="Arial"/>
                          <a:cs typeface="Arial"/>
                          <a:sym typeface="Arial"/>
                        </a:rPr>
                        <a:t>fasting ≥7mmol/L</a:t>
                      </a:r>
                      <a:r>
                        <a:rPr lang="en-GB" sz="1400" b="0" i="0" u="none" strike="noStrike" cap="none">
                          <a:solidFill>
                            <a:srgbClr val="000000"/>
                          </a:solidFill>
                          <a:effectLst/>
                          <a:latin typeface="Arial"/>
                          <a:ea typeface="Arial"/>
                          <a:cs typeface="Arial"/>
                          <a:sym typeface="Arial"/>
                        </a:rPr>
                        <a:t> or </a:t>
                      </a:r>
                      <a:r>
                        <a:rPr lang="en-GB" sz="1400" b="1" i="0" u="none" strike="noStrike" cap="none">
                          <a:solidFill>
                            <a:srgbClr val="000000"/>
                          </a:solidFill>
                          <a:effectLst/>
                          <a:latin typeface="Arial"/>
                          <a:ea typeface="Arial"/>
                          <a:cs typeface="Arial"/>
                          <a:sym typeface="Arial"/>
                        </a:rPr>
                        <a:t>random ≥11.1mmol/L </a:t>
                      </a:r>
                      <a:endParaRPr lang="en-GB" sz="1400" b="0" i="0" u="none" strike="noStrike" cap="none">
                        <a:solidFill>
                          <a:srgbClr val="000000"/>
                        </a:solidFill>
                        <a:effectLst/>
                        <a:latin typeface="Arial"/>
                        <a:ea typeface="Arial"/>
                        <a:cs typeface="Arial"/>
                        <a:sym typeface="Arial"/>
                      </a:endParaRPr>
                    </a:p>
                    <a:p>
                      <a:br>
                        <a:rPr lang="en-GB" sz="1400" b="1" i="0" u="none" strike="noStrike" cap="none">
                          <a:solidFill>
                            <a:srgbClr val="000000"/>
                          </a:solidFill>
                          <a:effectLst/>
                          <a:latin typeface="Arial"/>
                          <a:ea typeface="Arial"/>
                          <a:cs typeface="Arial"/>
                          <a:sym typeface="Arial"/>
                        </a:rPr>
                      </a:br>
                      <a:r>
                        <a:rPr lang="en-GB" sz="1400" b="1" i="0" u="none" strike="noStrike" cap="none">
                          <a:solidFill>
                            <a:srgbClr val="000000"/>
                          </a:solidFill>
                          <a:effectLst/>
                          <a:latin typeface="Arial"/>
                          <a:ea typeface="Arial"/>
                          <a:cs typeface="Arial"/>
                          <a:sym typeface="Arial"/>
                        </a:rPr>
                        <a:t>In asymptomatic patient- Patient must show raised glucose on 2 separate occasions</a:t>
                      </a:r>
                      <a:br>
                        <a:rPr lang="en-GB" sz="1400" b="1"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Random plasma glucose of </a:t>
                      </a:r>
                      <a:r>
                        <a:rPr lang="en-GB" sz="1400" b="1" i="0" u="none" strike="noStrike" cap="none">
                          <a:solidFill>
                            <a:srgbClr val="000000"/>
                          </a:solidFill>
                          <a:effectLst/>
                          <a:latin typeface="Arial"/>
                          <a:ea typeface="Arial"/>
                          <a:cs typeface="Arial"/>
                          <a:sym typeface="Arial"/>
                        </a:rPr>
                        <a:t>≥11.1 mmol/L</a:t>
                      </a:r>
                      <a:r>
                        <a:rPr lang="en-GB" sz="1400" b="0" i="0" u="none" strike="noStrike" cap="none">
                          <a:solidFill>
                            <a:srgbClr val="000000"/>
                          </a:solidFill>
                          <a:effectLst/>
                          <a:latin typeface="Arial"/>
                          <a:ea typeface="Arial"/>
                          <a:cs typeface="Arial"/>
                          <a:sym typeface="Arial"/>
                        </a:rPr>
                        <a:t> or Fasting plasma glucose </a:t>
                      </a:r>
                      <a:r>
                        <a:rPr lang="en-GB" sz="1400" b="1" i="0" u="none" strike="noStrike" cap="none">
                          <a:solidFill>
                            <a:srgbClr val="000000"/>
                          </a:solidFill>
                          <a:effectLst/>
                          <a:latin typeface="Arial"/>
                          <a:ea typeface="Arial"/>
                          <a:cs typeface="Arial"/>
                          <a:sym typeface="Arial"/>
                        </a:rPr>
                        <a:t>≥7 mmol/L </a:t>
                      </a:r>
                      <a:r>
                        <a:rPr lang="en-GB" sz="1400" b="0" i="0" u="none" strike="noStrike" cap="none">
                          <a:solidFill>
                            <a:srgbClr val="000000"/>
                          </a:solidFill>
                          <a:effectLst/>
                          <a:latin typeface="Arial"/>
                          <a:ea typeface="Arial"/>
                          <a:cs typeface="Arial"/>
                          <a:sym typeface="Arial"/>
                        </a:rPr>
                        <a:t>or</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or </a:t>
                      </a:r>
                      <a:br>
                        <a:rPr lang="en-GB" sz="1400" b="0" i="0" u="none" strike="noStrike" cap="none">
                          <a:solidFill>
                            <a:srgbClr val="000000"/>
                          </a:solidFill>
                          <a:effectLst/>
                          <a:latin typeface="Arial"/>
                          <a:ea typeface="Arial"/>
                          <a:cs typeface="Arial"/>
                          <a:sym typeface="Arial"/>
                        </a:rPr>
                      </a:br>
                      <a:r>
                        <a:rPr lang="en-GB" sz="1400" b="0" i="0" u="none" strike="noStrike" cap="none">
                          <a:solidFill>
                            <a:srgbClr val="000000"/>
                          </a:solidFill>
                          <a:effectLst/>
                          <a:latin typeface="Arial"/>
                          <a:ea typeface="Arial"/>
                          <a:cs typeface="Arial"/>
                          <a:sym typeface="Arial"/>
                        </a:rPr>
                        <a:t>Oral Glucose tolerance test Fasting </a:t>
                      </a:r>
                      <a:r>
                        <a:rPr lang="en-GB" sz="1400" b="1" i="0" u="none" strike="noStrike" cap="none">
                          <a:solidFill>
                            <a:srgbClr val="000000"/>
                          </a:solidFill>
                          <a:effectLst/>
                          <a:latin typeface="Arial"/>
                          <a:ea typeface="Arial"/>
                          <a:cs typeface="Arial"/>
                          <a:sym typeface="Arial"/>
                        </a:rPr>
                        <a:t>≥7mmol/L</a:t>
                      </a:r>
                      <a:r>
                        <a:rPr lang="en-GB" sz="1400" b="0" i="0" u="none" strike="noStrike" cap="none">
                          <a:solidFill>
                            <a:srgbClr val="000000"/>
                          </a:solidFill>
                          <a:effectLst/>
                          <a:latin typeface="Arial"/>
                          <a:ea typeface="Arial"/>
                          <a:cs typeface="Arial"/>
                          <a:sym typeface="Arial"/>
                        </a:rPr>
                        <a:t> and 2 hrs after glucose </a:t>
                      </a:r>
                      <a:r>
                        <a:rPr lang="en-GB" sz="1400" b="1" i="0" u="none" strike="noStrike" cap="none">
                          <a:solidFill>
                            <a:srgbClr val="000000"/>
                          </a:solidFill>
                          <a:effectLst/>
                          <a:latin typeface="Arial"/>
                          <a:ea typeface="Arial"/>
                          <a:cs typeface="Arial"/>
                          <a:sym typeface="Arial"/>
                        </a:rPr>
                        <a:t>≥11.1 mmol/L </a:t>
                      </a:r>
                      <a:endParaRPr lang="en-GB" sz="1400" b="0" i="0" u="none" strike="noStrike" cap="none">
                        <a:solidFill>
                          <a:srgbClr val="000000"/>
                        </a:solidFill>
                        <a:effectLst/>
                        <a:latin typeface="Arial"/>
                        <a:ea typeface="Arial"/>
                        <a:cs typeface="Arial"/>
                        <a:sym typeface="Arial"/>
                      </a:endParaRPr>
                    </a:p>
                    <a:p>
                      <a:br>
                        <a:rPr lang="en-GB" sz="1400" b="0" i="1" u="none" strike="noStrike" cap="none">
                          <a:solidFill>
                            <a:srgbClr val="000000"/>
                          </a:solidFill>
                          <a:effectLst/>
                          <a:latin typeface="Arial"/>
                          <a:ea typeface="Arial"/>
                          <a:cs typeface="Arial"/>
                          <a:sym typeface="Arial"/>
                        </a:rPr>
                      </a:br>
                      <a:r>
                        <a:rPr lang="en-GB" sz="1400" b="0" i="1" u="none" strike="noStrike" cap="none">
                          <a:solidFill>
                            <a:srgbClr val="000000"/>
                          </a:solidFill>
                          <a:effectLst/>
                          <a:latin typeface="Arial"/>
                          <a:ea typeface="Arial"/>
                          <a:cs typeface="Arial"/>
                          <a:sym typeface="Arial"/>
                        </a:rPr>
                        <a:t>(Remember If individual is symptomatic need to have one abnormal value for one of the above if asymptomatic require 2 abnormal values)</a:t>
                      </a:r>
                      <a:endParaRPr lang="en-GB" sz="1400" b="0" i="0" u="none" strike="noStrike" cap="none">
                        <a:solidFill>
                          <a:srgbClr val="000000"/>
                        </a:solidFill>
                        <a:effectLs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tc>
                <a:extLst>
                  <a:ext uri="{0D108BD9-81ED-4DB2-BD59-A6C34878D82A}">
                    <a16:rowId xmlns:a16="http://schemas.microsoft.com/office/drawing/2014/main" val="10004"/>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Roboto"/>
                          <a:ea typeface="Roboto"/>
                          <a:cs typeface="Roboto"/>
                          <a:sym typeface="Roboto"/>
                        </a:rPr>
                        <a:t>TREATMENT (Tx)</a:t>
                      </a:r>
                      <a:endParaRPr sz="1600" b="1" u="none" strike="noStrike" cap="none">
                        <a:latin typeface="Roboto"/>
                        <a:ea typeface="Roboto"/>
                        <a:cs typeface="Roboto"/>
                        <a:sym typeface="Roboto"/>
                      </a:endParaRPr>
                    </a:p>
                  </a:txBody>
                  <a:tcPr marL="91425" marR="91425" marT="91425" marB="91425"/>
                </a:tc>
                <a:tc>
                  <a:txBody>
                    <a:bodyPr/>
                    <a:lstStyle/>
                    <a:p>
                      <a:r>
                        <a:rPr lang="en-GB" sz="1400" b="0" i="0" u="none" strike="noStrike" cap="none">
                          <a:solidFill>
                            <a:srgbClr val="000000"/>
                          </a:solidFill>
                          <a:effectLst/>
                          <a:latin typeface="Arial"/>
                          <a:ea typeface="Arial"/>
                          <a:cs typeface="Arial"/>
                          <a:sym typeface="Arial"/>
                        </a:rPr>
                        <a:t>Patient education is essential- Monitoring dietary carbohydrate intake and monitoring blood sugar levels.</a:t>
                      </a:r>
                    </a:p>
                    <a:p>
                      <a:r>
                        <a:rPr lang="en-GB" sz="1400" b="0" i="0" u="none" strike="noStrike" cap="none">
                          <a:solidFill>
                            <a:srgbClr val="000000"/>
                          </a:solidFill>
                          <a:effectLst/>
                          <a:latin typeface="Arial"/>
                          <a:ea typeface="Arial"/>
                          <a:cs typeface="Arial"/>
                          <a:sym typeface="Arial"/>
                        </a:rPr>
                        <a:t>Subcutaneous </a:t>
                      </a:r>
                      <a:r>
                        <a:rPr lang="en-GB" sz="1400" b="1" i="0" u="none" strike="noStrike" cap="none">
                          <a:solidFill>
                            <a:srgbClr val="000000"/>
                          </a:solidFill>
                          <a:effectLst/>
                          <a:latin typeface="Arial"/>
                          <a:ea typeface="Arial"/>
                          <a:cs typeface="Arial"/>
                          <a:sym typeface="Arial"/>
                        </a:rPr>
                        <a:t>insulin</a:t>
                      </a:r>
                      <a:r>
                        <a:rPr lang="en-GB" sz="1400" b="0" i="0" u="none" strike="noStrike" cap="none">
                          <a:solidFill>
                            <a:srgbClr val="000000"/>
                          </a:solidFill>
                          <a:effectLst/>
                          <a:latin typeface="Arial"/>
                          <a:ea typeface="Arial"/>
                          <a:cs typeface="Arial"/>
                          <a:sym typeface="Arial"/>
                        </a:rPr>
                        <a:t> is usually prescribed as a combination of a </a:t>
                      </a:r>
                      <a:r>
                        <a:rPr lang="en-GB" sz="1400" b="1" i="0" u="none" strike="noStrike" cap="none">
                          <a:solidFill>
                            <a:srgbClr val="000000"/>
                          </a:solidFill>
                          <a:effectLst/>
                          <a:latin typeface="Arial"/>
                          <a:ea typeface="Arial"/>
                          <a:cs typeface="Arial"/>
                          <a:sym typeface="Arial"/>
                        </a:rPr>
                        <a:t>background, long acting insulin (basal) </a:t>
                      </a:r>
                      <a:r>
                        <a:rPr lang="en-GB" sz="1400" b="0" i="0" u="none" strike="noStrike" cap="none">
                          <a:solidFill>
                            <a:srgbClr val="000000"/>
                          </a:solidFill>
                          <a:effectLst/>
                          <a:latin typeface="Arial"/>
                          <a:ea typeface="Arial"/>
                          <a:cs typeface="Arial"/>
                          <a:sym typeface="Arial"/>
                        </a:rPr>
                        <a:t>given once a day and a </a:t>
                      </a:r>
                      <a:r>
                        <a:rPr lang="en-GB" sz="1400" b="1" i="0" u="none" strike="noStrike" cap="none">
                          <a:solidFill>
                            <a:srgbClr val="000000"/>
                          </a:solidFill>
                          <a:effectLst/>
                          <a:latin typeface="Arial"/>
                          <a:ea typeface="Arial"/>
                          <a:cs typeface="Arial"/>
                          <a:sym typeface="Arial"/>
                        </a:rPr>
                        <a:t>short acting insulin</a:t>
                      </a:r>
                      <a:r>
                        <a:rPr lang="en-GB" sz="1400" b="0" i="0" u="none" strike="noStrike" cap="none">
                          <a:solidFill>
                            <a:srgbClr val="000000"/>
                          </a:solidFill>
                          <a:effectLst/>
                          <a:latin typeface="Arial"/>
                          <a:ea typeface="Arial"/>
                          <a:cs typeface="Arial"/>
                          <a:sym typeface="Arial"/>
                        </a:rPr>
                        <a:t> (bolus) injected 30 minutes before intake of carbohydrate (i.e. </a:t>
                      </a:r>
                      <a:r>
                        <a:rPr lang="en-GB" sz="1400" b="1" i="0" u="none" strike="noStrike" cap="none">
                          <a:solidFill>
                            <a:srgbClr val="000000"/>
                          </a:solidFill>
                          <a:effectLst/>
                          <a:latin typeface="Arial"/>
                          <a:ea typeface="Arial"/>
                          <a:cs typeface="Arial"/>
                          <a:sym typeface="Arial"/>
                        </a:rPr>
                        <a:t>at meals</a:t>
                      </a:r>
                      <a:r>
                        <a:rPr lang="en-GB" sz="1400" b="0" i="0" u="none" strike="noStrike" cap="none">
                          <a:solidFill>
                            <a:srgbClr val="000000"/>
                          </a:solidFill>
                          <a:effectLst/>
                          <a:latin typeface="Arial"/>
                          <a:ea typeface="Arial"/>
                          <a:cs typeface="Arial"/>
                          <a:sym typeface="Arial"/>
                        </a:rPr>
                        <a:t>). </a:t>
                      </a:r>
                      <a:br>
                        <a:rPr lang="en-GB"/>
                      </a:br>
                      <a:r>
                        <a:rPr lang="en-GB" sz="1400" u="none" strike="noStrike" cap="none"/>
                        <a:t>Patients will be on lifelong insulin.</a:t>
                      </a:r>
                      <a:endParaRPr lang="en-GB"/>
                    </a:p>
                  </a:txBody>
                  <a:tcPr marL="91425" marR="91425" marT="91425" marB="91425"/>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12CD3DFD-7342-9429-EA04-B94613FFCB70}"/>
              </a:ext>
            </a:extLst>
          </p:cNvPr>
          <p:cNvSpPr txBox="1"/>
          <p:nvPr/>
        </p:nvSpPr>
        <p:spPr>
          <a:xfrm>
            <a:off x="1117826" y="3013501"/>
            <a:ext cx="2625213" cy="830997"/>
          </a:xfrm>
          <a:prstGeom prst="rect">
            <a:avLst/>
          </a:prstGeom>
          <a:solidFill>
            <a:srgbClr val="FF0000"/>
          </a:solidFill>
        </p:spPr>
        <p:txBody>
          <a:bodyPr wrap="square" rtlCol="0">
            <a:spAutoFit/>
          </a:bodyPr>
          <a:lstStyle/>
          <a:p>
            <a:pPr algn="ctr"/>
            <a:r>
              <a:rPr lang="en-GB" sz="1600" b="1">
                <a:solidFill>
                  <a:schemeClr val="bg1"/>
                </a:solidFill>
              </a:rPr>
              <a:t>Learn the units and values for the different diabetes investigations</a:t>
            </a:r>
          </a:p>
        </p:txBody>
      </p:sp>
    </p:spTree>
    <p:extLst>
      <p:ext uri="{BB962C8B-B14F-4D97-AF65-F5344CB8AC3E}">
        <p14:creationId xmlns:p14="http://schemas.microsoft.com/office/powerpoint/2010/main" val="15631975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8</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008516"/>
          </a:xfrm>
          <a:prstGeom prst="rect">
            <a:avLst/>
          </a:prstGeom>
          <a:noFill/>
        </p:spPr>
        <p:txBody>
          <a:bodyPr wrap="square" rtlCol="0">
            <a:spAutoFit/>
          </a:bodyPr>
          <a:lstStyle/>
          <a:p>
            <a:pPr algn="l"/>
            <a:r>
              <a:rPr lang="en-GB" sz="1800"/>
              <a:t>A 45-year-old male is seen in the endocrinology clinic for suspected diabetes insipidus. Based on the patient's history, the endocrinologist suspects a central cause of the diabetes insipidus.</a:t>
            </a:r>
          </a:p>
          <a:p>
            <a:pPr algn="l"/>
            <a:endParaRPr lang="en-GB" sz="1800"/>
          </a:p>
          <a:p>
            <a:pPr algn="l"/>
            <a:r>
              <a:rPr lang="en-GB" sz="1800"/>
              <a:t>Which of the following is a cause of nephrogenic diabetes insipidus?</a:t>
            </a:r>
          </a:p>
          <a:p>
            <a:pPr marL="914400" indent="-330200">
              <a:lnSpc>
                <a:spcPct val="115000"/>
              </a:lnSpc>
              <a:buSzPts val="1600"/>
              <a:buFont typeface="Arial"/>
              <a:buAutoNum type="alphaUcPeriod"/>
            </a:pPr>
            <a:r>
              <a:rPr lang="en-US" sz="1800"/>
              <a:t>Craniopharyngioma</a:t>
            </a:r>
            <a:endParaRPr lang="en-US" sz="1800">
              <a:latin typeface="Arial"/>
              <a:ea typeface="Arial"/>
              <a:cs typeface="Arial"/>
              <a:sym typeface="Arial"/>
            </a:endParaRP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Lithium</a:t>
            </a:r>
          </a:p>
          <a:p>
            <a:pPr marL="914400" lvl="0" indent="-330200" algn="l" rtl="0">
              <a:lnSpc>
                <a:spcPct val="115000"/>
              </a:lnSpc>
              <a:spcBef>
                <a:spcPts val="0"/>
              </a:spcBef>
              <a:spcAft>
                <a:spcPts val="0"/>
              </a:spcAft>
              <a:buSzPts val="1600"/>
              <a:buAutoNum type="alphaUcPeriod"/>
            </a:pPr>
            <a:r>
              <a:rPr lang="en-US" sz="1800"/>
              <a:t>Head Trauma</a:t>
            </a:r>
          </a:p>
          <a:p>
            <a:pPr marL="914400" lvl="0" indent="-330200" algn="l" rtl="0">
              <a:lnSpc>
                <a:spcPct val="115000"/>
              </a:lnSpc>
              <a:spcBef>
                <a:spcPts val="0"/>
              </a:spcBef>
              <a:spcAft>
                <a:spcPts val="0"/>
              </a:spcAft>
              <a:buSzPts val="1600"/>
              <a:buAutoNum type="alphaUcPeriod"/>
            </a:pPr>
            <a:r>
              <a:rPr lang="en-US" sz="1800"/>
              <a:t>CNS Infections</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Pituitary Surgery</a:t>
            </a:r>
          </a:p>
          <a:p>
            <a:endParaRPr lang="en-US"/>
          </a:p>
        </p:txBody>
      </p:sp>
    </p:spTree>
    <p:extLst>
      <p:ext uri="{BB962C8B-B14F-4D97-AF65-F5344CB8AC3E}">
        <p14:creationId xmlns:p14="http://schemas.microsoft.com/office/powerpoint/2010/main" val="40837168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8</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008516"/>
          </a:xfrm>
          <a:prstGeom prst="rect">
            <a:avLst/>
          </a:prstGeom>
          <a:noFill/>
        </p:spPr>
        <p:txBody>
          <a:bodyPr wrap="square" rtlCol="0">
            <a:spAutoFit/>
          </a:bodyPr>
          <a:lstStyle/>
          <a:p>
            <a:pPr algn="l"/>
            <a:r>
              <a:rPr lang="en-GB" sz="1800"/>
              <a:t>A 45-year-old male is seen in the endocrinology clinic for suspected diabetes insipidus. Based on the patient's history, the endocrinologist suspects a </a:t>
            </a:r>
            <a:r>
              <a:rPr lang="en-GB" sz="1800" b="1"/>
              <a:t>central cause of the diabetes insipidus</a:t>
            </a:r>
            <a:r>
              <a:rPr lang="en-GB" sz="1800"/>
              <a:t>.</a:t>
            </a:r>
          </a:p>
          <a:p>
            <a:pPr algn="l"/>
            <a:endParaRPr lang="en-GB" sz="1800"/>
          </a:p>
          <a:p>
            <a:pPr algn="l"/>
            <a:r>
              <a:rPr lang="en-GB" sz="1800"/>
              <a:t>Which of the following is a </a:t>
            </a:r>
            <a:r>
              <a:rPr lang="en-GB" sz="1800" b="1"/>
              <a:t>cause</a:t>
            </a:r>
            <a:r>
              <a:rPr lang="en-GB" sz="1800"/>
              <a:t> of nephrogenic diabetes insipidus?</a:t>
            </a:r>
          </a:p>
          <a:p>
            <a:pPr marL="914400" indent="-330200">
              <a:lnSpc>
                <a:spcPct val="115000"/>
              </a:lnSpc>
              <a:buSzPts val="1600"/>
              <a:buFont typeface="Arial"/>
              <a:buAutoNum type="alphaUcPeriod"/>
            </a:pPr>
            <a:r>
              <a:rPr lang="en-US" sz="1800"/>
              <a:t>Craniopharyngioma</a:t>
            </a:r>
            <a:endParaRPr lang="en-US" sz="1800">
              <a:latin typeface="Arial"/>
              <a:ea typeface="Arial"/>
              <a:cs typeface="Arial"/>
              <a:sym typeface="Arial"/>
            </a:endParaRPr>
          </a:p>
          <a:p>
            <a:pPr marL="914400" lvl="0" indent="-330200" algn="l" rtl="0">
              <a:lnSpc>
                <a:spcPct val="115000"/>
              </a:lnSpc>
              <a:spcBef>
                <a:spcPts val="0"/>
              </a:spcBef>
              <a:spcAft>
                <a:spcPts val="0"/>
              </a:spcAft>
              <a:buSzPts val="1600"/>
              <a:buAutoNum type="alphaUcPeriod"/>
            </a:pPr>
            <a:r>
              <a:rPr lang="en-US" sz="1800" b="1">
                <a:solidFill>
                  <a:srgbClr val="FF0000"/>
                </a:solidFill>
                <a:latin typeface="Arial"/>
                <a:ea typeface="Arial"/>
                <a:cs typeface="Arial"/>
                <a:sym typeface="Arial"/>
              </a:rPr>
              <a:t>Lithium</a:t>
            </a:r>
          </a:p>
          <a:p>
            <a:pPr marL="914400" lvl="0" indent="-330200" algn="l" rtl="0">
              <a:lnSpc>
                <a:spcPct val="115000"/>
              </a:lnSpc>
              <a:spcBef>
                <a:spcPts val="0"/>
              </a:spcBef>
              <a:spcAft>
                <a:spcPts val="0"/>
              </a:spcAft>
              <a:buSzPts val="1600"/>
              <a:buAutoNum type="alphaUcPeriod"/>
            </a:pPr>
            <a:r>
              <a:rPr lang="en-US" sz="1800"/>
              <a:t>Head Trauma</a:t>
            </a:r>
          </a:p>
          <a:p>
            <a:pPr marL="914400" lvl="0" indent="-330200" algn="l" rtl="0">
              <a:lnSpc>
                <a:spcPct val="115000"/>
              </a:lnSpc>
              <a:spcBef>
                <a:spcPts val="0"/>
              </a:spcBef>
              <a:spcAft>
                <a:spcPts val="0"/>
              </a:spcAft>
              <a:buSzPts val="1600"/>
              <a:buAutoNum type="alphaUcPeriod"/>
            </a:pPr>
            <a:r>
              <a:rPr lang="en-US" sz="1800"/>
              <a:t>CNS Infections</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Pituitary Surgery</a:t>
            </a:r>
          </a:p>
          <a:p>
            <a:endParaRPr lang="en-US"/>
          </a:p>
        </p:txBody>
      </p:sp>
      <p:sp>
        <p:nvSpPr>
          <p:cNvPr id="4" name="TextBox 3">
            <a:extLst>
              <a:ext uri="{FF2B5EF4-FFF2-40B4-BE49-F238E27FC236}">
                <a16:creationId xmlns:a16="http://schemas.microsoft.com/office/drawing/2014/main" id="{69D87B67-59FA-1BD1-F8B8-1C88B675723D}"/>
              </a:ext>
            </a:extLst>
          </p:cNvPr>
          <p:cNvSpPr txBox="1"/>
          <p:nvPr/>
        </p:nvSpPr>
        <p:spPr>
          <a:xfrm>
            <a:off x="2258517" y="5422211"/>
            <a:ext cx="7674964" cy="400110"/>
          </a:xfrm>
          <a:prstGeom prst="rect">
            <a:avLst/>
          </a:prstGeom>
          <a:noFill/>
        </p:spPr>
        <p:txBody>
          <a:bodyPr wrap="square" rtlCol="0">
            <a:spAutoFit/>
          </a:bodyPr>
          <a:lstStyle/>
          <a:p>
            <a:pPr algn="ctr"/>
            <a:r>
              <a:rPr lang="en-GB" sz="2000"/>
              <a:t>Which of the other options are causes of Cranial DI?</a:t>
            </a:r>
          </a:p>
        </p:txBody>
      </p:sp>
    </p:spTree>
    <p:extLst>
      <p:ext uri="{BB962C8B-B14F-4D97-AF65-F5344CB8AC3E}">
        <p14:creationId xmlns:p14="http://schemas.microsoft.com/office/powerpoint/2010/main" val="1994760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8</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3008516"/>
          </a:xfrm>
          <a:prstGeom prst="rect">
            <a:avLst/>
          </a:prstGeom>
          <a:noFill/>
        </p:spPr>
        <p:txBody>
          <a:bodyPr wrap="square" rtlCol="0">
            <a:spAutoFit/>
          </a:bodyPr>
          <a:lstStyle/>
          <a:p>
            <a:pPr algn="l"/>
            <a:r>
              <a:rPr lang="en-GB" sz="1800"/>
              <a:t>A 45-year-old male is seen in the endocrinology clinic for suspected diabetes insipidus. Based on the patient's history, the endocrinologist suspects a </a:t>
            </a:r>
            <a:r>
              <a:rPr lang="en-GB" sz="1800" b="1"/>
              <a:t>central cause of the diabetes insipidus</a:t>
            </a:r>
            <a:r>
              <a:rPr lang="en-GB" sz="1800"/>
              <a:t>.</a:t>
            </a:r>
          </a:p>
          <a:p>
            <a:pPr algn="l"/>
            <a:endParaRPr lang="en-GB" sz="1800"/>
          </a:p>
          <a:p>
            <a:pPr algn="l"/>
            <a:r>
              <a:rPr lang="en-GB" sz="1800"/>
              <a:t>Which of the following is a </a:t>
            </a:r>
            <a:r>
              <a:rPr lang="en-GB" sz="1800" b="1"/>
              <a:t>cause</a:t>
            </a:r>
            <a:r>
              <a:rPr lang="en-GB" sz="1800"/>
              <a:t> of nephrogenic diabetes insipidus?</a:t>
            </a:r>
          </a:p>
          <a:p>
            <a:pPr marL="914400" indent="-330200">
              <a:lnSpc>
                <a:spcPct val="115000"/>
              </a:lnSpc>
              <a:buSzPts val="1600"/>
              <a:buFont typeface="Arial"/>
              <a:buAutoNum type="alphaUcPeriod"/>
            </a:pPr>
            <a:r>
              <a:rPr lang="en-US" sz="1800"/>
              <a:t>Craniopharyngioma</a:t>
            </a:r>
            <a:endParaRPr lang="en-US" sz="1800">
              <a:latin typeface="Arial"/>
              <a:ea typeface="Arial"/>
              <a:cs typeface="Arial"/>
              <a:sym typeface="Arial"/>
            </a:endParaRPr>
          </a:p>
          <a:p>
            <a:pPr marL="914400" lvl="0" indent="-330200" algn="l" rtl="0">
              <a:lnSpc>
                <a:spcPct val="115000"/>
              </a:lnSpc>
              <a:spcBef>
                <a:spcPts val="0"/>
              </a:spcBef>
              <a:spcAft>
                <a:spcPts val="0"/>
              </a:spcAft>
              <a:buSzPts val="1600"/>
              <a:buAutoNum type="alphaUcPeriod"/>
            </a:pPr>
            <a:r>
              <a:rPr lang="en-US" sz="1800" b="1">
                <a:solidFill>
                  <a:srgbClr val="FF0000"/>
                </a:solidFill>
                <a:latin typeface="Arial"/>
                <a:ea typeface="Arial"/>
                <a:cs typeface="Arial"/>
                <a:sym typeface="Arial"/>
              </a:rPr>
              <a:t>Lithium</a:t>
            </a:r>
          </a:p>
          <a:p>
            <a:pPr marL="914400" lvl="0" indent="-330200" algn="l" rtl="0">
              <a:lnSpc>
                <a:spcPct val="115000"/>
              </a:lnSpc>
              <a:spcBef>
                <a:spcPts val="0"/>
              </a:spcBef>
              <a:spcAft>
                <a:spcPts val="0"/>
              </a:spcAft>
              <a:buSzPts val="1600"/>
              <a:buAutoNum type="alphaUcPeriod"/>
            </a:pPr>
            <a:r>
              <a:rPr lang="en-US" sz="1800"/>
              <a:t>Head Trauma</a:t>
            </a:r>
          </a:p>
          <a:p>
            <a:pPr marL="914400" lvl="0" indent="-330200" algn="l" rtl="0">
              <a:lnSpc>
                <a:spcPct val="115000"/>
              </a:lnSpc>
              <a:spcBef>
                <a:spcPts val="0"/>
              </a:spcBef>
              <a:spcAft>
                <a:spcPts val="0"/>
              </a:spcAft>
              <a:buSzPts val="1600"/>
              <a:buAutoNum type="alphaUcPeriod"/>
            </a:pPr>
            <a:r>
              <a:rPr lang="en-US" sz="1800"/>
              <a:t>CNS Infections</a:t>
            </a:r>
          </a:p>
          <a:p>
            <a:pPr marL="914400" lvl="0" indent="-330200" algn="l" rtl="0">
              <a:lnSpc>
                <a:spcPct val="115000"/>
              </a:lnSpc>
              <a:spcBef>
                <a:spcPts val="0"/>
              </a:spcBef>
              <a:spcAft>
                <a:spcPts val="0"/>
              </a:spcAft>
              <a:buSzPts val="1600"/>
              <a:buAutoNum type="alphaUcPeriod"/>
            </a:pPr>
            <a:r>
              <a:rPr lang="en-US" sz="1800">
                <a:latin typeface="Arial"/>
                <a:ea typeface="Arial"/>
                <a:cs typeface="Arial"/>
                <a:sym typeface="Arial"/>
              </a:rPr>
              <a:t>Pituitary Surgery</a:t>
            </a:r>
          </a:p>
          <a:p>
            <a:endParaRPr lang="en-US"/>
          </a:p>
        </p:txBody>
      </p:sp>
      <p:sp>
        <p:nvSpPr>
          <p:cNvPr id="4" name="TextBox 3">
            <a:extLst>
              <a:ext uri="{FF2B5EF4-FFF2-40B4-BE49-F238E27FC236}">
                <a16:creationId xmlns:a16="http://schemas.microsoft.com/office/drawing/2014/main" id="{69D87B67-59FA-1BD1-F8B8-1C88B675723D}"/>
              </a:ext>
            </a:extLst>
          </p:cNvPr>
          <p:cNvSpPr txBox="1"/>
          <p:nvPr/>
        </p:nvSpPr>
        <p:spPr>
          <a:xfrm>
            <a:off x="2258517" y="5422211"/>
            <a:ext cx="7674964" cy="400110"/>
          </a:xfrm>
          <a:prstGeom prst="rect">
            <a:avLst/>
          </a:prstGeom>
          <a:noFill/>
        </p:spPr>
        <p:txBody>
          <a:bodyPr wrap="square" rtlCol="0">
            <a:spAutoFit/>
          </a:bodyPr>
          <a:lstStyle/>
          <a:p>
            <a:pPr algn="ctr"/>
            <a:r>
              <a:rPr lang="en-GB" sz="2000"/>
              <a:t>Which of the other options are causes of Cranial DI?</a:t>
            </a:r>
          </a:p>
        </p:txBody>
      </p:sp>
      <p:sp>
        <p:nvSpPr>
          <p:cNvPr id="5" name="TextBox 4">
            <a:extLst>
              <a:ext uri="{FF2B5EF4-FFF2-40B4-BE49-F238E27FC236}">
                <a16:creationId xmlns:a16="http://schemas.microsoft.com/office/drawing/2014/main" id="{FA7EB39A-438C-CCD6-1FDE-0E17731E9E82}"/>
              </a:ext>
            </a:extLst>
          </p:cNvPr>
          <p:cNvSpPr txBox="1"/>
          <p:nvPr/>
        </p:nvSpPr>
        <p:spPr>
          <a:xfrm>
            <a:off x="5141250" y="5860897"/>
            <a:ext cx="1909497" cy="400110"/>
          </a:xfrm>
          <a:prstGeom prst="rect">
            <a:avLst/>
          </a:prstGeom>
          <a:noFill/>
        </p:spPr>
        <p:txBody>
          <a:bodyPr wrap="none" rtlCol="0">
            <a:spAutoFit/>
          </a:bodyPr>
          <a:lstStyle/>
          <a:p>
            <a:r>
              <a:rPr lang="en-GB" sz="2000" b="1"/>
              <a:t>ALL OF THEM</a:t>
            </a:r>
          </a:p>
        </p:txBody>
      </p:sp>
    </p:spTree>
    <p:extLst>
      <p:ext uri="{BB962C8B-B14F-4D97-AF65-F5344CB8AC3E}">
        <p14:creationId xmlns:p14="http://schemas.microsoft.com/office/powerpoint/2010/main" val="332645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40954"/>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Diabetes Insipidus</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615233214"/>
              </p:ext>
            </p:extLst>
          </p:nvPr>
        </p:nvGraphicFramePr>
        <p:xfrm>
          <a:off x="838200" y="1576204"/>
          <a:ext cx="10515600" cy="4912861"/>
        </p:xfrm>
        <a:graphic>
          <a:graphicData uri="http://schemas.openxmlformats.org/drawingml/2006/table">
            <a:tbl>
              <a:tblPr>
                <a:noFill/>
                <a:tableStyleId>{A9FBECBB-9841-4348-AF54-0E99E33BA2AF}</a:tableStyleId>
              </a:tblPr>
              <a:tblGrid>
                <a:gridCol w="3080657">
                  <a:extLst>
                    <a:ext uri="{9D8B030D-6E8A-4147-A177-3AD203B41FA5}">
                      <a16:colId xmlns:a16="http://schemas.microsoft.com/office/drawing/2014/main" val="20000"/>
                    </a:ext>
                  </a:extLst>
                </a:gridCol>
                <a:gridCol w="7434943">
                  <a:extLst>
                    <a:ext uri="{9D8B030D-6E8A-4147-A177-3AD203B41FA5}">
                      <a16:colId xmlns:a16="http://schemas.microsoft.com/office/drawing/2014/main" val="20001"/>
                    </a:ext>
                  </a:extLst>
                </a:gridCol>
              </a:tblGrid>
              <a:tr h="4215778">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latin typeface="Roboto"/>
                          <a:ea typeface="Roboto"/>
                          <a:cs typeface="Roboto"/>
                          <a:sym typeface="Roboto"/>
                        </a:rPr>
                        <a:t>DEFINITION, CAUSE/S &amp; RISK FACTORS</a:t>
                      </a:r>
                      <a:endParaRPr sz="1600" b="1" u="none" strike="noStrike" cap="none" dirty="0">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A disease characterised by either the decreased secretion of ADH from the posterior pituitary (</a:t>
                      </a:r>
                      <a:r>
                        <a:rPr lang="en-GB" sz="1400" b="1" i="0" u="none" strike="noStrike" cap="none" dirty="0">
                          <a:solidFill>
                            <a:srgbClr val="FF0000"/>
                          </a:solidFill>
                          <a:effectLst/>
                          <a:latin typeface="Arial"/>
                          <a:ea typeface="Arial"/>
                          <a:cs typeface="Arial"/>
                          <a:sym typeface="Arial"/>
                        </a:rPr>
                        <a:t>Cranial DI</a:t>
                      </a:r>
                      <a:r>
                        <a:rPr lang="en-GB" sz="1400" b="0" i="0" u="none" strike="noStrike" cap="none" dirty="0">
                          <a:solidFill>
                            <a:srgbClr val="000000"/>
                          </a:solidFill>
                          <a:effectLst/>
                          <a:latin typeface="Arial"/>
                          <a:ea typeface="Arial"/>
                          <a:cs typeface="Arial"/>
                          <a:sym typeface="Arial"/>
                        </a:rPr>
                        <a:t>) or an insensitivity to ADH (</a:t>
                      </a:r>
                      <a:r>
                        <a:rPr lang="en-GB" sz="1400" b="1" i="0" u="none" strike="noStrike" cap="none" dirty="0">
                          <a:solidFill>
                            <a:srgbClr val="FF0000"/>
                          </a:solidFill>
                          <a:effectLst/>
                          <a:latin typeface="Arial"/>
                          <a:ea typeface="Arial"/>
                          <a:cs typeface="Arial"/>
                          <a:sym typeface="Arial"/>
                        </a:rPr>
                        <a:t>Nephrogenic DI</a:t>
                      </a:r>
                      <a:r>
                        <a:rPr lang="en-GB" sz="1400" b="0" i="0" u="none" strike="noStrike" cap="none" dirty="0">
                          <a:solidFill>
                            <a:srgbClr val="000000"/>
                          </a:solidFill>
                          <a:effectLst/>
                          <a:latin typeface="Arial"/>
                          <a:ea typeface="Arial"/>
                          <a:cs typeface="Arial"/>
                          <a:sym typeface="Arial"/>
                        </a:rPr>
                        <a:t>).</a:t>
                      </a:r>
                    </a:p>
                    <a:p>
                      <a:r>
                        <a:rPr lang="en-GB" sz="1400" b="0" i="0" u="none" strike="noStrike" cap="none" dirty="0">
                          <a:solidFill>
                            <a:srgbClr val="000000"/>
                          </a:solidFill>
                          <a:effectLst/>
                          <a:latin typeface="Arial"/>
                          <a:ea typeface="Arial"/>
                          <a:cs typeface="Arial"/>
                          <a:sym typeface="Arial"/>
                        </a:rPr>
                        <a:t>Most common- Cranial DI</a:t>
                      </a:r>
                    </a:p>
                    <a:p>
                      <a:br>
                        <a:rPr lang="en-GB" sz="1400" b="0" i="0" u="none" strike="noStrike" cap="none" dirty="0">
                          <a:solidFill>
                            <a:srgbClr val="000000"/>
                          </a:solidFill>
                          <a:effectLst/>
                          <a:latin typeface="Arial"/>
                          <a:ea typeface="Arial"/>
                          <a:cs typeface="Arial"/>
                          <a:sym typeface="Arial"/>
                        </a:rPr>
                      </a:br>
                      <a:r>
                        <a:rPr lang="en-GB" sz="1400" b="0" i="0" u="none" strike="noStrike" cap="none" dirty="0">
                          <a:solidFill>
                            <a:srgbClr val="000000"/>
                          </a:solidFill>
                          <a:effectLst/>
                          <a:latin typeface="Arial"/>
                          <a:ea typeface="Arial"/>
                          <a:cs typeface="Arial"/>
                          <a:sym typeface="Arial"/>
                        </a:rPr>
                        <a:t>Causes of Cranial DI-</a:t>
                      </a:r>
                    </a:p>
                    <a:p>
                      <a:r>
                        <a:rPr lang="en-GB" sz="1400" b="1" i="1" u="none" strike="noStrike" cap="none" dirty="0">
                          <a:solidFill>
                            <a:srgbClr val="000000"/>
                          </a:solidFill>
                          <a:effectLst/>
                          <a:latin typeface="Arial"/>
                          <a:ea typeface="Arial"/>
                          <a:cs typeface="Arial"/>
                          <a:sym typeface="Arial"/>
                        </a:rPr>
                        <a:t>Cranial diabetes insipidus</a:t>
                      </a:r>
                      <a:r>
                        <a:rPr lang="en-GB" sz="1400" b="0" i="0" u="none" strike="noStrike" cap="none" dirty="0">
                          <a:solidFill>
                            <a:srgbClr val="000000"/>
                          </a:solidFill>
                          <a:effectLst/>
                          <a:latin typeface="Arial"/>
                          <a:ea typeface="Arial"/>
                          <a:cs typeface="Arial"/>
                          <a:sym typeface="Arial"/>
                        </a:rPr>
                        <a:t> is when the </a:t>
                      </a:r>
                      <a:r>
                        <a:rPr lang="en-GB" sz="1400" b="1" i="1" u="none" strike="noStrike" cap="none" dirty="0">
                          <a:solidFill>
                            <a:srgbClr val="000000"/>
                          </a:solidFill>
                          <a:effectLst/>
                          <a:latin typeface="Arial"/>
                          <a:ea typeface="Arial"/>
                          <a:cs typeface="Arial"/>
                          <a:sym typeface="Arial"/>
                        </a:rPr>
                        <a:t>hypothalamus</a:t>
                      </a:r>
                      <a:r>
                        <a:rPr lang="en-GB" sz="1400" b="0" i="0" u="none" strike="noStrike" cap="none" dirty="0">
                          <a:solidFill>
                            <a:srgbClr val="000000"/>
                          </a:solidFill>
                          <a:effectLst/>
                          <a:latin typeface="Arial"/>
                          <a:ea typeface="Arial"/>
                          <a:cs typeface="Arial"/>
                          <a:sym typeface="Arial"/>
                        </a:rPr>
                        <a:t> </a:t>
                      </a:r>
                      <a:r>
                        <a:rPr lang="en-GB" sz="1400" b="1" i="0" u="none" strike="noStrike" cap="none" dirty="0">
                          <a:solidFill>
                            <a:srgbClr val="000000"/>
                          </a:solidFill>
                          <a:effectLst/>
                          <a:latin typeface="Arial"/>
                          <a:ea typeface="Arial"/>
                          <a:cs typeface="Arial"/>
                          <a:sym typeface="Arial"/>
                        </a:rPr>
                        <a:t>does not produce ADH</a:t>
                      </a:r>
                      <a:r>
                        <a:rPr lang="en-GB" sz="1400" b="0" i="0" u="none" strike="noStrike" cap="none" dirty="0">
                          <a:solidFill>
                            <a:srgbClr val="000000"/>
                          </a:solidFill>
                          <a:effectLst/>
                          <a:latin typeface="Arial"/>
                          <a:ea typeface="Arial"/>
                          <a:cs typeface="Arial"/>
                          <a:sym typeface="Arial"/>
                        </a:rPr>
                        <a:t> for the pituitary gland to secrete. It can be idiopathic, without a clear cause or it can be caused by:</a:t>
                      </a:r>
                    </a:p>
                    <a:p>
                      <a:r>
                        <a:rPr lang="en-GB" sz="1400" b="0" i="0" u="none" strike="noStrike" cap="none" dirty="0">
                          <a:solidFill>
                            <a:srgbClr val="000000"/>
                          </a:solidFill>
                          <a:effectLst/>
                          <a:latin typeface="Arial"/>
                          <a:ea typeface="Arial"/>
                          <a:cs typeface="Arial"/>
                          <a:sym typeface="Arial"/>
                        </a:rPr>
                        <a:t>Brain tumours</a:t>
                      </a:r>
                    </a:p>
                    <a:p>
                      <a:r>
                        <a:rPr lang="en-GB" sz="1400" b="0" i="0" u="none" strike="noStrike" cap="none" dirty="0">
                          <a:solidFill>
                            <a:srgbClr val="000000"/>
                          </a:solidFill>
                          <a:effectLst/>
                          <a:latin typeface="Arial"/>
                          <a:ea typeface="Arial"/>
                          <a:cs typeface="Arial"/>
                          <a:sym typeface="Arial"/>
                        </a:rPr>
                        <a:t>Head injury</a:t>
                      </a:r>
                    </a:p>
                    <a:p>
                      <a:r>
                        <a:rPr lang="en-GB" sz="1400" b="0" i="0" u="none" strike="noStrike" cap="none" dirty="0">
                          <a:solidFill>
                            <a:srgbClr val="000000"/>
                          </a:solidFill>
                          <a:effectLst/>
                          <a:latin typeface="Arial"/>
                          <a:ea typeface="Arial"/>
                          <a:cs typeface="Arial"/>
                          <a:sym typeface="Arial"/>
                        </a:rPr>
                        <a:t>Brain infections (</a:t>
                      </a:r>
                      <a:r>
                        <a:rPr lang="en-GB" sz="1400" b="1" i="1" u="none" strike="noStrike" cap="none" dirty="0">
                          <a:solidFill>
                            <a:srgbClr val="000000"/>
                          </a:solidFill>
                          <a:effectLst/>
                          <a:latin typeface="Arial"/>
                          <a:ea typeface="Arial"/>
                          <a:cs typeface="Arial"/>
                          <a:sym typeface="Arial"/>
                        </a:rPr>
                        <a:t>meningitis</a:t>
                      </a:r>
                      <a:r>
                        <a:rPr lang="en-GB" sz="1400" b="0" i="0" u="none" strike="noStrike" cap="none" dirty="0">
                          <a:solidFill>
                            <a:srgbClr val="000000"/>
                          </a:solidFill>
                          <a:effectLst/>
                          <a:latin typeface="Arial"/>
                          <a:ea typeface="Arial"/>
                          <a:cs typeface="Arial"/>
                          <a:sym typeface="Arial"/>
                        </a:rPr>
                        <a:t>, </a:t>
                      </a:r>
                      <a:r>
                        <a:rPr lang="en-GB" sz="1400" b="1" i="1" u="none" strike="noStrike" cap="none" dirty="0">
                          <a:solidFill>
                            <a:srgbClr val="000000"/>
                          </a:solidFill>
                          <a:effectLst/>
                          <a:latin typeface="Arial"/>
                          <a:ea typeface="Arial"/>
                          <a:cs typeface="Arial"/>
                          <a:sym typeface="Arial"/>
                        </a:rPr>
                        <a:t>encephalitis</a:t>
                      </a:r>
                      <a:r>
                        <a:rPr lang="en-GB" sz="1400" b="0" i="0" u="none" strike="noStrike" cap="none" dirty="0">
                          <a:solidFill>
                            <a:srgbClr val="000000"/>
                          </a:solidFill>
                          <a:effectLst/>
                          <a:latin typeface="Arial"/>
                          <a:ea typeface="Arial"/>
                          <a:cs typeface="Arial"/>
                          <a:sym typeface="Arial"/>
                        </a:rPr>
                        <a:t> and </a:t>
                      </a:r>
                      <a:r>
                        <a:rPr lang="en-GB" sz="1400" b="1" i="1" u="none" strike="noStrike" cap="none" dirty="0">
                          <a:solidFill>
                            <a:srgbClr val="000000"/>
                          </a:solidFill>
                          <a:effectLst/>
                          <a:latin typeface="Arial"/>
                          <a:ea typeface="Arial"/>
                          <a:cs typeface="Arial"/>
                          <a:sym typeface="Arial"/>
                        </a:rPr>
                        <a:t>tuberculosis</a:t>
                      </a:r>
                      <a:r>
                        <a:rPr lang="en-GB" sz="1400" b="0" i="0" u="none" strike="noStrike" cap="none" dirty="0">
                          <a:solidFill>
                            <a:srgbClr val="000000"/>
                          </a:solidFill>
                          <a:effectLst/>
                          <a:latin typeface="Arial"/>
                          <a:ea typeface="Arial"/>
                          <a:cs typeface="Arial"/>
                          <a:sym typeface="Arial"/>
                        </a:rPr>
                        <a:t>)</a:t>
                      </a:r>
                    </a:p>
                    <a:p>
                      <a:r>
                        <a:rPr lang="en-GB" sz="1400" b="0" i="0" u="none" strike="noStrike" cap="none" dirty="0">
                          <a:solidFill>
                            <a:srgbClr val="000000"/>
                          </a:solidFill>
                          <a:effectLst/>
                          <a:latin typeface="Arial"/>
                          <a:ea typeface="Arial"/>
                          <a:cs typeface="Arial"/>
                          <a:sym typeface="Arial"/>
                        </a:rPr>
                        <a:t>Brain surgery or radiotherapy</a:t>
                      </a:r>
                    </a:p>
                    <a:p>
                      <a:endParaRPr lang="en-GB" sz="1400" b="0" i="0" u="none" strike="noStrike" cap="none" dirty="0">
                        <a:solidFill>
                          <a:srgbClr val="000000"/>
                        </a:solidFill>
                        <a:effectLst/>
                        <a:latin typeface="Arial"/>
                        <a:ea typeface="Arial"/>
                        <a:cs typeface="Arial"/>
                        <a:sym typeface="Arial"/>
                      </a:endParaRPr>
                    </a:p>
                    <a:p>
                      <a:r>
                        <a:rPr lang="en-GB" sz="1400" b="0" i="0" u="none" strike="noStrike" cap="none" dirty="0">
                          <a:solidFill>
                            <a:srgbClr val="000000"/>
                          </a:solidFill>
                          <a:effectLst/>
                          <a:latin typeface="Arial"/>
                          <a:ea typeface="Arial"/>
                          <a:cs typeface="Arial"/>
                          <a:sym typeface="Arial"/>
                        </a:rPr>
                        <a:t>Causes of Nephrogenic DI- </a:t>
                      </a:r>
                    </a:p>
                    <a:p>
                      <a:r>
                        <a:rPr lang="en-GB" sz="1400" b="1" i="1" u="none" strike="noStrike" cap="none" dirty="0">
                          <a:solidFill>
                            <a:srgbClr val="000000"/>
                          </a:solidFill>
                          <a:effectLst/>
                          <a:latin typeface="Arial"/>
                          <a:ea typeface="Arial"/>
                          <a:cs typeface="Arial"/>
                          <a:sym typeface="Arial"/>
                        </a:rPr>
                        <a:t>Nephrogenic diabetes insipidus</a:t>
                      </a:r>
                      <a:r>
                        <a:rPr lang="en-GB" sz="1400" b="0" i="0" u="none" strike="noStrike" cap="none" dirty="0">
                          <a:solidFill>
                            <a:srgbClr val="000000"/>
                          </a:solidFill>
                          <a:effectLst/>
                          <a:latin typeface="Arial"/>
                          <a:ea typeface="Arial"/>
                          <a:cs typeface="Arial"/>
                          <a:sym typeface="Arial"/>
                        </a:rPr>
                        <a:t> is when the collecting ducts of the kidneys </a:t>
                      </a:r>
                      <a:r>
                        <a:rPr lang="en-GB" sz="1400" b="1" i="0" u="none" strike="noStrike" cap="none" dirty="0">
                          <a:solidFill>
                            <a:srgbClr val="000000"/>
                          </a:solidFill>
                          <a:effectLst/>
                          <a:latin typeface="Arial"/>
                          <a:ea typeface="Arial"/>
                          <a:cs typeface="Arial"/>
                          <a:sym typeface="Arial"/>
                        </a:rPr>
                        <a:t>do not respond to ADH</a:t>
                      </a:r>
                      <a:r>
                        <a:rPr lang="en-GB" sz="1400" b="0" i="0" u="none" strike="noStrike" cap="none" dirty="0">
                          <a:solidFill>
                            <a:srgbClr val="000000"/>
                          </a:solidFill>
                          <a:effectLst/>
                          <a:latin typeface="Arial"/>
                          <a:ea typeface="Arial"/>
                          <a:cs typeface="Arial"/>
                          <a:sym typeface="Arial"/>
                        </a:rPr>
                        <a:t>. It can also be caused by:</a:t>
                      </a:r>
                    </a:p>
                    <a:p>
                      <a:r>
                        <a:rPr lang="en-GB" sz="1400" b="1" i="0" u="none" strike="noStrike" cap="none" dirty="0">
                          <a:solidFill>
                            <a:srgbClr val="000000"/>
                          </a:solidFill>
                          <a:effectLst/>
                          <a:latin typeface="Arial"/>
                          <a:ea typeface="Arial"/>
                          <a:cs typeface="Arial"/>
                          <a:sym typeface="Arial"/>
                        </a:rPr>
                        <a:t>Inherited-</a:t>
                      </a:r>
                      <a:r>
                        <a:rPr lang="en-GB" sz="1400" b="0" i="0" u="none" strike="noStrike" cap="none" dirty="0">
                          <a:solidFill>
                            <a:srgbClr val="000000"/>
                          </a:solidFill>
                          <a:effectLst/>
                          <a:latin typeface="Arial"/>
                          <a:ea typeface="Arial"/>
                          <a:cs typeface="Arial"/>
                          <a:sym typeface="Arial"/>
                        </a:rPr>
                        <a:t> Most common e.g. mutations in ADH receptor</a:t>
                      </a:r>
                      <a:br>
                        <a:rPr lang="en-GB" dirty="0"/>
                      </a:br>
                      <a:r>
                        <a:rPr lang="en-GB" sz="1400" b="0" i="0" u="none" strike="noStrike" cap="none" dirty="0">
                          <a:solidFill>
                            <a:srgbClr val="000000"/>
                          </a:solidFill>
                          <a:effectLst/>
                          <a:latin typeface="Arial"/>
                          <a:ea typeface="Arial"/>
                          <a:cs typeface="Arial"/>
                          <a:sym typeface="Arial"/>
                        </a:rPr>
                        <a:t>Drugs-  </a:t>
                      </a:r>
                      <a:r>
                        <a:rPr lang="en-GB" sz="1400" b="1" i="0" u="none" strike="noStrike" cap="none" dirty="0">
                          <a:solidFill>
                            <a:srgbClr val="000000"/>
                          </a:solidFill>
                          <a:effectLst/>
                          <a:latin typeface="Arial"/>
                          <a:ea typeface="Arial"/>
                          <a:cs typeface="Arial"/>
                          <a:sym typeface="Arial"/>
                        </a:rPr>
                        <a:t>lithium</a:t>
                      </a:r>
                      <a:r>
                        <a:rPr lang="en-GB" sz="1400" b="0" i="0" u="none" strike="noStrike" cap="none" dirty="0">
                          <a:solidFill>
                            <a:srgbClr val="000000"/>
                          </a:solidFill>
                          <a:effectLst/>
                          <a:latin typeface="Arial"/>
                          <a:ea typeface="Arial"/>
                          <a:cs typeface="Arial"/>
                          <a:sym typeface="Arial"/>
                        </a:rPr>
                        <a:t> used in </a:t>
                      </a:r>
                      <a:r>
                        <a:rPr lang="en-GB" sz="1400" b="1" i="1" u="none" strike="noStrike" cap="none" dirty="0">
                          <a:solidFill>
                            <a:srgbClr val="000000"/>
                          </a:solidFill>
                          <a:effectLst/>
                          <a:latin typeface="Arial"/>
                          <a:ea typeface="Arial"/>
                          <a:cs typeface="Arial"/>
                          <a:sym typeface="Arial"/>
                        </a:rPr>
                        <a:t>bipolar affective disorder</a:t>
                      </a:r>
                      <a:br>
                        <a:rPr lang="en-GB" dirty="0"/>
                      </a:br>
                      <a:r>
                        <a:rPr lang="en-GB" sz="1400" b="1" i="0" u="none" strike="noStrike" cap="none" dirty="0">
                          <a:solidFill>
                            <a:srgbClr val="000000"/>
                          </a:solidFill>
                          <a:effectLst/>
                          <a:latin typeface="Arial"/>
                          <a:ea typeface="Arial"/>
                          <a:cs typeface="Arial"/>
                          <a:sym typeface="Arial"/>
                        </a:rPr>
                        <a:t>Systemic disease</a:t>
                      </a:r>
                      <a:r>
                        <a:rPr lang="en-GB" sz="1400" b="0" i="0" u="none" strike="noStrike" cap="none" dirty="0">
                          <a:solidFill>
                            <a:srgbClr val="000000"/>
                          </a:solidFill>
                          <a:effectLst/>
                          <a:latin typeface="Arial"/>
                          <a:ea typeface="Arial"/>
                          <a:cs typeface="Arial"/>
                          <a:sym typeface="Arial"/>
                        </a:rPr>
                        <a:t>- e.g. chronic kidney disease</a:t>
                      </a:r>
                      <a:br>
                        <a:rPr lang="en-GB" dirty="0"/>
                      </a:br>
                      <a:r>
                        <a:rPr lang="en-GB" sz="1400" b="0" i="0" u="none" strike="noStrike" cap="none" dirty="0">
                          <a:solidFill>
                            <a:srgbClr val="000000"/>
                          </a:solidFill>
                          <a:effectLst/>
                          <a:latin typeface="Arial"/>
                          <a:ea typeface="Arial"/>
                          <a:cs typeface="Arial"/>
                          <a:sym typeface="Arial"/>
                        </a:rPr>
                        <a:t>Electrolyte disturbance - hypokalaemia and hypercalcaemia</a:t>
                      </a:r>
                    </a:p>
                  </a:txBody>
                  <a:tcPr marL="91425" marR="91425" marT="91425" marB="91425"/>
                </a:tc>
                <a:extLst>
                  <a:ext uri="{0D108BD9-81ED-4DB2-BD59-A6C34878D82A}">
                    <a16:rowId xmlns:a16="http://schemas.microsoft.com/office/drawing/2014/main" val="10001"/>
                  </a:ext>
                </a:extLst>
              </a:tr>
              <a:tr h="676171">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cap="none" dirty="0">
                          <a:latin typeface="Roboto"/>
                          <a:ea typeface="Roboto"/>
                          <a:cs typeface="Roboto"/>
                          <a:sym typeface="Roboto"/>
                        </a:rPr>
                        <a:t>PATHOPHYSIOLOGY</a:t>
                      </a:r>
                      <a:endParaRPr lang="en-US" sz="1600" b="1" u="sng" strike="noStrike" cap="none" dirty="0">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600" b="1" u="none" strike="noStrike" cap="none" dirty="0">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A deficiency of ADH means that there is impaired water retention leading to large volumes of dilute urine– polyuria.</a:t>
                      </a:r>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63621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40954"/>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Diabetes Insipidus</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4198373577"/>
              </p:ext>
            </p:extLst>
          </p:nvPr>
        </p:nvGraphicFramePr>
        <p:xfrm>
          <a:off x="838200" y="1576204"/>
          <a:ext cx="10515600" cy="4451836"/>
        </p:xfrm>
        <a:graphic>
          <a:graphicData uri="http://schemas.openxmlformats.org/drawingml/2006/table">
            <a:tbl>
              <a:tblPr>
                <a:noFill/>
                <a:tableStyleId>{A9FBECBB-9841-4348-AF54-0E99E33BA2AF}</a:tableStyleId>
              </a:tblPr>
              <a:tblGrid>
                <a:gridCol w="3080657">
                  <a:extLst>
                    <a:ext uri="{9D8B030D-6E8A-4147-A177-3AD203B41FA5}">
                      <a16:colId xmlns:a16="http://schemas.microsoft.com/office/drawing/2014/main" val="20000"/>
                    </a:ext>
                  </a:extLst>
                </a:gridCol>
                <a:gridCol w="7434943">
                  <a:extLst>
                    <a:ext uri="{9D8B030D-6E8A-4147-A177-3AD203B41FA5}">
                      <a16:colId xmlns:a16="http://schemas.microsoft.com/office/drawing/2014/main" val="20001"/>
                    </a:ext>
                  </a:extLst>
                </a:gridCol>
              </a:tblGrid>
              <a:tr h="148972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latin typeface="Roboto"/>
                          <a:ea typeface="Roboto"/>
                          <a:cs typeface="Roboto"/>
                          <a:sym typeface="Roboto"/>
                        </a:rPr>
                        <a:t>PRESENTATION (</a:t>
                      </a:r>
                      <a:r>
                        <a:rPr lang="en-US" sz="1600" b="1" u="none" strike="noStrike" cap="none" dirty="0" err="1">
                          <a:latin typeface="Roboto"/>
                          <a:ea typeface="Roboto"/>
                          <a:cs typeface="Roboto"/>
                          <a:sym typeface="Roboto"/>
                        </a:rPr>
                        <a:t>Sx</a:t>
                      </a:r>
                      <a:r>
                        <a:rPr lang="en-US" sz="1600" b="1" u="none" strike="noStrike" cap="none" dirty="0">
                          <a:latin typeface="Roboto"/>
                          <a:ea typeface="Roboto"/>
                          <a:cs typeface="Roboto"/>
                          <a:sym typeface="Roboto"/>
                        </a:rPr>
                        <a:t>)</a:t>
                      </a:r>
                      <a:endParaRPr sz="1600" b="1" u="none" strike="noStrike" cap="none" dirty="0">
                        <a:latin typeface="Roboto"/>
                        <a:ea typeface="Roboto"/>
                        <a:cs typeface="Roboto"/>
                        <a:sym typeface="Roboto"/>
                      </a:endParaRPr>
                    </a:p>
                  </a:txBody>
                  <a:tcPr marL="91425" marR="91425" marT="91425" marB="91425"/>
                </a:tc>
                <a:tc>
                  <a:txBody>
                    <a:bodyPr/>
                    <a:lstStyle/>
                    <a:p>
                      <a:r>
                        <a:rPr lang="en-GB" sz="1400" b="1" i="1" u="none" strike="noStrike" cap="none" dirty="0">
                          <a:solidFill>
                            <a:srgbClr val="000000"/>
                          </a:solidFill>
                          <a:effectLst/>
                          <a:latin typeface="Arial"/>
                          <a:ea typeface="Arial"/>
                          <a:cs typeface="Arial"/>
                          <a:sym typeface="Arial"/>
                        </a:rPr>
                        <a:t>Polyuria</a:t>
                      </a:r>
                      <a:r>
                        <a:rPr lang="en-GB" sz="1400" b="0" i="0" u="none" strike="noStrike" cap="none" dirty="0">
                          <a:solidFill>
                            <a:srgbClr val="000000"/>
                          </a:solidFill>
                          <a:effectLst/>
                          <a:latin typeface="Arial"/>
                          <a:ea typeface="Arial"/>
                          <a:cs typeface="Arial"/>
                          <a:sym typeface="Arial"/>
                        </a:rPr>
                        <a:t> (excessive urine production)</a:t>
                      </a:r>
                    </a:p>
                    <a:p>
                      <a:r>
                        <a:rPr lang="en-GB" sz="1400" b="1" i="1" u="none" strike="noStrike" cap="none" dirty="0">
                          <a:solidFill>
                            <a:srgbClr val="000000"/>
                          </a:solidFill>
                          <a:effectLst/>
                          <a:latin typeface="Arial"/>
                          <a:ea typeface="Arial"/>
                          <a:cs typeface="Arial"/>
                          <a:sym typeface="Arial"/>
                        </a:rPr>
                        <a:t>Polydipsia</a:t>
                      </a:r>
                      <a:r>
                        <a:rPr lang="en-GB" sz="1400" b="0" i="0" u="none" strike="noStrike" cap="none" dirty="0">
                          <a:solidFill>
                            <a:srgbClr val="000000"/>
                          </a:solidFill>
                          <a:effectLst/>
                          <a:latin typeface="Arial"/>
                          <a:ea typeface="Arial"/>
                          <a:cs typeface="Arial"/>
                          <a:sym typeface="Arial"/>
                        </a:rPr>
                        <a:t> (excessive thirst)</a:t>
                      </a:r>
                    </a:p>
                    <a:p>
                      <a:r>
                        <a:rPr lang="en-GB" sz="1400" b="0" i="0" u="none" strike="noStrike" cap="none" dirty="0">
                          <a:solidFill>
                            <a:srgbClr val="000000"/>
                          </a:solidFill>
                          <a:effectLst/>
                          <a:latin typeface="Arial"/>
                          <a:ea typeface="Arial"/>
                          <a:cs typeface="Arial"/>
                          <a:sym typeface="Arial"/>
                        </a:rPr>
                        <a:t>Dehydration</a:t>
                      </a:r>
                    </a:p>
                    <a:p>
                      <a:r>
                        <a:rPr lang="en-GB" sz="1400" b="0" i="0" u="none" strike="noStrike" cap="none" dirty="0">
                          <a:solidFill>
                            <a:srgbClr val="000000"/>
                          </a:solidFill>
                          <a:effectLst/>
                          <a:latin typeface="Arial"/>
                          <a:ea typeface="Arial"/>
                          <a:cs typeface="Arial"/>
                          <a:sym typeface="Arial"/>
                        </a:rPr>
                        <a:t>Postural hypotension</a:t>
                      </a:r>
                    </a:p>
                    <a:p>
                      <a:r>
                        <a:rPr lang="en-GB" sz="1400" b="1" i="1" u="none" strike="noStrike" cap="none" dirty="0" err="1">
                          <a:solidFill>
                            <a:srgbClr val="000000"/>
                          </a:solidFill>
                          <a:effectLst/>
                          <a:latin typeface="Arial"/>
                          <a:ea typeface="Arial"/>
                          <a:cs typeface="Arial"/>
                          <a:sym typeface="Arial"/>
                        </a:rPr>
                        <a:t>Hypernatraemia</a:t>
                      </a:r>
                      <a:endParaRPr lang="en-GB" sz="1400" b="0" i="0" u="none" strike="noStrike" cap="none" dirty="0">
                        <a:solidFill>
                          <a:srgbClr val="000000"/>
                        </a:solidFill>
                        <a:effectLst/>
                        <a:latin typeface="Arial"/>
                        <a:ea typeface="Arial"/>
                        <a:cs typeface="Arial"/>
                        <a:sym typeface="Arial"/>
                      </a:endParaRPr>
                    </a:p>
                    <a:p>
                      <a:endParaRPr lang="en-GB" sz="1400" b="0" i="0" u="none" strike="noStrike" cap="none" dirty="0">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0001"/>
                  </a:ext>
                </a:extLst>
              </a:tr>
              <a:tr h="676171">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cap="none" dirty="0">
                          <a:latin typeface="Roboto"/>
                          <a:ea typeface="Roboto"/>
                          <a:cs typeface="Roboto"/>
                          <a:sym typeface="Roboto"/>
                        </a:rPr>
                        <a:t>DIAGNOSIS &amp; INVESTIGATIONS (</a:t>
                      </a:r>
                      <a:r>
                        <a:rPr lang="en-US" sz="1600" b="1" u="none" strike="noStrike" cap="none" dirty="0" err="1">
                          <a:latin typeface="Roboto"/>
                          <a:ea typeface="Roboto"/>
                          <a:cs typeface="Roboto"/>
                          <a:sym typeface="Roboto"/>
                        </a:rPr>
                        <a:t>Ix</a:t>
                      </a:r>
                      <a:r>
                        <a:rPr lang="en-US" sz="1600" b="1" u="none" strike="noStrike" cap="none" dirty="0">
                          <a:latin typeface="Roboto"/>
                          <a:ea typeface="Roboto"/>
                          <a:cs typeface="Roboto"/>
                          <a:sym typeface="Roboto"/>
                        </a:rPr>
                        <a:t>)</a:t>
                      </a:r>
                    </a:p>
                  </a:txBody>
                  <a:tcPr marL="91425" marR="91425" marT="91425" marB="91425"/>
                </a:tc>
                <a:tc>
                  <a:txBody>
                    <a:bodyPr/>
                    <a:lstStyle/>
                    <a:p>
                      <a:r>
                        <a:rPr lang="en-GB" sz="1400" b="1" i="0" u="none" strike="noStrike" cap="none" dirty="0">
                          <a:solidFill>
                            <a:srgbClr val="000000"/>
                          </a:solidFill>
                          <a:effectLst/>
                          <a:latin typeface="Arial"/>
                          <a:ea typeface="Arial"/>
                          <a:cs typeface="Arial"/>
                          <a:sym typeface="Arial"/>
                        </a:rPr>
                        <a:t>Urine osmolality</a:t>
                      </a:r>
                      <a:r>
                        <a:rPr lang="en-GB" sz="1400" b="0" i="0" u="none" strike="noStrike" cap="none" dirty="0">
                          <a:solidFill>
                            <a:srgbClr val="000000"/>
                          </a:solidFill>
                          <a:effectLst/>
                          <a:latin typeface="Arial"/>
                          <a:ea typeface="Arial"/>
                          <a:cs typeface="Arial"/>
                          <a:sym typeface="Arial"/>
                        </a:rPr>
                        <a:t>- Low</a:t>
                      </a:r>
                      <a:br>
                        <a:rPr lang="en-GB" dirty="0"/>
                      </a:br>
                      <a:r>
                        <a:rPr lang="en-GB" sz="1400" b="1" i="0" u="none" strike="noStrike" cap="none" dirty="0">
                          <a:solidFill>
                            <a:srgbClr val="000000"/>
                          </a:solidFill>
                          <a:effectLst/>
                          <a:latin typeface="Arial"/>
                          <a:ea typeface="Arial"/>
                          <a:cs typeface="Arial"/>
                          <a:sym typeface="Arial"/>
                        </a:rPr>
                        <a:t>Serum osmolality</a:t>
                      </a:r>
                      <a:r>
                        <a:rPr lang="en-GB" sz="1400" b="0" i="0" u="none" strike="noStrike" cap="none" dirty="0">
                          <a:solidFill>
                            <a:srgbClr val="000000"/>
                          </a:solidFill>
                          <a:effectLst/>
                          <a:latin typeface="Arial"/>
                          <a:ea typeface="Arial"/>
                          <a:cs typeface="Arial"/>
                          <a:sym typeface="Arial"/>
                        </a:rPr>
                        <a:t>- High </a:t>
                      </a:r>
                      <a:br>
                        <a:rPr lang="en-GB" dirty="0"/>
                      </a:br>
                      <a:r>
                        <a:rPr lang="en-GB" sz="1400" b="1" i="0" u="none" strike="noStrike" cap="none" dirty="0">
                          <a:solidFill>
                            <a:srgbClr val="000000"/>
                          </a:solidFill>
                          <a:effectLst/>
                          <a:latin typeface="Arial"/>
                          <a:ea typeface="Arial"/>
                          <a:cs typeface="Arial"/>
                          <a:sym typeface="Arial"/>
                        </a:rPr>
                        <a:t>Serum glucose</a:t>
                      </a:r>
                      <a:r>
                        <a:rPr lang="en-GB" sz="1400" b="0" i="0" u="none" strike="noStrike" cap="none" dirty="0">
                          <a:solidFill>
                            <a:srgbClr val="000000"/>
                          </a:solidFill>
                          <a:effectLst/>
                          <a:latin typeface="Arial"/>
                          <a:ea typeface="Arial"/>
                          <a:cs typeface="Arial"/>
                          <a:sym typeface="Arial"/>
                        </a:rPr>
                        <a:t>- used to exclude diabetes mellitus should not have glycosuria</a:t>
                      </a:r>
                    </a:p>
                    <a:p>
                      <a:r>
                        <a:rPr lang="en-GB" sz="1400" b="1" i="0" u="none" strike="noStrike" cap="none" dirty="0">
                          <a:solidFill>
                            <a:srgbClr val="000000"/>
                          </a:solidFill>
                          <a:effectLst/>
                          <a:latin typeface="Arial"/>
                          <a:ea typeface="Arial"/>
                          <a:cs typeface="Arial"/>
                          <a:sym typeface="Arial"/>
                        </a:rPr>
                        <a:t>Serum Na+</a:t>
                      </a:r>
                      <a:r>
                        <a:rPr lang="en-GB" sz="1400" b="0" i="0" u="none" strike="noStrike" cap="none" dirty="0">
                          <a:solidFill>
                            <a:srgbClr val="000000"/>
                          </a:solidFill>
                          <a:effectLst/>
                          <a:latin typeface="Arial"/>
                          <a:ea typeface="Arial"/>
                          <a:cs typeface="Arial"/>
                          <a:sym typeface="Arial"/>
                        </a:rPr>
                        <a:t> - High</a:t>
                      </a:r>
                    </a:p>
                    <a:p>
                      <a:r>
                        <a:rPr lang="en-GB" sz="1400" b="1" i="0" u="none" strike="noStrike" cap="none" dirty="0">
                          <a:solidFill>
                            <a:srgbClr val="FF0000"/>
                          </a:solidFill>
                          <a:effectLst/>
                          <a:latin typeface="Arial"/>
                          <a:ea typeface="Arial"/>
                          <a:cs typeface="Arial"/>
                          <a:sym typeface="Arial"/>
                        </a:rPr>
                        <a:t>Water deprivation test– GOLD STANDARD</a:t>
                      </a:r>
                      <a:endParaRPr lang="en-GB" sz="1400" b="0" i="0" u="none" strike="noStrike" cap="none" dirty="0">
                        <a:solidFill>
                          <a:srgbClr val="FF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3302474211"/>
                  </a:ext>
                </a:extLst>
              </a:tr>
              <a:tr h="676171">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1" u="none" strike="noStrike" cap="none" dirty="0">
                          <a:latin typeface="Roboto"/>
                          <a:ea typeface="Roboto"/>
                          <a:cs typeface="Roboto"/>
                          <a:sym typeface="Roboto"/>
                        </a:rPr>
                        <a:t>TREATMENT (Tx)</a:t>
                      </a: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If possible, treat underlying cause. </a:t>
                      </a:r>
                    </a:p>
                    <a:p>
                      <a:endParaRPr lang="en-GB" sz="1400" b="1" i="1" u="none" strike="noStrike" cap="none" dirty="0">
                        <a:solidFill>
                          <a:srgbClr val="000000"/>
                        </a:solidFill>
                        <a:effectLst/>
                        <a:latin typeface="Arial"/>
                        <a:ea typeface="Arial"/>
                        <a:cs typeface="Arial"/>
                        <a:sym typeface="Arial"/>
                      </a:endParaRPr>
                    </a:p>
                    <a:p>
                      <a:r>
                        <a:rPr lang="en-GB" sz="1400" b="0" i="0" u="none" strike="noStrike" cap="none" dirty="0">
                          <a:solidFill>
                            <a:srgbClr val="000000"/>
                          </a:solidFill>
                          <a:effectLst/>
                          <a:latin typeface="Arial"/>
                          <a:ea typeface="Arial"/>
                          <a:cs typeface="Arial"/>
                          <a:sym typeface="Arial"/>
                        </a:rPr>
                        <a:t>Cranial diabetes insipidus- </a:t>
                      </a:r>
                      <a:r>
                        <a:rPr lang="en-GB" sz="1400" b="1" i="1" u="none" strike="noStrike" cap="none" dirty="0">
                          <a:solidFill>
                            <a:srgbClr val="000000"/>
                          </a:solidFill>
                          <a:effectLst/>
                          <a:latin typeface="Arial"/>
                          <a:ea typeface="Arial"/>
                          <a:cs typeface="Arial"/>
                          <a:sym typeface="Arial"/>
                        </a:rPr>
                        <a:t>Desmopressin</a:t>
                      </a:r>
                      <a:r>
                        <a:rPr lang="en-GB" sz="1400" b="0" i="0" u="none" strike="noStrike" cap="none" dirty="0">
                          <a:solidFill>
                            <a:srgbClr val="000000"/>
                          </a:solidFill>
                          <a:effectLst/>
                          <a:latin typeface="Arial"/>
                          <a:ea typeface="Arial"/>
                          <a:cs typeface="Arial"/>
                          <a:sym typeface="Arial"/>
                        </a:rPr>
                        <a:t> (synthetic ADH) </a:t>
                      </a:r>
                    </a:p>
                    <a:p>
                      <a:r>
                        <a:rPr lang="en-GB" sz="1400" b="0" i="0" u="none" strike="noStrike" cap="none" dirty="0">
                          <a:solidFill>
                            <a:srgbClr val="000000"/>
                          </a:solidFill>
                          <a:effectLst/>
                          <a:latin typeface="Arial"/>
                          <a:ea typeface="Arial"/>
                          <a:cs typeface="Arial"/>
                          <a:sym typeface="Arial"/>
                        </a:rPr>
                        <a:t>Nephrogenic diabetes insipidus- </a:t>
                      </a:r>
                      <a:r>
                        <a:rPr lang="en-GB" sz="1400" b="1" i="0" u="none" strike="noStrike" cap="none" dirty="0">
                          <a:solidFill>
                            <a:srgbClr val="000000"/>
                          </a:solidFill>
                          <a:effectLst/>
                          <a:latin typeface="Arial"/>
                          <a:ea typeface="Arial"/>
                          <a:cs typeface="Arial"/>
                          <a:sym typeface="Arial"/>
                        </a:rPr>
                        <a:t>Thiazide diuretics </a:t>
                      </a:r>
                      <a:r>
                        <a:rPr lang="en-GB" sz="1400" b="0" i="0" u="none" strike="noStrike" cap="none" dirty="0">
                          <a:solidFill>
                            <a:srgbClr val="000000"/>
                          </a:solidFill>
                          <a:effectLst/>
                          <a:latin typeface="Arial"/>
                          <a:ea typeface="Arial"/>
                          <a:cs typeface="Arial"/>
                          <a:sym typeface="Arial"/>
                        </a:rPr>
                        <a:t>e.g. ORAL BENDROFLUMETHIAZIDE</a:t>
                      </a:r>
                    </a:p>
                  </a:txBody>
                  <a:tcPr marL="91425" marR="91425" marT="91425" marB="91425"/>
                </a:tc>
                <a:extLst>
                  <a:ext uri="{0D108BD9-81ED-4DB2-BD59-A6C34878D82A}">
                    <a16:rowId xmlns:a16="http://schemas.microsoft.com/office/drawing/2014/main" val="1742879066"/>
                  </a:ext>
                </a:extLst>
              </a:tr>
              <a:tr h="676171">
                <a:tc>
                  <a:txBody>
                    <a:bodyPr/>
                    <a:lstStyle/>
                    <a:p>
                      <a:pPr marL="0" marR="0" lvl="0" indent="0" algn="l" rtl="0">
                        <a:lnSpc>
                          <a:spcPct val="100000"/>
                        </a:lnSpc>
                        <a:spcBef>
                          <a:spcPts val="0"/>
                        </a:spcBef>
                        <a:spcAft>
                          <a:spcPts val="0"/>
                        </a:spcAft>
                        <a:buClr>
                          <a:srgbClr val="000000"/>
                        </a:buClr>
                        <a:buSzPts val="1400"/>
                        <a:buFont typeface="Arial"/>
                        <a:buNone/>
                      </a:pPr>
                      <a:r>
                        <a:rPr lang="en-GB" sz="1600" b="1" u="none" strike="noStrike" cap="none" dirty="0">
                          <a:latin typeface="Roboto"/>
                          <a:ea typeface="Roboto"/>
                          <a:cs typeface="Roboto"/>
                          <a:sym typeface="Roboto"/>
                        </a:rPr>
                        <a:t>COMPLICATION</a:t>
                      </a:r>
                      <a:endParaRPr sz="1600" b="1" u="none" strike="noStrike" cap="none" dirty="0">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Severe hypernatremia</a:t>
                      </a:r>
                    </a:p>
                  </a:txBody>
                  <a:tcPr marL="91425" marR="91425" marT="91425" marB="91425"/>
                </a:tc>
                <a:extLst>
                  <a:ext uri="{0D108BD9-81ED-4DB2-BD59-A6C34878D82A}">
                    <a16:rowId xmlns:a16="http://schemas.microsoft.com/office/drawing/2014/main" val="1332043312"/>
                  </a:ext>
                </a:extLst>
              </a:tr>
            </a:tbl>
          </a:graphicData>
        </a:graphic>
      </p:graphicFrame>
    </p:spTree>
    <p:extLst>
      <p:ext uri="{BB962C8B-B14F-4D97-AF65-F5344CB8AC3E}">
        <p14:creationId xmlns:p14="http://schemas.microsoft.com/office/powerpoint/2010/main" val="1942846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40954"/>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Hyperparathyroidism</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nvGraphicFramePr>
        <p:xfrm>
          <a:off x="838200" y="1576204"/>
          <a:ext cx="10515600" cy="5090130"/>
        </p:xfrm>
        <a:graphic>
          <a:graphicData uri="http://schemas.openxmlformats.org/drawingml/2006/table">
            <a:tbl>
              <a:tblPr>
                <a:noFill/>
                <a:tableStyleId>{A9FBECBB-9841-4348-AF54-0E99E33BA2AF}</a:tableStyleId>
              </a:tblPr>
              <a:tblGrid>
                <a:gridCol w="3080657">
                  <a:extLst>
                    <a:ext uri="{9D8B030D-6E8A-4147-A177-3AD203B41FA5}">
                      <a16:colId xmlns:a16="http://schemas.microsoft.com/office/drawing/2014/main" val="20000"/>
                    </a:ext>
                  </a:extLst>
                </a:gridCol>
                <a:gridCol w="7434943">
                  <a:extLst>
                    <a:ext uri="{9D8B030D-6E8A-4147-A177-3AD203B41FA5}">
                      <a16:colId xmlns:a16="http://schemas.microsoft.com/office/drawing/2014/main" val="20001"/>
                    </a:ext>
                  </a:extLst>
                </a:gridCol>
              </a:tblGrid>
              <a:tr h="4337207">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latin typeface="Roboto"/>
                          <a:ea typeface="Roboto"/>
                          <a:cs typeface="Roboto"/>
                          <a:sym typeface="Roboto"/>
                        </a:rPr>
                        <a:t>DEFINITION, CAUSE/S &amp; RISK FACTORS</a:t>
                      </a:r>
                      <a:endParaRPr sz="1600" b="1" u="none" strike="noStrike" cap="none" dirty="0">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The excessive secretion of parathyroid hormone. </a:t>
                      </a:r>
                    </a:p>
                    <a:p>
                      <a:endParaRPr lang="en-GB" sz="1400" b="0" i="0" u="none" strike="noStrike" cap="none" dirty="0">
                        <a:solidFill>
                          <a:srgbClr val="000000"/>
                        </a:solidFill>
                        <a:effectLst/>
                        <a:latin typeface="Arial"/>
                        <a:ea typeface="Arial"/>
                        <a:cs typeface="Arial"/>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Primary Hyperparathyroidism- </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tumour/hyperplasia of the parathyroid glands which leads to additional secretive tissue which results in excess PTH production and thus hypercalcaemia.</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Causes- 80% of cases due to solitary adenoma,20% of cases due to hyperplasia of glands</a:t>
                      </a:r>
                      <a:br>
                        <a:rPr lang="en-GB" dirty="0"/>
                      </a:br>
                      <a:r>
                        <a:rPr lang="en-GB" sz="1400" b="0" i="0" u="none" strike="noStrike" cap="none" dirty="0">
                          <a:solidFill>
                            <a:srgbClr val="000000"/>
                          </a:solidFill>
                          <a:effectLst/>
                          <a:latin typeface="Arial"/>
                          <a:ea typeface="Arial"/>
                          <a:cs typeface="Arial"/>
                          <a:sym typeface="Arial"/>
                        </a:rPr>
                        <a:t>Less than 0.5% due to parathyroid cancer</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Most common type of hyperparathyroidism</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400" b="0" i="0" u="none" strike="noStrike" cap="none" dirty="0">
                        <a:solidFill>
                          <a:srgbClr val="000000"/>
                        </a:solidFill>
                        <a:effectLst/>
                        <a:latin typeface="Arial"/>
                        <a:ea typeface="Arial"/>
                        <a:cs typeface="Arial"/>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Secondary Hyperparathyroidism- where insufficient </a:t>
                      </a:r>
                      <a:r>
                        <a:rPr lang="en-GB" sz="1400" b="1" i="1" u="none" strike="noStrike" cap="none" dirty="0">
                          <a:solidFill>
                            <a:srgbClr val="000000"/>
                          </a:solidFill>
                          <a:effectLst/>
                          <a:latin typeface="Arial"/>
                          <a:ea typeface="Arial"/>
                          <a:cs typeface="Arial"/>
                          <a:sym typeface="Arial"/>
                        </a:rPr>
                        <a:t>vitamin D</a:t>
                      </a:r>
                      <a:r>
                        <a:rPr lang="en-GB" sz="1400" b="0" i="0" u="none" strike="noStrike" cap="none" dirty="0">
                          <a:solidFill>
                            <a:srgbClr val="000000"/>
                          </a:solidFill>
                          <a:effectLst/>
                          <a:latin typeface="Arial"/>
                          <a:ea typeface="Arial"/>
                          <a:cs typeface="Arial"/>
                          <a:sym typeface="Arial"/>
                        </a:rPr>
                        <a:t> or </a:t>
                      </a:r>
                      <a:r>
                        <a:rPr lang="en-GB" sz="1400" b="1" i="1" u="none" strike="noStrike" cap="none" dirty="0">
                          <a:solidFill>
                            <a:srgbClr val="000000"/>
                          </a:solidFill>
                          <a:effectLst/>
                          <a:latin typeface="Arial"/>
                          <a:ea typeface="Arial"/>
                          <a:cs typeface="Arial"/>
                          <a:sym typeface="Arial"/>
                        </a:rPr>
                        <a:t>chronic renal failure</a:t>
                      </a:r>
                      <a:r>
                        <a:rPr lang="en-GB" sz="1400" b="0" i="0" u="none" strike="noStrike" cap="none" dirty="0">
                          <a:solidFill>
                            <a:srgbClr val="000000"/>
                          </a:solidFill>
                          <a:effectLst/>
                          <a:latin typeface="Arial"/>
                          <a:ea typeface="Arial"/>
                          <a:cs typeface="Arial"/>
                          <a:sym typeface="Arial"/>
                        </a:rPr>
                        <a:t> leads to low absorption of calcium from the intestines, kidneys and bones causing hypocalcaemia. This causes the Parathyroid gland to release more PTH and becomes hyperplastic to further increase excess PTH secretion.</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400" b="0" i="0" u="none" strike="noStrike" cap="none" dirty="0">
                        <a:solidFill>
                          <a:srgbClr val="000000"/>
                        </a:solidFill>
                        <a:effectLst/>
                        <a:latin typeface="Arial"/>
                        <a:ea typeface="Arial"/>
                        <a:cs typeface="Arial"/>
                        <a:sym typeface="Arial"/>
                      </a:endParaRPr>
                    </a:p>
                    <a:p>
                      <a:r>
                        <a:rPr lang="en-GB" sz="1400" b="1" i="0" u="none" strike="noStrike" cap="none" dirty="0">
                          <a:solidFill>
                            <a:srgbClr val="000000"/>
                          </a:solidFill>
                          <a:effectLst/>
                          <a:latin typeface="Arial"/>
                          <a:ea typeface="Arial"/>
                          <a:cs typeface="Arial"/>
                          <a:sym typeface="Arial"/>
                        </a:rPr>
                        <a:t>Tertiary hyperparathyroidism causes</a:t>
                      </a:r>
                    </a:p>
                    <a:p>
                      <a:r>
                        <a:rPr lang="en-GB" sz="1400" b="0" i="0" u="none" strike="noStrike" cap="none" dirty="0">
                          <a:solidFill>
                            <a:srgbClr val="000000"/>
                          </a:solidFill>
                          <a:effectLst/>
                          <a:latin typeface="Arial"/>
                          <a:ea typeface="Arial"/>
                          <a:cs typeface="Arial"/>
                          <a:sym typeface="Arial"/>
                        </a:rPr>
                        <a:t>Usually occurs after prolonged secondary hyperparathyroidism</a:t>
                      </a:r>
                    </a:p>
                    <a:p>
                      <a:pPr lvl="1"/>
                      <a:r>
                        <a:rPr lang="en-GB" sz="1400" b="0" i="0" u="none" strike="noStrike" cap="none" dirty="0">
                          <a:solidFill>
                            <a:srgbClr val="000000"/>
                          </a:solidFill>
                          <a:effectLst/>
                          <a:latin typeface="Arial"/>
                          <a:ea typeface="Arial"/>
                          <a:cs typeface="Arial"/>
                          <a:sym typeface="Arial"/>
                        </a:rPr>
                        <a:t>The glands become autonomous, producing excessive PTH even after the cause of hypocalcaemia has been corrected. Don’t respond to negative feedback.</a:t>
                      </a:r>
                    </a:p>
                    <a:p>
                      <a:r>
                        <a:rPr lang="en-GB" sz="1400" b="1" i="0" u="none" strike="noStrike" cap="none" dirty="0">
                          <a:solidFill>
                            <a:srgbClr val="000000"/>
                          </a:solidFill>
                          <a:effectLst/>
                          <a:latin typeface="Arial"/>
                          <a:ea typeface="Arial"/>
                          <a:cs typeface="Arial"/>
                          <a:sym typeface="Arial"/>
                        </a:rPr>
                        <a:t>Long-standing kidney disease</a:t>
                      </a:r>
                      <a:r>
                        <a:rPr lang="en-GB" sz="1400" b="0" i="0" u="none" strike="noStrike" cap="none" dirty="0">
                          <a:solidFill>
                            <a:srgbClr val="000000"/>
                          </a:solidFill>
                          <a:effectLst/>
                          <a:latin typeface="Arial"/>
                          <a:ea typeface="Arial"/>
                          <a:cs typeface="Arial"/>
                          <a:sym typeface="Arial"/>
                        </a:rPr>
                        <a:t> is the most common cause.</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1400" b="1" i="0" u="sng" strike="noStrike" cap="none" dirty="0">
                        <a:solidFill>
                          <a:srgbClr val="000000"/>
                        </a:solidFill>
                        <a:effectLst/>
                        <a:latin typeface="Arial"/>
                        <a:ea typeface="Arial"/>
                        <a:cs typeface="Arial"/>
                        <a:sym typeface="Arial"/>
                      </a:endParaRP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1" i="0" u="sng" strike="noStrike" cap="none" dirty="0">
                          <a:solidFill>
                            <a:srgbClr val="000000"/>
                          </a:solidFill>
                          <a:effectLst/>
                          <a:latin typeface="Arial"/>
                          <a:ea typeface="Arial"/>
                          <a:cs typeface="Arial"/>
                          <a:sym typeface="Arial"/>
                        </a:rPr>
                        <a:t>Risk Factors</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Elderly women usually who have gone through menopause.</a:t>
                      </a:r>
                      <a:br>
                        <a:rPr lang="en-GB" dirty="0"/>
                      </a:br>
                      <a:r>
                        <a:rPr lang="en-GB" sz="1400" b="0" i="0" u="none" strike="noStrike" cap="none" dirty="0">
                          <a:solidFill>
                            <a:srgbClr val="000000"/>
                          </a:solidFill>
                          <a:effectLst/>
                          <a:latin typeface="Arial"/>
                          <a:ea typeface="Arial"/>
                          <a:cs typeface="Arial"/>
                          <a:sym typeface="Arial"/>
                        </a:rPr>
                        <a:t>Have had prolonged, severe calcium or vitamin D deficiency</a:t>
                      </a:r>
                    </a:p>
                  </a:txBody>
                  <a:tcPr marL="91425" marR="91425" marT="91425" marB="91425"/>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87537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40954"/>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Hyperparathyroidism</a:t>
            </a:r>
            <a:endParaRPr sz="4200">
              <a:solidFill>
                <a:srgbClr val="FFFFFF"/>
              </a:solidFill>
              <a:latin typeface="Roboto"/>
              <a:ea typeface="Roboto"/>
              <a:cs typeface="Roboto"/>
              <a:sym typeface="Roboto"/>
            </a:endParaRPr>
          </a:p>
        </p:txBody>
      </p:sp>
      <p:pic>
        <p:nvPicPr>
          <p:cNvPr id="3" name="Picture 2" descr="Diagram, text&#10;&#10;Description automatically generated">
            <a:extLst>
              <a:ext uri="{FF2B5EF4-FFF2-40B4-BE49-F238E27FC236}">
                <a16:creationId xmlns:a16="http://schemas.microsoft.com/office/drawing/2014/main" id="{824AD967-C05B-6E8A-9279-0D123FCADC87}"/>
              </a:ext>
            </a:extLst>
          </p:cNvPr>
          <p:cNvPicPr>
            <a:picLocks noChangeAspect="1"/>
          </p:cNvPicPr>
          <p:nvPr/>
        </p:nvPicPr>
        <p:blipFill>
          <a:blip r:embed="rId3"/>
          <a:stretch>
            <a:fillRect/>
          </a:stretch>
        </p:blipFill>
        <p:spPr>
          <a:xfrm>
            <a:off x="809173" y="1475509"/>
            <a:ext cx="10573654" cy="5090130"/>
          </a:xfrm>
          <a:prstGeom prst="rect">
            <a:avLst/>
          </a:prstGeom>
        </p:spPr>
      </p:pic>
    </p:spTree>
    <p:extLst>
      <p:ext uri="{BB962C8B-B14F-4D97-AF65-F5344CB8AC3E}">
        <p14:creationId xmlns:p14="http://schemas.microsoft.com/office/powerpoint/2010/main" val="13894937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F54E4B-B8AB-58BD-331E-7251C65722FA}"/>
              </a:ext>
            </a:extLst>
          </p:cNvPr>
          <p:cNvSpPr/>
          <p:nvPr/>
        </p:nvSpPr>
        <p:spPr>
          <a:xfrm>
            <a:off x="10738884" y="1261800"/>
            <a:ext cx="1362894" cy="43344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10;&#10;Description automatically generated">
            <a:extLst>
              <a:ext uri="{FF2B5EF4-FFF2-40B4-BE49-F238E27FC236}">
                <a16:creationId xmlns:a16="http://schemas.microsoft.com/office/drawing/2014/main" id="{69F88F65-D9AA-D4F8-B4BB-2ED4B08EBF78}"/>
              </a:ext>
            </a:extLst>
          </p:cNvPr>
          <p:cNvPicPr>
            <a:picLocks noChangeAspect="1"/>
          </p:cNvPicPr>
          <p:nvPr/>
        </p:nvPicPr>
        <p:blipFill>
          <a:blip r:embed="rId2"/>
          <a:stretch>
            <a:fillRect/>
          </a:stretch>
        </p:blipFill>
        <p:spPr>
          <a:xfrm>
            <a:off x="83161" y="1261800"/>
            <a:ext cx="10904153" cy="4334400"/>
          </a:xfrm>
          <a:prstGeom prst="rect">
            <a:avLst/>
          </a:prstGeom>
        </p:spPr>
      </p:pic>
      <p:sp>
        <p:nvSpPr>
          <p:cNvPr id="6" name="TextBox 5">
            <a:extLst>
              <a:ext uri="{FF2B5EF4-FFF2-40B4-BE49-F238E27FC236}">
                <a16:creationId xmlns:a16="http://schemas.microsoft.com/office/drawing/2014/main" id="{75239454-7264-0C23-74CC-9098A1D92B39}"/>
              </a:ext>
            </a:extLst>
          </p:cNvPr>
          <p:cNvSpPr txBox="1"/>
          <p:nvPr/>
        </p:nvSpPr>
        <p:spPr>
          <a:xfrm>
            <a:off x="10870351" y="1756229"/>
            <a:ext cx="1231427" cy="338554"/>
          </a:xfrm>
          <a:prstGeom prst="rect">
            <a:avLst/>
          </a:prstGeom>
          <a:noFill/>
        </p:spPr>
        <p:txBody>
          <a:bodyPr wrap="none" rtlCol="0">
            <a:spAutoFit/>
          </a:bodyPr>
          <a:lstStyle/>
          <a:p>
            <a:r>
              <a:rPr lang="en-GB" sz="1600" b="1">
                <a:solidFill>
                  <a:sysClr val="windowText" lastClr="000000"/>
                </a:solidFill>
              </a:rPr>
              <a:t>Phosphate</a:t>
            </a:r>
          </a:p>
        </p:txBody>
      </p:sp>
      <p:sp>
        <p:nvSpPr>
          <p:cNvPr id="7" name="TextBox 6">
            <a:extLst>
              <a:ext uri="{FF2B5EF4-FFF2-40B4-BE49-F238E27FC236}">
                <a16:creationId xmlns:a16="http://schemas.microsoft.com/office/drawing/2014/main" id="{50543234-2436-7DF8-438A-D31A73CB5068}"/>
              </a:ext>
            </a:extLst>
          </p:cNvPr>
          <p:cNvSpPr txBox="1"/>
          <p:nvPr/>
        </p:nvSpPr>
        <p:spPr>
          <a:xfrm>
            <a:off x="11083228" y="2706915"/>
            <a:ext cx="595035" cy="338554"/>
          </a:xfrm>
          <a:prstGeom prst="rect">
            <a:avLst/>
          </a:prstGeom>
          <a:noFill/>
        </p:spPr>
        <p:txBody>
          <a:bodyPr wrap="none" rtlCol="0">
            <a:spAutoFit/>
          </a:bodyPr>
          <a:lstStyle/>
          <a:p>
            <a:r>
              <a:rPr lang="en-GB" sz="1600" b="1">
                <a:solidFill>
                  <a:sysClr val="windowText" lastClr="000000"/>
                </a:solidFill>
              </a:rPr>
              <a:t>Low</a:t>
            </a:r>
          </a:p>
        </p:txBody>
      </p:sp>
      <p:sp>
        <p:nvSpPr>
          <p:cNvPr id="8" name="TextBox 7">
            <a:extLst>
              <a:ext uri="{FF2B5EF4-FFF2-40B4-BE49-F238E27FC236}">
                <a16:creationId xmlns:a16="http://schemas.microsoft.com/office/drawing/2014/main" id="{7389A2C0-C62B-66C9-F895-93AB4FDF5402}"/>
              </a:ext>
            </a:extLst>
          </p:cNvPr>
          <p:cNvSpPr txBox="1"/>
          <p:nvPr/>
        </p:nvSpPr>
        <p:spPr>
          <a:xfrm>
            <a:off x="11166104" y="4763218"/>
            <a:ext cx="639919" cy="338554"/>
          </a:xfrm>
          <a:prstGeom prst="rect">
            <a:avLst/>
          </a:prstGeom>
          <a:noFill/>
        </p:spPr>
        <p:txBody>
          <a:bodyPr wrap="none" rtlCol="0">
            <a:spAutoFit/>
          </a:bodyPr>
          <a:lstStyle/>
          <a:p>
            <a:r>
              <a:rPr lang="en-GB" sz="1600" b="1">
                <a:solidFill>
                  <a:sysClr val="windowText" lastClr="000000"/>
                </a:solidFill>
              </a:rPr>
              <a:t>High</a:t>
            </a:r>
          </a:p>
        </p:txBody>
      </p:sp>
      <p:sp>
        <p:nvSpPr>
          <p:cNvPr id="9" name="TextBox 8">
            <a:extLst>
              <a:ext uri="{FF2B5EF4-FFF2-40B4-BE49-F238E27FC236}">
                <a16:creationId xmlns:a16="http://schemas.microsoft.com/office/drawing/2014/main" id="{6E1E687F-0875-1353-077B-62C2853517E0}"/>
              </a:ext>
            </a:extLst>
          </p:cNvPr>
          <p:cNvSpPr txBox="1"/>
          <p:nvPr/>
        </p:nvSpPr>
        <p:spPr>
          <a:xfrm>
            <a:off x="11172216" y="3779171"/>
            <a:ext cx="460382" cy="338554"/>
          </a:xfrm>
          <a:prstGeom prst="rect">
            <a:avLst/>
          </a:prstGeom>
          <a:noFill/>
        </p:spPr>
        <p:txBody>
          <a:bodyPr wrap="none" rtlCol="0">
            <a:spAutoFit/>
          </a:bodyPr>
          <a:lstStyle/>
          <a:p>
            <a:r>
              <a:rPr lang="en-GB" sz="1600" b="1">
                <a:solidFill>
                  <a:sysClr val="windowText" lastClr="000000"/>
                </a:solidFill>
              </a:rPr>
              <a:t>----</a:t>
            </a:r>
          </a:p>
        </p:txBody>
      </p:sp>
    </p:spTree>
    <p:extLst>
      <p:ext uri="{BB962C8B-B14F-4D97-AF65-F5344CB8AC3E}">
        <p14:creationId xmlns:p14="http://schemas.microsoft.com/office/powerpoint/2010/main" val="24892012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171583"/>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Roboto"/>
                <a:ea typeface="Roboto"/>
                <a:cs typeface="Roboto"/>
                <a:sym typeface="Roboto"/>
              </a:rPr>
              <a:t>Hyperparathyroidism</a:t>
            </a:r>
            <a:endParaRPr sz="4200">
              <a:solidFill>
                <a:srgbClr val="FFFFFF"/>
              </a:solidFill>
              <a:latin typeface="Roboto"/>
              <a:ea typeface="Roboto"/>
              <a:cs typeface="Roboto"/>
              <a:sym typeface="Roboto"/>
            </a:endParaRPr>
          </a:p>
        </p:txBody>
      </p:sp>
      <p:graphicFrame>
        <p:nvGraphicFramePr>
          <p:cNvPr id="144" name="Google Shape;144;g14f42a8af8d_0_0"/>
          <p:cNvGraphicFramePr/>
          <p:nvPr>
            <p:extLst>
              <p:ext uri="{D42A27DB-BD31-4B8C-83A1-F6EECF244321}">
                <p14:modId xmlns:p14="http://schemas.microsoft.com/office/powerpoint/2010/main" val="4165553779"/>
              </p:ext>
            </p:extLst>
          </p:nvPr>
        </p:nvGraphicFramePr>
        <p:xfrm>
          <a:off x="838200" y="1677804"/>
          <a:ext cx="10515600" cy="3989025"/>
        </p:xfrm>
        <a:graphic>
          <a:graphicData uri="http://schemas.openxmlformats.org/drawingml/2006/table">
            <a:tbl>
              <a:tblPr>
                <a:noFill/>
                <a:tableStyleId>{A9FBECBB-9841-4348-AF54-0E99E33BA2AF}</a:tableStyleId>
              </a:tblPr>
              <a:tblGrid>
                <a:gridCol w="3080657">
                  <a:extLst>
                    <a:ext uri="{9D8B030D-6E8A-4147-A177-3AD203B41FA5}">
                      <a16:colId xmlns:a16="http://schemas.microsoft.com/office/drawing/2014/main" val="20000"/>
                    </a:ext>
                  </a:extLst>
                </a:gridCol>
                <a:gridCol w="7434943">
                  <a:extLst>
                    <a:ext uri="{9D8B030D-6E8A-4147-A177-3AD203B41FA5}">
                      <a16:colId xmlns:a16="http://schemas.microsoft.com/office/drawing/2014/main" val="20001"/>
                    </a:ext>
                  </a:extLst>
                </a:gridCol>
              </a:tblGrid>
              <a:tr h="148972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dirty="0">
                          <a:latin typeface="Roboto"/>
                          <a:ea typeface="Roboto"/>
                          <a:cs typeface="Roboto"/>
                          <a:sym typeface="Roboto"/>
                        </a:rPr>
                        <a:t>PRESENTATION (</a:t>
                      </a:r>
                      <a:r>
                        <a:rPr lang="en-US" sz="1600" b="1" u="none" strike="noStrike" cap="none" dirty="0" err="1">
                          <a:latin typeface="Roboto"/>
                          <a:ea typeface="Roboto"/>
                          <a:cs typeface="Roboto"/>
                          <a:sym typeface="Roboto"/>
                        </a:rPr>
                        <a:t>Sx</a:t>
                      </a:r>
                      <a:r>
                        <a:rPr lang="en-US" sz="1600" b="1" u="none" strike="noStrike" cap="none" dirty="0">
                          <a:latin typeface="Roboto"/>
                          <a:ea typeface="Roboto"/>
                          <a:cs typeface="Roboto"/>
                          <a:sym typeface="Roboto"/>
                        </a:rPr>
                        <a:t>)</a:t>
                      </a:r>
                      <a:endParaRPr sz="1600" b="1" u="none" strike="noStrike" cap="none" dirty="0">
                        <a:latin typeface="Roboto"/>
                        <a:ea typeface="Roboto"/>
                        <a:cs typeface="Roboto"/>
                        <a:sym typeface="Roboto"/>
                      </a:endParaRP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It is worth remembering the “renal stones, painful bones, abdominal groans and psychiatric moans”  mnemonic for the symptoms of hypercalcaemia: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rgbClr val="000000"/>
                          </a:solidFill>
                          <a:effectLst/>
                          <a:latin typeface="Arial"/>
                          <a:ea typeface="Arial"/>
                          <a:cs typeface="Arial"/>
                          <a:sym typeface="Arial"/>
                        </a:rPr>
                        <a:t>Painful bones</a:t>
                      </a:r>
                    </a:p>
                    <a:p>
                      <a:r>
                        <a:rPr lang="en-GB" sz="1400" b="0" i="0" u="none" strike="noStrike" cap="none" dirty="0">
                          <a:solidFill>
                            <a:srgbClr val="000000"/>
                          </a:solidFill>
                          <a:effectLst/>
                          <a:latin typeface="Arial"/>
                          <a:ea typeface="Arial"/>
                          <a:cs typeface="Arial"/>
                          <a:sym typeface="Arial"/>
                        </a:rPr>
                        <a:t>Renal stones</a:t>
                      </a:r>
                    </a:p>
                    <a:p>
                      <a:r>
                        <a:rPr lang="en-GB" sz="1400" b="0" i="0" u="none" strike="noStrike" cap="none" dirty="0">
                          <a:solidFill>
                            <a:srgbClr val="000000"/>
                          </a:solidFill>
                          <a:effectLst/>
                          <a:latin typeface="Arial"/>
                          <a:ea typeface="Arial"/>
                          <a:cs typeface="Arial"/>
                          <a:sym typeface="Arial"/>
                        </a:rPr>
                        <a:t>Abdominal groans refers to symptoms of constipation, nausea and vomiting</a:t>
                      </a:r>
                    </a:p>
                    <a:p>
                      <a:r>
                        <a:rPr lang="en-GB" sz="1400" b="0" i="0" u="none" strike="noStrike" cap="none" dirty="0">
                          <a:solidFill>
                            <a:srgbClr val="000000"/>
                          </a:solidFill>
                          <a:effectLst/>
                          <a:latin typeface="Arial"/>
                          <a:ea typeface="Arial"/>
                          <a:cs typeface="Arial"/>
                          <a:sym typeface="Arial"/>
                        </a:rPr>
                        <a:t>Psychiatric moans refers to symptoms of fatigue, depression and psychosis</a:t>
                      </a:r>
                    </a:p>
                  </a:txBody>
                  <a:tcPr marL="91425" marR="91425" marT="91425" marB="91425"/>
                </a:tc>
                <a:extLst>
                  <a:ext uri="{0D108BD9-81ED-4DB2-BD59-A6C34878D82A}">
                    <a16:rowId xmlns:a16="http://schemas.microsoft.com/office/drawing/2014/main" val="10001"/>
                  </a:ext>
                </a:extLst>
              </a:tr>
              <a:tr h="676171">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cap="none" dirty="0">
                          <a:solidFill>
                            <a:schemeClr val="tx1"/>
                          </a:solidFill>
                          <a:latin typeface="Roboto"/>
                          <a:ea typeface="Roboto"/>
                          <a:cs typeface="Roboto"/>
                          <a:sym typeface="Roboto"/>
                        </a:rPr>
                        <a:t>DIAGNOSIS &amp; INVESTIGATIONS (</a:t>
                      </a:r>
                      <a:r>
                        <a:rPr lang="en-US" sz="1600" b="1" u="none" strike="noStrike" cap="none" dirty="0" err="1">
                          <a:solidFill>
                            <a:schemeClr val="tx1"/>
                          </a:solidFill>
                          <a:latin typeface="Roboto"/>
                          <a:ea typeface="Roboto"/>
                          <a:cs typeface="Roboto"/>
                          <a:sym typeface="Roboto"/>
                        </a:rPr>
                        <a:t>Ix</a:t>
                      </a:r>
                      <a:r>
                        <a:rPr lang="en-US" sz="1600" b="1" u="none" strike="noStrike" cap="none" dirty="0">
                          <a:solidFill>
                            <a:schemeClr val="tx1"/>
                          </a:solidFill>
                          <a:latin typeface="Roboto"/>
                          <a:ea typeface="Roboto"/>
                          <a:cs typeface="Roboto"/>
                          <a:sym typeface="Roboto"/>
                        </a:rPr>
                        <a:t>)</a:t>
                      </a:r>
                    </a:p>
                  </a:txBody>
                  <a:tcPr marL="91425" marR="91425" marT="91425" marB="91425"/>
                </a:tc>
                <a:tc>
                  <a:txBody>
                    <a:bodyPr/>
                    <a:lstStyle/>
                    <a:p>
                      <a:r>
                        <a:rPr lang="en-GB" sz="1400" b="0" i="0" u="none" strike="noStrike" cap="none" dirty="0">
                          <a:solidFill>
                            <a:schemeClr val="tx1"/>
                          </a:solidFill>
                          <a:effectLst/>
                          <a:latin typeface="Arial"/>
                          <a:ea typeface="Arial"/>
                          <a:cs typeface="Arial"/>
                          <a:sym typeface="Arial"/>
                        </a:rPr>
                        <a:t>PTH, Calcium, Phosphate</a:t>
                      </a:r>
                    </a:p>
                    <a:p>
                      <a:r>
                        <a:rPr lang="en-GB" sz="1400" b="0" i="0" u="none" strike="noStrike" cap="none" dirty="0">
                          <a:solidFill>
                            <a:srgbClr val="000000"/>
                          </a:solidFill>
                          <a:effectLst/>
                          <a:latin typeface="Arial"/>
                          <a:ea typeface="Arial"/>
                          <a:cs typeface="Arial"/>
                          <a:sym typeface="Arial"/>
                        </a:rPr>
                        <a:t>Detect </a:t>
                      </a:r>
                      <a:r>
                        <a:rPr lang="en-GB" sz="1400" b="1" i="0" u="none" strike="noStrike" cap="none" dirty="0">
                          <a:solidFill>
                            <a:srgbClr val="000000"/>
                          </a:solidFill>
                          <a:effectLst/>
                          <a:latin typeface="Arial"/>
                          <a:ea typeface="Arial"/>
                          <a:cs typeface="Arial"/>
                          <a:sym typeface="Arial"/>
                        </a:rPr>
                        <a:t>BONES</a:t>
                      </a:r>
                      <a:r>
                        <a:rPr lang="en-GB" sz="1400" b="0" i="0" u="none" strike="noStrike" cap="none" dirty="0">
                          <a:solidFill>
                            <a:srgbClr val="000000"/>
                          </a:solidFill>
                          <a:effectLst/>
                          <a:latin typeface="Arial"/>
                          <a:ea typeface="Arial"/>
                          <a:cs typeface="Arial"/>
                          <a:sym typeface="Arial"/>
                        </a:rPr>
                        <a:t> from DEXA bone scan for osteoporosis</a:t>
                      </a:r>
                      <a:br>
                        <a:rPr lang="en-GB" sz="1400" b="0" i="0" u="none" strike="noStrike" cap="none" dirty="0">
                          <a:solidFill>
                            <a:srgbClr val="000000"/>
                          </a:solidFill>
                          <a:effectLst/>
                          <a:latin typeface="Arial"/>
                          <a:ea typeface="Arial"/>
                          <a:cs typeface="Arial"/>
                          <a:sym typeface="Arial"/>
                        </a:rPr>
                      </a:br>
                      <a:r>
                        <a:rPr lang="en-GB" sz="1400" b="0" i="0" u="none" strike="noStrike" cap="none" dirty="0">
                          <a:solidFill>
                            <a:srgbClr val="000000"/>
                          </a:solidFill>
                          <a:effectLst/>
                          <a:latin typeface="Arial"/>
                          <a:ea typeface="Arial"/>
                          <a:cs typeface="Arial"/>
                          <a:sym typeface="Arial"/>
                        </a:rPr>
                        <a:t>Detect </a:t>
                      </a:r>
                      <a:r>
                        <a:rPr lang="en-GB" sz="1400" b="1" i="0" u="none" strike="noStrike" cap="none" dirty="0">
                          <a:solidFill>
                            <a:srgbClr val="000000"/>
                          </a:solidFill>
                          <a:effectLst/>
                          <a:latin typeface="Arial"/>
                          <a:ea typeface="Arial"/>
                          <a:cs typeface="Arial"/>
                          <a:sym typeface="Arial"/>
                        </a:rPr>
                        <a:t>STONES </a:t>
                      </a:r>
                      <a:r>
                        <a:rPr lang="en-GB" sz="1400" b="0" i="0" u="none" strike="noStrike" cap="none" dirty="0">
                          <a:solidFill>
                            <a:srgbClr val="000000"/>
                          </a:solidFill>
                          <a:effectLst/>
                          <a:latin typeface="Arial"/>
                          <a:ea typeface="Arial"/>
                          <a:cs typeface="Arial"/>
                          <a:sym typeface="Arial"/>
                        </a:rPr>
                        <a:t>from</a:t>
                      </a:r>
                      <a:r>
                        <a:rPr lang="en-GB" sz="1400" b="1" i="0" u="none" strike="noStrike" cap="none" dirty="0">
                          <a:solidFill>
                            <a:srgbClr val="000000"/>
                          </a:solidFill>
                          <a:effectLst/>
                          <a:latin typeface="Arial"/>
                          <a:ea typeface="Arial"/>
                          <a:cs typeface="Arial"/>
                          <a:sym typeface="Arial"/>
                        </a:rPr>
                        <a:t> </a:t>
                      </a:r>
                      <a:r>
                        <a:rPr lang="en-GB" sz="1400" b="0" i="0" u="none" strike="noStrike" cap="none" dirty="0">
                          <a:solidFill>
                            <a:srgbClr val="000000"/>
                          </a:solidFill>
                          <a:effectLst/>
                          <a:latin typeface="Arial"/>
                          <a:ea typeface="Arial"/>
                          <a:cs typeface="Arial"/>
                          <a:sym typeface="Arial"/>
                        </a:rPr>
                        <a:t>Ultrasound for kidney stones</a:t>
                      </a:r>
                      <a:br>
                        <a:rPr lang="en-GB" dirty="0"/>
                      </a:br>
                      <a:r>
                        <a:rPr lang="en-GB" sz="1400" b="0" i="0" u="none" strike="noStrike" cap="none" dirty="0">
                          <a:solidFill>
                            <a:srgbClr val="000000"/>
                          </a:solidFill>
                          <a:effectLst/>
                          <a:latin typeface="Arial"/>
                          <a:ea typeface="Arial"/>
                          <a:cs typeface="Arial"/>
                          <a:sym typeface="Arial"/>
                        </a:rPr>
                        <a:t>Detect </a:t>
                      </a:r>
                      <a:r>
                        <a:rPr lang="en-GB" sz="1400" b="1" i="0" u="none" strike="noStrike" cap="none" dirty="0">
                          <a:solidFill>
                            <a:srgbClr val="000000"/>
                          </a:solidFill>
                          <a:effectLst/>
                          <a:latin typeface="Arial"/>
                          <a:ea typeface="Arial"/>
                          <a:cs typeface="Arial"/>
                          <a:sym typeface="Arial"/>
                        </a:rPr>
                        <a:t>GROANS</a:t>
                      </a:r>
                      <a:r>
                        <a:rPr lang="en-GB" sz="1400" b="0" i="0" u="none" strike="noStrike" cap="none" dirty="0">
                          <a:solidFill>
                            <a:srgbClr val="000000"/>
                          </a:solidFill>
                          <a:effectLst/>
                          <a:latin typeface="Arial"/>
                          <a:ea typeface="Arial"/>
                          <a:cs typeface="Arial"/>
                          <a:sym typeface="Arial"/>
                        </a:rPr>
                        <a:t> from Abdominal X-ray – renal calculi or </a:t>
                      </a:r>
                      <a:r>
                        <a:rPr lang="en-GB" sz="1400" b="0" i="0" u="none" strike="noStrike" cap="none" dirty="0" err="1">
                          <a:solidFill>
                            <a:srgbClr val="000000"/>
                          </a:solidFill>
                          <a:effectLst/>
                          <a:latin typeface="Arial"/>
                          <a:ea typeface="Arial"/>
                          <a:cs typeface="Arial"/>
                          <a:sym typeface="Arial"/>
                        </a:rPr>
                        <a:t>nephrocalcinosis</a:t>
                      </a:r>
                      <a:br>
                        <a:rPr lang="en-GB" sz="1400" b="1" i="0" u="none" strike="noStrike" cap="none" dirty="0">
                          <a:solidFill>
                            <a:srgbClr val="000000"/>
                          </a:solidFill>
                          <a:effectLst/>
                          <a:latin typeface="Arial"/>
                          <a:ea typeface="Arial"/>
                          <a:cs typeface="Arial"/>
                          <a:sym typeface="Arial"/>
                        </a:rPr>
                      </a:br>
                      <a:r>
                        <a:rPr lang="en-GB" sz="1400" b="0" i="0" u="none" strike="noStrike" cap="none" dirty="0">
                          <a:solidFill>
                            <a:srgbClr val="000000"/>
                          </a:solidFill>
                          <a:effectLst/>
                          <a:latin typeface="Arial"/>
                          <a:ea typeface="Arial"/>
                          <a:cs typeface="Arial"/>
                          <a:sym typeface="Arial"/>
                        </a:rPr>
                        <a:t>Detect </a:t>
                      </a:r>
                      <a:r>
                        <a:rPr lang="en-GB" sz="1400" b="1" i="0" u="none" strike="noStrike" cap="none" dirty="0">
                          <a:solidFill>
                            <a:srgbClr val="000000"/>
                          </a:solidFill>
                          <a:effectLst/>
                          <a:latin typeface="Arial"/>
                          <a:ea typeface="Arial"/>
                          <a:cs typeface="Arial"/>
                          <a:sym typeface="Arial"/>
                        </a:rPr>
                        <a:t>ADENOMAS </a:t>
                      </a:r>
                      <a:r>
                        <a:rPr lang="en-GB" sz="1400" b="0" i="0" u="none" strike="noStrike" cap="none" dirty="0">
                          <a:solidFill>
                            <a:srgbClr val="000000"/>
                          </a:solidFill>
                          <a:effectLst/>
                          <a:latin typeface="Arial"/>
                          <a:ea typeface="Arial"/>
                          <a:cs typeface="Arial"/>
                          <a:sym typeface="Arial"/>
                        </a:rPr>
                        <a:t>from Radioisotope scanning </a:t>
                      </a:r>
                      <a:endParaRPr lang="en-GB" sz="1400" b="0" i="0" u="none" strike="noStrike" cap="none" dirty="0">
                        <a:solidFill>
                          <a:schemeClr val="tx1"/>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3302474211"/>
                  </a:ext>
                </a:extLst>
              </a:tr>
              <a:tr h="676171">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600" b="1" u="none" strike="noStrike" cap="none" dirty="0">
                          <a:latin typeface="Roboto"/>
                          <a:ea typeface="Roboto"/>
                          <a:cs typeface="Roboto"/>
                          <a:sym typeface="Roboto"/>
                        </a:rPr>
                        <a:t>TREATMENT (Tx)</a:t>
                      </a:r>
                    </a:p>
                  </a:txBody>
                  <a:tcPr marL="91425" marR="91425" marT="91425" marB="91425"/>
                </a:tc>
                <a:tc>
                  <a:txBody>
                    <a:bodyPr/>
                    <a:lstStyle/>
                    <a:p>
                      <a:r>
                        <a:rPr lang="en-GB" sz="1400" b="0" i="0" u="none" strike="noStrike" cap="none" dirty="0">
                          <a:solidFill>
                            <a:srgbClr val="000000"/>
                          </a:solidFill>
                          <a:effectLst/>
                          <a:latin typeface="Arial"/>
                          <a:ea typeface="Arial"/>
                          <a:cs typeface="Arial"/>
                          <a:sym typeface="Arial"/>
                        </a:rPr>
                        <a:t>Primary- surgical removal of tumour</a:t>
                      </a:r>
                    </a:p>
                    <a:p>
                      <a:r>
                        <a:rPr lang="en-GB" sz="1400" b="0" i="0" u="none" strike="noStrike" cap="none" dirty="0">
                          <a:solidFill>
                            <a:srgbClr val="000000"/>
                          </a:solidFill>
                          <a:effectLst/>
                          <a:latin typeface="Arial"/>
                          <a:ea typeface="Arial"/>
                          <a:cs typeface="Arial"/>
                          <a:sym typeface="Arial"/>
                        </a:rPr>
                        <a:t>Secondary- Treat Vitamin D deficiency or Kidney transplant in individuals with CKD</a:t>
                      </a:r>
                    </a:p>
                    <a:p>
                      <a:r>
                        <a:rPr lang="en-GB" sz="1400" b="0" i="0" u="none" strike="noStrike" cap="none" dirty="0">
                          <a:solidFill>
                            <a:srgbClr val="000000"/>
                          </a:solidFill>
                          <a:effectLst/>
                          <a:latin typeface="Arial"/>
                          <a:ea typeface="Arial"/>
                          <a:cs typeface="Arial"/>
                          <a:sym typeface="Arial"/>
                        </a:rPr>
                        <a:t>Tertiary- Total or subtotal parathyroidectomy</a:t>
                      </a:r>
                    </a:p>
                    <a:p>
                      <a:r>
                        <a:rPr lang="en-GB" sz="1400" b="0" i="0" u="none" strike="noStrike" cap="none" dirty="0" err="1">
                          <a:solidFill>
                            <a:srgbClr val="000000"/>
                          </a:solidFill>
                          <a:effectLst/>
                          <a:latin typeface="Arial"/>
                          <a:ea typeface="Arial"/>
                          <a:cs typeface="Arial"/>
                          <a:sym typeface="Arial"/>
                        </a:rPr>
                        <a:t>Calcimimetic</a:t>
                      </a:r>
                      <a:r>
                        <a:rPr lang="en-GB" sz="1400" b="0" i="0" u="none" strike="noStrike" cap="none" dirty="0">
                          <a:solidFill>
                            <a:srgbClr val="000000"/>
                          </a:solidFill>
                          <a:effectLst/>
                          <a:latin typeface="Arial"/>
                          <a:ea typeface="Arial"/>
                          <a:cs typeface="Arial"/>
                          <a:sym typeface="Arial"/>
                        </a:rPr>
                        <a:t> </a:t>
                      </a:r>
                      <a:r>
                        <a:rPr lang="en-GB" sz="1400" b="0" i="0" u="none" strike="noStrike" cap="none" dirty="0" err="1">
                          <a:solidFill>
                            <a:srgbClr val="000000"/>
                          </a:solidFill>
                          <a:effectLst/>
                          <a:latin typeface="Arial"/>
                          <a:ea typeface="Arial"/>
                          <a:cs typeface="Arial"/>
                          <a:sym typeface="Arial"/>
                        </a:rPr>
                        <a:t>e.g.Cinacalet</a:t>
                      </a:r>
                      <a:r>
                        <a:rPr lang="en-GB" sz="1400" b="0" i="0" u="none" strike="noStrike" cap="none" dirty="0">
                          <a:solidFill>
                            <a:srgbClr val="000000"/>
                          </a:solidFill>
                          <a:effectLst/>
                          <a:latin typeface="Arial"/>
                          <a:ea typeface="Arial"/>
                          <a:cs typeface="Arial"/>
                          <a:sym typeface="Arial"/>
                        </a:rPr>
                        <a:t> -</a:t>
                      </a:r>
                      <a:r>
                        <a:rPr lang="en-GB" sz="1400" b="1" i="0" u="none" strike="noStrike" cap="none" dirty="0">
                          <a:solidFill>
                            <a:srgbClr val="000000"/>
                          </a:solidFill>
                          <a:effectLst/>
                          <a:latin typeface="Arial"/>
                          <a:ea typeface="Arial"/>
                          <a:cs typeface="Arial"/>
                          <a:sym typeface="Arial"/>
                        </a:rPr>
                        <a:t>increases </a:t>
                      </a:r>
                      <a:r>
                        <a:rPr lang="en-GB" sz="1400" b="0" i="0" u="none" strike="noStrike" cap="none" dirty="0">
                          <a:solidFill>
                            <a:srgbClr val="000000"/>
                          </a:solidFill>
                          <a:effectLst/>
                          <a:latin typeface="Arial"/>
                          <a:ea typeface="Arial"/>
                          <a:cs typeface="Arial"/>
                          <a:sym typeface="Arial"/>
                        </a:rPr>
                        <a:t>the </a:t>
                      </a:r>
                      <a:r>
                        <a:rPr lang="en-GB" sz="1400" b="1" i="0" u="none" strike="noStrike" cap="none" dirty="0">
                          <a:solidFill>
                            <a:srgbClr val="000000"/>
                          </a:solidFill>
                          <a:effectLst/>
                          <a:latin typeface="Arial"/>
                          <a:ea typeface="Arial"/>
                          <a:cs typeface="Arial"/>
                          <a:sym typeface="Arial"/>
                        </a:rPr>
                        <a:t>sensitivity </a:t>
                      </a:r>
                      <a:r>
                        <a:rPr lang="en-GB" sz="1400" b="0" i="0" u="none" strike="noStrike" cap="none" dirty="0">
                          <a:solidFill>
                            <a:srgbClr val="000000"/>
                          </a:solidFill>
                          <a:effectLst/>
                          <a:latin typeface="Arial"/>
                          <a:ea typeface="Arial"/>
                          <a:cs typeface="Arial"/>
                          <a:sym typeface="Arial"/>
                        </a:rPr>
                        <a:t>of </a:t>
                      </a:r>
                      <a:r>
                        <a:rPr lang="en-GB" sz="1400" b="1" i="0" u="none" strike="noStrike" cap="none" dirty="0">
                          <a:solidFill>
                            <a:srgbClr val="000000"/>
                          </a:solidFill>
                          <a:effectLst/>
                          <a:latin typeface="Arial"/>
                          <a:ea typeface="Arial"/>
                          <a:cs typeface="Arial"/>
                          <a:sym typeface="Arial"/>
                        </a:rPr>
                        <a:t>parathyroid cells </a:t>
                      </a:r>
                      <a:r>
                        <a:rPr lang="en-GB" sz="1400" b="0" i="0" u="none" strike="noStrike" cap="none" dirty="0">
                          <a:solidFill>
                            <a:srgbClr val="000000"/>
                          </a:solidFill>
                          <a:effectLst/>
                          <a:latin typeface="Arial"/>
                          <a:ea typeface="Arial"/>
                          <a:cs typeface="Arial"/>
                          <a:sym typeface="Arial"/>
                        </a:rPr>
                        <a:t>to </a:t>
                      </a:r>
                      <a:r>
                        <a:rPr lang="en-GB" sz="1400" b="1" i="0" u="none" strike="noStrike" cap="none" dirty="0">
                          <a:solidFill>
                            <a:srgbClr val="000000"/>
                          </a:solidFill>
                          <a:effectLst/>
                          <a:latin typeface="Arial"/>
                          <a:ea typeface="Arial"/>
                          <a:cs typeface="Arial"/>
                          <a:sym typeface="Arial"/>
                        </a:rPr>
                        <a:t>Ca2+ </a:t>
                      </a:r>
                      <a:r>
                        <a:rPr lang="en-GB" sz="1400" b="0" i="0" u="none" strike="noStrike" cap="none" dirty="0">
                          <a:solidFill>
                            <a:srgbClr val="000000"/>
                          </a:solidFill>
                          <a:effectLst/>
                          <a:latin typeface="Arial"/>
                          <a:ea typeface="Arial"/>
                          <a:cs typeface="Arial"/>
                          <a:sym typeface="Arial"/>
                        </a:rPr>
                        <a:t>thereby causing </a:t>
                      </a:r>
                      <a:r>
                        <a:rPr lang="en-GB" sz="1400" b="1" i="0" u="none" strike="noStrike" cap="none" dirty="0">
                          <a:solidFill>
                            <a:srgbClr val="000000"/>
                          </a:solidFill>
                          <a:effectLst/>
                          <a:latin typeface="Arial"/>
                          <a:ea typeface="Arial"/>
                          <a:cs typeface="Arial"/>
                          <a:sym typeface="Arial"/>
                        </a:rPr>
                        <a:t>less PTH secretion </a:t>
                      </a:r>
                      <a:endParaRPr lang="en-GB" sz="1400" b="0" i="0" u="none" strike="noStrike" cap="none" dirty="0">
                        <a:solidFill>
                          <a:srgbClr val="000000"/>
                        </a:solidFill>
                        <a:effectLst/>
                        <a:latin typeface="Arial"/>
                        <a:ea typeface="Arial"/>
                        <a:cs typeface="Arial"/>
                        <a:sym typeface="Arial"/>
                      </a:endParaRPr>
                    </a:p>
                  </a:txBody>
                  <a:tcPr marL="91425" marR="91425" marT="91425" marB="91425"/>
                </a:tc>
                <a:extLst>
                  <a:ext uri="{0D108BD9-81ED-4DB2-BD59-A6C34878D82A}">
                    <a16:rowId xmlns:a16="http://schemas.microsoft.com/office/drawing/2014/main" val="1742879066"/>
                  </a:ext>
                </a:extLst>
              </a:tr>
            </a:tbl>
          </a:graphicData>
        </a:graphic>
      </p:graphicFrame>
    </p:spTree>
    <p:extLst>
      <p:ext uri="{BB962C8B-B14F-4D97-AF65-F5344CB8AC3E}">
        <p14:creationId xmlns:p14="http://schemas.microsoft.com/office/powerpoint/2010/main" val="29350279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HYPOCALCAEMIA</a:t>
            </a:r>
            <a:endParaRPr sz="4200">
              <a:solidFill>
                <a:srgbClr val="FFFFFF"/>
              </a:solidFill>
              <a:latin typeface="Arial" panose="020B0604020202020204" pitchFamily="34" charset="0"/>
              <a:ea typeface="Roboto"/>
              <a:cs typeface="Arial" panose="020B0604020202020204" pitchFamily="34" charset="0"/>
              <a:sym typeface="Roboto"/>
            </a:endParaRPr>
          </a:p>
        </p:txBody>
      </p:sp>
      <p:graphicFrame>
        <p:nvGraphicFramePr>
          <p:cNvPr id="144" name="Google Shape;144;g14f42a8af8d_0_0"/>
          <p:cNvGraphicFramePr/>
          <p:nvPr>
            <p:extLst>
              <p:ext uri="{D42A27DB-BD31-4B8C-83A1-F6EECF244321}">
                <p14:modId xmlns:p14="http://schemas.microsoft.com/office/powerpoint/2010/main" val="239551639"/>
              </p:ext>
            </p:extLst>
          </p:nvPr>
        </p:nvGraphicFramePr>
        <p:xfrm>
          <a:off x="206063" y="2142908"/>
          <a:ext cx="7045342" cy="4191998"/>
        </p:xfrm>
        <a:graphic>
          <a:graphicData uri="http://schemas.openxmlformats.org/drawingml/2006/table">
            <a:tbl>
              <a:tblPr>
                <a:noFill/>
                <a:tableStyleId>{A9FBECBB-9841-4348-AF54-0E99E33BA2AF}</a:tableStyleId>
              </a:tblPr>
              <a:tblGrid>
                <a:gridCol w="1675899">
                  <a:extLst>
                    <a:ext uri="{9D8B030D-6E8A-4147-A177-3AD203B41FA5}">
                      <a16:colId xmlns:a16="http://schemas.microsoft.com/office/drawing/2014/main" val="20000"/>
                    </a:ext>
                  </a:extLst>
                </a:gridCol>
                <a:gridCol w="5369443">
                  <a:extLst>
                    <a:ext uri="{9D8B030D-6E8A-4147-A177-3AD203B41FA5}">
                      <a16:colId xmlns:a16="http://schemas.microsoft.com/office/drawing/2014/main" val="20001"/>
                    </a:ext>
                  </a:extLst>
                </a:gridCol>
              </a:tblGrid>
              <a:tr h="488828">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DEFINITION</a:t>
                      </a:r>
                      <a:endParaRPr sz="14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Low calcium levels in blood serum </a:t>
                      </a:r>
                      <a:r>
                        <a:rPr lang="en-GB" sz="1300" b="1" i="0" u="none" strike="noStrike" cap="none">
                          <a:solidFill>
                            <a:srgbClr val="FF0000"/>
                          </a:solidFill>
                          <a:effectLst/>
                          <a:latin typeface="Arial"/>
                          <a:ea typeface="Arial"/>
                          <a:cs typeface="Arial"/>
                          <a:sym typeface="Arial"/>
                        </a:rPr>
                        <a:t>(&lt;8.5mg/dL/&lt;2.20mmol/L) </a:t>
                      </a:r>
                      <a:endParaRPr lang="en-GB" sz="1300" b="1">
                        <a:solidFill>
                          <a:srgbClr val="FF0000"/>
                        </a:solidFill>
                      </a:endParaRPr>
                    </a:p>
                  </a:txBody>
                  <a:tcPr marL="91425" marR="91425" marT="91425" marB="91425"/>
                </a:tc>
                <a:extLst>
                  <a:ext uri="{0D108BD9-81ED-4DB2-BD59-A6C34878D82A}">
                    <a16:rowId xmlns:a16="http://schemas.microsoft.com/office/drawing/2014/main" val="10000"/>
                  </a:ext>
                </a:extLst>
              </a:tr>
              <a:tr h="769346">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CAUSE/S &amp; RISK FACTORS</a:t>
                      </a:r>
                      <a:endParaRPr sz="14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0" i="0" u="none" strike="noStrike" cap="none">
                          <a:solidFill>
                            <a:srgbClr val="000000"/>
                          </a:solidFill>
                          <a:effectLst/>
                          <a:latin typeface="Arial"/>
                          <a:ea typeface="Arial"/>
                          <a:cs typeface="Arial"/>
                          <a:sym typeface="Arial"/>
                        </a:rPr>
                        <a:t>Hypoparathyroidism (Post thyroid/parathyroid surgery), pseudohypoparathyroidism</a:t>
                      </a:r>
                      <a:r>
                        <a:rPr lang="en-GB" sz="1300" b="0"/>
                        <a:t>, vit D deficiency, hyperventilation, drugs, malignancy, toxic shock</a:t>
                      </a:r>
                    </a:p>
                  </a:txBody>
                  <a:tcPr marL="91425" marR="91425" marT="91425" marB="91425"/>
                </a:tc>
                <a:extLst>
                  <a:ext uri="{0D108BD9-81ED-4DB2-BD59-A6C34878D82A}">
                    <a16:rowId xmlns:a16="http://schemas.microsoft.com/office/drawing/2014/main" val="10001"/>
                  </a:ext>
                </a:extLst>
              </a:tr>
              <a:tr h="396173">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PRESENTATION</a:t>
                      </a:r>
                      <a:endParaRPr sz="1400" b="1" u="none" strike="noStrike" cap="none">
                        <a:latin typeface="Roboto"/>
                        <a:ea typeface="Roboto"/>
                        <a:cs typeface="Roboto"/>
                        <a:sym typeface="Roboto"/>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GB" sz="1300" b="1" u="none" strike="noStrike" cap="none">
                          <a:solidFill>
                            <a:srgbClr val="FF0000"/>
                          </a:solidFill>
                        </a:rPr>
                        <a:t>SPASMODIC / CATS go Numb:</a:t>
                      </a:r>
                    </a:p>
                  </a:txBody>
                  <a:tcPr marL="91425" marR="91425" marT="91425" marB="91425"/>
                </a:tc>
                <a:extLst>
                  <a:ext uri="{0D108BD9-81ED-4DB2-BD59-A6C34878D82A}">
                    <a16:rowId xmlns:a16="http://schemas.microsoft.com/office/drawing/2014/main" val="10004"/>
                  </a:ext>
                </a:extLst>
              </a:tr>
              <a:tr h="744242">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1" u="none" strike="noStrike" cap="none">
                          <a:latin typeface="Roboto"/>
                          <a:ea typeface="Roboto"/>
                          <a:cs typeface="Roboto"/>
                          <a:sym typeface="Roboto"/>
                        </a:rPr>
                        <a:t>DIAGNOSIS &amp; INVESTIGATIONS</a:t>
                      </a: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Lab test- Level of PTH, Vit D, Albumin, Phosphorus and Magnesium </a:t>
                      </a:r>
                      <a:endParaRPr lang="en-GB" sz="1300">
                        <a:effectLst/>
                      </a:endParaRPr>
                    </a:p>
                    <a:p>
                      <a:r>
                        <a:rPr lang="en-GB" sz="1300" b="0" i="0" u="none" strike="noStrike" cap="none">
                          <a:solidFill>
                            <a:srgbClr val="000000"/>
                          </a:solidFill>
                          <a:effectLst/>
                          <a:latin typeface="Arial"/>
                          <a:ea typeface="Arial"/>
                          <a:cs typeface="Arial"/>
                          <a:sym typeface="Arial"/>
                        </a:rPr>
                        <a:t>Check levels of Ca2+ in blood ~&lt;8.5mg/dL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b="0" i="0" u="none" strike="noStrike" cap="none">
                          <a:solidFill>
                            <a:srgbClr val="000000"/>
                          </a:solidFill>
                          <a:effectLst/>
                          <a:latin typeface="Arial"/>
                          <a:ea typeface="Arial"/>
                          <a:cs typeface="Arial"/>
                          <a:sym typeface="Arial"/>
                        </a:rPr>
                        <a:t>ECG- Prolonged QT interval (Arrythmias) </a:t>
                      </a:r>
                      <a:endParaRPr lang="en-GB" sz="1300"/>
                    </a:p>
                  </a:txBody>
                  <a:tcPr marL="91425" marR="91425" marT="91425" marB="91425"/>
                </a:tc>
                <a:extLst>
                  <a:ext uri="{0D108BD9-81ED-4DB2-BD59-A6C34878D82A}">
                    <a16:rowId xmlns:a16="http://schemas.microsoft.com/office/drawing/2014/main" val="1684684371"/>
                  </a:ext>
                </a:extLst>
              </a:tr>
              <a:tr h="1157878">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TREATMENT</a:t>
                      </a:r>
                      <a:endParaRPr sz="1400" b="1" u="none" strike="noStrike" cap="none">
                        <a:latin typeface="Roboto"/>
                        <a:ea typeface="Roboto"/>
                        <a:cs typeface="Roboto"/>
                        <a:sym typeface="Roboto"/>
                      </a:endParaRP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Acute management of severe hypocalcaemia is with </a:t>
                      </a:r>
                      <a:r>
                        <a:rPr lang="en-GB" sz="1300" b="1" i="0" u="none" strike="noStrike" cap="none">
                          <a:solidFill>
                            <a:srgbClr val="000000"/>
                          </a:solidFill>
                          <a:effectLst/>
                          <a:latin typeface="Arial"/>
                          <a:ea typeface="Arial"/>
                          <a:cs typeface="Arial"/>
                          <a:sym typeface="Arial"/>
                        </a:rPr>
                        <a:t>intravenous calcium gluconate</a:t>
                      </a:r>
                      <a:r>
                        <a:rPr lang="en-GB" sz="1300" b="0" i="0" u="none" strike="noStrike" cap="none">
                          <a:solidFill>
                            <a:srgbClr val="000000"/>
                          </a:solidFill>
                          <a:effectLst/>
                          <a:latin typeface="Arial"/>
                          <a:ea typeface="Arial"/>
                          <a:cs typeface="Arial"/>
                          <a:sym typeface="Arial"/>
                        </a:rPr>
                        <a:t>, 10ml of 10% solution over 10 minutes or intravenous calcium chloride is more likely to cause local irritation </a:t>
                      </a:r>
                      <a:endParaRPr lang="en-GB" sz="1300"/>
                    </a:p>
                    <a:p>
                      <a:r>
                        <a:rPr lang="en-GB" sz="1300" b="1" i="0" u="none" strike="noStrike" cap="none">
                          <a:solidFill>
                            <a:srgbClr val="000000"/>
                          </a:solidFill>
                          <a:effectLst/>
                          <a:latin typeface="Arial"/>
                          <a:ea typeface="Arial"/>
                          <a:cs typeface="Arial"/>
                          <a:sym typeface="Arial"/>
                        </a:rPr>
                        <a:t>Vit D supplementation </a:t>
                      </a:r>
                      <a:r>
                        <a:rPr lang="en-GB" sz="1300" b="0" i="0" u="none" strike="noStrike" cap="none">
                          <a:solidFill>
                            <a:srgbClr val="000000"/>
                          </a:solidFill>
                          <a:effectLst/>
                          <a:latin typeface="Arial"/>
                          <a:ea typeface="Arial"/>
                          <a:cs typeface="Arial"/>
                          <a:sym typeface="Arial"/>
                        </a:rPr>
                        <a:t>for persistent hypocalcaemia (50000 IU orally once a week for 8 weeks) </a:t>
                      </a:r>
                    </a:p>
                  </a:txBody>
                  <a:tcPr marL="91425" marR="91425" marT="91425" marB="91425"/>
                </a:tc>
                <a:extLst>
                  <a:ext uri="{0D108BD9-81ED-4DB2-BD59-A6C34878D82A}">
                    <a16:rowId xmlns:a16="http://schemas.microsoft.com/office/drawing/2014/main" val="10005"/>
                  </a:ext>
                </a:extLst>
              </a:tr>
              <a:tr h="549292">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COMPLICATIONS</a:t>
                      </a:r>
                      <a:endParaRPr sz="14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dirty="0"/>
                        <a:t>Seizure, cardiac arrest (decreases heart rate and contractility)- a medical emergency! Long QT syndrome </a:t>
                      </a:r>
                    </a:p>
                  </a:txBody>
                  <a:tcPr marL="91425" marR="91425" marT="91425" marB="91425"/>
                </a:tc>
                <a:extLst>
                  <a:ext uri="{0D108BD9-81ED-4DB2-BD59-A6C34878D82A}">
                    <a16:rowId xmlns:a16="http://schemas.microsoft.com/office/drawing/2014/main" val="10006"/>
                  </a:ext>
                </a:extLst>
              </a:tr>
            </a:tbl>
          </a:graphicData>
        </a:graphic>
      </p:graphicFrame>
      <p:pic>
        <p:nvPicPr>
          <p:cNvPr id="14340" name="Picture 4" descr="HYPOCALCEMIA Mnemonic for features, Remember : SPASMODIC | Medical mnemonics,  Medical school essentials, Nursing school essential">
            <a:extLst>
              <a:ext uri="{FF2B5EF4-FFF2-40B4-BE49-F238E27FC236}">
                <a16:creationId xmlns:a16="http://schemas.microsoft.com/office/drawing/2014/main" id="{8E577C7E-B2E1-5482-6DC9-CBEE11832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6" t="33051" r="3532" b="15921"/>
          <a:stretch/>
        </p:blipFill>
        <p:spPr bwMode="auto">
          <a:xfrm>
            <a:off x="8262336" y="1737265"/>
            <a:ext cx="3091464" cy="250164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NurseGroups.com - Social Nursing Resource - Hypocalcemia: “CATS go Numb” |  Facebook">
            <a:extLst>
              <a:ext uri="{FF2B5EF4-FFF2-40B4-BE49-F238E27FC236}">
                <a16:creationId xmlns:a16="http://schemas.microsoft.com/office/drawing/2014/main" id="{0346F66A-27FB-1941-9A6C-3DD4F6ED89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46" b="29991"/>
          <a:stretch/>
        </p:blipFill>
        <p:spPr bwMode="auto">
          <a:xfrm>
            <a:off x="8453722" y="4392780"/>
            <a:ext cx="2752994" cy="238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441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A screenshot of a computer&#10;&#10;Description automatically generated with low confidence">
            <a:extLst>
              <a:ext uri="{FF2B5EF4-FFF2-40B4-BE49-F238E27FC236}">
                <a16:creationId xmlns:a16="http://schemas.microsoft.com/office/drawing/2014/main" id="{E7F28D3D-AFF7-907E-4184-02EA0F6F231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467" y="1005652"/>
            <a:ext cx="10905066" cy="484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4173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9</a:t>
            </a:r>
          </a:p>
        </p:txBody>
      </p:sp>
      <p:graphicFrame>
        <p:nvGraphicFramePr>
          <p:cNvPr id="4" name="Table 3">
            <a:extLst>
              <a:ext uri="{FF2B5EF4-FFF2-40B4-BE49-F238E27FC236}">
                <a16:creationId xmlns:a16="http://schemas.microsoft.com/office/drawing/2014/main" id="{D12C2D9F-1A40-2B6B-1820-596FF7064812}"/>
              </a:ext>
            </a:extLst>
          </p:cNvPr>
          <p:cNvGraphicFramePr>
            <a:graphicFrameLocks noGrp="1"/>
          </p:cNvGraphicFramePr>
          <p:nvPr>
            <p:extLst>
              <p:ext uri="{D42A27DB-BD31-4B8C-83A1-F6EECF244321}">
                <p14:modId xmlns:p14="http://schemas.microsoft.com/office/powerpoint/2010/main" val="3985056184"/>
              </p:ext>
            </p:extLst>
          </p:nvPr>
        </p:nvGraphicFramePr>
        <p:xfrm>
          <a:off x="2092087" y="3294580"/>
          <a:ext cx="7543800" cy="1524000"/>
        </p:xfrm>
        <a:graphic>
          <a:graphicData uri="http://schemas.openxmlformats.org/drawingml/2006/table">
            <a:tbl>
              <a:tblPr/>
              <a:tblGrid>
                <a:gridCol w="2514600">
                  <a:extLst>
                    <a:ext uri="{9D8B030D-6E8A-4147-A177-3AD203B41FA5}">
                      <a16:colId xmlns:a16="http://schemas.microsoft.com/office/drawing/2014/main" val="3581007696"/>
                    </a:ext>
                  </a:extLst>
                </a:gridCol>
                <a:gridCol w="2514600">
                  <a:extLst>
                    <a:ext uri="{9D8B030D-6E8A-4147-A177-3AD203B41FA5}">
                      <a16:colId xmlns:a16="http://schemas.microsoft.com/office/drawing/2014/main" val="3445663226"/>
                    </a:ext>
                  </a:extLst>
                </a:gridCol>
                <a:gridCol w="2514600">
                  <a:extLst>
                    <a:ext uri="{9D8B030D-6E8A-4147-A177-3AD203B41FA5}">
                      <a16:colId xmlns:a16="http://schemas.microsoft.com/office/drawing/2014/main" val="1615358132"/>
                    </a:ext>
                  </a:extLst>
                </a:gridCol>
              </a:tblGrid>
              <a:tr h="0">
                <a:tc>
                  <a:txBody>
                    <a:bodyPr/>
                    <a:lstStyle/>
                    <a:p>
                      <a:pPr algn="l" fontAlgn="ctr"/>
                      <a:r>
                        <a:rPr lang="en-GB">
                          <a:solidFill>
                            <a:srgbClr val="FFFFFF"/>
                          </a:solidFill>
                          <a:effectLst/>
                        </a:rPr>
                        <a:t> </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222E3C"/>
                    </a:solidFill>
                  </a:tcPr>
                </a:tc>
                <a:tc>
                  <a:txBody>
                    <a:bodyPr/>
                    <a:lstStyle/>
                    <a:p>
                      <a:pPr algn="l" fontAlgn="ctr"/>
                      <a:r>
                        <a:rPr lang="en-GB">
                          <a:solidFill>
                            <a:srgbClr val="FFFFFF"/>
                          </a:solidFill>
                          <a:effectLst/>
                        </a:rPr>
                        <a:t>Value</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222E3C"/>
                    </a:solidFill>
                  </a:tcPr>
                </a:tc>
                <a:tc>
                  <a:txBody>
                    <a:bodyPr/>
                    <a:lstStyle/>
                    <a:p>
                      <a:pPr algn="l" fontAlgn="ctr"/>
                      <a:r>
                        <a:rPr lang="en-GB">
                          <a:solidFill>
                            <a:srgbClr val="FFFFFF"/>
                          </a:solidFill>
                          <a:effectLst/>
                        </a:rPr>
                        <a:t>Reference range</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222E3C"/>
                    </a:solidFill>
                  </a:tcPr>
                </a:tc>
                <a:extLst>
                  <a:ext uri="{0D108BD9-81ED-4DB2-BD59-A6C34878D82A}">
                    <a16:rowId xmlns:a16="http://schemas.microsoft.com/office/drawing/2014/main" val="1438541685"/>
                  </a:ext>
                </a:extLst>
              </a:tr>
              <a:tr h="0">
                <a:tc>
                  <a:txBody>
                    <a:bodyPr/>
                    <a:lstStyle/>
                    <a:p>
                      <a:pPr algn="l" fontAlgn="ctr"/>
                      <a:r>
                        <a:rPr lang="en-GB">
                          <a:solidFill>
                            <a:srgbClr val="000000"/>
                          </a:solidFill>
                          <a:effectLst/>
                        </a:rPr>
                        <a:t>Calcium (adj)</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3.2</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2.1-2.6 mmol/l</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052953616"/>
                  </a:ext>
                </a:extLst>
              </a:tr>
              <a:tr h="0">
                <a:tc>
                  <a:txBody>
                    <a:bodyPr/>
                    <a:lstStyle/>
                    <a:p>
                      <a:pPr algn="l" fontAlgn="ctr"/>
                      <a:r>
                        <a:rPr lang="en-GB">
                          <a:solidFill>
                            <a:srgbClr val="000000"/>
                          </a:solidFill>
                          <a:effectLst/>
                        </a:rPr>
                        <a:t>Phosphate</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1.8</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0.8-1.4 mmol/l</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544583967"/>
                  </a:ext>
                </a:extLst>
              </a:tr>
              <a:tr h="0">
                <a:tc>
                  <a:txBody>
                    <a:bodyPr/>
                    <a:lstStyle/>
                    <a:p>
                      <a:pPr algn="l" fontAlgn="ctr"/>
                      <a:r>
                        <a:rPr lang="en-GB">
                          <a:solidFill>
                            <a:srgbClr val="000000"/>
                          </a:solidFill>
                          <a:effectLst/>
                        </a:rPr>
                        <a:t>Albumin</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25</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35-50 g/L</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919109043"/>
                  </a:ext>
                </a:extLst>
              </a:tr>
              <a:tr h="0">
                <a:tc>
                  <a:txBody>
                    <a:bodyPr/>
                    <a:lstStyle/>
                    <a:p>
                      <a:pPr algn="l" fontAlgn="ctr"/>
                      <a:r>
                        <a:rPr lang="en-GB">
                          <a:solidFill>
                            <a:srgbClr val="000000"/>
                          </a:solidFill>
                          <a:effectLst/>
                        </a:rPr>
                        <a:t>Alkaline phosphatase</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204</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30-130 </a:t>
                      </a:r>
                      <a:r>
                        <a:rPr lang="en-GB" err="1">
                          <a:solidFill>
                            <a:srgbClr val="000000"/>
                          </a:solidFill>
                          <a:effectLst/>
                        </a:rPr>
                        <a:t>umol</a:t>
                      </a:r>
                      <a:r>
                        <a:rPr lang="en-GB">
                          <a:solidFill>
                            <a:srgbClr val="000000"/>
                          </a:solidFill>
                          <a:effectLst/>
                        </a:rPr>
                        <a:t>/l</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83874674"/>
                  </a:ext>
                </a:extLst>
              </a:tr>
            </a:tbl>
          </a:graphicData>
        </a:graphic>
      </p:graphicFrame>
      <p:sp>
        <p:nvSpPr>
          <p:cNvPr id="5" name="Rectangle 1">
            <a:extLst>
              <a:ext uri="{FF2B5EF4-FFF2-40B4-BE49-F238E27FC236}">
                <a16:creationId xmlns:a16="http://schemas.microsoft.com/office/drawing/2014/main" id="{2D092FE2-6FC2-6479-E709-6E704042FF9D}"/>
              </a:ext>
            </a:extLst>
          </p:cNvPr>
          <p:cNvSpPr>
            <a:spLocks noChangeArrowheads="1"/>
          </p:cNvSpPr>
          <p:nvPr/>
        </p:nvSpPr>
        <p:spPr bwMode="auto">
          <a:xfrm>
            <a:off x="838200" y="2166721"/>
            <a:ext cx="10515600" cy="403187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effectLst/>
                <a:cs typeface="Arial" panose="020B0604020202020204" pitchFamily="34" charset="0"/>
              </a:rPr>
              <a:t>A 62-year-old man with metastatic prostate cancer presents to the emergency department with constipation, vomiting, abdominal pain and excessive urination. His wife says that he has become increasingly confused and has complained of increased thirst.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effectLst/>
                <a:cs typeface="Arial" panose="020B0604020202020204" pitchFamily="34" charset="0"/>
              </a:rPr>
              <a:t>Blood tests reveal the following:</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effectLst/>
                <a:cs typeface="Arial" panose="020B0604020202020204" pitchFamily="34" charset="0"/>
              </a:rPr>
              <a:t>What is the most appropriate </a:t>
            </a:r>
            <a:r>
              <a:rPr kumimoji="0" lang="en-US" altLang="en-US" sz="1600" b="1" i="0" u="none" strike="noStrike" cap="none" normalizeH="0" baseline="0">
                <a:ln>
                  <a:noFill/>
                </a:ln>
                <a:effectLst/>
                <a:cs typeface="Arial" panose="020B0604020202020204" pitchFamily="34" charset="0"/>
              </a:rPr>
              <a:t>initial</a:t>
            </a:r>
            <a:r>
              <a:rPr kumimoji="0" lang="en-US" altLang="en-US" sz="1600" b="0" i="0" u="none" strike="noStrike" cap="none" normalizeH="0" baseline="0">
                <a:ln>
                  <a:noFill/>
                </a:ln>
                <a:effectLst/>
                <a:cs typeface="Arial" panose="020B0604020202020204" pitchFamily="34" charset="0"/>
              </a:rPr>
              <a:t> management option?</a:t>
            </a: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lang="en-US" altLang="en-US" sz="1600">
                <a:cs typeface="Arial" panose="020B0604020202020204" pitchFamily="34" charset="0"/>
              </a:rPr>
              <a:t>Vitamin D and calcium supplementation </a:t>
            </a: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kumimoji="0" lang="en-US" altLang="en-US" sz="1600" b="0" i="0" u="none" strike="noStrike" cap="none" normalizeH="0" baseline="0">
                <a:ln>
                  <a:noFill/>
                </a:ln>
                <a:effectLst/>
                <a:cs typeface="Arial" panose="020B0604020202020204" pitchFamily="34" charset="0"/>
              </a:rPr>
              <a:t>IV zoledronic acid </a:t>
            </a: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lang="en-US" altLang="en-US" sz="1600">
                <a:cs typeface="Arial" panose="020B0604020202020204" pitchFamily="34" charset="0"/>
              </a:rPr>
              <a:t>Calcitonin </a:t>
            </a: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lang="en-GB" sz="1600">
                <a:cs typeface="Arial" panose="020B0604020202020204" pitchFamily="34" charset="0"/>
              </a:rPr>
              <a:t>IV 0.9% sodium chloride</a:t>
            </a:r>
            <a:endParaRPr lang="en-US" altLang="en-US" sz="1600">
              <a:cs typeface="Arial" panose="020B0604020202020204" pitchFamily="34" charset="0"/>
            </a:endParaRPr>
          </a:p>
        </p:txBody>
      </p:sp>
    </p:spTree>
    <p:extLst>
      <p:ext uri="{BB962C8B-B14F-4D97-AF65-F5344CB8AC3E}">
        <p14:creationId xmlns:p14="http://schemas.microsoft.com/office/powerpoint/2010/main" val="150968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9</a:t>
            </a:r>
          </a:p>
        </p:txBody>
      </p:sp>
      <p:graphicFrame>
        <p:nvGraphicFramePr>
          <p:cNvPr id="4" name="Table 3">
            <a:extLst>
              <a:ext uri="{FF2B5EF4-FFF2-40B4-BE49-F238E27FC236}">
                <a16:creationId xmlns:a16="http://schemas.microsoft.com/office/drawing/2014/main" id="{D12C2D9F-1A40-2B6B-1820-596FF7064812}"/>
              </a:ext>
            </a:extLst>
          </p:cNvPr>
          <p:cNvGraphicFramePr>
            <a:graphicFrameLocks noGrp="1"/>
          </p:cNvGraphicFramePr>
          <p:nvPr>
            <p:extLst>
              <p:ext uri="{D42A27DB-BD31-4B8C-83A1-F6EECF244321}">
                <p14:modId xmlns:p14="http://schemas.microsoft.com/office/powerpoint/2010/main" val="92282491"/>
              </p:ext>
            </p:extLst>
          </p:nvPr>
        </p:nvGraphicFramePr>
        <p:xfrm>
          <a:off x="1768522" y="3654371"/>
          <a:ext cx="7543800" cy="1524000"/>
        </p:xfrm>
        <a:graphic>
          <a:graphicData uri="http://schemas.openxmlformats.org/drawingml/2006/table">
            <a:tbl>
              <a:tblPr/>
              <a:tblGrid>
                <a:gridCol w="2514600">
                  <a:extLst>
                    <a:ext uri="{9D8B030D-6E8A-4147-A177-3AD203B41FA5}">
                      <a16:colId xmlns:a16="http://schemas.microsoft.com/office/drawing/2014/main" val="3581007696"/>
                    </a:ext>
                  </a:extLst>
                </a:gridCol>
                <a:gridCol w="2514600">
                  <a:extLst>
                    <a:ext uri="{9D8B030D-6E8A-4147-A177-3AD203B41FA5}">
                      <a16:colId xmlns:a16="http://schemas.microsoft.com/office/drawing/2014/main" val="3445663226"/>
                    </a:ext>
                  </a:extLst>
                </a:gridCol>
                <a:gridCol w="2514600">
                  <a:extLst>
                    <a:ext uri="{9D8B030D-6E8A-4147-A177-3AD203B41FA5}">
                      <a16:colId xmlns:a16="http://schemas.microsoft.com/office/drawing/2014/main" val="1615358132"/>
                    </a:ext>
                  </a:extLst>
                </a:gridCol>
              </a:tblGrid>
              <a:tr h="0">
                <a:tc>
                  <a:txBody>
                    <a:bodyPr/>
                    <a:lstStyle/>
                    <a:p>
                      <a:pPr algn="l" fontAlgn="ctr"/>
                      <a:r>
                        <a:rPr lang="en-GB">
                          <a:solidFill>
                            <a:srgbClr val="FFFFFF"/>
                          </a:solidFill>
                          <a:effectLst/>
                        </a:rPr>
                        <a:t> </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222E3C"/>
                    </a:solidFill>
                  </a:tcPr>
                </a:tc>
                <a:tc>
                  <a:txBody>
                    <a:bodyPr/>
                    <a:lstStyle/>
                    <a:p>
                      <a:pPr algn="l" fontAlgn="ctr"/>
                      <a:r>
                        <a:rPr lang="en-GB">
                          <a:solidFill>
                            <a:srgbClr val="FFFFFF"/>
                          </a:solidFill>
                          <a:effectLst/>
                        </a:rPr>
                        <a:t>Value</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222E3C"/>
                    </a:solidFill>
                  </a:tcPr>
                </a:tc>
                <a:tc>
                  <a:txBody>
                    <a:bodyPr/>
                    <a:lstStyle/>
                    <a:p>
                      <a:pPr algn="l" fontAlgn="ctr"/>
                      <a:r>
                        <a:rPr lang="en-GB">
                          <a:solidFill>
                            <a:srgbClr val="FFFFFF"/>
                          </a:solidFill>
                          <a:effectLst/>
                        </a:rPr>
                        <a:t>Reference range</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222E3C"/>
                    </a:solidFill>
                  </a:tcPr>
                </a:tc>
                <a:extLst>
                  <a:ext uri="{0D108BD9-81ED-4DB2-BD59-A6C34878D82A}">
                    <a16:rowId xmlns:a16="http://schemas.microsoft.com/office/drawing/2014/main" val="1438541685"/>
                  </a:ext>
                </a:extLst>
              </a:tr>
              <a:tr h="0">
                <a:tc>
                  <a:txBody>
                    <a:bodyPr/>
                    <a:lstStyle/>
                    <a:p>
                      <a:pPr algn="l" fontAlgn="ctr"/>
                      <a:r>
                        <a:rPr lang="en-GB">
                          <a:solidFill>
                            <a:srgbClr val="000000"/>
                          </a:solidFill>
                          <a:effectLst/>
                        </a:rPr>
                        <a:t>Calcium (adj)</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3.2</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2.1-2.6 mmol/l</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052953616"/>
                  </a:ext>
                </a:extLst>
              </a:tr>
              <a:tr h="0">
                <a:tc>
                  <a:txBody>
                    <a:bodyPr/>
                    <a:lstStyle/>
                    <a:p>
                      <a:pPr algn="l" fontAlgn="ctr"/>
                      <a:r>
                        <a:rPr lang="en-GB">
                          <a:solidFill>
                            <a:srgbClr val="000000"/>
                          </a:solidFill>
                          <a:effectLst/>
                        </a:rPr>
                        <a:t>Phosphate</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1.8</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0.8-1.4 mmol/l</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544583967"/>
                  </a:ext>
                </a:extLst>
              </a:tr>
              <a:tr h="0">
                <a:tc>
                  <a:txBody>
                    <a:bodyPr/>
                    <a:lstStyle/>
                    <a:p>
                      <a:pPr algn="l" fontAlgn="ctr"/>
                      <a:r>
                        <a:rPr lang="en-GB">
                          <a:solidFill>
                            <a:srgbClr val="000000"/>
                          </a:solidFill>
                          <a:effectLst/>
                        </a:rPr>
                        <a:t>Albumin</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25</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35-50 g/L</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1270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919109043"/>
                  </a:ext>
                </a:extLst>
              </a:tr>
              <a:tr h="0">
                <a:tc>
                  <a:txBody>
                    <a:bodyPr/>
                    <a:lstStyle/>
                    <a:p>
                      <a:pPr algn="l" fontAlgn="ctr"/>
                      <a:r>
                        <a:rPr lang="en-GB">
                          <a:solidFill>
                            <a:srgbClr val="000000"/>
                          </a:solidFill>
                          <a:effectLst/>
                        </a:rPr>
                        <a:t>Alkaline phosphatase</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204</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l" fontAlgn="ctr"/>
                      <a:r>
                        <a:rPr lang="en-GB">
                          <a:solidFill>
                            <a:srgbClr val="000000"/>
                          </a:solidFill>
                          <a:effectLst/>
                        </a:rPr>
                        <a:t>30-130 </a:t>
                      </a:r>
                      <a:r>
                        <a:rPr lang="en-GB" err="1">
                          <a:solidFill>
                            <a:srgbClr val="000000"/>
                          </a:solidFill>
                          <a:effectLst/>
                        </a:rPr>
                        <a:t>umol</a:t>
                      </a:r>
                      <a:r>
                        <a:rPr lang="en-GB">
                          <a:solidFill>
                            <a:srgbClr val="000000"/>
                          </a:solidFill>
                          <a:effectLst/>
                        </a:rPr>
                        <a:t>/l</a:t>
                      </a:r>
                    </a:p>
                  </a:txBody>
                  <a:tcPr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12700"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83874674"/>
                  </a:ext>
                </a:extLst>
              </a:tr>
            </a:tbl>
          </a:graphicData>
        </a:graphic>
      </p:graphicFrame>
      <p:sp>
        <p:nvSpPr>
          <p:cNvPr id="5" name="Rectangle 1">
            <a:extLst>
              <a:ext uri="{FF2B5EF4-FFF2-40B4-BE49-F238E27FC236}">
                <a16:creationId xmlns:a16="http://schemas.microsoft.com/office/drawing/2014/main" id="{2D092FE2-6FC2-6479-E709-6E704042FF9D}"/>
              </a:ext>
            </a:extLst>
          </p:cNvPr>
          <p:cNvSpPr>
            <a:spLocks noChangeArrowheads="1"/>
          </p:cNvSpPr>
          <p:nvPr/>
        </p:nvSpPr>
        <p:spPr bwMode="auto">
          <a:xfrm>
            <a:off x="838201" y="2046531"/>
            <a:ext cx="10380259" cy="452431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err="1">
                <a:ln>
                  <a:noFill/>
                </a:ln>
                <a:effectLst/>
                <a:cs typeface="Arial" panose="020B0604020202020204" pitchFamily="34" charset="0"/>
              </a:rPr>
              <a:t>Hypercalcaemia</a:t>
            </a:r>
            <a:r>
              <a:rPr kumimoji="0" lang="en-US" altLang="en-US" sz="1600" b="1" i="0" u="sng" strike="noStrike" cap="none" normalizeH="0" baseline="0">
                <a:ln>
                  <a:noFill/>
                </a:ln>
                <a:effectLst/>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sng" strike="noStrike" cap="none" normalizeH="0" baseline="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effectLst/>
                <a:cs typeface="Arial" panose="020B0604020202020204" pitchFamily="34" charset="0"/>
              </a:rPr>
              <a:t>A 62-year-old man with </a:t>
            </a:r>
            <a:r>
              <a:rPr kumimoji="0" lang="en-US" altLang="en-US" sz="1600" b="1" i="0" u="none" strike="noStrike" cap="none" normalizeH="0" baseline="0">
                <a:ln>
                  <a:noFill/>
                </a:ln>
                <a:effectLst/>
                <a:cs typeface="Arial" panose="020B0604020202020204" pitchFamily="34" charset="0"/>
              </a:rPr>
              <a:t>metastatic prostate cancer</a:t>
            </a:r>
            <a:r>
              <a:rPr kumimoji="0" lang="en-US" altLang="en-US" sz="1600" b="0" i="0" u="none" strike="noStrike" cap="none" normalizeH="0" baseline="0">
                <a:ln>
                  <a:noFill/>
                </a:ln>
                <a:effectLst/>
                <a:cs typeface="Arial" panose="020B0604020202020204" pitchFamily="34" charset="0"/>
              </a:rPr>
              <a:t> presents to the emergency department with </a:t>
            </a:r>
            <a:r>
              <a:rPr kumimoji="0" lang="en-US" altLang="en-US" sz="1600" b="1" i="0" u="none" strike="noStrike" cap="none" normalizeH="0" baseline="0">
                <a:ln>
                  <a:noFill/>
                </a:ln>
                <a:effectLst/>
                <a:cs typeface="Arial" panose="020B0604020202020204" pitchFamily="34" charset="0"/>
              </a:rPr>
              <a:t>constipation, vomiting, abdominal pain and excessive urination</a:t>
            </a:r>
            <a:r>
              <a:rPr kumimoji="0" lang="en-US" altLang="en-US" sz="1600" b="0" i="0" u="none" strike="noStrike" cap="none" normalizeH="0" baseline="0">
                <a:ln>
                  <a:noFill/>
                </a:ln>
                <a:effectLst/>
                <a:cs typeface="Arial" panose="020B0604020202020204" pitchFamily="34" charset="0"/>
              </a:rPr>
              <a:t>. His wife says that he has become </a:t>
            </a:r>
            <a:r>
              <a:rPr kumimoji="0" lang="en-US" altLang="en-US" sz="1600" b="1" i="0" u="none" strike="noStrike" cap="none" normalizeH="0" baseline="0">
                <a:ln>
                  <a:noFill/>
                </a:ln>
                <a:effectLst/>
                <a:cs typeface="Arial" panose="020B0604020202020204" pitchFamily="34" charset="0"/>
              </a:rPr>
              <a:t>increasingly confused </a:t>
            </a:r>
            <a:r>
              <a:rPr kumimoji="0" lang="en-US" altLang="en-US" sz="1600" b="0" i="0" u="none" strike="noStrike" cap="none" normalizeH="0" baseline="0">
                <a:ln>
                  <a:noFill/>
                </a:ln>
                <a:effectLst/>
                <a:cs typeface="Arial" panose="020B0604020202020204" pitchFamily="34" charset="0"/>
              </a:rPr>
              <a:t>and has complained of </a:t>
            </a:r>
            <a:r>
              <a:rPr kumimoji="0" lang="en-US" altLang="en-US" sz="1600" b="1" i="0" u="none" strike="noStrike" cap="none" normalizeH="0" baseline="0">
                <a:ln>
                  <a:noFill/>
                </a:ln>
                <a:effectLst/>
                <a:cs typeface="Arial" panose="020B0604020202020204" pitchFamily="34" charset="0"/>
              </a:rPr>
              <a:t>increased thirst</a:t>
            </a:r>
            <a:r>
              <a:rPr kumimoji="0" lang="en-US" altLang="en-US" sz="1600" b="0" i="0" u="none" strike="noStrike" cap="none" normalizeH="0" baseline="0">
                <a:ln>
                  <a:noFill/>
                </a:ln>
                <a:effectLst/>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effectLst/>
                <a:cs typeface="Arial" panose="020B0604020202020204" pitchFamily="34" charset="0"/>
              </a:rPr>
              <a:t>Blood tests reveal the following:</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effectLst/>
                <a:cs typeface="Arial" panose="020B0604020202020204" pitchFamily="34" charset="0"/>
              </a:rPr>
              <a:t>What is the most appropriate </a:t>
            </a:r>
            <a:r>
              <a:rPr kumimoji="0" lang="en-US" altLang="en-US" sz="1600" b="1" i="0" u="none" strike="noStrike" cap="none" normalizeH="0" baseline="0">
                <a:ln>
                  <a:noFill/>
                </a:ln>
                <a:effectLst/>
                <a:cs typeface="Arial" panose="020B0604020202020204" pitchFamily="34" charset="0"/>
              </a:rPr>
              <a:t>initial</a:t>
            </a:r>
            <a:r>
              <a:rPr kumimoji="0" lang="en-US" altLang="en-US" sz="1600" b="0" i="0" u="none" strike="noStrike" cap="none" normalizeH="0" baseline="0">
                <a:ln>
                  <a:noFill/>
                </a:ln>
                <a:effectLst/>
                <a:cs typeface="Arial" panose="020B0604020202020204" pitchFamily="34" charset="0"/>
              </a:rPr>
              <a:t> management option?</a:t>
            </a: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lang="en-US" altLang="en-US" sz="1600">
                <a:cs typeface="Arial" panose="020B0604020202020204" pitchFamily="34" charset="0"/>
              </a:rPr>
              <a:t>Vitamin D and calcium supplementation </a:t>
            </a: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kumimoji="0" lang="en-US" altLang="en-US" sz="1600" b="0" i="0" u="none" strike="noStrike" cap="none" normalizeH="0" baseline="0">
                <a:ln>
                  <a:noFill/>
                </a:ln>
                <a:effectLst/>
                <a:cs typeface="Arial" panose="020B0604020202020204" pitchFamily="34" charset="0"/>
              </a:rPr>
              <a:t>IV zoledronic acid </a:t>
            </a: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lang="en-US" altLang="en-US" sz="1600">
                <a:cs typeface="Arial" panose="020B0604020202020204" pitchFamily="34" charset="0"/>
              </a:rPr>
              <a:t>Calcitonin </a:t>
            </a:r>
          </a:p>
          <a:p>
            <a:pPr marL="342900" marR="0" lvl="0" indent="-342900" algn="l" defTabSz="914400" rtl="0" eaLnBrk="0" fontAlgn="base" latinLnBrk="0" hangingPunct="0">
              <a:lnSpc>
                <a:spcPct val="100000"/>
              </a:lnSpc>
              <a:spcBef>
                <a:spcPct val="0"/>
              </a:spcBef>
              <a:spcAft>
                <a:spcPct val="0"/>
              </a:spcAft>
              <a:buClrTx/>
              <a:buSzTx/>
              <a:buFontTx/>
              <a:buAutoNum type="alphaUcPeriod"/>
              <a:tabLst/>
            </a:pPr>
            <a:r>
              <a:rPr lang="en-GB" sz="1600" b="1">
                <a:solidFill>
                  <a:srgbClr val="FF0000"/>
                </a:solidFill>
                <a:cs typeface="Arial" panose="020B0604020202020204" pitchFamily="34" charset="0"/>
              </a:rPr>
              <a:t>IV 0.9% sodium chloride</a:t>
            </a:r>
            <a:endParaRPr lang="en-US" altLang="en-US" sz="1600" b="1">
              <a:solidFill>
                <a:srgbClr val="FF0000"/>
              </a:solidFill>
              <a:cs typeface="Arial" panose="020B0604020202020204" pitchFamily="34" charset="0"/>
            </a:endParaRPr>
          </a:p>
        </p:txBody>
      </p:sp>
    </p:spTree>
    <p:extLst>
      <p:ext uri="{BB962C8B-B14F-4D97-AF65-F5344CB8AC3E}">
        <p14:creationId xmlns:p14="http://schemas.microsoft.com/office/powerpoint/2010/main" val="32843868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HYPERCALCAEMIA</a:t>
            </a:r>
            <a:endParaRPr sz="4200">
              <a:solidFill>
                <a:srgbClr val="FFFFFF"/>
              </a:solidFill>
              <a:latin typeface="Arial" panose="020B0604020202020204" pitchFamily="34" charset="0"/>
              <a:ea typeface="Roboto"/>
              <a:cs typeface="Arial" panose="020B0604020202020204" pitchFamily="34" charset="0"/>
              <a:sym typeface="Roboto"/>
            </a:endParaRPr>
          </a:p>
        </p:txBody>
      </p:sp>
      <p:graphicFrame>
        <p:nvGraphicFramePr>
          <p:cNvPr id="144" name="Google Shape;144;g14f42a8af8d_0_0"/>
          <p:cNvGraphicFramePr/>
          <p:nvPr>
            <p:extLst>
              <p:ext uri="{D42A27DB-BD31-4B8C-83A1-F6EECF244321}">
                <p14:modId xmlns:p14="http://schemas.microsoft.com/office/powerpoint/2010/main" val="1067101617"/>
              </p:ext>
            </p:extLst>
          </p:nvPr>
        </p:nvGraphicFramePr>
        <p:xfrm>
          <a:off x="210696" y="2128406"/>
          <a:ext cx="6891853" cy="4190026"/>
        </p:xfrm>
        <a:graphic>
          <a:graphicData uri="http://schemas.openxmlformats.org/drawingml/2006/table">
            <a:tbl>
              <a:tblPr>
                <a:noFill/>
                <a:tableStyleId>{A9FBECBB-9841-4348-AF54-0E99E33BA2AF}</a:tableStyleId>
              </a:tblPr>
              <a:tblGrid>
                <a:gridCol w="1618104">
                  <a:extLst>
                    <a:ext uri="{9D8B030D-6E8A-4147-A177-3AD203B41FA5}">
                      <a16:colId xmlns:a16="http://schemas.microsoft.com/office/drawing/2014/main" val="20000"/>
                    </a:ext>
                  </a:extLst>
                </a:gridCol>
                <a:gridCol w="5273749">
                  <a:extLst>
                    <a:ext uri="{9D8B030D-6E8A-4147-A177-3AD203B41FA5}">
                      <a16:colId xmlns:a16="http://schemas.microsoft.com/office/drawing/2014/main" val="20001"/>
                    </a:ext>
                  </a:extLst>
                </a:gridCol>
              </a:tblGrid>
              <a:tr h="444673">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DEFINITION</a:t>
                      </a:r>
                      <a:endParaRPr sz="14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FF0000"/>
                          </a:solidFill>
                          <a:effectLst/>
                          <a:latin typeface="Arial"/>
                          <a:ea typeface="Arial"/>
                          <a:cs typeface="Arial"/>
                          <a:sym typeface="Arial"/>
                        </a:rPr>
                        <a:t>↓</a:t>
                      </a:r>
                      <a:r>
                        <a:rPr lang="en-GB" sz="1300" b="1" i="0" u="none" strike="noStrike" cap="none">
                          <a:solidFill>
                            <a:srgbClr val="FF0000"/>
                          </a:solidFill>
                          <a:effectLst/>
                          <a:latin typeface="Arial"/>
                          <a:ea typeface="Arial"/>
                          <a:cs typeface="Arial"/>
                          <a:sym typeface="Arial"/>
                        </a:rPr>
                        <a:t>PTH, </a:t>
                      </a:r>
                      <a:r>
                        <a:rPr lang="en-GB" sz="1300" b="0" i="0" u="none" strike="noStrike" cap="none">
                          <a:solidFill>
                            <a:srgbClr val="FF0000"/>
                          </a:solidFill>
                          <a:effectLst/>
                          <a:latin typeface="Arial"/>
                          <a:ea typeface="Arial"/>
                          <a:cs typeface="Arial"/>
                          <a:sym typeface="Arial"/>
                        </a:rPr>
                        <a:t>↑ </a:t>
                      </a:r>
                      <a:r>
                        <a:rPr lang="en-GB" sz="1300" b="1" i="0" u="none" strike="noStrike" cap="none">
                          <a:solidFill>
                            <a:srgbClr val="FF0000"/>
                          </a:solidFill>
                          <a:effectLst/>
                          <a:latin typeface="Arial"/>
                          <a:ea typeface="Arial"/>
                          <a:cs typeface="Arial"/>
                          <a:sym typeface="Arial"/>
                        </a:rPr>
                        <a:t>Ca2+, ?k+ (Appropriate response) </a:t>
                      </a:r>
                      <a:endParaRPr lang="en-GB" sz="1300">
                        <a:solidFill>
                          <a:srgbClr val="FF0000"/>
                        </a:solidFill>
                      </a:endParaRPr>
                    </a:p>
                  </a:txBody>
                  <a:tcPr marL="91425" marR="91425" marT="91425" marB="91425"/>
                </a:tc>
                <a:extLst>
                  <a:ext uri="{0D108BD9-81ED-4DB2-BD59-A6C34878D82A}">
                    <a16:rowId xmlns:a16="http://schemas.microsoft.com/office/drawing/2014/main" val="10000"/>
                  </a:ext>
                </a:extLst>
              </a:tr>
              <a:tr h="531628">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CAUSE/S &amp; RISK FACTORS</a:t>
                      </a:r>
                      <a:endParaRPr sz="14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a:solidFill>
                            <a:srgbClr val="FF0000"/>
                          </a:solidFill>
                        </a:rPr>
                        <a:t>Hyperparathyroidism, malignancy, </a:t>
                      </a:r>
                      <a:r>
                        <a:rPr lang="en-GB" sz="1300"/>
                        <a:t>sarcoidosis, thyrotoxicosis, drugs</a:t>
                      </a:r>
                    </a:p>
                  </a:txBody>
                  <a:tcPr marL="91425" marR="91425" marT="91425" marB="91425"/>
                </a:tc>
                <a:extLst>
                  <a:ext uri="{0D108BD9-81ED-4DB2-BD59-A6C34878D82A}">
                    <a16:rowId xmlns:a16="http://schemas.microsoft.com/office/drawing/2014/main" val="10001"/>
                  </a:ext>
                </a:extLst>
              </a:tr>
              <a:tr h="646541">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PRESENTATION</a:t>
                      </a:r>
                      <a:endParaRPr sz="1400" b="1" u="none" strike="noStrike" cap="none">
                        <a:latin typeface="Roboto"/>
                        <a:ea typeface="Roboto"/>
                        <a:cs typeface="Roboto"/>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u="none" strike="noStrike" cap="none"/>
                        <a:t>Painful </a:t>
                      </a:r>
                      <a:r>
                        <a:rPr lang="en-GB" sz="1300" b="1" u="none" strike="noStrike" cap="none"/>
                        <a:t>bones</a:t>
                      </a:r>
                      <a:r>
                        <a:rPr lang="en-GB" sz="1300" u="none" strike="noStrike" cap="none"/>
                        <a:t>, renal </a:t>
                      </a:r>
                      <a:r>
                        <a:rPr lang="en-GB" sz="1300" b="1" u="none" strike="noStrike" cap="none"/>
                        <a:t>stones</a:t>
                      </a:r>
                      <a:r>
                        <a:rPr lang="en-GB" sz="1300" u="none" strike="noStrike" cap="none"/>
                        <a:t>, abdominal </a:t>
                      </a:r>
                      <a:r>
                        <a:rPr lang="en-GB" sz="1300" b="1" u="none" strike="noStrike" cap="none"/>
                        <a:t>groans</a:t>
                      </a:r>
                      <a:r>
                        <a:rPr lang="en-GB" sz="1300" u="none" strike="noStrike" cap="none"/>
                        <a:t>, psychiatric </a:t>
                      </a:r>
                      <a:r>
                        <a:rPr lang="en-GB" sz="1300" b="1" u="none" strike="noStrike" cap="none"/>
                        <a:t>moans</a:t>
                      </a:r>
                      <a:r>
                        <a:rPr lang="en-GB" sz="1300" u="none" strike="noStrike" cap="none"/>
                        <a:t> (+ </a:t>
                      </a:r>
                      <a:r>
                        <a:rPr lang="en-GB" sz="1300" b="0" i="0" u="none" strike="noStrike" cap="none">
                          <a:solidFill>
                            <a:srgbClr val="000000"/>
                          </a:solidFill>
                          <a:effectLst/>
                          <a:latin typeface="Arial"/>
                          <a:ea typeface="Arial"/>
                          <a:cs typeface="Arial"/>
                          <a:sym typeface="Arial"/>
                        </a:rPr>
                        <a:t>ECG abnormalities (Short QT))</a:t>
                      </a:r>
                      <a:endParaRPr lang="en-GB" sz="1300" b="0" u="none" strike="noStrike" cap="none"/>
                    </a:p>
                  </a:txBody>
                  <a:tcPr marL="91425" marR="91425" marT="91425" marB="91425"/>
                </a:tc>
                <a:extLst>
                  <a:ext uri="{0D108BD9-81ED-4DB2-BD59-A6C34878D82A}">
                    <a16:rowId xmlns:a16="http://schemas.microsoft.com/office/drawing/2014/main" val="10003"/>
                  </a:ext>
                </a:extLst>
              </a:tr>
              <a:tr h="1454757">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DIAGNOSIS &amp; INVESTIGATIONS</a:t>
                      </a:r>
                      <a:endParaRPr sz="1400" b="1" u="none" strike="noStrike" cap="none">
                        <a:latin typeface="Roboto"/>
                        <a:ea typeface="Roboto"/>
                        <a:cs typeface="Roboto"/>
                        <a:sym typeface="Roboto"/>
                      </a:endParaRPr>
                    </a:p>
                  </a:txBody>
                  <a:tcPr marL="91425" marR="91425" marT="91425" marB="91425"/>
                </a:tc>
                <a:tc>
                  <a:txBody>
                    <a:bodyPr/>
                    <a:lstStyle/>
                    <a:p>
                      <a:r>
                        <a:rPr lang="en-GB" sz="1300" b="1" i="0" u="none" strike="noStrike" cap="none">
                          <a:solidFill>
                            <a:srgbClr val="000000"/>
                          </a:solidFill>
                          <a:effectLst/>
                          <a:latin typeface="Arial"/>
                          <a:ea typeface="Arial"/>
                          <a:cs typeface="Arial"/>
                          <a:sym typeface="Arial"/>
                        </a:rPr>
                        <a:t>Fasting serum calcium </a:t>
                      </a:r>
                      <a:r>
                        <a:rPr lang="en-GB" sz="1300" b="0" i="0" u="none" strike="noStrike" cap="none">
                          <a:solidFill>
                            <a:srgbClr val="000000"/>
                          </a:solidFill>
                          <a:effectLst/>
                          <a:latin typeface="Arial"/>
                          <a:ea typeface="Arial"/>
                          <a:cs typeface="Arial"/>
                          <a:sym typeface="Arial"/>
                        </a:rPr>
                        <a:t>and phosphate samples to confirm mild hypercalcaemia </a:t>
                      </a:r>
                      <a:endParaRPr lang="en-GB" sz="1300">
                        <a:effectLst/>
                      </a:endParaRPr>
                    </a:p>
                    <a:p>
                      <a:r>
                        <a:rPr lang="en-GB" sz="1300" b="1" i="0" u="none" strike="noStrike" cap="none">
                          <a:solidFill>
                            <a:srgbClr val="000000"/>
                          </a:solidFill>
                          <a:effectLst/>
                          <a:latin typeface="Arial"/>
                          <a:ea typeface="Arial"/>
                          <a:cs typeface="Arial"/>
                          <a:sym typeface="Arial"/>
                        </a:rPr>
                        <a:t>Serum PTH and Ca2+ levels- elevated </a:t>
                      </a:r>
                      <a:endParaRPr lang="en-GB" sz="1300">
                        <a:effectLst/>
                      </a:endParaRPr>
                    </a:p>
                    <a:p>
                      <a:r>
                        <a:rPr lang="en-GB" sz="1300" b="1" i="0" u="none" strike="noStrike" cap="none">
                          <a:solidFill>
                            <a:srgbClr val="000000"/>
                          </a:solidFill>
                          <a:effectLst/>
                          <a:latin typeface="Arial"/>
                          <a:ea typeface="Arial"/>
                          <a:cs typeface="Arial"/>
                          <a:sym typeface="Arial"/>
                        </a:rPr>
                        <a:t>Ultrasound </a:t>
                      </a:r>
                      <a:r>
                        <a:rPr lang="en-GB" sz="1300" b="0" i="0" u="none" strike="noStrike" cap="none">
                          <a:solidFill>
                            <a:srgbClr val="000000"/>
                          </a:solidFill>
                          <a:effectLst/>
                          <a:latin typeface="Arial"/>
                          <a:ea typeface="Arial"/>
                          <a:cs typeface="Arial"/>
                          <a:sym typeface="Arial"/>
                        </a:rPr>
                        <a:t>if investigations point to primary hyperparathyroidism </a:t>
                      </a:r>
                      <a:endParaRPr lang="en-GB" sz="1300">
                        <a:effectLst/>
                      </a:endParaRPr>
                    </a:p>
                    <a:p>
                      <a:r>
                        <a:rPr lang="en-GB" sz="1300" b="1" i="0" u="none" strike="noStrike" cap="none">
                          <a:solidFill>
                            <a:srgbClr val="000000"/>
                          </a:solidFill>
                          <a:effectLst/>
                          <a:latin typeface="Arial"/>
                          <a:ea typeface="Arial"/>
                          <a:cs typeface="Arial"/>
                          <a:sym typeface="Arial"/>
                        </a:rPr>
                        <a:t>24hr urinary calcium </a:t>
                      </a:r>
                      <a:r>
                        <a:rPr lang="en-GB" sz="1300" b="0" i="0" u="none" strike="noStrike" cap="none">
                          <a:solidFill>
                            <a:srgbClr val="000000"/>
                          </a:solidFill>
                          <a:effectLst/>
                          <a:latin typeface="Arial"/>
                          <a:ea typeface="Arial"/>
                          <a:cs typeface="Arial"/>
                          <a:sym typeface="Arial"/>
                        </a:rPr>
                        <a:t>is measured in young adults to exclude familial hypocalciuric hypercalcaemia in which PTH levels are also raised </a:t>
                      </a:r>
                      <a:endParaRPr lang="en-GB" sz="1300">
                        <a:effectLst/>
                      </a:endParaRPr>
                    </a:p>
                  </a:txBody>
                  <a:tcPr marL="91425" marR="91425" marT="91425" marB="91425"/>
                </a:tc>
                <a:extLst>
                  <a:ext uri="{0D108BD9-81ED-4DB2-BD59-A6C34878D82A}">
                    <a16:rowId xmlns:a16="http://schemas.microsoft.com/office/drawing/2014/main" val="10004"/>
                  </a:ext>
                </a:extLst>
              </a:tr>
              <a:tr h="103448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Roboto"/>
                          <a:ea typeface="Roboto"/>
                          <a:cs typeface="Roboto"/>
                          <a:sym typeface="Roboto"/>
                        </a:rPr>
                        <a:t>TREATMENT</a:t>
                      </a:r>
                      <a:endParaRPr sz="1400" b="1" u="none" strike="noStrike" cap="none">
                        <a:latin typeface="Roboto"/>
                        <a:ea typeface="Roboto"/>
                        <a:cs typeface="Roboto"/>
                        <a:sym typeface="Roboto"/>
                      </a:endParaRPr>
                    </a:p>
                  </a:txBody>
                  <a:tcPr marL="91425" marR="91425" marT="91425" marB="91425"/>
                </a:tc>
                <a:tc>
                  <a:txBody>
                    <a:bodyPr/>
                    <a:lstStyle/>
                    <a:p>
                      <a:pPr marL="285750" indent="-285750">
                        <a:buFont typeface="Arial" panose="020B0604020202020204" pitchFamily="34" charset="0"/>
                        <a:buChar char="•"/>
                      </a:pPr>
                      <a:r>
                        <a:rPr lang="en-GB" sz="1300" b="0" i="0" u="none" strike="noStrike" cap="none">
                          <a:solidFill>
                            <a:srgbClr val="000000"/>
                          </a:solidFill>
                          <a:effectLst/>
                          <a:latin typeface="Arial"/>
                          <a:ea typeface="Arial"/>
                          <a:cs typeface="Arial"/>
                          <a:sym typeface="Arial"/>
                        </a:rPr>
                        <a:t>The initial management of hypercalcaemia is </a:t>
                      </a:r>
                      <a:r>
                        <a:rPr lang="en-GB" sz="1300" b="1" i="0" u="none" strike="noStrike" cap="none">
                          <a:solidFill>
                            <a:srgbClr val="000000"/>
                          </a:solidFill>
                          <a:effectLst/>
                          <a:latin typeface="Arial"/>
                          <a:ea typeface="Arial"/>
                          <a:cs typeface="Arial"/>
                          <a:sym typeface="Arial"/>
                        </a:rPr>
                        <a:t>rehydration with normal saline</a:t>
                      </a:r>
                      <a:endParaRPr lang="en-GB" sz="1300">
                        <a:effectLst/>
                      </a:endParaRPr>
                    </a:p>
                    <a:p>
                      <a:pPr marL="285750" indent="-285750">
                        <a:buFont typeface="Arial" panose="020B0604020202020204" pitchFamily="34" charset="0"/>
                        <a:buChar char="•"/>
                      </a:pPr>
                      <a:r>
                        <a:rPr lang="en-GB" sz="1300" b="1" i="0" u="none" strike="noStrike" cap="none">
                          <a:solidFill>
                            <a:srgbClr val="000000"/>
                          </a:solidFill>
                          <a:effectLst/>
                          <a:latin typeface="Arial"/>
                          <a:ea typeface="Arial"/>
                          <a:cs typeface="Arial"/>
                          <a:sym typeface="Arial"/>
                        </a:rPr>
                        <a:t>Following rehydration bisphosphonates </a:t>
                      </a:r>
                    </a:p>
                    <a:p>
                      <a:pPr marL="285750" indent="-285750">
                        <a:buFont typeface="Arial" panose="020B0604020202020204" pitchFamily="34" charset="0"/>
                        <a:buChar char="•"/>
                      </a:pPr>
                      <a:r>
                        <a:rPr lang="en-GB" sz="1300" b="1" i="0" u="none" strike="noStrike" cap="none">
                          <a:solidFill>
                            <a:srgbClr val="000000"/>
                          </a:solidFill>
                          <a:effectLst/>
                          <a:latin typeface="Arial"/>
                          <a:ea typeface="Arial"/>
                          <a:cs typeface="Arial"/>
                          <a:sym typeface="Arial"/>
                        </a:rPr>
                        <a:t>Loop diuretics such as </a:t>
                      </a:r>
                      <a:r>
                        <a:rPr lang="en-GB" sz="1300" b="0" i="0" u="none" strike="noStrike" cap="none">
                          <a:solidFill>
                            <a:srgbClr val="FF0000"/>
                          </a:solidFill>
                          <a:effectLst/>
                          <a:latin typeface="Arial"/>
                          <a:ea typeface="Arial"/>
                          <a:cs typeface="Arial"/>
                          <a:sym typeface="Arial"/>
                        </a:rPr>
                        <a:t>furosemide</a:t>
                      </a:r>
                      <a:r>
                        <a:rPr lang="en-GB" sz="1300" b="0" i="0" u="none" strike="noStrike" cap="none">
                          <a:solidFill>
                            <a:srgbClr val="000000"/>
                          </a:solidFill>
                          <a:effectLst/>
                          <a:latin typeface="Arial"/>
                          <a:ea typeface="Arial"/>
                          <a:cs typeface="Arial"/>
                          <a:sym typeface="Arial"/>
                        </a:rPr>
                        <a:t> are sometimes used</a:t>
                      </a:r>
                      <a:endParaRPr lang="en-GB" sz="1300">
                        <a:effectLst/>
                      </a:endParaRPr>
                    </a:p>
                  </a:txBody>
                  <a:tcPr marL="91425" marR="91425" marT="91425" marB="91425"/>
                </a:tc>
                <a:extLst>
                  <a:ext uri="{0D108BD9-81ED-4DB2-BD59-A6C34878D82A}">
                    <a16:rowId xmlns:a16="http://schemas.microsoft.com/office/drawing/2014/main" val="10005"/>
                  </a:ext>
                </a:extLst>
              </a:tr>
            </a:tbl>
          </a:graphicData>
        </a:graphic>
      </p:graphicFrame>
      <p:pic>
        <p:nvPicPr>
          <p:cNvPr id="15372" name="Picture 12" descr="Rapid Review: Hypercalcemia - RoshReview.com | Nursing mnemonics, Nursing  school tips, Electrolytes nursing">
            <a:extLst>
              <a:ext uri="{FF2B5EF4-FFF2-40B4-BE49-F238E27FC236}">
                <a16:creationId xmlns:a16="http://schemas.microsoft.com/office/drawing/2014/main" id="{0AEE1579-716C-6120-AE56-7F15B0F887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4" b="35542"/>
          <a:stretch/>
        </p:blipFill>
        <p:spPr bwMode="auto">
          <a:xfrm>
            <a:off x="8000585" y="4328474"/>
            <a:ext cx="3033860" cy="2504126"/>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a:extLst>
              <a:ext uri="{FF2B5EF4-FFF2-40B4-BE49-F238E27FC236}">
                <a16:creationId xmlns:a16="http://schemas.microsoft.com/office/drawing/2014/main" id="{1F977621-8C18-FC19-6925-AA7E04DAA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544" y="1762028"/>
            <a:ext cx="2621102" cy="256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05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10</a:t>
            </a:r>
          </a:p>
        </p:txBody>
      </p:sp>
      <p:sp>
        <p:nvSpPr>
          <p:cNvPr id="2" name="TextBox 1">
            <a:extLst>
              <a:ext uri="{FF2B5EF4-FFF2-40B4-BE49-F238E27FC236}">
                <a16:creationId xmlns:a16="http://schemas.microsoft.com/office/drawing/2014/main" id="{3D01A020-7FF1-9517-A11E-D4B3C6BDACE8}"/>
              </a:ext>
            </a:extLst>
          </p:cNvPr>
          <p:cNvSpPr txBox="1"/>
          <p:nvPr/>
        </p:nvSpPr>
        <p:spPr>
          <a:xfrm>
            <a:off x="838200" y="2709035"/>
            <a:ext cx="10515600" cy="2308324"/>
          </a:xfrm>
          <a:prstGeom prst="rect">
            <a:avLst/>
          </a:prstGeom>
          <a:noFill/>
        </p:spPr>
        <p:txBody>
          <a:bodyPr wrap="square" rtlCol="0">
            <a:spAutoFit/>
          </a:bodyPr>
          <a:lstStyle/>
          <a:p>
            <a:r>
              <a:rPr lang="en-GB" sz="1800" b="0" i="0">
                <a:solidFill>
                  <a:schemeClr val="tx1"/>
                </a:solidFill>
                <a:effectLst/>
                <a:latin typeface="Arial" panose="020B0604020202020204" pitchFamily="34" charset="0"/>
                <a:cs typeface="Arial" panose="020B0604020202020204" pitchFamily="34" charset="0"/>
              </a:rPr>
              <a:t>A 60-year-old female has a routine health check where she has her observations, ECG and routine blood tests done. The ECG shows a prolonged corrected QT interval.</a:t>
            </a:r>
            <a:br>
              <a:rPr lang="en-GB" sz="1800">
                <a:solidFill>
                  <a:schemeClr val="tx1"/>
                </a:solidFill>
                <a:latin typeface="Arial" panose="020B0604020202020204" pitchFamily="34" charset="0"/>
                <a:cs typeface="Arial" panose="020B0604020202020204" pitchFamily="34" charset="0"/>
              </a:rPr>
            </a:br>
            <a:br>
              <a:rPr lang="en-GB" sz="1800">
                <a:solidFill>
                  <a:schemeClr val="tx1"/>
                </a:solidFill>
                <a:latin typeface="Arial" panose="020B0604020202020204" pitchFamily="34" charset="0"/>
                <a:cs typeface="Arial" panose="020B0604020202020204" pitchFamily="34" charset="0"/>
              </a:rPr>
            </a:br>
            <a:r>
              <a:rPr lang="en-GB" sz="1800" b="0" i="0">
                <a:solidFill>
                  <a:schemeClr val="tx1"/>
                </a:solidFill>
                <a:effectLst/>
                <a:latin typeface="Arial" panose="020B0604020202020204" pitchFamily="34" charset="0"/>
                <a:cs typeface="Arial" panose="020B0604020202020204" pitchFamily="34" charset="0"/>
              </a:rPr>
              <a:t>What abnormality found on her blood test may account for the ECG findings?</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Hypokalaemia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Hypernatraemia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Hyperkalaemia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Hyponatraemia </a:t>
            </a:r>
            <a:endParaRPr lang="en-US" sz="1800">
              <a:solidFill>
                <a:schemeClr val="tx1"/>
              </a:solidFill>
              <a:latin typeface="Arial" panose="020B0604020202020204" pitchFamily="34" charset="0"/>
              <a:cs typeface="Arial" panose="020B0604020202020204" pitchFamily="34" charset="0"/>
            </a:endParaRPr>
          </a:p>
        </p:txBody>
      </p:sp>
      <p:pic>
        <p:nvPicPr>
          <p:cNvPr id="16386" name="Picture 2" descr="Treatment for Long QT Syndrome (LQTS) in Washington DC &amp; Maryland">
            <a:extLst>
              <a:ext uri="{FF2B5EF4-FFF2-40B4-BE49-F238E27FC236}">
                <a16:creationId xmlns:a16="http://schemas.microsoft.com/office/drawing/2014/main" id="{A1B76C79-4932-3206-010C-803DB1EA44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12" t="9840" r="1127" b="18828"/>
          <a:stretch/>
        </p:blipFill>
        <p:spPr bwMode="auto">
          <a:xfrm>
            <a:off x="5777344" y="4071787"/>
            <a:ext cx="3984490" cy="1891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207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10</a:t>
            </a:r>
          </a:p>
        </p:txBody>
      </p:sp>
      <p:sp>
        <p:nvSpPr>
          <p:cNvPr id="2" name="TextBox 1">
            <a:extLst>
              <a:ext uri="{FF2B5EF4-FFF2-40B4-BE49-F238E27FC236}">
                <a16:creationId xmlns:a16="http://schemas.microsoft.com/office/drawing/2014/main" id="{3D01A020-7FF1-9517-A11E-D4B3C6BDACE8}"/>
              </a:ext>
            </a:extLst>
          </p:cNvPr>
          <p:cNvSpPr txBox="1"/>
          <p:nvPr/>
        </p:nvSpPr>
        <p:spPr>
          <a:xfrm>
            <a:off x="762568" y="2720761"/>
            <a:ext cx="10666863" cy="2308324"/>
          </a:xfrm>
          <a:prstGeom prst="rect">
            <a:avLst/>
          </a:prstGeom>
          <a:noFill/>
        </p:spPr>
        <p:txBody>
          <a:bodyPr wrap="square" rtlCol="0">
            <a:spAutoFit/>
          </a:bodyPr>
          <a:lstStyle/>
          <a:p>
            <a:r>
              <a:rPr lang="en-GB" sz="1800" b="0" i="0">
                <a:solidFill>
                  <a:schemeClr val="tx1"/>
                </a:solidFill>
                <a:effectLst/>
                <a:latin typeface="Arial" panose="020B0604020202020204" pitchFamily="34" charset="0"/>
                <a:cs typeface="Arial" panose="020B0604020202020204" pitchFamily="34" charset="0"/>
              </a:rPr>
              <a:t>A 60-year-old female has a routine health check where she has her observations, ECG and routine blood tests done. The ECG shows a </a:t>
            </a:r>
            <a:r>
              <a:rPr lang="en-GB" sz="1800" b="1" i="0">
                <a:solidFill>
                  <a:schemeClr val="tx1"/>
                </a:solidFill>
                <a:effectLst/>
                <a:latin typeface="Arial" panose="020B0604020202020204" pitchFamily="34" charset="0"/>
                <a:cs typeface="Arial" panose="020B0604020202020204" pitchFamily="34" charset="0"/>
              </a:rPr>
              <a:t>prolonged corrected QT interval</a:t>
            </a:r>
            <a:r>
              <a:rPr lang="en-GB" sz="1800" b="0" i="0">
                <a:solidFill>
                  <a:schemeClr val="tx1"/>
                </a:solidFill>
                <a:effectLst/>
                <a:latin typeface="Arial" panose="020B0604020202020204" pitchFamily="34" charset="0"/>
                <a:cs typeface="Arial" panose="020B0604020202020204" pitchFamily="34" charset="0"/>
              </a:rPr>
              <a:t>.</a:t>
            </a:r>
            <a:br>
              <a:rPr lang="en-GB" sz="1800">
                <a:solidFill>
                  <a:schemeClr val="tx1"/>
                </a:solidFill>
                <a:latin typeface="Arial" panose="020B0604020202020204" pitchFamily="34" charset="0"/>
                <a:cs typeface="Arial" panose="020B0604020202020204" pitchFamily="34" charset="0"/>
              </a:rPr>
            </a:br>
            <a:br>
              <a:rPr lang="en-GB" sz="1800">
                <a:solidFill>
                  <a:schemeClr val="tx1"/>
                </a:solidFill>
                <a:latin typeface="Arial" panose="020B0604020202020204" pitchFamily="34" charset="0"/>
                <a:cs typeface="Arial" panose="020B0604020202020204" pitchFamily="34" charset="0"/>
              </a:rPr>
            </a:br>
            <a:r>
              <a:rPr lang="en-GB" sz="1800" b="0" i="0">
                <a:solidFill>
                  <a:schemeClr val="tx1"/>
                </a:solidFill>
                <a:effectLst/>
                <a:latin typeface="Arial" panose="020B0604020202020204" pitchFamily="34" charset="0"/>
                <a:cs typeface="Arial" panose="020B0604020202020204" pitchFamily="34" charset="0"/>
              </a:rPr>
              <a:t>What abnormality found on her blood test may account for the ECG findings?</a:t>
            </a:r>
          </a:p>
          <a:p>
            <a:pPr marL="342900" indent="-342900">
              <a:buAutoNum type="alphaUcPeriod"/>
            </a:pPr>
            <a:r>
              <a:rPr lang="en-GB" sz="1800" b="1">
                <a:solidFill>
                  <a:srgbClr val="FF0000"/>
                </a:solidFill>
                <a:latin typeface="Arial" panose="020B0604020202020204" pitchFamily="34" charset="0"/>
                <a:cs typeface="Arial" panose="020B0604020202020204" pitchFamily="34" charset="0"/>
              </a:rPr>
              <a:t>Hypokalaemia</a:t>
            </a:r>
            <a:r>
              <a:rPr lang="en-GB" sz="1800">
                <a:solidFill>
                  <a:schemeClr val="tx1"/>
                </a:solidFill>
                <a:latin typeface="Arial" panose="020B0604020202020204" pitchFamily="34" charset="0"/>
                <a:cs typeface="Arial" panose="020B0604020202020204" pitchFamily="34" charset="0"/>
              </a:rPr>
              <a:t>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Hypernatraemia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Hyperkalaemia </a:t>
            </a:r>
          </a:p>
          <a:p>
            <a:pPr marL="342900" indent="-342900">
              <a:buAutoNum type="alphaUcPeriod"/>
            </a:pPr>
            <a:r>
              <a:rPr lang="en-GB" sz="1800">
                <a:solidFill>
                  <a:schemeClr val="tx1"/>
                </a:solidFill>
                <a:latin typeface="Arial" panose="020B0604020202020204" pitchFamily="34" charset="0"/>
                <a:cs typeface="Arial" panose="020B0604020202020204" pitchFamily="34" charset="0"/>
              </a:rPr>
              <a:t>Hyponatraemia </a:t>
            </a:r>
            <a:endParaRPr lang="en-US" sz="1800">
              <a:solidFill>
                <a:schemeClr val="tx1"/>
              </a:solidFill>
              <a:latin typeface="Arial" panose="020B0604020202020204" pitchFamily="34" charset="0"/>
              <a:cs typeface="Arial" panose="020B0604020202020204" pitchFamily="34" charset="0"/>
            </a:endParaRPr>
          </a:p>
        </p:txBody>
      </p:sp>
      <p:pic>
        <p:nvPicPr>
          <p:cNvPr id="16386" name="Picture 2" descr="Treatment for Long QT Syndrome (LQTS) in Washington DC &amp; Maryland">
            <a:extLst>
              <a:ext uri="{FF2B5EF4-FFF2-40B4-BE49-F238E27FC236}">
                <a16:creationId xmlns:a16="http://schemas.microsoft.com/office/drawing/2014/main" id="{A1B76C79-4932-3206-010C-803DB1EA44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12" t="9840" r="1127" b="18828"/>
          <a:stretch/>
        </p:blipFill>
        <p:spPr bwMode="auto">
          <a:xfrm>
            <a:off x="5900174" y="4137239"/>
            <a:ext cx="3984490" cy="1891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424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aphicFrame>
        <p:nvGraphicFramePr>
          <p:cNvPr id="144" name="Google Shape;144;g14f42a8af8d_0_0"/>
          <p:cNvGraphicFramePr/>
          <p:nvPr>
            <p:extLst>
              <p:ext uri="{D42A27DB-BD31-4B8C-83A1-F6EECF244321}">
                <p14:modId xmlns:p14="http://schemas.microsoft.com/office/powerpoint/2010/main" val="3377967967"/>
              </p:ext>
            </p:extLst>
          </p:nvPr>
        </p:nvGraphicFramePr>
        <p:xfrm>
          <a:off x="39340" y="2012495"/>
          <a:ext cx="11818430" cy="4602300"/>
        </p:xfrm>
        <a:graphic>
          <a:graphicData uri="http://schemas.openxmlformats.org/drawingml/2006/table">
            <a:tbl>
              <a:tblPr>
                <a:noFill/>
                <a:tableStyleId>{A9FBECBB-9841-4348-AF54-0E99E33BA2AF}</a:tableStyleId>
              </a:tblPr>
              <a:tblGrid>
                <a:gridCol w="2496585">
                  <a:extLst>
                    <a:ext uri="{9D8B030D-6E8A-4147-A177-3AD203B41FA5}">
                      <a16:colId xmlns:a16="http://schemas.microsoft.com/office/drawing/2014/main" val="20000"/>
                    </a:ext>
                  </a:extLst>
                </a:gridCol>
                <a:gridCol w="9321845">
                  <a:extLst>
                    <a:ext uri="{9D8B030D-6E8A-4147-A177-3AD203B41FA5}">
                      <a16:colId xmlns:a16="http://schemas.microsoft.com/office/drawing/2014/main" val="20001"/>
                    </a:ext>
                  </a:extLst>
                </a:gridCol>
              </a:tblGrid>
              <a:tr h="392967">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Arial" panose="020B0604020202020204" pitchFamily="34" charset="0"/>
                          <a:ea typeface="Roboto"/>
                          <a:cs typeface="Arial" panose="020B0604020202020204" pitchFamily="34" charset="0"/>
                          <a:sym typeface="Roboto"/>
                        </a:rPr>
                        <a:t>DEFINITION</a:t>
                      </a:r>
                      <a:endParaRPr sz="16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Hypokalaemia is defined as a serum potassium level &lt;3.5 mmol/L </a:t>
                      </a:r>
                      <a:endParaRPr lang="en-GB" sz="1300" b="0"/>
                    </a:p>
                  </a:txBody>
                  <a:tcPr marL="91425" marR="91425" marT="91425" marB="91425"/>
                </a:tc>
                <a:extLst>
                  <a:ext uri="{0D108BD9-81ED-4DB2-BD59-A6C34878D82A}">
                    <a16:rowId xmlns:a16="http://schemas.microsoft.com/office/drawing/2014/main" val="10000"/>
                  </a:ext>
                </a:extLst>
              </a:tr>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Arial" panose="020B0604020202020204" pitchFamily="34" charset="0"/>
                          <a:ea typeface="Roboto"/>
                          <a:cs typeface="Arial" panose="020B0604020202020204" pitchFamily="34" charset="0"/>
                          <a:sym typeface="Roboto"/>
                        </a:rPr>
                        <a:t>CAUSE/S &amp; RISK FACTORS</a:t>
                      </a:r>
                      <a:endParaRPr sz="16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Decrease potassium intake, increased potassium entry into cells, increased potassium excretion (through sweat, urine, GI tract), magnesium depletion, hyperaldosteronism </a:t>
                      </a:r>
                      <a:endParaRPr lang="en-GB" sz="1300" b="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30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1" i="0" u="none" strike="noStrike" cap="none">
                          <a:solidFill>
                            <a:srgbClr val="000000"/>
                          </a:solidFill>
                          <a:effectLst/>
                          <a:latin typeface="Arial"/>
                          <a:ea typeface="Arial"/>
                          <a:cs typeface="Arial"/>
                          <a:sym typeface="Arial"/>
                        </a:rPr>
                        <a:t>Hypokalaemia with alkalosis- </a:t>
                      </a:r>
                      <a:r>
                        <a:rPr lang="en-GB" sz="1300" b="0" i="0" u="none" strike="noStrike" cap="none">
                          <a:solidFill>
                            <a:srgbClr val="FF0000"/>
                          </a:solidFill>
                          <a:effectLst/>
                          <a:latin typeface="Arial"/>
                          <a:ea typeface="Arial"/>
                          <a:cs typeface="Arial"/>
                          <a:sym typeface="Arial"/>
                        </a:rPr>
                        <a:t>Vomiting, Thiazide and lop diuretics, Cushing’s syndrome, Conn’s syndrome</a:t>
                      </a:r>
                      <a:br>
                        <a:rPr lang="en-GB" sz="1300" b="0" i="0" u="none" strike="noStrike" cap="none">
                          <a:solidFill>
                            <a:srgbClr val="000000"/>
                          </a:solidFill>
                          <a:effectLst/>
                          <a:latin typeface="Arial"/>
                          <a:ea typeface="Arial"/>
                          <a:cs typeface="Arial"/>
                          <a:sym typeface="Arial"/>
                        </a:rPr>
                      </a:br>
                      <a:r>
                        <a:rPr lang="en-GB" sz="1300" b="1" i="0" u="none" strike="noStrike" cap="none">
                          <a:solidFill>
                            <a:srgbClr val="000000"/>
                          </a:solidFill>
                          <a:effectLst/>
                          <a:latin typeface="Arial"/>
                          <a:ea typeface="Arial"/>
                          <a:cs typeface="Arial"/>
                          <a:sym typeface="Arial"/>
                        </a:rPr>
                        <a:t>Hypokalaemia with acidosis</a:t>
                      </a:r>
                      <a:r>
                        <a:rPr lang="en-GB" sz="1300" b="0" i="0" u="none" strike="noStrike" cap="none">
                          <a:solidFill>
                            <a:srgbClr val="000000"/>
                          </a:solidFill>
                          <a:effectLst/>
                          <a:latin typeface="Arial"/>
                          <a:ea typeface="Arial"/>
                          <a:cs typeface="Arial"/>
                          <a:sym typeface="Arial"/>
                        </a:rPr>
                        <a:t>- </a:t>
                      </a:r>
                      <a:r>
                        <a:rPr lang="en-GB" sz="1300" b="0" i="0" u="none" strike="noStrike" cap="none">
                          <a:solidFill>
                            <a:srgbClr val="FF0000"/>
                          </a:solidFill>
                          <a:effectLst/>
                          <a:latin typeface="Arial"/>
                          <a:ea typeface="Arial"/>
                          <a:cs typeface="Arial"/>
                          <a:sym typeface="Arial"/>
                        </a:rPr>
                        <a:t>Diarrhoea, renal tubular acidosis, acetazolamide, partially treated DKA </a:t>
                      </a:r>
                      <a:endParaRPr lang="en-GB" sz="1300">
                        <a:solidFill>
                          <a:srgbClr val="FF0000"/>
                        </a:solidFill>
                        <a:effectLst/>
                      </a:endParaRPr>
                    </a:p>
                  </a:txBody>
                  <a:tcPr marL="91425" marR="91425" marT="91425" marB="91425"/>
                </a:tc>
                <a:extLst>
                  <a:ext uri="{0D108BD9-81ED-4DB2-BD59-A6C34878D82A}">
                    <a16:rowId xmlns:a16="http://schemas.microsoft.com/office/drawing/2014/main" val="10001"/>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Arial" panose="020B0604020202020204" pitchFamily="34" charset="0"/>
                          <a:ea typeface="Roboto"/>
                          <a:cs typeface="Arial" panose="020B0604020202020204" pitchFamily="34" charset="0"/>
                          <a:sym typeface="Roboto"/>
                        </a:rPr>
                        <a:t>PRESENTATION</a:t>
                      </a:r>
                      <a:endParaRPr sz="16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Muscle weakness, hypotonia, hyporeflexia, cramps, Tetany (intermittent muscle spasm), palpitations, light headedness, arrythmias, Constipation </a:t>
                      </a:r>
                      <a:endParaRPr lang="en-GB" sz="1300">
                        <a:effectLst/>
                      </a:endParaRPr>
                    </a:p>
                    <a:p>
                      <a:r>
                        <a:rPr lang="en-GB" sz="1300" b="1" i="0" u="none" strike="noStrike" cap="none">
                          <a:solidFill>
                            <a:srgbClr val="000000"/>
                          </a:solidFill>
                          <a:effectLst/>
                          <a:latin typeface="Arial"/>
                          <a:ea typeface="Arial"/>
                          <a:cs typeface="Arial"/>
                          <a:sym typeface="Arial"/>
                        </a:rPr>
                        <a:t>ECG</a:t>
                      </a:r>
                      <a:r>
                        <a:rPr lang="en-GB" sz="1300" b="0" i="0" u="none" strike="noStrike" cap="none">
                          <a:solidFill>
                            <a:srgbClr val="000000"/>
                          </a:solidFill>
                          <a:effectLst/>
                          <a:latin typeface="Arial"/>
                          <a:ea typeface="Arial"/>
                          <a:cs typeface="Arial"/>
                          <a:sym typeface="Arial"/>
                        </a:rPr>
                        <a:t>: Small or inverted T waves, Prominent U waves, A long PR interval, Depressed ST segments </a:t>
                      </a:r>
                      <a:endParaRPr lang="en-GB" sz="1300">
                        <a:effectLst/>
                      </a:endParaRPr>
                    </a:p>
                  </a:txBody>
                  <a:tcPr marL="91425" marR="91425" marT="91425" marB="91425"/>
                </a:tc>
                <a:extLst>
                  <a:ext uri="{0D108BD9-81ED-4DB2-BD59-A6C34878D82A}">
                    <a16:rowId xmlns:a16="http://schemas.microsoft.com/office/drawing/2014/main" val="10003"/>
                  </a:ext>
                </a:extLst>
              </a:tr>
              <a:tr h="614446">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Arial" panose="020B0604020202020204" pitchFamily="34" charset="0"/>
                          <a:ea typeface="Roboto"/>
                          <a:cs typeface="Arial" panose="020B0604020202020204" pitchFamily="34" charset="0"/>
                          <a:sym typeface="Roboto"/>
                        </a:rPr>
                        <a:t>DIAGNOSIS &amp; INVESTIGATIONS</a:t>
                      </a:r>
                      <a:endParaRPr sz="16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Metabolic panel, ECG, Urine electrolytes- useful in differentiating in renal from non-renal </a:t>
                      </a:r>
                      <a:endParaRPr lang="en-GB" sz="1300">
                        <a:effectLst/>
                      </a:endParaRPr>
                    </a:p>
                    <a:p>
                      <a:r>
                        <a:rPr lang="en-GB" sz="1300" b="0" i="0" u="none" strike="noStrike" cap="none">
                          <a:solidFill>
                            <a:srgbClr val="000000"/>
                          </a:solidFill>
                          <a:effectLst/>
                          <a:latin typeface="Arial"/>
                          <a:ea typeface="Arial"/>
                          <a:cs typeface="Arial"/>
                          <a:sym typeface="Arial"/>
                        </a:rPr>
                        <a:t>causes of hypokalaemia </a:t>
                      </a:r>
                      <a:endParaRPr lang="en-GB" sz="1300">
                        <a:effectLst/>
                      </a:endParaRPr>
                    </a:p>
                  </a:txBody>
                  <a:tcPr marL="91425" marR="91425" marT="91425" marB="91425"/>
                </a:tc>
                <a:extLst>
                  <a:ext uri="{0D108BD9-81ED-4DB2-BD59-A6C34878D82A}">
                    <a16:rowId xmlns:a16="http://schemas.microsoft.com/office/drawing/2014/main" val="10004"/>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Arial" panose="020B0604020202020204" pitchFamily="34" charset="0"/>
                          <a:ea typeface="Roboto"/>
                          <a:cs typeface="Arial" panose="020B0604020202020204" pitchFamily="34" charset="0"/>
                          <a:sym typeface="Roboto"/>
                        </a:rPr>
                        <a:t>TREATMENT</a:t>
                      </a:r>
                      <a:endParaRPr sz="16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300" b="0" i="0" u="none" strike="noStrike" cap="none">
                          <a:solidFill>
                            <a:srgbClr val="FF0000"/>
                          </a:solidFill>
                          <a:effectLst/>
                          <a:latin typeface="Arial"/>
                          <a:ea typeface="Arial"/>
                          <a:cs typeface="Arial"/>
                          <a:sym typeface="Arial"/>
                        </a:rPr>
                        <a:t>MILD</a:t>
                      </a:r>
                      <a:r>
                        <a:rPr lang="en-GB" sz="1300" b="0" i="0" u="none" strike="noStrike" cap="none">
                          <a:solidFill>
                            <a:srgbClr val="000000"/>
                          </a:solidFill>
                          <a:effectLst/>
                          <a:latin typeface="Arial"/>
                          <a:ea typeface="Arial"/>
                          <a:cs typeface="Arial"/>
                          <a:sym typeface="Arial"/>
                        </a:rPr>
                        <a:t>: Usually asymptomatic (3.0-3.4mmol/L) </a:t>
                      </a:r>
                      <a:endParaRPr lang="en-GB" sz="1300"/>
                    </a:p>
                    <a:p>
                      <a:pPr marL="285750" indent="-285750">
                        <a:buFontTx/>
                        <a:buChar char="-"/>
                      </a:pPr>
                      <a:r>
                        <a:rPr lang="en-GB" sz="1300" b="1" i="0" u="none" strike="noStrike" cap="none">
                          <a:solidFill>
                            <a:srgbClr val="000000"/>
                          </a:solidFill>
                          <a:effectLst/>
                          <a:latin typeface="Arial"/>
                          <a:ea typeface="Arial"/>
                          <a:cs typeface="Arial"/>
                          <a:sym typeface="Arial"/>
                        </a:rPr>
                        <a:t>Oral replacement- consider IV</a:t>
                      </a:r>
                    </a:p>
                    <a:p>
                      <a:pPr marL="0" indent="0">
                        <a:buFontTx/>
                        <a:buNone/>
                      </a:pPr>
                      <a:r>
                        <a:rPr lang="en-GB" sz="1300" b="0" i="0" u="none" strike="noStrike" cap="none">
                          <a:solidFill>
                            <a:srgbClr val="FF0000"/>
                          </a:solidFill>
                          <a:effectLst/>
                          <a:latin typeface="Arial"/>
                          <a:ea typeface="Arial"/>
                          <a:cs typeface="Arial"/>
                          <a:sym typeface="Arial"/>
                        </a:rPr>
                        <a:t>SEVERE</a:t>
                      </a:r>
                      <a:r>
                        <a:rPr lang="en-GB" sz="1300" b="0" i="0" u="none" strike="noStrike" cap="none">
                          <a:solidFill>
                            <a:srgbClr val="000000"/>
                          </a:solidFill>
                          <a:effectLst/>
                          <a:latin typeface="Arial"/>
                          <a:ea typeface="Arial"/>
                          <a:cs typeface="Arial"/>
                          <a:sym typeface="Arial"/>
                        </a:rPr>
                        <a:t>: &lt;2.5mmol/L </a:t>
                      </a:r>
                      <a:endParaRPr lang="en-GB" sz="1300"/>
                    </a:p>
                    <a:p>
                      <a:r>
                        <a:rPr lang="en-GB" sz="1300" b="0" i="0" u="none" strike="noStrike" cap="none">
                          <a:solidFill>
                            <a:srgbClr val="000000"/>
                          </a:solidFill>
                          <a:effectLst/>
                          <a:latin typeface="Arial"/>
                          <a:ea typeface="Arial"/>
                          <a:cs typeface="Arial"/>
                          <a:sym typeface="Arial"/>
                        </a:rPr>
                        <a:t>- </a:t>
                      </a:r>
                      <a:r>
                        <a:rPr lang="en-GB" sz="1300" b="1" i="0" u="none" strike="noStrike" cap="none">
                          <a:solidFill>
                            <a:srgbClr val="000000"/>
                          </a:solidFill>
                          <a:effectLst/>
                          <a:latin typeface="Arial"/>
                          <a:ea typeface="Arial"/>
                          <a:cs typeface="Arial"/>
                          <a:sym typeface="Arial"/>
                        </a:rPr>
                        <a:t>IV replacement 40mmol KCL in 1L 0.9 NaCl </a:t>
                      </a:r>
                      <a:endParaRPr lang="en-GB" sz="1300"/>
                    </a:p>
                  </a:txBody>
                  <a:tcPr marL="91425" marR="91425" marT="91425" marB="91425"/>
                </a:tc>
                <a:extLst>
                  <a:ext uri="{0D108BD9-81ED-4DB2-BD59-A6C34878D82A}">
                    <a16:rowId xmlns:a16="http://schemas.microsoft.com/office/drawing/2014/main" val="10005"/>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600" b="1" u="none" strike="noStrike" cap="none">
                          <a:latin typeface="Arial" panose="020B0604020202020204" pitchFamily="34" charset="0"/>
                          <a:ea typeface="Roboto"/>
                          <a:cs typeface="Arial" panose="020B0604020202020204" pitchFamily="34" charset="0"/>
                          <a:sym typeface="Roboto"/>
                        </a:rPr>
                        <a:t>COMPLICATIONS</a:t>
                      </a:r>
                      <a:endParaRPr sz="16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285750" indent="-285750">
                        <a:buFont typeface="Arial" panose="020B0604020202020204" pitchFamily="34" charset="0"/>
                        <a:buChar char="•"/>
                      </a:pPr>
                      <a:r>
                        <a:rPr lang="en-GB" sz="1300" b="0" i="0" u="none" strike="noStrike" cap="none" dirty="0">
                          <a:solidFill>
                            <a:srgbClr val="000000"/>
                          </a:solidFill>
                          <a:effectLst/>
                          <a:latin typeface="Arial"/>
                          <a:ea typeface="Arial"/>
                          <a:cs typeface="Arial"/>
                          <a:sym typeface="Arial"/>
                        </a:rPr>
                        <a:t>Cardiovascular- Chronic heart failure, Acute MI, arrythmias, </a:t>
                      </a:r>
                      <a:endParaRPr lang="en-GB" sz="1300" dirty="0">
                        <a:effectLst/>
                      </a:endParaRPr>
                    </a:p>
                    <a:p>
                      <a:pPr marL="285750" indent="-285750">
                        <a:buFont typeface="Arial" panose="020B0604020202020204" pitchFamily="34" charset="0"/>
                        <a:buChar char="•"/>
                      </a:pPr>
                      <a:r>
                        <a:rPr lang="en-GB" sz="1300" b="0" i="0" u="none" strike="noStrike" cap="none" dirty="0">
                          <a:solidFill>
                            <a:srgbClr val="000000"/>
                          </a:solidFill>
                          <a:effectLst/>
                          <a:latin typeface="Arial"/>
                          <a:ea typeface="Arial"/>
                          <a:cs typeface="Arial"/>
                          <a:sym typeface="Arial"/>
                        </a:rPr>
                        <a:t>Muscle – weakness, depression of deep tendon reflexes, Rhabdomyolysis </a:t>
                      </a:r>
                      <a:endParaRPr lang="en-GB" sz="1300" dirty="0">
                        <a:effectLst/>
                      </a:endParaRPr>
                    </a:p>
                  </a:txBody>
                  <a:tcPr marL="91425" marR="91425" marT="91425" marB="91425"/>
                </a:tc>
                <a:extLst>
                  <a:ext uri="{0D108BD9-81ED-4DB2-BD59-A6C34878D82A}">
                    <a16:rowId xmlns:a16="http://schemas.microsoft.com/office/drawing/2014/main" val="10006"/>
                  </a:ext>
                </a:extLst>
              </a:tr>
            </a:tbl>
          </a:graphicData>
        </a:graphic>
      </p:graphicFrame>
      <p:sp>
        <p:nvSpPr>
          <p:cNvPr id="3" name="Title 2">
            <a:extLst>
              <a:ext uri="{FF2B5EF4-FFF2-40B4-BE49-F238E27FC236}">
                <a16:creationId xmlns:a16="http://schemas.microsoft.com/office/drawing/2014/main" id="{A73B40D2-2D46-64BD-C5EB-3BA0D084B3EF}"/>
              </a:ext>
            </a:extLst>
          </p:cNvPr>
          <p:cNvSpPr>
            <a:spLocks noGrp="1"/>
          </p:cNvSpPr>
          <p:nvPr>
            <p:ph type="title"/>
          </p:nvPr>
        </p:nvSpPr>
        <p:spPr/>
        <p:txBody>
          <a:bodyPr/>
          <a:lstStyle/>
          <a:p>
            <a:endParaRPr lang="en-US"/>
          </a:p>
        </p:txBody>
      </p:sp>
      <p:sp>
        <p:nvSpPr>
          <p:cNvPr id="4" name="Google Shape;142;g14f42a8af8d_0_0">
            <a:extLst>
              <a:ext uri="{FF2B5EF4-FFF2-40B4-BE49-F238E27FC236}">
                <a16:creationId xmlns:a16="http://schemas.microsoft.com/office/drawing/2014/main" id="{5772B6F5-DEEA-3364-09CA-D93D06C4F646}"/>
              </a:ext>
            </a:extLst>
          </p:cNvPr>
          <p:cNvSpPr txBox="1">
            <a:spLocks/>
          </p:cNvSpPr>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200">
                <a:solidFill>
                  <a:srgbClr val="FFFFFF"/>
                </a:solidFill>
                <a:latin typeface="Arial" panose="020B0604020202020204" pitchFamily="34" charset="0"/>
                <a:ea typeface="Roboto"/>
                <a:cs typeface="Arial" panose="020B0604020202020204" pitchFamily="34" charset="0"/>
                <a:sym typeface="Roboto"/>
              </a:rPr>
              <a:t>HYPOKALAEMIA</a:t>
            </a:r>
          </a:p>
        </p:txBody>
      </p:sp>
      <p:pic>
        <p:nvPicPr>
          <p:cNvPr id="11488" name="Picture 224" descr="Hypokalemia | Concise Medical Knowledge">
            <a:extLst>
              <a:ext uri="{FF2B5EF4-FFF2-40B4-BE49-F238E27FC236}">
                <a16:creationId xmlns:a16="http://schemas.microsoft.com/office/drawing/2014/main" id="{181C4AA1-C9AE-9186-0417-C46F93AA9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156" y="4723595"/>
            <a:ext cx="3066650" cy="1663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447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18FF2-3205-2F8C-B6CC-0FAA06C1F28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AE53B18-ECE7-15EC-D484-A1D72D101F14}"/>
              </a:ext>
            </a:extLst>
          </p:cNvPr>
          <p:cNvSpPr>
            <a:spLocks noGrp="1"/>
          </p:cNvSpPr>
          <p:nvPr>
            <p:ph type="body" idx="1"/>
          </p:nvPr>
        </p:nvSpPr>
        <p:spPr/>
        <p:txBody>
          <a:bodyPr/>
          <a:lstStyle/>
          <a:p>
            <a:endParaRPr lang="en-US"/>
          </a:p>
        </p:txBody>
      </p:sp>
      <p:pic>
        <p:nvPicPr>
          <p:cNvPr id="12290" name="Picture 2" descr="Clinical Management of Hyperkalemia - ScienceDirect">
            <a:extLst>
              <a:ext uri="{FF2B5EF4-FFF2-40B4-BE49-F238E27FC236}">
                <a16:creationId xmlns:a16="http://schemas.microsoft.com/office/drawing/2014/main" id="{04A7A6A1-70F5-16FB-C573-EA71779CA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82" y="271199"/>
            <a:ext cx="11011436" cy="631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3655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11</a:t>
            </a:r>
          </a:p>
        </p:txBody>
      </p:sp>
      <p:sp>
        <p:nvSpPr>
          <p:cNvPr id="2" name="TextBox 1">
            <a:extLst>
              <a:ext uri="{FF2B5EF4-FFF2-40B4-BE49-F238E27FC236}">
                <a16:creationId xmlns:a16="http://schemas.microsoft.com/office/drawing/2014/main" id="{7B6EBBC9-6A85-7CE9-F994-697F7A45C1E5}"/>
              </a:ext>
            </a:extLst>
          </p:cNvPr>
          <p:cNvSpPr txBox="1"/>
          <p:nvPr/>
        </p:nvSpPr>
        <p:spPr>
          <a:xfrm>
            <a:off x="838200" y="2702256"/>
            <a:ext cx="10515600" cy="2862322"/>
          </a:xfrm>
          <a:prstGeom prst="rect">
            <a:avLst/>
          </a:prstGeom>
          <a:noFill/>
        </p:spPr>
        <p:txBody>
          <a:bodyPr wrap="square" rtlCol="0">
            <a:spAutoFit/>
          </a:bodyPr>
          <a:lstStyle/>
          <a:p>
            <a:r>
              <a:rPr lang="en-GB" sz="1800" b="0" i="0">
                <a:solidFill>
                  <a:srgbClr val="111827"/>
                </a:solidFill>
                <a:effectLst/>
                <a:latin typeface="Arial" panose="020B0604020202020204" pitchFamily="34" charset="0"/>
                <a:cs typeface="Arial" panose="020B0604020202020204" pitchFamily="34" charset="0"/>
              </a:rPr>
              <a:t>You are asked to review a 71-year-old man who is being treated on the ward for community-acquired pneumonia. He has been complaining of palpitations and muscle weakness. An ECG taken on the ward that morning shows peaked T waves and a PR interval of 0.22 seconds. A K+ level </a:t>
            </a:r>
            <a:r>
              <a:rPr lang="en-GB" sz="1800">
                <a:solidFill>
                  <a:srgbClr val="111827"/>
                </a:solidFill>
                <a:latin typeface="Arial" panose="020B0604020202020204" pitchFamily="34" charset="0"/>
                <a:cs typeface="Arial" panose="020B0604020202020204" pitchFamily="34" charset="0"/>
              </a:rPr>
              <a:t>of 6.4</a:t>
            </a:r>
            <a:r>
              <a:rPr lang="en-GB" sz="1800" b="0" i="0">
                <a:solidFill>
                  <a:srgbClr val="111827"/>
                </a:solidFill>
                <a:effectLst/>
                <a:latin typeface="Arial" panose="020B0604020202020204" pitchFamily="34" charset="0"/>
                <a:cs typeface="Arial" panose="020B0604020202020204" pitchFamily="34" charset="0"/>
              </a:rPr>
              <a:t>mmol/L</a:t>
            </a:r>
            <a:r>
              <a:rPr lang="en-GB" sz="1800">
                <a:solidFill>
                  <a:srgbClr val="111827"/>
                </a:solidFill>
                <a:latin typeface="Arial" panose="020B0604020202020204" pitchFamily="34" charset="0"/>
                <a:cs typeface="Arial" panose="020B0604020202020204" pitchFamily="34" charset="0"/>
              </a:rPr>
              <a:t> (3.5 – 5.3 mmol/L). </a:t>
            </a:r>
            <a:endParaRPr lang="en-GB" sz="1800" b="0" i="0">
              <a:solidFill>
                <a:srgbClr val="111827"/>
              </a:solidFill>
              <a:effectLst/>
              <a:latin typeface="Arial" panose="020B0604020202020204" pitchFamily="34" charset="0"/>
              <a:cs typeface="Arial" panose="020B0604020202020204" pitchFamily="34" charset="0"/>
            </a:endParaRPr>
          </a:p>
          <a:p>
            <a:endParaRPr lang="en-GB" sz="1800">
              <a:solidFill>
                <a:srgbClr val="111827"/>
              </a:solidFill>
              <a:latin typeface="Arial" panose="020B0604020202020204" pitchFamily="34" charset="0"/>
              <a:cs typeface="Arial" panose="020B0604020202020204" pitchFamily="34" charset="0"/>
            </a:endParaRPr>
          </a:p>
          <a:p>
            <a:r>
              <a:rPr lang="en-GB" sz="1800" b="0" i="0">
                <a:solidFill>
                  <a:srgbClr val="111827"/>
                </a:solidFill>
                <a:effectLst/>
                <a:latin typeface="Arial" panose="020B0604020202020204" pitchFamily="34" charset="0"/>
                <a:cs typeface="Arial" panose="020B0604020202020204" pitchFamily="34" charset="0"/>
              </a:rPr>
              <a:t>What is the most appropriate</a:t>
            </a:r>
            <a:r>
              <a:rPr lang="en-GB" sz="1800" b="1" i="0">
                <a:solidFill>
                  <a:srgbClr val="111827"/>
                </a:solidFill>
                <a:effectLst/>
                <a:latin typeface="Arial" panose="020B0604020202020204" pitchFamily="34" charset="0"/>
                <a:cs typeface="Arial" panose="020B0604020202020204" pitchFamily="34" charset="0"/>
              </a:rPr>
              <a:t> immediate management</a:t>
            </a:r>
            <a:r>
              <a:rPr lang="en-GB" sz="1800" b="0" i="0">
                <a:solidFill>
                  <a:srgbClr val="111827"/>
                </a:solidFill>
                <a:effectLst/>
                <a:latin typeface="Arial" panose="020B0604020202020204" pitchFamily="34" charset="0"/>
                <a:cs typeface="Arial" panose="020B0604020202020204" pitchFamily="34" charset="0"/>
              </a:rPr>
              <a:t> option?</a:t>
            </a:r>
          </a:p>
          <a:p>
            <a:pPr marL="342900" indent="-342900">
              <a:buAutoNum type="alphaUcPeriod"/>
            </a:pPr>
            <a:r>
              <a:rPr lang="en-GB" sz="1800">
                <a:solidFill>
                  <a:srgbClr val="111827"/>
                </a:solidFill>
                <a:latin typeface="Arial" panose="020B0604020202020204" pitchFamily="34" charset="0"/>
                <a:cs typeface="Arial" panose="020B0604020202020204" pitchFamily="34" charset="0"/>
              </a:rPr>
              <a:t>IV calcium gluconate </a:t>
            </a:r>
          </a:p>
          <a:p>
            <a:pPr marL="342900" indent="-342900">
              <a:buAutoNum type="alphaUcPeriod"/>
            </a:pPr>
            <a:r>
              <a:rPr lang="en-GB" sz="1800">
                <a:solidFill>
                  <a:srgbClr val="111827"/>
                </a:solidFill>
                <a:latin typeface="Arial" panose="020B0604020202020204" pitchFamily="34" charset="0"/>
                <a:cs typeface="Arial" panose="020B0604020202020204" pitchFamily="34" charset="0"/>
              </a:rPr>
              <a:t>IV fluids </a:t>
            </a:r>
          </a:p>
          <a:p>
            <a:pPr marL="342900" indent="-342900">
              <a:buAutoNum type="alphaUcPeriod"/>
            </a:pPr>
            <a:r>
              <a:rPr lang="en-GB" sz="1800" b="0" i="0">
                <a:solidFill>
                  <a:srgbClr val="111111"/>
                </a:solidFill>
                <a:effectLst/>
                <a:latin typeface="Arial" panose="020B0604020202020204" pitchFamily="34" charset="0"/>
                <a:cs typeface="Arial" panose="020B0604020202020204" pitchFamily="34" charset="0"/>
              </a:rPr>
              <a:t>Intravenous (IV) calcium resonium</a:t>
            </a:r>
            <a:endParaRPr lang="en-GB" sz="1800" b="0" i="0">
              <a:solidFill>
                <a:srgbClr val="111827"/>
              </a:solidFill>
              <a:effectLst/>
              <a:latin typeface="Arial" panose="020B0604020202020204" pitchFamily="34" charset="0"/>
              <a:cs typeface="Arial" panose="020B0604020202020204" pitchFamily="34" charset="0"/>
            </a:endParaRPr>
          </a:p>
          <a:p>
            <a:pPr marL="342900" indent="-342900">
              <a:buAutoNum type="alphaUcPeriod"/>
            </a:pPr>
            <a:r>
              <a:rPr lang="en-GB" sz="1800" b="0" i="0">
                <a:solidFill>
                  <a:srgbClr val="111111"/>
                </a:solidFill>
                <a:effectLst/>
                <a:latin typeface="Arial" panose="020B0604020202020204" pitchFamily="34" charset="0"/>
                <a:cs typeface="Arial" panose="020B0604020202020204" pitchFamily="34" charset="0"/>
              </a:rPr>
              <a:t>IV insulin/dextrose infusion</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8216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11</a:t>
            </a:r>
          </a:p>
        </p:txBody>
      </p:sp>
      <p:sp>
        <p:nvSpPr>
          <p:cNvPr id="2" name="TextBox 1">
            <a:extLst>
              <a:ext uri="{FF2B5EF4-FFF2-40B4-BE49-F238E27FC236}">
                <a16:creationId xmlns:a16="http://schemas.microsoft.com/office/drawing/2014/main" id="{7B6EBBC9-6A85-7CE9-F994-697F7A45C1E5}"/>
              </a:ext>
            </a:extLst>
          </p:cNvPr>
          <p:cNvSpPr txBox="1"/>
          <p:nvPr/>
        </p:nvSpPr>
        <p:spPr>
          <a:xfrm>
            <a:off x="838200" y="2538483"/>
            <a:ext cx="10515600" cy="3508653"/>
          </a:xfrm>
          <a:prstGeom prst="rect">
            <a:avLst/>
          </a:prstGeom>
          <a:noFill/>
        </p:spPr>
        <p:txBody>
          <a:bodyPr wrap="square" rtlCol="0">
            <a:spAutoFit/>
          </a:bodyPr>
          <a:lstStyle/>
          <a:p>
            <a:r>
              <a:rPr lang="en-GB" sz="1800" b="1" i="0" u="sng">
                <a:solidFill>
                  <a:srgbClr val="111827"/>
                </a:solidFill>
                <a:effectLst/>
                <a:latin typeface="Arial" panose="020B0604020202020204" pitchFamily="34" charset="0"/>
                <a:cs typeface="Arial" panose="020B0604020202020204" pitchFamily="34" charset="0"/>
              </a:rPr>
              <a:t>Hyperkalaemia</a:t>
            </a:r>
          </a:p>
          <a:p>
            <a:endParaRPr lang="en-GB" sz="1800" b="0" i="0">
              <a:solidFill>
                <a:srgbClr val="111827"/>
              </a:solidFill>
              <a:effectLst/>
              <a:latin typeface="Arial" panose="020B0604020202020204" pitchFamily="34" charset="0"/>
              <a:cs typeface="Arial" panose="020B0604020202020204" pitchFamily="34" charset="0"/>
            </a:endParaRPr>
          </a:p>
          <a:p>
            <a:r>
              <a:rPr lang="en-GB" sz="1800" b="0" i="0">
                <a:solidFill>
                  <a:srgbClr val="111827"/>
                </a:solidFill>
                <a:effectLst/>
                <a:latin typeface="Arial" panose="020B0604020202020204" pitchFamily="34" charset="0"/>
                <a:cs typeface="Arial" panose="020B0604020202020204" pitchFamily="34" charset="0"/>
              </a:rPr>
              <a:t>You are asked to review a </a:t>
            </a:r>
            <a:r>
              <a:rPr lang="en-GB" sz="1800">
                <a:solidFill>
                  <a:srgbClr val="111827"/>
                </a:solidFill>
                <a:latin typeface="Arial" panose="020B0604020202020204" pitchFamily="34" charset="0"/>
                <a:cs typeface="Arial" panose="020B0604020202020204" pitchFamily="34" charset="0"/>
              </a:rPr>
              <a:t>71</a:t>
            </a:r>
            <a:r>
              <a:rPr lang="en-GB" sz="1800" b="0" i="0">
                <a:solidFill>
                  <a:srgbClr val="111827"/>
                </a:solidFill>
                <a:effectLst/>
                <a:latin typeface="Arial" panose="020B0604020202020204" pitchFamily="34" charset="0"/>
                <a:cs typeface="Arial" panose="020B0604020202020204" pitchFamily="34" charset="0"/>
              </a:rPr>
              <a:t>-year-old man who is being treated on the ward for community-acquired pneumonia. He has been complaining of </a:t>
            </a:r>
            <a:r>
              <a:rPr lang="en-GB" sz="1800" b="1" i="0">
                <a:solidFill>
                  <a:srgbClr val="111827"/>
                </a:solidFill>
                <a:effectLst/>
                <a:latin typeface="Arial" panose="020B0604020202020204" pitchFamily="34" charset="0"/>
                <a:cs typeface="Arial" panose="020B0604020202020204" pitchFamily="34" charset="0"/>
              </a:rPr>
              <a:t>palpitations and muscle weakness</a:t>
            </a:r>
            <a:r>
              <a:rPr lang="en-GB" sz="1800" b="0" i="0">
                <a:solidFill>
                  <a:srgbClr val="111827"/>
                </a:solidFill>
                <a:effectLst/>
                <a:latin typeface="Arial" panose="020B0604020202020204" pitchFamily="34" charset="0"/>
                <a:cs typeface="Arial" panose="020B0604020202020204" pitchFamily="34" charset="0"/>
              </a:rPr>
              <a:t>. An ECG taken on the ward that morning shows </a:t>
            </a:r>
            <a:r>
              <a:rPr lang="en-GB" sz="1800" b="1" i="0">
                <a:solidFill>
                  <a:srgbClr val="111827"/>
                </a:solidFill>
                <a:effectLst/>
                <a:latin typeface="Arial" panose="020B0604020202020204" pitchFamily="34" charset="0"/>
                <a:cs typeface="Arial" panose="020B0604020202020204" pitchFamily="34" charset="0"/>
              </a:rPr>
              <a:t>peaked T waves and a PR interval of 0.22 seconds</a:t>
            </a:r>
            <a:r>
              <a:rPr lang="en-GB" sz="1800" b="0" i="0">
                <a:solidFill>
                  <a:srgbClr val="111827"/>
                </a:solidFill>
                <a:effectLst/>
                <a:latin typeface="Arial" panose="020B0604020202020204" pitchFamily="34" charset="0"/>
                <a:cs typeface="Arial" panose="020B0604020202020204" pitchFamily="34" charset="0"/>
              </a:rPr>
              <a:t>. A K+ level </a:t>
            </a:r>
            <a:r>
              <a:rPr lang="en-GB" sz="1800">
                <a:solidFill>
                  <a:srgbClr val="111827"/>
                </a:solidFill>
                <a:latin typeface="Arial" panose="020B0604020202020204" pitchFamily="34" charset="0"/>
                <a:cs typeface="Arial" panose="020B0604020202020204" pitchFamily="34" charset="0"/>
              </a:rPr>
              <a:t>of </a:t>
            </a:r>
            <a:r>
              <a:rPr lang="en-GB" sz="1800" b="1">
                <a:solidFill>
                  <a:srgbClr val="111827"/>
                </a:solidFill>
                <a:latin typeface="Arial" panose="020B0604020202020204" pitchFamily="34" charset="0"/>
                <a:cs typeface="Arial" panose="020B0604020202020204" pitchFamily="34" charset="0"/>
              </a:rPr>
              <a:t>6.4</a:t>
            </a:r>
            <a:r>
              <a:rPr lang="en-GB" sz="1800" b="1" i="0">
                <a:solidFill>
                  <a:srgbClr val="111827"/>
                </a:solidFill>
                <a:effectLst/>
                <a:latin typeface="Arial" panose="020B0604020202020204" pitchFamily="34" charset="0"/>
                <a:cs typeface="Arial" panose="020B0604020202020204" pitchFamily="34" charset="0"/>
              </a:rPr>
              <a:t>mmol/L </a:t>
            </a:r>
            <a:r>
              <a:rPr lang="en-GB" sz="1800">
                <a:solidFill>
                  <a:srgbClr val="111827"/>
                </a:solidFill>
                <a:latin typeface="Arial" panose="020B0604020202020204" pitchFamily="34" charset="0"/>
                <a:cs typeface="Arial" panose="020B0604020202020204" pitchFamily="34" charset="0"/>
              </a:rPr>
              <a:t>(3.5 – 5.3 mmol/L). </a:t>
            </a:r>
          </a:p>
          <a:p>
            <a:endParaRPr lang="en-GB" sz="1800">
              <a:solidFill>
                <a:srgbClr val="111827"/>
              </a:solidFill>
              <a:latin typeface="Arial" panose="020B0604020202020204" pitchFamily="34" charset="0"/>
              <a:cs typeface="Arial" panose="020B0604020202020204" pitchFamily="34" charset="0"/>
            </a:endParaRPr>
          </a:p>
          <a:p>
            <a:r>
              <a:rPr lang="en-GB" sz="1800" b="0" i="0">
                <a:solidFill>
                  <a:srgbClr val="111827"/>
                </a:solidFill>
                <a:effectLst/>
                <a:latin typeface="Arial" panose="020B0604020202020204" pitchFamily="34" charset="0"/>
                <a:cs typeface="Arial" panose="020B0604020202020204" pitchFamily="34" charset="0"/>
              </a:rPr>
              <a:t>What is the most appropriate</a:t>
            </a:r>
            <a:r>
              <a:rPr lang="en-GB" sz="1800" b="1" i="0">
                <a:solidFill>
                  <a:srgbClr val="111827"/>
                </a:solidFill>
                <a:effectLst/>
                <a:latin typeface="Arial" panose="020B0604020202020204" pitchFamily="34" charset="0"/>
                <a:cs typeface="Arial" panose="020B0604020202020204" pitchFamily="34" charset="0"/>
              </a:rPr>
              <a:t> immediate management</a:t>
            </a:r>
            <a:r>
              <a:rPr lang="en-GB" sz="1800" b="0" i="0">
                <a:solidFill>
                  <a:srgbClr val="111827"/>
                </a:solidFill>
                <a:effectLst/>
                <a:latin typeface="Arial" panose="020B0604020202020204" pitchFamily="34" charset="0"/>
                <a:cs typeface="Arial" panose="020B0604020202020204" pitchFamily="34" charset="0"/>
              </a:rPr>
              <a:t> option?</a:t>
            </a:r>
          </a:p>
          <a:p>
            <a:pPr marL="342900" indent="-342900">
              <a:buAutoNum type="alphaUcPeriod"/>
            </a:pPr>
            <a:r>
              <a:rPr lang="en-GB" sz="1800" b="1">
                <a:solidFill>
                  <a:srgbClr val="FF0000"/>
                </a:solidFill>
                <a:latin typeface="Arial" panose="020B0604020202020204" pitchFamily="34" charset="0"/>
                <a:cs typeface="Arial" panose="020B0604020202020204" pitchFamily="34" charset="0"/>
              </a:rPr>
              <a:t>IV calcium gluconate </a:t>
            </a:r>
          </a:p>
          <a:p>
            <a:pPr marL="342900" indent="-342900">
              <a:buAutoNum type="alphaUcPeriod"/>
            </a:pPr>
            <a:r>
              <a:rPr lang="en-GB" sz="1800">
                <a:solidFill>
                  <a:srgbClr val="111827"/>
                </a:solidFill>
                <a:latin typeface="Arial" panose="020B0604020202020204" pitchFamily="34" charset="0"/>
                <a:cs typeface="Arial" panose="020B0604020202020204" pitchFamily="34" charset="0"/>
              </a:rPr>
              <a:t>IV fluids </a:t>
            </a:r>
          </a:p>
          <a:p>
            <a:pPr marL="342900" indent="-342900">
              <a:buAutoNum type="alphaUcPeriod"/>
            </a:pPr>
            <a:r>
              <a:rPr lang="en-GB" sz="1800" b="0" i="0">
                <a:solidFill>
                  <a:srgbClr val="111111"/>
                </a:solidFill>
                <a:effectLst/>
                <a:latin typeface="Arial" panose="020B0604020202020204" pitchFamily="34" charset="0"/>
                <a:cs typeface="Arial" panose="020B0604020202020204" pitchFamily="34" charset="0"/>
              </a:rPr>
              <a:t>Intravenous (IV) calcium resonium</a:t>
            </a:r>
            <a:endParaRPr lang="en-GB" sz="1800" b="0" i="0">
              <a:solidFill>
                <a:srgbClr val="111827"/>
              </a:solidFill>
              <a:effectLst/>
              <a:latin typeface="Arial" panose="020B0604020202020204" pitchFamily="34" charset="0"/>
              <a:cs typeface="Arial" panose="020B0604020202020204" pitchFamily="34" charset="0"/>
            </a:endParaRPr>
          </a:p>
          <a:p>
            <a:pPr marL="342900" indent="-342900">
              <a:buAutoNum type="alphaUcPeriod"/>
            </a:pPr>
            <a:r>
              <a:rPr lang="en-GB" sz="1800" b="0" i="0">
                <a:solidFill>
                  <a:srgbClr val="111111"/>
                </a:solidFill>
                <a:effectLst/>
                <a:latin typeface="Arial" panose="020B0604020202020204" pitchFamily="34" charset="0"/>
                <a:cs typeface="Arial" panose="020B0604020202020204" pitchFamily="34" charset="0"/>
              </a:rPr>
              <a:t>IV insulin/dextrose infusion</a:t>
            </a:r>
            <a:endParaRPr lang="en-US"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87718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graphicFrame>
        <p:nvGraphicFramePr>
          <p:cNvPr id="144" name="Google Shape;144;g14f42a8af8d_0_0"/>
          <p:cNvGraphicFramePr/>
          <p:nvPr>
            <p:extLst>
              <p:ext uri="{D42A27DB-BD31-4B8C-83A1-F6EECF244321}">
                <p14:modId xmlns:p14="http://schemas.microsoft.com/office/powerpoint/2010/main" val="2952269882"/>
              </p:ext>
            </p:extLst>
          </p:nvPr>
        </p:nvGraphicFramePr>
        <p:xfrm>
          <a:off x="124494" y="1794692"/>
          <a:ext cx="11943012" cy="4881095"/>
        </p:xfrm>
        <a:graphic>
          <a:graphicData uri="http://schemas.openxmlformats.org/drawingml/2006/table">
            <a:tbl>
              <a:tblPr>
                <a:noFill/>
                <a:tableStyleId>{A9FBECBB-9841-4348-AF54-0E99E33BA2AF}</a:tableStyleId>
              </a:tblPr>
              <a:tblGrid>
                <a:gridCol w="3275276">
                  <a:extLst>
                    <a:ext uri="{9D8B030D-6E8A-4147-A177-3AD203B41FA5}">
                      <a16:colId xmlns:a16="http://schemas.microsoft.com/office/drawing/2014/main" val="20000"/>
                    </a:ext>
                  </a:extLst>
                </a:gridCol>
                <a:gridCol w="8667736">
                  <a:extLst>
                    <a:ext uri="{9D8B030D-6E8A-4147-A177-3AD203B41FA5}">
                      <a16:colId xmlns:a16="http://schemas.microsoft.com/office/drawing/2014/main" val="20001"/>
                    </a:ext>
                  </a:extLst>
                </a:gridCol>
              </a:tblGrid>
              <a:tr h="338908">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DEFINITION</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050" b="0" i="0" u="none" strike="noStrike" cap="none">
                          <a:solidFill>
                            <a:srgbClr val="000000"/>
                          </a:solidFill>
                          <a:effectLst/>
                          <a:latin typeface="Arial"/>
                          <a:ea typeface="Arial"/>
                          <a:cs typeface="Arial"/>
                          <a:sym typeface="Arial"/>
                        </a:rPr>
                        <a:t>Significant hyperkalaemia is defined as a </a:t>
                      </a:r>
                      <a:r>
                        <a:rPr lang="en-GB" sz="1050" b="1" i="0" u="none" strike="noStrike" cap="none">
                          <a:solidFill>
                            <a:srgbClr val="000000"/>
                          </a:solidFill>
                          <a:effectLst/>
                          <a:latin typeface="Arial"/>
                          <a:ea typeface="Arial"/>
                          <a:cs typeface="Arial"/>
                          <a:sym typeface="Arial"/>
                        </a:rPr>
                        <a:t>serum potassium value &gt;5.5mmol/L </a:t>
                      </a:r>
                      <a:endParaRPr lang="en-GB" sz="1050"/>
                    </a:p>
                  </a:txBody>
                  <a:tcPr marL="91425" marR="91425" marT="91425" marB="91425"/>
                </a:tc>
                <a:extLst>
                  <a:ext uri="{0D108BD9-81ED-4DB2-BD59-A6C34878D82A}">
                    <a16:rowId xmlns:a16="http://schemas.microsoft.com/office/drawing/2014/main" val="10000"/>
                  </a:ext>
                </a:extLst>
              </a:tr>
              <a:tr h="456504">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CAUSE/S &amp; RISK FACTORS</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050" b="0" i="0" u="none" strike="noStrike" cap="none">
                          <a:solidFill>
                            <a:srgbClr val="000000"/>
                          </a:solidFill>
                          <a:effectLst/>
                          <a:latin typeface="Arial"/>
                          <a:ea typeface="Arial"/>
                          <a:cs typeface="Arial"/>
                          <a:sym typeface="Arial"/>
                        </a:rPr>
                        <a:t>Excessive exogenous potassium load (Increased Intake), Excessive endogenous potassium load (Increased Production), Redistribution (Shift from intracellular to extracellular fluid), Diminished potassium excretion (Decreased Excretion)</a:t>
                      </a:r>
                      <a:endParaRPr lang="en-GB" sz="1050" b="0"/>
                    </a:p>
                  </a:txBody>
                  <a:tcPr marL="91425" marR="91425" marT="91425" marB="91425"/>
                </a:tc>
                <a:extLst>
                  <a:ext uri="{0D108BD9-81ED-4DB2-BD59-A6C34878D82A}">
                    <a16:rowId xmlns:a16="http://schemas.microsoft.com/office/drawing/2014/main" val="10001"/>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PRESENTATION</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050" b="0" i="0" u="none" strike="noStrike" cap="none">
                          <a:solidFill>
                            <a:srgbClr val="000000"/>
                          </a:solidFill>
                          <a:effectLst/>
                          <a:latin typeface="Arial"/>
                          <a:ea typeface="Arial"/>
                          <a:cs typeface="Arial"/>
                          <a:sym typeface="Arial"/>
                        </a:rPr>
                        <a:t>Neuromuscular transmission, Muscle weakness and paralysis, Fast irregular pulse, Chest pain, Light headiness </a:t>
                      </a:r>
                      <a:endParaRPr lang="en-GB" sz="1050" b="0">
                        <a:effectLst/>
                      </a:endParaRPr>
                    </a:p>
                    <a:p>
                      <a:r>
                        <a:rPr lang="en-GB" sz="1050" b="1" i="0" u="none" strike="noStrike" cap="none">
                          <a:solidFill>
                            <a:srgbClr val="000000"/>
                          </a:solidFill>
                          <a:effectLst/>
                          <a:latin typeface="Arial"/>
                          <a:ea typeface="Arial"/>
                          <a:cs typeface="Arial"/>
                          <a:sym typeface="Arial"/>
                        </a:rPr>
                        <a:t>ECG-</a:t>
                      </a:r>
                      <a:r>
                        <a:rPr lang="en-GB" sz="1050" b="0" i="0" u="none" strike="noStrike" cap="none">
                          <a:solidFill>
                            <a:srgbClr val="000000"/>
                          </a:solidFill>
                          <a:effectLst/>
                          <a:latin typeface="Arial"/>
                          <a:ea typeface="Arial"/>
                          <a:cs typeface="Arial"/>
                          <a:sym typeface="Arial"/>
                        </a:rPr>
                        <a:t> Tall, tented T waves, Small P waves, Wide QRS complex, Ventricular fibrillations, sine wave </a:t>
                      </a:r>
                      <a:endParaRPr lang="en-GB" sz="1050" b="0">
                        <a:effectLst/>
                      </a:endParaRPr>
                    </a:p>
                  </a:txBody>
                  <a:tcPr marL="91425" marR="91425" marT="91425" marB="91425"/>
                </a:tc>
                <a:extLst>
                  <a:ext uri="{0D108BD9-81ED-4DB2-BD59-A6C34878D82A}">
                    <a16:rowId xmlns:a16="http://schemas.microsoft.com/office/drawing/2014/main" val="10003"/>
                  </a:ext>
                </a:extLst>
              </a:tr>
              <a:tr h="371818">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DIAGNOSIS &amp; INVESTIGATIONS</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050" b="0" i="0" u="none" strike="noStrike" cap="none">
                          <a:solidFill>
                            <a:srgbClr val="000000"/>
                          </a:solidFill>
                          <a:effectLst/>
                          <a:latin typeface="Arial"/>
                          <a:ea typeface="Arial"/>
                          <a:cs typeface="Arial"/>
                          <a:sym typeface="Arial"/>
                        </a:rPr>
                        <a:t>Metabolic panel, ECG, Urine electrolytes</a:t>
                      </a:r>
                      <a:endParaRPr sz="1050" u="none" strike="noStrike" cap="none"/>
                    </a:p>
                  </a:txBody>
                  <a:tcPr marL="91425" marR="91425" marT="91425" marB="91425"/>
                </a:tc>
                <a:extLst>
                  <a:ext uri="{0D108BD9-81ED-4DB2-BD59-A6C34878D82A}">
                    <a16:rowId xmlns:a16="http://schemas.microsoft.com/office/drawing/2014/main" val="10004"/>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TREATMENT</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050" b="0" i="0" u="none" strike="noStrike" cap="none">
                          <a:solidFill>
                            <a:srgbClr val="000000"/>
                          </a:solidFill>
                          <a:effectLst/>
                          <a:latin typeface="Arial"/>
                          <a:ea typeface="Arial"/>
                          <a:cs typeface="Arial"/>
                          <a:sym typeface="Arial"/>
                        </a:rPr>
                        <a:t>Untreated hyperkalaemia may cause life-threatening arrhythmias. Precipitating factors should be addressed (e.g. acute kidney injury) and aggravating drugs stopped (e.g. ACE inhibitors). </a:t>
                      </a:r>
                      <a:endParaRPr lang="en-GB" sz="1050"/>
                    </a:p>
                    <a:p>
                      <a:endParaRPr lang="en-GB" sz="1050" b="0" i="0" u="none" strike="noStrike" cap="none">
                        <a:solidFill>
                          <a:srgbClr val="000000"/>
                        </a:solidFill>
                        <a:effectLst/>
                        <a:latin typeface="Arial"/>
                        <a:ea typeface="Arial"/>
                        <a:cs typeface="Arial"/>
                        <a:sym typeface="Arial"/>
                      </a:endParaRPr>
                    </a:p>
                    <a:p>
                      <a:r>
                        <a:rPr lang="en-GB" sz="1050" b="0" i="0" u="none" strike="noStrike" cap="none">
                          <a:solidFill>
                            <a:srgbClr val="000000"/>
                          </a:solidFill>
                          <a:effectLst/>
                          <a:latin typeface="Arial"/>
                          <a:ea typeface="Arial"/>
                          <a:cs typeface="Arial"/>
                          <a:sym typeface="Arial"/>
                        </a:rPr>
                        <a:t>Management may be categorised by the aims of treatment </a:t>
                      </a:r>
                      <a:endParaRPr lang="en-GB" sz="1050"/>
                    </a:p>
                    <a:p>
                      <a:r>
                        <a:rPr lang="en-GB" sz="1050" b="0" i="0" u="none" strike="noStrike" cap="none">
                          <a:solidFill>
                            <a:srgbClr val="000000"/>
                          </a:solidFill>
                          <a:effectLst/>
                          <a:latin typeface="Arial"/>
                          <a:ea typeface="Arial"/>
                          <a:cs typeface="Arial"/>
                          <a:sym typeface="Arial"/>
                        </a:rPr>
                        <a:t>-  If </a:t>
                      </a:r>
                      <a:r>
                        <a:rPr lang="en-GB" sz="1050" b="1" i="0" u="none" strike="noStrike" cap="none">
                          <a:solidFill>
                            <a:srgbClr val="000000"/>
                          </a:solidFill>
                          <a:effectLst/>
                          <a:latin typeface="Arial"/>
                          <a:ea typeface="Arial"/>
                          <a:cs typeface="Arial"/>
                          <a:sym typeface="Arial"/>
                        </a:rPr>
                        <a:t>ECG changes- stabilise cardiac membrane </a:t>
                      </a:r>
                      <a:r>
                        <a:rPr lang="en-GB" sz="1050" b="0" i="0" u="none" strike="noStrike" cap="none">
                          <a:solidFill>
                            <a:srgbClr val="000000"/>
                          </a:solidFill>
                          <a:effectLst/>
                          <a:latin typeface="Arial"/>
                          <a:ea typeface="Arial"/>
                          <a:cs typeface="Arial"/>
                          <a:sym typeface="Arial"/>
                        </a:rPr>
                        <a:t>by </a:t>
                      </a:r>
                      <a:r>
                        <a:rPr lang="en-GB" sz="1050" b="0" i="0" u="none" strike="noStrike" cap="none">
                          <a:solidFill>
                            <a:srgbClr val="FF0000"/>
                          </a:solidFill>
                          <a:effectLst/>
                          <a:latin typeface="Arial"/>
                          <a:ea typeface="Arial"/>
                          <a:cs typeface="Arial"/>
                          <a:sym typeface="Arial"/>
                        </a:rPr>
                        <a:t>IV calcium gluconate/chloride</a:t>
                      </a:r>
                      <a:r>
                        <a:rPr lang="en-GB" sz="1050" b="0" i="0" u="none" strike="noStrike" cap="none">
                          <a:solidFill>
                            <a:srgbClr val="000000"/>
                          </a:solidFill>
                          <a:effectLst/>
                          <a:latin typeface="Arial"/>
                          <a:ea typeface="Arial"/>
                          <a:cs typeface="Arial"/>
                          <a:sym typeface="Arial"/>
                        </a:rPr>
                        <a:t> (DOES NOT LOWER SERUM POTASSIUM LEVELS) </a:t>
                      </a:r>
                      <a:endParaRPr lang="en-GB" sz="1050">
                        <a:effectLst/>
                      </a:endParaRPr>
                    </a:p>
                    <a:p>
                      <a:r>
                        <a:rPr lang="en-GB" sz="1050" b="0" i="0" u="none" strike="noStrike" cap="none">
                          <a:solidFill>
                            <a:srgbClr val="000000"/>
                          </a:solidFill>
                          <a:effectLst/>
                          <a:latin typeface="Arial"/>
                          <a:ea typeface="Arial"/>
                          <a:cs typeface="Arial"/>
                          <a:sym typeface="Arial"/>
                        </a:rPr>
                        <a:t>-  </a:t>
                      </a:r>
                      <a:r>
                        <a:rPr lang="en-GB" sz="1050" b="1" i="0" u="none" strike="noStrike" cap="none">
                          <a:solidFill>
                            <a:srgbClr val="000000"/>
                          </a:solidFill>
                          <a:effectLst/>
                          <a:latin typeface="Arial"/>
                          <a:ea typeface="Arial"/>
                          <a:cs typeface="Arial"/>
                          <a:sym typeface="Arial"/>
                        </a:rPr>
                        <a:t>If no cardiotoxic changes are seen in ECG</a:t>
                      </a:r>
                      <a:r>
                        <a:rPr lang="en-GB" sz="1050" b="0" i="0" u="none" strike="noStrike" cap="none">
                          <a:solidFill>
                            <a:srgbClr val="000000"/>
                          </a:solidFill>
                          <a:effectLst/>
                          <a:latin typeface="Arial"/>
                          <a:ea typeface="Arial"/>
                          <a:cs typeface="Arial"/>
                          <a:sym typeface="Arial"/>
                        </a:rPr>
                        <a:t>, </a:t>
                      </a:r>
                      <a:r>
                        <a:rPr lang="en-GB" sz="1050" b="1" i="0" u="none" strike="noStrike" cap="none">
                          <a:solidFill>
                            <a:srgbClr val="000000"/>
                          </a:solidFill>
                          <a:effectLst/>
                          <a:latin typeface="Arial"/>
                          <a:ea typeface="Arial"/>
                          <a:cs typeface="Arial"/>
                          <a:sym typeface="Arial"/>
                        </a:rPr>
                        <a:t>shift potassium into cells (ECF &gt; ICF) </a:t>
                      </a:r>
                      <a:r>
                        <a:rPr lang="en-GB" sz="1050" b="0" i="0" u="none" strike="noStrike" cap="none">
                          <a:solidFill>
                            <a:srgbClr val="000000"/>
                          </a:solidFill>
                          <a:effectLst/>
                          <a:latin typeface="Arial"/>
                          <a:ea typeface="Arial"/>
                          <a:cs typeface="Arial"/>
                          <a:sym typeface="Arial"/>
                        </a:rPr>
                        <a:t>by giving </a:t>
                      </a:r>
                      <a:r>
                        <a:rPr lang="en-GB" sz="1050" b="0" i="0" u="none" strike="noStrike" cap="none">
                          <a:solidFill>
                            <a:srgbClr val="FF0000"/>
                          </a:solidFill>
                          <a:effectLst/>
                          <a:latin typeface="Arial"/>
                          <a:ea typeface="Arial"/>
                          <a:cs typeface="Arial"/>
                          <a:sym typeface="Arial"/>
                        </a:rPr>
                        <a:t>combined insulin/dextrose infusion with nebulised salbutamol </a:t>
                      </a:r>
                      <a:endParaRPr lang="en-GB" sz="1050">
                        <a:solidFill>
                          <a:srgbClr val="FF0000"/>
                        </a:solidFill>
                        <a:effectLst/>
                      </a:endParaRPr>
                    </a:p>
                    <a:p>
                      <a:r>
                        <a:rPr lang="en-GB" sz="1050" b="0" i="0" u="none" strike="noStrike" cap="none">
                          <a:solidFill>
                            <a:srgbClr val="000000"/>
                          </a:solidFill>
                          <a:effectLst/>
                          <a:latin typeface="Arial"/>
                          <a:ea typeface="Arial"/>
                          <a:cs typeface="Arial"/>
                          <a:sym typeface="Arial"/>
                        </a:rPr>
                        <a:t>-  </a:t>
                      </a:r>
                      <a:r>
                        <a:rPr lang="en-GB" sz="1050" b="1" i="0" u="none" strike="noStrike" cap="none">
                          <a:solidFill>
                            <a:srgbClr val="000000"/>
                          </a:solidFill>
                          <a:effectLst/>
                          <a:latin typeface="Arial"/>
                          <a:ea typeface="Arial"/>
                          <a:cs typeface="Arial"/>
                          <a:sym typeface="Arial"/>
                        </a:rPr>
                        <a:t>Remove potassium from bod</a:t>
                      </a:r>
                      <a:r>
                        <a:rPr lang="en-GB" sz="1050" b="0" i="0" u="none" strike="noStrike" cap="none">
                          <a:solidFill>
                            <a:srgbClr val="000000"/>
                          </a:solidFill>
                          <a:effectLst/>
                          <a:latin typeface="Arial"/>
                          <a:ea typeface="Arial"/>
                          <a:cs typeface="Arial"/>
                          <a:sym typeface="Arial"/>
                        </a:rPr>
                        <a:t>y by giving Calcium resonium, loop diuretics, dialysis </a:t>
                      </a:r>
                      <a:endParaRPr lang="en-GB" sz="1050">
                        <a:effectLst/>
                      </a:endParaRPr>
                    </a:p>
                    <a:p>
                      <a:endParaRPr lang="en-GB" sz="1050" b="1" i="0" u="none" strike="noStrike" cap="none">
                        <a:solidFill>
                          <a:srgbClr val="000000"/>
                        </a:solidFill>
                        <a:effectLst/>
                        <a:latin typeface="Arial"/>
                        <a:ea typeface="Arial"/>
                        <a:cs typeface="Arial"/>
                        <a:sym typeface="Arial"/>
                      </a:endParaRPr>
                    </a:p>
                    <a:p>
                      <a:r>
                        <a:rPr lang="en-GB" sz="1050" b="1" i="0" u="none" strike="noStrike" cap="none">
                          <a:solidFill>
                            <a:srgbClr val="000000"/>
                          </a:solidFill>
                          <a:effectLst/>
                          <a:latin typeface="Arial"/>
                          <a:ea typeface="Arial"/>
                          <a:cs typeface="Arial"/>
                          <a:sym typeface="Arial"/>
                        </a:rPr>
                        <a:t>All patients with severe hyperkalaemia (≥ 6.5 mmol/L) or with ECG changes should have emergency treatment </a:t>
                      </a:r>
                      <a:endParaRPr lang="en-GB" sz="1050">
                        <a:effectLst/>
                      </a:endParaRPr>
                    </a:p>
                    <a:p>
                      <a:r>
                        <a:rPr lang="en-GB" sz="1050" b="0" i="0" u="none" strike="noStrike" cap="none">
                          <a:solidFill>
                            <a:srgbClr val="000000"/>
                          </a:solidFill>
                          <a:effectLst/>
                          <a:latin typeface="Arial"/>
                          <a:ea typeface="Arial"/>
                          <a:cs typeface="Arial"/>
                          <a:sym typeface="Arial"/>
                        </a:rPr>
                        <a:t>-  </a:t>
                      </a:r>
                      <a:r>
                        <a:rPr lang="en-GB" sz="1050" b="1" i="0" u="none" strike="noStrike" cap="none">
                          <a:solidFill>
                            <a:srgbClr val="FF0000"/>
                          </a:solidFill>
                          <a:effectLst/>
                          <a:latin typeface="Arial"/>
                          <a:ea typeface="Arial"/>
                          <a:cs typeface="Arial"/>
                          <a:sym typeface="Arial"/>
                        </a:rPr>
                        <a:t>IV calcium gluconate</a:t>
                      </a:r>
                      <a:r>
                        <a:rPr lang="en-GB" sz="1050" b="1" i="0" u="none" strike="noStrike" cap="none">
                          <a:solidFill>
                            <a:srgbClr val="000000"/>
                          </a:solidFill>
                          <a:effectLst/>
                          <a:latin typeface="Arial"/>
                          <a:ea typeface="Arial"/>
                          <a:cs typeface="Arial"/>
                          <a:sym typeface="Arial"/>
                        </a:rPr>
                        <a:t>: to stabilise the myocardium </a:t>
                      </a:r>
                      <a:endParaRPr lang="en-GB" sz="1050">
                        <a:effectLst/>
                      </a:endParaRPr>
                    </a:p>
                    <a:p>
                      <a:r>
                        <a:rPr lang="en-GB" sz="1050" b="0" i="0" u="none" strike="noStrike" cap="none">
                          <a:solidFill>
                            <a:srgbClr val="000000"/>
                          </a:solidFill>
                          <a:effectLst/>
                          <a:latin typeface="Arial"/>
                          <a:ea typeface="Arial"/>
                          <a:cs typeface="Arial"/>
                          <a:sym typeface="Arial"/>
                        </a:rPr>
                        <a:t>-  </a:t>
                      </a:r>
                      <a:r>
                        <a:rPr lang="en-GB" sz="1050" b="1" i="0" u="none" strike="noStrike" cap="none">
                          <a:solidFill>
                            <a:srgbClr val="FF0000"/>
                          </a:solidFill>
                          <a:effectLst/>
                          <a:latin typeface="Arial"/>
                          <a:ea typeface="Arial"/>
                          <a:cs typeface="Arial"/>
                          <a:sym typeface="Arial"/>
                        </a:rPr>
                        <a:t>insulin/dextrose infusion</a:t>
                      </a:r>
                      <a:r>
                        <a:rPr lang="en-GB" sz="1050" b="1" i="0" u="none" strike="noStrike" cap="none">
                          <a:solidFill>
                            <a:srgbClr val="000000"/>
                          </a:solidFill>
                          <a:effectLst/>
                          <a:latin typeface="Arial"/>
                          <a:ea typeface="Arial"/>
                          <a:cs typeface="Arial"/>
                          <a:sym typeface="Arial"/>
                        </a:rPr>
                        <a:t>: short-term shift in potassium from ECF to ICF </a:t>
                      </a:r>
                      <a:endParaRPr lang="en-GB" sz="1050">
                        <a:effectLst/>
                      </a:endParaRPr>
                    </a:p>
                    <a:p>
                      <a:r>
                        <a:rPr lang="en-GB" sz="1050" b="0" i="0" u="none" strike="noStrike" cap="none">
                          <a:solidFill>
                            <a:srgbClr val="000000"/>
                          </a:solidFill>
                          <a:effectLst/>
                          <a:latin typeface="Arial"/>
                          <a:ea typeface="Arial"/>
                          <a:cs typeface="Arial"/>
                          <a:sym typeface="Arial"/>
                        </a:rPr>
                        <a:t>-  </a:t>
                      </a:r>
                      <a:r>
                        <a:rPr lang="en-GB" sz="1050" b="1" i="0" u="none" strike="noStrike" cap="none">
                          <a:solidFill>
                            <a:srgbClr val="000000"/>
                          </a:solidFill>
                          <a:effectLst/>
                          <a:latin typeface="Arial"/>
                          <a:ea typeface="Arial"/>
                          <a:cs typeface="Arial"/>
                          <a:sym typeface="Arial"/>
                        </a:rPr>
                        <a:t>other treatments such as nebulised salbutamol may be given to temporarily lower the serum potassium </a:t>
                      </a:r>
                      <a:endParaRPr lang="en-GB" sz="1050">
                        <a:effectLst/>
                      </a:endParaRPr>
                    </a:p>
                    <a:p>
                      <a:endParaRPr lang="en-GB" sz="1050" b="0" i="0" u="none" strike="noStrike" cap="none">
                        <a:solidFill>
                          <a:srgbClr val="000000"/>
                        </a:solidFill>
                        <a:effectLst/>
                        <a:latin typeface="Arial"/>
                        <a:ea typeface="Arial"/>
                        <a:cs typeface="Arial"/>
                        <a:sym typeface="Arial"/>
                      </a:endParaRPr>
                    </a:p>
                    <a:p>
                      <a:r>
                        <a:rPr lang="en-GB" sz="1050" b="0" i="0" u="none" strike="noStrike" cap="none">
                          <a:solidFill>
                            <a:srgbClr val="000000"/>
                          </a:solidFill>
                          <a:effectLst/>
                          <a:latin typeface="Arial"/>
                          <a:ea typeface="Arial"/>
                          <a:cs typeface="Arial"/>
                          <a:sym typeface="Arial"/>
                        </a:rPr>
                        <a:t>Further management includes: </a:t>
                      </a:r>
                      <a:endParaRPr lang="en-GB" sz="1050">
                        <a:effectLst/>
                      </a:endParaRPr>
                    </a:p>
                    <a:p>
                      <a:r>
                        <a:rPr lang="en-GB" sz="1050" b="0" i="0" u="none" strike="noStrike" cap="none">
                          <a:solidFill>
                            <a:srgbClr val="000000"/>
                          </a:solidFill>
                          <a:effectLst/>
                          <a:latin typeface="Arial"/>
                          <a:ea typeface="Arial"/>
                          <a:cs typeface="Arial"/>
                          <a:sym typeface="Arial"/>
                        </a:rPr>
                        <a:t>-  stop exacerbating drugs e.g. ACE inhibitors </a:t>
                      </a:r>
                      <a:endParaRPr lang="en-GB" sz="1050">
                        <a:effectLst/>
                      </a:endParaRPr>
                    </a:p>
                    <a:p>
                      <a:r>
                        <a:rPr lang="en-GB" sz="1050" b="0" i="0" u="none" strike="noStrike" cap="none">
                          <a:solidFill>
                            <a:srgbClr val="000000"/>
                          </a:solidFill>
                          <a:effectLst/>
                          <a:latin typeface="Arial"/>
                          <a:ea typeface="Arial"/>
                          <a:cs typeface="Arial"/>
                          <a:sym typeface="Arial"/>
                        </a:rPr>
                        <a:t>-  treat any underlying cause </a:t>
                      </a:r>
                      <a:endParaRPr lang="en-GB" sz="1050">
                        <a:effectLst/>
                      </a:endParaRPr>
                    </a:p>
                    <a:p>
                      <a:r>
                        <a:rPr lang="en-GB" sz="1050" b="0" i="0" u="none" strike="noStrike" cap="none">
                          <a:solidFill>
                            <a:srgbClr val="000000"/>
                          </a:solidFill>
                          <a:effectLst/>
                          <a:latin typeface="Arial"/>
                          <a:ea typeface="Arial"/>
                          <a:cs typeface="Arial"/>
                          <a:sym typeface="Arial"/>
                        </a:rPr>
                        <a:t>-  lower body potassium (Calcium resonium, loop diuretics, dialysis) </a:t>
                      </a:r>
                      <a:endParaRPr lang="en-GB" sz="1050">
                        <a:effectLst/>
                      </a:endParaRPr>
                    </a:p>
                  </a:txBody>
                  <a:tcPr marL="91425" marR="91425" marT="91425" marB="91425"/>
                </a:tc>
                <a:extLst>
                  <a:ext uri="{0D108BD9-81ED-4DB2-BD59-A6C34878D82A}">
                    <a16:rowId xmlns:a16="http://schemas.microsoft.com/office/drawing/2014/main" val="10005"/>
                  </a:ext>
                </a:extLst>
              </a:tr>
            </a:tbl>
          </a:graphicData>
        </a:graphic>
      </p:graphicFrame>
      <p:sp>
        <p:nvSpPr>
          <p:cNvPr id="3" name="Title 2">
            <a:extLst>
              <a:ext uri="{FF2B5EF4-FFF2-40B4-BE49-F238E27FC236}">
                <a16:creationId xmlns:a16="http://schemas.microsoft.com/office/drawing/2014/main" id="{A85FAB8D-155D-1242-A7E2-5D7C0E237DC3}"/>
              </a:ext>
            </a:extLst>
          </p:cNvPr>
          <p:cNvSpPr>
            <a:spLocks noGrp="1"/>
          </p:cNvSpPr>
          <p:nvPr>
            <p:ph type="title"/>
          </p:nvPr>
        </p:nvSpPr>
        <p:spPr/>
        <p:txBody>
          <a:bodyPr/>
          <a:lstStyle/>
          <a:p>
            <a:endParaRPr lang="en-US"/>
          </a:p>
        </p:txBody>
      </p:sp>
      <p:sp>
        <p:nvSpPr>
          <p:cNvPr id="4" name="Google Shape;142;g14f42a8af8d_0_0">
            <a:extLst>
              <a:ext uri="{FF2B5EF4-FFF2-40B4-BE49-F238E27FC236}">
                <a16:creationId xmlns:a16="http://schemas.microsoft.com/office/drawing/2014/main" id="{F03D8892-D3B1-5D72-4569-D7B7F2C92D15}"/>
              </a:ext>
            </a:extLst>
          </p:cNvPr>
          <p:cNvSpPr txBox="1">
            <a:spLocks/>
          </p:cNvSpPr>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200">
                <a:solidFill>
                  <a:srgbClr val="FFFFFF"/>
                </a:solidFill>
                <a:latin typeface="Arial" panose="020B0604020202020204" pitchFamily="34" charset="0"/>
                <a:ea typeface="Roboto"/>
                <a:cs typeface="Arial" panose="020B0604020202020204" pitchFamily="34" charset="0"/>
                <a:sym typeface="Roboto"/>
              </a:rPr>
              <a:t>HYPERKALAEMIA</a:t>
            </a:r>
          </a:p>
        </p:txBody>
      </p:sp>
      <p:pic>
        <p:nvPicPr>
          <p:cNvPr id="13314" name="Picture 2" descr="Hyperkalemia - EMCrit Project">
            <a:extLst>
              <a:ext uri="{FF2B5EF4-FFF2-40B4-BE49-F238E27FC236}">
                <a16:creationId xmlns:a16="http://schemas.microsoft.com/office/drawing/2014/main" id="{F25DE1D5-353A-C61C-327E-2F12B64C7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036"/>
          <a:stretch/>
        </p:blipFill>
        <p:spPr bwMode="auto">
          <a:xfrm>
            <a:off x="258184" y="4310543"/>
            <a:ext cx="2904565" cy="1935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113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4"/>
            <a:ext cx="10515600" cy="1609885"/>
          </a:xfrm>
          <a:prstGeom prst="rect">
            <a:avLst/>
          </a:prstGeom>
          <a:solidFill>
            <a:srgbClr val="293267"/>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QUESTION 1</a:t>
            </a:r>
          </a:p>
        </p:txBody>
      </p:sp>
      <p:sp>
        <p:nvSpPr>
          <p:cNvPr id="3" name="TextBox 2">
            <a:extLst>
              <a:ext uri="{FF2B5EF4-FFF2-40B4-BE49-F238E27FC236}">
                <a16:creationId xmlns:a16="http://schemas.microsoft.com/office/drawing/2014/main" id="{4E1C4D15-F573-DB17-1CF9-C827FD66D30A}"/>
              </a:ext>
            </a:extLst>
          </p:cNvPr>
          <p:cNvSpPr txBox="1"/>
          <p:nvPr/>
        </p:nvSpPr>
        <p:spPr>
          <a:xfrm>
            <a:off x="1002118" y="2413695"/>
            <a:ext cx="10187763" cy="4435060"/>
          </a:xfrm>
          <a:prstGeom prst="rect">
            <a:avLst/>
          </a:prstGeom>
          <a:noFill/>
        </p:spPr>
        <p:txBody>
          <a:bodyPr wrap="square" rtlCol="0">
            <a:spAutoFit/>
          </a:bodyPr>
          <a:lstStyle/>
          <a:p>
            <a:pPr algn="l"/>
            <a:r>
              <a:rPr lang="en-GB" sz="1800" b="0" i="0" u="none" strike="noStrike">
                <a:solidFill>
                  <a:srgbClr val="2D323E"/>
                </a:solidFill>
                <a:effectLst/>
                <a:latin typeface="+mn-lt"/>
              </a:rPr>
              <a:t>A 3-year-old boy with a history of Type 1 diabetes mellitus presents to Accident and Emergency with vomiting and lethargy. On examination, he appears dehydrated. Capillary blood gas and capillary blood ketone tests are performed, which confirm a diagnosis of moderate diabetic ketoacidosis (DKA).</a:t>
            </a:r>
          </a:p>
          <a:p>
            <a:pPr algn="l"/>
            <a:endParaRPr lang="en-GB" sz="1800" b="0" i="0" u="none" strike="noStrike">
              <a:solidFill>
                <a:srgbClr val="2D323E"/>
              </a:solidFill>
              <a:effectLst/>
              <a:latin typeface="+mn-lt"/>
            </a:endParaRPr>
          </a:p>
          <a:p>
            <a:pPr algn="l"/>
            <a:r>
              <a:rPr lang="en-GB" sz="1800" b="0" i="0" u="none" strike="noStrike">
                <a:solidFill>
                  <a:srgbClr val="2D323E"/>
                </a:solidFill>
                <a:effectLst/>
                <a:latin typeface="+mn-lt"/>
              </a:rPr>
              <a:t>Which of the following treatments should be commenced first?</a:t>
            </a:r>
          </a:p>
          <a:p>
            <a:pPr marL="914400" indent="-330200">
              <a:lnSpc>
                <a:spcPct val="115000"/>
              </a:lnSpc>
              <a:buSzPts val="1600"/>
              <a:buFont typeface="Arial"/>
              <a:buAutoNum type="alphaUcPeriod"/>
            </a:pPr>
            <a:r>
              <a:rPr lang="en-GB" sz="1800" b="0" i="0" u="none" strike="noStrike">
                <a:solidFill>
                  <a:schemeClr val="tx1"/>
                </a:solidFill>
                <a:effectLst/>
                <a:latin typeface="Arial" panose="020B0604020202020204" pitchFamily="34" charset="0"/>
                <a:cs typeface="Arial" panose="020B0604020202020204" pitchFamily="34" charset="0"/>
              </a:rPr>
              <a:t>IV insulin infusion</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Arial" panose="020B0604020202020204" pitchFamily="34" charset="0"/>
                <a:cs typeface="Arial" panose="020B0604020202020204" pitchFamily="34" charset="0"/>
              </a:rPr>
              <a:t>IV sodium bicarbonate</a:t>
            </a:r>
          </a:p>
          <a:p>
            <a:pPr marL="914400" lvl="0" indent="-330200" algn="l" rtl="0">
              <a:lnSpc>
                <a:spcPct val="115000"/>
              </a:lnSpc>
              <a:spcBef>
                <a:spcPts val="0"/>
              </a:spcBef>
              <a:spcAft>
                <a:spcPts val="0"/>
              </a:spcAft>
              <a:buSzPts val="1600"/>
              <a:buAutoNum type="alphaUcPeriod"/>
            </a:pPr>
            <a:r>
              <a:rPr lang="en-GB" sz="1800" u="none" strike="noStrike">
                <a:solidFill>
                  <a:schemeClr val="tx1"/>
                </a:solidFill>
                <a:effectLst/>
                <a:latin typeface="Arial" panose="020B0604020202020204" pitchFamily="34" charset="0"/>
                <a:cs typeface="Arial" panose="020B0604020202020204" pitchFamily="34" charset="0"/>
              </a:rPr>
              <a:t>IV 0.9% sodium chloride</a:t>
            </a:r>
            <a:r>
              <a:rPr lang="en-GB" sz="1800" i="0" u="none" strike="noStrike">
                <a:solidFill>
                  <a:schemeClr val="tx1"/>
                </a:solidFill>
                <a:effectLst/>
                <a:latin typeface="Arial" panose="020B0604020202020204" pitchFamily="34" charset="0"/>
                <a:cs typeface="Arial" panose="020B0604020202020204" pitchFamily="34" charset="0"/>
              </a:rPr>
              <a:t> </a:t>
            </a:r>
          </a:p>
          <a:p>
            <a:pPr marL="914400" lvl="0" indent="-330200" algn="l" rtl="0">
              <a:lnSpc>
                <a:spcPct val="115000"/>
              </a:lnSpc>
              <a:spcBef>
                <a:spcPts val="0"/>
              </a:spcBef>
              <a:spcAft>
                <a:spcPts val="0"/>
              </a:spcAft>
              <a:buSzPts val="1600"/>
              <a:buAutoNum type="alphaUcPeriod"/>
            </a:pPr>
            <a:r>
              <a:rPr lang="en-GB" sz="1800" b="0" i="0" u="none" strike="noStrike">
                <a:solidFill>
                  <a:srgbClr val="2D323E"/>
                </a:solidFill>
                <a:effectLst/>
                <a:latin typeface="Arial" panose="020B0604020202020204" pitchFamily="34" charset="0"/>
                <a:cs typeface="Arial" panose="020B0604020202020204" pitchFamily="34" charset="0"/>
              </a:rPr>
              <a:t>Oral fluids and subcutaneous insulin</a:t>
            </a:r>
          </a:p>
          <a:p>
            <a:pPr marL="914400" lvl="0" indent="-330200" algn="l" rtl="0">
              <a:lnSpc>
                <a:spcPct val="115000"/>
              </a:lnSpc>
              <a:spcBef>
                <a:spcPts val="0"/>
              </a:spcBef>
              <a:spcAft>
                <a:spcPts val="0"/>
              </a:spcAft>
              <a:buSzPts val="1600"/>
              <a:buAutoNum type="alphaUcPeriod"/>
            </a:pPr>
            <a:r>
              <a:rPr lang="en-GB" sz="1800" b="0" u="none" strike="noStrike">
                <a:solidFill>
                  <a:srgbClr val="2D323E"/>
                </a:solidFill>
                <a:effectLst/>
                <a:latin typeface="Arial" panose="020B0604020202020204" pitchFamily="34" charset="0"/>
                <a:cs typeface="Arial" panose="020B0604020202020204" pitchFamily="34" charset="0"/>
              </a:rPr>
              <a:t>Continuous subcutaneous insulin infusion (CSII) pump</a:t>
            </a:r>
          </a:p>
          <a:p>
            <a:br>
              <a:rPr lang="en-GB" sz="1800">
                <a:latin typeface="Arial" panose="020B0604020202020204" pitchFamily="34" charset="0"/>
                <a:cs typeface="Arial" panose="020B0604020202020204" pitchFamily="34" charset="0"/>
              </a:rPr>
            </a:br>
            <a:endParaRPr lang="en-GB" sz="1800" b="0" i="0" u="none" strike="noStrike">
              <a:solidFill>
                <a:srgbClr val="2D323E"/>
              </a:solidFill>
              <a:effectLst/>
              <a:latin typeface="Arial" panose="020B0604020202020204" pitchFamily="34" charset="0"/>
              <a:cs typeface="Arial" panose="020B0604020202020204" pitchFamily="34" charset="0"/>
            </a:endParaRPr>
          </a:p>
          <a:p>
            <a:pPr marL="914400" lvl="0" indent="-330200" algn="l" rtl="0">
              <a:lnSpc>
                <a:spcPct val="115000"/>
              </a:lnSpc>
              <a:spcBef>
                <a:spcPts val="0"/>
              </a:spcBef>
              <a:spcAft>
                <a:spcPts val="0"/>
              </a:spcAft>
              <a:buSzPts val="1600"/>
              <a:buAutoNum type="alphaUcPeriod"/>
            </a:pPr>
            <a:endParaRPr lang="en-GB" sz="1800">
              <a:solidFill>
                <a:schemeClr val="tx1"/>
              </a:solidFill>
              <a:latin typeface="+mn-lt"/>
            </a:endParaRPr>
          </a:p>
          <a:p>
            <a:endParaRPr lang="en-US"/>
          </a:p>
        </p:txBody>
      </p:sp>
    </p:spTree>
    <p:extLst>
      <p:ext uri="{BB962C8B-B14F-4D97-AF65-F5344CB8AC3E}">
        <p14:creationId xmlns:p14="http://schemas.microsoft.com/office/powerpoint/2010/main" val="18807316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14f42a8af8d_0_0"/>
          <p:cNvSpPr txBox="1">
            <a:spLocks noGrp="1"/>
          </p:cNvSpPr>
          <p:nvPr>
            <p:ph type="title"/>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200">
                <a:solidFill>
                  <a:srgbClr val="FFFFFF"/>
                </a:solidFill>
                <a:latin typeface="Arial" panose="020B0604020202020204" pitchFamily="34" charset="0"/>
                <a:ea typeface="Roboto"/>
                <a:cs typeface="Arial" panose="020B0604020202020204" pitchFamily="34" charset="0"/>
                <a:sym typeface="Roboto"/>
              </a:rPr>
              <a:t>CARCINOID SYNDROME</a:t>
            </a:r>
            <a:endParaRPr sz="4200">
              <a:solidFill>
                <a:srgbClr val="FFFFFF"/>
              </a:solidFill>
              <a:latin typeface="Arial" panose="020B0604020202020204" pitchFamily="34" charset="0"/>
              <a:ea typeface="Roboto"/>
              <a:cs typeface="Arial" panose="020B0604020202020204" pitchFamily="34" charset="0"/>
              <a:sym typeface="Roboto"/>
            </a:endParaRPr>
          </a:p>
        </p:txBody>
      </p:sp>
      <p:graphicFrame>
        <p:nvGraphicFramePr>
          <p:cNvPr id="144" name="Google Shape;144;g14f42a8af8d_0_0"/>
          <p:cNvGraphicFramePr/>
          <p:nvPr>
            <p:extLst>
              <p:ext uri="{D42A27DB-BD31-4B8C-83A1-F6EECF244321}">
                <p14:modId xmlns:p14="http://schemas.microsoft.com/office/powerpoint/2010/main" val="3697500695"/>
              </p:ext>
            </p:extLst>
          </p:nvPr>
        </p:nvGraphicFramePr>
        <p:xfrm>
          <a:off x="365760" y="1873715"/>
          <a:ext cx="11446136" cy="4891860"/>
        </p:xfrm>
        <a:graphic>
          <a:graphicData uri="http://schemas.openxmlformats.org/drawingml/2006/table">
            <a:tbl>
              <a:tblPr>
                <a:noFill/>
                <a:tableStyleId>{A9FBECBB-9841-4348-AF54-0E99E33BA2AF}</a:tableStyleId>
              </a:tblPr>
              <a:tblGrid>
                <a:gridCol w="2528047">
                  <a:extLst>
                    <a:ext uri="{9D8B030D-6E8A-4147-A177-3AD203B41FA5}">
                      <a16:colId xmlns:a16="http://schemas.microsoft.com/office/drawing/2014/main" val="20000"/>
                    </a:ext>
                  </a:extLst>
                </a:gridCol>
                <a:gridCol w="8918089">
                  <a:extLst>
                    <a:ext uri="{9D8B030D-6E8A-4147-A177-3AD203B41FA5}">
                      <a16:colId xmlns:a16="http://schemas.microsoft.com/office/drawing/2014/main" val="20001"/>
                    </a:ext>
                  </a:extLst>
                </a:gridCol>
              </a:tblGrid>
              <a:tr h="67052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DEFINITION, </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Carcinoid syndrome occurs due to </a:t>
                      </a:r>
                      <a:r>
                        <a:rPr lang="en-GB" sz="1300" b="1" i="0" u="none" strike="noStrike" cap="none">
                          <a:solidFill>
                            <a:srgbClr val="000000"/>
                          </a:solidFill>
                          <a:effectLst/>
                          <a:latin typeface="Arial"/>
                          <a:ea typeface="Arial"/>
                          <a:cs typeface="Arial"/>
                          <a:sym typeface="Arial"/>
                        </a:rPr>
                        <a:t>release of serotonin (5-hydroxytryptamine) and other vasoactive peptides into the systemic circulation from a carcinoid tumour </a:t>
                      </a:r>
                      <a:r>
                        <a:rPr lang="en-GB" sz="1300" b="0" i="0" u="none" strike="noStrike" cap="none">
                          <a:solidFill>
                            <a:srgbClr val="000000"/>
                          </a:solidFill>
                          <a:effectLst/>
                          <a:latin typeface="Arial"/>
                          <a:ea typeface="Arial"/>
                          <a:cs typeface="Arial"/>
                          <a:sym typeface="Arial"/>
                        </a:rPr>
                        <a:t>(type of neuroendocrine tumour that grows from neuroendocrine cells). </a:t>
                      </a:r>
                      <a:endParaRPr lang="en-GB" sz="1300"/>
                    </a:p>
                  </a:txBody>
                  <a:tcPr marL="91425" marR="91425" marT="91425" marB="91425"/>
                </a:tc>
                <a:extLst>
                  <a:ext uri="{0D108BD9-81ED-4DB2-BD59-A6C34878D82A}">
                    <a16:rowId xmlns:a16="http://schemas.microsoft.com/office/drawing/2014/main" val="10000"/>
                  </a:ext>
                </a:extLst>
              </a:tr>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CAUSE/S &amp; RISK FACTORS</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300" b="0" i="0" u="none" strike="noStrike" cap="none">
                          <a:solidFill>
                            <a:srgbClr val="FF0000"/>
                          </a:solidFill>
                          <a:effectLst/>
                          <a:latin typeface="Arial"/>
                          <a:ea typeface="Arial"/>
                          <a:cs typeface="Arial"/>
                          <a:sym typeface="Arial"/>
                        </a:rPr>
                        <a:t>Most commonly arise from </a:t>
                      </a:r>
                      <a:r>
                        <a:rPr lang="en-GB" sz="1300" b="1" i="0" u="none" strike="noStrike" cap="none">
                          <a:solidFill>
                            <a:srgbClr val="FF0000"/>
                          </a:solidFill>
                          <a:effectLst/>
                          <a:latin typeface="Arial"/>
                          <a:ea typeface="Arial"/>
                          <a:cs typeface="Arial"/>
                          <a:sym typeface="Arial"/>
                        </a:rPr>
                        <a:t>GI tract followed by lungs, liver, ovaries thymus </a:t>
                      </a:r>
                      <a:endParaRPr lang="en-GB" sz="1300">
                        <a:solidFill>
                          <a:srgbClr val="FF0000"/>
                        </a:solidFill>
                      </a:endParaRPr>
                    </a:p>
                    <a:p>
                      <a:r>
                        <a:rPr lang="en-GB" sz="1300" b="0" i="0" u="none" strike="noStrike" cap="none">
                          <a:solidFill>
                            <a:srgbClr val="000000"/>
                          </a:solidFill>
                          <a:effectLst/>
                          <a:latin typeface="Arial"/>
                          <a:ea typeface="Arial"/>
                          <a:cs typeface="Arial"/>
                          <a:sym typeface="Arial"/>
                        </a:rPr>
                        <a:t>-  </a:t>
                      </a:r>
                      <a:r>
                        <a:rPr lang="en-GB" sz="1300" b="1" i="0" u="none" strike="noStrike" cap="none">
                          <a:solidFill>
                            <a:srgbClr val="000000"/>
                          </a:solidFill>
                          <a:effectLst/>
                          <a:latin typeface="Arial"/>
                          <a:ea typeface="Arial"/>
                          <a:cs typeface="Arial"/>
                          <a:sym typeface="Arial"/>
                        </a:rPr>
                        <a:t>Small intestine malignancy </a:t>
                      </a:r>
                      <a:r>
                        <a:rPr lang="en-GB" sz="1300" b="0" i="0" u="none" strike="noStrike" cap="none">
                          <a:solidFill>
                            <a:srgbClr val="000000"/>
                          </a:solidFill>
                          <a:effectLst/>
                          <a:latin typeface="Arial"/>
                          <a:ea typeface="Arial"/>
                          <a:cs typeface="Arial"/>
                          <a:sym typeface="Arial"/>
                        </a:rPr>
                        <a:t>(</a:t>
                      </a:r>
                      <a:r>
                        <a:rPr lang="en-GB" sz="1300" b="1" i="0" u="none" strike="noStrike" cap="none">
                          <a:solidFill>
                            <a:srgbClr val="000000"/>
                          </a:solidFill>
                          <a:effectLst/>
                          <a:latin typeface="Arial"/>
                          <a:ea typeface="Arial"/>
                          <a:cs typeface="Arial"/>
                          <a:sym typeface="Arial"/>
                        </a:rPr>
                        <a:t>Most common) </a:t>
                      </a:r>
                      <a:endParaRPr lang="en-GB" sz="1300">
                        <a:effectLst/>
                      </a:endParaRPr>
                    </a:p>
                    <a:p>
                      <a:r>
                        <a:rPr lang="en-GB" sz="1300" b="0" i="0" u="none" strike="noStrike" cap="none">
                          <a:solidFill>
                            <a:srgbClr val="000000"/>
                          </a:solidFill>
                          <a:effectLst/>
                          <a:latin typeface="Arial"/>
                          <a:ea typeface="Arial"/>
                          <a:cs typeface="Arial"/>
                          <a:sym typeface="Arial"/>
                        </a:rPr>
                        <a:t>-  Appendix most common GI tract site </a:t>
                      </a:r>
                      <a:endParaRPr lang="en-GB" sz="1300">
                        <a:effectLst/>
                      </a:endParaRPr>
                    </a:p>
                    <a:p>
                      <a:r>
                        <a:rPr lang="en-GB" sz="1300" b="0" i="0" u="none" strike="noStrike" cap="none">
                          <a:solidFill>
                            <a:srgbClr val="000000"/>
                          </a:solidFill>
                          <a:effectLst/>
                          <a:latin typeface="Arial"/>
                          <a:ea typeface="Arial"/>
                          <a:cs typeface="Arial"/>
                          <a:sym typeface="Arial"/>
                        </a:rPr>
                        <a:t>-  </a:t>
                      </a:r>
                      <a:r>
                        <a:rPr lang="en-GB" sz="1300" b="1" i="0" u="none" strike="noStrike" cap="none">
                          <a:solidFill>
                            <a:srgbClr val="000000"/>
                          </a:solidFill>
                          <a:effectLst/>
                          <a:latin typeface="Arial"/>
                          <a:ea typeface="Arial"/>
                          <a:cs typeface="Arial"/>
                          <a:sym typeface="Arial"/>
                        </a:rPr>
                        <a:t>Liver most common site for metastasis</a:t>
                      </a:r>
                      <a:r>
                        <a:rPr lang="en-GB" sz="1300" b="0" i="0" u="none" strike="noStrike" cap="none">
                          <a:solidFill>
                            <a:srgbClr val="000000"/>
                          </a:solidFill>
                          <a:effectLst/>
                          <a:latin typeface="Arial"/>
                          <a:ea typeface="Arial"/>
                          <a:cs typeface="Arial"/>
                          <a:sym typeface="Arial"/>
                        </a:rPr>
                        <a:t>- from ileal tumours </a:t>
                      </a:r>
                      <a:endParaRPr lang="en-GB" sz="1300">
                        <a:effectLst/>
                      </a:endParaRPr>
                    </a:p>
                  </a:txBody>
                  <a:tcPr marL="91425" marR="91425" marT="91425" marB="91425"/>
                </a:tc>
                <a:extLst>
                  <a:ext uri="{0D108BD9-81ED-4DB2-BD59-A6C34878D82A}">
                    <a16:rowId xmlns:a16="http://schemas.microsoft.com/office/drawing/2014/main" val="10001"/>
                  </a:ext>
                </a:extLst>
              </a:tr>
              <a:tr h="8039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PATHOPHYSIOLOGY</a:t>
                      </a:r>
                      <a:endParaRPr sz="1400" b="1" u="sng"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Neuroendocrine tumours normally secrete serotonin into the circulation. </a:t>
                      </a:r>
                      <a:endParaRPr lang="en-GB" sz="1300"/>
                    </a:p>
                    <a:p>
                      <a:r>
                        <a:rPr lang="en-GB" sz="1300" b="0" i="0" u="none" strike="noStrike" cap="none">
                          <a:solidFill>
                            <a:srgbClr val="000000"/>
                          </a:solidFill>
                          <a:effectLst/>
                          <a:latin typeface="Arial"/>
                          <a:ea typeface="Arial"/>
                          <a:cs typeface="Arial"/>
                          <a:sym typeface="Arial"/>
                        </a:rPr>
                        <a:t>With GI tract tumours, hormones secreted&gt; enters enterohepatic circulation&gt; liver inactivates hormones&gt; therefore no symptoms</a:t>
                      </a:r>
                      <a:br>
                        <a:rPr lang="en-GB" sz="1300" b="0" i="0" u="none" strike="noStrike" cap="none">
                          <a:solidFill>
                            <a:srgbClr val="000000"/>
                          </a:solidFill>
                          <a:effectLst/>
                          <a:latin typeface="Arial"/>
                          <a:ea typeface="Arial"/>
                          <a:cs typeface="Arial"/>
                          <a:sym typeface="Arial"/>
                        </a:rPr>
                      </a:br>
                      <a:r>
                        <a:rPr lang="en-GB" sz="1300" b="0" i="0" u="none" strike="noStrike" cap="none">
                          <a:solidFill>
                            <a:srgbClr val="000000"/>
                          </a:solidFill>
                          <a:effectLst/>
                          <a:latin typeface="Arial"/>
                          <a:ea typeface="Arial"/>
                          <a:cs typeface="Arial"/>
                          <a:sym typeface="Arial"/>
                        </a:rPr>
                        <a:t>However, when </a:t>
                      </a:r>
                      <a:r>
                        <a:rPr lang="en-GB" sz="1300" b="1" i="0" u="none" strike="noStrike" cap="none">
                          <a:solidFill>
                            <a:srgbClr val="FF0000"/>
                          </a:solidFill>
                          <a:effectLst/>
                          <a:latin typeface="Arial"/>
                          <a:ea typeface="Arial"/>
                          <a:cs typeface="Arial"/>
                          <a:sym typeface="Arial"/>
                        </a:rPr>
                        <a:t>liver metastases are present (liver tumour)&gt; hormone secretion&gt; released into circulation + liver dysfunction&gt; symptoms</a:t>
                      </a:r>
                      <a:r>
                        <a:rPr lang="en-GB" sz="1300" b="1" i="0" u="none" strike="noStrike" cap="none">
                          <a:solidFill>
                            <a:srgbClr val="000000"/>
                          </a:solidFill>
                          <a:effectLst/>
                          <a:latin typeface="Arial"/>
                          <a:ea typeface="Arial"/>
                          <a:cs typeface="Arial"/>
                          <a:sym typeface="Arial"/>
                        </a:rPr>
                        <a:t>. </a:t>
                      </a:r>
                      <a:endParaRPr lang="en-GB" sz="1300"/>
                    </a:p>
                  </a:txBody>
                  <a:tcPr marL="91425" marR="91425" marT="91425" marB="91425"/>
                </a:tc>
                <a:extLst>
                  <a:ext uri="{0D108BD9-81ED-4DB2-BD59-A6C34878D82A}">
                    <a16:rowId xmlns:a16="http://schemas.microsoft.com/office/drawing/2014/main" val="10002"/>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PRESENTATION</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r>
                        <a:rPr lang="en-GB" sz="1300" b="0" i="0" u="none" strike="noStrike" cap="none">
                          <a:solidFill>
                            <a:srgbClr val="000000"/>
                          </a:solidFill>
                          <a:effectLst/>
                          <a:latin typeface="Arial"/>
                          <a:ea typeface="Arial"/>
                          <a:cs typeface="Arial"/>
                          <a:sym typeface="Arial"/>
                        </a:rPr>
                        <a:t>Flushing, diarrhoea, abdominal cramps, bronchospasm (wheezing, asthma), fibrosis (heart valve dysfunction, palpitations</a:t>
                      </a:r>
                      <a:endParaRPr lang="en-GB" sz="1300" b="0">
                        <a:effectLst/>
                      </a:endParaRPr>
                    </a:p>
                  </a:txBody>
                  <a:tcPr marL="91425" marR="91425" marT="91425" marB="91425"/>
                </a:tc>
                <a:extLst>
                  <a:ext uri="{0D108BD9-81ED-4DB2-BD59-A6C34878D82A}">
                    <a16:rowId xmlns:a16="http://schemas.microsoft.com/office/drawing/2014/main" val="10003"/>
                  </a:ext>
                </a:extLst>
              </a:tr>
              <a:tr h="548669">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DIAGNOSIS &amp; INVESTIGATIONS</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1" u="none" strike="noStrike" cap="none"/>
                        <a:t>1</a:t>
                      </a:r>
                      <a:r>
                        <a:rPr lang="en-GB" sz="1300" b="1" u="none" strike="noStrike" cap="none" baseline="30000"/>
                        <a:t>ST</a:t>
                      </a:r>
                      <a:r>
                        <a:rPr lang="en-GB" sz="1300" b="1" u="none" strike="noStrike" cap="none"/>
                        <a:t> LINE: </a:t>
                      </a:r>
                      <a:r>
                        <a:rPr lang="en-GB" sz="1300" b="0" i="0" u="none" strike="noStrike" cap="none">
                          <a:solidFill>
                            <a:srgbClr val="000000"/>
                          </a:solidFill>
                          <a:effectLst/>
                          <a:latin typeface="Arial"/>
                          <a:ea typeface="Arial"/>
                          <a:cs typeface="Arial"/>
                          <a:sym typeface="Arial"/>
                        </a:rPr>
                        <a:t>Urinary 5-hydroxyindoleacetic acid test - elevated levels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CXR + Chest/pelvic MRI/CT- Helps locate primary tumours </a:t>
                      </a:r>
                      <a:endParaRPr lang="en-GB" sz="1300"/>
                    </a:p>
                  </a:txBody>
                  <a:tcPr marL="91425" marR="91425" marT="91425" marB="91425"/>
                </a:tc>
                <a:extLst>
                  <a:ext uri="{0D108BD9-81ED-4DB2-BD59-A6C34878D82A}">
                    <a16:rowId xmlns:a16="http://schemas.microsoft.com/office/drawing/2014/main" val="10004"/>
                  </a:ext>
                </a:extLst>
              </a:tr>
              <a:tr h="522575">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panose="020B0604020202020204" pitchFamily="34" charset="0"/>
                          <a:ea typeface="Roboto"/>
                          <a:cs typeface="Arial" panose="020B0604020202020204" pitchFamily="34" charset="0"/>
                          <a:sym typeface="Roboto"/>
                        </a:rPr>
                        <a:t>TREATMENT</a:t>
                      </a:r>
                      <a:endParaRPr sz="1400" b="1" u="none" strike="noStrike" cap="none">
                        <a:latin typeface="Arial" panose="020B0604020202020204" pitchFamily="34" charset="0"/>
                        <a:ea typeface="Roboto"/>
                        <a:cs typeface="Arial" panose="020B0604020202020204" pitchFamily="34" charset="0"/>
                        <a:sym typeface="Roboto"/>
                      </a:endParaRPr>
                    </a:p>
                  </a:txBody>
                  <a:tcPr marL="91425" marR="91425" marT="91425" marB="91425"/>
                </a:tc>
                <a:tc>
                  <a: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1" i="0" u="none" strike="noStrike" cap="none">
                          <a:solidFill>
                            <a:srgbClr val="000000"/>
                          </a:solidFill>
                          <a:effectLst/>
                          <a:latin typeface="Arial"/>
                          <a:ea typeface="Arial"/>
                          <a:cs typeface="Arial"/>
                          <a:sym typeface="Arial"/>
                        </a:rPr>
                        <a:t>Surgery- </a:t>
                      </a:r>
                      <a:r>
                        <a:rPr lang="en-GB" sz="1300" b="0" i="0" u="none" strike="noStrike" cap="none">
                          <a:solidFill>
                            <a:srgbClr val="000000"/>
                          </a:solidFill>
                          <a:effectLst/>
                          <a:latin typeface="Arial"/>
                          <a:ea typeface="Arial"/>
                          <a:cs typeface="Arial"/>
                          <a:sym typeface="Arial"/>
                        </a:rPr>
                        <a:t>Resection of tumour is the only cure for carcinoid tumours so it is vital to find the primary tumour. </a:t>
                      </a:r>
                      <a:endParaRPr lang="en-GB" sz="130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1" i="0" u="none" strike="noStrike" cap="none">
                          <a:solidFill>
                            <a:srgbClr val="000000"/>
                          </a:solidFill>
                          <a:effectLst/>
                          <a:latin typeface="Arial"/>
                          <a:ea typeface="Arial"/>
                          <a:cs typeface="Arial"/>
                          <a:sym typeface="Arial"/>
                        </a:rPr>
                        <a:t>Somatostatin analogues- </a:t>
                      </a:r>
                      <a:r>
                        <a:rPr lang="en-GB" sz="1300" b="0" i="0" u="none" strike="noStrike" cap="none">
                          <a:solidFill>
                            <a:srgbClr val="000000"/>
                          </a:solidFill>
                          <a:effectLst/>
                          <a:latin typeface="Arial"/>
                          <a:ea typeface="Arial"/>
                          <a:cs typeface="Arial"/>
                          <a:sym typeface="Arial"/>
                        </a:rPr>
                        <a:t>Octreotide, blocks release of tumour mediators and counters peripheral effects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b="0" i="0" u="none" strike="noStrike" cap="none">
                          <a:solidFill>
                            <a:srgbClr val="000000"/>
                          </a:solidFill>
                          <a:effectLst/>
                          <a:latin typeface="Arial"/>
                          <a:ea typeface="Arial"/>
                          <a:cs typeface="Arial"/>
                          <a:sym typeface="Arial"/>
                        </a:rPr>
                        <a:t>Debulking, embolization, or radiofrequency ablation for hepatic masses/metastases can decrease symptoms </a:t>
                      </a:r>
                      <a:endParaRPr lang="en-GB" sz="1300">
                        <a:effectLst/>
                      </a:endParaRPr>
                    </a:p>
                  </a:txBody>
                  <a:tcPr marL="91425" marR="91425" marT="91425" marB="9142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575419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FAB2C-885F-5813-3082-0D315E5E8B9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50EA4CA-4560-E878-8886-3F271E4F386B}"/>
              </a:ext>
            </a:extLst>
          </p:cNvPr>
          <p:cNvSpPr>
            <a:spLocks noGrp="1"/>
          </p:cNvSpPr>
          <p:nvPr>
            <p:ph type="body" idx="1"/>
          </p:nvPr>
        </p:nvSpPr>
        <p:spPr>
          <a:xfrm>
            <a:off x="838200" y="2048364"/>
            <a:ext cx="10515600" cy="4351338"/>
          </a:xfrm>
        </p:spPr>
        <p:txBody>
          <a:bodyPr/>
          <a:lstStyle/>
          <a:p>
            <a:pPr marL="114300" indent="0">
              <a:buNone/>
            </a:pPr>
            <a:r>
              <a:rPr lang="en-US" sz="2000" b="1" u="sng">
                <a:latin typeface="Arial" panose="020B0604020202020204" pitchFamily="34" charset="0"/>
                <a:cs typeface="Arial" panose="020B0604020202020204" pitchFamily="34" charset="0"/>
              </a:rPr>
              <a:t>Carcinoid Syndrome </a:t>
            </a:r>
          </a:p>
          <a:p>
            <a:pPr marL="114300" indent="0">
              <a:buNone/>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What hormone is released in carcinoid syndrome? (1 mark) </a:t>
            </a: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solidFill>
                  <a:schemeClr val="tx1"/>
                </a:solidFill>
                <a:latin typeface="Arial" panose="020B0604020202020204" pitchFamily="34" charset="0"/>
                <a:cs typeface="Arial" panose="020B0604020202020204" pitchFamily="34" charset="0"/>
              </a:rPr>
              <a:t>What is carcinoid syndrome typically caused by?</a:t>
            </a:r>
            <a:r>
              <a:rPr lang="en-US" sz="1800">
                <a:latin typeface="Arial" panose="020B0604020202020204" pitchFamily="34" charset="0"/>
                <a:cs typeface="Arial" panose="020B0604020202020204" pitchFamily="34" charset="0"/>
              </a:rPr>
              <a:t> (1 mark) </a:t>
            </a: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State two symptoms of presentation. (2 marks) </a:t>
            </a: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What is the definitive treatment for carcinoid syndrome? (1 mark) </a:t>
            </a:r>
          </a:p>
        </p:txBody>
      </p:sp>
      <p:sp>
        <p:nvSpPr>
          <p:cNvPr id="4" name="Google Shape;142;g14f42a8af8d_0_0">
            <a:extLst>
              <a:ext uri="{FF2B5EF4-FFF2-40B4-BE49-F238E27FC236}">
                <a16:creationId xmlns:a16="http://schemas.microsoft.com/office/drawing/2014/main" id="{87444F6C-5905-7B0B-938F-6A34439FB002}"/>
              </a:ext>
            </a:extLst>
          </p:cNvPr>
          <p:cNvSpPr txBox="1">
            <a:spLocks/>
          </p:cNvSpPr>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200">
                <a:solidFill>
                  <a:srgbClr val="FFFFFF"/>
                </a:solidFill>
                <a:latin typeface="Arial" panose="020B0604020202020204" pitchFamily="34" charset="0"/>
                <a:ea typeface="Roboto"/>
                <a:cs typeface="Arial" panose="020B0604020202020204" pitchFamily="34" charset="0"/>
                <a:sym typeface="Roboto"/>
              </a:rPr>
              <a:t>SAQ 1</a:t>
            </a:r>
          </a:p>
        </p:txBody>
      </p:sp>
    </p:spTree>
    <p:extLst>
      <p:ext uri="{BB962C8B-B14F-4D97-AF65-F5344CB8AC3E}">
        <p14:creationId xmlns:p14="http://schemas.microsoft.com/office/powerpoint/2010/main" val="4229117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FAB2C-885F-5813-3082-0D315E5E8B9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50EA4CA-4560-E878-8886-3F271E4F386B}"/>
              </a:ext>
            </a:extLst>
          </p:cNvPr>
          <p:cNvSpPr>
            <a:spLocks noGrp="1"/>
          </p:cNvSpPr>
          <p:nvPr>
            <p:ph type="body" idx="1"/>
          </p:nvPr>
        </p:nvSpPr>
        <p:spPr>
          <a:xfrm>
            <a:off x="838200" y="2048364"/>
            <a:ext cx="10515600" cy="4351338"/>
          </a:xfrm>
        </p:spPr>
        <p:txBody>
          <a:bodyPr/>
          <a:lstStyle/>
          <a:p>
            <a:pPr marL="114300" indent="0">
              <a:buNone/>
            </a:pPr>
            <a:r>
              <a:rPr lang="en-US" sz="2000" b="1" u="sng">
                <a:latin typeface="Arial" panose="020B0604020202020204" pitchFamily="34" charset="0"/>
                <a:cs typeface="Arial" panose="020B0604020202020204" pitchFamily="34" charset="0"/>
              </a:rPr>
              <a:t>Carcinoid Syndrome </a:t>
            </a:r>
          </a:p>
          <a:p>
            <a:pPr marL="114300" indent="0">
              <a:buNone/>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What </a:t>
            </a:r>
            <a:r>
              <a:rPr lang="en-US" sz="1800" b="1">
                <a:latin typeface="Arial" panose="020B0604020202020204" pitchFamily="34" charset="0"/>
                <a:cs typeface="Arial" panose="020B0604020202020204" pitchFamily="34" charset="0"/>
              </a:rPr>
              <a:t>hormone</a:t>
            </a:r>
            <a:r>
              <a:rPr lang="en-US" sz="1800">
                <a:latin typeface="Arial" panose="020B0604020202020204" pitchFamily="34" charset="0"/>
                <a:cs typeface="Arial" panose="020B0604020202020204" pitchFamily="34" charset="0"/>
              </a:rPr>
              <a:t> is released in carcinoid syndrome? (1 mark) </a:t>
            </a:r>
            <a:r>
              <a:rPr lang="en-US" sz="1800">
                <a:solidFill>
                  <a:srgbClr val="FF0000"/>
                </a:solidFill>
                <a:latin typeface="Arial" panose="020B0604020202020204" pitchFamily="34" charset="0"/>
                <a:cs typeface="Arial" panose="020B0604020202020204" pitchFamily="34" charset="0"/>
              </a:rPr>
              <a:t>Serotonin</a:t>
            </a:r>
          </a:p>
          <a:p>
            <a:pPr>
              <a:buFont typeface="+mj-lt"/>
              <a:buAutoNum type="alphaLcParenR"/>
            </a:pPr>
            <a:endParaRPr lang="en-US" sz="1800">
              <a:solidFill>
                <a:srgbClr val="FF0000"/>
              </a:solidFill>
              <a:latin typeface="Arial" panose="020B0604020202020204" pitchFamily="34" charset="0"/>
              <a:cs typeface="Arial" panose="020B0604020202020204" pitchFamily="34" charset="0"/>
            </a:endParaRPr>
          </a:p>
          <a:p>
            <a:pPr>
              <a:buFont typeface="+mj-lt"/>
              <a:buAutoNum type="alphaLcParenR"/>
            </a:pPr>
            <a:r>
              <a:rPr lang="en-US" sz="1800">
                <a:solidFill>
                  <a:schemeClr val="tx1"/>
                </a:solidFill>
                <a:latin typeface="Arial" panose="020B0604020202020204" pitchFamily="34" charset="0"/>
                <a:cs typeface="Arial" panose="020B0604020202020204" pitchFamily="34" charset="0"/>
              </a:rPr>
              <a:t>What is carcinoid syndrome typically </a:t>
            </a:r>
            <a:r>
              <a:rPr lang="en-US" sz="1800" b="1">
                <a:solidFill>
                  <a:schemeClr val="tx1"/>
                </a:solidFill>
                <a:latin typeface="Arial" panose="020B0604020202020204" pitchFamily="34" charset="0"/>
                <a:cs typeface="Arial" panose="020B0604020202020204" pitchFamily="34" charset="0"/>
              </a:rPr>
              <a:t>caused</a:t>
            </a:r>
            <a:r>
              <a:rPr lang="en-US" sz="1800">
                <a:solidFill>
                  <a:schemeClr val="tx1"/>
                </a:solidFill>
                <a:latin typeface="Arial" panose="020B0604020202020204" pitchFamily="34" charset="0"/>
                <a:cs typeface="Arial" panose="020B0604020202020204" pitchFamily="34" charset="0"/>
              </a:rPr>
              <a:t> by? </a:t>
            </a:r>
            <a:r>
              <a:rPr lang="en-US" sz="1800">
                <a:latin typeface="Arial" panose="020B0604020202020204" pitchFamily="34" charset="0"/>
                <a:cs typeface="Arial" panose="020B0604020202020204" pitchFamily="34" charset="0"/>
              </a:rPr>
              <a:t>(1 mark) </a:t>
            </a:r>
            <a:r>
              <a:rPr lang="en-US" sz="1800">
                <a:solidFill>
                  <a:srgbClr val="FF0000"/>
                </a:solidFill>
                <a:latin typeface="Arial" panose="020B0604020202020204" pitchFamily="34" charset="0"/>
                <a:cs typeface="Arial" panose="020B0604020202020204" pitchFamily="34" charset="0"/>
              </a:rPr>
              <a:t>Neuroendocrine</a:t>
            </a:r>
            <a:r>
              <a:rPr lang="en-US" sz="1800">
                <a:solidFill>
                  <a:schemeClr val="tx1"/>
                </a:solidFill>
                <a:latin typeface="Arial" panose="020B0604020202020204" pitchFamily="34" charset="0"/>
                <a:cs typeface="Arial" panose="020B0604020202020204" pitchFamily="34" charset="0"/>
              </a:rPr>
              <a:t> </a:t>
            </a:r>
            <a:r>
              <a:rPr lang="en-US" sz="1800">
                <a:solidFill>
                  <a:srgbClr val="FF0000"/>
                </a:solidFill>
                <a:latin typeface="Arial" panose="020B0604020202020204" pitchFamily="34" charset="0"/>
                <a:cs typeface="Arial" panose="020B0604020202020204" pitchFamily="34" charset="0"/>
              </a:rPr>
              <a:t>tumour in GI tract</a:t>
            </a: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State </a:t>
            </a:r>
            <a:r>
              <a:rPr lang="en-US" sz="1800" b="1">
                <a:latin typeface="Arial" panose="020B0604020202020204" pitchFamily="34" charset="0"/>
                <a:cs typeface="Arial" panose="020B0604020202020204" pitchFamily="34" charset="0"/>
              </a:rPr>
              <a:t>two</a:t>
            </a:r>
            <a:r>
              <a:rPr lang="en-US" sz="1800">
                <a:latin typeface="Arial" panose="020B0604020202020204" pitchFamily="34" charset="0"/>
                <a:cs typeface="Arial" panose="020B0604020202020204" pitchFamily="34" charset="0"/>
              </a:rPr>
              <a:t> symptoms of presentation. (2 marks) </a:t>
            </a:r>
            <a:r>
              <a:rPr lang="en-GB" sz="1800" b="0" i="0" u="none" strike="noStrike" cap="none">
                <a:solidFill>
                  <a:srgbClr val="FF0000"/>
                </a:solidFill>
                <a:effectLst/>
                <a:latin typeface="Arial"/>
                <a:ea typeface="Arial"/>
                <a:cs typeface="Arial"/>
                <a:sym typeface="Arial"/>
              </a:rPr>
              <a:t>Flushing, diarrhoea, abdominal cramps, bronchospasm (wheezing, asthma), fibrosis (heart valve dysfunction, palpitations</a:t>
            </a:r>
            <a:endParaRPr lang="en-US" sz="1800">
              <a:solidFill>
                <a:srgbClr val="FF0000"/>
              </a:solidFill>
              <a:latin typeface="Arial" panose="020B0604020202020204" pitchFamily="34" charset="0"/>
              <a:cs typeface="Arial" panose="020B0604020202020204" pitchFamily="34" charset="0"/>
            </a:endParaRP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What is the </a:t>
            </a:r>
            <a:r>
              <a:rPr lang="en-US" sz="1800" b="1">
                <a:latin typeface="Arial" panose="020B0604020202020204" pitchFamily="34" charset="0"/>
                <a:cs typeface="Arial" panose="020B0604020202020204" pitchFamily="34" charset="0"/>
              </a:rPr>
              <a:t>definitive treatment </a:t>
            </a:r>
            <a:r>
              <a:rPr lang="en-US" sz="1800">
                <a:latin typeface="Arial" panose="020B0604020202020204" pitchFamily="34" charset="0"/>
                <a:cs typeface="Arial" panose="020B0604020202020204" pitchFamily="34" charset="0"/>
              </a:rPr>
              <a:t>for carcinoid syndrome? (1 mark) </a:t>
            </a:r>
            <a:r>
              <a:rPr lang="en-GB" sz="1800" b="0" i="0" u="none" strike="noStrike" cap="none">
                <a:solidFill>
                  <a:srgbClr val="FF0000"/>
                </a:solidFill>
                <a:effectLst/>
                <a:latin typeface="Arial"/>
                <a:ea typeface="Arial"/>
                <a:cs typeface="Arial"/>
                <a:sym typeface="Arial"/>
              </a:rPr>
              <a:t>Resection of tumour </a:t>
            </a:r>
            <a:endParaRPr lang="en-US" sz="1800">
              <a:solidFill>
                <a:srgbClr val="FF0000"/>
              </a:solidFill>
              <a:latin typeface="Arial" panose="020B0604020202020204" pitchFamily="34" charset="0"/>
              <a:cs typeface="Arial" panose="020B0604020202020204" pitchFamily="34" charset="0"/>
            </a:endParaRPr>
          </a:p>
        </p:txBody>
      </p:sp>
      <p:sp>
        <p:nvSpPr>
          <p:cNvPr id="4" name="Google Shape;142;g14f42a8af8d_0_0">
            <a:extLst>
              <a:ext uri="{FF2B5EF4-FFF2-40B4-BE49-F238E27FC236}">
                <a16:creationId xmlns:a16="http://schemas.microsoft.com/office/drawing/2014/main" id="{87444F6C-5905-7B0B-938F-6A34439FB002}"/>
              </a:ext>
            </a:extLst>
          </p:cNvPr>
          <p:cNvSpPr txBox="1">
            <a:spLocks/>
          </p:cNvSpPr>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200">
                <a:solidFill>
                  <a:srgbClr val="FFFFFF"/>
                </a:solidFill>
                <a:latin typeface="Arial" panose="020B0604020202020204" pitchFamily="34" charset="0"/>
                <a:ea typeface="Roboto"/>
                <a:cs typeface="Arial" panose="020B0604020202020204" pitchFamily="34" charset="0"/>
                <a:sym typeface="Roboto"/>
              </a:rPr>
              <a:t>SAQ 1</a:t>
            </a:r>
          </a:p>
        </p:txBody>
      </p:sp>
    </p:spTree>
    <p:extLst>
      <p:ext uri="{BB962C8B-B14F-4D97-AF65-F5344CB8AC3E}">
        <p14:creationId xmlns:p14="http://schemas.microsoft.com/office/powerpoint/2010/main" val="27046901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4CE3-6846-8E93-1708-195F24CD9078}"/>
              </a:ext>
            </a:extLst>
          </p:cNvPr>
          <p:cNvSpPr>
            <a:spLocks noGrp="1"/>
          </p:cNvSpPr>
          <p:nvPr>
            <p:ph type="title"/>
          </p:nvPr>
        </p:nvSpPr>
        <p:spPr/>
        <p:txBody>
          <a:bodyPr/>
          <a:lstStyle/>
          <a:p>
            <a:endParaRPr lang="en-US"/>
          </a:p>
        </p:txBody>
      </p:sp>
      <p:sp>
        <p:nvSpPr>
          <p:cNvPr id="4" name="Google Shape;142;g14f42a8af8d_0_0">
            <a:extLst>
              <a:ext uri="{FF2B5EF4-FFF2-40B4-BE49-F238E27FC236}">
                <a16:creationId xmlns:a16="http://schemas.microsoft.com/office/drawing/2014/main" id="{134844BC-FB5E-8453-08EA-1FF470B39AB6}"/>
              </a:ext>
            </a:extLst>
          </p:cNvPr>
          <p:cNvSpPr txBox="1">
            <a:spLocks/>
          </p:cNvSpPr>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200">
                <a:solidFill>
                  <a:srgbClr val="FFFFFF"/>
                </a:solidFill>
                <a:latin typeface="Arial" panose="020B0604020202020204" pitchFamily="34" charset="0"/>
                <a:ea typeface="Roboto"/>
                <a:cs typeface="Arial" panose="020B0604020202020204" pitchFamily="34" charset="0"/>
                <a:sym typeface="Roboto"/>
              </a:rPr>
              <a:t>SAQ 2 </a:t>
            </a:r>
          </a:p>
        </p:txBody>
      </p:sp>
      <p:sp>
        <p:nvSpPr>
          <p:cNvPr id="5" name="Text Placeholder 2">
            <a:extLst>
              <a:ext uri="{FF2B5EF4-FFF2-40B4-BE49-F238E27FC236}">
                <a16:creationId xmlns:a16="http://schemas.microsoft.com/office/drawing/2014/main" id="{49D68F00-3157-78F9-AB9B-148881DA9017}"/>
              </a:ext>
            </a:extLst>
          </p:cNvPr>
          <p:cNvSpPr>
            <a:spLocks noGrp="1"/>
          </p:cNvSpPr>
          <p:nvPr>
            <p:ph type="body" idx="1"/>
          </p:nvPr>
        </p:nvSpPr>
        <p:spPr/>
        <p:txBody>
          <a:bodyPr/>
          <a:lstStyle/>
          <a:p>
            <a:pPr marL="114300" indent="0">
              <a:buNone/>
            </a:pPr>
            <a:r>
              <a:rPr lang="en-US" sz="2000" b="1" u="sng">
                <a:latin typeface="Arial" panose="020B0604020202020204" pitchFamily="34" charset="0"/>
                <a:cs typeface="Arial" panose="020B0604020202020204" pitchFamily="34" charset="0"/>
              </a:rPr>
              <a:t>Hyperthyroidism/Hypothyroidism </a:t>
            </a:r>
          </a:p>
          <a:p>
            <a:pPr marL="114300" indent="0">
              <a:buNone/>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What is the most common cause of hyperthyroidism and hypothyroidism? (2 marks) </a:t>
            </a: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List three symptoms for hyperthyroidism and hypothyroidism each. (3 marks)</a:t>
            </a: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What is the first line treatment for hypothyroidism? (1 mark) </a:t>
            </a: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What is the antibody most associated with hyperthyroidism? (1 mark)</a:t>
            </a:r>
          </a:p>
        </p:txBody>
      </p:sp>
    </p:spTree>
    <p:extLst>
      <p:ext uri="{BB962C8B-B14F-4D97-AF65-F5344CB8AC3E}">
        <p14:creationId xmlns:p14="http://schemas.microsoft.com/office/powerpoint/2010/main" val="27991643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4CE3-6846-8E93-1708-195F24CD9078}"/>
              </a:ext>
            </a:extLst>
          </p:cNvPr>
          <p:cNvSpPr>
            <a:spLocks noGrp="1"/>
          </p:cNvSpPr>
          <p:nvPr>
            <p:ph type="title"/>
          </p:nvPr>
        </p:nvSpPr>
        <p:spPr/>
        <p:txBody>
          <a:bodyPr/>
          <a:lstStyle/>
          <a:p>
            <a:endParaRPr lang="en-US"/>
          </a:p>
        </p:txBody>
      </p:sp>
      <p:sp>
        <p:nvSpPr>
          <p:cNvPr id="4" name="Google Shape;142;g14f42a8af8d_0_0">
            <a:extLst>
              <a:ext uri="{FF2B5EF4-FFF2-40B4-BE49-F238E27FC236}">
                <a16:creationId xmlns:a16="http://schemas.microsoft.com/office/drawing/2014/main" id="{134844BC-FB5E-8453-08EA-1FF470B39AB6}"/>
              </a:ext>
            </a:extLst>
          </p:cNvPr>
          <p:cNvSpPr txBox="1">
            <a:spLocks/>
          </p:cNvSpPr>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200">
                <a:solidFill>
                  <a:srgbClr val="FFFFFF"/>
                </a:solidFill>
                <a:latin typeface="Arial" panose="020B0604020202020204" pitchFamily="34" charset="0"/>
                <a:ea typeface="Roboto"/>
                <a:cs typeface="Arial" panose="020B0604020202020204" pitchFamily="34" charset="0"/>
                <a:sym typeface="Roboto"/>
              </a:rPr>
              <a:t>SAQ 2 </a:t>
            </a:r>
          </a:p>
        </p:txBody>
      </p:sp>
      <p:sp>
        <p:nvSpPr>
          <p:cNvPr id="5" name="Text Placeholder 2">
            <a:extLst>
              <a:ext uri="{FF2B5EF4-FFF2-40B4-BE49-F238E27FC236}">
                <a16:creationId xmlns:a16="http://schemas.microsoft.com/office/drawing/2014/main" id="{49D68F00-3157-78F9-AB9B-148881DA9017}"/>
              </a:ext>
            </a:extLst>
          </p:cNvPr>
          <p:cNvSpPr>
            <a:spLocks noGrp="1"/>
          </p:cNvSpPr>
          <p:nvPr>
            <p:ph type="body" idx="1"/>
          </p:nvPr>
        </p:nvSpPr>
        <p:spPr/>
        <p:txBody>
          <a:bodyPr/>
          <a:lstStyle/>
          <a:p>
            <a:pPr marL="114300" indent="0">
              <a:buNone/>
            </a:pPr>
            <a:r>
              <a:rPr lang="en-US" sz="2000" b="1" u="sng">
                <a:latin typeface="Arial" panose="020B0604020202020204" pitchFamily="34" charset="0"/>
                <a:cs typeface="Arial" panose="020B0604020202020204" pitchFamily="34" charset="0"/>
              </a:rPr>
              <a:t>Hyperthyroidism/Hypothyroidism </a:t>
            </a:r>
          </a:p>
          <a:p>
            <a:pPr marL="114300" indent="0">
              <a:buNone/>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What is the </a:t>
            </a:r>
            <a:r>
              <a:rPr lang="en-US" sz="1800" b="1">
                <a:latin typeface="Arial" panose="020B0604020202020204" pitchFamily="34" charset="0"/>
                <a:cs typeface="Arial" panose="020B0604020202020204" pitchFamily="34" charset="0"/>
              </a:rPr>
              <a:t>most common cause</a:t>
            </a:r>
            <a:r>
              <a:rPr lang="en-US" sz="1800">
                <a:latin typeface="Arial" panose="020B0604020202020204" pitchFamily="34" charset="0"/>
                <a:cs typeface="Arial" panose="020B0604020202020204" pitchFamily="34" charset="0"/>
              </a:rPr>
              <a:t> of hyperthyroidism and hypothyroidism? (2 marks) </a:t>
            </a:r>
            <a:r>
              <a:rPr lang="en-US" sz="1800">
                <a:solidFill>
                  <a:srgbClr val="FF0000"/>
                </a:solidFill>
                <a:latin typeface="Arial" panose="020B0604020202020204" pitchFamily="34" charset="0"/>
                <a:cs typeface="Arial" panose="020B0604020202020204" pitchFamily="34" charset="0"/>
              </a:rPr>
              <a:t>Graves’ disease and Hashimoto’s thyroiditis </a:t>
            </a: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List </a:t>
            </a:r>
            <a:r>
              <a:rPr lang="en-US" sz="1800" b="1">
                <a:latin typeface="Arial" panose="020B0604020202020204" pitchFamily="34" charset="0"/>
                <a:cs typeface="Arial" panose="020B0604020202020204" pitchFamily="34" charset="0"/>
              </a:rPr>
              <a:t>three symptoms </a:t>
            </a:r>
            <a:r>
              <a:rPr lang="en-US" sz="1800">
                <a:latin typeface="Arial" panose="020B0604020202020204" pitchFamily="34" charset="0"/>
                <a:cs typeface="Arial" panose="020B0604020202020204" pitchFamily="34" charset="0"/>
              </a:rPr>
              <a:t>for hyperthyroidism and hypothyroidism each. (3 marks) </a:t>
            </a:r>
            <a:r>
              <a:rPr lang="en-US" sz="1800">
                <a:solidFill>
                  <a:srgbClr val="FF0000"/>
                </a:solidFill>
                <a:latin typeface="Arial" panose="020B0604020202020204" pitchFamily="34" charset="0"/>
                <a:cs typeface="Arial" panose="020B0604020202020204" pitchFamily="34" charset="0"/>
              </a:rPr>
              <a:t>On next slide</a:t>
            </a: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What is the </a:t>
            </a:r>
            <a:r>
              <a:rPr lang="en-US" sz="1800" b="1">
                <a:latin typeface="Arial" panose="020B0604020202020204" pitchFamily="34" charset="0"/>
                <a:cs typeface="Arial" panose="020B0604020202020204" pitchFamily="34" charset="0"/>
              </a:rPr>
              <a:t>first line treatment </a:t>
            </a:r>
            <a:r>
              <a:rPr lang="en-US" sz="1800">
                <a:latin typeface="Arial" panose="020B0604020202020204" pitchFamily="34" charset="0"/>
                <a:cs typeface="Arial" panose="020B0604020202020204" pitchFamily="34" charset="0"/>
              </a:rPr>
              <a:t>for hypothyroidism? (1 mark) </a:t>
            </a:r>
            <a:r>
              <a:rPr lang="en-US" sz="1800">
                <a:solidFill>
                  <a:srgbClr val="FF0000"/>
                </a:solidFill>
                <a:latin typeface="Arial" panose="020B0604020202020204" pitchFamily="34" charset="0"/>
                <a:cs typeface="Arial" panose="020B0604020202020204" pitchFamily="34" charset="0"/>
              </a:rPr>
              <a:t>Levothyroxine </a:t>
            </a:r>
          </a:p>
          <a:p>
            <a:pPr>
              <a:buFont typeface="+mj-lt"/>
              <a:buAutoNum type="alphaLcParenR"/>
            </a:pPr>
            <a:endParaRPr lang="en-US" sz="1800">
              <a:latin typeface="Arial" panose="020B0604020202020204" pitchFamily="34" charset="0"/>
              <a:cs typeface="Arial" panose="020B0604020202020204" pitchFamily="34" charset="0"/>
            </a:endParaRPr>
          </a:p>
          <a:p>
            <a:pPr>
              <a:buFont typeface="+mj-lt"/>
              <a:buAutoNum type="alphaLcParenR"/>
            </a:pPr>
            <a:r>
              <a:rPr lang="en-US" sz="1800">
                <a:latin typeface="Arial" panose="020B0604020202020204" pitchFamily="34" charset="0"/>
                <a:cs typeface="Arial" panose="020B0604020202020204" pitchFamily="34" charset="0"/>
              </a:rPr>
              <a:t>What is the antibody </a:t>
            </a:r>
            <a:r>
              <a:rPr lang="en-US" sz="1800" b="1">
                <a:latin typeface="Arial" panose="020B0604020202020204" pitchFamily="34" charset="0"/>
                <a:cs typeface="Arial" panose="020B0604020202020204" pitchFamily="34" charset="0"/>
              </a:rPr>
              <a:t>most</a:t>
            </a:r>
            <a:r>
              <a:rPr lang="en-US" sz="1800">
                <a:latin typeface="Arial" panose="020B0604020202020204" pitchFamily="34" charset="0"/>
                <a:cs typeface="Arial" panose="020B0604020202020204" pitchFamily="34" charset="0"/>
              </a:rPr>
              <a:t> associated with hyperthyroidism? (1 mark) </a:t>
            </a:r>
            <a:r>
              <a:rPr lang="en-US" sz="1800">
                <a:solidFill>
                  <a:srgbClr val="FF0000"/>
                </a:solidFill>
                <a:latin typeface="Arial" panose="020B0604020202020204" pitchFamily="34" charset="0"/>
                <a:cs typeface="Arial" panose="020B0604020202020204" pitchFamily="34" charset="0"/>
              </a:rPr>
              <a:t>TSH-receptor antibodies </a:t>
            </a:r>
          </a:p>
        </p:txBody>
      </p:sp>
    </p:spTree>
    <p:extLst>
      <p:ext uri="{BB962C8B-B14F-4D97-AF65-F5344CB8AC3E}">
        <p14:creationId xmlns:p14="http://schemas.microsoft.com/office/powerpoint/2010/main" val="33931431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4B9D-FB05-C7DE-7435-9AB079A261E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F6B33C5-F305-6D5D-E765-05AB94BDEB39}"/>
              </a:ext>
            </a:extLst>
          </p:cNvPr>
          <p:cNvSpPr>
            <a:spLocks noGrp="1"/>
          </p:cNvSpPr>
          <p:nvPr>
            <p:ph type="body" idx="1"/>
          </p:nvPr>
        </p:nvSpPr>
        <p:spPr/>
        <p:txBody>
          <a:bodyPr/>
          <a:lstStyle/>
          <a:p>
            <a:endParaRPr lang="en-US"/>
          </a:p>
        </p:txBody>
      </p:sp>
      <p:pic>
        <p:nvPicPr>
          <p:cNvPr id="4098" name="Picture 2" descr="Thyroid Disease - Medic Drive">
            <a:extLst>
              <a:ext uri="{FF2B5EF4-FFF2-40B4-BE49-F238E27FC236}">
                <a16:creationId xmlns:a16="http://schemas.microsoft.com/office/drawing/2014/main" id="{C0CC25E1-3B44-3871-EBCE-DA2329BA9C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02" y="265906"/>
            <a:ext cx="11821196" cy="6326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363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A531-CA1F-69E1-8B4C-CE0EB73BDEE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0FCF7DB-8770-5BDD-5CBB-9B095FC854EB}"/>
              </a:ext>
            </a:extLst>
          </p:cNvPr>
          <p:cNvSpPr>
            <a:spLocks noGrp="1"/>
          </p:cNvSpPr>
          <p:nvPr>
            <p:ph type="body" idx="1"/>
          </p:nvPr>
        </p:nvSpPr>
        <p:spPr>
          <a:xfrm>
            <a:off x="1075131" y="2057430"/>
            <a:ext cx="9400953" cy="4043120"/>
          </a:xfrm>
        </p:spPr>
        <p:txBody>
          <a:bodyPr>
            <a:normAutofit/>
          </a:bodyPr>
          <a:lstStyle/>
          <a:p>
            <a:pPr marL="114300" indent="0">
              <a:buNone/>
            </a:pPr>
            <a:r>
              <a:rPr lang="en-US" sz="2000" b="1" u="sng">
                <a:latin typeface="Arial" panose="020B0604020202020204" pitchFamily="34" charset="0"/>
                <a:cs typeface="Arial" panose="020B0604020202020204" pitchFamily="34" charset="0"/>
              </a:rPr>
              <a:t>Interpret data </a:t>
            </a:r>
          </a:p>
          <a:p>
            <a:pPr marL="114300" indent="0">
              <a:buNone/>
            </a:pPr>
            <a:endParaRPr lang="en-US" sz="2000" b="1" u="sng">
              <a:latin typeface="Arial" panose="020B0604020202020204" pitchFamily="34" charset="0"/>
              <a:cs typeface="Arial" panose="020B0604020202020204" pitchFamily="34" charset="0"/>
            </a:endParaRPr>
          </a:p>
          <a:p>
            <a:pPr marL="571500" indent="-457200">
              <a:buFont typeface="+mj-lt"/>
              <a:buAutoNum type="alphaLcParenR"/>
            </a:pPr>
            <a:r>
              <a:rPr lang="en-US" sz="2000">
                <a:latin typeface="Arial"/>
                <a:ea typeface="Arial"/>
                <a:cs typeface="Arial"/>
                <a:sym typeface="Arial"/>
              </a:rPr>
              <a:t>TSH: </a:t>
            </a:r>
            <a:r>
              <a:rPr lang="en-US" sz="2000" b="1">
                <a:latin typeface="Arial"/>
                <a:ea typeface="Arial"/>
                <a:cs typeface="Arial"/>
                <a:sym typeface="Arial"/>
              </a:rPr>
              <a:t>High		</a:t>
            </a:r>
            <a:r>
              <a:rPr lang="en-US" sz="2000">
                <a:latin typeface="Arial"/>
                <a:ea typeface="Arial"/>
                <a:cs typeface="Arial"/>
                <a:sym typeface="Arial"/>
              </a:rPr>
              <a:t>T4: </a:t>
            </a:r>
            <a:r>
              <a:rPr lang="en-US" sz="2000" b="1">
                <a:latin typeface="Arial"/>
                <a:ea typeface="Arial"/>
                <a:cs typeface="Arial"/>
                <a:sym typeface="Arial"/>
              </a:rPr>
              <a:t>Low</a:t>
            </a:r>
          </a:p>
          <a:p>
            <a:pPr marL="571500" indent="-457200">
              <a:buFont typeface="+mj-lt"/>
              <a:buAutoNum type="alphaLcParenR"/>
            </a:pPr>
            <a:endParaRPr lang="en-US" sz="2000">
              <a:latin typeface="Arial" panose="020B0604020202020204" pitchFamily="34" charset="0"/>
              <a:cs typeface="Arial" panose="020B0604020202020204" pitchFamily="34" charset="0"/>
            </a:endParaRPr>
          </a:p>
          <a:p>
            <a:pPr marL="571500" indent="-457200">
              <a:buFont typeface="+mj-lt"/>
              <a:buAutoNum type="alphaLcParenR"/>
            </a:pPr>
            <a:r>
              <a:rPr lang="en-US" sz="2000">
                <a:latin typeface="Arial"/>
                <a:ea typeface="Arial"/>
                <a:cs typeface="Arial"/>
                <a:sym typeface="Arial"/>
              </a:rPr>
              <a:t>TSH: </a:t>
            </a:r>
            <a:r>
              <a:rPr lang="en-US" sz="2000" b="1">
                <a:latin typeface="Arial"/>
                <a:ea typeface="Arial"/>
                <a:cs typeface="Arial"/>
                <a:sym typeface="Arial"/>
              </a:rPr>
              <a:t>Low		</a:t>
            </a:r>
            <a:r>
              <a:rPr lang="en-US" sz="2000">
                <a:latin typeface="Arial"/>
                <a:ea typeface="Arial"/>
                <a:cs typeface="Arial"/>
                <a:sym typeface="Arial"/>
              </a:rPr>
              <a:t>T4: </a:t>
            </a:r>
            <a:r>
              <a:rPr lang="en-US" sz="2000" b="1">
                <a:latin typeface="Arial"/>
                <a:ea typeface="Arial"/>
                <a:cs typeface="Arial"/>
                <a:sym typeface="Arial"/>
              </a:rPr>
              <a:t>High</a:t>
            </a:r>
          </a:p>
          <a:p>
            <a:pPr marL="571500" indent="-457200">
              <a:buFont typeface="+mj-lt"/>
              <a:buAutoNum type="alphaLcParenR"/>
            </a:pPr>
            <a:endParaRPr lang="en-US" sz="2000" b="1">
              <a:latin typeface="Arial"/>
              <a:ea typeface="Arial"/>
              <a:cs typeface="Arial"/>
              <a:sym typeface="Arial"/>
            </a:endParaRPr>
          </a:p>
          <a:p>
            <a:pPr marL="571500" indent="-457200">
              <a:buFont typeface="+mj-lt"/>
              <a:buAutoNum type="alphaLcParenR"/>
            </a:pPr>
            <a:r>
              <a:rPr lang="en-US" sz="2000">
                <a:latin typeface="Arial"/>
                <a:ea typeface="Arial"/>
                <a:cs typeface="Arial"/>
                <a:sym typeface="Arial"/>
              </a:rPr>
              <a:t>PTH: </a:t>
            </a:r>
            <a:r>
              <a:rPr lang="en-US" sz="2000" b="1">
                <a:latin typeface="Arial"/>
                <a:ea typeface="Arial"/>
                <a:cs typeface="Arial"/>
                <a:sym typeface="Arial"/>
              </a:rPr>
              <a:t>High		</a:t>
            </a:r>
            <a:r>
              <a:rPr lang="en-US" sz="2000">
                <a:latin typeface="Arial"/>
                <a:ea typeface="Arial"/>
                <a:cs typeface="Arial"/>
                <a:sym typeface="Arial"/>
              </a:rPr>
              <a:t>Calcium: </a:t>
            </a:r>
            <a:r>
              <a:rPr lang="en-US" sz="2000" b="1">
                <a:latin typeface="Arial"/>
                <a:ea typeface="Arial"/>
                <a:cs typeface="Arial"/>
                <a:sym typeface="Arial"/>
              </a:rPr>
              <a:t>Low		</a:t>
            </a:r>
            <a:r>
              <a:rPr lang="en-US" sz="2000">
                <a:latin typeface="Arial"/>
                <a:ea typeface="Arial"/>
                <a:cs typeface="Arial"/>
                <a:sym typeface="Arial"/>
              </a:rPr>
              <a:t>Phosphate: </a:t>
            </a:r>
            <a:r>
              <a:rPr lang="en-US" sz="2000" b="1">
                <a:latin typeface="Arial"/>
                <a:ea typeface="Arial"/>
                <a:cs typeface="Arial"/>
                <a:sym typeface="Arial"/>
              </a:rPr>
              <a:t>High</a:t>
            </a:r>
          </a:p>
          <a:p>
            <a:pPr marL="571500" indent="-457200">
              <a:buFont typeface="+mj-lt"/>
              <a:buAutoNum type="alphaLcParenR"/>
            </a:pPr>
            <a:endParaRPr lang="en-US" sz="2000" b="1">
              <a:latin typeface="Arial"/>
              <a:ea typeface="Arial"/>
              <a:cs typeface="Arial"/>
              <a:sym typeface="Arial"/>
            </a:endParaRPr>
          </a:p>
          <a:p>
            <a:pPr marL="571500" indent="-457200">
              <a:buFont typeface="+mj-lt"/>
              <a:buAutoNum type="alphaLcParenR"/>
            </a:pPr>
            <a:r>
              <a:rPr lang="en-US" sz="2000">
                <a:latin typeface="Arial"/>
                <a:ea typeface="Arial"/>
                <a:cs typeface="Arial"/>
                <a:sym typeface="Arial"/>
              </a:rPr>
              <a:t>PTH: </a:t>
            </a:r>
            <a:r>
              <a:rPr lang="en-US" sz="2000" b="1">
                <a:latin typeface="Arial"/>
                <a:ea typeface="Arial"/>
                <a:cs typeface="Arial"/>
                <a:sym typeface="Arial"/>
              </a:rPr>
              <a:t>High		</a:t>
            </a:r>
            <a:r>
              <a:rPr lang="en-US" sz="2000">
                <a:latin typeface="Arial"/>
                <a:ea typeface="Arial"/>
                <a:cs typeface="Arial"/>
                <a:sym typeface="Arial"/>
              </a:rPr>
              <a:t>Calcium: </a:t>
            </a:r>
            <a:r>
              <a:rPr lang="en-US" sz="2000" b="1">
                <a:latin typeface="Arial"/>
                <a:ea typeface="Arial"/>
                <a:cs typeface="Arial"/>
                <a:sym typeface="Arial"/>
              </a:rPr>
              <a:t>High		</a:t>
            </a:r>
            <a:r>
              <a:rPr lang="en-US" sz="2000">
                <a:latin typeface="Arial"/>
                <a:ea typeface="Arial"/>
                <a:cs typeface="Arial"/>
                <a:sym typeface="Arial"/>
              </a:rPr>
              <a:t>Phosphate: </a:t>
            </a:r>
            <a:r>
              <a:rPr lang="en-US" sz="2000" b="1">
                <a:latin typeface="Arial"/>
                <a:ea typeface="Arial"/>
                <a:cs typeface="Arial"/>
                <a:sym typeface="Arial"/>
              </a:rPr>
              <a:t>High</a:t>
            </a:r>
          </a:p>
          <a:p>
            <a:pPr marL="571500" indent="-457200">
              <a:buFont typeface="+mj-lt"/>
              <a:buAutoNum type="alphaLcParenR"/>
            </a:pPr>
            <a:endParaRPr lang="en-US" sz="2000" b="1">
              <a:latin typeface="Arial"/>
              <a:ea typeface="Arial"/>
              <a:cs typeface="Arial"/>
              <a:sym typeface="Arial"/>
            </a:endParaRPr>
          </a:p>
          <a:p>
            <a:pPr marL="571500" indent="-457200">
              <a:buFont typeface="+mj-lt"/>
              <a:buAutoNum type="alphaLcParenR"/>
            </a:pPr>
            <a:endParaRPr lang="en-US" sz="2000" b="1">
              <a:latin typeface="Arial"/>
              <a:ea typeface="Arial"/>
              <a:cs typeface="Arial"/>
              <a:sym typeface="Arial"/>
            </a:endParaRPr>
          </a:p>
          <a:p>
            <a:pPr marL="571500" indent="-457200">
              <a:buFont typeface="+mj-lt"/>
              <a:buAutoNum type="alphaLcParenR"/>
            </a:pPr>
            <a:endParaRPr lang="en-US" sz="2000" b="1">
              <a:latin typeface="Arial"/>
              <a:ea typeface="Arial"/>
              <a:cs typeface="Arial"/>
              <a:sym typeface="Arial"/>
            </a:endParaRPr>
          </a:p>
          <a:p>
            <a:pPr marL="571500" indent="-457200">
              <a:buFont typeface="+mj-lt"/>
              <a:buAutoNum type="alphaLcParenR"/>
            </a:pPr>
            <a:endParaRPr lang="en-US" sz="2000" b="1">
              <a:latin typeface="Arial"/>
              <a:ea typeface="Arial"/>
              <a:cs typeface="Arial"/>
              <a:sym typeface="Arial"/>
            </a:endParaRPr>
          </a:p>
          <a:p>
            <a:pPr marL="571500" indent="-457200">
              <a:buFont typeface="+mj-lt"/>
              <a:buAutoNum type="alphaLcParenR"/>
            </a:pPr>
            <a:endParaRPr lang="en-US" sz="2000" b="1">
              <a:latin typeface="Arial"/>
              <a:ea typeface="Arial"/>
              <a:cs typeface="Arial"/>
              <a:sym typeface="Arial"/>
            </a:endParaRPr>
          </a:p>
          <a:p>
            <a:pPr marL="571500" indent="-457200">
              <a:buFont typeface="+mj-lt"/>
              <a:buAutoNum type="alphaLcParenR"/>
            </a:pPr>
            <a:endParaRPr lang="en-US" sz="2000">
              <a:latin typeface="Arial" panose="020B0604020202020204" pitchFamily="34" charset="0"/>
              <a:cs typeface="Arial" panose="020B0604020202020204" pitchFamily="34" charset="0"/>
            </a:endParaRPr>
          </a:p>
        </p:txBody>
      </p:sp>
      <p:sp>
        <p:nvSpPr>
          <p:cNvPr id="4" name="Google Shape;142;g14f42a8af8d_0_0">
            <a:extLst>
              <a:ext uri="{FF2B5EF4-FFF2-40B4-BE49-F238E27FC236}">
                <a16:creationId xmlns:a16="http://schemas.microsoft.com/office/drawing/2014/main" id="{521C3123-C36C-564D-CD28-D023BF548C0A}"/>
              </a:ext>
            </a:extLst>
          </p:cNvPr>
          <p:cNvSpPr txBox="1">
            <a:spLocks/>
          </p:cNvSpPr>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200">
                <a:solidFill>
                  <a:srgbClr val="FFFFFF"/>
                </a:solidFill>
                <a:latin typeface="Arial" panose="020B0604020202020204" pitchFamily="34" charset="0"/>
                <a:ea typeface="Roboto"/>
                <a:cs typeface="Arial" panose="020B0604020202020204" pitchFamily="34" charset="0"/>
                <a:sym typeface="Roboto"/>
              </a:rPr>
              <a:t>SAQ 3 </a:t>
            </a:r>
          </a:p>
        </p:txBody>
      </p:sp>
    </p:spTree>
    <p:extLst>
      <p:ext uri="{BB962C8B-B14F-4D97-AF65-F5344CB8AC3E}">
        <p14:creationId xmlns:p14="http://schemas.microsoft.com/office/powerpoint/2010/main" val="17532613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A531-CA1F-69E1-8B4C-CE0EB73BDEE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0FCF7DB-8770-5BDD-5CBB-9B095FC854EB}"/>
              </a:ext>
            </a:extLst>
          </p:cNvPr>
          <p:cNvSpPr>
            <a:spLocks noGrp="1"/>
          </p:cNvSpPr>
          <p:nvPr>
            <p:ph type="body" idx="1"/>
          </p:nvPr>
        </p:nvSpPr>
        <p:spPr>
          <a:xfrm>
            <a:off x="311887" y="2141537"/>
            <a:ext cx="11568225" cy="4351338"/>
          </a:xfrm>
        </p:spPr>
        <p:txBody>
          <a:bodyPr>
            <a:normAutofit/>
          </a:bodyPr>
          <a:lstStyle/>
          <a:p>
            <a:pPr marL="114300" indent="0">
              <a:buNone/>
            </a:pPr>
            <a:r>
              <a:rPr lang="en-US" sz="2000" b="1" u="sng">
                <a:latin typeface="Arial" panose="020B0604020202020204" pitchFamily="34" charset="0"/>
                <a:cs typeface="Arial" panose="020B0604020202020204" pitchFamily="34" charset="0"/>
              </a:rPr>
              <a:t>Interpret data </a:t>
            </a:r>
          </a:p>
          <a:p>
            <a:pPr marL="114300" indent="0">
              <a:buNone/>
            </a:pPr>
            <a:endParaRPr lang="en-US" sz="2000" b="1" u="sng">
              <a:latin typeface="Arial" panose="020B0604020202020204" pitchFamily="34" charset="0"/>
              <a:cs typeface="Arial" panose="020B0604020202020204" pitchFamily="34" charset="0"/>
            </a:endParaRPr>
          </a:p>
          <a:p>
            <a:pPr marL="571500" indent="-457200">
              <a:buFont typeface="+mj-lt"/>
              <a:buAutoNum type="alphaLcParenR"/>
            </a:pPr>
            <a:r>
              <a:rPr lang="en-US" sz="2000">
                <a:latin typeface="Arial"/>
                <a:ea typeface="Arial"/>
                <a:cs typeface="Arial"/>
                <a:sym typeface="Arial"/>
              </a:rPr>
              <a:t>TSH: </a:t>
            </a:r>
            <a:r>
              <a:rPr lang="en-US" sz="2000" b="1">
                <a:latin typeface="Arial"/>
                <a:ea typeface="Arial"/>
                <a:cs typeface="Arial"/>
                <a:sym typeface="Arial"/>
              </a:rPr>
              <a:t>High </a:t>
            </a:r>
            <a:r>
              <a:rPr lang="en-US" sz="2000">
                <a:latin typeface="Arial"/>
                <a:ea typeface="Arial"/>
                <a:cs typeface="Arial"/>
                <a:sym typeface="Arial"/>
              </a:rPr>
              <a:t>T4: </a:t>
            </a:r>
            <a:r>
              <a:rPr lang="en-US" sz="2000" b="1">
                <a:latin typeface="Arial"/>
                <a:ea typeface="Arial"/>
                <a:cs typeface="Arial"/>
                <a:sym typeface="Arial"/>
              </a:rPr>
              <a:t>Low </a:t>
            </a:r>
            <a:r>
              <a:rPr lang="en-US" sz="2000">
                <a:latin typeface="Arial"/>
                <a:ea typeface="Arial"/>
                <a:cs typeface="Arial"/>
                <a:sym typeface="Arial"/>
              </a:rPr>
              <a:t>=</a:t>
            </a:r>
            <a:r>
              <a:rPr lang="en-US" sz="2000" b="1">
                <a:latin typeface="Arial"/>
                <a:ea typeface="Arial"/>
                <a:cs typeface="Arial"/>
                <a:sym typeface="Arial"/>
              </a:rPr>
              <a:t> </a:t>
            </a:r>
            <a:r>
              <a:rPr lang="en-US" sz="2000">
                <a:solidFill>
                  <a:srgbClr val="FF0000"/>
                </a:solidFill>
                <a:latin typeface="Arial"/>
                <a:ea typeface="Arial"/>
                <a:cs typeface="Arial"/>
                <a:sym typeface="Arial"/>
              </a:rPr>
              <a:t>Hypothyroidism, Hashimoto’s </a:t>
            </a:r>
          </a:p>
          <a:p>
            <a:pPr marL="571500" indent="-457200">
              <a:buFont typeface="+mj-lt"/>
              <a:buAutoNum type="alphaLcParenR"/>
            </a:pPr>
            <a:endParaRPr lang="en-US" sz="2000">
              <a:latin typeface="Arial" panose="020B0604020202020204" pitchFamily="34" charset="0"/>
              <a:cs typeface="Arial" panose="020B0604020202020204" pitchFamily="34" charset="0"/>
            </a:endParaRPr>
          </a:p>
          <a:p>
            <a:pPr marL="571500" indent="-457200">
              <a:buFont typeface="+mj-lt"/>
              <a:buAutoNum type="alphaLcParenR"/>
            </a:pPr>
            <a:r>
              <a:rPr lang="en-US" sz="2000">
                <a:latin typeface="Arial"/>
                <a:ea typeface="Arial"/>
                <a:cs typeface="Arial"/>
                <a:sym typeface="Arial"/>
              </a:rPr>
              <a:t>TSH: </a:t>
            </a:r>
            <a:r>
              <a:rPr lang="en-US" sz="2000" b="1">
                <a:latin typeface="Arial"/>
                <a:ea typeface="Arial"/>
                <a:cs typeface="Arial"/>
                <a:sym typeface="Arial"/>
              </a:rPr>
              <a:t>Low </a:t>
            </a:r>
            <a:r>
              <a:rPr lang="en-US" sz="2000">
                <a:latin typeface="Arial"/>
                <a:ea typeface="Arial"/>
                <a:cs typeface="Arial"/>
                <a:sym typeface="Arial"/>
              </a:rPr>
              <a:t>T4: </a:t>
            </a:r>
            <a:r>
              <a:rPr lang="en-US" sz="2000" b="1">
                <a:latin typeface="Arial"/>
                <a:ea typeface="Arial"/>
                <a:cs typeface="Arial"/>
                <a:sym typeface="Arial"/>
              </a:rPr>
              <a:t>High </a:t>
            </a:r>
            <a:r>
              <a:rPr lang="en-US" sz="2000">
                <a:solidFill>
                  <a:schemeClr val="tx1"/>
                </a:solidFill>
                <a:latin typeface="Arial"/>
                <a:ea typeface="Arial"/>
                <a:cs typeface="Arial"/>
                <a:sym typeface="Arial"/>
              </a:rPr>
              <a:t>= </a:t>
            </a:r>
            <a:r>
              <a:rPr lang="en-US" sz="2000">
                <a:solidFill>
                  <a:srgbClr val="FF0000"/>
                </a:solidFill>
                <a:latin typeface="Arial"/>
                <a:ea typeface="Arial"/>
                <a:cs typeface="Arial"/>
                <a:sym typeface="Arial"/>
              </a:rPr>
              <a:t>Hyperthyroidism, Graves’</a:t>
            </a:r>
          </a:p>
          <a:p>
            <a:pPr marL="571500" indent="-457200">
              <a:buFont typeface="+mj-lt"/>
              <a:buAutoNum type="alphaLcParenR"/>
            </a:pPr>
            <a:endParaRPr lang="en-US" sz="2000">
              <a:solidFill>
                <a:srgbClr val="FF0000"/>
              </a:solidFill>
              <a:latin typeface="Arial"/>
              <a:ea typeface="Arial"/>
              <a:cs typeface="Arial"/>
              <a:sym typeface="Arial"/>
            </a:endParaRPr>
          </a:p>
          <a:p>
            <a:pPr marL="571500" indent="-457200">
              <a:buFont typeface="+mj-lt"/>
              <a:buAutoNum type="alphaLcParenR"/>
            </a:pPr>
            <a:r>
              <a:rPr lang="en-US" sz="2000">
                <a:latin typeface="Arial"/>
                <a:ea typeface="Arial"/>
                <a:cs typeface="Arial"/>
                <a:sym typeface="Arial"/>
              </a:rPr>
              <a:t>PTH: </a:t>
            </a:r>
            <a:r>
              <a:rPr lang="en-US" sz="2000" b="1">
                <a:latin typeface="Arial"/>
                <a:ea typeface="Arial"/>
                <a:cs typeface="Arial"/>
                <a:sym typeface="Arial"/>
              </a:rPr>
              <a:t>High		</a:t>
            </a:r>
            <a:r>
              <a:rPr lang="en-US" sz="2000">
                <a:latin typeface="Arial"/>
                <a:ea typeface="Arial"/>
                <a:cs typeface="Arial"/>
                <a:sym typeface="Arial"/>
              </a:rPr>
              <a:t>Calcium: </a:t>
            </a:r>
            <a:r>
              <a:rPr lang="en-US" sz="2000" b="1">
                <a:latin typeface="Arial"/>
                <a:ea typeface="Arial"/>
                <a:cs typeface="Arial"/>
                <a:sym typeface="Arial"/>
              </a:rPr>
              <a:t>Low		</a:t>
            </a:r>
            <a:r>
              <a:rPr lang="en-US" sz="2000">
                <a:latin typeface="Arial"/>
                <a:ea typeface="Arial"/>
                <a:cs typeface="Arial"/>
                <a:sym typeface="Arial"/>
              </a:rPr>
              <a:t>Phosphate: </a:t>
            </a:r>
            <a:r>
              <a:rPr lang="en-US" sz="2000" b="1">
                <a:latin typeface="Arial"/>
                <a:ea typeface="Arial"/>
                <a:cs typeface="Arial"/>
                <a:sym typeface="Arial"/>
              </a:rPr>
              <a:t>High </a:t>
            </a:r>
            <a:r>
              <a:rPr lang="en-US" sz="2000">
                <a:latin typeface="Arial"/>
                <a:ea typeface="Arial"/>
                <a:cs typeface="Arial"/>
                <a:sym typeface="Arial"/>
              </a:rPr>
              <a:t>= </a:t>
            </a:r>
            <a:r>
              <a:rPr lang="en-US" sz="2000">
                <a:solidFill>
                  <a:srgbClr val="FF0000"/>
                </a:solidFill>
                <a:latin typeface="Arial"/>
                <a:ea typeface="Arial"/>
                <a:cs typeface="Arial"/>
                <a:sym typeface="Arial"/>
              </a:rPr>
              <a:t>Secondary Hyperparathyroidism</a:t>
            </a:r>
            <a:endParaRPr lang="en-US" sz="2000" b="1">
              <a:solidFill>
                <a:srgbClr val="FF0000"/>
              </a:solidFill>
              <a:latin typeface="Arial"/>
              <a:ea typeface="Arial"/>
              <a:cs typeface="Arial"/>
              <a:sym typeface="Arial"/>
            </a:endParaRPr>
          </a:p>
          <a:p>
            <a:pPr marL="571500" indent="-457200">
              <a:buFont typeface="+mj-lt"/>
              <a:buAutoNum type="alphaLcParenR"/>
            </a:pPr>
            <a:endParaRPr lang="en-US" sz="2000" b="1">
              <a:latin typeface="Arial"/>
              <a:ea typeface="Arial"/>
              <a:cs typeface="Arial"/>
              <a:sym typeface="Arial"/>
            </a:endParaRPr>
          </a:p>
          <a:p>
            <a:pPr marL="571500" indent="-457200">
              <a:buFont typeface="+mj-lt"/>
              <a:buAutoNum type="alphaLcParenR"/>
            </a:pPr>
            <a:r>
              <a:rPr lang="en-US" sz="2000">
                <a:latin typeface="Arial"/>
                <a:ea typeface="Arial"/>
                <a:cs typeface="Arial"/>
                <a:sym typeface="Arial"/>
              </a:rPr>
              <a:t>PTH: </a:t>
            </a:r>
            <a:r>
              <a:rPr lang="en-US" sz="2000" b="1">
                <a:latin typeface="Arial"/>
                <a:ea typeface="Arial"/>
                <a:cs typeface="Arial"/>
                <a:sym typeface="Arial"/>
              </a:rPr>
              <a:t>High		</a:t>
            </a:r>
            <a:r>
              <a:rPr lang="en-US" sz="2000">
                <a:latin typeface="Arial"/>
                <a:ea typeface="Arial"/>
                <a:cs typeface="Arial"/>
                <a:sym typeface="Arial"/>
              </a:rPr>
              <a:t>Calcium: </a:t>
            </a:r>
            <a:r>
              <a:rPr lang="en-US" sz="2000" b="1">
                <a:latin typeface="Arial"/>
                <a:ea typeface="Arial"/>
                <a:cs typeface="Arial"/>
                <a:sym typeface="Arial"/>
              </a:rPr>
              <a:t>High		</a:t>
            </a:r>
            <a:r>
              <a:rPr lang="en-US" sz="2000">
                <a:latin typeface="Arial"/>
                <a:ea typeface="Arial"/>
                <a:cs typeface="Arial"/>
                <a:sym typeface="Arial"/>
              </a:rPr>
              <a:t>Phosphate: </a:t>
            </a:r>
            <a:r>
              <a:rPr lang="en-US" sz="2000" b="1">
                <a:latin typeface="Arial"/>
                <a:ea typeface="Arial"/>
                <a:cs typeface="Arial"/>
                <a:sym typeface="Arial"/>
              </a:rPr>
              <a:t>High </a:t>
            </a:r>
            <a:r>
              <a:rPr lang="en-US" sz="2000">
                <a:latin typeface="Arial"/>
                <a:ea typeface="Arial"/>
                <a:cs typeface="Arial"/>
                <a:sym typeface="Arial"/>
              </a:rPr>
              <a:t>= </a:t>
            </a:r>
            <a:r>
              <a:rPr lang="en-US" sz="2000">
                <a:solidFill>
                  <a:srgbClr val="FF0000"/>
                </a:solidFill>
                <a:latin typeface="Arial"/>
                <a:ea typeface="Arial"/>
                <a:cs typeface="Arial"/>
                <a:sym typeface="Arial"/>
              </a:rPr>
              <a:t>Tertiary Hyperparathyroidism</a:t>
            </a:r>
            <a:endParaRPr lang="en-US" sz="2000" b="1">
              <a:solidFill>
                <a:srgbClr val="FF0000"/>
              </a:solidFill>
              <a:latin typeface="Arial"/>
              <a:ea typeface="Arial"/>
              <a:cs typeface="Arial"/>
              <a:sym typeface="Arial"/>
            </a:endParaRPr>
          </a:p>
          <a:p>
            <a:pPr marL="114300" indent="0">
              <a:buNone/>
            </a:pPr>
            <a:r>
              <a:rPr lang="en-US" sz="2000">
                <a:solidFill>
                  <a:srgbClr val="FF0000"/>
                </a:solidFill>
                <a:latin typeface="Arial"/>
                <a:ea typeface="Arial"/>
                <a:cs typeface="Arial"/>
                <a:sym typeface="Arial"/>
              </a:rPr>
              <a:t> </a:t>
            </a:r>
          </a:p>
          <a:p>
            <a:pPr marL="571500" indent="-457200">
              <a:buFont typeface="+mj-lt"/>
              <a:buAutoNum type="alphaLcParenR"/>
            </a:pPr>
            <a:endParaRPr lang="en-US" sz="2000">
              <a:solidFill>
                <a:srgbClr val="FF0000"/>
              </a:solidFill>
              <a:latin typeface="Arial"/>
              <a:ea typeface="Arial"/>
              <a:cs typeface="Arial"/>
              <a:sym typeface="Arial"/>
            </a:endParaRPr>
          </a:p>
          <a:p>
            <a:pPr marL="571500" indent="-457200">
              <a:buFont typeface="+mj-lt"/>
              <a:buAutoNum type="alphaLcParenR"/>
            </a:pPr>
            <a:endParaRPr lang="en-US" sz="2000">
              <a:solidFill>
                <a:srgbClr val="FF0000"/>
              </a:solidFill>
              <a:latin typeface="Arial"/>
              <a:ea typeface="Arial"/>
              <a:cs typeface="Arial"/>
              <a:sym typeface="Arial"/>
            </a:endParaRPr>
          </a:p>
          <a:p>
            <a:pPr marL="571500" indent="-457200">
              <a:buFont typeface="+mj-lt"/>
              <a:buAutoNum type="alphaLcParenR"/>
            </a:pPr>
            <a:endParaRPr lang="en-US" sz="2000">
              <a:latin typeface="Arial" panose="020B0604020202020204" pitchFamily="34" charset="0"/>
              <a:cs typeface="Arial" panose="020B0604020202020204" pitchFamily="34" charset="0"/>
            </a:endParaRPr>
          </a:p>
        </p:txBody>
      </p:sp>
      <p:sp>
        <p:nvSpPr>
          <p:cNvPr id="4" name="Google Shape;142;g14f42a8af8d_0_0">
            <a:extLst>
              <a:ext uri="{FF2B5EF4-FFF2-40B4-BE49-F238E27FC236}">
                <a16:creationId xmlns:a16="http://schemas.microsoft.com/office/drawing/2014/main" id="{521C3123-C36C-564D-CD28-D023BF548C0A}"/>
              </a:ext>
            </a:extLst>
          </p:cNvPr>
          <p:cNvSpPr txBox="1">
            <a:spLocks/>
          </p:cNvSpPr>
          <p:nvPr/>
        </p:nvSpPr>
        <p:spPr>
          <a:xfrm>
            <a:off x="838200" y="365125"/>
            <a:ext cx="10515600" cy="1325700"/>
          </a:xfrm>
          <a:prstGeom prst="rect">
            <a:avLst/>
          </a:prstGeom>
          <a:solidFill>
            <a:srgbClr val="293267"/>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200">
                <a:solidFill>
                  <a:srgbClr val="FFFFFF"/>
                </a:solidFill>
                <a:latin typeface="Arial" panose="020B0604020202020204" pitchFamily="34" charset="0"/>
                <a:ea typeface="Roboto"/>
                <a:cs typeface="Arial" panose="020B0604020202020204" pitchFamily="34" charset="0"/>
                <a:sym typeface="Roboto"/>
              </a:rPr>
              <a:t>SAQ 3 </a:t>
            </a:r>
          </a:p>
        </p:txBody>
      </p:sp>
    </p:spTree>
    <p:extLst>
      <p:ext uri="{BB962C8B-B14F-4D97-AF65-F5344CB8AC3E}">
        <p14:creationId xmlns:p14="http://schemas.microsoft.com/office/powerpoint/2010/main" val="41440464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C328-E54B-0F88-3AEE-BA2F80E723D8}"/>
              </a:ext>
            </a:extLst>
          </p:cNvPr>
          <p:cNvSpPr>
            <a:spLocks noGrp="1"/>
          </p:cNvSpPr>
          <p:nvPr>
            <p:ph type="title"/>
          </p:nvPr>
        </p:nvSpPr>
        <p:spPr/>
        <p:txBody>
          <a:bodyPr/>
          <a:lstStyle/>
          <a:p>
            <a:pPr algn="ctr"/>
            <a:r>
              <a:rPr lang="en-GB"/>
              <a:t>Resources</a:t>
            </a:r>
          </a:p>
        </p:txBody>
      </p:sp>
      <p:sp>
        <p:nvSpPr>
          <p:cNvPr id="3" name="Text Placeholder 2">
            <a:extLst>
              <a:ext uri="{FF2B5EF4-FFF2-40B4-BE49-F238E27FC236}">
                <a16:creationId xmlns:a16="http://schemas.microsoft.com/office/drawing/2014/main" id="{49B83D6B-85A4-9BD5-285C-EAE207054BDF}"/>
              </a:ext>
            </a:extLst>
          </p:cNvPr>
          <p:cNvSpPr>
            <a:spLocks noGrp="1"/>
          </p:cNvSpPr>
          <p:nvPr>
            <p:ph type="body" idx="1"/>
          </p:nvPr>
        </p:nvSpPr>
        <p:spPr/>
        <p:txBody>
          <a:bodyPr/>
          <a:lstStyle/>
          <a:p>
            <a:r>
              <a:rPr lang="en-GB">
                <a:hlinkClick r:id="rId2"/>
              </a:rPr>
              <a:t>https://geekymedics.com/endocrinology-quiz/</a:t>
            </a:r>
            <a:endParaRPr lang="en-GB"/>
          </a:p>
          <a:p>
            <a:r>
              <a:rPr lang="en-GB"/>
              <a:t>Zero to Finals</a:t>
            </a:r>
          </a:p>
          <a:p>
            <a:r>
              <a:rPr lang="en-GB"/>
              <a:t>Pass Medicine </a:t>
            </a:r>
          </a:p>
          <a:p>
            <a:r>
              <a:rPr lang="en-GB"/>
              <a:t>Quesmed</a:t>
            </a:r>
          </a:p>
          <a:p>
            <a:r>
              <a:rPr lang="en-GB"/>
              <a:t>BMJ Best Practice</a:t>
            </a:r>
          </a:p>
        </p:txBody>
      </p:sp>
    </p:spTree>
    <p:extLst>
      <p:ext uri="{BB962C8B-B14F-4D97-AF65-F5344CB8AC3E}">
        <p14:creationId xmlns:p14="http://schemas.microsoft.com/office/powerpoint/2010/main" val="35680492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7"/>
          <p:cNvSpPr txBox="1"/>
          <p:nvPr/>
        </p:nvSpPr>
        <p:spPr>
          <a:xfrm>
            <a:off x="2711609" y="6343650"/>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60" name="Google Shape;160;p7"/>
          <p:cNvPicPr preferRelativeResize="0"/>
          <p:nvPr/>
        </p:nvPicPr>
        <p:blipFill rotWithShape="1">
          <a:blip r:embed="rId3">
            <a:alphaModFix/>
          </a:blip>
          <a:srcRect/>
          <a:stretch/>
        </p:blipFill>
        <p:spPr>
          <a:xfrm>
            <a:off x="1688387" y="5721614"/>
            <a:ext cx="1023223" cy="1026582"/>
          </a:xfrm>
          <a:prstGeom prst="rect">
            <a:avLst/>
          </a:prstGeom>
          <a:noFill/>
          <a:ln>
            <a:noFill/>
          </a:ln>
        </p:spPr>
      </p:pic>
      <p:sp>
        <p:nvSpPr>
          <p:cNvPr id="161" name="Google Shape;161;p7"/>
          <p:cNvSpPr txBox="1"/>
          <p:nvPr/>
        </p:nvSpPr>
        <p:spPr>
          <a:xfrm>
            <a:off x="4700364" y="79698"/>
            <a:ext cx="2791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Feedback</a:t>
            </a:r>
            <a:endParaRPr sz="1800" b="0" i="0" u="none" strike="noStrike" cap="none">
              <a:solidFill>
                <a:schemeClr val="dk1"/>
              </a:solidFill>
              <a:latin typeface="Calibri"/>
              <a:ea typeface="Calibri"/>
              <a:cs typeface="Calibri"/>
              <a:sym typeface="Calibri"/>
            </a:endParaRPr>
          </a:p>
        </p:txBody>
      </p:sp>
      <p:sp>
        <p:nvSpPr>
          <p:cNvPr id="162" name="Google Shape;162;p7"/>
          <p:cNvSpPr txBox="1"/>
          <p:nvPr/>
        </p:nvSpPr>
        <p:spPr>
          <a:xfrm>
            <a:off x="3634691" y="5378336"/>
            <a:ext cx="5385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1200">
                <a:solidFill>
                  <a:schemeClr val="dk1"/>
                </a:solidFill>
                <a:latin typeface="Calibri"/>
                <a:ea typeface="Calibri"/>
                <a:cs typeface="Calibri"/>
                <a:sym typeface="Calibri"/>
              </a:rPr>
              <a:t>https://</a:t>
            </a:r>
            <a:r>
              <a:rPr lang="en-US" sz="1200" err="1">
                <a:solidFill>
                  <a:schemeClr val="dk1"/>
                </a:solidFill>
                <a:latin typeface="Calibri"/>
                <a:ea typeface="Calibri"/>
                <a:cs typeface="Calibri"/>
                <a:sym typeface="Calibri"/>
              </a:rPr>
              <a:t>docs.google.com</a:t>
            </a:r>
            <a:r>
              <a:rPr lang="en-US" sz="1200">
                <a:solidFill>
                  <a:schemeClr val="dk1"/>
                </a:solidFill>
                <a:latin typeface="Calibri"/>
                <a:ea typeface="Calibri"/>
                <a:cs typeface="Calibri"/>
                <a:sym typeface="Calibri"/>
              </a:rPr>
              <a:t>/forms/d/e/1FAIpQLSdg99hpDzGCvCJwvHs56N-c8kofobsDxm7yvZ1kzxnkAjbQEA/</a:t>
            </a:r>
            <a:r>
              <a:rPr lang="en-US" sz="1200" err="1">
                <a:solidFill>
                  <a:schemeClr val="dk1"/>
                </a:solidFill>
                <a:latin typeface="Calibri"/>
                <a:ea typeface="Calibri"/>
                <a:cs typeface="Calibri"/>
                <a:sym typeface="Calibri"/>
              </a:rPr>
              <a:t>viewform?usp</a:t>
            </a:r>
            <a:r>
              <a:rPr lang="en-US" sz="1200">
                <a:solidFill>
                  <a:schemeClr val="dk1"/>
                </a:solidFill>
                <a:latin typeface="Calibri"/>
                <a:ea typeface="Calibri"/>
                <a:cs typeface="Calibri"/>
                <a:sym typeface="Calibri"/>
              </a:rPr>
              <a:t>=</a:t>
            </a:r>
            <a:r>
              <a:rPr lang="en-US" sz="1200" err="1">
                <a:solidFill>
                  <a:schemeClr val="dk1"/>
                </a:solidFill>
                <a:latin typeface="Calibri"/>
                <a:ea typeface="Calibri"/>
                <a:cs typeface="Calibri"/>
                <a:sym typeface="Calibri"/>
              </a:rPr>
              <a:t>sf_link</a:t>
            </a:r>
            <a:endParaRPr sz="1200" i="0" u="none" strike="noStrike" cap="none">
              <a:solidFill>
                <a:schemeClr val="dk1"/>
              </a:solidFill>
              <a:latin typeface="Calibri"/>
              <a:ea typeface="Calibri"/>
              <a:cs typeface="Calibri"/>
              <a:sym typeface="Calibri"/>
            </a:endParaRPr>
          </a:p>
        </p:txBody>
      </p:sp>
      <p:pic>
        <p:nvPicPr>
          <p:cNvPr id="163" name="Google Shape;163;p7"/>
          <p:cNvPicPr preferRelativeResize="0"/>
          <p:nvPr/>
        </p:nvPicPr>
        <p:blipFill>
          <a:blip r:embed="rId4">
            <a:alphaModFix/>
          </a:blip>
          <a:stretch>
            <a:fillRect/>
          </a:stretch>
        </p:blipFill>
        <p:spPr>
          <a:xfrm>
            <a:off x="4038364" y="1110092"/>
            <a:ext cx="4115200" cy="41152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16646</Words>
  <Application>Microsoft Macintosh PowerPoint</Application>
  <PresentationFormat>Widescreen</PresentationFormat>
  <Paragraphs>1722</Paragraphs>
  <Slides>121</Slides>
  <Notes>114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121</vt:i4>
      </vt:variant>
    </vt:vector>
  </HeadingPairs>
  <TitlesOfParts>
    <vt:vector size="130" baseType="lpstr">
      <vt:lpstr>Calibri</vt:lpstr>
      <vt:lpstr>Radley</vt:lpstr>
      <vt:lpstr>-apple-system</vt:lpstr>
      <vt:lpstr>Roboto</vt:lpstr>
      <vt:lpstr>Raleway</vt:lpstr>
      <vt:lpstr>Roboto</vt:lpstr>
      <vt:lpstr>arial</vt:lpstr>
      <vt:lpstr>arial</vt:lpstr>
      <vt:lpstr>Office Theme</vt:lpstr>
      <vt:lpstr>PowerPoint Presentation</vt:lpstr>
      <vt:lpstr>     </vt:lpstr>
      <vt:lpstr>Disease List</vt:lpstr>
      <vt:lpstr>Diabetes Mellitus </vt:lpstr>
      <vt:lpstr>Type 1 Diabetes Mellitus </vt:lpstr>
      <vt:lpstr>PowerPoint Presentation</vt:lpstr>
      <vt:lpstr>Type 1 Diabetes Mellitus </vt:lpstr>
      <vt:lpstr>PowerPoint Presentation</vt:lpstr>
      <vt:lpstr>QUESTION 1</vt:lpstr>
      <vt:lpstr>QUESTION 1</vt:lpstr>
      <vt:lpstr>Diabetic Ketoacidosis</vt:lpstr>
      <vt:lpstr>Diabetic Ketoacidosis</vt:lpstr>
      <vt:lpstr>Diabetic Ketoacidosis</vt:lpstr>
      <vt:lpstr>Diabetic Ketoacidosis</vt:lpstr>
      <vt:lpstr>QUESTION 2</vt:lpstr>
      <vt:lpstr>QUESTION 2</vt:lpstr>
      <vt:lpstr>Type 2 Diabetes Mellitus </vt:lpstr>
      <vt:lpstr>Type 2 Diabetes Mellitus </vt:lpstr>
      <vt:lpstr>Complications of Diabetes Mellitus</vt:lpstr>
      <vt:lpstr>PowerPoint Presentation</vt:lpstr>
      <vt:lpstr>PowerPoint Presentation</vt:lpstr>
      <vt:lpstr>Hyperosmolar Hyperglycemic State</vt:lpstr>
      <vt:lpstr>Hyperosmolar Hyperglycemic State</vt:lpstr>
      <vt:lpstr>QUESTION 3</vt:lpstr>
      <vt:lpstr>QUESTION 3</vt:lpstr>
      <vt:lpstr>HYPOGLYCAEMIA</vt:lpstr>
      <vt:lpstr>HYPOGLYCAEMIA</vt:lpstr>
      <vt:lpstr>QUESTION 4</vt:lpstr>
      <vt:lpstr>QUESTION 4</vt:lpstr>
      <vt:lpstr>HYPOTHYROIDISM</vt:lpstr>
      <vt:lpstr>HASHIMOTO’S THYROIDITIS</vt:lpstr>
      <vt:lpstr>HYPERTHYROIDISM </vt:lpstr>
      <vt:lpstr>GRAVES’ DISEASE</vt:lpstr>
      <vt:lpstr>PowerPoint Presentation</vt:lpstr>
      <vt:lpstr>QUESTION 5</vt:lpstr>
      <vt:lpstr>QUESTION 5</vt:lpstr>
      <vt:lpstr>De QUERVAIN’S THYROIDITIS</vt:lpstr>
      <vt:lpstr>QUESTION 6</vt:lpstr>
      <vt:lpstr>QUESTION 6</vt:lpstr>
      <vt:lpstr>THYROID CANCER</vt:lpstr>
      <vt:lpstr>PowerPoint Presentation</vt:lpstr>
      <vt:lpstr>THYROID STORM</vt:lpstr>
      <vt:lpstr>PowerPoint Presentation</vt:lpstr>
      <vt:lpstr>Cushing’s Syndrome</vt:lpstr>
      <vt:lpstr>Cushing’s Syndrome</vt:lpstr>
      <vt:lpstr>Cushing’s Syndrome</vt:lpstr>
      <vt:lpstr>Cushing’s Syndrome</vt:lpstr>
      <vt:lpstr>Acromegaly</vt:lpstr>
      <vt:lpstr>Acromegaly</vt:lpstr>
      <vt:lpstr>Acromegaly</vt:lpstr>
      <vt:lpstr>Acromegaly</vt:lpstr>
      <vt:lpstr>Acromegaly</vt:lpstr>
      <vt:lpstr>QUESTION 7</vt:lpstr>
      <vt:lpstr>QUESTION 7</vt:lpstr>
      <vt:lpstr>Prolactinoma</vt:lpstr>
      <vt:lpstr>Prolactinoma</vt:lpstr>
      <vt:lpstr>Prolactinoma</vt:lpstr>
      <vt:lpstr>Prolactinoma</vt:lpstr>
      <vt:lpstr>PowerPoint Presentation</vt:lpstr>
      <vt:lpstr>PowerPoint Presentation</vt:lpstr>
      <vt:lpstr>PowerPoint Presentation</vt:lpstr>
      <vt:lpstr>Conn’s</vt:lpstr>
      <vt:lpstr>Conn’s</vt:lpstr>
      <vt:lpstr>Adrenal Insufficiency</vt:lpstr>
      <vt:lpstr>Adrenal Insufficiency</vt:lpstr>
      <vt:lpstr>Adrenal Insufficiency</vt:lpstr>
      <vt:lpstr>SIADH</vt:lpstr>
      <vt:lpstr>SIADH</vt:lpstr>
      <vt:lpstr>SIADH</vt:lpstr>
      <vt:lpstr>QUESTION 8</vt:lpstr>
      <vt:lpstr>QUESTION 8</vt:lpstr>
      <vt:lpstr>QUESTION 8</vt:lpstr>
      <vt:lpstr>Diabetes Insipidus</vt:lpstr>
      <vt:lpstr>Diabetes Insipidus</vt:lpstr>
      <vt:lpstr>Hyperparathyroidism</vt:lpstr>
      <vt:lpstr>Hyperparathyroidism</vt:lpstr>
      <vt:lpstr>PowerPoint Presentation</vt:lpstr>
      <vt:lpstr>Hyperparathyroidism</vt:lpstr>
      <vt:lpstr>HYPOCALCAEMIA</vt:lpstr>
      <vt:lpstr>QUESTION 9</vt:lpstr>
      <vt:lpstr>QUESTION 9</vt:lpstr>
      <vt:lpstr>HYPERCALCAEMIA</vt:lpstr>
      <vt:lpstr>QUESTION 10</vt:lpstr>
      <vt:lpstr>QUESTION 10</vt:lpstr>
      <vt:lpstr>PowerPoint Presentation</vt:lpstr>
      <vt:lpstr>PowerPoint Presentation</vt:lpstr>
      <vt:lpstr>QUESTION 11</vt:lpstr>
      <vt:lpstr>QUESTION 11</vt:lpstr>
      <vt:lpstr>PowerPoint Presentation</vt:lpstr>
      <vt:lpstr>CARCINOID SYNDROME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PowerPoint Presentation</vt:lpstr>
      <vt:lpstr>Quick Questions to recap basic knowledge</vt:lpstr>
      <vt:lpstr>Quick Questions to recap basic knowledge</vt:lpstr>
      <vt:lpstr>QUESTION 12</vt:lpstr>
      <vt:lpstr>QUESTION 12</vt:lpstr>
      <vt:lpstr>QUESTION 13</vt:lpstr>
      <vt:lpstr>QUESTION 13</vt:lpstr>
      <vt:lpstr>QUESTION 14</vt:lpstr>
      <vt:lpstr>QUESTION 14</vt:lpstr>
      <vt:lpstr>QUESTION 15</vt:lpstr>
      <vt:lpstr>QUESTION 15</vt:lpstr>
      <vt:lpstr>QUESTION 15</vt:lpstr>
      <vt:lpstr>QUESTION 16</vt:lpstr>
      <vt:lpstr>QUESTION 16</vt:lpstr>
      <vt:lpstr>QUESTION 17</vt:lpstr>
      <vt:lpstr>QUESTION 17</vt:lpstr>
      <vt:lpstr>QUESTION 18</vt:lpstr>
      <vt:lpstr>QUESTION 18</vt:lpstr>
      <vt:lpstr>QUESTION 19</vt:lpstr>
      <vt:lpstr>QUESTION 19</vt:lpstr>
      <vt:lpstr>QUESTION 20</vt:lpstr>
      <vt:lpstr>QUESTION 20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Sana Habib</cp:lastModifiedBy>
  <cp:revision>1</cp:revision>
  <dcterms:modified xsi:type="dcterms:W3CDTF">2022-12-16T14:34:43Z</dcterms:modified>
</cp:coreProperties>
</file>