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Lst>
  <p:sldSz cy="6858000" cx="12192000"/>
  <p:notesSz cx="6858000" cy="9144000"/>
  <p:embeddedFontLst>
    <p:embeddedFont>
      <p:font typeface="Raleway"/>
      <p:regular r:id="rId115"/>
      <p:bold r:id="rId116"/>
      <p:italic r:id="rId117"/>
      <p:boldItalic r:id="rId118"/>
    </p:embeddedFont>
    <p:embeddedFont>
      <p:font typeface="Roboto"/>
      <p:regular r:id="rId119"/>
      <p:bold r:id="rId120"/>
      <p:italic r:id="rId121"/>
      <p:boldItalic r:id="rId122"/>
    </p:embeddedFont>
    <p:embeddedFont>
      <p:font typeface="Radley"/>
      <p:regular r:id="rId123"/>
      <p:italic r:id="rId1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5" roundtripDataSignature="AMtx7mismy4VNGXCEnpGxQodVp9hi2PO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121" Type="http://schemas.openxmlformats.org/officeDocument/2006/relationships/font" Target="fonts/Roboto-italic.fntdata"/><Relationship Id="rId25" Type="http://schemas.openxmlformats.org/officeDocument/2006/relationships/slide" Target="slides/slide21.xml"/><Relationship Id="rId120" Type="http://schemas.openxmlformats.org/officeDocument/2006/relationships/font" Target="fonts/Roboto-bold.fntdata"/><Relationship Id="rId28" Type="http://schemas.openxmlformats.org/officeDocument/2006/relationships/slide" Target="slides/slide24.xml"/><Relationship Id="rId27" Type="http://schemas.openxmlformats.org/officeDocument/2006/relationships/slide" Target="slides/slide23.xml"/><Relationship Id="rId125" Type="http://customschemas.google.com/relationships/presentationmetadata" Target="metadata"/><Relationship Id="rId29" Type="http://schemas.openxmlformats.org/officeDocument/2006/relationships/slide" Target="slides/slide25.xml"/><Relationship Id="rId124" Type="http://schemas.openxmlformats.org/officeDocument/2006/relationships/font" Target="fonts/Radley-italic.fntdata"/><Relationship Id="rId123" Type="http://schemas.openxmlformats.org/officeDocument/2006/relationships/font" Target="fonts/Radley-regular.fntdata"/><Relationship Id="rId122" Type="http://schemas.openxmlformats.org/officeDocument/2006/relationships/font" Target="fonts/Roboto-boldItalic.fntdata"/><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font" Target="fonts/Raleway-boldItalic.fntdata"/><Relationship Id="rId117" Type="http://schemas.openxmlformats.org/officeDocument/2006/relationships/font" Target="fonts/Raleway-italic.fntdata"/><Relationship Id="rId116" Type="http://schemas.openxmlformats.org/officeDocument/2006/relationships/font" Target="fonts/Raleway-bold.fntdata"/><Relationship Id="rId115" Type="http://schemas.openxmlformats.org/officeDocument/2006/relationships/font" Target="fonts/Raleway-regular.fntdata"/><Relationship Id="rId119" Type="http://schemas.openxmlformats.org/officeDocument/2006/relationships/font" Target="fonts/Roboto-regular.fntdata"/><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ae0acf7889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ae0acf7889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658e85a442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g2658e85a442_0_3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658e85a442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g2658e85a442_0_3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658e85a442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g2658e85a442_0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658e85a442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2658e85a442_0_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658e85a442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2658e85a442_0_3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ae0acf7889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2ae0acf7889_0_5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ae0acf7889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g2ae0acf7889_0_5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ae0acf7889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g2ae0acf7889_0_5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ae0acf7889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g2ae0acf7889_0_5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2ae0acf7889_0_5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2ae0acf7889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g2ae0acf7889_0_597: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e0acf7889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ae0acf7889_0_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ae0acf7889_0_5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2ae0acf7889_0_5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870" name="Google Shape;870;g2ae0acf7889_0_56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e0acf788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2ae0acf7889_0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e0acf7889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700"/>
          </a:p>
        </p:txBody>
      </p:sp>
      <p:sp>
        <p:nvSpPr>
          <p:cNvPr id="179" name="Google Shape;179;g2ae0acf7889_0_3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ae0acf7889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700"/>
          </a:p>
        </p:txBody>
      </p:sp>
      <p:sp>
        <p:nvSpPr>
          <p:cNvPr id="186" name="Google Shape;186;g2ae0acf7889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e0acf7889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700"/>
          </a:p>
        </p:txBody>
      </p:sp>
      <p:sp>
        <p:nvSpPr>
          <p:cNvPr id="193" name="Google Shape;193;g2ae0acf7889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ae0acf788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ae0acf7889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ae0acf788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2ae0acf7889_0_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e0acf7889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2ae0acf7889_0_3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ae0acf7889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ae0acf7889_0_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6" name="Google Shape;96;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e0acf7889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2ae0acf7889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ae0acf7889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g2ae0acf7889_0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ae0acf7889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ae0acf7889_0_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ae0acf788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g2ae0acf7889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ae0acf788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ae0acf7889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ae0acf7889_0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ae0acf7889_0_4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e0acf7889_0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2ae0acf7889_0_4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ae0acf7889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Raised ACTH stimulates melanocytes hence the hyperpigmentation. This points towards Cushing’s Disease as the pituitary gland produces ACTH and also Primary Adrenal Insufficiency. </a:t>
            </a:r>
            <a:endParaRPr/>
          </a:p>
          <a:p>
            <a:pPr indent="0" lvl="0" marL="0" rtl="0" algn="l">
              <a:spcBef>
                <a:spcPts val="0"/>
              </a:spcBef>
              <a:spcAft>
                <a:spcPts val="0"/>
              </a:spcAft>
              <a:buNone/>
            </a:pPr>
            <a:r>
              <a:rPr lang="en-US"/>
              <a:t>You do not see hyperpigmentation in adrenal adenoma or exogenous steroids as both will lower ACTH due to the negative feedback system.</a:t>
            </a:r>
            <a:endParaRPr/>
          </a:p>
        </p:txBody>
      </p:sp>
      <p:sp>
        <p:nvSpPr>
          <p:cNvPr id="306" name="Google Shape;306;g2ae0acf7889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e0acf7889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2ae0acf7889_0_4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ae0acf788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ae0acf7889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107" name="Google Shape;107;p9: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ae0acf7889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g2ae0acf7889_0_4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ae0acf7889_0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1000"/>
              </a:spcBef>
              <a:spcAft>
                <a:spcPts val="0"/>
              </a:spcAft>
              <a:buNone/>
            </a:pPr>
            <a:r>
              <a:rPr lang="en-US" sz="1600"/>
              <a:t>[Cortisol fluctuates throughout the day and is lowest at night]</a:t>
            </a:r>
            <a:endParaRPr sz="1600"/>
          </a:p>
          <a:p>
            <a:pPr indent="0" lvl="0" marL="457200" rtl="0" algn="l">
              <a:lnSpc>
                <a:spcPct val="90000"/>
              </a:lnSpc>
              <a:spcBef>
                <a:spcPts val="1000"/>
              </a:spcBef>
              <a:spcAft>
                <a:spcPts val="0"/>
              </a:spcAft>
              <a:buNone/>
            </a:pPr>
            <a:r>
              <a:rPr lang="en-US" sz="1600"/>
              <a:t> </a:t>
            </a:r>
            <a:endParaRPr sz="1600"/>
          </a:p>
          <a:p>
            <a:pPr indent="0" lvl="0" marL="457200" rtl="0" algn="l">
              <a:lnSpc>
                <a:spcPct val="90000"/>
              </a:lnSpc>
              <a:spcBef>
                <a:spcPts val="1000"/>
              </a:spcBef>
              <a:spcAft>
                <a:spcPts val="0"/>
              </a:spcAft>
              <a:buNone/>
            </a:pPr>
            <a:r>
              <a:t/>
            </a:r>
            <a:endParaRPr sz="1300"/>
          </a:p>
          <a:p>
            <a:pPr indent="0" lvl="0" marL="457200" rtl="0" algn="l">
              <a:lnSpc>
                <a:spcPct val="90000"/>
              </a:lnSpc>
              <a:spcBef>
                <a:spcPts val="1000"/>
              </a:spcBef>
              <a:spcAft>
                <a:spcPts val="0"/>
              </a:spcAft>
              <a:buNone/>
            </a:pPr>
            <a:r>
              <a:rPr lang="en-US" sz="1300"/>
              <a:t>High dose dexamethasone can suppress cortisol caused by Cushing’s disease but not adrenal adenoma or ectopic ACTH.</a:t>
            </a:r>
            <a:endParaRPr sz="100"/>
          </a:p>
        </p:txBody>
      </p:sp>
      <p:sp>
        <p:nvSpPr>
          <p:cNvPr id="331" name="Google Shape;331;g2ae0acf7889_0_4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ae0acf7889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457200" rtl="0" algn="l">
              <a:lnSpc>
                <a:spcPct val="90000"/>
              </a:lnSpc>
              <a:spcBef>
                <a:spcPts val="1000"/>
              </a:spcBef>
              <a:spcAft>
                <a:spcPts val="0"/>
              </a:spcAft>
              <a:buNone/>
            </a:pPr>
            <a:r>
              <a:rPr lang="en-US" sz="1600"/>
              <a:t>[Cortisol fluctuates throughout the day and is lowest at night]</a:t>
            </a:r>
            <a:endParaRPr sz="1600"/>
          </a:p>
          <a:p>
            <a:pPr indent="0" lvl="0" marL="457200" rtl="0" algn="l">
              <a:lnSpc>
                <a:spcPct val="90000"/>
              </a:lnSpc>
              <a:spcBef>
                <a:spcPts val="1000"/>
              </a:spcBef>
              <a:spcAft>
                <a:spcPts val="0"/>
              </a:spcAft>
              <a:buNone/>
            </a:pPr>
            <a:r>
              <a:rPr lang="en-US" sz="1600"/>
              <a:t> </a:t>
            </a:r>
            <a:endParaRPr sz="1600"/>
          </a:p>
          <a:p>
            <a:pPr indent="0" lvl="0" marL="457200" rtl="0" algn="l">
              <a:lnSpc>
                <a:spcPct val="90000"/>
              </a:lnSpc>
              <a:spcBef>
                <a:spcPts val="1000"/>
              </a:spcBef>
              <a:spcAft>
                <a:spcPts val="0"/>
              </a:spcAft>
              <a:buNone/>
            </a:pPr>
            <a:r>
              <a:t/>
            </a:r>
            <a:endParaRPr sz="1300"/>
          </a:p>
          <a:p>
            <a:pPr indent="0" lvl="0" marL="457200" rtl="0" algn="l">
              <a:lnSpc>
                <a:spcPct val="90000"/>
              </a:lnSpc>
              <a:spcBef>
                <a:spcPts val="1000"/>
              </a:spcBef>
              <a:spcAft>
                <a:spcPts val="0"/>
              </a:spcAft>
              <a:buClr>
                <a:schemeClr val="dk1"/>
              </a:buClr>
              <a:buSzPts val="1100"/>
              <a:buFont typeface="Arial"/>
              <a:buNone/>
            </a:pPr>
            <a:r>
              <a:rPr lang="en-US" sz="1300"/>
              <a:t>High dose dexamethasone can suppress cortisol caused by Cushing’s disease but not adrenal adenoma or ectopic ACTH.</a:t>
            </a:r>
            <a:endParaRPr sz="100"/>
          </a:p>
        </p:txBody>
      </p:sp>
      <p:sp>
        <p:nvSpPr>
          <p:cNvPr id="337" name="Google Shape;337;g2ae0acf7889_0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ae0acf7889_0_5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ae0acf7889_0_5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rPr lang="en-US"/>
              <a:t>Reference- https://zerotofinals.com/medicine/endocrinology/cushings/</a:t>
            </a:r>
            <a:endParaRPr/>
          </a:p>
          <a:p>
            <a:pPr indent="0" lvl="0" marL="0" rtl="0" algn="l">
              <a:lnSpc>
                <a:spcPct val="100000"/>
              </a:lnSpc>
              <a:spcBef>
                <a:spcPts val="0"/>
              </a:spcBef>
              <a:spcAft>
                <a:spcPts val="0"/>
              </a:spcAft>
              <a:buSzPts val="1200"/>
              <a:buNone/>
            </a:pPr>
            <a:r>
              <a:t/>
            </a:r>
            <a:endParaRPr b="1" i="0" u="none" strike="noStrike">
              <a:solidFill>
                <a:srgbClr val="4C4C4C"/>
              </a:solidFill>
              <a:latin typeface="Raleway"/>
              <a:ea typeface="Raleway"/>
              <a:cs typeface="Raleway"/>
              <a:sym typeface="Raleway"/>
            </a:endParaRPr>
          </a:p>
          <a:p>
            <a:pPr indent="0" lvl="0" marL="0" rtl="0" algn="l">
              <a:lnSpc>
                <a:spcPct val="100000"/>
              </a:lnSpc>
              <a:spcBef>
                <a:spcPts val="0"/>
              </a:spcBef>
              <a:spcAft>
                <a:spcPts val="0"/>
              </a:spcAft>
              <a:buSzPts val="1200"/>
              <a:buNone/>
            </a:pPr>
            <a:r>
              <a:rPr b="1" i="0" lang="en-US" u="none" strike="noStrike">
                <a:solidFill>
                  <a:srgbClr val="4C4C4C"/>
                </a:solidFill>
                <a:latin typeface="Raleway"/>
                <a:ea typeface="Raleway"/>
                <a:cs typeface="Raleway"/>
                <a:sym typeface="Raleway"/>
              </a:rPr>
              <a:t>Low Dose Dexamethasone Suppression Test (1mg dexamethasone)</a:t>
            </a:r>
            <a:endParaRPr b="0" i="0" u="none" strike="noStrike">
              <a:solidFill>
                <a:srgbClr val="4C4C4C"/>
              </a:solidFill>
              <a:latin typeface="Raleway"/>
              <a:ea typeface="Raleway"/>
              <a:cs typeface="Raleway"/>
              <a:sym typeface="Raleway"/>
            </a:endParaRPr>
          </a:p>
          <a:p>
            <a:pPr indent="-304800" lvl="0" marL="457200" rtl="0" algn="l">
              <a:lnSpc>
                <a:spcPct val="100000"/>
              </a:lnSpc>
              <a:spcBef>
                <a:spcPts val="0"/>
              </a:spcBef>
              <a:spcAft>
                <a:spcPts val="0"/>
              </a:spcAft>
              <a:buSzPts val="1200"/>
              <a:buChar char="●"/>
            </a:pPr>
            <a:r>
              <a:rPr b="0" i="0" lang="en-US" u="none" strike="noStrike">
                <a:solidFill>
                  <a:srgbClr val="4C4C4C"/>
                </a:solidFill>
                <a:latin typeface="Raleway"/>
                <a:ea typeface="Raleway"/>
                <a:cs typeface="Raleway"/>
                <a:sym typeface="Raleway"/>
              </a:rPr>
              <a:t>A normal response is for the dexamethasone to suppress the release of cortisol by effecting negative feedback on the </a:t>
            </a:r>
            <a:r>
              <a:rPr b="1" i="1" lang="en-US" u="none" strike="noStrike">
                <a:solidFill>
                  <a:srgbClr val="4C4C4C"/>
                </a:solidFill>
                <a:latin typeface="Raleway"/>
                <a:ea typeface="Raleway"/>
                <a:cs typeface="Raleway"/>
                <a:sym typeface="Raleway"/>
              </a:rPr>
              <a:t>hypothalamus</a:t>
            </a:r>
            <a:r>
              <a:rPr b="0" i="0" lang="en-US" u="none" strike="noStrike">
                <a:solidFill>
                  <a:srgbClr val="4C4C4C"/>
                </a:solidFill>
                <a:latin typeface="Raleway"/>
                <a:ea typeface="Raleway"/>
                <a:cs typeface="Raleway"/>
                <a:sym typeface="Raleway"/>
              </a:rPr>
              <a:t> and </a:t>
            </a:r>
            <a:r>
              <a:rPr b="1" i="1" lang="en-US" u="none" strike="noStrike">
                <a:solidFill>
                  <a:srgbClr val="4C4C4C"/>
                </a:solidFill>
                <a:latin typeface="Raleway"/>
                <a:ea typeface="Raleway"/>
                <a:cs typeface="Raleway"/>
                <a:sym typeface="Raleway"/>
              </a:rPr>
              <a:t>pituitary</a:t>
            </a:r>
            <a:r>
              <a:rPr b="0" i="0" lang="en-US" u="none" strike="noStrike">
                <a:solidFill>
                  <a:srgbClr val="4C4C4C"/>
                </a:solidFill>
                <a:latin typeface="Raleway"/>
                <a:ea typeface="Raleway"/>
                <a:cs typeface="Raleway"/>
                <a:sym typeface="Raleway"/>
              </a:rPr>
              <a:t>. The </a:t>
            </a:r>
            <a:r>
              <a:rPr b="1" i="1" lang="en-US" u="none" strike="noStrike">
                <a:solidFill>
                  <a:srgbClr val="4C4C4C"/>
                </a:solidFill>
                <a:latin typeface="Raleway"/>
                <a:ea typeface="Raleway"/>
                <a:cs typeface="Raleway"/>
                <a:sym typeface="Raleway"/>
              </a:rPr>
              <a:t>hypothalamus</a:t>
            </a:r>
            <a:r>
              <a:rPr b="0" i="0" lang="en-US" u="none" strike="noStrike">
                <a:solidFill>
                  <a:srgbClr val="4C4C4C"/>
                </a:solidFill>
                <a:latin typeface="Raleway"/>
                <a:ea typeface="Raleway"/>
                <a:cs typeface="Raleway"/>
                <a:sym typeface="Raleway"/>
              </a:rPr>
              <a:t> responds by </a:t>
            </a:r>
            <a:r>
              <a:rPr b="1" i="0" lang="en-US" u="none" strike="noStrike">
                <a:solidFill>
                  <a:srgbClr val="4C4C4C"/>
                </a:solidFill>
                <a:latin typeface="Raleway"/>
                <a:ea typeface="Raleway"/>
                <a:cs typeface="Raleway"/>
                <a:sym typeface="Raleway"/>
              </a:rPr>
              <a:t>reducing the </a:t>
            </a:r>
            <a:r>
              <a:rPr b="1" i="1" lang="en-US" u="none" strike="noStrike">
                <a:solidFill>
                  <a:srgbClr val="4C4C4C"/>
                </a:solidFill>
                <a:latin typeface="Raleway"/>
                <a:ea typeface="Raleway"/>
                <a:cs typeface="Raleway"/>
                <a:sym typeface="Raleway"/>
              </a:rPr>
              <a:t>CRH</a:t>
            </a:r>
            <a:r>
              <a:rPr b="1" i="0" lang="en-US" u="none" strike="noStrike">
                <a:solidFill>
                  <a:srgbClr val="4C4C4C"/>
                </a:solidFill>
                <a:latin typeface="Raleway"/>
                <a:ea typeface="Raleway"/>
                <a:cs typeface="Raleway"/>
                <a:sym typeface="Raleway"/>
              </a:rPr>
              <a:t> output</a:t>
            </a:r>
            <a:r>
              <a:rPr b="0" i="0" lang="en-US" u="none" strike="noStrike">
                <a:solidFill>
                  <a:srgbClr val="4C4C4C"/>
                </a:solidFill>
                <a:latin typeface="Raleway"/>
                <a:ea typeface="Raleway"/>
                <a:cs typeface="Raleway"/>
                <a:sym typeface="Raleway"/>
              </a:rPr>
              <a:t>. The </a:t>
            </a:r>
            <a:r>
              <a:rPr b="1" i="1" lang="en-US" u="none" strike="noStrike">
                <a:solidFill>
                  <a:srgbClr val="4C4C4C"/>
                </a:solidFill>
                <a:latin typeface="Raleway"/>
                <a:ea typeface="Raleway"/>
                <a:cs typeface="Raleway"/>
                <a:sym typeface="Raleway"/>
              </a:rPr>
              <a:t>pituitary</a:t>
            </a:r>
            <a:r>
              <a:rPr b="0" i="0" lang="en-US" u="none" strike="noStrike">
                <a:solidFill>
                  <a:srgbClr val="4C4C4C"/>
                </a:solidFill>
                <a:latin typeface="Raleway"/>
                <a:ea typeface="Raleway"/>
                <a:cs typeface="Raleway"/>
                <a:sym typeface="Raleway"/>
              </a:rPr>
              <a:t> responds by </a:t>
            </a:r>
            <a:r>
              <a:rPr b="1" i="0" lang="en-US" u="none" strike="noStrike">
                <a:solidFill>
                  <a:srgbClr val="4C4C4C"/>
                </a:solidFill>
                <a:latin typeface="Raleway"/>
                <a:ea typeface="Raleway"/>
                <a:cs typeface="Raleway"/>
                <a:sym typeface="Raleway"/>
              </a:rPr>
              <a:t>reducing the </a:t>
            </a:r>
            <a:r>
              <a:rPr b="1" i="1" lang="en-US" u="none" strike="noStrike">
                <a:solidFill>
                  <a:srgbClr val="4C4C4C"/>
                </a:solidFill>
                <a:latin typeface="Raleway"/>
                <a:ea typeface="Raleway"/>
                <a:cs typeface="Raleway"/>
                <a:sym typeface="Raleway"/>
              </a:rPr>
              <a:t>ACTH</a:t>
            </a:r>
            <a:r>
              <a:rPr b="1" i="0" lang="en-US" u="none" strike="noStrike">
                <a:solidFill>
                  <a:srgbClr val="4C4C4C"/>
                </a:solidFill>
                <a:latin typeface="Raleway"/>
                <a:ea typeface="Raleway"/>
                <a:cs typeface="Raleway"/>
                <a:sym typeface="Raleway"/>
              </a:rPr>
              <a:t> output</a:t>
            </a:r>
            <a:r>
              <a:rPr b="0" i="0" lang="en-US" u="none" strike="noStrike">
                <a:solidFill>
                  <a:srgbClr val="4C4C4C"/>
                </a:solidFill>
                <a:latin typeface="Raleway"/>
                <a:ea typeface="Raleway"/>
                <a:cs typeface="Raleway"/>
                <a:sym typeface="Raleway"/>
              </a:rPr>
              <a:t>. The lower CRH and ACTH levels result in a low cortisol level. When the cortisol level is not suppressed, this is the abnormal result seen in </a:t>
            </a:r>
            <a:r>
              <a:rPr b="1" i="1" lang="en-US" u="none" strike="noStrike">
                <a:solidFill>
                  <a:srgbClr val="4C4C4C"/>
                </a:solidFill>
                <a:latin typeface="Raleway"/>
                <a:ea typeface="Raleway"/>
                <a:cs typeface="Raleway"/>
                <a:sym typeface="Raleway"/>
              </a:rPr>
              <a:t>Cushing’s Syndrome</a:t>
            </a:r>
            <a:endParaRPr b="0" i="0" u="none" strike="noStrike">
              <a:solidFill>
                <a:srgbClr val="4C4C4C"/>
              </a:solidFill>
              <a:latin typeface="Raleway"/>
              <a:ea typeface="Raleway"/>
              <a:cs typeface="Raleway"/>
              <a:sym typeface="Raleway"/>
            </a:endParaRPr>
          </a:p>
          <a:p>
            <a:pPr indent="0" lvl="0" marL="152400" rtl="0" algn="l">
              <a:lnSpc>
                <a:spcPct val="100000"/>
              </a:lnSpc>
              <a:spcBef>
                <a:spcPts val="0"/>
              </a:spcBef>
              <a:spcAft>
                <a:spcPts val="0"/>
              </a:spcAft>
              <a:buSzPts val="1200"/>
              <a:buNone/>
            </a:pPr>
            <a:r>
              <a:t/>
            </a:r>
            <a:endParaRPr b="0" i="0" u="none" strike="noStrike">
              <a:solidFill>
                <a:srgbClr val="4C4C4C"/>
              </a:solidFill>
              <a:latin typeface="Raleway"/>
              <a:ea typeface="Raleway"/>
              <a:cs typeface="Raleway"/>
              <a:sym typeface="Raleway"/>
            </a:endParaRPr>
          </a:p>
          <a:p>
            <a:pPr indent="0" lvl="0" marL="152400" rtl="0" algn="l">
              <a:lnSpc>
                <a:spcPct val="100000"/>
              </a:lnSpc>
              <a:spcBef>
                <a:spcPts val="0"/>
              </a:spcBef>
              <a:spcAft>
                <a:spcPts val="0"/>
              </a:spcAft>
              <a:buSzPts val="1200"/>
              <a:buNone/>
            </a:pPr>
            <a:r>
              <a:rPr b="1" i="0" lang="en-US" u="none" strike="noStrike">
                <a:solidFill>
                  <a:srgbClr val="4C4C4C"/>
                </a:solidFill>
                <a:latin typeface="Raleway"/>
                <a:ea typeface="Raleway"/>
                <a:cs typeface="Raleway"/>
                <a:sym typeface="Raleway"/>
              </a:rPr>
              <a:t>High Dose Dexamethasone Suppression Test (8mg dexamethasone)</a:t>
            </a:r>
            <a:endParaRPr b="0" i="0" u="none" strike="noStrike">
              <a:solidFill>
                <a:srgbClr val="4C4C4C"/>
              </a:solidFill>
              <a:latin typeface="Raleway"/>
              <a:ea typeface="Raleway"/>
              <a:cs typeface="Raleway"/>
              <a:sym typeface="Raleway"/>
            </a:endParaRPr>
          </a:p>
          <a:p>
            <a:pPr indent="-304800" lvl="0" marL="457200" rtl="0" algn="l">
              <a:lnSpc>
                <a:spcPct val="100000"/>
              </a:lnSpc>
              <a:spcBef>
                <a:spcPts val="0"/>
              </a:spcBef>
              <a:spcAft>
                <a:spcPts val="0"/>
              </a:spcAft>
              <a:buSzPts val="1200"/>
              <a:buChar char="●"/>
            </a:pPr>
            <a:r>
              <a:rPr b="0" i="0" lang="en-US" u="none" strike="noStrike">
                <a:solidFill>
                  <a:srgbClr val="4C4C4C"/>
                </a:solidFill>
                <a:latin typeface="Raleway"/>
                <a:ea typeface="Raleway"/>
                <a:cs typeface="Raleway"/>
                <a:sym typeface="Raleway"/>
              </a:rPr>
              <a:t>The high dose dexamethasone suppression test is performed after an abnormal result on the low dose test.</a:t>
            </a:r>
            <a:endParaRPr/>
          </a:p>
          <a:p>
            <a:pPr indent="-304800" lvl="0" marL="457200" rtl="0" algn="l">
              <a:lnSpc>
                <a:spcPct val="100000"/>
              </a:lnSpc>
              <a:spcBef>
                <a:spcPts val="0"/>
              </a:spcBef>
              <a:spcAft>
                <a:spcPts val="0"/>
              </a:spcAft>
              <a:buSzPts val="1200"/>
              <a:buChar char="●"/>
            </a:pPr>
            <a:r>
              <a:rPr b="0" i="0" lang="en-US" u="none" strike="noStrike">
                <a:solidFill>
                  <a:srgbClr val="4C4C4C"/>
                </a:solidFill>
                <a:latin typeface="Raleway"/>
                <a:ea typeface="Raleway"/>
                <a:cs typeface="Raleway"/>
                <a:sym typeface="Raleway"/>
              </a:rPr>
              <a:t>In </a:t>
            </a:r>
            <a:r>
              <a:rPr b="1" i="1" lang="en-US" u="none" strike="noStrike">
                <a:solidFill>
                  <a:srgbClr val="4C4C4C"/>
                </a:solidFill>
                <a:latin typeface="Raleway"/>
                <a:ea typeface="Raleway"/>
                <a:cs typeface="Raleway"/>
                <a:sym typeface="Raleway"/>
              </a:rPr>
              <a:t>Cushing’s Disease</a:t>
            </a:r>
            <a:r>
              <a:rPr b="0" i="0" lang="en-US" u="none" strike="noStrike">
                <a:solidFill>
                  <a:srgbClr val="4C4C4C"/>
                </a:solidFill>
                <a:latin typeface="Raleway"/>
                <a:ea typeface="Raleway"/>
                <a:cs typeface="Raleway"/>
                <a:sym typeface="Raleway"/>
              </a:rPr>
              <a:t> (</a:t>
            </a:r>
            <a:r>
              <a:rPr b="1" i="1" lang="en-US" u="none" strike="noStrike">
                <a:solidFill>
                  <a:srgbClr val="4C4C4C"/>
                </a:solidFill>
                <a:latin typeface="Raleway"/>
                <a:ea typeface="Raleway"/>
                <a:cs typeface="Raleway"/>
                <a:sym typeface="Raleway"/>
              </a:rPr>
              <a:t>pituitary adenoma</a:t>
            </a:r>
            <a:r>
              <a:rPr b="0" i="0" lang="en-US" u="none" strike="noStrike">
                <a:solidFill>
                  <a:srgbClr val="4C4C4C"/>
                </a:solidFill>
                <a:latin typeface="Raleway"/>
                <a:ea typeface="Raleway"/>
                <a:cs typeface="Raleway"/>
                <a:sym typeface="Raleway"/>
              </a:rPr>
              <a:t>) the pituitary still shows some response to </a:t>
            </a:r>
            <a:r>
              <a:rPr b="1" i="1" lang="en-US" u="none" strike="noStrike">
                <a:solidFill>
                  <a:srgbClr val="4C4C4C"/>
                </a:solidFill>
                <a:latin typeface="Raleway"/>
                <a:ea typeface="Raleway"/>
                <a:cs typeface="Raleway"/>
                <a:sym typeface="Raleway"/>
              </a:rPr>
              <a:t>negative feedback</a:t>
            </a:r>
            <a:r>
              <a:rPr b="0" i="0" lang="en-US" u="none" strike="noStrike">
                <a:solidFill>
                  <a:srgbClr val="4C4C4C"/>
                </a:solidFill>
                <a:latin typeface="Raleway"/>
                <a:ea typeface="Raleway"/>
                <a:cs typeface="Raleway"/>
                <a:sym typeface="Raleway"/>
              </a:rPr>
              <a:t> and 8mg of dexamethasone is enough to </a:t>
            </a:r>
            <a:r>
              <a:rPr b="1" i="0" lang="en-US" u="none" strike="noStrike">
                <a:solidFill>
                  <a:srgbClr val="4C4C4C"/>
                </a:solidFill>
                <a:latin typeface="Raleway"/>
                <a:ea typeface="Raleway"/>
                <a:cs typeface="Raleway"/>
                <a:sym typeface="Raleway"/>
              </a:rPr>
              <a:t>suppress cortisol</a:t>
            </a:r>
            <a:r>
              <a:rPr b="0" i="0" lang="en-US" u="none" strike="noStrike">
                <a:solidFill>
                  <a:srgbClr val="4C4C4C"/>
                </a:solidFill>
                <a:latin typeface="Raleway"/>
                <a:ea typeface="Raleway"/>
                <a:cs typeface="Raleway"/>
                <a:sym typeface="Raleway"/>
              </a:rPr>
              <a:t>.</a:t>
            </a:r>
            <a:endParaRPr/>
          </a:p>
          <a:p>
            <a:pPr indent="-304800" lvl="0" marL="457200" rtl="0" algn="l">
              <a:lnSpc>
                <a:spcPct val="100000"/>
              </a:lnSpc>
              <a:spcBef>
                <a:spcPts val="0"/>
              </a:spcBef>
              <a:spcAft>
                <a:spcPts val="0"/>
              </a:spcAft>
              <a:buSzPts val="1200"/>
              <a:buChar char="●"/>
            </a:pPr>
            <a:r>
              <a:rPr b="0" i="0" lang="en-US" u="none" strike="noStrike">
                <a:solidFill>
                  <a:srgbClr val="4C4C4C"/>
                </a:solidFill>
                <a:latin typeface="Raleway"/>
                <a:ea typeface="Raleway"/>
                <a:cs typeface="Raleway"/>
                <a:sym typeface="Raleway"/>
              </a:rPr>
              <a:t>Where there is an </a:t>
            </a:r>
            <a:r>
              <a:rPr b="1" i="1" lang="en-US" u="none" strike="noStrike">
                <a:solidFill>
                  <a:srgbClr val="4C4C4C"/>
                </a:solidFill>
                <a:latin typeface="Raleway"/>
                <a:ea typeface="Raleway"/>
                <a:cs typeface="Raleway"/>
                <a:sym typeface="Raleway"/>
              </a:rPr>
              <a:t>adrenal adenoma</a:t>
            </a:r>
            <a:r>
              <a:rPr b="0" i="0" lang="en-US" u="none" strike="noStrike">
                <a:solidFill>
                  <a:srgbClr val="4C4C4C"/>
                </a:solidFill>
                <a:latin typeface="Raleway"/>
                <a:ea typeface="Raleway"/>
                <a:cs typeface="Raleway"/>
                <a:sym typeface="Raleway"/>
              </a:rPr>
              <a:t>, cortisol production is independent from the pituitary. Therefore, cortisol is not suppressed however ACTH is suppressed due to negative feedback on the hypothalamus and pituitary gland.</a:t>
            </a:r>
            <a:endParaRPr/>
          </a:p>
          <a:p>
            <a:pPr indent="-304800" lvl="0" marL="457200" rtl="0" algn="l">
              <a:lnSpc>
                <a:spcPct val="100000"/>
              </a:lnSpc>
              <a:spcBef>
                <a:spcPts val="0"/>
              </a:spcBef>
              <a:spcAft>
                <a:spcPts val="0"/>
              </a:spcAft>
              <a:buSzPts val="1200"/>
              <a:buChar char="●"/>
            </a:pPr>
            <a:r>
              <a:rPr b="0" i="0" lang="en-US" u="none" strike="noStrike">
                <a:solidFill>
                  <a:srgbClr val="4C4C4C"/>
                </a:solidFill>
                <a:latin typeface="Raleway"/>
                <a:ea typeface="Raleway"/>
                <a:cs typeface="Raleway"/>
                <a:sym typeface="Raleway"/>
              </a:rPr>
              <a:t>Where there is </a:t>
            </a:r>
            <a:r>
              <a:rPr b="1" i="1" lang="en-US" u="none" strike="noStrike">
                <a:solidFill>
                  <a:srgbClr val="4C4C4C"/>
                </a:solidFill>
                <a:latin typeface="Raleway"/>
                <a:ea typeface="Raleway"/>
                <a:cs typeface="Raleway"/>
                <a:sym typeface="Raleway"/>
              </a:rPr>
              <a:t>ectopic ACTH</a:t>
            </a:r>
            <a:r>
              <a:rPr b="0" i="0" lang="en-US" u="none" strike="noStrike">
                <a:solidFill>
                  <a:srgbClr val="4C4C4C"/>
                </a:solidFill>
                <a:latin typeface="Raleway"/>
                <a:ea typeface="Raleway"/>
                <a:cs typeface="Raleway"/>
                <a:sym typeface="Raleway"/>
              </a:rPr>
              <a:t> (e.g. from a </a:t>
            </a:r>
            <a:r>
              <a:rPr b="1" i="1" lang="en-US" u="none" strike="noStrike">
                <a:solidFill>
                  <a:srgbClr val="4C4C4C"/>
                </a:solidFill>
                <a:latin typeface="Raleway"/>
                <a:ea typeface="Raleway"/>
                <a:cs typeface="Raleway"/>
                <a:sym typeface="Raleway"/>
              </a:rPr>
              <a:t>small cell lung cancer</a:t>
            </a:r>
            <a:r>
              <a:rPr b="0" i="0" lang="en-US" u="none" strike="noStrike">
                <a:solidFill>
                  <a:srgbClr val="4C4C4C"/>
                </a:solidFill>
                <a:latin typeface="Raleway"/>
                <a:ea typeface="Raleway"/>
                <a:cs typeface="Raleway"/>
                <a:sym typeface="Raleway"/>
              </a:rPr>
              <a:t>), neither cortisol or ACTH will be suppressed because the ACTH production is independent of the hypothalamus or pituitary gland.</a:t>
            </a:r>
            <a:endParaRPr/>
          </a:p>
          <a:p>
            <a:pPr indent="0" lvl="0" marL="0" rtl="0" algn="l">
              <a:lnSpc>
                <a:spcPct val="100000"/>
              </a:lnSpc>
              <a:spcBef>
                <a:spcPts val="0"/>
              </a:spcBef>
              <a:spcAft>
                <a:spcPts val="0"/>
              </a:spcAft>
              <a:buSzPts val="1200"/>
              <a:buNone/>
            </a:pPr>
            <a:r>
              <a:t/>
            </a:r>
            <a:endParaRPr/>
          </a:p>
        </p:txBody>
      </p:sp>
      <p:sp>
        <p:nvSpPr>
          <p:cNvPr id="344" name="Google Shape;344;g2ae0acf7889_0_55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e0acf7889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g2ae0acf7889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ae0acf7889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ae0acf7889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ae0acf7889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2ae0acf7889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e0acf7889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2ae0acf7889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ae0acf7889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2ae0acf7889_0_4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ae0acf7889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2ae0acf7889_0_4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685800" y="4343400"/>
            <a:ext cx="5486399"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e0acf7889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ae0acf7889_0_5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e0acf788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ae0acf7889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ae0acf7889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2ae0acf7889_0_4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ae0acf7889_0_5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2ae0acf7889_0_5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2ae0acf7889_0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2ae0acf7889_0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2400" rtl="0" algn="l">
              <a:lnSpc>
                <a:spcPct val="100000"/>
              </a:lnSpc>
              <a:spcBef>
                <a:spcPts val="0"/>
              </a:spcBef>
              <a:spcAft>
                <a:spcPts val="0"/>
              </a:spcAft>
              <a:buSzPts val="1200"/>
              <a:buNone/>
            </a:pPr>
            <a:r>
              <a:rPr lang="en-US"/>
              <a:t>https://www.medicdrive.org/thyroid-disease/ </a:t>
            </a:r>
            <a:endParaRPr/>
          </a:p>
          <a:p>
            <a:pPr indent="0" lvl="0" marL="152400" rtl="0" algn="l">
              <a:lnSpc>
                <a:spcPct val="100000"/>
              </a:lnSpc>
              <a:spcBef>
                <a:spcPts val="0"/>
              </a:spcBef>
              <a:spcAft>
                <a:spcPts val="0"/>
              </a:spcAft>
              <a:buSzPts val="1200"/>
              <a:buNone/>
            </a:pPr>
            <a:r>
              <a:t/>
            </a:r>
            <a:endParaRPr/>
          </a:p>
        </p:txBody>
      </p:sp>
      <p:sp>
        <p:nvSpPr>
          <p:cNvPr id="417" name="Google Shape;417;g2ae0acf7889_0_226: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ae0acf7889_0_5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ae0acf7889_0_5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2400" rtl="0" algn="l">
              <a:lnSpc>
                <a:spcPct val="100000"/>
              </a:lnSpc>
              <a:spcBef>
                <a:spcPts val="0"/>
              </a:spcBef>
              <a:spcAft>
                <a:spcPts val="0"/>
              </a:spcAft>
              <a:buSzPts val="1200"/>
              <a:buNone/>
            </a:pPr>
            <a:r>
              <a:rPr lang="en-US"/>
              <a:t>https://www.medicdrive.org/thyroid-disease/ </a:t>
            </a:r>
            <a:endParaRPr/>
          </a:p>
          <a:p>
            <a:pPr indent="0" lvl="0" marL="152400" rtl="0" algn="l">
              <a:lnSpc>
                <a:spcPct val="100000"/>
              </a:lnSpc>
              <a:spcBef>
                <a:spcPts val="0"/>
              </a:spcBef>
              <a:spcAft>
                <a:spcPts val="0"/>
              </a:spcAft>
              <a:buSzPts val="1200"/>
              <a:buNone/>
            </a:pPr>
            <a:r>
              <a:t/>
            </a:r>
            <a:endParaRPr/>
          </a:p>
        </p:txBody>
      </p:sp>
      <p:sp>
        <p:nvSpPr>
          <p:cNvPr id="425" name="Google Shape;425;g2ae0acf7889_0_51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ae0acf7889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g2ae0acf7889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2400" rtl="0" algn="l">
              <a:lnSpc>
                <a:spcPct val="100000"/>
              </a:lnSpc>
              <a:spcBef>
                <a:spcPts val="0"/>
              </a:spcBef>
              <a:spcAft>
                <a:spcPts val="0"/>
              </a:spcAft>
              <a:buSzPts val="1200"/>
              <a:buNone/>
            </a:pPr>
            <a:r>
              <a:rPr lang="en-US"/>
              <a:t>https://www.medicdrive.org/thyroid-disease/ </a:t>
            </a:r>
            <a:endParaRPr/>
          </a:p>
          <a:p>
            <a:pPr indent="0" lvl="0" marL="152400" rtl="0" algn="l">
              <a:lnSpc>
                <a:spcPct val="100000"/>
              </a:lnSpc>
              <a:spcBef>
                <a:spcPts val="0"/>
              </a:spcBef>
              <a:spcAft>
                <a:spcPts val="0"/>
              </a:spcAft>
              <a:buSzPts val="1200"/>
              <a:buNone/>
            </a:pPr>
            <a:r>
              <a:t/>
            </a:r>
            <a:endParaRPr/>
          </a:p>
        </p:txBody>
      </p:sp>
      <p:sp>
        <p:nvSpPr>
          <p:cNvPr id="433" name="Google Shape;433;g2ae0acf7889_0_24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ae0acf7889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g2ae0acf7889_0_2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ae0acf7889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2ae0acf7889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2ae0acf788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2ae0acf7889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58e85a442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658e85a442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chemeClr val="dk1"/>
              </a:buClr>
              <a:buSzPts val="1200"/>
              <a:buFont typeface="Calibri"/>
              <a:buNone/>
            </a:pPr>
            <a:r>
              <a:t/>
            </a:r>
            <a:endParaRPr/>
          </a:p>
        </p:txBody>
      </p:sp>
      <p:sp>
        <p:nvSpPr>
          <p:cNvPr id="129" name="Google Shape;129;g2658e85a442_0_9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ae0acf7889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2ae0acf7889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2ae0acf7889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g2ae0acf7889_0_5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ae0acf7889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2ae0acf7889_0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ae0acf7889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2ae0acf7889_0_5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ae0acf7889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2ae0acf7889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ae0acf7889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2ae0acf7889_0_5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ae0acf7889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g2ae0acf7889_0_5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ae0acf7889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g2ae0acf7889_0_2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ae0acf7889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ae0acf7889_0_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658e85a4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2658e85a44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e0acf788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g2ae0acf7889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658e85a4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2658e85a442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2658e85a442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g2658e85a442_0_2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US"/>
              <a:t>Beta-cell destruction proceeds sub-clinically for months to years as insulitis. When 80-90% of beta cells have been destroyed, hyperglycaemia develops. Patients cannot utilise glucose in peripheral muscle and adipose tissues. This stimulates glucagon secretion which promotes gluconeogenesis, glycogenolysis, and ketogenesis in the liver. Hyperglycaemia and anion gap metabolic acidosis result. Long-term hyperglycaemia leads to complications (below).</a:t>
            </a:r>
            <a:endParaRPr/>
          </a:p>
          <a:p>
            <a:pPr indent="0" lvl="0" marL="0" rtl="0" algn="l">
              <a:lnSpc>
                <a:spcPct val="115000"/>
              </a:lnSpc>
              <a:spcBef>
                <a:spcPts val="1200"/>
              </a:spcBef>
              <a:spcAft>
                <a:spcPts val="1200"/>
              </a:spcAft>
              <a:buSzPts val="1100"/>
              <a:buNone/>
            </a:pPr>
            <a:r>
              <a:rPr lang="en-US"/>
              <a:t>Hyperglycaemia induces oxidative stress and inflammation. Oxidative stress can cause endothelial dysfunction by NO. Dysfunctional endothelium allows entry of LDLP into the vessel wall, which induces a slow inflammatory process and leads to atherosclerosis formation.</a:t>
            </a:r>
            <a:endParaRPr/>
          </a:p>
        </p:txBody>
      </p:sp>
      <p:sp>
        <p:nvSpPr>
          <p:cNvPr id="532" name="Google Shape;532;g2658e85a442_0_27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US"/>
              <a:t>Beta-cell destruction proceeds sub-clinically for months to years as insulitis. When 80-90% of beta cells have been destroyed, hyperglycaemia develops. Patients cannot utilise glucose in peripheral muscle and adipose tissues. This stimulates glucagon secretion which promotes gluconeogenesis, glycogenolysis, and ketogenesis in the liver. Hyperglycaemia and anion gap metabolic acidosis result. Long-term hyperglycaemia leads to complications (below).</a:t>
            </a:r>
            <a:endParaRPr/>
          </a:p>
          <a:p>
            <a:pPr indent="0" lvl="0" marL="0" rtl="0" algn="l">
              <a:lnSpc>
                <a:spcPct val="115000"/>
              </a:lnSpc>
              <a:spcBef>
                <a:spcPts val="1200"/>
              </a:spcBef>
              <a:spcAft>
                <a:spcPts val="1200"/>
              </a:spcAft>
              <a:buSzPts val="1100"/>
              <a:buNone/>
            </a:pPr>
            <a:r>
              <a:rPr lang="en-US"/>
              <a:t>Hyperglycaemia induces oxidative stress and inflammation. Oxidative stress can cause endothelial dysfunction by NO. Dysfunctional endothelium allows entry of LDLP into the vessel wall, which induces a slow inflammatory process and leads to atherosclerosis formation.</a:t>
            </a:r>
            <a:endParaRPr/>
          </a:p>
        </p:txBody>
      </p:sp>
      <p:sp>
        <p:nvSpPr>
          <p:cNvPr id="539" name="Google Shape;539;p1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658e85a442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658e85a442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547" name="Google Shape;547;g2658e85a442_0_2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1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a:p>
        </p:txBody>
      </p:sp>
      <p:sp>
        <p:nvSpPr>
          <p:cNvPr id="556" name="Google Shape;556;p14: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658e85a442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g2658e85a442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marR="0" rtl="0" algn="l">
              <a:lnSpc>
                <a:spcPct val="100000"/>
              </a:lnSpc>
              <a:spcBef>
                <a:spcPts val="0"/>
              </a:spcBef>
              <a:spcAft>
                <a:spcPts val="0"/>
              </a:spcAft>
              <a:buNone/>
            </a:pPr>
            <a:r>
              <a:t/>
            </a:r>
            <a:endParaRPr/>
          </a:p>
        </p:txBody>
      </p:sp>
      <p:sp>
        <p:nvSpPr>
          <p:cNvPr id="562" name="Google Shape;562;g2658e85a442_0_6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658e85a44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2658e85a442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658e85a44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2658e85a442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2658e85a44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2658e85a44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658e85a44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g2658e85a442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e0acf78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2ae0acf7889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2658e85a44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g2658e85a442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658e85a44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g2658e85a44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658e85a442_0_2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2658e85a442_0_2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06" name="Google Shape;606;g2658e85a442_0_26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2658e85a442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g2658e85a442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13" name="Google Shape;613;g2658e85a442_0_7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658e85a442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2658e85a442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21" name="Google Shape;621;g2658e85a442_0_9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658e85a442_0_1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658e85a442_0_1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29" name="Google Shape;629;g2658e85a442_0_108: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2658e85a44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g2658e85a442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658e85a442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g2658e85a442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2658e85a44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g2658e85a442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2658e85a442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2658e85a442_0_1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ae0acf788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ae0acf7889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658e85a442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g2658e85a442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658e85a44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g2658e85a442_0_1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658e85a442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g2658e85a442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74" name="Google Shape;674;g2658e85a442_0_142: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658e85a442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0" name="Google Shape;680;g2658e85a442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81" name="Google Shape;681;g2658e85a442_0_256: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658e85a442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2658e85a442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g2658e85a442_0_163: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658e85a442_0_1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2658e85a442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695" name="Google Shape;695;g2658e85a442_0_15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658e85a442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3" name="Google Shape;703;g2658e85a442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04" name="Google Shape;704;g2658e85a442_0_173: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658e85a442_0_1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2658e85a442_0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11" name="Google Shape;711;g2658e85a442_0_18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2658e85a442_0_1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7" name="Google Shape;717;g2658e85a442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18" name="Google Shape;718;g2658e85a442_0_19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658e85a442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g2658e85a442_0_1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24" name="Google Shape;724;g2658e85a442_0_19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ae0acf788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2ae0acf7889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658e85a442_0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g2658e85a442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31" name="Google Shape;731;g2658e85a442_0_249: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658e85a442_0_2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g2658e85a442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t/>
            </a:r>
            <a:endParaRPr/>
          </a:p>
        </p:txBody>
      </p:sp>
      <p:sp>
        <p:nvSpPr>
          <p:cNvPr id="739" name="Google Shape;739;g2658e85a442_0_20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2658e85a442_0_2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2658e85a44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g2658e85a442_0_212: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658e85a442_0_2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2658e85a442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g2658e85a442_0_22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658e85a442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2658e85a442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2658e85a442_0_234: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2658e85a442_0_2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2658e85a442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g2658e85a442_0_277: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2658e85a442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g2658e85a442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658e85a442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g2658e85a442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2658e85a442_0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2658e85a442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g2658e85a442_0_30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658e85a442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g2658e85a442_0_3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0.xml"/><Relationship Id="rId3"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0.pn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0.png"/><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4.png"/><Relationship Id="rId4" Type="http://schemas.openxmlformats.org/officeDocument/2006/relationships/image" Target="../media/image2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8.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3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2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9.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3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34.png"/><Relationship Id="rId4" Type="http://schemas.openxmlformats.org/officeDocument/2006/relationships/image" Target="../media/image3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31.png"/><Relationship Id="rId4" Type="http://schemas.openxmlformats.org/officeDocument/2006/relationships/image" Target="../media/image36.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34.png"/><Relationship Id="rId4" Type="http://schemas.openxmlformats.org/officeDocument/2006/relationships/image" Target="../media/image3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35.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Radley"/>
              <a:ea typeface="Radley"/>
              <a:cs typeface="Radley"/>
              <a:sym typeface="Radley"/>
            </a:endParaRPr>
          </a:p>
        </p:txBody>
      </p:sp>
      <p:grpSp>
        <p:nvGrpSpPr>
          <p:cNvPr id="89" name="Google Shape;89;p2"/>
          <p:cNvGrpSpPr/>
          <p:nvPr/>
        </p:nvGrpSpPr>
        <p:grpSpPr>
          <a:xfrm>
            <a:off x="2631760" y="-578017"/>
            <a:ext cx="7475928" cy="6551442"/>
            <a:chOff x="2358035" y="-875911"/>
            <a:chExt cx="7475928" cy="6551442"/>
          </a:xfrm>
        </p:grpSpPr>
        <p:pic>
          <p:nvPicPr>
            <p:cNvPr id="90" name="Google Shape;90;p2"/>
            <p:cNvPicPr preferRelativeResize="0"/>
            <p:nvPr/>
          </p:nvPicPr>
          <p:blipFill rotWithShape="1">
            <a:blip r:embed="rId3">
              <a:alphaModFix/>
            </a:blip>
            <a:srcRect b="0" l="0" r="0" t="0"/>
            <a:stretch/>
          </p:blipFill>
          <p:spPr>
            <a:xfrm>
              <a:off x="3999633" y="450064"/>
              <a:ext cx="4192730" cy="4192730"/>
            </a:xfrm>
            <a:prstGeom prst="rect">
              <a:avLst/>
            </a:prstGeom>
            <a:noFill/>
            <a:ln>
              <a:noFill/>
            </a:ln>
          </p:spPr>
        </p:pic>
        <p:pic>
          <p:nvPicPr>
            <p:cNvPr descr="A picture containing text&#10;&#10;Description automatically generated" id="91" name="Google Shape;91;p2"/>
            <p:cNvPicPr preferRelativeResize="0"/>
            <p:nvPr/>
          </p:nvPicPr>
          <p:blipFill rotWithShape="1">
            <a:blip r:embed="rId4">
              <a:alphaModFix/>
            </a:blip>
            <a:srcRect b="12365" l="0" r="0" t="0"/>
            <a:stretch/>
          </p:blipFill>
          <p:spPr>
            <a:xfrm>
              <a:off x="2358035" y="-875911"/>
              <a:ext cx="7475928" cy="6551442"/>
            </a:xfrm>
            <a:prstGeom prst="rect">
              <a:avLst/>
            </a:prstGeom>
            <a:noFill/>
            <a:ln>
              <a:noFill/>
            </a:ln>
          </p:spPr>
        </p:pic>
      </p:grpSp>
      <p:sp>
        <p:nvSpPr>
          <p:cNvPr id="92" name="Google Shape;92;p2"/>
          <p:cNvSpPr txBox="1"/>
          <p:nvPr/>
        </p:nvSpPr>
        <p:spPr>
          <a:xfrm>
            <a:off x="5235722" y="6058530"/>
            <a:ext cx="2268000" cy="646500"/>
          </a:xfrm>
          <a:prstGeom prst="rect">
            <a:avLst/>
          </a:prstGeom>
          <a:solidFill>
            <a:srgbClr val="F8F4E4"/>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293267"/>
              </a:buClr>
              <a:buSzPts val="3600"/>
              <a:buFont typeface="Calibri"/>
              <a:buNone/>
            </a:pPr>
            <a:r>
              <a:rPr b="1" i="0" lang="en-US" sz="3600" u="none" cap="none" strike="noStrike">
                <a:solidFill>
                  <a:srgbClr val="293267"/>
                </a:solidFill>
                <a:latin typeface="Calibri"/>
                <a:ea typeface="Calibri"/>
                <a:cs typeface="Calibri"/>
                <a:sym typeface="Calibri"/>
              </a:rPr>
              <a:t>2023/2024</a:t>
            </a:r>
            <a:endParaRPr b="1" i="0" sz="3200" u="none" cap="none" strike="noStrik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ae0acf7889_0_17"/>
          <p:cNvSpPr txBox="1"/>
          <p:nvPr>
            <p:ph idx="1" type="body"/>
          </p:nvPr>
        </p:nvSpPr>
        <p:spPr>
          <a:xfrm>
            <a:off x="763325" y="2401493"/>
            <a:ext cx="10515600" cy="25449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A - Cortisol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B - Vitamin B</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 - Incretin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D - Glucagon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E - Serotonin </a:t>
            </a:r>
            <a:endParaRPr>
              <a:solidFill>
                <a:srgbClr val="000000"/>
              </a:solidFill>
              <a:latin typeface="Arial"/>
              <a:ea typeface="Arial"/>
              <a:cs typeface="Arial"/>
              <a:sym typeface="Arial"/>
            </a:endParaRPr>
          </a:p>
        </p:txBody>
      </p:sp>
      <p:sp>
        <p:nvSpPr>
          <p:cNvPr id="163" name="Google Shape;163;g2ae0acf7889_0_1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Which is not a </a:t>
            </a:r>
            <a:r>
              <a:rPr lang="en-US" sz="4200">
                <a:solidFill>
                  <a:srgbClr val="FFFFFF"/>
                </a:solidFill>
                <a:latin typeface="Georgia"/>
                <a:ea typeface="Georgia"/>
                <a:cs typeface="Georgia"/>
                <a:sym typeface="Georgia"/>
              </a:rPr>
              <a:t>hormone</a:t>
            </a:r>
            <a:endParaRPr sz="4200">
              <a:solidFill>
                <a:srgbClr val="FFFFFF"/>
              </a:solidFill>
              <a:latin typeface="Georgia"/>
              <a:ea typeface="Georgia"/>
              <a:cs typeface="Georgia"/>
              <a:sym typeface="Georgia"/>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g2658e85a442_0_322"/>
          <p:cNvSpPr txBox="1"/>
          <p:nvPr>
            <p:ph idx="1" type="body"/>
          </p:nvPr>
        </p:nvSpPr>
        <p:spPr>
          <a:xfrm>
            <a:off x="838200" y="1837193"/>
            <a:ext cx="10515600" cy="4335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your GP clinic with his mother. The patient is complaining of feeling tired and going to the toilet frequently. He mentioned that he always need to keep drinking because he’s so thirsty all the time. His general appearance is quite slim. His PMhx is not significant but his mother mentioned that she suffers from hypothyroidism.</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the management for this condition?</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Lifestyle modifications</a:t>
            </a:r>
            <a:endParaRPr sz="2300">
              <a:solidFill>
                <a:srgbClr val="000000"/>
              </a:solidFill>
            </a:endParaRPr>
          </a:p>
          <a:p>
            <a:pPr indent="-374650" lvl="0" marL="457200" rtl="0" algn="l">
              <a:lnSpc>
                <a:spcPct val="90000"/>
              </a:lnSpc>
              <a:spcBef>
                <a:spcPts val="0"/>
              </a:spcBef>
              <a:spcAft>
                <a:spcPts val="0"/>
              </a:spcAft>
              <a:buClr>
                <a:srgbClr val="FF0000"/>
              </a:buClr>
              <a:buSzPts val="2300"/>
              <a:buFont typeface="Calibri"/>
              <a:buAutoNum type="alphaLcPeriod"/>
            </a:pPr>
            <a:r>
              <a:rPr lang="en-US" sz="2300">
                <a:solidFill>
                  <a:srgbClr val="FF0000"/>
                </a:solidFill>
              </a:rPr>
              <a:t>Insulin</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Metformin</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SGLT-2 inhibitor</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DPP 4 inhibitor</a:t>
            </a:r>
            <a:endParaRPr sz="2300">
              <a:solidFill>
                <a:srgbClr val="000000"/>
              </a:solidFill>
            </a:endParaRPr>
          </a:p>
        </p:txBody>
      </p:sp>
      <p:sp>
        <p:nvSpPr>
          <p:cNvPr id="808" name="Google Shape;808;g2658e85a442_0_32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2</a:t>
            </a:r>
            <a:endParaRPr sz="4200">
              <a:solidFill>
                <a:srgbClr val="FFFFFF"/>
              </a:solidFill>
              <a:latin typeface="Georgia"/>
              <a:ea typeface="Georgia"/>
              <a:cs typeface="Georgia"/>
              <a:sym typeface="Georgia"/>
            </a:endParaRPr>
          </a:p>
        </p:txBody>
      </p:sp>
      <p:sp>
        <p:nvSpPr>
          <p:cNvPr id="809" name="Google Shape;809;g2658e85a442_0_322"/>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2658e85a442_0_328"/>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18 year old patient is admitted to the emergency department. They have fast breathing with a pear drop smell. Their BP is 85/65 and HR 125. They are known to be a diabetic.</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your initial management for this condition?</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Insulin</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Fluids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Glucose</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Metformin</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Dextrose</a:t>
            </a:r>
            <a:endParaRPr sz="2300">
              <a:solidFill>
                <a:srgbClr val="000000"/>
              </a:solidFill>
            </a:endParaRPr>
          </a:p>
        </p:txBody>
      </p:sp>
      <p:sp>
        <p:nvSpPr>
          <p:cNvPr id="815" name="Google Shape;815;g2658e85a442_0_328"/>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3</a:t>
            </a:r>
            <a:endParaRPr sz="4200">
              <a:solidFill>
                <a:srgbClr val="FFFFFF"/>
              </a:solidFill>
              <a:latin typeface="Georgia"/>
              <a:ea typeface="Georgia"/>
              <a:cs typeface="Georgia"/>
              <a:sym typeface="Georgia"/>
            </a:endParaRPr>
          </a:p>
        </p:txBody>
      </p:sp>
      <p:sp>
        <p:nvSpPr>
          <p:cNvPr id="816" name="Google Shape;816;g2658e85a442_0_328"/>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g2658e85a442_0_334"/>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18 year old patient is admitted to the emergency department. They have fast breathing with a pear drop smell. Their BP is 85/65 and HR 125. They are known to be a diabetic.</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your initial management for this condition?</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Insulin</a:t>
            </a:r>
            <a:endParaRPr sz="2300">
              <a:solidFill>
                <a:srgbClr val="000000"/>
              </a:solidFill>
            </a:endParaRPr>
          </a:p>
          <a:p>
            <a:pPr indent="-374650" lvl="0" marL="457200" rtl="0" algn="l">
              <a:lnSpc>
                <a:spcPct val="90000"/>
              </a:lnSpc>
              <a:spcBef>
                <a:spcPts val="0"/>
              </a:spcBef>
              <a:spcAft>
                <a:spcPts val="0"/>
              </a:spcAft>
              <a:buClr>
                <a:srgbClr val="FF0000"/>
              </a:buClr>
              <a:buSzPts val="2300"/>
              <a:buFont typeface="Calibri"/>
              <a:buAutoNum type="alphaLcPeriod"/>
            </a:pPr>
            <a:r>
              <a:rPr lang="en-US" sz="2300">
                <a:solidFill>
                  <a:srgbClr val="FF0000"/>
                </a:solidFill>
              </a:rPr>
              <a:t>Fluids</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Glucose</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Metformin</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Dextrose</a:t>
            </a:r>
            <a:endParaRPr sz="2300">
              <a:solidFill>
                <a:srgbClr val="000000"/>
              </a:solidFill>
            </a:endParaRPr>
          </a:p>
        </p:txBody>
      </p:sp>
      <p:sp>
        <p:nvSpPr>
          <p:cNvPr id="822" name="Google Shape;822;g2658e85a442_0_334"/>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3</a:t>
            </a:r>
            <a:endParaRPr sz="4200">
              <a:solidFill>
                <a:srgbClr val="FFFFFF"/>
              </a:solidFill>
              <a:latin typeface="Georgia"/>
              <a:ea typeface="Georgia"/>
              <a:cs typeface="Georgia"/>
              <a:sym typeface="Georgia"/>
            </a:endParaRPr>
          </a:p>
        </p:txBody>
      </p:sp>
      <p:sp>
        <p:nvSpPr>
          <p:cNvPr id="823" name="Google Shape;823;g2658e85a442_0_334"/>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2658e85a442_0_340"/>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18 year old patient is admitted to the emergency department. They have fast breathing with a pear drop smell. Their BP is 85/65 and HR 125. They are known to be a diabetic. You have commenced fluid </a:t>
            </a:r>
            <a:r>
              <a:rPr lang="en-US" sz="2300">
                <a:solidFill>
                  <a:srgbClr val="000000"/>
                </a:solidFill>
              </a:rPr>
              <a:t>resuscitation with 0.9% saline. </a:t>
            </a:r>
            <a:r>
              <a:rPr lang="en-US" sz="2300">
                <a:solidFill>
                  <a:srgbClr val="000000"/>
                </a:solidFill>
              </a:rPr>
              <a:t> </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next in your management?</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Insulin with dextrose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More Fluids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Humalog</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Metformin</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Dextrose</a:t>
            </a:r>
            <a:endParaRPr sz="2300">
              <a:solidFill>
                <a:srgbClr val="000000"/>
              </a:solidFill>
            </a:endParaRPr>
          </a:p>
        </p:txBody>
      </p:sp>
      <p:sp>
        <p:nvSpPr>
          <p:cNvPr id="829" name="Google Shape;829;g2658e85a442_0_34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3</a:t>
            </a:r>
            <a:endParaRPr sz="4200">
              <a:solidFill>
                <a:srgbClr val="FFFFFF"/>
              </a:solidFill>
              <a:latin typeface="Georgia"/>
              <a:ea typeface="Georgia"/>
              <a:cs typeface="Georgia"/>
              <a:sym typeface="Georgia"/>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2658e85a442_0_346"/>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18 year old patient is admitted to the emergency department. They have fast breathing with a pear drop smell. Their BP is 85/65 and HR 125. They are known to be a diabetic. You have commenced fluid resuscitation with 0.9% saline.  </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next in your management?</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FF0000"/>
              </a:buClr>
              <a:buSzPts val="2300"/>
              <a:buFont typeface="Calibri"/>
              <a:buAutoNum type="alphaLcPeriod"/>
            </a:pPr>
            <a:r>
              <a:rPr lang="en-US" sz="2300">
                <a:solidFill>
                  <a:srgbClr val="FF0000"/>
                </a:solidFill>
              </a:rPr>
              <a:t>Insulin with dextrose</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More Fluids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Humalog</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Metformin</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Dextrose</a:t>
            </a:r>
            <a:endParaRPr sz="2300">
              <a:solidFill>
                <a:srgbClr val="000000"/>
              </a:solidFill>
            </a:endParaRPr>
          </a:p>
        </p:txBody>
      </p:sp>
      <p:sp>
        <p:nvSpPr>
          <p:cNvPr id="835" name="Google Shape;835;g2658e85a442_0_34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3</a:t>
            </a:r>
            <a:endParaRPr sz="4200">
              <a:solidFill>
                <a:srgbClr val="FFFFFF"/>
              </a:solidFill>
              <a:latin typeface="Georgia"/>
              <a:ea typeface="Georgia"/>
              <a:cs typeface="Georgia"/>
              <a:sym typeface="Georgia"/>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g2ae0acf7889_0_577"/>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36 year old </a:t>
            </a:r>
            <a:r>
              <a:rPr lang="en-US" sz="2300">
                <a:solidFill>
                  <a:srgbClr val="000000"/>
                </a:solidFill>
              </a:rPr>
              <a:t>woman</a:t>
            </a:r>
            <a:r>
              <a:rPr lang="en-US" sz="2300">
                <a:solidFill>
                  <a:srgbClr val="000000"/>
                </a:solidFill>
              </a:rPr>
              <a:t> is admitted to the emergency department. They have fast heart </a:t>
            </a:r>
            <a:r>
              <a:rPr lang="en-US" sz="2300">
                <a:solidFill>
                  <a:srgbClr val="000000"/>
                </a:solidFill>
              </a:rPr>
              <a:t>rate, chest pain, and are pacing around the room</a:t>
            </a:r>
            <a:r>
              <a:rPr lang="en-US" sz="2300">
                <a:solidFill>
                  <a:srgbClr val="000000"/>
                </a:solidFill>
              </a:rPr>
              <a:t>. Their BP is 142/129 and HR 125. They are known to be a type 1 diabetic.  </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give the most relief to the patient?</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Insulin with dextrose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Levothyroxine </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Carbimazole </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Propranolol </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Propylthiouracil </a:t>
            </a:r>
            <a:endParaRPr sz="2300">
              <a:solidFill>
                <a:srgbClr val="000000"/>
              </a:solidFill>
            </a:endParaRPr>
          </a:p>
        </p:txBody>
      </p:sp>
      <p:sp>
        <p:nvSpPr>
          <p:cNvPr id="841" name="Google Shape;841;g2ae0acf7889_0_57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4</a:t>
            </a:r>
            <a:endParaRPr sz="4200">
              <a:solidFill>
                <a:srgbClr val="FFFFFF"/>
              </a:solidFill>
              <a:latin typeface="Georgia"/>
              <a:ea typeface="Georgia"/>
              <a:cs typeface="Georgia"/>
              <a:sym typeface="Georgia"/>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g2ae0acf7889_0_582"/>
          <p:cNvSpPr txBox="1"/>
          <p:nvPr>
            <p:ph idx="1" type="body"/>
          </p:nvPr>
        </p:nvSpPr>
        <p:spPr>
          <a:xfrm>
            <a:off x="838200" y="1837193"/>
            <a:ext cx="10515600" cy="36987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36 year old woman is admitted to the emergency department. They have fast heart rate, chest pain, and are pacing around the room. Their BP is 142/129 and HR 125. They are known to be a type 1 diabetic.  </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give the most relief to the patient?</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Insulin with dextrose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Levothyroxine </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Carbimazole </a:t>
            </a:r>
            <a:endParaRPr sz="2300">
              <a:solidFill>
                <a:srgbClr val="000000"/>
              </a:solidFill>
            </a:endParaRPr>
          </a:p>
          <a:p>
            <a:pPr indent="-374650" lvl="0" marL="457200" rtl="0" algn="l">
              <a:lnSpc>
                <a:spcPct val="100000"/>
              </a:lnSpc>
              <a:spcBef>
                <a:spcPts val="0"/>
              </a:spcBef>
              <a:spcAft>
                <a:spcPts val="0"/>
              </a:spcAft>
              <a:buClr>
                <a:srgbClr val="FF0000"/>
              </a:buClr>
              <a:buSzPts val="2300"/>
              <a:buFont typeface="Calibri"/>
              <a:buAutoNum type="alphaLcPeriod"/>
            </a:pPr>
            <a:r>
              <a:rPr lang="en-US" sz="2300">
                <a:solidFill>
                  <a:srgbClr val="FF0000"/>
                </a:solidFill>
              </a:rPr>
              <a:t>Propranolol </a:t>
            </a:r>
            <a:endParaRPr>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Propylthiouracil </a:t>
            </a:r>
            <a:endParaRPr sz="2300">
              <a:solidFill>
                <a:srgbClr val="000000"/>
              </a:solidFill>
            </a:endParaRPr>
          </a:p>
        </p:txBody>
      </p:sp>
      <p:sp>
        <p:nvSpPr>
          <p:cNvPr id="847" name="Google Shape;847;g2ae0acf7889_0_58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4</a:t>
            </a:r>
            <a:endParaRPr sz="4200">
              <a:solidFill>
                <a:srgbClr val="FFFFFF"/>
              </a:solidFill>
              <a:latin typeface="Georgia"/>
              <a:ea typeface="Georgia"/>
              <a:cs typeface="Georgia"/>
              <a:sym typeface="Georgia"/>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ae0acf7889_0_587"/>
          <p:cNvSpPr txBox="1"/>
          <p:nvPr>
            <p:ph idx="1" type="body"/>
          </p:nvPr>
        </p:nvSpPr>
        <p:spPr>
          <a:xfrm>
            <a:off x="838200" y="1837193"/>
            <a:ext cx="10515600" cy="44289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Clr>
                <a:schemeClr val="dk1"/>
              </a:buClr>
              <a:buSzPts val="1100"/>
              <a:buFont typeface="Arial"/>
              <a:buNone/>
            </a:pPr>
            <a:r>
              <a:rPr lang="en-US" sz="2300"/>
              <a:t>A 35 year old woman presents with 3 year history of hypertension that has been difficult to manage with medication. She has nocturia, palpitations and headaches. The rest of her medical history is unremarkable. Her blood pressure is 155/90. A diagnosis of Conn’s syndrome is made.</a:t>
            </a:r>
            <a:endParaRPr sz="2300"/>
          </a:p>
          <a:p>
            <a:pPr indent="0" lvl="0" marL="0" rtl="0" algn="l">
              <a:spcBef>
                <a:spcPts val="1000"/>
              </a:spcBef>
              <a:spcAft>
                <a:spcPts val="0"/>
              </a:spcAft>
              <a:buNone/>
            </a:pPr>
            <a:r>
              <a:t/>
            </a:r>
            <a:endParaRPr sz="2300"/>
          </a:p>
          <a:p>
            <a:pPr indent="0" lvl="0" marL="0" rtl="0" algn="l">
              <a:spcBef>
                <a:spcPts val="1000"/>
              </a:spcBef>
              <a:spcAft>
                <a:spcPts val="0"/>
              </a:spcAft>
              <a:buNone/>
            </a:pPr>
            <a:r>
              <a:rPr lang="en-US" sz="2300"/>
              <a:t>What is the definitive treatment of Conn’s syndrome?</a:t>
            </a:r>
            <a:endParaRPr sz="2300"/>
          </a:p>
          <a:p>
            <a:pPr indent="0" lvl="0" marL="0" rtl="0" algn="l">
              <a:spcBef>
                <a:spcPts val="1000"/>
              </a:spcBef>
              <a:spcAft>
                <a:spcPts val="0"/>
              </a:spcAft>
              <a:buClr>
                <a:schemeClr val="dk1"/>
              </a:buClr>
              <a:buSzPts val="1100"/>
              <a:buFont typeface="Arial"/>
              <a:buNone/>
            </a:pPr>
            <a:r>
              <a:t/>
            </a:r>
            <a:endParaRPr sz="2300"/>
          </a:p>
          <a:p>
            <a:pPr indent="-374650" lvl="0" marL="457200" rtl="0" algn="l">
              <a:spcBef>
                <a:spcPts val="1000"/>
              </a:spcBef>
              <a:spcAft>
                <a:spcPts val="0"/>
              </a:spcAft>
              <a:buSzPts val="2300"/>
              <a:buFont typeface="Calibri"/>
              <a:buAutoNum type="alphaLcPeriod"/>
            </a:pPr>
            <a:r>
              <a:rPr lang="en-US" sz="2300">
                <a:solidFill>
                  <a:srgbClr val="000000"/>
                </a:solidFill>
              </a:rPr>
              <a:t>Percutaneous renal artery angioplasty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Adrenalectomy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Eplerenone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Spironolactone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Carbimazole </a:t>
            </a:r>
            <a:endParaRPr sz="2300">
              <a:solidFill>
                <a:srgbClr val="000000"/>
              </a:solidFill>
            </a:endParaRPr>
          </a:p>
        </p:txBody>
      </p:sp>
      <p:sp>
        <p:nvSpPr>
          <p:cNvPr id="853" name="Google Shape;853;g2ae0acf7889_0_58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5</a:t>
            </a:r>
            <a:endParaRPr sz="4200">
              <a:solidFill>
                <a:srgbClr val="FFFFFF"/>
              </a:solidFill>
              <a:latin typeface="Georgia"/>
              <a:ea typeface="Georgia"/>
              <a:cs typeface="Georgia"/>
              <a:sym typeface="Georgia"/>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g2ae0acf7889_0_592"/>
          <p:cNvSpPr txBox="1"/>
          <p:nvPr>
            <p:ph idx="1" type="body"/>
          </p:nvPr>
        </p:nvSpPr>
        <p:spPr>
          <a:xfrm>
            <a:off x="838200" y="1837193"/>
            <a:ext cx="10515600" cy="44289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300"/>
              <a:t>A 35 year old woman presents with 3 year history of hypertension that has been difficult to manage with medication. She has nocturia, palpitations and headaches. The rest of her medical history is unremarkable. Her blood pressure is 155/90. A diagnosis of Conn’s syndrome is made.</a:t>
            </a:r>
            <a:endParaRPr sz="2300"/>
          </a:p>
          <a:p>
            <a:pPr indent="0" lvl="0" marL="0" rtl="0" algn="l">
              <a:spcBef>
                <a:spcPts val="1000"/>
              </a:spcBef>
              <a:spcAft>
                <a:spcPts val="0"/>
              </a:spcAft>
              <a:buNone/>
            </a:pPr>
            <a:r>
              <a:t/>
            </a:r>
            <a:endParaRPr sz="2300"/>
          </a:p>
          <a:p>
            <a:pPr indent="0" lvl="0" marL="0" rtl="0" algn="l">
              <a:spcBef>
                <a:spcPts val="1000"/>
              </a:spcBef>
              <a:spcAft>
                <a:spcPts val="0"/>
              </a:spcAft>
              <a:buNone/>
            </a:pPr>
            <a:r>
              <a:rPr lang="en-US" sz="2300"/>
              <a:t>What is the definitive treatment of Conn’s syndrome?</a:t>
            </a:r>
            <a:endParaRPr sz="2300"/>
          </a:p>
          <a:p>
            <a:pPr indent="0" lvl="0" marL="0" rtl="0" algn="l">
              <a:spcBef>
                <a:spcPts val="1000"/>
              </a:spcBef>
              <a:spcAft>
                <a:spcPts val="0"/>
              </a:spcAft>
              <a:buNone/>
            </a:pPr>
            <a:r>
              <a:t/>
            </a:r>
            <a:endParaRPr sz="2300"/>
          </a:p>
          <a:p>
            <a:pPr indent="-374650" lvl="0" marL="457200" rtl="0" algn="l">
              <a:spcBef>
                <a:spcPts val="1000"/>
              </a:spcBef>
              <a:spcAft>
                <a:spcPts val="0"/>
              </a:spcAft>
              <a:buSzPts val="2300"/>
              <a:buFont typeface="Calibri"/>
              <a:buAutoNum type="alphaLcPeriod"/>
            </a:pPr>
            <a:r>
              <a:rPr lang="en-US" sz="2300">
                <a:solidFill>
                  <a:srgbClr val="000000"/>
                </a:solidFill>
              </a:rPr>
              <a:t>Percutaneous renal artery angioplasty </a:t>
            </a:r>
            <a:endParaRPr sz="2300">
              <a:solidFill>
                <a:srgbClr val="000000"/>
              </a:solidFill>
            </a:endParaRPr>
          </a:p>
          <a:p>
            <a:pPr indent="-374650" lvl="0" marL="457200" rtl="0" algn="l">
              <a:spcBef>
                <a:spcPts val="0"/>
              </a:spcBef>
              <a:spcAft>
                <a:spcPts val="0"/>
              </a:spcAft>
              <a:buClr>
                <a:srgbClr val="FF0000"/>
              </a:buClr>
              <a:buSzPts val="2300"/>
              <a:buAutoNum type="alphaLcPeriod"/>
            </a:pPr>
            <a:r>
              <a:rPr lang="en-US" sz="2300">
                <a:solidFill>
                  <a:srgbClr val="FF0000"/>
                </a:solidFill>
              </a:rPr>
              <a:t>Adrenalectomy </a:t>
            </a:r>
            <a:endParaRPr sz="2300">
              <a:solidFill>
                <a:srgbClr val="FF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Eplerenone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Spironolactone </a:t>
            </a:r>
            <a:endParaRPr sz="2300">
              <a:solidFill>
                <a:srgbClr val="000000"/>
              </a:solidFill>
            </a:endParaRPr>
          </a:p>
          <a:p>
            <a:pPr indent="-374650" lvl="0" marL="457200" rtl="0" algn="l">
              <a:spcBef>
                <a:spcPts val="0"/>
              </a:spcBef>
              <a:spcAft>
                <a:spcPts val="0"/>
              </a:spcAft>
              <a:buClr>
                <a:srgbClr val="000000"/>
              </a:buClr>
              <a:buSzPts val="2300"/>
              <a:buAutoNum type="alphaLcPeriod"/>
            </a:pPr>
            <a:r>
              <a:rPr lang="en-US" sz="2300">
                <a:solidFill>
                  <a:srgbClr val="000000"/>
                </a:solidFill>
              </a:rPr>
              <a:t>Carbimazole </a:t>
            </a:r>
            <a:endParaRPr sz="2300">
              <a:solidFill>
                <a:srgbClr val="000000"/>
              </a:solidFill>
            </a:endParaRPr>
          </a:p>
        </p:txBody>
      </p:sp>
      <p:sp>
        <p:nvSpPr>
          <p:cNvPr id="859" name="Google Shape;859;g2ae0acf7889_0_59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5</a:t>
            </a:r>
            <a:endParaRPr sz="4200">
              <a:solidFill>
                <a:srgbClr val="FFFFFF"/>
              </a:solidFill>
              <a:latin typeface="Georgia"/>
              <a:ea typeface="Georgia"/>
              <a:cs typeface="Georgia"/>
              <a:sym typeface="Georgia"/>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g2ae0acf7889_0_597"/>
          <p:cNvSpPr txBox="1"/>
          <p:nvPr>
            <p:ph type="title"/>
          </p:nvPr>
        </p:nvSpPr>
        <p:spPr>
          <a:xfrm>
            <a:off x="632475" y="570875"/>
            <a:ext cx="10515600" cy="19446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pls give feedback!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https://forms.gle/jmmWGpDgUqHx98AR7</a:t>
            </a:r>
            <a:endParaRPr/>
          </a:p>
        </p:txBody>
      </p:sp>
      <p:pic>
        <p:nvPicPr>
          <p:cNvPr id="866" name="Google Shape;866;g2ae0acf7889_0_597"/>
          <p:cNvPicPr preferRelativeResize="0"/>
          <p:nvPr/>
        </p:nvPicPr>
        <p:blipFill>
          <a:blip r:embed="rId3">
            <a:alphaModFix/>
          </a:blip>
          <a:stretch>
            <a:fillRect/>
          </a:stretch>
        </p:blipFill>
        <p:spPr>
          <a:xfrm>
            <a:off x="3101375" y="2693625"/>
            <a:ext cx="4164375" cy="4164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ae0acf7889_0_100"/>
          <p:cNvSpPr txBox="1"/>
          <p:nvPr>
            <p:ph idx="1" type="body"/>
          </p:nvPr>
        </p:nvSpPr>
        <p:spPr>
          <a:xfrm>
            <a:off x="763325" y="2401493"/>
            <a:ext cx="10515600" cy="25449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A - Cortisol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b="1" lang="en-US">
                <a:solidFill>
                  <a:srgbClr val="000000"/>
                </a:solidFill>
                <a:latin typeface="Arial"/>
                <a:ea typeface="Arial"/>
                <a:cs typeface="Arial"/>
                <a:sym typeface="Arial"/>
              </a:rPr>
              <a:t>B - Vitamin B</a:t>
            </a:r>
            <a:endParaRPr b="1">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 - Incretin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D - Glucagon </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E - Serotonin </a:t>
            </a:r>
            <a:endParaRPr>
              <a:solidFill>
                <a:srgbClr val="000000"/>
              </a:solidFill>
              <a:latin typeface="Arial"/>
              <a:ea typeface="Arial"/>
              <a:cs typeface="Arial"/>
              <a:sym typeface="Arial"/>
            </a:endParaRPr>
          </a:p>
        </p:txBody>
      </p:sp>
      <p:sp>
        <p:nvSpPr>
          <p:cNvPr id="169" name="Google Shape;169;g2ae0acf7889_0_10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Which is not a hormone</a:t>
            </a:r>
            <a:endParaRPr sz="4200">
              <a:solidFill>
                <a:srgbClr val="FFFFFF"/>
              </a:solidFill>
              <a:latin typeface="Georgia"/>
              <a:ea typeface="Georgia"/>
              <a:cs typeface="Georgia"/>
              <a:sym typeface="Georgia"/>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id="872" name="Google Shape;872;g2ae0acf7889_0_560"/>
          <p:cNvPicPr preferRelativeResize="0"/>
          <p:nvPr/>
        </p:nvPicPr>
        <p:blipFill>
          <a:blip r:embed="rId3">
            <a:alphaModFix/>
          </a:blip>
          <a:stretch>
            <a:fillRect/>
          </a:stretch>
        </p:blipFill>
        <p:spPr>
          <a:xfrm>
            <a:off x="152400" y="152400"/>
            <a:ext cx="8582025" cy="6419850"/>
          </a:xfrm>
          <a:prstGeom prst="rect">
            <a:avLst/>
          </a:prstGeom>
          <a:noFill/>
          <a:ln>
            <a:noFill/>
          </a:ln>
        </p:spPr>
      </p:pic>
      <p:pic>
        <p:nvPicPr>
          <p:cNvPr id="873" name="Google Shape;873;g2ae0acf7889_0_560"/>
          <p:cNvPicPr preferRelativeResize="0"/>
          <p:nvPr/>
        </p:nvPicPr>
        <p:blipFill>
          <a:blip r:embed="rId4">
            <a:alphaModFix/>
          </a:blip>
          <a:stretch>
            <a:fillRect/>
          </a:stretch>
        </p:blipFill>
        <p:spPr>
          <a:xfrm>
            <a:off x="8826900" y="2188825"/>
            <a:ext cx="2725625" cy="1905000"/>
          </a:xfrm>
          <a:prstGeom prst="rect">
            <a:avLst/>
          </a:prstGeom>
          <a:noFill/>
          <a:ln>
            <a:noFill/>
          </a:ln>
        </p:spPr>
      </p:pic>
      <p:sp>
        <p:nvSpPr>
          <p:cNvPr id="874" name="Google Shape;874;g2ae0acf7889_0_560"/>
          <p:cNvSpPr/>
          <p:nvPr/>
        </p:nvSpPr>
        <p:spPr>
          <a:xfrm>
            <a:off x="7321750" y="64645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5" name="Google Shape;875;g2ae0acf7889_0_560"/>
          <p:cNvSpPr/>
          <p:nvPr/>
        </p:nvSpPr>
        <p:spPr>
          <a:xfrm>
            <a:off x="2934950" y="84325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6" name="Google Shape;876;g2ae0acf7889_0_560"/>
          <p:cNvSpPr/>
          <p:nvPr/>
        </p:nvSpPr>
        <p:spPr>
          <a:xfrm>
            <a:off x="4337963" y="11339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7" name="Google Shape;877;g2ae0acf7889_0_560"/>
          <p:cNvSpPr/>
          <p:nvPr/>
        </p:nvSpPr>
        <p:spPr>
          <a:xfrm>
            <a:off x="6668725" y="18625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8" name="Google Shape;878;g2ae0acf7889_0_560"/>
          <p:cNvSpPr/>
          <p:nvPr/>
        </p:nvSpPr>
        <p:spPr>
          <a:xfrm>
            <a:off x="7256775" y="20593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79" name="Google Shape;879;g2ae0acf7889_0_560"/>
          <p:cNvSpPr/>
          <p:nvPr/>
        </p:nvSpPr>
        <p:spPr>
          <a:xfrm>
            <a:off x="4205050" y="333060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0" name="Google Shape;880;g2ae0acf7889_0_560"/>
          <p:cNvSpPr/>
          <p:nvPr/>
        </p:nvSpPr>
        <p:spPr>
          <a:xfrm>
            <a:off x="4415950" y="50601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881" name="Google Shape;881;g2ae0acf7889_0_560"/>
          <p:cNvSpPr txBox="1"/>
          <p:nvPr/>
        </p:nvSpPr>
        <p:spPr>
          <a:xfrm>
            <a:off x="9233000" y="4595425"/>
            <a:ext cx="299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Many that we have not covered </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2ae0acf7889_0_43"/>
          <p:cNvSpPr txBox="1"/>
          <p:nvPr>
            <p:ph idx="1" type="body"/>
          </p:nvPr>
        </p:nvSpPr>
        <p:spPr>
          <a:xfrm>
            <a:off x="0" y="1952268"/>
            <a:ext cx="10515600" cy="1900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Cortisol is a vital hormone with many functions.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3 key functions are:</a:t>
            </a: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t/>
            </a:r>
            <a:endParaRPr>
              <a:solidFill>
                <a:srgbClr val="000000"/>
              </a:solidFill>
              <a:latin typeface="Arial"/>
              <a:ea typeface="Arial"/>
              <a:cs typeface="Arial"/>
              <a:sym typeface="Arial"/>
            </a:endParaRPr>
          </a:p>
        </p:txBody>
      </p:sp>
      <p:sp>
        <p:nvSpPr>
          <p:cNvPr id="175" name="Google Shape;175;g2ae0acf7889_0_4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Cortisol</a:t>
            </a:r>
            <a:endParaRPr sz="4200">
              <a:solidFill>
                <a:srgbClr val="FFFFFF"/>
              </a:solidFill>
              <a:latin typeface="Georgia"/>
              <a:ea typeface="Georgia"/>
              <a:cs typeface="Georgia"/>
              <a:sym typeface="Georgia"/>
            </a:endParaRPr>
          </a:p>
        </p:txBody>
      </p:sp>
      <p:pic>
        <p:nvPicPr>
          <p:cNvPr id="176" name="Google Shape;176;g2ae0acf7889_0_43"/>
          <p:cNvPicPr preferRelativeResize="0"/>
          <p:nvPr/>
        </p:nvPicPr>
        <p:blipFill>
          <a:blip r:embed="rId3">
            <a:alphaModFix/>
          </a:blip>
          <a:stretch>
            <a:fillRect/>
          </a:stretch>
        </p:blipFill>
        <p:spPr>
          <a:xfrm>
            <a:off x="8043925" y="365125"/>
            <a:ext cx="4148076" cy="259256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ae0acf7889_0_335"/>
          <p:cNvSpPr txBox="1"/>
          <p:nvPr>
            <p:ph idx="1" type="body"/>
          </p:nvPr>
        </p:nvSpPr>
        <p:spPr>
          <a:xfrm>
            <a:off x="-32950" y="1998526"/>
            <a:ext cx="10757100" cy="22884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Cortisol is a vital hormone with many functions.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3 key functions are: </a:t>
            </a:r>
            <a:endParaRPr>
              <a:solidFill>
                <a:srgbClr val="000000"/>
              </a:solidFill>
              <a:latin typeface="Arial"/>
              <a:ea typeface="Arial"/>
              <a:cs typeface="Arial"/>
              <a:sym typeface="Arial"/>
            </a:endParaRPr>
          </a:p>
          <a:p>
            <a:pPr indent="-406400" lvl="0" marL="457200" rtl="0" algn="l">
              <a:lnSpc>
                <a:spcPct val="90000"/>
              </a:lnSpc>
              <a:spcBef>
                <a:spcPts val="1000"/>
              </a:spcBef>
              <a:spcAft>
                <a:spcPts val="0"/>
              </a:spcAft>
              <a:buClr>
                <a:srgbClr val="000000"/>
              </a:buClr>
              <a:buSzPts val="2800"/>
              <a:buFont typeface="Arial"/>
              <a:buAutoNum type="arabicPeriod"/>
            </a:pPr>
            <a:r>
              <a:rPr b="1" lang="en-US">
                <a:solidFill>
                  <a:srgbClr val="000000"/>
                </a:solidFill>
                <a:latin typeface="Arial"/>
                <a:ea typeface="Arial"/>
                <a:cs typeface="Arial"/>
                <a:sym typeface="Arial"/>
              </a:rPr>
              <a:t>Stress response</a:t>
            </a:r>
            <a:r>
              <a:rPr lang="en-US">
                <a:solidFill>
                  <a:srgbClr val="000000"/>
                </a:solidFill>
                <a:latin typeface="Arial"/>
                <a:ea typeface="Arial"/>
                <a:cs typeface="Arial"/>
                <a:sym typeface="Arial"/>
              </a:rPr>
              <a:t>, helping the body cope by providing energy and suppressing non-essential functions.</a:t>
            </a:r>
            <a:endParaRPr>
              <a:solidFill>
                <a:srgbClr val="000000"/>
              </a:solidFill>
              <a:latin typeface="Arial"/>
              <a:ea typeface="Arial"/>
              <a:cs typeface="Arial"/>
              <a:sym typeface="Arial"/>
            </a:endParaRPr>
          </a:p>
        </p:txBody>
      </p:sp>
      <p:sp>
        <p:nvSpPr>
          <p:cNvPr id="182" name="Google Shape;182;g2ae0acf7889_0_33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Cortisol</a:t>
            </a:r>
            <a:endParaRPr sz="4200">
              <a:solidFill>
                <a:srgbClr val="FFFFFF"/>
              </a:solidFill>
              <a:latin typeface="Georgia"/>
              <a:ea typeface="Georgia"/>
              <a:cs typeface="Georgia"/>
              <a:sym typeface="Georgia"/>
            </a:endParaRPr>
          </a:p>
        </p:txBody>
      </p:sp>
      <p:pic>
        <p:nvPicPr>
          <p:cNvPr id="183" name="Google Shape;183;g2ae0acf7889_0_335"/>
          <p:cNvPicPr preferRelativeResize="0"/>
          <p:nvPr/>
        </p:nvPicPr>
        <p:blipFill>
          <a:blip r:embed="rId3">
            <a:alphaModFix/>
          </a:blip>
          <a:stretch>
            <a:fillRect/>
          </a:stretch>
        </p:blipFill>
        <p:spPr>
          <a:xfrm>
            <a:off x="8043925" y="365125"/>
            <a:ext cx="4148076" cy="25925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2ae0acf7889_0_329"/>
          <p:cNvSpPr txBox="1"/>
          <p:nvPr>
            <p:ph idx="1" type="body"/>
          </p:nvPr>
        </p:nvSpPr>
        <p:spPr>
          <a:xfrm>
            <a:off x="-32950" y="1998526"/>
            <a:ext cx="10757100" cy="30642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Cortisol is a vital hormone with many functions.</a:t>
            </a:r>
            <a:br>
              <a:rPr lang="en-US">
                <a:solidFill>
                  <a:srgbClr val="000000"/>
                </a:solidFill>
                <a:latin typeface="Arial"/>
                <a:ea typeface="Arial"/>
                <a:cs typeface="Arial"/>
                <a:sym typeface="Arial"/>
              </a:rPr>
            </a:br>
            <a:endParaRPr>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3 key functions are: </a:t>
            </a:r>
            <a:endParaRPr>
              <a:solidFill>
                <a:srgbClr val="000000"/>
              </a:solidFill>
              <a:latin typeface="Arial"/>
              <a:ea typeface="Arial"/>
              <a:cs typeface="Arial"/>
              <a:sym typeface="Arial"/>
            </a:endParaRPr>
          </a:p>
          <a:p>
            <a:pPr indent="-406400" lvl="0" marL="457200" rtl="0" algn="l">
              <a:lnSpc>
                <a:spcPct val="90000"/>
              </a:lnSpc>
              <a:spcBef>
                <a:spcPts val="1000"/>
              </a:spcBef>
              <a:spcAft>
                <a:spcPts val="0"/>
              </a:spcAft>
              <a:buClr>
                <a:srgbClr val="000000"/>
              </a:buClr>
              <a:buSzPts val="2800"/>
              <a:buFont typeface="Arial"/>
              <a:buAutoNum type="arabicPeriod"/>
            </a:pPr>
            <a:r>
              <a:rPr b="1" lang="en-US">
                <a:solidFill>
                  <a:srgbClr val="000000"/>
                </a:solidFill>
                <a:latin typeface="Arial"/>
                <a:ea typeface="Arial"/>
                <a:cs typeface="Arial"/>
                <a:sym typeface="Arial"/>
              </a:rPr>
              <a:t>Stress response</a:t>
            </a:r>
            <a:r>
              <a:rPr lang="en-US">
                <a:solidFill>
                  <a:srgbClr val="000000"/>
                </a:solidFill>
                <a:latin typeface="Arial"/>
                <a:ea typeface="Arial"/>
                <a:cs typeface="Arial"/>
                <a:sym typeface="Arial"/>
              </a:rPr>
              <a:t>, helping the body cope by providing energy and suppressing non-essential functions.</a:t>
            </a:r>
            <a:endParaRPr>
              <a:solidFill>
                <a:srgbClr val="000000"/>
              </a:solidFill>
              <a:latin typeface="Arial"/>
              <a:ea typeface="Arial"/>
              <a:cs typeface="Arial"/>
              <a:sym typeface="Arial"/>
            </a:endParaRPr>
          </a:p>
          <a:p>
            <a:pPr indent="-406400" lvl="0" marL="457200" rtl="0" algn="l">
              <a:lnSpc>
                <a:spcPct val="90000"/>
              </a:lnSpc>
              <a:spcBef>
                <a:spcPts val="0"/>
              </a:spcBef>
              <a:spcAft>
                <a:spcPts val="0"/>
              </a:spcAft>
              <a:buClr>
                <a:srgbClr val="000000"/>
              </a:buClr>
              <a:buSzPts val="2800"/>
              <a:buFont typeface="Arial"/>
              <a:buAutoNum type="arabicPeriod"/>
            </a:pPr>
            <a:r>
              <a:rPr b="1" lang="en-US">
                <a:latin typeface="Arial"/>
                <a:ea typeface="Arial"/>
                <a:cs typeface="Arial"/>
                <a:sym typeface="Arial"/>
              </a:rPr>
              <a:t>Metabolic regulation</a:t>
            </a:r>
            <a:r>
              <a:rPr lang="en-US">
                <a:latin typeface="Arial"/>
                <a:ea typeface="Arial"/>
                <a:cs typeface="Arial"/>
                <a:sym typeface="Arial"/>
              </a:rPr>
              <a:t> by promoting protein breakdown, gluconeogenesis, and increasing blood glucose levels.</a:t>
            </a:r>
            <a:endParaRPr>
              <a:solidFill>
                <a:srgbClr val="000000"/>
              </a:solidFill>
              <a:latin typeface="Arial"/>
              <a:ea typeface="Arial"/>
              <a:cs typeface="Arial"/>
              <a:sym typeface="Arial"/>
            </a:endParaRPr>
          </a:p>
        </p:txBody>
      </p:sp>
      <p:sp>
        <p:nvSpPr>
          <p:cNvPr id="189" name="Google Shape;189;g2ae0acf7889_0_32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Cortisol</a:t>
            </a:r>
            <a:endParaRPr sz="4200">
              <a:solidFill>
                <a:srgbClr val="FFFFFF"/>
              </a:solidFill>
              <a:latin typeface="Georgia"/>
              <a:ea typeface="Georgia"/>
              <a:cs typeface="Georgia"/>
              <a:sym typeface="Georgia"/>
            </a:endParaRPr>
          </a:p>
        </p:txBody>
      </p:sp>
      <p:pic>
        <p:nvPicPr>
          <p:cNvPr id="190" name="Google Shape;190;g2ae0acf7889_0_329"/>
          <p:cNvPicPr preferRelativeResize="0"/>
          <p:nvPr/>
        </p:nvPicPr>
        <p:blipFill>
          <a:blip r:embed="rId3">
            <a:alphaModFix/>
          </a:blip>
          <a:stretch>
            <a:fillRect/>
          </a:stretch>
        </p:blipFill>
        <p:spPr>
          <a:xfrm>
            <a:off x="8043925" y="365125"/>
            <a:ext cx="4148076" cy="25925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ae0acf7889_0_323"/>
          <p:cNvSpPr txBox="1"/>
          <p:nvPr>
            <p:ph idx="1" type="body"/>
          </p:nvPr>
        </p:nvSpPr>
        <p:spPr>
          <a:xfrm>
            <a:off x="-32950" y="1998526"/>
            <a:ext cx="10757100" cy="43560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rPr>
              <a:t>Cortisol is a vital hormone with many functions.</a:t>
            </a:r>
            <a:endParaRPr>
              <a:solidFill>
                <a:srgbClr val="000000"/>
              </a:solidFill>
            </a:endParaRPr>
          </a:p>
          <a:p>
            <a:pPr indent="0" lvl="0" marL="457200" rtl="0" algn="l">
              <a:lnSpc>
                <a:spcPct val="90000"/>
              </a:lnSpc>
              <a:spcBef>
                <a:spcPts val="1000"/>
              </a:spcBef>
              <a:spcAft>
                <a:spcPts val="0"/>
              </a:spcAft>
              <a:buNone/>
            </a:pPr>
            <a:r>
              <a:rPr lang="en-US">
                <a:solidFill>
                  <a:srgbClr val="000000"/>
                </a:solidFill>
              </a:rPr>
              <a:t>It is a glucocorticoid. </a:t>
            </a:r>
            <a:br>
              <a:rPr lang="en-US">
                <a:solidFill>
                  <a:srgbClr val="000000"/>
                </a:solidFill>
              </a:rPr>
            </a:br>
            <a:endParaRPr>
              <a:solidFill>
                <a:srgbClr val="000000"/>
              </a:solidFill>
            </a:endParaRPr>
          </a:p>
          <a:p>
            <a:pPr indent="0" lvl="0" marL="457200" rtl="0" algn="l">
              <a:lnSpc>
                <a:spcPct val="90000"/>
              </a:lnSpc>
              <a:spcBef>
                <a:spcPts val="1000"/>
              </a:spcBef>
              <a:spcAft>
                <a:spcPts val="0"/>
              </a:spcAft>
              <a:buNone/>
            </a:pPr>
            <a:r>
              <a:rPr lang="en-US">
                <a:solidFill>
                  <a:srgbClr val="000000"/>
                </a:solidFill>
              </a:rPr>
              <a:t>3 key functions are: </a:t>
            </a:r>
            <a:endParaRPr>
              <a:solidFill>
                <a:srgbClr val="000000"/>
              </a:solidFill>
            </a:endParaRPr>
          </a:p>
          <a:p>
            <a:pPr indent="-406400" lvl="0" marL="457200" rtl="0" algn="l">
              <a:lnSpc>
                <a:spcPct val="90000"/>
              </a:lnSpc>
              <a:spcBef>
                <a:spcPts val="1000"/>
              </a:spcBef>
              <a:spcAft>
                <a:spcPts val="0"/>
              </a:spcAft>
              <a:buClr>
                <a:srgbClr val="000000"/>
              </a:buClr>
              <a:buSzPts val="2800"/>
              <a:buFont typeface="Arial"/>
              <a:buAutoNum type="arabicPeriod"/>
            </a:pPr>
            <a:r>
              <a:rPr b="1" lang="en-US">
                <a:solidFill>
                  <a:srgbClr val="000000"/>
                </a:solidFill>
              </a:rPr>
              <a:t>Stress response</a:t>
            </a:r>
            <a:r>
              <a:rPr lang="en-US">
                <a:solidFill>
                  <a:srgbClr val="000000"/>
                </a:solidFill>
              </a:rPr>
              <a:t>, helping the body cope by providing energy and suppressing non-essential functions.</a:t>
            </a:r>
            <a:endParaRPr>
              <a:solidFill>
                <a:srgbClr val="000000"/>
              </a:solidFill>
            </a:endParaRPr>
          </a:p>
          <a:p>
            <a:pPr indent="-406400" lvl="0" marL="457200" rtl="0" algn="l">
              <a:lnSpc>
                <a:spcPct val="90000"/>
              </a:lnSpc>
              <a:spcBef>
                <a:spcPts val="0"/>
              </a:spcBef>
              <a:spcAft>
                <a:spcPts val="0"/>
              </a:spcAft>
              <a:buClr>
                <a:srgbClr val="000000"/>
              </a:buClr>
              <a:buSzPts val="2800"/>
              <a:buFont typeface="Arial"/>
              <a:buAutoNum type="arabicPeriod"/>
            </a:pPr>
            <a:r>
              <a:rPr b="1" lang="en-US"/>
              <a:t>Metabolic regulation</a:t>
            </a:r>
            <a:r>
              <a:rPr lang="en-US"/>
              <a:t> by promoting protein breakdown, gluconeogenesis, and increasing blood glucose levels.</a:t>
            </a:r>
            <a:endParaRPr/>
          </a:p>
          <a:p>
            <a:pPr indent="-406400" lvl="0" marL="457200" rtl="0" algn="l">
              <a:lnSpc>
                <a:spcPct val="90000"/>
              </a:lnSpc>
              <a:spcBef>
                <a:spcPts val="0"/>
              </a:spcBef>
              <a:spcAft>
                <a:spcPts val="0"/>
              </a:spcAft>
              <a:buClr>
                <a:srgbClr val="000000"/>
              </a:buClr>
              <a:buSzPts val="2800"/>
              <a:buFont typeface="Arial"/>
              <a:buAutoNum type="arabicPeriod"/>
            </a:pPr>
            <a:r>
              <a:rPr b="1" lang="en-US"/>
              <a:t>Anti-inflammatory properties</a:t>
            </a:r>
            <a:r>
              <a:rPr lang="en-US"/>
              <a:t>, inhibiting immune cell activity and balancing the body's immune response.</a:t>
            </a:r>
            <a:endParaRPr>
              <a:solidFill>
                <a:srgbClr val="000000"/>
              </a:solidFill>
            </a:endParaRPr>
          </a:p>
        </p:txBody>
      </p:sp>
      <p:sp>
        <p:nvSpPr>
          <p:cNvPr id="196" name="Google Shape;196;g2ae0acf7889_0_32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Cortisol</a:t>
            </a:r>
            <a:endParaRPr sz="4200">
              <a:solidFill>
                <a:srgbClr val="FFFFFF"/>
              </a:solidFill>
              <a:latin typeface="Georgia"/>
              <a:ea typeface="Georgia"/>
              <a:cs typeface="Georgia"/>
              <a:sym typeface="Georgia"/>
            </a:endParaRPr>
          </a:p>
        </p:txBody>
      </p:sp>
      <p:pic>
        <p:nvPicPr>
          <p:cNvPr id="197" name="Google Shape;197;g2ae0acf7889_0_323"/>
          <p:cNvPicPr preferRelativeResize="0"/>
          <p:nvPr/>
        </p:nvPicPr>
        <p:blipFill>
          <a:blip r:embed="rId3">
            <a:alphaModFix/>
          </a:blip>
          <a:stretch>
            <a:fillRect/>
          </a:stretch>
        </p:blipFill>
        <p:spPr>
          <a:xfrm>
            <a:off x="8043925" y="365125"/>
            <a:ext cx="4148076" cy="25925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ae0acf7889_0_64"/>
          <p:cNvSpPr txBox="1"/>
          <p:nvPr>
            <p:ph idx="1" type="body"/>
          </p:nvPr>
        </p:nvSpPr>
        <p:spPr>
          <a:xfrm>
            <a:off x="-76200" y="2994905"/>
            <a:ext cx="7475400" cy="8682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Cortisol levels are controlled by the</a:t>
            </a:r>
            <a:r>
              <a:rPr lang="en-US">
                <a:solidFill>
                  <a:srgbClr val="000000"/>
                </a:solidFill>
                <a:latin typeface="Arial"/>
                <a:ea typeface="Arial"/>
                <a:cs typeface="Arial"/>
                <a:sym typeface="Arial"/>
              </a:rPr>
              <a:t> </a:t>
            </a:r>
            <a:r>
              <a:rPr b="1" lang="en-US">
                <a:solidFill>
                  <a:srgbClr val="000000"/>
                </a:solidFill>
                <a:latin typeface="Arial"/>
                <a:ea typeface="Arial"/>
                <a:cs typeface="Arial"/>
                <a:sym typeface="Arial"/>
              </a:rPr>
              <a:t>Hypothalamus-Pituitary-Adrenal Axis. </a:t>
            </a:r>
            <a:endParaRPr b="1">
              <a:solidFill>
                <a:srgbClr val="000000"/>
              </a:solidFill>
              <a:latin typeface="Arial"/>
              <a:ea typeface="Arial"/>
              <a:cs typeface="Arial"/>
              <a:sym typeface="Arial"/>
            </a:endParaRPr>
          </a:p>
        </p:txBody>
      </p:sp>
      <p:sp>
        <p:nvSpPr>
          <p:cNvPr id="203" name="Google Shape;203;g2ae0acf7889_0_64"/>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04" name="Google Shape;204;g2ae0acf7889_0_64"/>
          <p:cNvPicPr preferRelativeResize="0"/>
          <p:nvPr/>
        </p:nvPicPr>
        <p:blipFill>
          <a:blip r:embed="rId3">
            <a:alphaModFix/>
          </a:blip>
          <a:stretch>
            <a:fillRect/>
          </a:stretch>
        </p:blipFill>
        <p:spPr>
          <a:xfrm>
            <a:off x="7353773" y="1891049"/>
            <a:ext cx="4838225" cy="477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ae0acf7889_0_75"/>
          <p:cNvSpPr txBox="1"/>
          <p:nvPr>
            <p:ph type="title"/>
          </p:nvPr>
        </p:nvSpPr>
        <p:spPr>
          <a:xfrm>
            <a:off x="838200" y="1365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10" name="Google Shape;210;g2ae0acf7889_0_75"/>
          <p:cNvPicPr preferRelativeResize="0"/>
          <p:nvPr/>
        </p:nvPicPr>
        <p:blipFill>
          <a:blip r:embed="rId3">
            <a:alphaModFix/>
          </a:blip>
          <a:stretch>
            <a:fillRect/>
          </a:stretch>
        </p:blipFill>
        <p:spPr>
          <a:xfrm>
            <a:off x="2805125" y="1690825"/>
            <a:ext cx="6605208" cy="5167175"/>
          </a:xfrm>
          <a:prstGeom prst="rect">
            <a:avLst/>
          </a:prstGeom>
          <a:noFill/>
          <a:ln>
            <a:noFill/>
          </a:ln>
        </p:spPr>
      </p:pic>
      <p:sp>
        <p:nvSpPr>
          <p:cNvPr id="211" name="Google Shape;211;g2ae0acf7889_0_75"/>
          <p:cNvSpPr/>
          <p:nvPr/>
        </p:nvSpPr>
        <p:spPr>
          <a:xfrm>
            <a:off x="4749700" y="3654325"/>
            <a:ext cx="1724400" cy="1668600"/>
          </a:xfrm>
          <a:prstGeom prst="smileyFace">
            <a:avLst>
              <a:gd fmla="val 4653" name="adj"/>
            </a:avLst>
          </a:prstGeom>
          <a:solidFill>
            <a:srgbClr val="6AA84F"/>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2" name="Google Shape;212;g2ae0acf7889_0_75"/>
          <p:cNvSpPr/>
          <p:nvPr/>
        </p:nvSpPr>
        <p:spPr>
          <a:xfrm>
            <a:off x="6474350" y="4994925"/>
            <a:ext cx="1497300" cy="1392600"/>
          </a:xfrm>
          <a:prstGeom prst="smileyFace">
            <a:avLst>
              <a:gd fmla="val 4653" name="adj"/>
            </a:avLst>
          </a:prstGeom>
          <a:solidFill>
            <a:srgbClr val="6AA84F"/>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3" name="Google Shape;213;g2ae0acf7889_0_75"/>
          <p:cNvSpPr/>
          <p:nvPr/>
        </p:nvSpPr>
        <p:spPr>
          <a:xfrm>
            <a:off x="5606700" y="5427825"/>
            <a:ext cx="826200" cy="374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4" name="Google Shape;214;g2ae0acf7889_0_75"/>
          <p:cNvSpPr/>
          <p:nvPr/>
        </p:nvSpPr>
        <p:spPr>
          <a:xfrm>
            <a:off x="8080025" y="6387525"/>
            <a:ext cx="1206600" cy="374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5" name="Google Shape;215;g2ae0acf7889_0_75"/>
          <p:cNvSpPr txBox="1"/>
          <p:nvPr/>
        </p:nvSpPr>
        <p:spPr>
          <a:xfrm>
            <a:off x="389000" y="45593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Clr>
                <a:schemeClr val="dk1"/>
              </a:buClr>
              <a:buSzPts val="1100"/>
              <a:buFont typeface="Arial"/>
              <a:buNone/>
            </a:pPr>
            <a:r>
              <a:rPr lang="en-US" sz="2600">
                <a:solidFill>
                  <a:schemeClr val="dk1"/>
                </a:solidFill>
                <a:latin typeface="Calibri"/>
                <a:ea typeface="Calibri"/>
                <a:cs typeface="Calibri"/>
                <a:sym typeface="Calibri"/>
              </a:rPr>
              <a:t>Corticotropin-releasing hormone</a:t>
            </a:r>
            <a:endParaRPr sz="2800">
              <a:solidFill>
                <a:schemeClr val="dk1"/>
              </a:solidFill>
              <a:latin typeface="Calibri"/>
              <a:ea typeface="Calibri"/>
              <a:cs typeface="Calibri"/>
              <a:sym typeface="Calibri"/>
            </a:endParaRPr>
          </a:p>
        </p:txBody>
      </p:sp>
      <p:cxnSp>
        <p:nvCxnSpPr>
          <p:cNvPr id="216" name="Google Shape;216;g2ae0acf7889_0_75"/>
          <p:cNvCxnSpPr/>
          <p:nvPr/>
        </p:nvCxnSpPr>
        <p:spPr>
          <a:xfrm flipH="1">
            <a:off x="3045200" y="4333425"/>
            <a:ext cx="1255200" cy="356700"/>
          </a:xfrm>
          <a:prstGeom prst="straightConnector1">
            <a:avLst/>
          </a:prstGeom>
          <a:noFill/>
          <a:ln cap="flat" cmpd="sng" w="9525">
            <a:solidFill>
              <a:schemeClr val="dk1"/>
            </a:solidFill>
            <a:prstDash val="solid"/>
            <a:round/>
            <a:headEnd len="med" w="med" type="none"/>
            <a:tailEnd len="med" w="med" type="triangle"/>
          </a:ln>
        </p:spPr>
      </p:cxnSp>
      <p:sp>
        <p:nvSpPr>
          <p:cNvPr id="217" name="Google Shape;217;g2ae0acf7889_0_75"/>
          <p:cNvSpPr/>
          <p:nvPr/>
        </p:nvSpPr>
        <p:spPr>
          <a:xfrm rot="2463874">
            <a:off x="5095313" y="2625184"/>
            <a:ext cx="4370467" cy="1761034"/>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 name="Google Shape;218;g2ae0acf7889_0_75"/>
          <p:cNvSpPr/>
          <p:nvPr/>
        </p:nvSpPr>
        <p:spPr>
          <a:xfrm rot="496972">
            <a:off x="4863048" y="1678401"/>
            <a:ext cx="1241147" cy="832197"/>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ae0acf7889_0_361"/>
          <p:cNvSpPr txBox="1"/>
          <p:nvPr>
            <p:ph type="title"/>
          </p:nvPr>
        </p:nvSpPr>
        <p:spPr>
          <a:xfrm>
            <a:off x="838200" y="1365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24" name="Google Shape;224;g2ae0acf7889_0_361"/>
          <p:cNvPicPr preferRelativeResize="0"/>
          <p:nvPr/>
        </p:nvPicPr>
        <p:blipFill>
          <a:blip r:embed="rId3">
            <a:alphaModFix/>
          </a:blip>
          <a:stretch>
            <a:fillRect/>
          </a:stretch>
        </p:blipFill>
        <p:spPr>
          <a:xfrm>
            <a:off x="2805125" y="1690825"/>
            <a:ext cx="6605208" cy="5167175"/>
          </a:xfrm>
          <a:prstGeom prst="rect">
            <a:avLst/>
          </a:prstGeom>
          <a:noFill/>
          <a:ln>
            <a:noFill/>
          </a:ln>
        </p:spPr>
      </p:pic>
      <p:sp>
        <p:nvSpPr>
          <p:cNvPr id="225" name="Google Shape;225;g2ae0acf7889_0_361"/>
          <p:cNvSpPr/>
          <p:nvPr/>
        </p:nvSpPr>
        <p:spPr>
          <a:xfrm>
            <a:off x="6474350" y="4994925"/>
            <a:ext cx="1497300" cy="1392600"/>
          </a:xfrm>
          <a:prstGeom prst="smileyFace">
            <a:avLst>
              <a:gd fmla="val 4653" name="adj"/>
            </a:avLst>
          </a:prstGeom>
          <a:solidFill>
            <a:srgbClr val="6AA84F"/>
          </a:solidFill>
          <a:ln cap="flat" cmpd="sng" w="9525">
            <a:solidFill>
              <a:srgbClr val="0C343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6" name="Google Shape;226;g2ae0acf7889_0_361"/>
          <p:cNvSpPr/>
          <p:nvPr/>
        </p:nvSpPr>
        <p:spPr>
          <a:xfrm>
            <a:off x="8080025" y="6387525"/>
            <a:ext cx="1206600" cy="374400"/>
          </a:xfrm>
          <a:prstGeom prst="roundRect">
            <a:avLst>
              <a:gd fmla="val 16667" name="adj"/>
            </a:avLst>
          </a:prstGeom>
          <a:solidFill>
            <a:srgbClr val="6AA84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7" name="Google Shape;227;g2ae0acf7889_0_361"/>
          <p:cNvSpPr txBox="1"/>
          <p:nvPr/>
        </p:nvSpPr>
        <p:spPr>
          <a:xfrm>
            <a:off x="389000" y="45593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Corticotropin-releasing hormone</a:t>
            </a:r>
            <a:endParaRPr sz="2800">
              <a:solidFill>
                <a:schemeClr val="dk1"/>
              </a:solidFill>
              <a:latin typeface="Calibri"/>
              <a:ea typeface="Calibri"/>
              <a:cs typeface="Calibri"/>
              <a:sym typeface="Calibri"/>
            </a:endParaRPr>
          </a:p>
        </p:txBody>
      </p:sp>
      <p:cxnSp>
        <p:nvCxnSpPr>
          <p:cNvPr id="228" name="Google Shape;228;g2ae0acf7889_0_361"/>
          <p:cNvCxnSpPr/>
          <p:nvPr/>
        </p:nvCxnSpPr>
        <p:spPr>
          <a:xfrm flipH="1">
            <a:off x="3045200" y="4333425"/>
            <a:ext cx="1255200" cy="356700"/>
          </a:xfrm>
          <a:prstGeom prst="straightConnector1">
            <a:avLst/>
          </a:prstGeom>
          <a:noFill/>
          <a:ln cap="flat" cmpd="sng" w="9525">
            <a:solidFill>
              <a:schemeClr val="dk1"/>
            </a:solidFill>
            <a:prstDash val="solid"/>
            <a:round/>
            <a:headEnd len="med" w="med" type="none"/>
            <a:tailEnd len="med" w="med" type="triangle"/>
          </a:ln>
        </p:spPr>
      </p:cxnSp>
      <p:sp>
        <p:nvSpPr>
          <p:cNvPr id="229" name="Google Shape;229;g2ae0acf7889_0_361"/>
          <p:cNvSpPr txBox="1"/>
          <p:nvPr/>
        </p:nvSpPr>
        <p:spPr>
          <a:xfrm>
            <a:off x="1844125" y="58907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Adrenocorticotropic hormone</a:t>
            </a:r>
            <a:endParaRPr sz="2600">
              <a:solidFill>
                <a:schemeClr val="dk1"/>
              </a:solidFill>
              <a:latin typeface="Calibri"/>
              <a:ea typeface="Calibri"/>
              <a:cs typeface="Calibri"/>
              <a:sym typeface="Calibri"/>
            </a:endParaRPr>
          </a:p>
        </p:txBody>
      </p:sp>
      <p:cxnSp>
        <p:nvCxnSpPr>
          <p:cNvPr id="230" name="Google Shape;230;g2ae0acf7889_0_361"/>
          <p:cNvCxnSpPr/>
          <p:nvPr/>
        </p:nvCxnSpPr>
        <p:spPr>
          <a:xfrm flipH="1">
            <a:off x="4500300" y="5740950"/>
            <a:ext cx="1162800" cy="280500"/>
          </a:xfrm>
          <a:prstGeom prst="straightConnector1">
            <a:avLst/>
          </a:prstGeom>
          <a:noFill/>
          <a:ln cap="flat" cmpd="sng" w="9525">
            <a:solidFill>
              <a:schemeClr val="dk1"/>
            </a:solidFill>
            <a:prstDash val="solid"/>
            <a:round/>
            <a:headEnd len="med" w="med" type="none"/>
            <a:tailEnd len="med" w="med" type="triangle"/>
          </a:ln>
        </p:spPr>
      </p:cxnSp>
      <p:sp>
        <p:nvSpPr>
          <p:cNvPr id="231" name="Google Shape;231;g2ae0acf7889_0_361"/>
          <p:cNvSpPr/>
          <p:nvPr/>
        </p:nvSpPr>
        <p:spPr>
          <a:xfrm rot="2463874">
            <a:off x="5095313" y="2625184"/>
            <a:ext cx="4370467" cy="1761034"/>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2" name="Google Shape;232;g2ae0acf7889_0_361"/>
          <p:cNvSpPr/>
          <p:nvPr/>
        </p:nvSpPr>
        <p:spPr>
          <a:xfrm rot="496972">
            <a:off x="4863048" y="1678401"/>
            <a:ext cx="1241147" cy="832197"/>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ae0acf7889_0_375"/>
          <p:cNvSpPr txBox="1"/>
          <p:nvPr>
            <p:ph type="title"/>
          </p:nvPr>
        </p:nvSpPr>
        <p:spPr>
          <a:xfrm>
            <a:off x="838200" y="1365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38" name="Google Shape;238;g2ae0acf7889_0_375"/>
          <p:cNvPicPr preferRelativeResize="0"/>
          <p:nvPr/>
        </p:nvPicPr>
        <p:blipFill>
          <a:blip r:embed="rId3">
            <a:alphaModFix/>
          </a:blip>
          <a:stretch>
            <a:fillRect/>
          </a:stretch>
        </p:blipFill>
        <p:spPr>
          <a:xfrm>
            <a:off x="2805125" y="1690825"/>
            <a:ext cx="6605208" cy="5167175"/>
          </a:xfrm>
          <a:prstGeom prst="rect">
            <a:avLst/>
          </a:prstGeom>
          <a:noFill/>
          <a:ln>
            <a:noFill/>
          </a:ln>
        </p:spPr>
      </p:pic>
      <p:sp>
        <p:nvSpPr>
          <p:cNvPr id="239" name="Google Shape;239;g2ae0acf7889_0_375"/>
          <p:cNvSpPr txBox="1"/>
          <p:nvPr/>
        </p:nvSpPr>
        <p:spPr>
          <a:xfrm>
            <a:off x="389000" y="45593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Corticotropin-releasing hormone</a:t>
            </a:r>
            <a:endParaRPr sz="2600">
              <a:solidFill>
                <a:schemeClr val="dk1"/>
              </a:solidFill>
              <a:latin typeface="Calibri"/>
              <a:ea typeface="Calibri"/>
              <a:cs typeface="Calibri"/>
              <a:sym typeface="Calibri"/>
            </a:endParaRPr>
          </a:p>
        </p:txBody>
      </p:sp>
      <p:cxnSp>
        <p:nvCxnSpPr>
          <p:cNvPr id="240" name="Google Shape;240;g2ae0acf7889_0_375"/>
          <p:cNvCxnSpPr/>
          <p:nvPr/>
        </p:nvCxnSpPr>
        <p:spPr>
          <a:xfrm flipH="1">
            <a:off x="3045200" y="4333425"/>
            <a:ext cx="1255200" cy="356700"/>
          </a:xfrm>
          <a:prstGeom prst="straightConnector1">
            <a:avLst/>
          </a:prstGeom>
          <a:noFill/>
          <a:ln cap="flat" cmpd="sng" w="9525">
            <a:solidFill>
              <a:schemeClr val="dk1"/>
            </a:solidFill>
            <a:prstDash val="solid"/>
            <a:round/>
            <a:headEnd len="med" w="med" type="none"/>
            <a:tailEnd len="med" w="med" type="triangle"/>
          </a:ln>
        </p:spPr>
      </p:cxnSp>
      <p:sp>
        <p:nvSpPr>
          <p:cNvPr id="241" name="Google Shape;241;g2ae0acf7889_0_375"/>
          <p:cNvSpPr txBox="1"/>
          <p:nvPr/>
        </p:nvSpPr>
        <p:spPr>
          <a:xfrm>
            <a:off x="1844125" y="58907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Adrenocorticotropic hormone</a:t>
            </a:r>
            <a:endParaRPr sz="2600">
              <a:solidFill>
                <a:schemeClr val="dk1"/>
              </a:solidFill>
              <a:latin typeface="Calibri"/>
              <a:ea typeface="Calibri"/>
              <a:cs typeface="Calibri"/>
              <a:sym typeface="Calibri"/>
            </a:endParaRPr>
          </a:p>
        </p:txBody>
      </p:sp>
      <p:cxnSp>
        <p:nvCxnSpPr>
          <p:cNvPr id="242" name="Google Shape;242;g2ae0acf7889_0_375"/>
          <p:cNvCxnSpPr/>
          <p:nvPr/>
        </p:nvCxnSpPr>
        <p:spPr>
          <a:xfrm flipH="1">
            <a:off x="4500300" y="5740950"/>
            <a:ext cx="1162800" cy="280500"/>
          </a:xfrm>
          <a:prstGeom prst="straightConnector1">
            <a:avLst/>
          </a:prstGeom>
          <a:noFill/>
          <a:ln cap="flat" cmpd="sng" w="9525">
            <a:solidFill>
              <a:schemeClr val="dk1"/>
            </a:solidFill>
            <a:prstDash val="solid"/>
            <a:round/>
            <a:headEnd len="med" w="med" type="none"/>
            <a:tailEnd len="med" w="med" type="triangle"/>
          </a:ln>
        </p:spPr>
      </p:cxnSp>
      <p:sp>
        <p:nvSpPr>
          <p:cNvPr id="243" name="Google Shape;243;g2ae0acf7889_0_375"/>
          <p:cNvSpPr/>
          <p:nvPr/>
        </p:nvSpPr>
        <p:spPr>
          <a:xfrm rot="2463874">
            <a:off x="5095313" y="2625184"/>
            <a:ext cx="4370467" cy="1761034"/>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4" name="Google Shape;244;g2ae0acf7889_0_375"/>
          <p:cNvSpPr/>
          <p:nvPr/>
        </p:nvSpPr>
        <p:spPr>
          <a:xfrm rot="496972">
            <a:off x="4863048" y="1678401"/>
            <a:ext cx="1241147" cy="832197"/>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g2ae0acf7889_0_375"/>
          <p:cNvSpPr txBox="1"/>
          <p:nvPr/>
        </p:nvSpPr>
        <p:spPr>
          <a:xfrm>
            <a:off x="8315475" y="4899725"/>
            <a:ext cx="3339300" cy="12456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US" sz="2400">
                <a:solidFill>
                  <a:schemeClr val="dk1"/>
                </a:solidFill>
              </a:rPr>
              <a:t>Which part of the adrenal gland produces cortisol?</a:t>
            </a:r>
            <a:endParaRPr b="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99" name="Google Shape;99;p3"/>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latin typeface="Roboto"/>
                <a:ea typeface="Roboto"/>
                <a:cs typeface="Roboto"/>
                <a:sym typeface="Roboto"/>
              </a:rPr>
              <a:t>Phase 2a Revision Session</a:t>
            </a:r>
            <a:endParaRPr>
              <a:latin typeface="Roboto"/>
              <a:ea typeface="Roboto"/>
              <a:cs typeface="Roboto"/>
              <a:sym typeface="Roboto"/>
            </a:endParaRPr>
          </a:p>
          <a:p>
            <a:pPr indent="-342900" lvl="0" marL="342900" rtl="0" algn="r">
              <a:lnSpc>
                <a:spcPct val="90000"/>
              </a:lnSpc>
              <a:spcBef>
                <a:spcPts val="1000"/>
              </a:spcBef>
              <a:spcAft>
                <a:spcPts val="0"/>
              </a:spcAft>
              <a:buClr>
                <a:schemeClr val="dk1"/>
              </a:buClr>
              <a:buSzPts val="800"/>
              <a:buNone/>
            </a:pPr>
            <a:r>
              <a:t/>
            </a:r>
            <a:endParaRPr>
              <a:latin typeface="Roboto"/>
              <a:ea typeface="Roboto"/>
              <a:cs typeface="Roboto"/>
              <a:sym typeface="Roboto"/>
            </a:endParaRPr>
          </a:p>
          <a:p>
            <a:pPr indent="-342900" lvl="0" marL="342900" rtl="0" algn="r">
              <a:lnSpc>
                <a:spcPct val="90000"/>
              </a:lnSpc>
              <a:spcBef>
                <a:spcPts val="1000"/>
              </a:spcBef>
              <a:spcAft>
                <a:spcPts val="0"/>
              </a:spcAft>
              <a:buClr>
                <a:schemeClr val="dk1"/>
              </a:buClr>
              <a:buSzPts val="800"/>
              <a:buNone/>
            </a:pPr>
            <a:r>
              <a:rPr lang="en-US">
                <a:latin typeface="Roboto"/>
                <a:ea typeface="Roboto"/>
                <a:cs typeface="Roboto"/>
                <a:sym typeface="Roboto"/>
              </a:rPr>
              <a:t>Yusuf Sanni + Josh Palmer</a:t>
            </a:r>
            <a:endParaRPr>
              <a:latin typeface="Roboto"/>
              <a:ea typeface="Roboto"/>
              <a:cs typeface="Roboto"/>
              <a:sym typeface="Roboto"/>
            </a:endParaRPr>
          </a:p>
          <a:p>
            <a:pPr indent="-342900" lvl="0" marL="342900" rtl="0" algn="r">
              <a:lnSpc>
                <a:spcPct val="90000"/>
              </a:lnSpc>
              <a:spcBef>
                <a:spcPts val="1000"/>
              </a:spcBef>
              <a:spcAft>
                <a:spcPts val="0"/>
              </a:spcAft>
              <a:buClr>
                <a:schemeClr val="dk1"/>
              </a:buClr>
              <a:buSzPts val="800"/>
              <a:buNone/>
            </a:pPr>
            <a:r>
              <a:rPr lang="en-US">
                <a:latin typeface="Roboto"/>
                <a:ea typeface="Roboto"/>
                <a:cs typeface="Roboto"/>
                <a:sym typeface="Roboto"/>
              </a:rPr>
              <a:t>11th January 2024</a:t>
            </a:r>
            <a:endParaRPr>
              <a:latin typeface="Roboto"/>
              <a:ea typeface="Roboto"/>
              <a:cs typeface="Roboto"/>
              <a:sym typeface="Roboto"/>
            </a:endParaRPr>
          </a:p>
        </p:txBody>
      </p:sp>
      <p:sp>
        <p:nvSpPr>
          <p:cNvPr id="100" name="Google Shape;100;p3"/>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3"/>
          <p:cNvSpPr txBox="1"/>
          <p:nvPr/>
        </p:nvSpPr>
        <p:spPr>
          <a:xfrm>
            <a:off x="2402947" y="605271"/>
            <a:ext cx="7386107" cy="224676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chemeClr val="lt1"/>
                </a:solidFill>
                <a:latin typeface="Roboto"/>
                <a:ea typeface="Roboto"/>
                <a:cs typeface="Roboto"/>
                <a:sym typeface="Roboto"/>
              </a:rPr>
              <a:t>ENDOCRINE</a:t>
            </a:r>
            <a:endParaRPr b="0" i="0" sz="1800" u="none" cap="none" strike="noStrike">
              <a:solidFill>
                <a:schemeClr val="dk1"/>
              </a:solidFill>
              <a:latin typeface="Roboto"/>
              <a:ea typeface="Roboto"/>
              <a:cs typeface="Roboto"/>
              <a:sym typeface="Roboto"/>
            </a:endParaRPr>
          </a:p>
        </p:txBody>
      </p:sp>
      <p:sp>
        <p:nvSpPr>
          <p:cNvPr id="102" name="Google Shape;102;p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ae0acf7889_0_400"/>
          <p:cNvSpPr txBox="1"/>
          <p:nvPr>
            <p:ph type="title"/>
          </p:nvPr>
        </p:nvSpPr>
        <p:spPr>
          <a:xfrm>
            <a:off x="838200" y="1365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51" name="Google Shape;251;g2ae0acf7889_0_400"/>
          <p:cNvPicPr preferRelativeResize="0"/>
          <p:nvPr/>
        </p:nvPicPr>
        <p:blipFill>
          <a:blip r:embed="rId3">
            <a:alphaModFix/>
          </a:blip>
          <a:stretch>
            <a:fillRect/>
          </a:stretch>
        </p:blipFill>
        <p:spPr>
          <a:xfrm>
            <a:off x="2805125" y="1690825"/>
            <a:ext cx="6605208" cy="5167175"/>
          </a:xfrm>
          <a:prstGeom prst="rect">
            <a:avLst/>
          </a:prstGeom>
          <a:noFill/>
          <a:ln>
            <a:noFill/>
          </a:ln>
        </p:spPr>
      </p:pic>
      <p:sp>
        <p:nvSpPr>
          <p:cNvPr id="252" name="Google Shape;252;g2ae0acf7889_0_400"/>
          <p:cNvSpPr txBox="1"/>
          <p:nvPr/>
        </p:nvSpPr>
        <p:spPr>
          <a:xfrm>
            <a:off x="389000" y="45593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Corticotropin-releasing hormone</a:t>
            </a:r>
            <a:endParaRPr sz="2600">
              <a:solidFill>
                <a:schemeClr val="dk1"/>
              </a:solidFill>
              <a:latin typeface="Calibri"/>
              <a:ea typeface="Calibri"/>
              <a:cs typeface="Calibri"/>
              <a:sym typeface="Calibri"/>
            </a:endParaRPr>
          </a:p>
        </p:txBody>
      </p:sp>
      <p:cxnSp>
        <p:nvCxnSpPr>
          <p:cNvPr id="253" name="Google Shape;253;g2ae0acf7889_0_400"/>
          <p:cNvCxnSpPr/>
          <p:nvPr/>
        </p:nvCxnSpPr>
        <p:spPr>
          <a:xfrm flipH="1">
            <a:off x="3045200" y="4333425"/>
            <a:ext cx="1255200" cy="356700"/>
          </a:xfrm>
          <a:prstGeom prst="straightConnector1">
            <a:avLst/>
          </a:prstGeom>
          <a:noFill/>
          <a:ln cap="flat" cmpd="sng" w="9525">
            <a:solidFill>
              <a:schemeClr val="dk1"/>
            </a:solidFill>
            <a:prstDash val="solid"/>
            <a:round/>
            <a:headEnd len="med" w="med" type="none"/>
            <a:tailEnd len="med" w="med" type="triangle"/>
          </a:ln>
        </p:spPr>
      </p:cxnSp>
      <p:sp>
        <p:nvSpPr>
          <p:cNvPr id="254" name="Google Shape;254;g2ae0acf7889_0_400"/>
          <p:cNvSpPr txBox="1"/>
          <p:nvPr/>
        </p:nvSpPr>
        <p:spPr>
          <a:xfrm>
            <a:off x="1844125" y="58907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Adrenocorticotropic hormone</a:t>
            </a:r>
            <a:endParaRPr sz="2600">
              <a:solidFill>
                <a:schemeClr val="dk1"/>
              </a:solidFill>
              <a:latin typeface="Calibri"/>
              <a:ea typeface="Calibri"/>
              <a:cs typeface="Calibri"/>
              <a:sym typeface="Calibri"/>
            </a:endParaRPr>
          </a:p>
        </p:txBody>
      </p:sp>
      <p:cxnSp>
        <p:nvCxnSpPr>
          <p:cNvPr id="255" name="Google Shape;255;g2ae0acf7889_0_400"/>
          <p:cNvCxnSpPr/>
          <p:nvPr/>
        </p:nvCxnSpPr>
        <p:spPr>
          <a:xfrm flipH="1">
            <a:off x="4500300" y="5740950"/>
            <a:ext cx="1162800" cy="280500"/>
          </a:xfrm>
          <a:prstGeom prst="straightConnector1">
            <a:avLst/>
          </a:prstGeom>
          <a:noFill/>
          <a:ln cap="flat" cmpd="sng" w="9525">
            <a:solidFill>
              <a:schemeClr val="dk1"/>
            </a:solidFill>
            <a:prstDash val="solid"/>
            <a:round/>
            <a:headEnd len="med" w="med" type="none"/>
            <a:tailEnd len="med" w="med" type="triangle"/>
          </a:ln>
        </p:spPr>
      </p:cxnSp>
      <p:sp>
        <p:nvSpPr>
          <p:cNvPr id="256" name="Google Shape;256;g2ae0acf7889_0_400"/>
          <p:cNvSpPr/>
          <p:nvPr/>
        </p:nvSpPr>
        <p:spPr>
          <a:xfrm rot="2463874">
            <a:off x="5095313" y="2625184"/>
            <a:ext cx="4370467" cy="1761034"/>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7" name="Google Shape;257;g2ae0acf7889_0_400"/>
          <p:cNvSpPr/>
          <p:nvPr/>
        </p:nvSpPr>
        <p:spPr>
          <a:xfrm rot="496972">
            <a:off x="4863048" y="1678401"/>
            <a:ext cx="1241147" cy="832197"/>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8" name="Google Shape;258;g2ae0acf7889_0_400"/>
          <p:cNvSpPr txBox="1"/>
          <p:nvPr/>
        </p:nvSpPr>
        <p:spPr>
          <a:xfrm>
            <a:off x="8852700" y="5210250"/>
            <a:ext cx="3339300" cy="530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US" sz="2400">
                <a:solidFill>
                  <a:schemeClr val="dk1"/>
                </a:solidFill>
                <a:latin typeface="Calibri"/>
                <a:ea typeface="Calibri"/>
                <a:cs typeface="Calibri"/>
                <a:sym typeface="Calibri"/>
              </a:rPr>
              <a:t>Zona fasciculata</a:t>
            </a:r>
            <a:endParaRPr b="1" sz="2400">
              <a:solidFill>
                <a:schemeClr val="dk1"/>
              </a:solidFill>
              <a:latin typeface="Calibri"/>
              <a:ea typeface="Calibri"/>
              <a:cs typeface="Calibri"/>
              <a:sym typeface="Calibri"/>
            </a:endParaRPr>
          </a:p>
        </p:txBody>
      </p:sp>
      <p:cxnSp>
        <p:nvCxnSpPr>
          <p:cNvPr id="259" name="Google Shape;259;g2ae0acf7889_0_400"/>
          <p:cNvCxnSpPr>
            <a:endCxn id="258" idx="1"/>
          </p:cNvCxnSpPr>
          <p:nvPr/>
        </p:nvCxnSpPr>
        <p:spPr>
          <a:xfrm flipH="1" rot="10800000">
            <a:off x="8031900" y="5475600"/>
            <a:ext cx="820800" cy="1647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ae0acf7889_0_387"/>
          <p:cNvSpPr txBox="1"/>
          <p:nvPr>
            <p:ph type="title"/>
          </p:nvPr>
        </p:nvSpPr>
        <p:spPr>
          <a:xfrm>
            <a:off x="838200" y="1365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65" name="Google Shape;265;g2ae0acf7889_0_387"/>
          <p:cNvPicPr preferRelativeResize="0"/>
          <p:nvPr/>
        </p:nvPicPr>
        <p:blipFill>
          <a:blip r:embed="rId3">
            <a:alphaModFix/>
          </a:blip>
          <a:stretch>
            <a:fillRect/>
          </a:stretch>
        </p:blipFill>
        <p:spPr>
          <a:xfrm>
            <a:off x="2805125" y="1690825"/>
            <a:ext cx="6605208" cy="5167175"/>
          </a:xfrm>
          <a:prstGeom prst="rect">
            <a:avLst/>
          </a:prstGeom>
          <a:noFill/>
          <a:ln>
            <a:noFill/>
          </a:ln>
        </p:spPr>
      </p:pic>
      <p:sp>
        <p:nvSpPr>
          <p:cNvPr id="266" name="Google Shape;266;g2ae0acf7889_0_387"/>
          <p:cNvSpPr txBox="1"/>
          <p:nvPr/>
        </p:nvSpPr>
        <p:spPr>
          <a:xfrm>
            <a:off x="389000" y="45593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Corticotropin-releasing hormone</a:t>
            </a:r>
            <a:endParaRPr sz="2600">
              <a:solidFill>
                <a:schemeClr val="dk1"/>
              </a:solidFill>
              <a:latin typeface="Calibri"/>
              <a:ea typeface="Calibri"/>
              <a:cs typeface="Calibri"/>
              <a:sym typeface="Calibri"/>
            </a:endParaRPr>
          </a:p>
        </p:txBody>
      </p:sp>
      <p:cxnSp>
        <p:nvCxnSpPr>
          <p:cNvPr id="267" name="Google Shape;267;g2ae0acf7889_0_387"/>
          <p:cNvCxnSpPr/>
          <p:nvPr/>
        </p:nvCxnSpPr>
        <p:spPr>
          <a:xfrm flipH="1">
            <a:off x="3045200" y="4333425"/>
            <a:ext cx="1255200" cy="356700"/>
          </a:xfrm>
          <a:prstGeom prst="straightConnector1">
            <a:avLst/>
          </a:prstGeom>
          <a:noFill/>
          <a:ln cap="flat" cmpd="sng" w="9525">
            <a:solidFill>
              <a:schemeClr val="dk1"/>
            </a:solidFill>
            <a:prstDash val="solid"/>
            <a:round/>
            <a:headEnd len="med" w="med" type="none"/>
            <a:tailEnd len="med" w="med" type="triangle"/>
          </a:ln>
        </p:spPr>
      </p:cxnSp>
      <p:sp>
        <p:nvSpPr>
          <p:cNvPr id="268" name="Google Shape;268;g2ae0acf7889_0_387"/>
          <p:cNvSpPr txBox="1"/>
          <p:nvPr/>
        </p:nvSpPr>
        <p:spPr>
          <a:xfrm>
            <a:off x="1844125" y="5890725"/>
            <a:ext cx="3339300" cy="8712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600">
                <a:solidFill>
                  <a:schemeClr val="dk1"/>
                </a:solidFill>
                <a:latin typeface="Calibri"/>
                <a:ea typeface="Calibri"/>
                <a:cs typeface="Calibri"/>
                <a:sym typeface="Calibri"/>
              </a:rPr>
              <a:t>Adrenocorticotropic hormone</a:t>
            </a:r>
            <a:endParaRPr sz="2600">
              <a:solidFill>
                <a:schemeClr val="dk1"/>
              </a:solidFill>
              <a:latin typeface="Calibri"/>
              <a:ea typeface="Calibri"/>
              <a:cs typeface="Calibri"/>
              <a:sym typeface="Calibri"/>
            </a:endParaRPr>
          </a:p>
        </p:txBody>
      </p:sp>
      <p:cxnSp>
        <p:nvCxnSpPr>
          <p:cNvPr id="269" name="Google Shape;269;g2ae0acf7889_0_387"/>
          <p:cNvCxnSpPr/>
          <p:nvPr/>
        </p:nvCxnSpPr>
        <p:spPr>
          <a:xfrm flipH="1">
            <a:off x="4500300" y="5740950"/>
            <a:ext cx="1162800" cy="280500"/>
          </a:xfrm>
          <a:prstGeom prst="straightConnector1">
            <a:avLst/>
          </a:prstGeom>
          <a:noFill/>
          <a:ln cap="flat" cmpd="sng" w="9525">
            <a:solidFill>
              <a:schemeClr val="dk1"/>
            </a:solidFill>
            <a:prstDash val="solid"/>
            <a:round/>
            <a:headEnd len="med" w="med" type="none"/>
            <a:tailEnd len="med" w="med" type="triangle"/>
          </a:ln>
        </p:spPr>
      </p:cxnSp>
      <p:sp>
        <p:nvSpPr>
          <p:cNvPr id="270" name="Google Shape;270;g2ae0acf7889_0_387"/>
          <p:cNvSpPr txBox="1"/>
          <p:nvPr/>
        </p:nvSpPr>
        <p:spPr>
          <a:xfrm>
            <a:off x="8852700" y="5210250"/>
            <a:ext cx="3339300" cy="530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b="1" lang="en-US" sz="2400">
                <a:solidFill>
                  <a:schemeClr val="dk1"/>
                </a:solidFill>
                <a:latin typeface="Calibri"/>
                <a:ea typeface="Calibri"/>
                <a:cs typeface="Calibri"/>
                <a:sym typeface="Calibri"/>
              </a:rPr>
              <a:t>Zona </a:t>
            </a:r>
            <a:r>
              <a:rPr b="1" lang="en-US" sz="2400">
                <a:solidFill>
                  <a:schemeClr val="dk1"/>
                </a:solidFill>
                <a:latin typeface="Calibri"/>
                <a:ea typeface="Calibri"/>
                <a:cs typeface="Calibri"/>
                <a:sym typeface="Calibri"/>
              </a:rPr>
              <a:t>fasciculata</a:t>
            </a:r>
            <a:endParaRPr b="1" sz="2400">
              <a:solidFill>
                <a:schemeClr val="dk1"/>
              </a:solidFill>
              <a:latin typeface="Calibri"/>
              <a:ea typeface="Calibri"/>
              <a:cs typeface="Calibri"/>
              <a:sym typeface="Calibri"/>
            </a:endParaRPr>
          </a:p>
        </p:txBody>
      </p:sp>
      <p:cxnSp>
        <p:nvCxnSpPr>
          <p:cNvPr id="271" name="Google Shape;271;g2ae0acf7889_0_387"/>
          <p:cNvCxnSpPr>
            <a:endCxn id="270" idx="1"/>
          </p:cNvCxnSpPr>
          <p:nvPr/>
        </p:nvCxnSpPr>
        <p:spPr>
          <a:xfrm flipH="1" rot="10800000">
            <a:off x="8031900" y="5475600"/>
            <a:ext cx="820800" cy="164700"/>
          </a:xfrm>
          <a:prstGeom prst="straightConnector1">
            <a:avLst/>
          </a:prstGeom>
          <a:noFill/>
          <a:ln cap="flat" cmpd="sng" w="9525">
            <a:solidFill>
              <a:schemeClr val="dk1"/>
            </a:solidFill>
            <a:prstDash val="solid"/>
            <a:round/>
            <a:headEnd len="med" w="med" type="none"/>
            <a:tailEnd len="med" w="med" type="triangle"/>
          </a:ln>
        </p:spPr>
      </p:cxnSp>
      <p:sp>
        <p:nvSpPr>
          <p:cNvPr id="272" name="Google Shape;272;g2ae0acf7889_0_387"/>
          <p:cNvSpPr txBox="1"/>
          <p:nvPr/>
        </p:nvSpPr>
        <p:spPr>
          <a:xfrm>
            <a:off x="9605000" y="5890725"/>
            <a:ext cx="2845500" cy="5307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Inhibits the HPA Axis</a:t>
            </a:r>
            <a:endParaRPr sz="2100">
              <a:solidFill>
                <a:schemeClr val="dk1"/>
              </a:solidFill>
              <a:latin typeface="Calibri"/>
              <a:ea typeface="Calibri"/>
              <a:cs typeface="Calibri"/>
              <a:sym typeface="Calibri"/>
            </a:endParaRPr>
          </a:p>
        </p:txBody>
      </p:sp>
      <p:cxnSp>
        <p:nvCxnSpPr>
          <p:cNvPr id="273" name="Google Shape;273;g2ae0acf7889_0_387"/>
          <p:cNvCxnSpPr>
            <a:endCxn id="272" idx="1"/>
          </p:cNvCxnSpPr>
          <p:nvPr/>
        </p:nvCxnSpPr>
        <p:spPr>
          <a:xfrm flipH="1" rot="10800000">
            <a:off x="8875700" y="6156075"/>
            <a:ext cx="729300" cy="328800"/>
          </a:xfrm>
          <a:prstGeom prst="straightConnector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ae0acf7889_0_6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HPA Axis </a:t>
            </a:r>
            <a:endParaRPr sz="4200">
              <a:solidFill>
                <a:srgbClr val="FFFFFF"/>
              </a:solidFill>
              <a:latin typeface="Georgia"/>
              <a:ea typeface="Georgia"/>
              <a:cs typeface="Georgia"/>
              <a:sym typeface="Georgia"/>
            </a:endParaRPr>
          </a:p>
        </p:txBody>
      </p:sp>
      <p:pic>
        <p:nvPicPr>
          <p:cNvPr id="279" name="Google Shape;279;g2ae0acf7889_0_69"/>
          <p:cNvPicPr preferRelativeResize="0"/>
          <p:nvPr/>
        </p:nvPicPr>
        <p:blipFill>
          <a:blip r:embed="rId3">
            <a:alphaModFix/>
          </a:blip>
          <a:stretch>
            <a:fillRect/>
          </a:stretch>
        </p:blipFill>
        <p:spPr>
          <a:xfrm>
            <a:off x="2533225" y="1945400"/>
            <a:ext cx="6657975" cy="4638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ae0acf7889_0_22"/>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Diabetes Mellitus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a:t>
            </a:r>
            <a:r>
              <a:rPr lang="en-US">
                <a:solidFill>
                  <a:srgbClr val="000000"/>
                </a:solidFill>
                <a:latin typeface="Arial"/>
                <a:ea typeface="Arial"/>
                <a:cs typeface="Arial"/>
                <a:sym typeface="Arial"/>
              </a:rPr>
              <a:t>Diabetes</a:t>
            </a:r>
            <a:r>
              <a:rPr lang="en-US">
                <a:solidFill>
                  <a:srgbClr val="000000"/>
                </a:solidFill>
                <a:latin typeface="Arial"/>
                <a:ea typeface="Arial"/>
                <a:cs typeface="Arial"/>
                <a:sym typeface="Arial"/>
              </a:rPr>
              <a:t> Insipidus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Conn’s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Cushing’s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Graves Disease </a:t>
            </a:r>
            <a:endParaRPr>
              <a:solidFill>
                <a:srgbClr val="000000"/>
              </a:solidFill>
              <a:latin typeface="Arial"/>
              <a:ea typeface="Arial"/>
              <a:cs typeface="Arial"/>
              <a:sym typeface="Arial"/>
            </a:endParaRPr>
          </a:p>
        </p:txBody>
      </p:sp>
      <p:sp>
        <p:nvSpPr>
          <p:cNvPr id="285" name="Google Shape;285;g2ae0acf7889_0_2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does excess cortisol cause?</a:t>
            </a:r>
            <a:endParaRPr sz="4200">
              <a:solidFill>
                <a:srgbClr val="FFFFFF"/>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g2ae0acf7889_0_105"/>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Diabetes Mellitus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Diabetes Insipidus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Conn’s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b="1" lang="en-US">
                <a:solidFill>
                  <a:srgbClr val="000000"/>
                </a:solidFill>
                <a:latin typeface="Arial"/>
                <a:ea typeface="Arial"/>
                <a:cs typeface="Arial"/>
                <a:sym typeface="Arial"/>
              </a:rPr>
              <a:t>D - Cushing’s Syndrome </a:t>
            </a:r>
            <a:endParaRPr b="1">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Graves Disease </a:t>
            </a:r>
            <a:endParaRPr>
              <a:solidFill>
                <a:srgbClr val="000000"/>
              </a:solidFill>
              <a:latin typeface="Arial"/>
              <a:ea typeface="Arial"/>
              <a:cs typeface="Arial"/>
              <a:sym typeface="Arial"/>
            </a:endParaRPr>
          </a:p>
        </p:txBody>
      </p:sp>
      <p:sp>
        <p:nvSpPr>
          <p:cNvPr id="291" name="Google Shape;291;g2ae0acf7889_0_10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does excess cortisol cause?</a:t>
            </a:r>
            <a:endParaRPr sz="4200">
              <a:solidFill>
                <a:srgbClr val="FFFFFF"/>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ae0acf7889_0_431"/>
          <p:cNvSpPr txBox="1"/>
          <p:nvPr>
            <p:ph idx="1" type="body"/>
          </p:nvPr>
        </p:nvSpPr>
        <p:spPr>
          <a:xfrm>
            <a:off x="164375" y="2110101"/>
            <a:ext cx="8104200" cy="24267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500"/>
              <a:t>Cushing’s syndrome</a:t>
            </a:r>
            <a:r>
              <a:rPr lang="en-US" sz="2500"/>
              <a:t> is a term for symptoms caused by excess cortisol. </a:t>
            </a:r>
            <a:endParaRPr sz="2500"/>
          </a:p>
          <a:p>
            <a:pPr indent="0" lvl="0" marL="457200" rtl="0" algn="l">
              <a:lnSpc>
                <a:spcPct val="90000"/>
              </a:lnSpc>
              <a:spcBef>
                <a:spcPts val="1000"/>
              </a:spcBef>
              <a:spcAft>
                <a:spcPts val="0"/>
              </a:spcAft>
              <a:buNone/>
            </a:pPr>
            <a:r>
              <a:rPr lang="en-US" sz="2500"/>
              <a:t>When it is caused by endogenous cortisol (most commonly ACTH-producing </a:t>
            </a:r>
            <a:r>
              <a:rPr b="1" lang="en-US" sz="2500"/>
              <a:t>pituitary adenoma</a:t>
            </a:r>
            <a:r>
              <a:rPr lang="en-US" sz="2500"/>
              <a:t>) it is known as </a:t>
            </a:r>
            <a:r>
              <a:rPr b="1" lang="en-US" sz="2500"/>
              <a:t>Cushing’s Disease</a:t>
            </a:r>
            <a:r>
              <a:rPr lang="en-US" sz="2500"/>
              <a:t>.</a:t>
            </a:r>
            <a:endParaRPr sz="2500"/>
          </a:p>
          <a:p>
            <a:pPr indent="0" lvl="0" marL="457200" rtl="0" algn="l">
              <a:spcBef>
                <a:spcPts val="1000"/>
              </a:spcBef>
              <a:spcAft>
                <a:spcPts val="0"/>
              </a:spcAft>
              <a:buNone/>
            </a:pPr>
            <a:r>
              <a:t/>
            </a:r>
            <a:endParaRPr sz="2500">
              <a:latin typeface="Arial"/>
              <a:ea typeface="Arial"/>
              <a:cs typeface="Arial"/>
              <a:sym typeface="Arial"/>
            </a:endParaRPr>
          </a:p>
        </p:txBody>
      </p:sp>
      <p:sp>
        <p:nvSpPr>
          <p:cNvPr id="297" name="Google Shape;297;g2ae0acf7889_0_43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ae0acf7889_0_437"/>
          <p:cNvSpPr txBox="1"/>
          <p:nvPr>
            <p:ph idx="1" type="body"/>
          </p:nvPr>
        </p:nvSpPr>
        <p:spPr>
          <a:xfrm>
            <a:off x="164375" y="2110101"/>
            <a:ext cx="8104200" cy="40686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500"/>
              <a:t>Cushing’s syndrome</a:t>
            </a:r>
            <a:r>
              <a:rPr lang="en-US" sz="2500"/>
              <a:t> is a term for symptoms caused by excess cortisol. </a:t>
            </a:r>
            <a:endParaRPr sz="2500"/>
          </a:p>
          <a:p>
            <a:pPr indent="0" lvl="0" marL="457200" rtl="0" algn="l">
              <a:lnSpc>
                <a:spcPct val="90000"/>
              </a:lnSpc>
              <a:spcBef>
                <a:spcPts val="1000"/>
              </a:spcBef>
              <a:spcAft>
                <a:spcPts val="0"/>
              </a:spcAft>
              <a:buNone/>
            </a:pPr>
            <a:r>
              <a:rPr lang="en-US" sz="2500"/>
              <a:t>When it is caused by endogenous cortisol (most commonly ACTH-producing </a:t>
            </a:r>
            <a:r>
              <a:rPr b="1" lang="en-US" sz="2500"/>
              <a:t>pituitary adenoma</a:t>
            </a:r>
            <a:r>
              <a:rPr lang="en-US" sz="2500"/>
              <a:t>) it is known as </a:t>
            </a:r>
            <a:r>
              <a:rPr b="1" lang="en-US" sz="2500"/>
              <a:t>Cushing’s Disease</a:t>
            </a:r>
            <a:r>
              <a:rPr lang="en-US" sz="2500"/>
              <a:t>.</a:t>
            </a:r>
            <a:endParaRPr sz="2500"/>
          </a:p>
          <a:p>
            <a:pPr indent="0" lvl="0" marL="457200" rtl="0" algn="l">
              <a:lnSpc>
                <a:spcPct val="90000"/>
              </a:lnSpc>
              <a:spcBef>
                <a:spcPts val="1000"/>
              </a:spcBef>
              <a:spcAft>
                <a:spcPts val="0"/>
              </a:spcAft>
              <a:buNone/>
            </a:pPr>
            <a:r>
              <a:t/>
            </a:r>
            <a:endParaRPr sz="2500"/>
          </a:p>
          <a:p>
            <a:pPr indent="0" lvl="0" marL="457200" rtl="0" algn="l">
              <a:spcBef>
                <a:spcPts val="1000"/>
              </a:spcBef>
              <a:spcAft>
                <a:spcPts val="0"/>
              </a:spcAft>
              <a:buNone/>
            </a:pPr>
            <a:r>
              <a:rPr lang="en-US" sz="2500"/>
              <a:t>This causes: Central obesity, Proximal muscle wasting, Hirsutism (Male facial hair), easy bruising. </a:t>
            </a:r>
            <a:endParaRPr sz="2500"/>
          </a:p>
          <a:p>
            <a:pPr indent="0" lvl="0" marL="457200" rtl="0" algn="l">
              <a:spcBef>
                <a:spcPts val="1000"/>
              </a:spcBef>
              <a:spcAft>
                <a:spcPts val="0"/>
              </a:spcAft>
              <a:buNone/>
            </a:pPr>
            <a:r>
              <a:rPr lang="en-US" sz="2500"/>
              <a:t>Key descriptors used are: ‘Purple’ abdominal striae, ‘Buffalo hump’ and ‘hyperpigmentation’. </a:t>
            </a:r>
            <a:endParaRPr sz="2500"/>
          </a:p>
        </p:txBody>
      </p:sp>
      <p:sp>
        <p:nvSpPr>
          <p:cNvPr id="303" name="Google Shape;303;g2ae0acf7889_0_43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ae0acf7889_0_425"/>
          <p:cNvSpPr txBox="1"/>
          <p:nvPr>
            <p:ph idx="1" type="body"/>
          </p:nvPr>
        </p:nvSpPr>
        <p:spPr>
          <a:xfrm>
            <a:off x="164375" y="2110101"/>
            <a:ext cx="8104200" cy="40686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500"/>
              <a:t>Cushing’s syndrome</a:t>
            </a:r>
            <a:r>
              <a:rPr lang="en-US" sz="2500"/>
              <a:t> is a term for symptoms caused by excess cortisol. </a:t>
            </a:r>
            <a:endParaRPr sz="2500"/>
          </a:p>
          <a:p>
            <a:pPr indent="0" lvl="0" marL="457200" rtl="0" algn="l">
              <a:lnSpc>
                <a:spcPct val="90000"/>
              </a:lnSpc>
              <a:spcBef>
                <a:spcPts val="1000"/>
              </a:spcBef>
              <a:spcAft>
                <a:spcPts val="0"/>
              </a:spcAft>
              <a:buNone/>
            </a:pPr>
            <a:r>
              <a:rPr lang="en-US" sz="2500"/>
              <a:t>When it is caused by endogenous cortisol (most commonly ACTH-producing </a:t>
            </a:r>
            <a:r>
              <a:rPr b="1" lang="en-US" sz="2500"/>
              <a:t>pituitary adenoma</a:t>
            </a:r>
            <a:r>
              <a:rPr lang="en-US" sz="2500"/>
              <a:t>) it is known as </a:t>
            </a:r>
            <a:r>
              <a:rPr b="1" lang="en-US" sz="2500"/>
              <a:t>Cushing’s Disease</a:t>
            </a:r>
            <a:r>
              <a:rPr lang="en-US" sz="2500"/>
              <a:t>.</a:t>
            </a:r>
            <a:endParaRPr sz="2500"/>
          </a:p>
          <a:p>
            <a:pPr indent="0" lvl="0" marL="457200" rtl="0" algn="l">
              <a:lnSpc>
                <a:spcPct val="90000"/>
              </a:lnSpc>
              <a:spcBef>
                <a:spcPts val="1000"/>
              </a:spcBef>
              <a:spcAft>
                <a:spcPts val="0"/>
              </a:spcAft>
              <a:buNone/>
            </a:pPr>
            <a:r>
              <a:t/>
            </a:r>
            <a:endParaRPr sz="2500"/>
          </a:p>
          <a:p>
            <a:pPr indent="0" lvl="0" marL="457200" rtl="0" algn="l">
              <a:spcBef>
                <a:spcPts val="1000"/>
              </a:spcBef>
              <a:spcAft>
                <a:spcPts val="0"/>
              </a:spcAft>
              <a:buNone/>
            </a:pPr>
            <a:r>
              <a:rPr lang="en-US" sz="2500"/>
              <a:t>This causes: Central obesity, Proximal muscle wasting, Hirsutism (Male facial hair), easy bruising. </a:t>
            </a:r>
            <a:endParaRPr sz="2500"/>
          </a:p>
          <a:p>
            <a:pPr indent="0" lvl="0" marL="457200" rtl="0" algn="l">
              <a:spcBef>
                <a:spcPts val="1000"/>
              </a:spcBef>
              <a:spcAft>
                <a:spcPts val="0"/>
              </a:spcAft>
              <a:buNone/>
            </a:pPr>
            <a:r>
              <a:rPr lang="en-US" sz="2500"/>
              <a:t>Key descriptors used are: ‘Purple’ abdominal striae, ‘Buffalo hump’, ‘moon face’, and ‘hyperpigmentation’. </a:t>
            </a:r>
            <a:endParaRPr sz="2500"/>
          </a:p>
        </p:txBody>
      </p:sp>
      <p:sp>
        <p:nvSpPr>
          <p:cNvPr id="309" name="Google Shape;309;g2ae0acf7889_0_42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pic>
        <p:nvPicPr>
          <p:cNvPr id="310" name="Google Shape;310;g2ae0acf7889_0_425"/>
          <p:cNvPicPr preferRelativeResize="0"/>
          <p:nvPr/>
        </p:nvPicPr>
        <p:blipFill>
          <a:blip r:embed="rId3">
            <a:alphaModFix/>
          </a:blip>
          <a:stretch>
            <a:fillRect/>
          </a:stretch>
        </p:blipFill>
        <p:spPr>
          <a:xfrm>
            <a:off x="8268575" y="1767025"/>
            <a:ext cx="3830018" cy="50905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e0acf7889_0_449"/>
          <p:cNvSpPr txBox="1"/>
          <p:nvPr>
            <p:ph idx="1" type="body"/>
          </p:nvPr>
        </p:nvSpPr>
        <p:spPr>
          <a:xfrm>
            <a:off x="838200" y="2153418"/>
            <a:ext cx="10515600" cy="22089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While most commonly caused by </a:t>
            </a:r>
            <a:r>
              <a:rPr b="1" lang="en-US" sz="2500"/>
              <a:t>pituitary adenomas</a:t>
            </a:r>
            <a:r>
              <a:rPr lang="en-US" sz="2500"/>
              <a:t> (Cushing’s disease), other causes are: </a:t>
            </a:r>
            <a:endParaRPr sz="2500"/>
          </a:p>
          <a:p>
            <a:pPr indent="457200" lvl="0" marL="457200" rtl="0" algn="l">
              <a:lnSpc>
                <a:spcPct val="90000"/>
              </a:lnSpc>
              <a:spcBef>
                <a:spcPts val="1000"/>
              </a:spcBef>
              <a:spcAft>
                <a:spcPts val="0"/>
              </a:spcAft>
              <a:buNone/>
            </a:pPr>
            <a:r>
              <a:rPr lang="en-US" sz="2500"/>
              <a:t>Adrenal adenomas (adrenal glands directly releasing cortisol), </a:t>
            </a:r>
            <a:endParaRPr sz="2500"/>
          </a:p>
          <a:p>
            <a:pPr indent="457200" lvl="0" marL="457200" rtl="0" algn="l">
              <a:lnSpc>
                <a:spcPct val="90000"/>
              </a:lnSpc>
              <a:spcBef>
                <a:spcPts val="1000"/>
              </a:spcBef>
              <a:spcAft>
                <a:spcPts val="0"/>
              </a:spcAft>
              <a:buNone/>
            </a:pPr>
            <a:r>
              <a:rPr lang="en-US" sz="2500"/>
              <a:t>Paraneoplastic syndromes (small cell lung cancer)</a:t>
            </a:r>
            <a:endParaRPr sz="2500"/>
          </a:p>
          <a:p>
            <a:pPr indent="457200" lvl="0" marL="457200" rtl="0" algn="l">
              <a:lnSpc>
                <a:spcPct val="90000"/>
              </a:lnSpc>
              <a:spcBef>
                <a:spcPts val="1000"/>
              </a:spcBef>
              <a:spcAft>
                <a:spcPts val="0"/>
              </a:spcAft>
              <a:buNone/>
            </a:pPr>
            <a:r>
              <a:rPr lang="en-US" sz="2500"/>
              <a:t>Exogenous steroids (Prednisolone) </a:t>
            </a:r>
            <a:endParaRPr sz="2500"/>
          </a:p>
        </p:txBody>
      </p:sp>
      <p:sp>
        <p:nvSpPr>
          <p:cNvPr id="316" name="Google Shape;316;g2ae0acf7889_0_44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g2ae0acf7889_0_140"/>
          <p:cNvPicPr preferRelativeResize="0"/>
          <p:nvPr/>
        </p:nvPicPr>
        <p:blipFill>
          <a:blip r:embed="rId3">
            <a:alphaModFix/>
          </a:blip>
          <a:stretch>
            <a:fillRect/>
          </a:stretch>
        </p:blipFill>
        <p:spPr>
          <a:xfrm>
            <a:off x="1661750" y="152400"/>
            <a:ext cx="9186140" cy="65531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9"/>
          <p:cNvPicPr preferRelativeResize="0"/>
          <p:nvPr/>
        </p:nvPicPr>
        <p:blipFill>
          <a:blip r:embed="rId3">
            <a:alphaModFix/>
          </a:blip>
          <a:stretch>
            <a:fillRect/>
          </a:stretch>
        </p:blipFill>
        <p:spPr>
          <a:xfrm>
            <a:off x="152400" y="152400"/>
            <a:ext cx="8582025" cy="6419850"/>
          </a:xfrm>
          <a:prstGeom prst="rect">
            <a:avLst/>
          </a:prstGeom>
          <a:noFill/>
          <a:ln>
            <a:noFill/>
          </a:ln>
        </p:spPr>
      </p:pic>
      <p:pic>
        <p:nvPicPr>
          <p:cNvPr id="110" name="Google Shape;110;p9"/>
          <p:cNvPicPr preferRelativeResize="0"/>
          <p:nvPr/>
        </p:nvPicPr>
        <p:blipFill>
          <a:blip r:embed="rId4">
            <a:alphaModFix/>
          </a:blip>
          <a:stretch>
            <a:fillRect/>
          </a:stretch>
        </p:blipFill>
        <p:spPr>
          <a:xfrm>
            <a:off x="8826900" y="2188825"/>
            <a:ext cx="2725625" cy="1905000"/>
          </a:xfrm>
          <a:prstGeom prst="rect">
            <a:avLst/>
          </a:prstGeom>
          <a:noFill/>
          <a:ln>
            <a:noFill/>
          </a:ln>
        </p:spPr>
      </p:pic>
      <p:sp>
        <p:nvSpPr>
          <p:cNvPr id="111" name="Google Shape;111;p9"/>
          <p:cNvSpPr/>
          <p:nvPr/>
        </p:nvSpPr>
        <p:spPr>
          <a:xfrm>
            <a:off x="7321750" y="64645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2" name="Google Shape;112;p9"/>
          <p:cNvSpPr/>
          <p:nvPr/>
        </p:nvSpPr>
        <p:spPr>
          <a:xfrm>
            <a:off x="2934950" y="84325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3" name="Google Shape;113;p9"/>
          <p:cNvSpPr/>
          <p:nvPr/>
        </p:nvSpPr>
        <p:spPr>
          <a:xfrm>
            <a:off x="4337963" y="11339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4" name="Google Shape;114;p9"/>
          <p:cNvSpPr/>
          <p:nvPr/>
        </p:nvSpPr>
        <p:spPr>
          <a:xfrm>
            <a:off x="6668725" y="18625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5" name="Google Shape;115;p9"/>
          <p:cNvSpPr/>
          <p:nvPr/>
        </p:nvSpPr>
        <p:spPr>
          <a:xfrm>
            <a:off x="7256775" y="20593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6" name="Google Shape;116;p9"/>
          <p:cNvSpPr/>
          <p:nvPr/>
        </p:nvSpPr>
        <p:spPr>
          <a:xfrm>
            <a:off x="4205050" y="3330600"/>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7" name="Google Shape;117;p9"/>
          <p:cNvSpPr/>
          <p:nvPr/>
        </p:nvSpPr>
        <p:spPr>
          <a:xfrm>
            <a:off x="4415950" y="5060125"/>
            <a:ext cx="210900" cy="1968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18" name="Google Shape;118;p9"/>
          <p:cNvSpPr txBox="1"/>
          <p:nvPr/>
        </p:nvSpPr>
        <p:spPr>
          <a:xfrm>
            <a:off x="9233000" y="4595425"/>
            <a:ext cx="2993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smiley faces we are covering today :)</a:t>
            </a:r>
            <a:endParaRPr sz="2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2ae0acf7889_0_443"/>
          <p:cNvSpPr txBox="1"/>
          <p:nvPr>
            <p:ph idx="1" type="body"/>
          </p:nvPr>
        </p:nvSpPr>
        <p:spPr>
          <a:xfrm>
            <a:off x="838200" y="2153418"/>
            <a:ext cx="10515600" cy="22089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While most commonly caused by </a:t>
            </a:r>
            <a:r>
              <a:rPr b="1" lang="en-US" sz="2500"/>
              <a:t>pituitary adenomas</a:t>
            </a:r>
            <a:r>
              <a:rPr lang="en-US" sz="2500"/>
              <a:t> (Cushing’s disease), other causes are: </a:t>
            </a:r>
            <a:endParaRPr sz="2500"/>
          </a:p>
          <a:p>
            <a:pPr indent="457200" lvl="0" marL="457200" rtl="0" algn="l">
              <a:lnSpc>
                <a:spcPct val="90000"/>
              </a:lnSpc>
              <a:spcBef>
                <a:spcPts val="1000"/>
              </a:spcBef>
              <a:spcAft>
                <a:spcPts val="0"/>
              </a:spcAft>
              <a:buNone/>
            </a:pPr>
            <a:r>
              <a:rPr lang="en-US" sz="2500"/>
              <a:t>Adrenal adenomas (adrenal glands directly releasing cortisol), </a:t>
            </a:r>
            <a:endParaRPr sz="2500"/>
          </a:p>
          <a:p>
            <a:pPr indent="457200" lvl="0" marL="457200" rtl="0" algn="l">
              <a:lnSpc>
                <a:spcPct val="90000"/>
              </a:lnSpc>
              <a:spcBef>
                <a:spcPts val="1000"/>
              </a:spcBef>
              <a:spcAft>
                <a:spcPts val="0"/>
              </a:spcAft>
              <a:buNone/>
            </a:pPr>
            <a:r>
              <a:rPr lang="en-US" sz="2500"/>
              <a:t>Paraneoplastic syndromes (small cell lung cancer)</a:t>
            </a:r>
            <a:endParaRPr sz="2500"/>
          </a:p>
          <a:p>
            <a:pPr indent="457200" lvl="0" marL="457200" rtl="0" algn="l">
              <a:lnSpc>
                <a:spcPct val="90000"/>
              </a:lnSpc>
              <a:spcBef>
                <a:spcPts val="1000"/>
              </a:spcBef>
              <a:spcAft>
                <a:spcPts val="0"/>
              </a:spcAft>
              <a:buNone/>
            </a:pPr>
            <a:r>
              <a:rPr lang="en-US" sz="2500"/>
              <a:t>Exogenous steroids (Prednisolone) </a:t>
            </a:r>
            <a:endParaRPr sz="2500"/>
          </a:p>
        </p:txBody>
      </p:sp>
      <p:sp>
        <p:nvSpPr>
          <p:cNvPr id="327" name="Google Shape;327;g2ae0acf7889_0_44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
        <p:nvSpPr>
          <p:cNvPr id="328" name="Google Shape;328;g2ae0acf7889_0_443"/>
          <p:cNvSpPr txBox="1"/>
          <p:nvPr>
            <p:ph idx="1" type="body"/>
          </p:nvPr>
        </p:nvSpPr>
        <p:spPr>
          <a:xfrm>
            <a:off x="838200" y="4824927"/>
            <a:ext cx="12192000" cy="13878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Health consequences of Cushing’s syndrome are:</a:t>
            </a:r>
            <a:endParaRPr sz="2500"/>
          </a:p>
          <a:p>
            <a:pPr indent="457200" lvl="0" marL="457200" rtl="0" algn="l">
              <a:lnSpc>
                <a:spcPct val="90000"/>
              </a:lnSpc>
              <a:spcBef>
                <a:spcPts val="1000"/>
              </a:spcBef>
              <a:spcAft>
                <a:spcPts val="0"/>
              </a:spcAft>
              <a:buNone/>
            </a:pPr>
            <a:r>
              <a:rPr lang="en-US" sz="2500"/>
              <a:t>Metabolic - HTN, T2DM, </a:t>
            </a:r>
            <a:r>
              <a:rPr lang="en-US" sz="2500"/>
              <a:t>D</a:t>
            </a:r>
            <a:r>
              <a:rPr lang="en-US" sz="2500"/>
              <a:t>yslipidemia, Osteoporosis </a:t>
            </a:r>
            <a:endParaRPr sz="2500"/>
          </a:p>
          <a:p>
            <a:pPr indent="457200" lvl="0" marL="457200" rtl="0" algn="l">
              <a:lnSpc>
                <a:spcPct val="90000"/>
              </a:lnSpc>
              <a:spcBef>
                <a:spcPts val="1000"/>
              </a:spcBef>
              <a:spcAft>
                <a:spcPts val="0"/>
              </a:spcAft>
              <a:buNone/>
            </a:pPr>
            <a:r>
              <a:rPr lang="en-US" sz="2500"/>
              <a:t>Mental - Anxiety, </a:t>
            </a:r>
            <a:r>
              <a:rPr lang="en-US" sz="2500"/>
              <a:t>D</a:t>
            </a:r>
            <a:r>
              <a:rPr lang="en-US" sz="2500"/>
              <a:t>epression and Insomnia </a:t>
            </a:r>
            <a:endParaRPr sz="2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ae0acf7889_0_460"/>
          <p:cNvSpPr txBox="1"/>
          <p:nvPr>
            <p:ph idx="1" type="body"/>
          </p:nvPr>
        </p:nvSpPr>
        <p:spPr>
          <a:xfrm>
            <a:off x="0" y="2085800"/>
            <a:ext cx="12065100" cy="2683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Diagnosis is with </a:t>
            </a:r>
            <a:r>
              <a:rPr b="1" lang="en-US" sz="2500"/>
              <a:t>dexamethasone suppression tests</a:t>
            </a:r>
            <a:r>
              <a:rPr lang="en-US" sz="2500"/>
              <a:t>.</a:t>
            </a:r>
            <a:endParaRPr sz="2500"/>
          </a:p>
          <a:p>
            <a:pPr indent="0" lvl="0" marL="457200" rtl="0" algn="l">
              <a:lnSpc>
                <a:spcPct val="90000"/>
              </a:lnSpc>
              <a:spcBef>
                <a:spcPts val="1000"/>
              </a:spcBef>
              <a:spcAft>
                <a:spcPts val="0"/>
              </a:spcAft>
              <a:buNone/>
            </a:pPr>
            <a:r>
              <a:rPr b="1" lang="en-US" sz="2500"/>
              <a:t>Dexamethasone given</a:t>
            </a:r>
            <a:r>
              <a:rPr lang="en-US" sz="2500"/>
              <a:t> → negative feedback on hypothalamus → reduced CRH → reduced ACTH from pituitary → </a:t>
            </a:r>
            <a:r>
              <a:rPr b="1" lang="en-US" sz="2500"/>
              <a:t>low cortisol</a:t>
            </a:r>
            <a:endParaRPr b="1" sz="2500"/>
          </a:p>
          <a:p>
            <a:pPr indent="0" lvl="0" marL="457200" rtl="0" algn="l">
              <a:lnSpc>
                <a:spcPct val="90000"/>
              </a:lnSpc>
              <a:spcBef>
                <a:spcPts val="1000"/>
              </a:spcBef>
              <a:spcAft>
                <a:spcPts val="0"/>
              </a:spcAft>
              <a:buNone/>
            </a:pPr>
            <a:r>
              <a:t/>
            </a:r>
            <a:endParaRPr b="1" sz="2500"/>
          </a:p>
          <a:p>
            <a:pPr indent="0" lvl="0" marL="457200" rtl="0" algn="l">
              <a:lnSpc>
                <a:spcPct val="90000"/>
              </a:lnSpc>
              <a:spcBef>
                <a:spcPts val="1000"/>
              </a:spcBef>
              <a:spcAft>
                <a:spcPts val="0"/>
              </a:spcAft>
              <a:buNone/>
            </a:pPr>
            <a:r>
              <a:rPr b="1" lang="en-US" sz="2500"/>
              <a:t>No cortisol suppression → suggests Cushing’s syndrome.</a:t>
            </a:r>
            <a:endParaRPr b="1" sz="2500"/>
          </a:p>
          <a:p>
            <a:pPr indent="0" lvl="0" marL="457200" rtl="0" algn="l">
              <a:lnSpc>
                <a:spcPct val="90000"/>
              </a:lnSpc>
              <a:spcBef>
                <a:spcPts val="1000"/>
              </a:spcBef>
              <a:spcAft>
                <a:spcPts val="0"/>
              </a:spcAft>
              <a:buNone/>
            </a:pPr>
            <a:r>
              <a:t/>
            </a:r>
            <a:endParaRPr sz="2500"/>
          </a:p>
        </p:txBody>
      </p:sp>
      <p:sp>
        <p:nvSpPr>
          <p:cNvPr id="334" name="Google Shape;334;g2ae0acf7889_0_46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ae0acf7889_0_455"/>
          <p:cNvSpPr txBox="1"/>
          <p:nvPr>
            <p:ph idx="1" type="body"/>
          </p:nvPr>
        </p:nvSpPr>
        <p:spPr>
          <a:xfrm>
            <a:off x="0" y="2085800"/>
            <a:ext cx="12065100" cy="43251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Diagnosis is with </a:t>
            </a:r>
            <a:r>
              <a:rPr b="1" lang="en-US" sz="2500"/>
              <a:t>dexamethasone suppression tests</a:t>
            </a:r>
            <a:r>
              <a:rPr lang="en-US" sz="2500"/>
              <a:t>.</a:t>
            </a:r>
            <a:endParaRPr sz="2500"/>
          </a:p>
          <a:p>
            <a:pPr indent="0" lvl="0" marL="457200" rtl="0" algn="l">
              <a:lnSpc>
                <a:spcPct val="90000"/>
              </a:lnSpc>
              <a:spcBef>
                <a:spcPts val="1000"/>
              </a:spcBef>
              <a:spcAft>
                <a:spcPts val="0"/>
              </a:spcAft>
              <a:buNone/>
            </a:pPr>
            <a:r>
              <a:rPr b="1" lang="en-US" sz="2500"/>
              <a:t>Dexamethasone given</a:t>
            </a:r>
            <a:r>
              <a:rPr lang="en-US" sz="2500"/>
              <a:t> → negative feedback on hypothalamus → reduced CRH → reduced ACTH from pituitary → </a:t>
            </a:r>
            <a:r>
              <a:rPr b="1" lang="en-US" sz="2500"/>
              <a:t>low cortisol</a:t>
            </a:r>
            <a:endParaRPr b="1" sz="2500"/>
          </a:p>
          <a:p>
            <a:pPr indent="0" lvl="0" marL="457200" rtl="0" algn="l">
              <a:lnSpc>
                <a:spcPct val="90000"/>
              </a:lnSpc>
              <a:spcBef>
                <a:spcPts val="1000"/>
              </a:spcBef>
              <a:spcAft>
                <a:spcPts val="0"/>
              </a:spcAft>
              <a:buNone/>
            </a:pPr>
            <a:r>
              <a:t/>
            </a:r>
            <a:endParaRPr b="1" sz="2500"/>
          </a:p>
          <a:p>
            <a:pPr indent="0" lvl="0" marL="457200" rtl="0" algn="l">
              <a:lnSpc>
                <a:spcPct val="90000"/>
              </a:lnSpc>
              <a:spcBef>
                <a:spcPts val="1000"/>
              </a:spcBef>
              <a:spcAft>
                <a:spcPts val="0"/>
              </a:spcAft>
              <a:buNone/>
            </a:pPr>
            <a:r>
              <a:rPr b="1" lang="en-US" sz="2500"/>
              <a:t>No cortisol suppression → suggests Cushing’s syndrome.</a:t>
            </a:r>
            <a:endParaRPr b="1" sz="2500"/>
          </a:p>
          <a:p>
            <a:pPr indent="0" lvl="0" marL="457200" rtl="0" algn="l">
              <a:lnSpc>
                <a:spcPct val="90000"/>
              </a:lnSpc>
              <a:spcBef>
                <a:spcPts val="1000"/>
              </a:spcBef>
              <a:spcAft>
                <a:spcPts val="0"/>
              </a:spcAft>
              <a:buNone/>
            </a:pPr>
            <a:br>
              <a:rPr lang="en-US" sz="2500"/>
            </a:br>
            <a:r>
              <a:rPr lang="en-US" sz="2500"/>
              <a:t>Initially </a:t>
            </a:r>
            <a:r>
              <a:rPr b="1" lang="en-US" sz="2500"/>
              <a:t>Low-dose</a:t>
            </a:r>
            <a:r>
              <a:rPr lang="en-US" sz="2500"/>
              <a:t> (1mg) dexamethasone is given (Overnight) if Cushing’s is suspected. </a:t>
            </a:r>
            <a:endParaRPr sz="2500"/>
          </a:p>
          <a:p>
            <a:pPr indent="0" lvl="0" marL="457200" rtl="0" algn="l">
              <a:lnSpc>
                <a:spcPct val="90000"/>
              </a:lnSpc>
              <a:spcBef>
                <a:spcPts val="1000"/>
              </a:spcBef>
              <a:spcAft>
                <a:spcPts val="0"/>
              </a:spcAft>
              <a:buNone/>
            </a:pPr>
            <a:r>
              <a:rPr b="1" lang="en-US" sz="2500"/>
              <a:t>Low-dose 48 hour test </a:t>
            </a:r>
            <a:r>
              <a:rPr lang="en-US" sz="2500"/>
              <a:t>- dexamethasone taken every 6 hours for 8 doses. When cortisol levels are checked on day 3, cortisol should be low (normal result).</a:t>
            </a:r>
            <a:endParaRPr sz="2500"/>
          </a:p>
          <a:p>
            <a:pPr indent="0" lvl="0" marL="457200" rtl="0" algn="l">
              <a:lnSpc>
                <a:spcPct val="90000"/>
              </a:lnSpc>
              <a:spcBef>
                <a:spcPts val="1000"/>
              </a:spcBef>
              <a:spcAft>
                <a:spcPts val="0"/>
              </a:spcAft>
              <a:buNone/>
            </a:pPr>
            <a:r>
              <a:rPr lang="en-US" sz="2500"/>
              <a:t>Then </a:t>
            </a:r>
            <a:r>
              <a:rPr b="1" lang="en-US" sz="2500"/>
              <a:t>High-dose 48-hour test</a:t>
            </a:r>
            <a:r>
              <a:rPr lang="en-US" sz="2500"/>
              <a:t> is used to determine the cause.</a:t>
            </a:r>
            <a:endParaRPr sz="2500"/>
          </a:p>
        </p:txBody>
      </p:sp>
      <p:sp>
        <p:nvSpPr>
          <p:cNvPr id="340" name="Google Shape;340;g2ae0acf7889_0_45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ae0acf7889_0_553"/>
          <p:cNvSpPr txBox="1"/>
          <p:nvPr>
            <p:ph type="title"/>
          </p:nvPr>
        </p:nvSpPr>
        <p:spPr>
          <a:xfrm>
            <a:off x="836340" y="9617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Arial"/>
                <a:ea typeface="Arial"/>
                <a:cs typeface="Arial"/>
                <a:sym typeface="Arial"/>
              </a:rPr>
              <a:t>Cushing’s Syndrome</a:t>
            </a:r>
            <a:endParaRPr/>
          </a:p>
        </p:txBody>
      </p:sp>
      <p:sp>
        <p:nvSpPr>
          <p:cNvPr id="347" name="Google Shape;347;g2ae0acf7889_0_553"/>
          <p:cNvSpPr txBox="1"/>
          <p:nvPr/>
        </p:nvSpPr>
        <p:spPr>
          <a:xfrm>
            <a:off x="12846570" y="929390"/>
            <a:ext cx="184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Timeline&#10;&#10;Description automatically generated" id="348" name="Google Shape;348;g2ae0acf7889_0_553"/>
          <p:cNvPicPr preferRelativeResize="0"/>
          <p:nvPr/>
        </p:nvPicPr>
        <p:blipFill rotWithShape="1">
          <a:blip r:embed="rId3">
            <a:alphaModFix/>
          </a:blip>
          <a:srcRect b="0" l="0" r="0" t="0"/>
          <a:stretch/>
        </p:blipFill>
        <p:spPr>
          <a:xfrm>
            <a:off x="828580" y="1650975"/>
            <a:ext cx="10523362" cy="49099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g2ae0acf7889_0_14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pic>
        <p:nvPicPr>
          <p:cNvPr id="354" name="Google Shape;354;g2ae0acf7889_0_146"/>
          <p:cNvPicPr preferRelativeResize="0"/>
          <p:nvPr/>
        </p:nvPicPr>
        <p:blipFill>
          <a:blip r:embed="rId3">
            <a:alphaModFix/>
          </a:blip>
          <a:stretch>
            <a:fillRect/>
          </a:stretch>
        </p:blipFill>
        <p:spPr>
          <a:xfrm>
            <a:off x="977250" y="1887075"/>
            <a:ext cx="8430575" cy="4841800"/>
          </a:xfrm>
          <a:prstGeom prst="rect">
            <a:avLst/>
          </a:prstGeom>
          <a:noFill/>
          <a:ln>
            <a:noFill/>
          </a:ln>
        </p:spPr>
      </p:pic>
      <p:sp>
        <p:nvSpPr>
          <p:cNvPr id="355" name="Google Shape;355;g2ae0acf7889_0_146"/>
          <p:cNvSpPr txBox="1"/>
          <p:nvPr/>
        </p:nvSpPr>
        <p:spPr>
          <a:xfrm>
            <a:off x="9407825" y="5805600"/>
            <a:ext cx="2784300" cy="105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200">
                <a:solidFill>
                  <a:schemeClr val="dk1"/>
                </a:solidFill>
                <a:latin typeface="Calibri"/>
                <a:ea typeface="Calibri"/>
                <a:cs typeface="Calibri"/>
                <a:sym typeface="Calibri"/>
              </a:rPr>
              <a:t>Table from zerotofinals.com</a:t>
            </a:r>
            <a:endParaRPr i="1" sz="22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ae0acf7889_0_157"/>
          <p:cNvSpPr txBox="1"/>
          <p:nvPr>
            <p:ph idx="1" type="body"/>
          </p:nvPr>
        </p:nvSpPr>
        <p:spPr>
          <a:xfrm>
            <a:off x="838200" y="2169993"/>
            <a:ext cx="10515600" cy="23370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2500"/>
              <a:t>Treatment is correction of the </a:t>
            </a:r>
            <a:r>
              <a:rPr lang="en-US" sz="2500"/>
              <a:t>anomaly</a:t>
            </a:r>
            <a:r>
              <a:rPr lang="en-US" sz="2500"/>
              <a:t>:</a:t>
            </a:r>
            <a:endParaRPr sz="2500"/>
          </a:p>
          <a:p>
            <a:pPr indent="457200" lvl="0" marL="457200" rtl="0" algn="l">
              <a:lnSpc>
                <a:spcPct val="90000"/>
              </a:lnSpc>
              <a:spcBef>
                <a:spcPts val="1000"/>
              </a:spcBef>
              <a:spcAft>
                <a:spcPts val="0"/>
              </a:spcAft>
              <a:buNone/>
            </a:pPr>
            <a:r>
              <a:rPr b="1" lang="en-US" sz="2500"/>
              <a:t>Transsphenoidal</a:t>
            </a:r>
            <a:r>
              <a:rPr b="1" lang="en-US" sz="2500"/>
              <a:t> </a:t>
            </a:r>
            <a:r>
              <a:rPr lang="en-US" sz="2500"/>
              <a:t>removal of the pituitary adenoma</a:t>
            </a:r>
            <a:endParaRPr sz="2500"/>
          </a:p>
          <a:p>
            <a:pPr indent="457200" lvl="0" marL="457200" rtl="0" algn="l">
              <a:lnSpc>
                <a:spcPct val="90000"/>
              </a:lnSpc>
              <a:spcBef>
                <a:spcPts val="1000"/>
              </a:spcBef>
              <a:spcAft>
                <a:spcPts val="0"/>
              </a:spcAft>
              <a:buNone/>
            </a:pPr>
            <a:r>
              <a:rPr b="1" lang="en-US" sz="2500"/>
              <a:t>Surgical removal</a:t>
            </a:r>
            <a:r>
              <a:rPr lang="en-US" sz="2500"/>
              <a:t> of the adrenal tumour</a:t>
            </a:r>
            <a:endParaRPr sz="2500"/>
          </a:p>
          <a:p>
            <a:pPr indent="457200" lvl="0" marL="457200" rtl="0" algn="l">
              <a:lnSpc>
                <a:spcPct val="90000"/>
              </a:lnSpc>
              <a:spcBef>
                <a:spcPts val="1000"/>
              </a:spcBef>
              <a:spcAft>
                <a:spcPts val="0"/>
              </a:spcAft>
              <a:buNone/>
            </a:pPr>
            <a:r>
              <a:rPr b="1" lang="en-US" sz="2500"/>
              <a:t>Surgical removal</a:t>
            </a:r>
            <a:r>
              <a:rPr lang="en-US" sz="2500"/>
              <a:t> ectopic tumour  ACTH (e.g., small cell lung cancer)</a:t>
            </a:r>
            <a:endParaRPr sz="2500"/>
          </a:p>
          <a:p>
            <a:pPr indent="457200" lvl="0" marL="457200" rtl="0" algn="l">
              <a:lnSpc>
                <a:spcPct val="90000"/>
              </a:lnSpc>
              <a:spcBef>
                <a:spcPts val="1000"/>
              </a:spcBef>
              <a:spcAft>
                <a:spcPts val="0"/>
              </a:spcAft>
              <a:buNone/>
            </a:pPr>
            <a:r>
              <a:rPr b="1" lang="en-US" sz="2500"/>
              <a:t>Cessation </a:t>
            </a:r>
            <a:r>
              <a:rPr lang="en-US" sz="2500"/>
              <a:t>of steroid</a:t>
            </a:r>
            <a:r>
              <a:rPr lang="en-US" sz="2500">
                <a:latin typeface="Georgia"/>
                <a:ea typeface="Georgia"/>
                <a:cs typeface="Georgia"/>
                <a:sym typeface="Georgia"/>
              </a:rPr>
              <a:t> </a:t>
            </a:r>
            <a:endParaRPr sz="2500">
              <a:latin typeface="Georgia"/>
              <a:ea typeface="Georgia"/>
              <a:cs typeface="Georgia"/>
              <a:sym typeface="Georgia"/>
            </a:endParaRPr>
          </a:p>
        </p:txBody>
      </p:sp>
      <p:sp>
        <p:nvSpPr>
          <p:cNvPr id="361" name="Google Shape;361;g2ae0acf7889_0_15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Cushing’s Syndrome </a:t>
            </a:r>
            <a:endParaRPr sz="4200">
              <a:solidFill>
                <a:srgbClr val="FFFFFF"/>
              </a:solidFill>
              <a:latin typeface="Georgia"/>
              <a:ea typeface="Georgia"/>
              <a:cs typeface="Georgia"/>
              <a:sym typeface="Georg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2ae0acf7889_0_163"/>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T2DM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Diabetes Insipidus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Conn’s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Cushing’s Syndrome</a:t>
            </a:r>
            <a:r>
              <a:rPr b="1" lang="en-US">
                <a:solidFill>
                  <a:srgbClr val="000000"/>
                </a:solidFill>
                <a:latin typeface="Arial"/>
                <a:ea typeface="Arial"/>
                <a:cs typeface="Arial"/>
                <a:sym typeface="Arial"/>
              </a:rPr>
              <a:t> </a:t>
            </a:r>
            <a:endParaRPr b="1">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Graves Disease </a:t>
            </a:r>
            <a:endParaRPr>
              <a:solidFill>
                <a:srgbClr val="000000"/>
              </a:solidFill>
              <a:latin typeface="Arial"/>
              <a:ea typeface="Arial"/>
              <a:cs typeface="Arial"/>
              <a:sym typeface="Arial"/>
            </a:endParaRPr>
          </a:p>
        </p:txBody>
      </p:sp>
      <p:sp>
        <p:nvSpPr>
          <p:cNvPr id="367" name="Google Shape;367;g2ae0acf7889_0_16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Which </a:t>
            </a:r>
            <a:r>
              <a:rPr lang="en-US" sz="4200">
                <a:solidFill>
                  <a:srgbClr val="FFFFFF"/>
                </a:solidFill>
                <a:latin typeface="Georgia"/>
                <a:ea typeface="Georgia"/>
                <a:cs typeface="Georgia"/>
                <a:sym typeface="Georgia"/>
              </a:rPr>
              <a:t>of these is antibody mediated</a:t>
            </a:r>
            <a:endParaRPr sz="4200">
              <a:solidFill>
                <a:srgbClr val="FFFFFF"/>
              </a:solidFill>
              <a:latin typeface="Georgia"/>
              <a:ea typeface="Georgia"/>
              <a:cs typeface="Georgia"/>
              <a:sym typeface="Georgi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ae0acf7889_0_168"/>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T2DM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Diabetes Insipidus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Conn’s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Cushing’s Syndrome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b="1" lang="en-US">
                <a:solidFill>
                  <a:srgbClr val="000000"/>
                </a:solidFill>
                <a:latin typeface="Arial"/>
                <a:ea typeface="Arial"/>
                <a:cs typeface="Arial"/>
                <a:sym typeface="Arial"/>
              </a:rPr>
              <a:t>E - Graves Disease </a:t>
            </a:r>
            <a:endParaRPr b="1">
              <a:solidFill>
                <a:srgbClr val="000000"/>
              </a:solidFill>
              <a:latin typeface="Arial"/>
              <a:ea typeface="Arial"/>
              <a:cs typeface="Arial"/>
              <a:sym typeface="Arial"/>
            </a:endParaRPr>
          </a:p>
        </p:txBody>
      </p:sp>
      <p:sp>
        <p:nvSpPr>
          <p:cNvPr id="373" name="Google Shape;373;g2ae0acf7889_0_168"/>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Which of these is antibody mediated?</a:t>
            </a:r>
            <a:endParaRPr sz="4200">
              <a:solidFill>
                <a:srgbClr val="FFFFFF"/>
              </a:solidFill>
              <a:latin typeface="Georgia"/>
              <a:ea typeface="Georgia"/>
              <a:cs typeface="Georgia"/>
              <a:sym typeface="Georgi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ae0acf7889_0_484"/>
          <p:cNvSpPr txBox="1"/>
          <p:nvPr>
            <p:ph idx="1" type="body"/>
          </p:nvPr>
        </p:nvSpPr>
        <p:spPr>
          <a:xfrm>
            <a:off x="155575" y="2186000"/>
            <a:ext cx="6497400" cy="28044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a:solidFill>
                  <a:srgbClr val="000000"/>
                </a:solidFill>
              </a:rPr>
              <a:t>The thyroid serves a crucial role in homeostasis and metabolic regulation.</a:t>
            </a:r>
            <a:endParaRPr>
              <a:solidFill>
                <a:srgbClr val="000000"/>
              </a:solidFill>
            </a:endParaRPr>
          </a:p>
          <a:p>
            <a:pPr indent="0" lvl="0" marL="0" rtl="0" algn="l">
              <a:lnSpc>
                <a:spcPct val="90000"/>
              </a:lnSpc>
              <a:spcBef>
                <a:spcPts val="1000"/>
              </a:spcBef>
              <a:spcAft>
                <a:spcPts val="0"/>
              </a:spcAft>
              <a:buNone/>
            </a:pPr>
            <a:r>
              <a:rPr lang="en-US">
                <a:solidFill>
                  <a:srgbClr val="000000"/>
                </a:solidFill>
              </a:rPr>
              <a:t>T4 (thyroxine) is converted into T3 (triiodothyronine).</a:t>
            </a:r>
            <a:endParaRPr>
              <a:solidFill>
                <a:srgbClr val="000000"/>
              </a:solidFill>
            </a:endParaRPr>
          </a:p>
          <a:p>
            <a:pPr indent="0" lvl="0" marL="457200" rtl="0" algn="l">
              <a:lnSpc>
                <a:spcPct val="90000"/>
              </a:lnSpc>
              <a:spcBef>
                <a:spcPts val="1000"/>
              </a:spcBef>
              <a:spcAft>
                <a:spcPts val="0"/>
              </a:spcAft>
              <a:buNone/>
            </a:pPr>
            <a:r>
              <a:t/>
            </a:r>
            <a:endParaRPr>
              <a:solidFill>
                <a:srgbClr val="000000"/>
              </a:solidFill>
            </a:endParaRPr>
          </a:p>
          <a:p>
            <a:pPr indent="0" lvl="0" marL="0" rtl="0" algn="l">
              <a:spcBef>
                <a:spcPts val="1000"/>
              </a:spcBef>
              <a:spcAft>
                <a:spcPts val="0"/>
              </a:spcAft>
              <a:buNone/>
            </a:pPr>
            <a:r>
              <a:t/>
            </a:r>
            <a:endParaRPr>
              <a:solidFill>
                <a:srgbClr val="000000"/>
              </a:solidFill>
            </a:endParaRPr>
          </a:p>
        </p:txBody>
      </p:sp>
      <p:sp>
        <p:nvSpPr>
          <p:cNvPr id="379" name="Google Shape;379;g2ae0acf7889_0_484"/>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pic>
        <p:nvPicPr>
          <p:cNvPr id="380" name="Google Shape;380;g2ae0acf7889_0_484"/>
          <p:cNvPicPr preferRelativeResize="0"/>
          <p:nvPr/>
        </p:nvPicPr>
        <p:blipFill>
          <a:blip r:embed="rId3">
            <a:alphaModFix/>
          </a:blip>
          <a:stretch>
            <a:fillRect/>
          </a:stretch>
        </p:blipFill>
        <p:spPr>
          <a:xfrm>
            <a:off x="6382984" y="1690825"/>
            <a:ext cx="5509100" cy="4667025"/>
          </a:xfrm>
          <a:prstGeom prst="rect">
            <a:avLst/>
          </a:prstGeom>
          <a:noFill/>
          <a:ln>
            <a:noFill/>
          </a:ln>
        </p:spPr>
      </p:pic>
      <p:sp>
        <p:nvSpPr>
          <p:cNvPr id="381" name="Google Shape;381;g2ae0acf7889_0_484"/>
          <p:cNvSpPr txBox="1"/>
          <p:nvPr/>
        </p:nvSpPr>
        <p:spPr>
          <a:xfrm>
            <a:off x="8726500" y="6357850"/>
            <a:ext cx="38466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200">
                <a:solidFill>
                  <a:schemeClr val="dk1"/>
                </a:solidFill>
                <a:latin typeface="Calibri"/>
                <a:ea typeface="Calibri"/>
                <a:cs typeface="Calibri"/>
                <a:sym typeface="Calibri"/>
              </a:rPr>
              <a:t>Image from zerotofinals.com</a:t>
            </a:r>
            <a:endParaRPr i="1" sz="22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ae0acf7889_0_475"/>
          <p:cNvSpPr txBox="1"/>
          <p:nvPr>
            <p:ph idx="1" type="body"/>
          </p:nvPr>
        </p:nvSpPr>
        <p:spPr>
          <a:xfrm>
            <a:off x="155575" y="2186000"/>
            <a:ext cx="6497400" cy="396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a:solidFill>
                  <a:srgbClr val="000000"/>
                </a:solidFill>
              </a:rPr>
              <a:t>The thyroid serves a crucial role in homeostasis and metabolic regulation.</a:t>
            </a:r>
            <a:endParaRPr>
              <a:solidFill>
                <a:srgbClr val="000000"/>
              </a:solidFill>
            </a:endParaRPr>
          </a:p>
          <a:p>
            <a:pPr indent="0" lvl="0" marL="0" rtl="0" algn="l">
              <a:lnSpc>
                <a:spcPct val="90000"/>
              </a:lnSpc>
              <a:spcBef>
                <a:spcPts val="1000"/>
              </a:spcBef>
              <a:spcAft>
                <a:spcPts val="0"/>
              </a:spcAft>
              <a:buNone/>
            </a:pPr>
            <a:r>
              <a:rPr lang="en-US">
                <a:solidFill>
                  <a:srgbClr val="000000"/>
                </a:solidFill>
              </a:rPr>
              <a:t>T4 (thyroxine) is converted into T3 (triiodothyronine).</a:t>
            </a:r>
            <a:endParaRPr>
              <a:solidFill>
                <a:srgbClr val="000000"/>
              </a:solidFill>
            </a:endParaRPr>
          </a:p>
          <a:p>
            <a:pPr indent="0" lvl="0" marL="457200" rtl="0" algn="l">
              <a:lnSpc>
                <a:spcPct val="90000"/>
              </a:lnSpc>
              <a:spcBef>
                <a:spcPts val="1000"/>
              </a:spcBef>
              <a:spcAft>
                <a:spcPts val="0"/>
              </a:spcAft>
              <a:buNone/>
            </a:pPr>
            <a:r>
              <a:t/>
            </a:r>
            <a:endParaRPr>
              <a:solidFill>
                <a:srgbClr val="000000"/>
              </a:solidFill>
            </a:endParaRPr>
          </a:p>
          <a:p>
            <a:pPr indent="0" lvl="0" marL="0" rtl="0" algn="l">
              <a:spcBef>
                <a:spcPts val="1000"/>
              </a:spcBef>
              <a:spcAft>
                <a:spcPts val="0"/>
              </a:spcAft>
              <a:buNone/>
            </a:pPr>
            <a:r>
              <a:rPr lang="en-US"/>
              <a:t>Dysregulation of T3 and T4 can give rise to clinical conditions such as </a:t>
            </a:r>
            <a:r>
              <a:rPr b="1" lang="en-US"/>
              <a:t>hyperthyroidism </a:t>
            </a:r>
            <a:r>
              <a:rPr lang="en-US"/>
              <a:t>or </a:t>
            </a:r>
            <a:r>
              <a:rPr b="1" lang="en-US"/>
              <a:t>hypothyroidism</a:t>
            </a:r>
            <a:r>
              <a:rPr lang="en-US"/>
              <a:t>, with each pathology manifesting distinct symptoms.</a:t>
            </a:r>
            <a:endParaRPr>
              <a:solidFill>
                <a:srgbClr val="000000"/>
              </a:solidFill>
            </a:endParaRPr>
          </a:p>
        </p:txBody>
      </p:sp>
      <p:sp>
        <p:nvSpPr>
          <p:cNvPr id="387" name="Google Shape;387;g2ae0acf7889_0_47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pic>
        <p:nvPicPr>
          <p:cNvPr id="388" name="Google Shape;388;g2ae0acf7889_0_475"/>
          <p:cNvPicPr preferRelativeResize="0"/>
          <p:nvPr/>
        </p:nvPicPr>
        <p:blipFill>
          <a:blip r:embed="rId3">
            <a:alphaModFix/>
          </a:blip>
          <a:stretch>
            <a:fillRect/>
          </a:stretch>
        </p:blipFill>
        <p:spPr>
          <a:xfrm>
            <a:off x="6382984" y="1690825"/>
            <a:ext cx="5509100" cy="4667025"/>
          </a:xfrm>
          <a:prstGeom prst="rect">
            <a:avLst/>
          </a:prstGeom>
          <a:noFill/>
          <a:ln>
            <a:noFill/>
          </a:ln>
        </p:spPr>
      </p:pic>
      <p:sp>
        <p:nvSpPr>
          <p:cNvPr id="389" name="Google Shape;389;g2ae0acf7889_0_475"/>
          <p:cNvSpPr txBox="1"/>
          <p:nvPr/>
        </p:nvSpPr>
        <p:spPr>
          <a:xfrm>
            <a:off x="8726500" y="6357850"/>
            <a:ext cx="3846600" cy="5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200">
                <a:solidFill>
                  <a:schemeClr val="dk1"/>
                </a:solidFill>
                <a:latin typeface="Calibri"/>
                <a:ea typeface="Calibri"/>
                <a:cs typeface="Calibri"/>
                <a:sym typeface="Calibri"/>
              </a:rPr>
              <a:t>Image from zerotofinals.com</a:t>
            </a:r>
            <a:endParaRPr i="1" sz="2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0"/>
          <p:cNvSpPr txBox="1"/>
          <p:nvPr>
            <p:ph idx="1" type="body"/>
          </p:nvPr>
        </p:nvSpPr>
        <p:spPr>
          <a:xfrm>
            <a:off x="838200" y="2343843"/>
            <a:ext cx="10515600" cy="3195300"/>
          </a:xfrm>
          <a:prstGeom prst="rect">
            <a:avLst/>
          </a:prstGeom>
          <a:noFill/>
          <a:ln>
            <a:noFill/>
          </a:ln>
        </p:spPr>
        <p:txBody>
          <a:bodyPr anchorCtr="0" anchor="t" bIns="45700" lIns="91425" spcFirstLastPara="1" rIns="91425" wrap="square" tIns="45700">
            <a:spAutoFit/>
          </a:bodyPr>
          <a:lstStyle/>
          <a:p>
            <a:pPr indent="-342900" lvl="0" marL="457200" rtl="0" algn="l">
              <a:spcBef>
                <a:spcPts val="1000"/>
              </a:spcBef>
              <a:spcAft>
                <a:spcPts val="0"/>
              </a:spcAft>
              <a:buSzPts val="1800"/>
              <a:buFont typeface="Calibri"/>
              <a:buChar char="•"/>
            </a:pPr>
            <a:r>
              <a:rPr lang="en-US"/>
              <a:t>What to know in a disease</a:t>
            </a:r>
            <a:endParaRPr>
              <a:solidFill>
                <a:srgbClr val="000000"/>
              </a:solidFill>
            </a:endParaRPr>
          </a:p>
          <a:p>
            <a:pPr indent="-342900" lvl="0" marL="457200" rtl="0" algn="l">
              <a:lnSpc>
                <a:spcPct val="90000"/>
              </a:lnSpc>
              <a:spcBef>
                <a:spcPts val="0"/>
              </a:spcBef>
              <a:spcAft>
                <a:spcPts val="0"/>
              </a:spcAft>
              <a:buSzPts val="1800"/>
              <a:buFont typeface="Calibri"/>
              <a:buChar char="•"/>
            </a:pPr>
            <a:r>
              <a:rPr lang="en-US">
                <a:solidFill>
                  <a:srgbClr val="000000"/>
                </a:solidFill>
              </a:rPr>
              <a:t>Hormones</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Cortisol</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HPA</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Cushing’s </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Hyper/Hypo-thyroid </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T1DM/T2DM</a:t>
            </a:r>
            <a:endParaRPr>
              <a:solidFill>
                <a:srgbClr val="000000"/>
              </a:solidFill>
            </a:endParaRPr>
          </a:p>
          <a:p>
            <a:pPr indent="-342900" lvl="0" marL="457200" rtl="0" algn="l">
              <a:lnSpc>
                <a:spcPct val="90000"/>
              </a:lnSpc>
              <a:spcBef>
                <a:spcPts val="0"/>
              </a:spcBef>
              <a:spcAft>
                <a:spcPts val="0"/>
              </a:spcAft>
              <a:buClr>
                <a:srgbClr val="000000"/>
              </a:buClr>
              <a:buSzPts val="1800"/>
              <a:buFont typeface="Calibri"/>
              <a:buChar char="•"/>
            </a:pPr>
            <a:r>
              <a:rPr lang="en-US">
                <a:solidFill>
                  <a:srgbClr val="000000"/>
                </a:solidFill>
              </a:rPr>
              <a:t>DKA/HHS</a:t>
            </a:r>
            <a:endParaRPr>
              <a:solidFill>
                <a:srgbClr val="000000"/>
              </a:solidFill>
            </a:endParaRPr>
          </a:p>
        </p:txBody>
      </p:sp>
      <p:sp>
        <p:nvSpPr>
          <p:cNvPr id="124" name="Google Shape;124;p10"/>
          <p:cNvSpPr txBox="1"/>
          <p:nvPr>
            <p:ph type="title"/>
          </p:nvPr>
        </p:nvSpPr>
        <p:spPr>
          <a:xfrm>
            <a:off x="838200" y="365125"/>
            <a:ext cx="10515600" cy="1325563"/>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Contents</a:t>
            </a:r>
            <a:r>
              <a:rPr lang="en-US" sz="4200">
                <a:solidFill>
                  <a:srgbClr val="FFFFFF"/>
                </a:solidFill>
                <a:latin typeface="Georgia"/>
                <a:ea typeface="Georgia"/>
                <a:cs typeface="Georgia"/>
                <a:sym typeface="Georgia"/>
              </a:rPr>
              <a:t> </a:t>
            </a:r>
            <a:endParaRPr sz="4200">
              <a:solidFill>
                <a:srgbClr val="FFFFFF"/>
              </a:solidFill>
              <a:latin typeface="Georgia"/>
              <a:ea typeface="Georgia"/>
              <a:cs typeface="Georgia"/>
              <a:sym typeface="Georgia"/>
            </a:endParaRPr>
          </a:p>
        </p:txBody>
      </p:sp>
      <p:sp>
        <p:nvSpPr>
          <p:cNvPr id="125" name="Google Shape;125;p10"/>
          <p:cNvSpPr txBox="1"/>
          <p:nvPr/>
        </p:nvSpPr>
        <p:spPr>
          <a:xfrm>
            <a:off x="8369500" y="5539150"/>
            <a:ext cx="3689700" cy="11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chemeClr val="dk1"/>
                </a:solidFill>
                <a:latin typeface="Calibri"/>
                <a:ea typeface="Calibri"/>
                <a:cs typeface="Calibri"/>
                <a:sym typeface="Calibri"/>
              </a:rPr>
              <a:t>PTS 2022 present has good coverage </a:t>
            </a:r>
            <a:endParaRPr sz="25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ae0acf7889_0_501"/>
          <p:cNvSpPr txBox="1"/>
          <p:nvPr>
            <p:ph idx="1" type="body"/>
          </p:nvPr>
        </p:nvSpPr>
        <p:spPr>
          <a:xfrm>
            <a:off x="666475" y="1767018"/>
            <a:ext cx="10515600" cy="27666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600"/>
              <a:t>Thyroid dysfunction can be broadly categorised into: </a:t>
            </a:r>
            <a:endParaRPr sz="2600">
              <a:solidFill>
                <a:srgbClr val="000000"/>
              </a:solidFill>
            </a:endParaRPr>
          </a:p>
          <a:p>
            <a:pPr indent="0" lvl="0" marL="0" rtl="0" algn="l">
              <a:spcBef>
                <a:spcPts val="1000"/>
              </a:spcBef>
              <a:spcAft>
                <a:spcPts val="0"/>
              </a:spcAft>
              <a:buNone/>
            </a:pPr>
            <a:r>
              <a:t/>
            </a:r>
            <a:endParaRPr sz="2600">
              <a:solidFill>
                <a:srgbClr val="000000"/>
              </a:solidFill>
            </a:endParaRPr>
          </a:p>
          <a:p>
            <a:pPr indent="0" lvl="0" marL="457200" rtl="0" algn="l">
              <a:lnSpc>
                <a:spcPct val="90000"/>
              </a:lnSpc>
              <a:spcBef>
                <a:spcPts val="1000"/>
              </a:spcBef>
              <a:spcAft>
                <a:spcPts val="0"/>
              </a:spcAft>
              <a:buNone/>
            </a:pPr>
            <a:r>
              <a:rPr b="1" lang="en-US" sz="2600">
                <a:solidFill>
                  <a:srgbClr val="000000"/>
                </a:solidFill>
              </a:rPr>
              <a:t>Hyperthyroidism </a:t>
            </a:r>
            <a:endParaRPr sz="2600">
              <a:solidFill>
                <a:srgbClr val="000000"/>
              </a:solidFill>
            </a:endParaRPr>
          </a:p>
          <a:p>
            <a:pPr indent="457200" lvl="0" marL="457200" rtl="0" algn="l">
              <a:lnSpc>
                <a:spcPct val="90000"/>
              </a:lnSpc>
              <a:spcBef>
                <a:spcPts val="1000"/>
              </a:spcBef>
              <a:spcAft>
                <a:spcPts val="0"/>
              </a:spcAft>
              <a:buNone/>
            </a:pPr>
            <a:r>
              <a:rPr lang="en-US" sz="2600">
                <a:solidFill>
                  <a:srgbClr val="000000"/>
                </a:solidFill>
              </a:rPr>
              <a:t>Graves disease (Most common), Thyroiditis (De Quervain's or Acute +/-), Solitary toxic thyroid nodule, Toxic Multinodular goitre.</a:t>
            </a:r>
            <a:endParaRPr sz="26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p:txBody>
      </p:sp>
      <p:sp>
        <p:nvSpPr>
          <p:cNvPr id="395" name="Google Shape;395;g2ae0acf7889_0_50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ae0acf7889_0_203"/>
          <p:cNvSpPr txBox="1"/>
          <p:nvPr>
            <p:ph idx="1" type="body"/>
          </p:nvPr>
        </p:nvSpPr>
        <p:spPr>
          <a:xfrm>
            <a:off x="666475" y="1767018"/>
            <a:ext cx="10515600" cy="54408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600"/>
              <a:t>Thyroid dysfunction can be broadly categorised into: </a:t>
            </a:r>
            <a:endParaRPr sz="2600">
              <a:solidFill>
                <a:srgbClr val="000000"/>
              </a:solidFill>
            </a:endParaRPr>
          </a:p>
          <a:p>
            <a:pPr indent="0" lvl="0" marL="0" rtl="0" algn="l">
              <a:spcBef>
                <a:spcPts val="1000"/>
              </a:spcBef>
              <a:spcAft>
                <a:spcPts val="0"/>
              </a:spcAft>
              <a:buNone/>
            </a:pPr>
            <a:r>
              <a:t/>
            </a:r>
            <a:endParaRPr sz="2600">
              <a:solidFill>
                <a:srgbClr val="000000"/>
              </a:solidFill>
            </a:endParaRPr>
          </a:p>
          <a:p>
            <a:pPr indent="0" lvl="0" marL="457200" rtl="0" algn="l">
              <a:lnSpc>
                <a:spcPct val="90000"/>
              </a:lnSpc>
              <a:spcBef>
                <a:spcPts val="1000"/>
              </a:spcBef>
              <a:spcAft>
                <a:spcPts val="0"/>
              </a:spcAft>
              <a:buNone/>
            </a:pPr>
            <a:r>
              <a:rPr b="1" lang="en-US" sz="2600">
                <a:solidFill>
                  <a:srgbClr val="000000"/>
                </a:solidFill>
              </a:rPr>
              <a:t>Hyperthyroidism </a:t>
            </a:r>
            <a:endParaRPr sz="2600">
              <a:solidFill>
                <a:srgbClr val="000000"/>
              </a:solidFill>
            </a:endParaRPr>
          </a:p>
          <a:p>
            <a:pPr indent="457200" lvl="0" marL="457200" rtl="0" algn="l">
              <a:lnSpc>
                <a:spcPct val="90000"/>
              </a:lnSpc>
              <a:spcBef>
                <a:spcPts val="1000"/>
              </a:spcBef>
              <a:spcAft>
                <a:spcPts val="0"/>
              </a:spcAft>
              <a:buNone/>
            </a:pPr>
            <a:r>
              <a:rPr lang="en-US" sz="2600">
                <a:solidFill>
                  <a:srgbClr val="000000"/>
                </a:solidFill>
              </a:rPr>
              <a:t>Graves disease (Most common), Thyroiditis (De Quervain's or Acute +/-), Solitary toxic thyroid nodule, Toxic Multinodular goitre.</a:t>
            </a:r>
            <a:endParaRPr sz="26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a:p>
            <a:pPr indent="0" lvl="0" marL="457200" rtl="0" algn="l">
              <a:lnSpc>
                <a:spcPct val="90000"/>
              </a:lnSpc>
              <a:spcBef>
                <a:spcPts val="1000"/>
              </a:spcBef>
              <a:spcAft>
                <a:spcPts val="0"/>
              </a:spcAft>
              <a:buNone/>
            </a:pPr>
            <a:r>
              <a:rPr b="1" lang="en-US" sz="2600">
                <a:solidFill>
                  <a:srgbClr val="000000"/>
                </a:solidFill>
              </a:rPr>
              <a:t>Hypothyroidism </a:t>
            </a:r>
            <a:endParaRPr b="1" sz="2600">
              <a:solidFill>
                <a:srgbClr val="000000"/>
              </a:solidFill>
            </a:endParaRPr>
          </a:p>
          <a:p>
            <a:pPr indent="457200" lvl="0" marL="457200" rtl="0" algn="l">
              <a:lnSpc>
                <a:spcPct val="90000"/>
              </a:lnSpc>
              <a:spcBef>
                <a:spcPts val="1000"/>
              </a:spcBef>
              <a:spcAft>
                <a:spcPts val="0"/>
              </a:spcAft>
              <a:buNone/>
            </a:pPr>
            <a:r>
              <a:rPr lang="en-US" sz="2600">
                <a:solidFill>
                  <a:srgbClr val="000000"/>
                </a:solidFill>
              </a:rPr>
              <a:t>Primary - Hashimoto's (Most common 1st), </a:t>
            </a:r>
            <a:r>
              <a:rPr lang="en-US" sz="2600">
                <a:solidFill>
                  <a:srgbClr val="000000"/>
                </a:solidFill>
              </a:rPr>
              <a:t>[</a:t>
            </a:r>
            <a:r>
              <a:rPr b="1" lang="en-US" sz="2600">
                <a:solidFill>
                  <a:srgbClr val="000000"/>
                </a:solidFill>
              </a:rPr>
              <a:t>Which</a:t>
            </a:r>
            <a:r>
              <a:rPr lang="en-US" sz="2600">
                <a:solidFill>
                  <a:srgbClr val="000000"/>
                </a:solidFill>
              </a:rPr>
              <a:t>?]</a:t>
            </a:r>
            <a:r>
              <a:rPr lang="en-US" sz="2600">
                <a:solidFill>
                  <a:srgbClr val="000000"/>
                </a:solidFill>
              </a:rPr>
              <a:t> Deficiency (Most common developing), Iatrogenic </a:t>
            </a:r>
            <a:r>
              <a:rPr lang="en-US" sz="2400"/>
              <a:t>[</a:t>
            </a:r>
            <a:r>
              <a:rPr b="1" lang="en-US" sz="2400"/>
              <a:t>Can you think of any examples?</a:t>
            </a:r>
            <a:r>
              <a:rPr lang="en-US" sz="2400"/>
              <a:t>]</a:t>
            </a:r>
            <a:r>
              <a:rPr lang="en-US" sz="2600">
                <a:solidFill>
                  <a:srgbClr val="000000"/>
                </a:solidFill>
              </a:rPr>
              <a:t>    </a:t>
            </a:r>
            <a:endParaRPr sz="2600">
              <a:solidFill>
                <a:srgbClr val="000000"/>
              </a:solidFill>
            </a:endParaRPr>
          </a:p>
          <a:p>
            <a:pPr indent="0" lvl="0" marL="457200" rtl="0" algn="l">
              <a:lnSpc>
                <a:spcPct val="90000"/>
              </a:lnSpc>
              <a:spcBef>
                <a:spcPts val="1000"/>
              </a:spcBef>
              <a:spcAft>
                <a:spcPts val="0"/>
              </a:spcAft>
              <a:buNone/>
            </a:pPr>
            <a:r>
              <a:rPr lang="en-US" sz="2600">
                <a:solidFill>
                  <a:srgbClr val="000000"/>
                </a:solidFill>
              </a:rPr>
              <a:t>	Secondary (Rarer due hypopituitarism) - Trauma, Tumours, Surgeries and Sheehan’s syndrome </a:t>
            </a:r>
            <a:endParaRPr sz="26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p:txBody>
      </p:sp>
      <p:sp>
        <p:nvSpPr>
          <p:cNvPr id="401" name="Google Shape;401;g2ae0acf7889_0_20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ae0acf7889_0_491"/>
          <p:cNvSpPr txBox="1"/>
          <p:nvPr>
            <p:ph idx="1" type="body"/>
          </p:nvPr>
        </p:nvSpPr>
        <p:spPr>
          <a:xfrm>
            <a:off x="666475" y="1843225"/>
            <a:ext cx="11285100" cy="49521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600"/>
              <a:t>Thyroid dysfunction can be broadly categorised into: </a:t>
            </a:r>
            <a:endParaRPr sz="2600">
              <a:solidFill>
                <a:srgbClr val="000000"/>
              </a:solidFill>
            </a:endParaRPr>
          </a:p>
          <a:p>
            <a:pPr indent="0" lvl="0" marL="0" rtl="0" algn="l">
              <a:spcBef>
                <a:spcPts val="1000"/>
              </a:spcBef>
              <a:spcAft>
                <a:spcPts val="0"/>
              </a:spcAft>
              <a:buNone/>
            </a:pPr>
            <a:r>
              <a:t/>
            </a:r>
            <a:endParaRPr sz="2600">
              <a:solidFill>
                <a:srgbClr val="000000"/>
              </a:solidFill>
            </a:endParaRPr>
          </a:p>
          <a:p>
            <a:pPr indent="0" lvl="0" marL="457200" rtl="0" algn="l">
              <a:lnSpc>
                <a:spcPct val="90000"/>
              </a:lnSpc>
              <a:spcBef>
                <a:spcPts val="1000"/>
              </a:spcBef>
              <a:spcAft>
                <a:spcPts val="0"/>
              </a:spcAft>
              <a:buNone/>
            </a:pPr>
            <a:r>
              <a:rPr b="1" lang="en-US" sz="2600">
                <a:solidFill>
                  <a:srgbClr val="000000"/>
                </a:solidFill>
              </a:rPr>
              <a:t>Hyperthyroidism </a:t>
            </a:r>
            <a:endParaRPr sz="2600">
              <a:solidFill>
                <a:srgbClr val="000000"/>
              </a:solidFill>
            </a:endParaRPr>
          </a:p>
          <a:p>
            <a:pPr indent="457200" lvl="0" marL="457200" rtl="0" algn="l">
              <a:lnSpc>
                <a:spcPct val="90000"/>
              </a:lnSpc>
              <a:spcBef>
                <a:spcPts val="1000"/>
              </a:spcBef>
              <a:spcAft>
                <a:spcPts val="0"/>
              </a:spcAft>
              <a:buNone/>
            </a:pPr>
            <a:r>
              <a:rPr lang="en-US" sz="2600">
                <a:solidFill>
                  <a:srgbClr val="000000"/>
                </a:solidFill>
              </a:rPr>
              <a:t>Graves disease (Most common), Thyroiditis (De Quervain's or Acute +/-), Solitary toxic thyroid nodule, Toxic Multinodular goitre.</a:t>
            </a:r>
            <a:endParaRPr sz="26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a:p>
            <a:pPr indent="0" lvl="0" marL="457200" rtl="0" algn="l">
              <a:lnSpc>
                <a:spcPct val="90000"/>
              </a:lnSpc>
              <a:spcBef>
                <a:spcPts val="1000"/>
              </a:spcBef>
              <a:spcAft>
                <a:spcPts val="0"/>
              </a:spcAft>
              <a:buNone/>
            </a:pPr>
            <a:r>
              <a:rPr b="1" lang="en-US" sz="2600">
                <a:solidFill>
                  <a:srgbClr val="000000"/>
                </a:solidFill>
              </a:rPr>
              <a:t>Hypothyroidism </a:t>
            </a:r>
            <a:endParaRPr b="1" sz="2600">
              <a:solidFill>
                <a:srgbClr val="000000"/>
              </a:solidFill>
            </a:endParaRPr>
          </a:p>
          <a:p>
            <a:pPr indent="457200" lvl="0" marL="457200" rtl="0" algn="l">
              <a:lnSpc>
                <a:spcPct val="90000"/>
              </a:lnSpc>
              <a:spcBef>
                <a:spcPts val="1000"/>
              </a:spcBef>
              <a:spcAft>
                <a:spcPts val="0"/>
              </a:spcAft>
              <a:buNone/>
            </a:pPr>
            <a:r>
              <a:rPr lang="en-US" sz="2600">
                <a:solidFill>
                  <a:srgbClr val="000000"/>
                </a:solidFill>
              </a:rPr>
              <a:t>Primary - Hashimoto's (Most common 1st), </a:t>
            </a:r>
            <a:r>
              <a:rPr b="1" lang="en-US" sz="2600">
                <a:solidFill>
                  <a:srgbClr val="000000"/>
                </a:solidFill>
              </a:rPr>
              <a:t>Iodine</a:t>
            </a:r>
            <a:r>
              <a:rPr lang="en-US" sz="2600">
                <a:solidFill>
                  <a:srgbClr val="000000"/>
                </a:solidFill>
              </a:rPr>
              <a:t> Deficiency (Most common in developing countries), Iatrogenic [</a:t>
            </a:r>
            <a:r>
              <a:rPr b="1" lang="en-US" sz="2600">
                <a:solidFill>
                  <a:srgbClr val="000000"/>
                </a:solidFill>
              </a:rPr>
              <a:t>Can you think of any</a:t>
            </a:r>
            <a:r>
              <a:rPr b="1" lang="en-US" sz="2600">
                <a:solidFill>
                  <a:srgbClr val="000000"/>
                </a:solidFill>
              </a:rPr>
              <a:t> examples?</a:t>
            </a:r>
            <a:r>
              <a:rPr lang="en-US" sz="2600">
                <a:solidFill>
                  <a:srgbClr val="000000"/>
                </a:solidFill>
              </a:rPr>
              <a:t>]    </a:t>
            </a:r>
            <a:endParaRPr sz="2600">
              <a:solidFill>
                <a:srgbClr val="000000"/>
              </a:solidFill>
            </a:endParaRPr>
          </a:p>
          <a:p>
            <a:pPr indent="0" lvl="0" marL="457200" rtl="0" algn="l">
              <a:lnSpc>
                <a:spcPct val="90000"/>
              </a:lnSpc>
              <a:spcBef>
                <a:spcPts val="1000"/>
              </a:spcBef>
              <a:spcAft>
                <a:spcPts val="0"/>
              </a:spcAft>
              <a:buNone/>
            </a:pPr>
            <a:r>
              <a:rPr lang="en-US" sz="2600">
                <a:solidFill>
                  <a:srgbClr val="000000"/>
                </a:solidFill>
              </a:rPr>
              <a:t>	Secondary (Rarer due hypopituitarism) - Trauma, Tumours, Surgeries and Sheehan’s syndrome </a:t>
            </a:r>
            <a:endParaRPr sz="2600">
              <a:solidFill>
                <a:srgbClr val="000000"/>
              </a:solidFill>
            </a:endParaRPr>
          </a:p>
        </p:txBody>
      </p:sp>
      <p:sp>
        <p:nvSpPr>
          <p:cNvPr id="407" name="Google Shape;407;g2ae0acf7889_0_49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ae0acf7889_0_506"/>
          <p:cNvSpPr txBox="1"/>
          <p:nvPr>
            <p:ph idx="1" type="body"/>
          </p:nvPr>
        </p:nvSpPr>
        <p:spPr>
          <a:xfrm>
            <a:off x="666475" y="1843225"/>
            <a:ext cx="11285100" cy="5146200"/>
          </a:xfrm>
          <a:prstGeom prst="rect">
            <a:avLst/>
          </a:prstGeom>
          <a:noFill/>
          <a:ln>
            <a:noFill/>
          </a:ln>
        </p:spPr>
        <p:txBody>
          <a:bodyPr anchorCtr="0" anchor="t" bIns="45700" lIns="91425" spcFirstLastPara="1" rIns="91425" wrap="square" tIns="45700">
            <a:spAutoFit/>
          </a:bodyPr>
          <a:lstStyle/>
          <a:p>
            <a:pPr indent="0" lvl="0" marL="0" rtl="0" algn="l">
              <a:spcBef>
                <a:spcPts val="1000"/>
              </a:spcBef>
              <a:spcAft>
                <a:spcPts val="0"/>
              </a:spcAft>
              <a:buNone/>
            </a:pPr>
            <a:r>
              <a:rPr lang="en-US" sz="2500"/>
              <a:t>Thyroid dysfunction can be broadly categorised into: </a:t>
            </a:r>
            <a:endParaRPr sz="2500">
              <a:solidFill>
                <a:srgbClr val="000000"/>
              </a:solidFill>
            </a:endParaRPr>
          </a:p>
          <a:p>
            <a:pPr indent="0" lvl="0" marL="0" rtl="0" algn="l">
              <a:spcBef>
                <a:spcPts val="1000"/>
              </a:spcBef>
              <a:spcAft>
                <a:spcPts val="0"/>
              </a:spcAft>
              <a:buNone/>
            </a:pPr>
            <a:r>
              <a:t/>
            </a:r>
            <a:endParaRPr sz="2500">
              <a:solidFill>
                <a:srgbClr val="000000"/>
              </a:solidFill>
            </a:endParaRPr>
          </a:p>
          <a:p>
            <a:pPr indent="0" lvl="0" marL="457200" rtl="0" algn="l">
              <a:lnSpc>
                <a:spcPct val="90000"/>
              </a:lnSpc>
              <a:spcBef>
                <a:spcPts val="1000"/>
              </a:spcBef>
              <a:spcAft>
                <a:spcPts val="0"/>
              </a:spcAft>
              <a:buNone/>
            </a:pPr>
            <a:r>
              <a:rPr b="1" lang="en-US" sz="2500">
                <a:solidFill>
                  <a:srgbClr val="000000"/>
                </a:solidFill>
              </a:rPr>
              <a:t>Hyperthyroidism (GIST)</a:t>
            </a:r>
            <a:endParaRPr sz="2500">
              <a:solidFill>
                <a:srgbClr val="000000"/>
              </a:solidFill>
            </a:endParaRPr>
          </a:p>
          <a:p>
            <a:pPr indent="457200" lvl="0" marL="457200" rtl="0" algn="l">
              <a:lnSpc>
                <a:spcPct val="90000"/>
              </a:lnSpc>
              <a:spcBef>
                <a:spcPts val="1000"/>
              </a:spcBef>
              <a:spcAft>
                <a:spcPts val="0"/>
              </a:spcAft>
              <a:buNone/>
            </a:pPr>
            <a:r>
              <a:rPr b="1" lang="en-US" sz="2500">
                <a:solidFill>
                  <a:srgbClr val="000000"/>
                </a:solidFill>
              </a:rPr>
              <a:t>G</a:t>
            </a:r>
            <a:r>
              <a:rPr lang="en-US" sz="2500">
                <a:solidFill>
                  <a:srgbClr val="000000"/>
                </a:solidFill>
              </a:rPr>
              <a:t>raves disease (Most common), </a:t>
            </a:r>
            <a:r>
              <a:rPr b="1" lang="en-US" sz="2500">
                <a:solidFill>
                  <a:srgbClr val="000000"/>
                </a:solidFill>
              </a:rPr>
              <a:t>I</a:t>
            </a:r>
            <a:r>
              <a:rPr lang="en-US" sz="2500">
                <a:solidFill>
                  <a:srgbClr val="000000"/>
                </a:solidFill>
              </a:rPr>
              <a:t>nflammation</a:t>
            </a:r>
            <a:r>
              <a:rPr lang="en-US" sz="2500">
                <a:solidFill>
                  <a:srgbClr val="000000"/>
                </a:solidFill>
              </a:rPr>
              <a:t> - Thyroiditis (De Quervain's or Acute +/-), </a:t>
            </a:r>
            <a:r>
              <a:rPr b="1" lang="en-US" sz="2500">
                <a:solidFill>
                  <a:srgbClr val="000000"/>
                </a:solidFill>
              </a:rPr>
              <a:t>S</a:t>
            </a:r>
            <a:r>
              <a:rPr lang="en-US" sz="2500">
                <a:solidFill>
                  <a:srgbClr val="000000"/>
                </a:solidFill>
              </a:rPr>
              <a:t>olitary toxic thyroid nodule,</a:t>
            </a:r>
            <a:r>
              <a:rPr b="1" lang="en-US" sz="2500">
                <a:solidFill>
                  <a:srgbClr val="000000"/>
                </a:solidFill>
              </a:rPr>
              <a:t> T</a:t>
            </a:r>
            <a:r>
              <a:rPr lang="en-US" sz="2500">
                <a:solidFill>
                  <a:srgbClr val="000000"/>
                </a:solidFill>
              </a:rPr>
              <a:t>oxic Multinodular goitre.</a:t>
            </a:r>
            <a:endParaRPr sz="2500">
              <a:solidFill>
                <a:srgbClr val="000000"/>
              </a:solidFill>
            </a:endParaRPr>
          </a:p>
          <a:p>
            <a:pPr indent="0" lvl="0" marL="457200" rtl="0" algn="l">
              <a:lnSpc>
                <a:spcPct val="90000"/>
              </a:lnSpc>
              <a:spcBef>
                <a:spcPts val="1000"/>
              </a:spcBef>
              <a:spcAft>
                <a:spcPts val="0"/>
              </a:spcAft>
              <a:buNone/>
            </a:pPr>
            <a:r>
              <a:t/>
            </a:r>
            <a:endParaRPr sz="2500">
              <a:solidFill>
                <a:srgbClr val="000000"/>
              </a:solidFill>
            </a:endParaRPr>
          </a:p>
          <a:p>
            <a:pPr indent="0" lvl="0" marL="457200" rtl="0" algn="l">
              <a:lnSpc>
                <a:spcPct val="90000"/>
              </a:lnSpc>
              <a:spcBef>
                <a:spcPts val="1000"/>
              </a:spcBef>
              <a:spcAft>
                <a:spcPts val="0"/>
              </a:spcAft>
              <a:buNone/>
            </a:pPr>
            <a:r>
              <a:rPr b="1" lang="en-US" sz="2500">
                <a:solidFill>
                  <a:srgbClr val="000000"/>
                </a:solidFill>
              </a:rPr>
              <a:t>Hypothyroidism </a:t>
            </a:r>
            <a:endParaRPr b="1" sz="2500">
              <a:solidFill>
                <a:srgbClr val="000000"/>
              </a:solidFill>
            </a:endParaRPr>
          </a:p>
          <a:p>
            <a:pPr indent="457200" lvl="0" marL="457200" rtl="0" algn="l">
              <a:lnSpc>
                <a:spcPct val="90000"/>
              </a:lnSpc>
              <a:spcBef>
                <a:spcPts val="1000"/>
              </a:spcBef>
              <a:spcAft>
                <a:spcPts val="0"/>
              </a:spcAft>
              <a:buNone/>
            </a:pPr>
            <a:r>
              <a:rPr lang="en-US" sz="2500">
                <a:solidFill>
                  <a:srgbClr val="000000"/>
                </a:solidFill>
              </a:rPr>
              <a:t>Primary - Hashimoto's (Most common 1st), </a:t>
            </a:r>
            <a:r>
              <a:rPr b="1" lang="en-US" sz="2500">
                <a:solidFill>
                  <a:srgbClr val="000000"/>
                </a:solidFill>
              </a:rPr>
              <a:t>Iodine</a:t>
            </a:r>
            <a:r>
              <a:rPr lang="en-US" sz="2500">
                <a:solidFill>
                  <a:srgbClr val="000000"/>
                </a:solidFill>
              </a:rPr>
              <a:t> Deficiency (Most common in developing countries), Iatrogenic [</a:t>
            </a:r>
            <a:r>
              <a:rPr b="1" lang="en-US" sz="2500">
                <a:solidFill>
                  <a:srgbClr val="000000"/>
                </a:solidFill>
              </a:rPr>
              <a:t>treatments for hyperthyroidism, other medications like lithium and amiodarone]</a:t>
            </a:r>
            <a:r>
              <a:rPr lang="en-US" sz="2500">
                <a:solidFill>
                  <a:srgbClr val="000000"/>
                </a:solidFill>
              </a:rPr>
              <a:t>    </a:t>
            </a:r>
            <a:endParaRPr sz="2500">
              <a:solidFill>
                <a:srgbClr val="000000"/>
              </a:solidFill>
            </a:endParaRPr>
          </a:p>
          <a:p>
            <a:pPr indent="0" lvl="0" marL="457200" rtl="0" algn="l">
              <a:lnSpc>
                <a:spcPct val="90000"/>
              </a:lnSpc>
              <a:spcBef>
                <a:spcPts val="1000"/>
              </a:spcBef>
              <a:spcAft>
                <a:spcPts val="0"/>
              </a:spcAft>
              <a:buNone/>
            </a:pPr>
            <a:r>
              <a:rPr lang="en-US" sz="2500">
                <a:solidFill>
                  <a:srgbClr val="000000"/>
                </a:solidFill>
              </a:rPr>
              <a:t>	Secondary (Rarer due hypopituitarism) - Trauma, Tumours, Surgeries and Sheehan’s syndrome </a:t>
            </a:r>
            <a:endParaRPr sz="2500">
              <a:solidFill>
                <a:srgbClr val="000000"/>
              </a:solidFill>
            </a:endParaRPr>
          </a:p>
        </p:txBody>
      </p:sp>
      <p:sp>
        <p:nvSpPr>
          <p:cNvPr id="413" name="Google Shape;413;g2ae0acf7889_0_50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Thyroid </a:t>
            </a:r>
            <a:endParaRPr sz="4200">
              <a:solidFill>
                <a:srgbClr val="FFFFFF"/>
              </a:solidFill>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2ae0acf7889_0_226"/>
          <p:cNvSpPr txBox="1"/>
          <p:nvPr>
            <p:ph idx="1" type="body"/>
          </p:nvPr>
        </p:nvSpPr>
        <p:spPr>
          <a:xfrm>
            <a:off x="6117425" y="1685850"/>
            <a:ext cx="5420400" cy="4894500"/>
          </a:xfrm>
          <a:prstGeom prst="rect">
            <a:avLst/>
          </a:prstGeom>
          <a:noFill/>
          <a:ln>
            <a:noFill/>
          </a:ln>
        </p:spPr>
        <p:txBody>
          <a:bodyPr anchorCtr="0" anchor="t" bIns="45700" lIns="91425" spcFirstLastPara="1" rIns="91425" wrap="square" tIns="45700">
            <a:normAutofit fontScale="85000" lnSpcReduction="10000"/>
          </a:bodyPr>
          <a:lstStyle/>
          <a:p>
            <a:pPr indent="-228600" lvl="0" marL="457200" rtl="0" algn="l">
              <a:lnSpc>
                <a:spcPct val="90000"/>
              </a:lnSpc>
              <a:spcBef>
                <a:spcPts val="1000"/>
              </a:spcBef>
              <a:spcAft>
                <a:spcPts val="0"/>
              </a:spcAft>
              <a:buClr>
                <a:schemeClr val="dk1"/>
              </a:buClr>
              <a:buSzPct val="64285"/>
              <a:buNone/>
            </a:pPr>
            <a:r>
              <a:rPr lang="en-US"/>
              <a:t>Dry Skin and Hair, Brittle Nails (Lateral loss of eyebrows)</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rPr lang="en-US"/>
              <a:t>Fatigue and Weakness</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rPr lang="en-US"/>
              <a:t>Weight Gain and Fluid Retention</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rPr lang="en-US"/>
              <a:t>Cold Sensitivity (Heavy coats in summer)</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rPr lang="en-US"/>
              <a:t>Constipation</a:t>
            </a:r>
            <a:endParaRPr/>
          </a:p>
          <a:p>
            <a:pPr indent="-228600" lvl="0" marL="457200" rtl="0" algn="l">
              <a:lnSpc>
                <a:spcPct val="90000"/>
              </a:lnSpc>
              <a:spcBef>
                <a:spcPts val="1000"/>
              </a:spcBef>
              <a:spcAft>
                <a:spcPts val="0"/>
              </a:spcAft>
              <a:buClr>
                <a:schemeClr val="dk1"/>
              </a:buClr>
              <a:buSzPct val="64285"/>
              <a:buNone/>
            </a:pPr>
            <a:r>
              <a:t/>
            </a:r>
            <a:endParaRPr/>
          </a:p>
          <a:p>
            <a:pPr indent="-228600" lvl="0" marL="457200" rtl="0" algn="l">
              <a:lnSpc>
                <a:spcPct val="90000"/>
              </a:lnSpc>
              <a:spcBef>
                <a:spcPts val="1000"/>
              </a:spcBef>
              <a:spcAft>
                <a:spcPts val="0"/>
              </a:spcAft>
              <a:buClr>
                <a:schemeClr val="dk1"/>
              </a:buClr>
              <a:buSzPct val="64285"/>
              <a:buNone/>
            </a:pPr>
            <a:r>
              <a:rPr lang="en-US"/>
              <a:t>Heavy or irregular periods</a:t>
            </a:r>
            <a:endParaRPr/>
          </a:p>
        </p:txBody>
      </p:sp>
      <p:pic>
        <p:nvPicPr>
          <p:cNvPr descr="Thyroid Disease - Medic Drive" id="420" name="Google Shape;420;g2ae0acf7889_0_226"/>
          <p:cNvPicPr preferRelativeResize="0"/>
          <p:nvPr/>
        </p:nvPicPr>
        <p:blipFill rotWithShape="1">
          <a:blip r:embed="rId3">
            <a:alphaModFix/>
          </a:blip>
          <a:srcRect b="0" l="0" r="49989" t="0"/>
          <a:stretch/>
        </p:blipFill>
        <p:spPr>
          <a:xfrm>
            <a:off x="185400" y="1445500"/>
            <a:ext cx="5167301" cy="5375200"/>
          </a:xfrm>
          <a:prstGeom prst="rect">
            <a:avLst/>
          </a:prstGeom>
          <a:noFill/>
          <a:ln>
            <a:noFill/>
          </a:ln>
        </p:spPr>
      </p:pic>
      <p:sp>
        <p:nvSpPr>
          <p:cNvPr id="421" name="Google Shape;421;g2ae0acf7889_0_226"/>
          <p:cNvSpPr txBox="1"/>
          <p:nvPr>
            <p:ph type="title"/>
          </p:nvPr>
        </p:nvSpPr>
        <p:spPr>
          <a:xfrm>
            <a:off x="838200" y="119800"/>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Hypot</a:t>
            </a:r>
            <a:r>
              <a:rPr lang="en-US" sz="4200">
                <a:solidFill>
                  <a:srgbClr val="FFFFFF"/>
                </a:solidFill>
                <a:latin typeface="Georgia"/>
                <a:ea typeface="Georgia"/>
                <a:cs typeface="Georgia"/>
                <a:sym typeface="Georgia"/>
              </a:rPr>
              <a:t>hyroid </a:t>
            </a:r>
            <a:endParaRPr sz="4200">
              <a:solidFill>
                <a:srgbClr val="FFFFFF"/>
              </a:solidFill>
              <a:latin typeface="Georgia"/>
              <a:ea typeface="Georgia"/>
              <a:cs typeface="Georgia"/>
              <a:sym typeface="Georgi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ae0acf7889_0_512"/>
          <p:cNvSpPr txBox="1"/>
          <p:nvPr>
            <p:ph idx="1" type="body"/>
          </p:nvPr>
        </p:nvSpPr>
        <p:spPr>
          <a:xfrm>
            <a:off x="733600" y="1731650"/>
            <a:ext cx="5420400" cy="4894500"/>
          </a:xfrm>
          <a:prstGeom prst="rect">
            <a:avLst/>
          </a:prstGeom>
          <a:noFill/>
          <a:ln>
            <a:noFill/>
          </a:ln>
        </p:spPr>
        <p:txBody>
          <a:bodyPr anchorCtr="0" anchor="t" bIns="45700" lIns="91425" spcFirstLastPara="1" rIns="91425" wrap="square" tIns="45700">
            <a:normAutofit lnSpcReduction="10000"/>
          </a:bodyPr>
          <a:lstStyle/>
          <a:p>
            <a:pPr indent="0" lvl="0" marL="0" rtl="0" algn="l">
              <a:spcBef>
                <a:spcPts val="1000"/>
              </a:spcBef>
              <a:spcAft>
                <a:spcPts val="0"/>
              </a:spcAft>
              <a:buClr>
                <a:schemeClr val="dk1"/>
              </a:buClr>
              <a:buSzPts val="1100"/>
              <a:buFont typeface="Arial"/>
              <a:buNone/>
            </a:pPr>
            <a:r>
              <a:rPr lang="en-US"/>
              <a:t>Nervousness, Anxiety, and Irritability</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US"/>
              <a:t>Increased Heart Rate/ Palpitations</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US"/>
              <a:t>Weight Loss and Increased Appetite</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None/>
            </a:pPr>
            <a:r>
              <a:rPr lang="en-US"/>
              <a:t>Heat Intolerance and Sweating</a:t>
            </a:r>
            <a:endParaRPr/>
          </a:p>
          <a:p>
            <a:pPr indent="0" lvl="0" marL="0" rtl="0" algn="l">
              <a:spcBef>
                <a:spcPts val="1000"/>
              </a:spcBef>
              <a:spcAft>
                <a:spcPts val="0"/>
              </a:spcAft>
              <a:buClr>
                <a:schemeClr val="dk1"/>
              </a:buClr>
              <a:buSzPts val="1100"/>
              <a:buNone/>
            </a:pPr>
            <a:r>
              <a:t/>
            </a:r>
            <a:endParaRPr/>
          </a:p>
          <a:p>
            <a:pPr indent="0" lvl="0" marL="0" rtl="0" algn="l">
              <a:spcBef>
                <a:spcPts val="1000"/>
              </a:spcBef>
              <a:spcAft>
                <a:spcPts val="0"/>
              </a:spcAft>
              <a:buClr>
                <a:schemeClr val="dk1"/>
              </a:buClr>
              <a:buSzPts val="1100"/>
              <a:buNone/>
            </a:pPr>
            <a:r>
              <a:rPr lang="en-US"/>
              <a:t>Oligomenorrhea </a:t>
            </a:r>
            <a:endParaRPr/>
          </a:p>
        </p:txBody>
      </p:sp>
      <p:sp>
        <p:nvSpPr>
          <p:cNvPr id="428" name="Google Shape;428;g2ae0acf7889_0_512"/>
          <p:cNvSpPr txBox="1"/>
          <p:nvPr>
            <p:ph type="title"/>
          </p:nvPr>
        </p:nvSpPr>
        <p:spPr>
          <a:xfrm>
            <a:off x="838200" y="119800"/>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a:t>
            </a:r>
            <a:endParaRPr sz="4200">
              <a:solidFill>
                <a:srgbClr val="FFFFFF"/>
              </a:solidFill>
              <a:latin typeface="Georgia"/>
              <a:ea typeface="Georgia"/>
              <a:cs typeface="Georgia"/>
              <a:sym typeface="Georgia"/>
            </a:endParaRPr>
          </a:p>
        </p:txBody>
      </p:sp>
      <p:pic>
        <p:nvPicPr>
          <p:cNvPr descr="Thyroid Disease - Medic Drive" id="429" name="Google Shape;429;g2ae0acf7889_0_512"/>
          <p:cNvPicPr preferRelativeResize="0"/>
          <p:nvPr/>
        </p:nvPicPr>
        <p:blipFill rotWithShape="1">
          <a:blip r:embed="rId3">
            <a:alphaModFix/>
          </a:blip>
          <a:srcRect b="0" l="49758" r="0" t="0"/>
          <a:stretch/>
        </p:blipFill>
        <p:spPr>
          <a:xfrm>
            <a:off x="6679500" y="1472650"/>
            <a:ext cx="5321124" cy="5412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2ae0acf7889_0_2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436" name="Google Shape;436;g2ae0acf7889_0_24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descr="Thyroid Disease - Medic Drive" id="437" name="Google Shape;437;g2ae0acf7889_0_245"/>
          <p:cNvPicPr preferRelativeResize="0"/>
          <p:nvPr/>
        </p:nvPicPr>
        <p:blipFill rotWithShape="1">
          <a:blip r:embed="rId3">
            <a:alphaModFix/>
          </a:blip>
          <a:srcRect b="0" l="0" r="0" t="0"/>
          <a:stretch/>
        </p:blipFill>
        <p:spPr>
          <a:xfrm>
            <a:off x="185402" y="265906"/>
            <a:ext cx="11821197" cy="632618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g2ae0acf7889_0_208"/>
          <p:cNvSpPr txBox="1"/>
          <p:nvPr>
            <p:ph idx="1" type="body"/>
          </p:nvPr>
        </p:nvSpPr>
        <p:spPr>
          <a:xfrm>
            <a:off x="838200" y="1982223"/>
            <a:ext cx="10515600" cy="67182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7200">
                <a:solidFill>
                  <a:srgbClr val="000000"/>
                </a:solidFill>
              </a:rPr>
              <a:t>True </a:t>
            </a:r>
            <a:endParaRPr sz="7200">
              <a:solidFill>
                <a:srgbClr val="000000"/>
              </a:solidFill>
            </a:endParaRPr>
          </a:p>
          <a:p>
            <a:pPr indent="0" lvl="0" marL="457200" rtl="0" algn="l">
              <a:lnSpc>
                <a:spcPct val="90000"/>
              </a:lnSpc>
              <a:spcBef>
                <a:spcPts val="1000"/>
              </a:spcBef>
              <a:spcAft>
                <a:spcPts val="0"/>
              </a:spcAft>
              <a:buNone/>
            </a:pPr>
            <a:r>
              <a:t/>
            </a:r>
            <a:endParaRPr sz="7200">
              <a:solidFill>
                <a:srgbClr val="000000"/>
              </a:solidFill>
            </a:endParaRPr>
          </a:p>
          <a:p>
            <a:pPr indent="0" lvl="0" marL="457200" rtl="0" algn="l">
              <a:lnSpc>
                <a:spcPct val="90000"/>
              </a:lnSpc>
              <a:spcBef>
                <a:spcPts val="1000"/>
              </a:spcBef>
              <a:spcAft>
                <a:spcPts val="0"/>
              </a:spcAft>
              <a:buNone/>
            </a:pPr>
            <a:r>
              <a:rPr lang="en-US" sz="7200">
                <a:solidFill>
                  <a:srgbClr val="000000"/>
                </a:solidFill>
              </a:rPr>
              <a:t>False </a:t>
            </a:r>
            <a:endParaRPr sz="7200">
              <a:solidFill>
                <a:srgbClr val="000000"/>
              </a:solidFill>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p:txBody>
      </p:sp>
      <p:sp>
        <p:nvSpPr>
          <p:cNvPr id="443" name="Google Shape;443;g2ae0acf7889_0_208"/>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Thyroxine is the active form of triiodothyronine.</a:t>
            </a:r>
            <a:endParaRPr sz="4200">
              <a:solidFill>
                <a:srgbClr val="FFFFFF"/>
              </a:solidFill>
              <a:latin typeface="Georgia"/>
              <a:ea typeface="Georgia"/>
              <a:cs typeface="Georgia"/>
              <a:sym typeface="Georgi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ae0acf7889_0_257"/>
          <p:cNvSpPr txBox="1"/>
          <p:nvPr>
            <p:ph idx="1" type="body"/>
          </p:nvPr>
        </p:nvSpPr>
        <p:spPr>
          <a:xfrm>
            <a:off x="838200" y="1982218"/>
            <a:ext cx="10515600" cy="67182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lang="en-US" sz="7200">
                <a:solidFill>
                  <a:srgbClr val="000000"/>
                </a:solidFill>
              </a:rPr>
              <a:t>True </a:t>
            </a:r>
            <a:endParaRPr sz="7200">
              <a:solidFill>
                <a:srgbClr val="000000"/>
              </a:solidFill>
            </a:endParaRPr>
          </a:p>
          <a:p>
            <a:pPr indent="0" lvl="0" marL="457200" rtl="0" algn="l">
              <a:lnSpc>
                <a:spcPct val="90000"/>
              </a:lnSpc>
              <a:spcBef>
                <a:spcPts val="1000"/>
              </a:spcBef>
              <a:spcAft>
                <a:spcPts val="0"/>
              </a:spcAft>
              <a:buNone/>
            </a:pPr>
            <a:r>
              <a:t/>
            </a:r>
            <a:endParaRPr sz="7200">
              <a:solidFill>
                <a:srgbClr val="000000"/>
              </a:solidFill>
            </a:endParaRPr>
          </a:p>
          <a:p>
            <a:pPr indent="0" lvl="0" marL="457200" rtl="0" algn="l">
              <a:lnSpc>
                <a:spcPct val="90000"/>
              </a:lnSpc>
              <a:spcBef>
                <a:spcPts val="1000"/>
              </a:spcBef>
              <a:spcAft>
                <a:spcPts val="0"/>
              </a:spcAft>
              <a:buNone/>
            </a:pPr>
            <a:r>
              <a:rPr b="1" lang="en-US" sz="7200" u="sng">
                <a:solidFill>
                  <a:srgbClr val="000000"/>
                </a:solidFill>
              </a:rPr>
              <a:t>False </a:t>
            </a:r>
            <a:endParaRPr b="1" sz="7200" u="sng">
              <a:solidFill>
                <a:srgbClr val="000000"/>
              </a:solidFill>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a:p>
            <a:pPr indent="0" lvl="0" marL="457200" rtl="0" algn="l">
              <a:lnSpc>
                <a:spcPct val="90000"/>
              </a:lnSpc>
              <a:spcBef>
                <a:spcPts val="1000"/>
              </a:spcBef>
              <a:spcAft>
                <a:spcPts val="0"/>
              </a:spcAft>
              <a:buNone/>
            </a:pPr>
            <a:r>
              <a:t/>
            </a:r>
            <a:endParaRPr sz="7200">
              <a:solidFill>
                <a:srgbClr val="000000"/>
              </a:solidFill>
              <a:latin typeface="Georgia"/>
              <a:ea typeface="Georgia"/>
              <a:cs typeface="Georgia"/>
              <a:sym typeface="Georgia"/>
            </a:endParaRPr>
          </a:p>
        </p:txBody>
      </p:sp>
      <p:sp>
        <p:nvSpPr>
          <p:cNvPr id="449" name="Google Shape;449;g2ae0acf7889_0_25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Thyroxine </a:t>
            </a:r>
            <a:r>
              <a:rPr lang="en-US" sz="4200">
                <a:solidFill>
                  <a:srgbClr val="FF0000"/>
                </a:solidFill>
                <a:latin typeface="Georgia"/>
                <a:ea typeface="Georgia"/>
                <a:cs typeface="Georgia"/>
                <a:sym typeface="Georgia"/>
              </a:rPr>
              <a:t>(T4)</a:t>
            </a:r>
            <a:r>
              <a:rPr lang="en-US" sz="4200">
                <a:solidFill>
                  <a:srgbClr val="FFFFFF"/>
                </a:solidFill>
                <a:latin typeface="Georgia"/>
                <a:ea typeface="Georgia"/>
                <a:cs typeface="Georgia"/>
                <a:sym typeface="Georgia"/>
              </a:rPr>
              <a:t> is the active form of triiodothyronine </a:t>
            </a:r>
            <a:r>
              <a:rPr lang="en-US" sz="4200">
                <a:solidFill>
                  <a:srgbClr val="FF0000"/>
                </a:solidFill>
                <a:latin typeface="Georgia"/>
                <a:ea typeface="Georgia"/>
                <a:cs typeface="Georgia"/>
                <a:sym typeface="Georgia"/>
              </a:rPr>
              <a:t>(T3)</a:t>
            </a:r>
            <a:endParaRPr sz="4200">
              <a:solidFill>
                <a:srgbClr val="FF0000"/>
              </a:solidFill>
              <a:latin typeface="Georgia"/>
              <a:ea typeface="Georgia"/>
              <a:cs typeface="Georgia"/>
              <a:sym typeface="Georgi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2ae0acf7889_0_270"/>
          <p:cNvSpPr txBox="1"/>
          <p:nvPr>
            <p:ph idx="1" type="body"/>
          </p:nvPr>
        </p:nvSpPr>
        <p:spPr>
          <a:xfrm>
            <a:off x="-269525" y="1614625"/>
            <a:ext cx="11176200" cy="26001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400">
                <a:solidFill>
                  <a:srgbClr val="000000"/>
                </a:solidFill>
              </a:rPr>
              <a:t>Graves’ disease  </a:t>
            </a:r>
            <a:r>
              <a:rPr lang="en-US" sz="2400">
                <a:solidFill>
                  <a:srgbClr val="000000"/>
                </a:solidFill>
              </a:rPr>
              <a:t>- </a:t>
            </a:r>
            <a:r>
              <a:rPr lang="en-US" sz="2400"/>
              <a:t>Thyroid stimulating hormone receptor antibodies stimulate the thyroid gland, leading to overproduction of thyroid T3/T4</a:t>
            </a:r>
            <a:endParaRPr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0" lvl="0" marL="457200" rtl="0" algn="l">
              <a:lnSpc>
                <a:spcPct val="90000"/>
              </a:lnSpc>
              <a:spcBef>
                <a:spcPts val="1000"/>
              </a:spcBef>
              <a:spcAft>
                <a:spcPts val="0"/>
              </a:spcAft>
              <a:buNone/>
            </a:pPr>
            <a:r>
              <a:t/>
            </a:r>
            <a:endParaRPr sz="2400">
              <a:solidFill>
                <a:srgbClr val="000000"/>
              </a:solidFill>
            </a:endParaRPr>
          </a:p>
        </p:txBody>
      </p:sp>
      <p:sp>
        <p:nvSpPr>
          <p:cNvPr id="455" name="Google Shape;455;g2ae0acf7889_0_270"/>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 Graves’ Disease</a:t>
            </a:r>
            <a:endParaRPr sz="4200">
              <a:solidFill>
                <a:srgbClr val="FFFFFF"/>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2658e85a442_0_9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to know in a disease</a:t>
            </a:r>
            <a:endParaRPr sz="4200">
              <a:solidFill>
                <a:srgbClr val="FFFFFF"/>
              </a:solidFill>
              <a:latin typeface="Georgia"/>
              <a:ea typeface="Georgia"/>
              <a:cs typeface="Georgia"/>
              <a:sym typeface="Georgia"/>
            </a:endParaRPr>
          </a:p>
        </p:txBody>
      </p:sp>
      <p:sp>
        <p:nvSpPr>
          <p:cNvPr id="132" name="Google Shape;132;g2658e85a442_0_93"/>
          <p:cNvSpPr txBox="1"/>
          <p:nvPr/>
        </p:nvSpPr>
        <p:spPr>
          <a:xfrm>
            <a:off x="1054000" y="2108000"/>
            <a:ext cx="8094600" cy="3201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Definition</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Pathophysiology</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Aetiology</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Presentation (signs and symptoms)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Investigations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Management</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Complications</a:t>
            </a:r>
            <a:endParaRPr sz="2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2ae0acf7889_0_523"/>
          <p:cNvSpPr txBox="1"/>
          <p:nvPr>
            <p:ph idx="1" type="body"/>
          </p:nvPr>
        </p:nvSpPr>
        <p:spPr>
          <a:xfrm>
            <a:off x="-269525" y="1614625"/>
            <a:ext cx="11176200" cy="3982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400">
                <a:solidFill>
                  <a:srgbClr val="000000"/>
                </a:solidFill>
              </a:rPr>
              <a:t>Graves’ disease  </a:t>
            </a:r>
            <a:r>
              <a:rPr lang="en-US" sz="2400">
                <a:solidFill>
                  <a:srgbClr val="000000"/>
                </a:solidFill>
              </a:rPr>
              <a:t>- </a:t>
            </a:r>
            <a:r>
              <a:rPr lang="en-US" sz="2400"/>
              <a:t>Thyroid stimulating hormone receptor antibodies stimulate the thyroid gland, leading to overproduction of thyroid T3/T4</a:t>
            </a:r>
            <a:endParaRPr sz="2400">
              <a:solidFill>
                <a:srgbClr val="000000"/>
              </a:solidFill>
            </a:endParaRPr>
          </a:p>
          <a:p>
            <a:pPr indent="0" lvl="0" marL="457200" rtl="0" algn="l">
              <a:lnSpc>
                <a:spcPct val="90000"/>
              </a:lnSpc>
              <a:spcBef>
                <a:spcPts val="1000"/>
              </a:spcBef>
              <a:spcAft>
                <a:spcPts val="0"/>
              </a:spcAft>
              <a:buNone/>
            </a:pPr>
            <a:r>
              <a:rPr lang="en-US" sz="2400">
                <a:solidFill>
                  <a:srgbClr val="000000"/>
                </a:solidFill>
              </a:rPr>
              <a:t>Symptoms: weigh</a:t>
            </a:r>
            <a:r>
              <a:rPr lang="en-US" sz="2400">
                <a:highlight>
                  <a:schemeClr val="lt1"/>
                </a:highlight>
              </a:rPr>
              <a:t>t ↓, ↑ HR</a:t>
            </a:r>
            <a:r>
              <a:rPr lang="en-US" sz="2400">
                <a:solidFill>
                  <a:srgbClr val="000000"/>
                </a:solidFill>
              </a:rPr>
              <a:t>, painless Goitre and pathognomonic: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Exophthalmos</a:t>
            </a:r>
            <a:r>
              <a:rPr lang="en-US" sz="2400">
                <a:solidFill>
                  <a:srgbClr val="000000"/>
                </a:solidFill>
              </a:rPr>
              <a:t>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Pretibial myxedema</a:t>
            </a:r>
            <a:r>
              <a:rPr lang="en-US" sz="2400">
                <a:solidFill>
                  <a:srgbClr val="000000"/>
                </a:solidFill>
              </a:rPr>
              <a:t>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Thyroid Acropachy</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0" lvl="0" marL="457200" rtl="0" algn="l">
              <a:lnSpc>
                <a:spcPct val="90000"/>
              </a:lnSpc>
              <a:spcBef>
                <a:spcPts val="1000"/>
              </a:spcBef>
              <a:spcAft>
                <a:spcPts val="0"/>
              </a:spcAft>
              <a:buNone/>
            </a:pPr>
            <a:r>
              <a:t/>
            </a:r>
            <a:endParaRPr sz="2400">
              <a:solidFill>
                <a:srgbClr val="000000"/>
              </a:solidFill>
            </a:endParaRPr>
          </a:p>
        </p:txBody>
      </p:sp>
      <p:sp>
        <p:nvSpPr>
          <p:cNvPr id="461" name="Google Shape;461;g2ae0acf7889_0_523"/>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 Graves’ Disease</a:t>
            </a:r>
            <a:endParaRPr sz="4200">
              <a:solidFill>
                <a:srgbClr val="FFFFFF"/>
              </a:solidFill>
              <a:latin typeface="Georgia"/>
              <a:ea typeface="Georgia"/>
              <a:cs typeface="Georgia"/>
              <a:sym typeface="Georgia"/>
            </a:endParaRPr>
          </a:p>
        </p:txBody>
      </p:sp>
      <p:pic>
        <p:nvPicPr>
          <p:cNvPr id="462" name="Google Shape;462;g2ae0acf7889_0_523"/>
          <p:cNvPicPr preferRelativeResize="0"/>
          <p:nvPr/>
        </p:nvPicPr>
        <p:blipFill>
          <a:blip r:embed="rId3">
            <a:alphaModFix/>
          </a:blip>
          <a:stretch>
            <a:fillRect/>
          </a:stretch>
        </p:blipFill>
        <p:spPr>
          <a:xfrm>
            <a:off x="8493050" y="2119500"/>
            <a:ext cx="3698949" cy="3094900"/>
          </a:xfrm>
          <a:prstGeom prst="rect">
            <a:avLst/>
          </a:prstGeom>
          <a:noFill/>
          <a:ln>
            <a:noFill/>
          </a:ln>
        </p:spPr>
      </p:pic>
      <p:pic>
        <p:nvPicPr>
          <p:cNvPr id="463" name="Google Shape;463;g2ae0acf7889_0_523"/>
          <p:cNvPicPr preferRelativeResize="0"/>
          <p:nvPr/>
        </p:nvPicPr>
        <p:blipFill>
          <a:blip r:embed="rId4">
            <a:alphaModFix/>
          </a:blip>
          <a:stretch>
            <a:fillRect/>
          </a:stretch>
        </p:blipFill>
        <p:spPr>
          <a:xfrm>
            <a:off x="4324625" y="3046800"/>
            <a:ext cx="2200675" cy="19866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2ae0acf7889_0_530"/>
          <p:cNvSpPr txBox="1"/>
          <p:nvPr>
            <p:ph idx="1" type="body"/>
          </p:nvPr>
        </p:nvSpPr>
        <p:spPr>
          <a:xfrm>
            <a:off x="-269525" y="1614625"/>
            <a:ext cx="11176200" cy="5236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rPr b="1" lang="en-US" sz="2400">
                <a:solidFill>
                  <a:srgbClr val="000000"/>
                </a:solidFill>
              </a:rPr>
              <a:t>Graves’ disease  </a:t>
            </a:r>
            <a:r>
              <a:rPr lang="en-US" sz="2400">
                <a:solidFill>
                  <a:srgbClr val="000000"/>
                </a:solidFill>
              </a:rPr>
              <a:t>- Thyroid stimulating hormone receptor antibodies stimulate the thyroid gland, leading to overproduction of thyroid T3/T4. </a:t>
            </a:r>
            <a:endParaRPr sz="2400">
              <a:solidFill>
                <a:srgbClr val="000000"/>
              </a:solidFill>
            </a:endParaRPr>
          </a:p>
          <a:p>
            <a:pPr indent="0" lvl="0" marL="457200" rtl="0" algn="l">
              <a:lnSpc>
                <a:spcPct val="90000"/>
              </a:lnSpc>
              <a:spcBef>
                <a:spcPts val="1000"/>
              </a:spcBef>
              <a:spcAft>
                <a:spcPts val="0"/>
              </a:spcAft>
              <a:buNone/>
            </a:pPr>
            <a:r>
              <a:rPr lang="en-US" sz="2400">
                <a:solidFill>
                  <a:srgbClr val="000000"/>
                </a:solidFill>
              </a:rPr>
              <a:t>Symptoms: weigh</a:t>
            </a:r>
            <a:r>
              <a:rPr lang="en-US" sz="2400">
                <a:highlight>
                  <a:schemeClr val="lt1"/>
                </a:highlight>
              </a:rPr>
              <a:t>t ↓, ↑ HR</a:t>
            </a:r>
            <a:r>
              <a:rPr lang="en-US" sz="2400">
                <a:solidFill>
                  <a:srgbClr val="000000"/>
                </a:solidFill>
              </a:rPr>
              <a:t>, painless Goitre and pathognomonic: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Exophthalmos</a:t>
            </a:r>
            <a:r>
              <a:rPr lang="en-US" sz="2400">
                <a:solidFill>
                  <a:srgbClr val="000000"/>
                </a:solidFill>
              </a:rPr>
              <a:t>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Pretibial myxedema</a:t>
            </a:r>
            <a:r>
              <a:rPr lang="en-US" sz="2400">
                <a:solidFill>
                  <a:srgbClr val="000000"/>
                </a:solidFill>
              </a:rPr>
              <a:t> </a:t>
            </a:r>
            <a:endParaRPr sz="2400">
              <a:solidFill>
                <a:srgbClr val="000000"/>
              </a:solidFill>
            </a:endParaRPr>
          </a:p>
          <a:p>
            <a:pPr indent="457200" lvl="0" marL="457200" rtl="0" algn="l">
              <a:lnSpc>
                <a:spcPct val="90000"/>
              </a:lnSpc>
              <a:spcBef>
                <a:spcPts val="1000"/>
              </a:spcBef>
              <a:spcAft>
                <a:spcPts val="0"/>
              </a:spcAft>
              <a:buNone/>
            </a:pPr>
            <a:r>
              <a:rPr b="1" lang="en-US" sz="2400">
                <a:solidFill>
                  <a:srgbClr val="000000"/>
                </a:solidFill>
              </a:rPr>
              <a:t>Thyroid Acropachy</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457200" lvl="0" marL="457200" rtl="0" algn="l">
              <a:lnSpc>
                <a:spcPct val="90000"/>
              </a:lnSpc>
              <a:spcBef>
                <a:spcPts val="1000"/>
              </a:spcBef>
              <a:spcAft>
                <a:spcPts val="0"/>
              </a:spcAft>
              <a:buNone/>
            </a:pPr>
            <a:r>
              <a:t/>
            </a:r>
            <a:endParaRPr b="1" sz="2400">
              <a:solidFill>
                <a:srgbClr val="000000"/>
              </a:solidFill>
            </a:endParaRPr>
          </a:p>
          <a:p>
            <a:pPr indent="0" lvl="0" marL="457200" rtl="0" algn="l">
              <a:lnSpc>
                <a:spcPct val="90000"/>
              </a:lnSpc>
              <a:spcBef>
                <a:spcPts val="1000"/>
              </a:spcBef>
              <a:spcAft>
                <a:spcPts val="0"/>
              </a:spcAft>
              <a:buNone/>
            </a:pPr>
            <a:r>
              <a:rPr lang="en-US" sz="2400">
                <a:solidFill>
                  <a:srgbClr val="000000"/>
                </a:solidFill>
              </a:rPr>
              <a:t>Medical treatment is </a:t>
            </a:r>
            <a:r>
              <a:rPr b="1" lang="en-US" sz="2400">
                <a:solidFill>
                  <a:srgbClr val="000000"/>
                </a:solidFill>
              </a:rPr>
              <a:t>Block </a:t>
            </a:r>
            <a:r>
              <a:rPr lang="en-US" sz="2400">
                <a:solidFill>
                  <a:srgbClr val="000000"/>
                </a:solidFill>
              </a:rPr>
              <a:t>(1° Carbimazole/ 2</a:t>
            </a:r>
            <a:r>
              <a:rPr lang="en-US" sz="2400"/>
              <a:t>° </a:t>
            </a:r>
            <a:r>
              <a:rPr lang="en-US" sz="2400">
                <a:solidFill>
                  <a:srgbClr val="000000"/>
                </a:solidFill>
              </a:rPr>
              <a:t>Propylthiouracil) and </a:t>
            </a:r>
            <a:r>
              <a:rPr b="1" lang="en-US" sz="2400">
                <a:solidFill>
                  <a:srgbClr val="000000"/>
                </a:solidFill>
              </a:rPr>
              <a:t>Replace </a:t>
            </a:r>
            <a:r>
              <a:rPr lang="en-US" sz="2400">
                <a:solidFill>
                  <a:srgbClr val="000000"/>
                </a:solidFill>
              </a:rPr>
              <a:t>(Levothyroxine) </a:t>
            </a:r>
            <a:endParaRPr sz="2400">
              <a:solidFill>
                <a:srgbClr val="000000"/>
              </a:solidFill>
            </a:endParaRPr>
          </a:p>
          <a:p>
            <a:pPr indent="0" lvl="0" marL="457200" rtl="0" algn="l">
              <a:lnSpc>
                <a:spcPct val="90000"/>
              </a:lnSpc>
              <a:spcBef>
                <a:spcPts val="1000"/>
              </a:spcBef>
              <a:spcAft>
                <a:spcPts val="0"/>
              </a:spcAft>
              <a:buNone/>
            </a:pPr>
            <a:r>
              <a:rPr lang="en-US" sz="2400">
                <a:solidFill>
                  <a:srgbClr val="000000"/>
                </a:solidFill>
              </a:rPr>
              <a:t>Reduction of thyroid gland Surgically with </a:t>
            </a:r>
            <a:r>
              <a:rPr b="1" lang="en-US" sz="2400">
                <a:solidFill>
                  <a:srgbClr val="000000"/>
                </a:solidFill>
              </a:rPr>
              <a:t>Thyroidectomy </a:t>
            </a:r>
            <a:r>
              <a:rPr lang="en-US" sz="2400">
                <a:solidFill>
                  <a:srgbClr val="000000"/>
                </a:solidFill>
              </a:rPr>
              <a:t>or</a:t>
            </a:r>
            <a:endParaRPr sz="2400">
              <a:solidFill>
                <a:srgbClr val="000000"/>
              </a:solidFill>
            </a:endParaRPr>
          </a:p>
          <a:p>
            <a:pPr indent="0" lvl="0" marL="457200" rtl="0" algn="l">
              <a:lnSpc>
                <a:spcPct val="90000"/>
              </a:lnSpc>
              <a:spcBef>
                <a:spcPts val="1000"/>
              </a:spcBef>
              <a:spcAft>
                <a:spcPts val="0"/>
              </a:spcAft>
              <a:buNone/>
            </a:pPr>
            <a:r>
              <a:rPr b="1" lang="en-US" sz="2400">
                <a:solidFill>
                  <a:srgbClr val="000000"/>
                </a:solidFill>
              </a:rPr>
              <a:t>Radioiodine </a:t>
            </a:r>
            <a:r>
              <a:rPr lang="en-US" sz="2400">
                <a:solidFill>
                  <a:srgbClr val="000000"/>
                </a:solidFill>
              </a:rPr>
              <a:t>(Short /life, thyroid-specific) </a:t>
            </a:r>
            <a:endParaRPr sz="2400">
              <a:solidFill>
                <a:srgbClr val="000000"/>
              </a:solidFill>
            </a:endParaRPr>
          </a:p>
        </p:txBody>
      </p:sp>
      <p:sp>
        <p:nvSpPr>
          <p:cNvPr id="469" name="Google Shape;469;g2ae0acf7889_0_530"/>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 Graves’ Disease</a:t>
            </a:r>
            <a:endParaRPr sz="4200">
              <a:solidFill>
                <a:srgbClr val="FFFFFF"/>
              </a:solidFill>
              <a:latin typeface="Georgia"/>
              <a:ea typeface="Georgia"/>
              <a:cs typeface="Georgia"/>
              <a:sym typeface="Georgia"/>
            </a:endParaRPr>
          </a:p>
        </p:txBody>
      </p:sp>
      <p:pic>
        <p:nvPicPr>
          <p:cNvPr id="470" name="Google Shape;470;g2ae0acf7889_0_530"/>
          <p:cNvPicPr preferRelativeResize="0"/>
          <p:nvPr/>
        </p:nvPicPr>
        <p:blipFill>
          <a:blip r:embed="rId3">
            <a:alphaModFix/>
          </a:blip>
          <a:stretch>
            <a:fillRect/>
          </a:stretch>
        </p:blipFill>
        <p:spPr>
          <a:xfrm>
            <a:off x="8493050" y="2119500"/>
            <a:ext cx="3698949" cy="3094900"/>
          </a:xfrm>
          <a:prstGeom prst="rect">
            <a:avLst/>
          </a:prstGeom>
          <a:noFill/>
          <a:ln>
            <a:noFill/>
          </a:ln>
        </p:spPr>
      </p:pic>
      <p:pic>
        <p:nvPicPr>
          <p:cNvPr id="471" name="Google Shape;471;g2ae0acf7889_0_530"/>
          <p:cNvPicPr preferRelativeResize="0"/>
          <p:nvPr/>
        </p:nvPicPr>
        <p:blipFill>
          <a:blip r:embed="rId4">
            <a:alphaModFix/>
          </a:blip>
          <a:stretch>
            <a:fillRect/>
          </a:stretch>
        </p:blipFill>
        <p:spPr>
          <a:xfrm>
            <a:off x="4324625" y="3046800"/>
            <a:ext cx="2200675" cy="19866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2ae0acf7889_0_262"/>
          <p:cNvSpPr txBox="1"/>
          <p:nvPr>
            <p:ph idx="1" type="body"/>
          </p:nvPr>
        </p:nvSpPr>
        <p:spPr>
          <a:xfrm>
            <a:off x="323800" y="1372625"/>
            <a:ext cx="11554200" cy="2139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400">
                <a:solidFill>
                  <a:srgbClr val="000000"/>
                </a:solidFill>
              </a:rPr>
              <a:t>De Quervain's (Subacute) thyroiditis initially presents similarly to Graves’ Disease.</a:t>
            </a:r>
            <a:endParaRPr sz="2400">
              <a:solidFill>
                <a:srgbClr val="000000"/>
              </a:solidFill>
            </a:endParaRPr>
          </a:p>
          <a:p>
            <a:pPr indent="0" lvl="0" marL="0" rtl="0" algn="l">
              <a:lnSpc>
                <a:spcPct val="90000"/>
              </a:lnSpc>
              <a:spcBef>
                <a:spcPts val="1000"/>
              </a:spcBef>
              <a:spcAft>
                <a:spcPts val="0"/>
              </a:spcAft>
              <a:buNone/>
            </a:pPr>
            <a:r>
              <a:rPr lang="en-US" sz="2400">
                <a:solidFill>
                  <a:srgbClr val="000000"/>
                </a:solidFill>
              </a:rPr>
              <a:t>it is an </a:t>
            </a:r>
            <a:r>
              <a:rPr b="1" lang="en-US" sz="2400">
                <a:solidFill>
                  <a:srgbClr val="000000"/>
                </a:solidFill>
              </a:rPr>
              <a:t>inflammatory </a:t>
            </a:r>
            <a:r>
              <a:rPr lang="en-US" sz="2400">
                <a:solidFill>
                  <a:srgbClr val="000000"/>
                </a:solidFill>
              </a:rPr>
              <a:t>condition </a:t>
            </a:r>
            <a:r>
              <a:rPr lang="en-US" sz="2400">
                <a:solidFill>
                  <a:srgbClr val="000000"/>
                </a:solidFill>
              </a:rPr>
              <a:t>typically</a:t>
            </a:r>
            <a:r>
              <a:rPr lang="en-US" sz="2400">
                <a:solidFill>
                  <a:srgbClr val="000000"/>
                </a:solidFill>
              </a:rPr>
              <a:t> triggered by a viral infection - flu-like symptoms are present. </a:t>
            </a:r>
            <a:endParaRPr sz="2400">
              <a:solidFill>
                <a:srgbClr val="000000"/>
              </a:solidFill>
            </a:endParaRPr>
          </a:p>
          <a:p>
            <a:pPr indent="0" lvl="0" marL="0" rtl="0" algn="l">
              <a:lnSpc>
                <a:spcPct val="90000"/>
              </a:lnSpc>
              <a:spcBef>
                <a:spcPts val="1000"/>
              </a:spcBef>
              <a:spcAft>
                <a:spcPts val="0"/>
              </a:spcAft>
              <a:buNone/>
            </a:pPr>
            <a:r>
              <a:rPr lang="en-US" sz="2400">
                <a:solidFill>
                  <a:srgbClr val="000000"/>
                </a:solidFill>
              </a:rPr>
              <a:t>Causing the release of stored thyroid hormones (Hyperthyroidism).</a:t>
            </a:r>
            <a:endParaRPr sz="2400">
              <a:solidFill>
                <a:srgbClr val="000000"/>
              </a:solidFill>
            </a:endParaRPr>
          </a:p>
          <a:p>
            <a:pPr indent="0" lvl="0" marL="0" rtl="0" algn="l">
              <a:spcBef>
                <a:spcPts val="1000"/>
              </a:spcBef>
              <a:spcAft>
                <a:spcPts val="0"/>
              </a:spcAft>
              <a:buNone/>
            </a:pPr>
            <a:r>
              <a:t/>
            </a:r>
            <a:endParaRPr sz="2400">
              <a:solidFill>
                <a:srgbClr val="000000"/>
              </a:solidFill>
            </a:endParaRPr>
          </a:p>
        </p:txBody>
      </p:sp>
      <p:sp>
        <p:nvSpPr>
          <p:cNvPr id="477" name="Google Shape;477;g2ae0acf7889_0_262"/>
          <p:cNvSpPr txBox="1"/>
          <p:nvPr>
            <p:ph type="title"/>
          </p:nvPr>
        </p:nvSpPr>
        <p:spPr>
          <a:xfrm>
            <a:off x="838200" y="603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 De Quervain’s Thyroiditis</a:t>
            </a:r>
            <a:endParaRPr sz="4200">
              <a:solidFill>
                <a:srgbClr val="FFFFFF"/>
              </a:solidFill>
              <a:latin typeface="Georgia"/>
              <a:ea typeface="Georgia"/>
              <a:cs typeface="Georgia"/>
              <a:sym typeface="Georgia"/>
            </a:endParaRPr>
          </a:p>
        </p:txBody>
      </p:sp>
      <p:pic>
        <p:nvPicPr>
          <p:cNvPr id="478" name="Google Shape;478;g2ae0acf7889_0_262"/>
          <p:cNvPicPr preferRelativeResize="0"/>
          <p:nvPr/>
        </p:nvPicPr>
        <p:blipFill>
          <a:blip r:embed="rId3">
            <a:alphaModFix/>
          </a:blip>
          <a:stretch>
            <a:fillRect/>
          </a:stretch>
        </p:blipFill>
        <p:spPr>
          <a:xfrm>
            <a:off x="372725" y="3512225"/>
            <a:ext cx="11446551" cy="27335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ae0acf7889_0_537"/>
          <p:cNvSpPr txBox="1"/>
          <p:nvPr>
            <p:ph idx="1" type="body"/>
          </p:nvPr>
        </p:nvSpPr>
        <p:spPr>
          <a:xfrm>
            <a:off x="323800" y="1372625"/>
            <a:ext cx="11554200" cy="2867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200">
                <a:solidFill>
                  <a:srgbClr val="000000"/>
                </a:solidFill>
              </a:rPr>
              <a:t>De Quervain's (Subacute) thyroiditis initially presents similarly to Graves’ Disease.</a:t>
            </a:r>
            <a:endParaRPr sz="2200">
              <a:solidFill>
                <a:srgbClr val="000000"/>
              </a:solidFill>
            </a:endParaRPr>
          </a:p>
          <a:p>
            <a:pPr indent="0" lvl="0" marL="0" rtl="0" algn="l">
              <a:lnSpc>
                <a:spcPct val="90000"/>
              </a:lnSpc>
              <a:spcBef>
                <a:spcPts val="1000"/>
              </a:spcBef>
              <a:spcAft>
                <a:spcPts val="0"/>
              </a:spcAft>
              <a:buNone/>
            </a:pPr>
            <a:r>
              <a:rPr lang="en-US" sz="2200">
                <a:solidFill>
                  <a:srgbClr val="000000"/>
                </a:solidFill>
              </a:rPr>
              <a:t>it is an inflammatory condition typically triggered by a viral infection - flu-like symptoms are present. </a:t>
            </a:r>
            <a:endParaRPr sz="2200">
              <a:solidFill>
                <a:srgbClr val="000000"/>
              </a:solidFill>
            </a:endParaRPr>
          </a:p>
          <a:p>
            <a:pPr indent="0" lvl="0" marL="0" rtl="0" algn="l">
              <a:lnSpc>
                <a:spcPct val="90000"/>
              </a:lnSpc>
              <a:spcBef>
                <a:spcPts val="1000"/>
              </a:spcBef>
              <a:spcAft>
                <a:spcPts val="0"/>
              </a:spcAft>
              <a:buNone/>
            </a:pPr>
            <a:r>
              <a:rPr lang="en-US" sz="2200">
                <a:solidFill>
                  <a:srgbClr val="000000"/>
                </a:solidFill>
              </a:rPr>
              <a:t>Causing the release of stored thyroid hormones (Hyperthyroidism).</a:t>
            </a:r>
            <a:endParaRPr sz="2200">
              <a:solidFill>
                <a:srgbClr val="000000"/>
              </a:solidFill>
            </a:endParaRPr>
          </a:p>
          <a:p>
            <a:pPr indent="0" lvl="0" marL="0" rtl="0" algn="l">
              <a:lnSpc>
                <a:spcPct val="90000"/>
              </a:lnSpc>
              <a:spcBef>
                <a:spcPts val="1000"/>
              </a:spcBef>
              <a:spcAft>
                <a:spcPts val="0"/>
              </a:spcAft>
              <a:buNone/>
            </a:pPr>
            <a:r>
              <a:t/>
            </a:r>
            <a:endParaRPr sz="2200">
              <a:solidFill>
                <a:srgbClr val="000000"/>
              </a:solidFill>
            </a:endParaRPr>
          </a:p>
          <a:p>
            <a:pPr indent="0" lvl="0" marL="0" rtl="0" algn="l">
              <a:spcBef>
                <a:spcPts val="1000"/>
              </a:spcBef>
              <a:spcAft>
                <a:spcPts val="0"/>
              </a:spcAft>
              <a:buNone/>
            </a:pPr>
            <a:r>
              <a:rPr lang="en-US" sz="2200"/>
              <a:t>Unlike Graves' disease, De Quervain's thyroiditis causes a </a:t>
            </a:r>
            <a:r>
              <a:rPr b="1" lang="en-US" sz="2200"/>
              <a:t>painful goitre</a:t>
            </a:r>
            <a:r>
              <a:rPr lang="en-US" sz="2200"/>
              <a:t> along with </a:t>
            </a:r>
            <a:r>
              <a:rPr b="1" lang="en-US" sz="2200"/>
              <a:t>pyrexia</a:t>
            </a:r>
            <a:r>
              <a:rPr lang="en-US" sz="2200"/>
              <a:t>. </a:t>
            </a:r>
            <a:endParaRPr sz="2200"/>
          </a:p>
          <a:p>
            <a:pPr indent="0" lvl="0" marL="0" rtl="0" algn="l">
              <a:spcBef>
                <a:spcPts val="1000"/>
              </a:spcBef>
              <a:spcAft>
                <a:spcPts val="0"/>
              </a:spcAft>
              <a:buNone/>
            </a:pPr>
            <a:r>
              <a:rPr lang="en-US" sz="2200"/>
              <a:t>It is usually self-limiting, so managed conservatively with NSAIDs/ Corticosteroids, beta blockers (Sx relief), and levothyroxine (Hypothyroid phase).</a:t>
            </a:r>
            <a:endParaRPr sz="2200">
              <a:solidFill>
                <a:srgbClr val="000000"/>
              </a:solidFill>
            </a:endParaRPr>
          </a:p>
        </p:txBody>
      </p:sp>
      <p:sp>
        <p:nvSpPr>
          <p:cNvPr id="484" name="Google Shape;484;g2ae0acf7889_0_537"/>
          <p:cNvSpPr txBox="1"/>
          <p:nvPr>
            <p:ph type="title"/>
          </p:nvPr>
        </p:nvSpPr>
        <p:spPr>
          <a:xfrm>
            <a:off x="838200" y="603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Hyperthyroid - De Quervain’s Thyroiditis</a:t>
            </a:r>
            <a:endParaRPr sz="4200">
              <a:solidFill>
                <a:srgbClr val="FFFFFF"/>
              </a:solidFill>
              <a:latin typeface="Georgia"/>
              <a:ea typeface="Georgia"/>
              <a:cs typeface="Georgia"/>
              <a:sym typeface="Georgia"/>
            </a:endParaRPr>
          </a:p>
        </p:txBody>
      </p:sp>
      <p:pic>
        <p:nvPicPr>
          <p:cNvPr id="485" name="Google Shape;485;g2ae0acf7889_0_537"/>
          <p:cNvPicPr preferRelativeResize="0"/>
          <p:nvPr/>
        </p:nvPicPr>
        <p:blipFill>
          <a:blip r:embed="rId3">
            <a:alphaModFix/>
          </a:blip>
          <a:stretch>
            <a:fillRect/>
          </a:stretch>
        </p:blipFill>
        <p:spPr>
          <a:xfrm>
            <a:off x="1321825" y="4714325"/>
            <a:ext cx="9558125" cy="2282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ae0acf7889_0_233"/>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Hypothyroid </a:t>
            </a:r>
            <a:endParaRPr sz="4200">
              <a:solidFill>
                <a:srgbClr val="FFFFFF"/>
              </a:solidFill>
              <a:latin typeface="Georgia"/>
              <a:ea typeface="Georgia"/>
              <a:cs typeface="Georgia"/>
              <a:sym typeface="Georgia"/>
            </a:endParaRPr>
          </a:p>
        </p:txBody>
      </p:sp>
      <p:sp>
        <p:nvSpPr>
          <p:cNvPr id="491" name="Google Shape;491;g2ae0acf7889_0_233"/>
          <p:cNvSpPr txBox="1"/>
          <p:nvPr>
            <p:ph idx="1" type="body"/>
          </p:nvPr>
        </p:nvSpPr>
        <p:spPr>
          <a:xfrm>
            <a:off x="197775" y="1650300"/>
            <a:ext cx="11655600" cy="2472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b="1" lang="en-US" sz="2400" u="sng">
                <a:solidFill>
                  <a:srgbClr val="000000"/>
                </a:solidFill>
              </a:rPr>
              <a:t>Hashimoto's</a:t>
            </a:r>
            <a:endParaRPr sz="2400" u="sng">
              <a:solidFill>
                <a:srgbClr val="000000"/>
              </a:solidFill>
            </a:endParaRPr>
          </a:p>
          <a:p>
            <a:pPr indent="0" lvl="0" marL="0" rtl="0" algn="l">
              <a:lnSpc>
                <a:spcPct val="90000"/>
              </a:lnSpc>
              <a:spcBef>
                <a:spcPts val="1000"/>
              </a:spcBef>
              <a:spcAft>
                <a:spcPts val="0"/>
              </a:spcAft>
              <a:buNone/>
            </a:pPr>
            <a:r>
              <a:rPr b="1" lang="en-US" sz="2400">
                <a:solidFill>
                  <a:srgbClr val="000000"/>
                </a:solidFill>
              </a:rPr>
              <a:t>Autoimmune </a:t>
            </a:r>
            <a:r>
              <a:rPr lang="en-US" sz="2400">
                <a:solidFill>
                  <a:srgbClr val="000000"/>
                </a:solidFill>
              </a:rPr>
              <a:t>disorder causing anti-thyroid antibodies to damage the thyroid. Decreasing production of T4/ T3.</a:t>
            </a:r>
            <a:endParaRPr sz="2400">
              <a:solidFill>
                <a:srgbClr val="000000"/>
              </a:solidFill>
            </a:endParaRPr>
          </a:p>
          <a:p>
            <a:pPr indent="0" lvl="0" marL="0" rtl="0" algn="l">
              <a:lnSpc>
                <a:spcPct val="90000"/>
              </a:lnSpc>
              <a:spcBef>
                <a:spcPts val="1000"/>
              </a:spcBef>
              <a:spcAft>
                <a:spcPts val="0"/>
              </a:spcAft>
              <a:buNone/>
            </a:pPr>
            <a:r>
              <a:rPr lang="en-US" sz="2400">
                <a:solidFill>
                  <a:srgbClr val="000000"/>
                </a:solidFill>
              </a:rPr>
              <a:t> Investigations show </a:t>
            </a:r>
            <a:r>
              <a:rPr lang="en-US" sz="2400">
                <a:highlight>
                  <a:schemeClr val="lt1"/>
                </a:highlight>
              </a:rPr>
              <a:t>↑ </a:t>
            </a:r>
            <a:r>
              <a:rPr lang="en-US" sz="2400">
                <a:solidFill>
                  <a:srgbClr val="000000"/>
                </a:solidFill>
              </a:rPr>
              <a:t>TSH with --T3/T4. </a:t>
            </a:r>
            <a:r>
              <a:rPr b="1" lang="en-US" sz="2400">
                <a:solidFill>
                  <a:srgbClr val="000000"/>
                </a:solidFill>
              </a:rPr>
              <a:t>90% will have anti-thyroid peroxidase (TPO) antibodies.</a:t>
            </a:r>
            <a:endParaRPr b="1" sz="2400">
              <a:solidFill>
                <a:srgbClr val="000000"/>
              </a:solidFill>
            </a:endParaRPr>
          </a:p>
          <a:p>
            <a:pPr indent="0" lvl="0" marL="0" rtl="0" algn="l">
              <a:lnSpc>
                <a:spcPct val="90000"/>
              </a:lnSpc>
              <a:spcBef>
                <a:spcPts val="1000"/>
              </a:spcBef>
              <a:spcAft>
                <a:spcPts val="0"/>
              </a:spcAft>
              <a:buNone/>
            </a:pPr>
            <a:r>
              <a:rPr lang="en-US" sz="2400">
                <a:solidFill>
                  <a:srgbClr val="000000"/>
                </a:solidFill>
              </a:rPr>
              <a:t>Treatment is with</a:t>
            </a:r>
            <a:r>
              <a:rPr b="1" lang="en-US" sz="2400">
                <a:solidFill>
                  <a:srgbClr val="000000"/>
                </a:solidFill>
              </a:rPr>
              <a:t> levothyroxine. </a:t>
            </a:r>
            <a:endParaRPr sz="2400">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g2ae0acf7889_0_543"/>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Hypothyroid </a:t>
            </a:r>
            <a:endParaRPr sz="4200">
              <a:solidFill>
                <a:srgbClr val="FFFFFF"/>
              </a:solidFill>
              <a:latin typeface="Georgia"/>
              <a:ea typeface="Georgia"/>
              <a:cs typeface="Georgia"/>
              <a:sym typeface="Georgia"/>
            </a:endParaRPr>
          </a:p>
        </p:txBody>
      </p:sp>
      <p:sp>
        <p:nvSpPr>
          <p:cNvPr id="497" name="Google Shape;497;g2ae0acf7889_0_543"/>
          <p:cNvSpPr txBox="1"/>
          <p:nvPr>
            <p:ph idx="1" type="body"/>
          </p:nvPr>
        </p:nvSpPr>
        <p:spPr>
          <a:xfrm>
            <a:off x="197775" y="1650300"/>
            <a:ext cx="11655600" cy="4647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b="1" lang="en-US" sz="2400" u="sng">
                <a:solidFill>
                  <a:srgbClr val="000000"/>
                </a:solidFill>
              </a:rPr>
              <a:t>Hashimoto's</a:t>
            </a:r>
            <a:endParaRPr sz="2400" u="sng">
              <a:solidFill>
                <a:srgbClr val="000000"/>
              </a:solidFill>
            </a:endParaRPr>
          </a:p>
          <a:p>
            <a:pPr indent="0" lvl="0" marL="0" rtl="0" algn="l">
              <a:lnSpc>
                <a:spcPct val="90000"/>
              </a:lnSpc>
              <a:spcBef>
                <a:spcPts val="1000"/>
              </a:spcBef>
              <a:spcAft>
                <a:spcPts val="0"/>
              </a:spcAft>
              <a:buNone/>
            </a:pPr>
            <a:r>
              <a:rPr b="1" lang="en-US" sz="2400">
                <a:solidFill>
                  <a:srgbClr val="000000"/>
                </a:solidFill>
              </a:rPr>
              <a:t>Autoimmune </a:t>
            </a:r>
            <a:r>
              <a:rPr lang="en-US" sz="2400">
                <a:solidFill>
                  <a:srgbClr val="000000"/>
                </a:solidFill>
              </a:rPr>
              <a:t>disorder causing anti-thyroid antibodies to damage the thyroid. Decreasing production of T4/ T3.</a:t>
            </a:r>
            <a:endParaRPr sz="2400">
              <a:solidFill>
                <a:srgbClr val="000000"/>
              </a:solidFill>
            </a:endParaRPr>
          </a:p>
          <a:p>
            <a:pPr indent="0" lvl="0" marL="0" rtl="0" algn="l">
              <a:lnSpc>
                <a:spcPct val="90000"/>
              </a:lnSpc>
              <a:spcBef>
                <a:spcPts val="1000"/>
              </a:spcBef>
              <a:spcAft>
                <a:spcPts val="0"/>
              </a:spcAft>
              <a:buNone/>
            </a:pPr>
            <a:r>
              <a:rPr lang="en-US" sz="2400">
                <a:solidFill>
                  <a:srgbClr val="000000"/>
                </a:solidFill>
              </a:rPr>
              <a:t> Investigations show </a:t>
            </a:r>
            <a:r>
              <a:rPr lang="en-US" sz="2400">
                <a:highlight>
                  <a:schemeClr val="lt1"/>
                </a:highlight>
              </a:rPr>
              <a:t>↑ </a:t>
            </a:r>
            <a:r>
              <a:rPr lang="en-US" sz="2400">
                <a:solidFill>
                  <a:srgbClr val="000000"/>
                </a:solidFill>
              </a:rPr>
              <a:t>TSH with --T3/T4. </a:t>
            </a:r>
            <a:r>
              <a:rPr b="1" lang="en-US" sz="2400">
                <a:solidFill>
                  <a:srgbClr val="000000"/>
                </a:solidFill>
              </a:rPr>
              <a:t>90% will have anti-thyroid peroxidase (TPO) antibodies.</a:t>
            </a:r>
            <a:endParaRPr b="1" sz="2400">
              <a:solidFill>
                <a:srgbClr val="000000"/>
              </a:solidFill>
            </a:endParaRPr>
          </a:p>
          <a:p>
            <a:pPr indent="0" lvl="0" marL="0" rtl="0" algn="l">
              <a:lnSpc>
                <a:spcPct val="90000"/>
              </a:lnSpc>
              <a:spcBef>
                <a:spcPts val="1000"/>
              </a:spcBef>
              <a:spcAft>
                <a:spcPts val="0"/>
              </a:spcAft>
              <a:buNone/>
            </a:pPr>
            <a:r>
              <a:rPr lang="en-US" sz="2400">
                <a:solidFill>
                  <a:srgbClr val="000000"/>
                </a:solidFill>
              </a:rPr>
              <a:t>Treatment is with</a:t>
            </a:r>
            <a:r>
              <a:rPr b="1" lang="en-US" sz="2400">
                <a:solidFill>
                  <a:srgbClr val="000000"/>
                </a:solidFill>
              </a:rPr>
              <a:t> levothyroxine. </a:t>
            </a:r>
            <a:endParaRPr b="1" sz="24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a:p>
            <a:pPr indent="0" lvl="0" marL="0" rtl="0" algn="l">
              <a:lnSpc>
                <a:spcPct val="90000"/>
              </a:lnSpc>
              <a:spcBef>
                <a:spcPts val="1000"/>
              </a:spcBef>
              <a:spcAft>
                <a:spcPts val="0"/>
              </a:spcAft>
              <a:buNone/>
            </a:pPr>
            <a:r>
              <a:rPr b="1" lang="en-US" sz="2400" u="sng">
                <a:solidFill>
                  <a:srgbClr val="000000"/>
                </a:solidFill>
              </a:rPr>
              <a:t>Iodine deficiency</a:t>
            </a:r>
            <a:r>
              <a:rPr lang="en-US" sz="2400" u="sng">
                <a:solidFill>
                  <a:srgbClr val="000000"/>
                </a:solidFill>
              </a:rPr>
              <a:t> </a:t>
            </a:r>
            <a:endParaRPr sz="2400" u="sng">
              <a:solidFill>
                <a:srgbClr val="000000"/>
              </a:solidFill>
            </a:endParaRPr>
          </a:p>
          <a:p>
            <a:pPr indent="0" lvl="0" marL="0" rtl="0" algn="l">
              <a:lnSpc>
                <a:spcPct val="90000"/>
              </a:lnSpc>
              <a:spcBef>
                <a:spcPts val="1000"/>
              </a:spcBef>
              <a:spcAft>
                <a:spcPts val="0"/>
              </a:spcAft>
              <a:buNone/>
            </a:pPr>
            <a:r>
              <a:rPr lang="en-US" sz="2400">
                <a:solidFill>
                  <a:srgbClr val="000000"/>
                </a:solidFill>
              </a:rPr>
              <a:t>Commonly due to decreased dietary intake (Primary prevention via fortifying food, salts/milk, prevent this in the UK) </a:t>
            </a:r>
            <a:endParaRPr sz="24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g2ae0acf7889_0_548"/>
          <p:cNvSpPr txBox="1"/>
          <p:nvPr>
            <p:ph type="title"/>
          </p:nvPr>
        </p:nvSpPr>
        <p:spPr>
          <a:xfrm>
            <a:off x="838200" y="2127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Hypothyroid </a:t>
            </a:r>
            <a:endParaRPr sz="4200">
              <a:solidFill>
                <a:srgbClr val="FFFFFF"/>
              </a:solidFill>
              <a:latin typeface="Georgia"/>
              <a:ea typeface="Georgia"/>
              <a:cs typeface="Georgia"/>
              <a:sym typeface="Georgia"/>
            </a:endParaRPr>
          </a:p>
        </p:txBody>
      </p:sp>
      <p:sp>
        <p:nvSpPr>
          <p:cNvPr id="503" name="Google Shape;503;g2ae0acf7889_0_548"/>
          <p:cNvSpPr txBox="1"/>
          <p:nvPr>
            <p:ph idx="1" type="body"/>
          </p:nvPr>
        </p:nvSpPr>
        <p:spPr>
          <a:xfrm>
            <a:off x="197775" y="1650300"/>
            <a:ext cx="11655600" cy="51081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b="1" lang="en-US" sz="2400" u="sng">
                <a:solidFill>
                  <a:srgbClr val="000000"/>
                </a:solidFill>
              </a:rPr>
              <a:t>Hashimoto's</a:t>
            </a:r>
            <a:endParaRPr sz="2400" u="sng">
              <a:solidFill>
                <a:srgbClr val="000000"/>
              </a:solidFill>
            </a:endParaRPr>
          </a:p>
          <a:p>
            <a:pPr indent="0" lvl="0" marL="0" rtl="0" algn="l">
              <a:lnSpc>
                <a:spcPct val="90000"/>
              </a:lnSpc>
              <a:spcBef>
                <a:spcPts val="1000"/>
              </a:spcBef>
              <a:spcAft>
                <a:spcPts val="0"/>
              </a:spcAft>
              <a:buNone/>
            </a:pPr>
            <a:r>
              <a:rPr b="1" lang="en-US" sz="2400">
                <a:solidFill>
                  <a:srgbClr val="000000"/>
                </a:solidFill>
              </a:rPr>
              <a:t>Autoimmune </a:t>
            </a:r>
            <a:r>
              <a:rPr lang="en-US" sz="2400">
                <a:solidFill>
                  <a:srgbClr val="000000"/>
                </a:solidFill>
              </a:rPr>
              <a:t>disorder causing anti-thyroid antibodies to damage the thyroid. Decreasing production of T4/ T3.</a:t>
            </a:r>
            <a:endParaRPr sz="2400">
              <a:solidFill>
                <a:srgbClr val="000000"/>
              </a:solidFill>
            </a:endParaRPr>
          </a:p>
          <a:p>
            <a:pPr indent="0" lvl="0" marL="0" rtl="0" algn="l">
              <a:lnSpc>
                <a:spcPct val="90000"/>
              </a:lnSpc>
              <a:spcBef>
                <a:spcPts val="1000"/>
              </a:spcBef>
              <a:spcAft>
                <a:spcPts val="0"/>
              </a:spcAft>
              <a:buNone/>
            </a:pPr>
            <a:r>
              <a:rPr lang="en-US" sz="2400">
                <a:solidFill>
                  <a:srgbClr val="000000"/>
                </a:solidFill>
              </a:rPr>
              <a:t> Investigations show </a:t>
            </a:r>
            <a:r>
              <a:rPr lang="en-US" sz="2400">
                <a:highlight>
                  <a:schemeClr val="lt1"/>
                </a:highlight>
              </a:rPr>
              <a:t>↑ </a:t>
            </a:r>
            <a:r>
              <a:rPr lang="en-US" sz="2400">
                <a:solidFill>
                  <a:srgbClr val="000000"/>
                </a:solidFill>
              </a:rPr>
              <a:t>TSH with --T3/T4. </a:t>
            </a:r>
            <a:r>
              <a:rPr b="1" lang="en-US" sz="2400">
                <a:solidFill>
                  <a:srgbClr val="000000"/>
                </a:solidFill>
              </a:rPr>
              <a:t>90% will have anti-thyroid peroxidase (TPO) antibodies.</a:t>
            </a:r>
            <a:endParaRPr b="1" sz="2400">
              <a:solidFill>
                <a:srgbClr val="000000"/>
              </a:solidFill>
            </a:endParaRPr>
          </a:p>
          <a:p>
            <a:pPr indent="0" lvl="0" marL="0" rtl="0" algn="l">
              <a:lnSpc>
                <a:spcPct val="90000"/>
              </a:lnSpc>
              <a:spcBef>
                <a:spcPts val="1000"/>
              </a:spcBef>
              <a:spcAft>
                <a:spcPts val="0"/>
              </a:spcAft>
              <a:buNone/>
            </a:pPr>
            <a:r>
              <a:rPr lang="en-US" sz="2400">
                <a:solidFill>
                  <a:srgbClr val="000000"/>
                </a:solidFill>
              </a:rPr>
              <a:t>Treatment is with</a:t>
            </a:r>
            <a:r>
              <a:rPr b="1" lang="en-US" sz="2400">
                <a:solidFill>
                  <a:srgbClr val="000000"/>
                </a:solidFill>
              </a:rPr>
              <a:t> levothyroxine. </a:t>
            </a:r>
            <a:endParaRPr b="1" sz="2400">
              <a:solidFill>
                <a:srgbClr val="000000"/>
              </a:solidFill>
            </a:endParaRPr>
          </a:p>
          <a:p>
            <a:pPr indent="0" lvl="0" marL="0" rtl="0" algn="l">
              <a:lnSpc>
                <a:spcPct val="90000"/>
              </a:lnSpc>
              <a:spcBef>
                <a:spcPts val="1000"/>
              </a:spcBef>
              <a:spcAft>
                <a:spcPts val="0"/>
              </a:spcAft>
              <a:buNone/>
            </a:pPr>
            <a:r>
              <a:t/>
            </a:r>
            <a:endParaRPr sz="2400">
              <a:solidFill>
                <a:srgbClr val="000000"/>
              </a:solidFill>
            </a:endParaRPr>
          </a:p>
          <a:p>
            <a:pPr indent="0" lvl="0" marL="0" rtl="0" algn="l">
              <a:lnSpc>
                <a:spcPct val="90000"/>
              </a:lnSpc>
              <a:spcBef>
                <a:spcPts val="1000"/>
              </a:spcBef>
              <a:spcAft>
                <a:spcPts val="0"/>
              </a:spcAft>
              <a:buNone/>
            </a:pPr>
            <a:r>
              <a:rPr b="1" lang="en-US" sz="2400" u="sng">
                <a:solidFill>
                  <a:srgbClr val="000000"/>
                </a:solidFill>
              </a:rPr>
              <a:t>Iodine deficiency</a:t>
            </a:r>
            <a:r>
              <a:rPr lang="en-US" sz="2400" u="sng">
                <a:solidFill>
                  <a:srgbClr val="000000"/>
                </a:solidFill>
              </a:rPr>
              <a:t> </a:t>
            </a:r>
            <a:endParaRPr sz="2400" u="sng">
              <a:solidFill>
                <a:srgbClr val="000000"/>
              </a:solidFill>
            </a:endParaRPr>
          </a:p>
          <a:p>
            <a:pPr indent="0" lvl="0" marL="0" rtl="0" algn="l">
              <a:lnSpc>
                <a:spcPct val="90000"/>
              </a:lnSpc>
              <a:spcBef>
                <a:spcPts val="1000"/>
              </a:spcBef>
              <a:spcAft>
                <a:spcPts val="0"/>
              </a:spcAft>
              <a:buNone/>
            </a:pPr>
            <a:r>
              <a:rPr lang="en-US" sz="2400">
                <a:solidFill>
                  <a:srgbClr val="000000"/>
                </a:solidFill>
              </a:rPr>
              <a:t>Commonly due to decreased dietary intake (Primary prevention via fortifying food, salts/milk, prevent this in the UK) </a:t>
            </a:r>
            <a:endParaRPr sz="2400">
              <a:solidFill>
                <a:srgbClr val="000000"/>
              </a:solidFill>
            </a:endParaRPr>
          </a:p>
          <a:p>
            <a:pPr indent="0" lvl="0" marL="0" rtl="0" algn="l">
              <a:lnSpc>
                <a:spcPct val="90000"/>
              </a:lnSpc>
              <a:spcBef>
                <a:spcPts val="1000"/>
              </a:spcBef>
              <a:spcAft>
                <a:spcPts val="0"/>
              </a:spcAft>
              <a:buNone/>
            </a:pPr>
            <a:r>
              <a:rPr b="1" lang="en-US" sz="2400" u="sng">
                <a:solidFill>
                  <a:srgbClr val="000000"/>
                </a:solidFill>
              </a:rPr>
              <a:t>Medications </a:t>
            </a:r>
            <a:endParaRPr b="1" sz="2400" u="sng">
              <a:solidFill>
                <a:srgbClr val="000000"/>
              </a:solidFill>
            </a:endParaRPr>
          </a:p>
          <a:p>
            <a:pPr indent="0" lvl="0" marL="0" rtl="0" algn="l">
              <a:lnSpc>
                <a:spcPct val="90000"/>
              </a:lnSpc>
              <a:spcBef>
                <a:spcPts val="1000"/>
              </a:spcBef>
              <a:spcAft>
                <a:spcPts val="0"/>
              </a:spcAft>
              <a:buNone/>
            </a:pPr>
            <a:r>
              <a:rPr lang="en-US" sz="2400">
                <a:solidFill>
                  <a:srgbClr val="000000"/>
                </a:solidFill>
              </a:rPr>
              <a:t>Lithium, Amiodarone and Carbimazole can cause hypothyroidism.</a:t>
            </a:r>
            <a:endParaRPr sz="240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ae0acf7889_0_291"/>
          <p:cNvSpPr txBox="1"/>
          <p:nvPr>
            <p:ph idx="1" type="body"/>
          </p:nvPr>
        </p:nvSpPr>
        <p:spPr>
          <a:xfrm>
            <a:off x="838200" y="1982218"/>
            <a:ext cx="10515600" cy="4027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A - Iodine deficiency</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B - Cushing’s disease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C - Graves disease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D - Subacute thyroiditis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E - Acute Thyroiditis </a:t>
            </a:r>
            <a:endParaRPr sz="2300">
              <a:solidFill>
                <a:srgbClr val="000000"/>
              </a:solidFill>
            </a:endParaRPr>
          </a:p>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p:txBody>
      </p:sp>
      <p:sp>
        <p:nvSpPr>
          <p:cNvPr id="509" name="Google Shape;509;g2ae0acf7889_0_29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Causes painless Goitre </a:t>
            </a:r>
            <a:endParaRPr sz="4200">
              <a:solidFill>
                <a:srgbClr val="FFFFFF"/>
              </a:solidFill>
              <a:latin typeface="Georgia"/>
              <a:ea typeface="Georgia"/>
              <a:cs typeface="Georgia"/>
              <a:sym typeface="Georgia"/>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ae0acf7889_0_301"/>
          <p:cNvSpPr txBox="1"/>
          <p:nvPr>
            <p:ph idx="1" type="body"/>
          </p:nvPr>
        </p:nvSpPr>
        <p:spPr>
          <a:xfrm>
            <a:off x="838200" y="1982218"/>
            <a:ext cx="10515600" cy="4027500"/>
          </a:xfrm>
          <a:prstGeom prst="rect">
            <a:avLst/>
          </a:prstGeom>
          <a:noFill/>
          <a:ln>
            <a:noFill/>
          </a:ln>
        </p:spPr>
        <p:txBody>
          <a:bodyPr anchorCtr="0" anchor="t" bIns="45700" lIns="91425" spcFirstLastPara="1" rIns="91425" wrap="square" tIns="45700">
            <a:spAutoFit/>
          </a:bodyPr>
          <a:lstStyle/>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A - Iodine deficiency</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B - Cushing’s disease </a:t>
            </a:r>
            <a:endParaRPr sz="2300">
              <a:solidFill>
                <a:srgbClr val="000000"/>
              </a:solidFill>
            </a:endParaRPr>
          </a:p>
          <a:p>
            <a:pPr indent="0" lvl="0" marL="457200" rtl="0" algn="l">
              <a:lnSpc>
                <a:spcPct val="90000"/>
              </a:lnSpc>
              <a:spcBef>
                <a:spcPts val="1000"/>
              </a:spcBef>
              <a:spcAft>
                <a:spcPts val="0"/>
              </a:spcAft>
              <a:buNone/>
            </a:pPr>
            <a:r>
              <a:rPr b="1" lang="en-US" sz="2300">
                <a:solidFill>
                  <a:srgbClr val="000000"/>
                </a:solidFill>
              </a:rPr>
              <a:t>C - Graves disease </a:t>
            </a:r>
            <a:endParaRPr b="1"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D - Subacute thyroiditis </a:t>
            </a:r>
            <a:endParaRPr sz="2300">
              <a:solidFill>
                <a:srgbClr val="000000"/>
              </a:solidFill>
            </a:endParaRPr>
          </a:p>
          <a:p>
            <a:pPr indent="0" lvl="0" marL="457200" rtl="0" algn="l">
              <a:lnSpc>
                <a:spcPct val="90000"/>
              </a:lnSpc>
              <a:spcBef>
                <a:spcPts val="1000"/>
              </a:spcBef>
              <a:spcAft>
                <a:spcPts val="0"/>
              </a:spcAft>
              <a:buNone/>
            </a:pPr>
            <a:r>
              <a:rPr lang="en-US" sz="2300">
                <a:solidFill>
                  <a:srgbClr val="000000"/>
                </a:solidFill>
              </a:rPr>
              <a:t>E - Acute Thyroiditis </a:t>
            </a:r>
            <a:endParaRPr sz="2300">
              <a:solidFill>
                <a:srgbClr val="000000"/>
              </a:solidFill>
            </a:endParaRPr>
          </a:p>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t/>
            </a:r>
            <a:endParaRPr sz="2300">
              <a:solidFill>
                <a:srgbClr val="000000"/>
              </a:solidFill>
            </a:endParaRPr>
          </a:p>
          <a:p>
            <a:pPr indent="0" lvl="0" marL="457200" rtl="0" algn="l">
              <a:lnSpc>
                <a:spcPct val="90000"/>
              </a:lnSpc>
              <a:spcBef>
                <a:spcPts val="1000"/>
              </a:spcBef>
              <a:spcAft>
                <a:spcPts val="0"/>
              </a:spcAft>
              <a:buNone/>
            </a:pPr>
            <a:r>
              <a:t/>
            </a:r>
            <a:endParaRPr sz="2600">
              <a:solidFill>
                <a:srgbClr val="000000"/>
              </a:solidFill>
            </a:endParaRPr>
          </a:p>
        </p:txBody>
      </p:sp>
      <p:sp>
        <p:nvSpPr>
          <p:cNvPr id="515" name="Google Shape;515;g2ae0acf7889_0_30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Causes painless Goitre </a:t>
            </a:r>
            <a:endParaRPr sz="4200">
              <a:solidFill>
                <a:srgbClr val="FFFFFF"/>
              </a:solidFill>
              <a:latin typeface="Georgia"/>
              <a:ea typeface="Georgia"/>
              <a:cs typeface="Georgia"/>
              <a:sym typeface="Georgia"/>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2658e85a442_0_0"/>
          <p:cNvSpPr txBox="1"/>
          <p:nvPr>
            <p:ph idx="1" type="body"/>
          </p:nvPr>
        </p:nvSpPr>
        <p:spPr>
          <a:xfrm>
            <a:off x="838200" y="1837193"/>
            <a:ext cx="10515600" cy="4300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your GP clinic with his mother. The patient is complaining of feeling tired and going to the toilet frequently. He mentioned that he always need to keep drinking because he’s so thirsty all the time. His general appearance is quite slim. His PMhx is not significant but his mother mentioned that she suffers from hypothyroidism.</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Hashimoto’s Thyroiditis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Grave’s Disease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1 Diabetes Mellitus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2 Diabetes Mellitus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Diabetes Insipidus</a:t>
            </a:r>
            <a:endParaRPr sz="2300">
              <a:solidFill>
                <a:srgbClr val="000000"/>
              </a:solidFill>
            </a:endParaRPr>
          </a:p>
        </p:txBody>
      </p:sp>
      <p:sp>
        <p:nvSpPr>
          <p:cNvPr id="521" name="Google Shape;521;g2658e85a442_0_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A</a:t>
            </a:r>
            <a:endParaRPr sz="4200">
              <a:solidFill>
                <a:srgbClr val="FFFFFF"/>
              </a:solidFill>
              <a:latin typeface="Georgia"/>
              <a:ea typeface="Georgia"/>
              <a:cs typeface="Georgia"/>
              <a:sym typeface="Georgia"/>
            </a:endParaRPr>
          </a:p>
        </p:txBody>
      </p:sp>
      <p:sp>
        <p:nvSpPr>
          <p:cNvPr id="522" name="Google Shape;522;g2658e85a442_0_0"/>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ae0acf7889_0_178"/>
          <p:cNvSpPr txBox="1"/>
          <p:nvPr>
            <p:ph idx="1" type="body"/>
          </p:nvPr>
        </p:nvSpPr>
        <p:spPr>
          <a:xfrm>
            <a:off x="838200" y="2835718"/>
            <a:ext cx="10515600" cy="13842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a:solidFill>
                  <a:srgbClr val="000000"/>
                </a:solidFill>
                <a:latin typeface="Arial"/>
                <a:ea typeface="Arial"/>
                <a:cs typeface="Arial"/>
                <a:sym typeface="Arial"/>
              </a:rPr>
              <a:t>Chemical messengers that travel in the blood between organs and tissues, regulating organs and processes.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t/>
            </a:r>
            <a:endParaRPr/>
          </a:p>
        </p:txBody>
      </p:sp>
      <p:sp>
        <p:nvSpPr>
          <p:cNvPr id="138" name="Google Shape;138;g2ae0acf7889_0_178"/>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Hormones </a:t>
            </a:r>
            <a:endParaRPr sz="4200">
              <a:solidFill>
                <a:srgbClr val="FFFFFF"/>
              </a:solidFill>
              <a:latin typeface="Georgia"/>
              <a:ea typeface="Georgia"/>
              <a:cs typeface="Georgia"/>
              <a:sym typeface="Georgia"/>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2658e85a442_0_6"/>
          <p:cNvSpPr txBox="1"/>
          <p:nvPr>
            <p:ph idx="1" type="body"/>
          </p:nvPr>
        </p:nvSpPr>
        <p:spPr>
          <a:xfrm>
            <a:off x="838200" y="1837193"/>
            <a:ext cx="10515600" cy="43005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a:t>
            </a:r>
            <a:r>
              <a:rPr lang="en-US" sz="2300">
                <a:solidFill>
                  <a:srgbClr val="FF0000"/>
                </a:solidFill>
              </a:rPr>
              <a:t>14 year old</a:t>
            </a:r>
            <a:r>
              <a:rPr lang="en-US" sz="2300">
                <a:solidFill>
                  <a:srgbClr val="000000"/>
                </a:solidFill>
              </a:rPr>
              <a:t> boy presents to your GP clinic with his mother. The patient is complaining of </a:t>
            </a:r>
            <a:r>
              <a:rPr lang="en-US" sz="2300">
                <a:solidFill>
                  <a:srgbClr val="FF0000"/>
                </a:solidFill>
              </a:rPr>
              <a:t>feeling tired</a:t>
            </a:r>
            <a:r>
              <a:rPr lang="en-US" sz="2300">
                <a:solidFill>
                  <a:srgbClr val="000000"/>
                </a:solidFill>
              </a:rPr>
              <a:t> and </a:t>
            </a:r>
            <a:r>
              <a:rPr lang="en-US" sz="2300">
                <a:solidFill>
                  <a:srgbClr val="FF0000"/>
                </a:solidFill>
              </a:rPr>
              <a:t>going to the toilet frequently</a:t>
            </a:r>
            <a:r>
              <a:rPr lang="en-US" sz="2300">
                <a:solidFill>
                  <a:srgbClr val="000000"/>
                </a:solidFill>
              </a:rPr>
              <a:t>. He mentioned that he always need to keep drinking because he’s so </a:t>
            </a:r>
            <a:r>
              <a:rPr lang="en-US" sz="2300">
                <a:solidFill>
                  <a:srgbClr val="FF0000"/>
                </a:solidFill>
              </a:rPr>
              <a:t>thirsty</a:t>
            </a:r>
            <a:r>
              <a:rPr lang="en-US" sz="2300">
                <a:solidFill>
                  <a:srgbClr val="000000"/>
                </a:solidFill>
              </a:rPr>
              <a:t> all the time. His general appearance is quite </a:t>
            </a:r>
            <a:r>
              <a:rPr lang="en-US" sz="2300">
                <a:solidFill>
                  <a:srgbClr val="FF0000"/>
                </a:solidFill>
              </a:rPr>
              <a:t>slim</a:t>
            </a:r>
            <a:r>
              <a:rPr lang="en-US" sz="2300">
                <a:solidFill>
                  <a:srgbClr val="000000"/>
                </a:solidFill>
              </a:rPr>
              <a:t>. His PMhx is not significant but his mother mentioned that she suffers from </a:t>
            </a:r>
            <a:r>
              <a:rPr lang="en-US" sz="2300">
                <a:solidFill>
                  <a:srgbClr val="FF0000"/>
                </a:solidFill>
              </a:rPr>
              <a:t>hypothyroidism</a:t>
            </a:r>
            <a:r>
              <a:rPr lang="en-US" sz="2300">
                <a:solidFill>
                  <a:srgbClr val="000000"/>
                </a:solidFill>
              </a:rPr>
              <a:t>.</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Hashimoto’s Thyroiditis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Grave’s Disease</a:t>
            </a:r>
            <a:endParaRPr sz="2300">
              <a:solidFill>
                <a:srgbClr val="000000"/>
              </a:solidFill>
            </a:endParaRPr>
          </a:p>
          <a:p>
            <a:pPr indent="-374650" lvl="0" marL="457200" rtl="0" algn="l">
              <a:lnSpc>
                <a:spcPct val="90000"/>
              </a:lnSpc>
              <a:spcBef>
                <a:spcPts val="0"/>
              </a:spcBef>
              <a:spcAft>
                <a:spcPts val="0"/>
              </a:spcAft>
              <a:buClr>
                <a:srgbClr val="FF0000"/>
              </a:buClr>
              <a:buSzPts val="2300"/>
              <a:buFont typeface="Calibri"/>
              <a:buAutoNum type="alphaLcPeriod"/>
            </a:pPr>
            <a:r>
              <a:rPr lang="en-US" sz="2300">
                <a:solidFill>
                  <a:srgbClr val="FF0000"/>
                </a:solidFill>
              </a:rPr>
              <a:t>Type 1 Diabetes Mellitus</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2 Diabetes Mellitus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Diabetes Insipidus</a:t>
            </a:r>
            <a:endParaRPr sz="2300">
              <a:solidFill>
                <a:srgbClr val="000000"/>
              </a:solidFill>
            </a:endParaRPr>
          </a:p>
        </p:txBody>
      </p:sp>
      <p:sp>
        <p:nvSpPr>
          <p:cNvPr id="528" name="Google Shape;528;g2658e85a442_0_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A</a:t>
            </a:r>
            <a:endParaRPr sz="4200">
              <a:solidFill>
                <a:srgbClr val="FFFFFF"/>
              </a:solidFill>
              <a:latin typeface="Georgia"/>
              <a:ea typeface="Georgia"/>
              <a:cs typeface="Georgia"/>
              <a:sym typeface="Georgi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g2658e85a442_0_27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1 Diabetes Mellitus </a:t>
            </a:r>
            <a:endParaRPr sz="4200">
              <a:solidFill>
                <a:srgbClr val="FFFFFF"/>
              </a:solidFill>
              <a:latin typeface="Roboto"/>
              <a:ea typeface="Roboto"/>
              <a:cs typeface="Roboto"/>
              <a:sym typeface="Roboto"/>
            </a:endParaRPr>
          </a:p>
        </p:txBody>
      </p:sp>
      <p:sp>
        <p:nvSpPr>
          <p:cNvPr id="535" name="Google Shape;535;g2658e85a442_0_270"/>
          <p:cNvSpPr txBox="1"/>
          <p:nvPr/>
        </p:nvSpPr>
        <p:spPr>
          <a:xfrm>
            <a:off x="507625" y="1823275"/>
            <a:ext cx="5614800" cy="501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Metabolic </a:t>
            </a:r>
            <a:r>
              <a:rPr b="1" lang="en-US" sz="1800">
                <a:solidFill>
                  <a:schemeClr val="dk1"/>
                </a:solidFill>
                <a:latin typeface="Calibri"/>
                <a:ea typeface="Calibri"/>
                <a:cs typeface="Calibri"/>
                <a:sym typeface="Calibri"/>
              </a:rPr>
              <a:t>autoimmune</a:t>
            </a:r>
            <a:r>
              <a:rPr lang="en-US" sz="1800">
                <a:solidFill>
                  <a:schemeClr val="dk1"/>
                </a:solidFill>
                <a:latin typeface="Calibri"/>
                <a:ea typeface="Calibri"/>
                <a:cs typeface="Calibri"/>
                <a:sym typeface="Calibri"/>
              </a:rPr>
              <a:t> condition characterized by </a:t>
            </a:r>
            <a:r>
              <a:rPr b="1" lang="en-US" sz="1800">
                <a:solidFill>
                  <a:schemeClr val="dk1"/>
                </a:solidFill>
                <a:latin typeface="Calibri"/>
                <a:ea typeface="Calibri"/>
                <a:cs typeface="Calibri"/>
                <a:sym typeface="Calibri"/>
              </a:rPr>
              <a:t>hyperglycemia.</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Caused by the autoimmune destruction of beta cells of the islet of langerhans in the pancreas.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No insulin produced</a:t>
            </a:r>
            <a:r>
              <a:rPr lang="en-US" sz="1800">
                <a:solidFill>
                  <a:schemeClr val="dk1"/>
                </a:solidFill>
                <a:latin typeface="Calibri"/>
                <a:ea typeface="Calibri"/>
                <a:cs typeface="Calibri"/>
                <a:sym typeface="Calibri"/>
              </a:rPr>
              <a:t> -&gt; glucose not transported to cells -&gt; hyperglycaemia.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Insulin allows the glut4 transporter to transport glucose into the cell.</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Body therefore thinks the patient is not eating.</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Liver increases gluconeogenesis to ‘compensate’.</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1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1 Diabetes Mellitus </a:t>
            </a:r>
            <a:endParaRPr sz="4200">
              <a:solidFill>
                <a:srgbClr val="FFFFFF"/>
              </a:solidFill>
              <a:latin typeface="Roboto"/>
              <a:ea typeface="Roboto"/>
              <a:cs typeface="Roboto"/>
              <a:sym typeface="Roboto"/>
            </a:endParaRPr>
          </a:p>
        </p:txBody>
      </p:sp>
      <p:sp>
        <p:nvSpPr>
          <p:cNvPr id="542" name="Google Shape;542;p11"/>
          <p:cNvSpPr txBox="1"/>
          <p:nvPr/>
        </p:nvSpPr>
        <p:spPr>
          <a:xfrm>
            <a:off x="507625" y="1823275"/>
            <a:ext cx="5614800" cy="501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Metabolic </a:t>
            </a:r>
            <a:r>
              <a:rPr b="1" lang="en-US" sz="1800">
                <a:solidFill>
                  <a:schemeClr val="dk1"/>
                </a:solidFill>
                <a:latin typeface="Calibri"/>
                <a:ea typeface="Calibri"/>
                <a:cs typeface="Calibri"/>
                <a:sym typeface="Calibri"/>
              </a:rPr>
              <a:t>autoimmune</a:t>
            </a:r>
            <a:r>
              <a:rPr lang="en-US" sz="1800">
                <a:solidFill>
                  <a:schemeClr val="dk1"/>
                </a:solidFill>
                <a:latin typeface="Calibri"/>
                <a:ea typeface="Calibri"/>
                <a:cs typeface="Calibri"/>
                <a:sym typeface="Calibri"/>
              </a:rPr>
              <a:t> condition characterized by </a:t>
            </a:r>
            <a:r>
              <a:rPr b="1" lang="en-US" sz="1800">
                <a:solidFill>
                  <a:schemeClr val="dk1"/>
                </a:solidFill>
                <a:latin typeface="Calibri"/>
                <a:ea typeface="Calibri"/>
                <a:cs typeface="Calibri"/>
                <a:sym typeface="Calibri"/>
              </a:rPr>
              <a:t>hyperglycemia.</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Caused by the autoimmune destruction of beta cells of the islet of langerhans in the pancreas.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No insulin produced</a:t>
            </a:r>
            <a:r>
              <a:rPr lang="en-US" sz="1800">
                <a:solidFill>
                  <a:schemeClr val="dk1"/>
                </a:solidFill>
                <a:latin typeface="Calibri"/>
                <a:ea typeface="Calibri"/>
                <a:cs typeface="Calibri"/>
                <a:sym typeface="Calibri"/>
              </a:rPr>
              <a:t> -&gt; glucose not transported to cells -&gt; hyperglycaemia.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Insulin allows the glut4 transporter to transport glucose into the cell.</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Body therefore thinks the patient is not eating.</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Liver increases gluconeogenesis to ‘compensate’.</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543" name="Google Shape;543;p11"/>
          <p:cNvSpPr txBox="1"/>
          <p:nvPr/>
        </p:nvSpPr>
        <p:spPr>
          <a:xfrm>
            <a:off x="6440625" y="1892800"/>
            <a:ext cx="5614800" cy="477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Aetiology:</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Younger patients (mostly)</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Higher association in northern europeans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Associated with other autoimmune conditions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HLA-DR3-DQ2 and HLA-DR4-DQ8</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Presentation:</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Polydipsia</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Polyuria -&gt; osmotic diuresis</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Weight loss</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blurred vision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fatigue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first presentation could be DKA!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2658e85a442_0_2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a:t>
            </a:r>
            <a:r>
              <a:rPr lang="en-US" sz="4200">
                <a:solidFill>
                  <a:srgbClr val="FFFFFF"/>
                </a:solidFill>
                <a:latin typeface="Roboto"/>
                <a:ea typeface="Roboto"/>
                <a:cs typeface="Roboto"/>
                <a:sym typeface="Roboto"/>
              </a:rPr>
              <a:t>1</a:t>
            </a:r>
            <a:r>
              <a:rPr lang="en-US" sz="4200">
                <a:solidFill>
                  <a:srgbClr val="FFFFFF"/>
                </a:solidFill>
                <a:latin typeface="Roboto"/>
                <a:ea typeface="Roboto"/>
                <a:cs typeface="Roboto"/>
                <a:sym typeface="Roboto"/>
              </a:rPr>
              <a:t> Diabetes Mellitus </a:t>
            </a:r>
            <a:endParaRPr sz="4200">
              <a:solidFill>
                <a:srgbClr val="FFFFFF"/>
              </a:solidFill>
              <a:latin typeface="Roboto"/>
              <a:ea typeface="Roboto"/>
              <a:cs typeface="Roboto"/>
              <a:sym typeface="Roboto"/>
            </a:endParaRPr>
          </a:p>
        </p:txBody>
      </p:sp>
      <p:sp>
        <p:nvSpPr>
          <p:cNvPr id="550" name="Google Shape;550;g2658e85a442_0_21"/>
          <p:cNvSpPr txBox="1"/>
          <p:nvPr/>
        </p:nvSpPr>
        <p:spPr>
          <a:xfrm>
            <a:off x="507625" y="1823275"/>
            <a:ext cx="5614800" cy="301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Diagnosis:</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symptomatic:</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fasting glucose greater than or equal to 7.0 mmol/l </a:t>
            </a:r>
            <a:r>
              <a:rPr b="1" lang="en-US" sz="1800">
                <a:solidFill>
                  <a:schemeClr val="dk1"/>
                </a:solidFill>
                <a:latin typeface="Calibri"/>
                <a:ea typeface="Calibri"/>
                <a:cs typeface="Calibri"/>
                <a:sym typeface="Calibri"/>
              </a:rPr>
              <a:t>OR</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random glucose greater than or equal to 11.1 mmol/l (or after 75g oral glucose tolerance test)</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If Asymptomatic: needs to be proven on 2 separate occasions.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551" name="Google Shape;551;g2658e85a442_0_21"/>
          <p:cNvSpPr txBox="1"/>
          <p:nvPr/>
        </p:nvSpPr>
        <p:spPr>
          <a:xfrm>
            <a:off x="6710925" y="1823275"/>
            <a:ext cx="56148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Management: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Individualised insulin plan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Lots of different forms of insulin and devices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Manage Lifestyle issues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Educate on insulin and nutrition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Self monitoring of glucose, BM machines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Targets HbA1C &lt; 48%</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Periods of illness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hypoglycemia! - carry snacks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Rotating sites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TLDR;</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Insulin and patient education.</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pic>
        <p:nvPicPr>
          <p:cNvPr id="552" name="Google Shape;552;g2658e85a442_0_21"/>
          <p:cNvPicPr preferRelativeResize="0"/>
          <p:nvPr/>
        </p:nvPicPr>
        <p:blipFill>
          <a:blip r:embed="rId3">
            <a:alphaModFix/>
          </a:blip>
          <a:stretch>
            <a:fillRect/>
          </a:stretch>
        </p:blipFill>
        <p:spPr>
          <a:xfrm>
            <a:off x="228275" y="4248200"/>
            <a:ext cx="6482649" cy="253952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7" name="Shape 557"/>
        <p:cNvGrpSpPr/>
        <p:nvPr/>
      </p:nvGrpSpPr>
      <p:grpSpPr>
        <a:xfrm>
          <a:off x="0" y="0"/>
          <a:ext cx="0" cy="0"/>
          <a:chOff x="0" y="0"/>
          <a:chExt cx="0" cy="0"/>
        </a:xfrm>
      </p:grpSpPr>
      <p:pic>
        <p:nvPicPr>
          <p:cNvPr descr="A screenshot of a computer&#10;&#10;Description automatically generated with low confidence" id="558" name="Google Shape;558;p14"/>
          <p:cNvPicPr preferRelativeResize="0"/>
          <p:nvPr/>
        </p:nvPicPr>
        <p:blipFill rotWithShape="1">
          <a:blip r:embed="rId3">
            <a:alphaModFix/>
          </a:blip>
          <a:srcRect b="0" l="0" r="0" t="0"/>
          <a:stretch/>
        </p:blipFill>
        <p:spPr>
          <a:xfrm>
            <a:off x="643467" y="1005652"/>
            <a:ext cx="10905066" cy="484669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pic>
        <p:nvPicPr>
          <p:cNvPr id="564" name="Google Shape;564;g2658e85a442_0_61"/>
          <p:cNvPicPr preferRelativeResize="0"/>
          <p:nvPr/>
        </p:nvPicPr>
        <p:blipFill>
          <a:blip r:embed="rId3">
            <a:alphaModFix/>
          </a:blip>
          <a:stretch>
            <a:fillRect/>
          </a:stretch>
        </p:blipFill>
        <p:spPr>
          <a:xfrm>
            <a:off x="756700" y="728600"/>
            <a:ext cx="9724325" cy="50894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658e85a442_0_31"/>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Alpha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Beta Cells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Delta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Omega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Dura Cells </a:t>
            </a:r>
            <a:endParaRPr>
              <a:solidFill>
                <a:srgbClr val="000000"/>
              </a:solidFill>
              <a:latin typeface="Arial"/>
              <a:ea typeface="Arial"/>
              <a:cs typeface="Arial"/>
              <a:sym typeface="Arial"/>
            </a:endParaRPr>
          </a:p>
        </p:txBody>
      </p:sp>
      <p:sp>
        <p:nvSpPr>
          <p:cNvPr id="570" name="Google Shape;570;g2658e85a442_0_3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cells are destroyed in T1DM?</a:t>
            </a:r>
            <a:endParaRPr sz="4200">
              <a:solidFill>
                <a:srgbClr val="FFFFFF"/>
              </a:solidFill>
              <a:latin typeface="Georgia"/>
              <a:ea typeface="Georgia"/>
              <a:cs typeface="Georgia"/>
              <a:sym typeface="Georgia"/>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2658e85a442_0_36"/>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Alpha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FF0000"/>
                </a:solidFill>
                <a:latin typeface="Arial"/>
                <a:ea typeface="Arial"/>
                <a:cs typeface="Arial"/>
                <a:sym typeface="Arial"/>
              </a:rPr>
              <a:t>B - Beta Cells of the islets of langerhans</a:t>
            </a:r>
            <a:endParaRPr>
              <a:solidFill>
                <a:srgbClr val="FF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Delta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Omega Cells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Dura Cells </a:t>
            </a:r>
            <a:endParaRPr>
              <a:solidFill>
                <a:srgbClr val="000000"/>
              </a:solidFill>
              <a:latin typeface="Arial"/>
              <a:ea typeface="Arial"/>
              <a:cs typeface="Arial"/>
              <a:sym typeface="Arial"/>
            </a:endParaRPr>
          </a:p>
        </p:txBody>
      </p:sp>
      <p:sp>
        <p:nvSpPr>
          <p:cNvPr id="576" name="Google Shape;576;g2658e85a442_0_3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cells are destroyed in T1DM?</a:t>
            </a:r>
            <a:endParaRPr sz="4200">
              <a:solidFill>
                <a:srgbClr val="FFFFFF"/>
              </a:solidFill>
              <a:latin typeface="Georgia"/>
              <a:ea typeface="Georgia"/>
              <a:cs typeface="Georgia"/>
              <a:sym typeface="Georgia"/>
            </a:endParaRPr>
          </a:p>
        </p:txBody>
      </p:sp>
      <p:pic>
        <p:nvPicPr>
          <p:cNvPr id="577" name="Google Shape;577;g2658e85a442_0_36"/>
          <p:cNvPicPr preferRelativeResize="0"/>
          <p:nvPr/>
        </p:nvPicPr>
        <p:blipFill>
          <a:blip r:embed="rId3">
            <a:alphaModFix/>
          </a:blip>
          <a:stretch>
            <a:fillRect/>
          </a:stretch>
        </p:blipFill>
        <p:spPr>
          <a:xfrm>
            <a:off x="9134625" y="3384677"/>
            <a:ext cx="2788950" cy="3473326"/>
          </a:xfrm>
          <a:prstGeom prst="rect">
            <a:avLst/>
          </a:prstGeom>
          <a:noFill/>
          <a:ln>
            <a:noFill/>
          </a:ln>
        </p:spPr>
      </p:pic>
      <p:pic>
        <p:nvPicPr>
          <p:cNvPr id="578" name="Google Shape;578;g2658e85a442_0_36"/>
          <p:cNvPicPr preferRelativeResize="0"/>
          <p:nvPr/>
        </p:nvPicPr>
        <p:blipFill>
          <a:blip r:embed="rId4">
            <a:alphaModFix/>
          </a:blip>
          <a:stretch>
            <a:fillRect/>
          </a:stretch>
        </p:blipFill>
        <p:spPr>
          <a:xfrm>
            <a:off x="9657200" y="2501500"/>
            <a:ext cx="1373700" cy="26017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g2658e85a442_0_44"/>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- 42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- 48</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- 50</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- 38</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- 40 </a:t>
            </a:r>
            <a:endParaRPr>
              <a:solidFill>
                <a:srgbClr val="000000"/>
              </a:solidFill>
              <a:latin typeface="Arial"/>
              <a:ea typeface="Arial"/>
              <a:cs typeface="Arial"/>
              <a:sym typeface="Arial"/>
            </a:endParaRPr>
          </a:p>
        </p:txBody>
      </p:sp>
      <p:sp>
        <p:nvSpPr>
          <p:cNvPr id="584" name="Google Shape;584;g2658e85a442_0_44"/>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is the cut off % for diabetes</a:t>
            </a:r>
            <a:endParaRPr sz="4200">
              <a:solidFill>
                <a:srgbClr val="FFFFFF"/>
              </a:solidFill>
              <a:latin typeface="Georgia"/>
              <a:ea typeface="Georgia"/>
              <a:cs typeface="Georgia"/>
              <a:sym typeface="Georgi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2658e85a442_0_49"/>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- 42 -&gt; prediabetes</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FF0000"/>
                </a:solidFill>
                <a:latin typeface="Arial"/>
                <a:ea typeface="Arial"/>
                <a:cs typeface="Arial"/>
                <a:sym typeface="Arial"/>
              </a:rPr>
              <a:t>B - 48 -&gt; diabetes</a:t>
            </a:r>
            <a:endParaRPr>
              <a:solidFill>
                <a:srgbClr val="FF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- 50</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- 38</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- 40 </a:t>
            </a:r>
            <a:endParaRPr>
              <a:solidFill>
                <a:srgbClr val="000000"/>
              </a:solidFill>
              <a:latin typeface="Arial"/>
              <a:ea typeface="Arial"/>
              <a:cs typeface="Arial"/>
              <a:sym typeface="Arial"/>
            </a:endParaRPr>
          </a:p>
        </p:txBody>
      </p:sp>
      <p:sp>
        <p:nvSpPr>
          <p:cNvPr id="590" name="Google Shape;590;g2658e85a442_0_4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is the cut off for diabetes in mmol</a:t>
            </a:r>
            <a:endParaRPr sz="4200">
              <a:solidFill>
                <a:srgbClr val="FFFFFF"/>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2ae0acf7889_0_7"/>
          <p:cNvSpPr txBox="1"/>
          <p:nvPr>
            <p:ph idx="1" type="body"/>
          </p:nvPr>
        </p:nvSpPr>
        <p:spPr>
          <a:xfrm>
            <a:off x="254225" y="2117327"/>
            <a:ext cx="10515600" cy="3708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a:solidFill>
                  <a:srgbClr val="000000"/>
                </a:solidFill>
                <a:latin typeface="Arial"/>
                <a:ea typeface="Arial"/>
                <a:cs typeface="Arial"/>
                <a:sym typeface="Arial"/>
              </a:rPr>
              <a:t>Chemical messengers that travel in the blood between organs and tissues, regulating organs and processes. </a:t>
            </a:r>
            <a:endParaRPr>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t/>
            </a:r>
            <a:endParaRPr>
              <a:solidFill>
                <a:srgbClr val="000000"/>
              </a:solidFill>
              <a:latin typeface="Arial"/>
              <a:ea typeface="Arial"/>
              <a:cs typeface="Arial"/>
              <a:sym typeface="Arial"/>
            </a:endParaRPr>
          </a:p>
          <a:p>
            <a:pPr indent="0" lvl="0" marL="0" rtl="0" algn="l">
              <a:lnSpc>
                <a:spcPct val="90000"/>
              </a:lnSpc>
              <a:spcBef>
                <a:spcPts val="1000"/>
              </a:spcBef>
              <a:spcAft>
                <a:spcPts val="0"/>
              </a:spcAft>
              <a:buNone/>
            </a:pPr>
            <a:r>
              <a:rPr i="1" lang="en-US">
                <a:solidFill>
                  <a:srgbClr val="000000"/>
                </a:solidFill>
                <a:latin typeface="Arial"/>
                <a:ea typeface="Arial"/>
                <a:cs typeface="Arial"/>
                <a:sym typeface="Arial"/>
              </a:rPr>
              <a:t>‘A hormone axis is a system that controls the amount of a hormone in the system. Too much or too little of a hormone can have significant consequences’ </a:t>
            </a:r>
            <a:endParaRPr i="1">
              <a:solidFill>
                <a:srgbClr val="000000"/>
              </a:solidFill>
              <a:latin typeface="Arial"/>
              <a:ea typeface="Arial"/>
              <a:cs typeface="Arial"/>
              <a:sym typeface="Arial"/>
            </a:endParaRPr>
          </a:p>
          <a:p>
            <a:pPr indent="0" lvl="0" marL="457200" rtl="0" algn="l">
              <a:lnSpc>
                <a:spcPct val="90000"/>
              </a:lnSpc>
              <a:spcBef>
                <a:spcPts val="1000"/>
              </a:spcBef>
              <a:spcAft>
                <a:spcPts val="0"/>
              </a:spcAft>
              <a:buNone/>
            </a:pPr>
            <a:r>
              <a:rPr lang="en-US">
                <a:solidFill>
                  <a:srgbClr val="000000"/>
                </a:solidFill>
                <a:latin typeface="Arial"/>
                <a:ea typeface="Arial"/>
                <a:cs typeface="Arial"/>
                <a:sym typeface="Arial"/>
              </a:rPr>
              <a:t>I.e. High levels of insulin leading to hypoglycemia</a:t>
            </a:r>
            <a:endParaRPr/>
          </a:p>
        </p:txBody>
      </p:sp>
      <p:sp>
        <p:nvSpPr>
          <p:cNvPr id="144" name="Google Shape;144;g2ae0acf7889_0_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Hormones </a:t>
            </a:r>
            <a:endParaRPr sz="4200">
              <a:solidFill>
                <a:srgbClr val="FFFFFF"/>
              </a:solidFill>
              <a:latin typeface="Georgia"/>
              <a:ea typeface="Georgia"/>
              <a:cs typeface="Georgia"/>
              <a:sym typeface="Georgia"/>
            </a:endParaRPr>
          </a:p>
        </p:txBody>
      </p:sp>
      <p:pic>
        <p:nvPicPr>
          <p:cNvPr id="145" name="Google Shape;145;g2ae0acf7889_0_7"/>
          <p:cNvPicPr preferRelativeResize="0"/>
          <p:nvPr/>
        </p:nvPicPr>
        <p:blipFill>
          <a:blip r:embed="rId3">
            <a:alphaModFix/>
          </a:blip>
          <a:stretch>
            <a:fillRect/>
          </a:stretch>
        </p:blipFill>
        <p:spPr>
          <a:xfrm>
            <a:off x="8679175" y="4797625"/>
            <a:ext cx="3093550" cy="206037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g2658e85a442_0_55"/>
          <p:cNvSpPr txBox="1"/>
          <p:nvPr>
            <p:ph idx="1" type="body"/>
          </p:nvPr>
        </p:nvSpPr>
        <p:spPr>
          <a:xfrm>
            <a:off x="838200" y="1837193"/>
            <a:ext cx="10515600" cy="35352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the emergency department with his mother. He has been </a:t>
            </a:r>
            <a:r>
              <a:rPr lang="en-US" sz="2300">
                <a:solidFill>
                  <a:srgbClr val="000000"/>
                </a:solidFill>
              </a:rPr>
              <a:t>vomiting</a:t>
            </a:r>
            <a:r>
              <a:rPr lang="en-US" sz="2300">
                <a:solidFill>
                  <a:srgbClr val="000000"/>
                </a:solidFill>
              </a:rPr>
              <a:t>, looks drowsy and </a:t>
            </a:r>
            <a:r>
              <a:rPr lang="en-US" sz="2300">
                <a:solidFill>
                  <a:srgbClr val="000000"/>
                </a:solidFill>
              </a:rPr>
              <a:t>generally unwell. He is breathing very rapidly and you note that his breath smells ‘fruity’. On examination his skin has reduced turgor, his blood pressure is 90/60 and HR 135.</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Thyroid Storm</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Anaphylaxis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Diabetic Ketoacidosis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Hyperosmolar Hyperglycaemic state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Sepsis</a:t>
            </a:r>
            <a:endParaRPr sz="2300">
              <a:solidFill>
                <a:srgbClr val="000000"/>
              </a:solidFill>
            </a:endParaRPr>
          </a:p>
        </p:txBody>
      </p:sp>
      <p:sp>
        <p:nvSpPr>
          <p:cNvPr id="596" name="Google Shape;596;g2658e85a442_0_5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B</a:t>
            </a:r>
            <a:endParaRPr sz="4200">
              <a:solidFill>
                <a:srgbClr val="FFFFFF"/>
              </a:solidFill>
              <a:latin typeface="Georgia"/>
              <a:ea typeface="Georgia"/>
              <a:cs typeface="Georgia"/>
              <a:sym typeface="Georgia"/>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2658e85a442_0_67"/>
          <p:cNvSpPr txBox="1"/>
          <p:nvPr>
            <p:ph idx="1" type="body"/>
          </p:nvPr>
        </p:nvSpPr>
        <p:spPr>
          <a:xfrm>
            <a:off x="838200" y="1837193"/>
            <a:ext cx="10515600" cy="35352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the emergency department with his mother. He has been </a:t>
            </a:r>
            <a:r>
              <a:rPr lang="en-US" sz="2300">
                <a:solidFill>
                  <a:srgbClr val="FF0000"/>
                </a:solidFill>
              </a:rPr>
              <a:t>vomiting, looks drowsy and generally unwell</a:t>
            </a:r>
            <a:r>
              <a:rPr lang="en-US" sz="2300">
                <a:solidFill>
                  <a:srgbClr val="000000"/>
                </a:solidFill>
              </a:rPr>
              <a:t>. He is </a:t>
            </a:r>
            <a:r>
              <a:rPr lang="en-US" sz="2300">
                <a:solidFill>
                  <a:srgbClr val="FF0000"/>
                </a:solidFill>
              </a:rPr>
              <a:t>breathing very rapidly</a:t>
            </a:r>
            <a:r>
              <a:rPr lang="en-US" sz="2300">
                <a:solidFill>
                  <a:srgbClr val="000000"/>
                </a:solidFill>
              </a:rPr>
              <a:t> and you note that his </a:t>
            </a:r>
            <a:r>
              <a:rPr lang="en-US" sz="2300">
                <a:solidFill>
                  <a:srgbClr val="FF0000"/>
                </a:solidFill>
              </a:rPr>
              <a:t>breath smells ‘fruity’</a:t>
            </a:r>
            <a:r>
              <a:rPr lang="en-US" sz="2300">
                <a:solidFill>
                  <a:srgbClr val="000000"/>
                </a:solidFill>
              </a:rPr>
              <a:t>. On examination his skin has reduced turgor, his blood pressure is </a:t>
            </a:r>
            <a:r>
              <a:rPr lang="en-US" sz="2300">
                <a:solidFill>
                  <a:srgbClr val="FF0000"/>
                </a:solidFill>
              </a:rPr>
              <a:t>90/60 and HR 135</a:t>
            </a:r>
            <a:r>
              <a:rPr lang="en-US" sz="2300">
                <a:solidFill>
                  <a:srgbClr val="000000"/>
                </a:solidFill>
              </a:rPr>
              <a:t>.</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Thyroid Storm</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Anaphylaxis</a:t>
            </a:r>
            <a:endParaRPr sz="2300">
              <a:solidFill>
                <a:srgbClr val="000000"/>
              </a:solidFill>
            </a:endParaRPr>
          </a:p>
          <a:p>
            <a:pPr indent="-374650" lvl="0" marL="457200" rtl="0" algn="l">
              <a:lnSpc>
                <a:spcPct val="90000"/>
              </a:lnSpc>
              <a:spcBef>
                <a:spcPts val="0"/>
              </a:spcBef>
              <a:spcAft>
                <a:spcPts val="0"/>
              </a:spcAft>
              <a:buClr>
                <a:srgbClr val="FF0000"/>
              </a:buClr>
              <a:buSzPts val="2300"/>
              <a:buFont typeface="Calibri"/>
              <a:buAutoNum type="alphaLcPeriod"/>
            </a:pPr>
            <a:r>
              <a:rPr lang="en-US" sz="2300">
                <a:solidFill>
                  <a:srgbClr val="FF0000"/>
                </a:solidFill>
              </a:rPr>
              <a:t>Diabetic Ketoacidosis</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Hyperosmolar Hyperglycaemic state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Sepsis</a:t>
            </a:r>
            <a:endParaRPr sz="2300">
              <a:solidFill>
                <a:srgbClr val="000000"/>
              </a:solidFill>
            </a:endParaRPr>
          </a:p>
        </p:txBody>
      </p:sp>
      <p:sp>
        <p:nvSpPr>
          <p:cNvPr id="602" name="Google Shape;602;g2658e85a442_0_6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B</a:t>
            </a:r>
            <a:endParaRPr sz="4200">
              <a:solidFill>
                <a:srgbClr val="FFFFFF"/>
              </a:solidFill>
              <a:latin typeface="Georgia"/>
              <a:ea typeface="Georgia"/>
              <a:cs typeface="Georgia"/>
              <a:sym typeface="Georgi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2658e85a442_0_263"/>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Diabetic Ketoacidosis (DKA) </a:t>
            </a:r>
            <a:endParaRPr sz="4200">
              <a:solidFill>
                <a:srgbClr val="FFFFFF"/>
              </a:solidFill>
              <a:latin typeface="Roboto"/>
              <a:ea typeface="Roboto"/>
              <a:cs typeface="Roboto"/>
              <a:sym typeface="Roboto"/>
            </a:endParaRPr>
          </a:p>
        </p:txBody>
      </p:sp>
      <p:sp>
        <p:nvSpPr>
          <p:cNvPr id="609" name="Google Shape;609;g2658e85a442_0_263"/>
          <p:cNvSpPr txBox="1"/>
          <p:nvPr/>
        </p:nvSpPr>
        <p:spPr>
          <a:xfrm>
            <a:off x="507625" y="1823275"/>
            <a:ext cx="56148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Metabolic acidosis </a:t>
            </a:r>
            <a:r>
              <a:rPr lang="en-US" sz="1800">
                <a:solidFill>
                  <a:schemeClr val="dk1"/>
                </a:solidFill>
                <a:latin typeface="Calibri"/>
                <a:ea typeface="Calibri"/>
                <a:cs typeface="Calibri"/>
                <a:sym typeface="Calibri"/>
              </a:rPr>
              <a:t>caused by:</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Untreated type 1 diabetes (occasionally type 2)</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Undiagnosed diabetes - common presentation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Exacerbations of T1DM</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Illness</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Alcohol binge</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Missed dose</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MI</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Complete lack of insulin </a:t>
            </a:r>
            <a:r>
              <a:rPr lang="en-US" sz="1800">
                <a:solidFill>
                  <a:schemeClr val="dk1"/>
                </a:solidFill>
                <a:latin typeface="Calibri"/>
                <a:ea typeface="Calibri"/>
                <a:cs typeface="Calibri"/>
                <a:sym typeface="Calibri"/>
              </a:rPr>
              <a:t>causes uncontrolled lipolysis.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Breakdown of fats -&gt; increased fatty acids -&gt; converted to ketones -&gt; metabolic acidosis.</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g2658e85a442_0_7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Diabetic Ketoacidosis (DKA)</a:t>
            </a:r>
            <a:r>
              <a:rPr lang="en-US" sz="4200">
                <a:solidFill>
                  <a:srgbClr val="FFFFFF"/>
                </a:solidFill>
                <a:latin typeface="Roboto"/>
                <a:ea typeface="Roboto"/>
                <a:cs typeface="Roboto"/>
                <a:sym typeface="Roboto"/>
              </a:rPr>
              <a:t> </a:t>
            </a:r>
            <a:endParaRPr sz="4200">
              <a:solidFill>
                <a:srgbClr val="FFFFFF"/>
              </a:solidFill>
              <a:latin typeface="Roboto"/>
              <a:ea typeface="Roboto"/>
              <a:cs typeface="Roboto"/>
              <a:sym typeface="Roboto"/>
            </a:endParaRPr>
          </a:p>
        </p:txBody>
      </p:sp>
      <p:sp>
        <p:nvSpPr>
          <p:cNvPr id="616" name="Google Shape;616;g2658e85a442_0_72"/>
          <p:cNvSpPr txBox="1"/>
          <p:nvPr/>
        </p:nvSpPr>
        <p:spPr>
          <a:xfrm>
            <a:off x="507625" y="1823275"/>
            <a:ext cx="56148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Metabolic acidosis </a:t>
            </a:r>
            <a:r>
              <a:rPr lang="en-US" sz="1800">
                <a:solidFill>
                  <a:schemeClr val="dk1"/>
                </a:solidFill>
                <a:latin typeface="Calibri"/>
                <a:ea typeface="Calibri"/>
                <a:cs typeface="Calibri"/>
                <a:sym typeface="Calibri"/>
              </a:rPr>
              <a:t>caused by:</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Untreated type 1 diabetes (occasionally type 2)</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Undiagnosed diabetes - common presentation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Exacerbations of T1DM</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Illness</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Alcohol binge</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Missed dose</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MI</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1800">
                <a:solidFill>
                  <a:schemeClr val="dk1"/>
                </a:solidFill>
                <a:latin typeface="Calibri"/>
                <a:ea typeface="Calibri"/>
                <a:cs typeface="Calibri"/>
                <a:sym typeface="Calibri"/>
              </a:rPr>
              <a:t>Complete lack of insulin </a:t>
            </a:r>
            <a:r>
              <a:rPr lang="en-US" sz="1800">
                <a:solidFill>
                  <a:schemeClr val="dk1"/>
                </a:solidFill>
                <a:latin typeface="Calibri"/>
                <a:ea typeface="Calibri"/>
                <a:cs typeface="Calibri"/>
                <a:sym typeface="Calibri"/>
              </a:rPr>
              <a:t>causes uncontrolled lipolysis.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Breakdown of fats -&gt; increased fatty acids -&gt; converted to ketones -&gt; metabolic acidosis.</a:t>
            </a:r>
            <a:endParaRPr sz="1800">
              <a:solidFill>
                <a:schemeClr val="dk1"/>
              </a:solidFill>
              <a:latin typeface="Calibri"/>
              <a:ea typeface="Calibri"/>
              <a:cs typeface="Calibri"/>
              <a:sym typeface="Calibri"/>
            </a:endParaRPr>
          </a:p>
        </p:txBody>
      </p:sp>
      <p:sp>
        <p:nvSpPr>
          <p:cNvPr id="617" name="Google Shape;617;g2658e85a442_0_72"/>
          <p:cNvSpPr txBox="1"/>
          <p:nvPr/>
        </p:nvSpPr>
        <p:spPr>
          <a:xfrm>
            <a:off x="6440625" y="1892800"/>
            <a:ext cx="56148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Presentation:</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Polyuria, Polydipsia, dehydration</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Kussmaul breathing</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acetone-smelling breath</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shock</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Investigation:</a:t>
            </a:r>
            <a:endParaRPr b="1"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blood glucose &gt;11 mmol - hyperglycaemia</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pH &lt; 7.3 - acidosis (need a blood gas)</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ketones &gt; 3 mmol in serum or urine ketones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bicarbonate &lt; 15 mmol</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2658e85a442_0_9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DKA Management </a:t>
            </a:r>
            <a:endParaRPr sz="4200">
              <a:solidFill>
                <a:srgbClr val="FFFFFF"/>
              </a:solidFill>
              <a:latin typeface="Roboto"/>
              <a:ea typeface="Roboto"/>
              <a:cs typeface="Roboto"/>
              <a:sym typeface="Roboto"/>
            </a:endParaRPr>
          </a:p>
        </p:txBody>
      </p:sp>
      <p:sp>
        <p:nvSpPr>
          <p:cNvPr id="624" name="Google Shape;624;g2658e85a442_0_99"/>
          <p:cNvSpPr txBox="1"/>
          <p:nvPr/>
        </p:nvSpPr>
        <p:spPr>
          <a:xfrm>
            <a:off x="838200" y="1925300"/>
            <a:ext cx="10515600" cy="4494600"/>
          </a:xfrm>
          <a:prstGeom prst="rect">
            <a:avLst/>
          </a:prstGeom>
          <a:noFill/>
          <a:ln>
            <a:noFill/>
          </a:ln>
        </p:spPr>
        <p:txBody>
          <a:bodyPr anchorCtr="0" anchor="t" bIns="91425" lIns="91425" spcFirstLastPara="1" rIns="91425" wrap="square" tIns="91425">
            <a:spAutoFit/>
          </a:bodyPr>
          <a:lstStyle/>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Follow ABCDE management and hospital DKA protocol</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Generally follows </a:t>
            </a:r>
            <a:r>
              <a:rPr b="1" lang="en-US" sz="2800">
                <a:solidFill>
                  <a:schemeClr val="dk1"/>
                </a:solidFill>
                <a:latin typeface="Calibri"/>
                <a:ea typeface="Calibri"/>
                <a:cs typeface="Calibri"/>
                <a:sym typeface="Calibri"/>
              </a:rPr>
              <a:t>FIG PICK</a:t>
            </a:r>
            <a:endParaRPr b="1" sz="2800">
              <a:solidFill>
                <a:schemeClr val="dk1"/>
              </a:solidFill>
              <a:latin typeface="Calibri"/>
              <a:ea typeface="Calibri"/>
              <a:cs typeface="Calibri"/>
              <a:sym typeface="Calibri"/>
            </a:endParaRPr>
          </a:p>
          <a:p>
            <a:pPr indent="0" lvl="0" marL="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F</a:t>
            </a:r>
            <a:r>
              <a:rPr lang="en-US" sz="2800">
                <a:solidFill>
                  <a:schemeClr val="dk1"/>
                </a:solidFill>
                <a:latin typeface="Calibri"/>
                <a:ea typeface="Calibri"/>
                <a:cs typeface="Calibri"/>
                <a:sym typeface="Calibri"/>
              </a:rPr>
              <a:t>luids first! (saline infusion)</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I</a:t>
            </a:r>
            <a:r>
              <a:rPr lang="en-US" sz="2800">
                <a:solidFill>
                  <a:schemeClr val="dk1"/>
                </a:solidFill>
                <a:latin typeface="Calibri"/>
                <a:ea typeface="Calibri"/>
                <a:cs typeface="Calibri"/>
                <a:sym typeface="Calibri"/>
              </a:rPr>
              <a:t>nsulin (sliding scale) !!be careful with insulin infusions!!</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G</a:t>
            </a:r>
            <a:r>
              <a:rPr lang="en-US" sz="2800">
                <a:solidFill>
                  <a:schemeClr val="dk1"/>
                </a:solidFill>
                <a:latin typeface="Calibri"/>
                <a:ea typeface="Calibri"/>
                <a:cs typeface="Calibri"/>
                <a:sym typeface="Calibri"/>
              </a:rPr>
              <a:t>lucose (dextrose infusion always given at the same time with insulin)</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P</a:t>
            </a:r>
            <a:r>
              <a:rPr lang="en-US" sz="2800">
                <a:solidFill>
                  <a:schemeClr val="dk1"/>
                </a:solidFill>
                <a:latin typeface="Calibri"/>
                <a:ea typeface="Calibri"/>
                <a:cs typeface="Calibri"/>
                <a:sym typeface="Calibri"/>
              </a:rPr>
              <a:t>otassium</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I</a:t>
            </a:r>
            <a:r>
              <a:rPr lang="en-US" sz="2800">
                <a:solidFill>
                  <a:schemeClr val="dk1"/>
                </a:solidFill>
                <a:latin typeface="Calibri"/>
                <a:ea typeface="Calibri"/>
                <a:cs typeface="Calibri"/>
                <a:sym typeface="Calibri"/>
              </a:rPr>
              <a:t>nfection</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C</a:t>
            </a:r>
            <a:r>
              <a:rPr lang="en-US" sz="2800">
                <a:solidFill>
                  <a:schemeClr val="dk1"/>
                </a:solidFill>
                <a:latin typeface="Calibri"/>
                <a:ea typeface="Calibri"/>
                <a:cs typeface="Calibri"/>
                <a:sym typeface="Calibri"/>
              </a:rPr>
              <a:t>hart fluid balance</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K</a:t>
            </a:r>
            <a:r>
              <a:rPr lang="en-US" sz="2800">
                <a:solidFill>
                  <a:schemeClr val="dk1"/>
                </a:solidFill>
                <a:latin typeface="Calibri"/>
                <a:ea typeface="Calibri"/>
                <a:cs typeface="Calibri"/>
                <a:sym typeface="Calibri"/>
              </a:rPr>
              <a:t>etone monitoring</a:t>
            </a:r>
            <a:endParaRPr sz="2800">
              <a:solidFill>
                <a:schemeClr val="dk1"/>
              </a:solidFill>
              <a:latin typeface="Calibri"/>
              <a:ea typeface="Calibri"/>
              <a:cs typeface="Calibri"/>
              <a:sym typeface="Calibri"/>
            </a:endParaRPr>
          </a:p>
        </p:txBody>
      </p:sp>
      <p:pic>
        <p:nvPicPr>
          <p:cNvPr id="625" name="Google Shape;625;g2658e85a442_0_99"/>
          <p:cNvPicPr preferRelativeResize="0"/>
          <p:nvPr/>
        </p:nvPicPr>
        <p:blipFill>
          <a:blip r:embed="rId3">
            <a:alphaModFix/>
          </a:blip>
          <a:stretch>
            <a:fillRect/>
          </a:stretch>
        </p:blipFill>
        <p:spPr>
          <a:xfrm>
            <a:off x="9696776" y="217750"/>
            <a:ext cx="2249850" cy="24686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2658e85a442_0_108"/>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DKA Management Complications </a:t>
            </a:r>
            <a:endParaRPr sz="4200">
              <a:solidFill>
                <a:srgbClr val="FFFFFF"/>
              </a:solidFill>
              <a:latin typeface="Roboto"/>
              <a:ea typeface="Roboto"/>
              <a:cs typeface="Roboto"/>
              <a:sym typeface="Roboto"/>
            </a:endParaRPr>
          </a:p>
        </p:txBody>
      </p:sp>
      <p:sp>
        <p:nvSpPr>
          <p:cNvPr id="632" name="Google Shape;632;g2658e85a442_0_108"/>
          <p:cNvSpPr txBox="1"/>
          <p:nvPr/>
        </p:nvSpPr>
        <p:spPr>
          <a:xfrm>
            <a:off x="416600" y="1925300"/>
            <a:ext cx="88587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Main complication of dka management is </a:t>
            </a:r>
            <a:r>
              <a:rPr b="1" lang="en-US" sz="2800">
                <a:solidFill>
                  <a:schemeClr val="dk1"/>
                </a:solidFill>
                <a:latin typeface="Calibri"/>
                <a:ea typeface="Calibri"/>
                <a:cs typeface="Calibri"/>
                <a:sym typeface="Calibri"/>
              </a:rPr>
              <a:t>cerebral oedema</a:t>
            </a:r>
            <a:r>
              <a:rPr lang="en-US" sz="2800">
                <a:solidFill>
                  <a:schemeClr val="dk1"/>
                </a:solidFill>
                <a:latin typeface="Calibri"/>
                <a:ea typeface="Calibri"/>
                <a:cs typeface="Calibri"/>
                <a:sym typeface="Calibri"/>
              </a:rPr>
              <a:t>. Caused by </a:t>
            </a:r>
            <a:r>
              <a:rPr b="1" lang="en-US" sz="2800">
                <a:solidFill>
                  <a:schemeClr val="dk1"/>
                </a:solidFill>
                <a:latin typeface="Calibri"/>
                <a:ea typeface="Calibri"/>
                <a:cs typeface="Calibri"/>
                <a:sym typeface="Calibri"/>
              </a:rPr>
              <a:t>rapid fluid replacement</a:t>
            </a:r>
            <a:r>
              <a:rPr lang="en-US" sz="2800">
                <a:solidFill>
                  <a:schemeClr val="dk1"/>
                </a:solidFill>
                <a:latin typeface="Calibri"/>
                <a:ea typeface="Calibri"/>
                <a:cs typeface="Calibri"/>
                <a:sym typeface="Calibri"/>
              </a:rPr>
              <a:t>. - </a:t>
            </a:r>
            <a:r>
              <a:rPr lang="en-US" sz="2800">
                <a:solidFill>
                  <a:schemeClr val="dk1"/>
                </a:solidFill>
                <a:latin typeface="Calibri"/>
                <a:ea typeface="Calibri"/>
                <a:cs typeface="Calibri"/>
                <a:sym typeface="Calibri"/>
              </a:rPr>
              <a:t>watch</a:t>
            </a:r>
            <a:r>
              <a:rPr lang="en-US" sz="2800">
                <a:solidFill>
                  <a:schemeClr val="dk1"/>
                </a:solidFill>
                <a:latin typeface="Calibri"/>
                <a:ea typeface="Calibri"/>
                <a:cs typeface="Calibri"/>
                <a:sym typeface="Calibri"/>
              </a:rPr>
              <a:t> out for </a:t>
            </a:r>
            <a:r>
              <a:rPr lang="en-US" sz="2800">
                <a:solidFill>
                  <a:schemeClr val="dk1"/>
                </a:solidFill>
                <a:latin typeface="Calibri"/>
                <a:ea typeface="Calibri"/>
                <a:cs typeface="Calibri"/>
                <a:sym typeface="Calibri"/>
              </a:rPr>
              <a:t>deterioration</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latin typeface="Calibri"/>
                <a:ea typeface="Calibri"/>
                <a:cs typeface="Calibri"/>
                <a:sym typeface="Calibri"/>
              </a:rPr>
              <a:t>Insulin</a:t>
            </a:r>
            <a:r>
              <a:rPr lang="en-US" sz="2800">
                <a:solidFill>
                  <a:schemeClr val="dk1"/>
                </a:solidFill>
                <a:latin typeface="Calibri"/>
                <a:ea typeface="Calibri"/>
                <a:cs typeface="Calibri"/>
                <a:sym typeface="Calibri"/>
              </a:rPr>
              <a:t> has 2 problems:</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can cause </a:t>
            </a:r>
            <a:r>
              <a:rPr b="1" lang="en-US" sz="2800">
                <a:solidFill>
                  <a:schemeClr val="dk1"/>
                </a:solidFill>
                <a:latin typeface="Calibri"/>
                <a:ea typeface="Calibri"/>
                <a:cs typeface="Calibri"/>
                <a:sym typeface="Calibri"/>
              </a:rPr>
              <a:t>hypoglycemia</a:t>
            </a:r>
            <a:r>
              <a:rPr lang="en-US" sz="2800">
                <a:solidFill>
                  <a:schemeClr val="dk1"/>
                </a:solidFill>
                <a:latin typeface="Calibri"/>
                <a:ea typeface="Calibri"/>
                <a:cs typeface="Calibri"/>
                <a:sym typeface="Calibri"/>
              </a:rPr>
              <a:t> - </a:t>
            </a:r>
            <a:r>
              <a:rPr lang="en-US" sz="2800">
                <a:solidFill>
                  <a:schemeClr val="dk1"/>
                </a:solidFill>
                <a:latin typeface="Calibri"/>
                <a:ea typeface="Calibri"/>
                <a:cs typeface="Calibri"/>
                <a:sym typeface="Calibri"/>
              </a:rPr>
              <a:t>therefore </a:t>
            </a:r>
            <a:r>
              <a:rPr b="1" lang="en-US" sz="2800">
                <a:solidFill>
                  <a:schemeClr val="dk1"/>
                </a:solidFill>
                <a:latin typeface="Calibri"/>
                <a:ea typeface="Calibri"/>
                <a:cs typeface="Calibri"/>
                <a:sym typeface="Calibri"/>
              </a:rPr>
              <a:t>always give with dextrose.</a:t>
            </a:r>
            <a:endParaRPr b="1"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AutoNum type="arabicPeriod"/>
            </a:pPr>
            <a:r>
              <a:rPr b="1" lang="en-US" sz="2800">
                <a:solidFill>
                  <a:schemeClr val="dk1"/>
                </a:solidFill>
                <a:latin typeface="Calibri"/>
                <a:ea typeface="Calibri"/>
                <a:cs typeface="Calibri"/>
                <a:sym typeface="Calibri"/>
              </a:rPr>
              <a:t>Insulin drives potassium into cells</a:t>
            </a:r>
            <a:r>
              <a:rPr lang="en-US" sz="2800">
                <a:solidFill>
                  <a:schemeClr val="dk1"/>
                </a:solidFill>
                <a:latin typeface="Calibri"/>
                <a:ea typeface="Calibri"/>
                <a:cs typeface="Calibri"/>
                <a:sym typeface="Calibri"/>
              </a:rPr>
              <a:t> -&gt; causing </a:t>
            </a:r>
            <a:r>
              <a:rPr b="1" lang="en-US" sz="2800">
                <a:solidFill>
                  <a:schemeClr val="dk1"/>
                </a:solidFill>
                <a:latin typeface="Calibri"/>
                <a:ea typeface="Calibri"/>
                <a:cs typeface="Calibri"/>
                <a:sym typeface="Calibri"/>
              </a:rPr>
              <a:t>hypokalemia</a:t>
            </a:r>
            <a:r>
              <a:rPr lang="en-US" sz="2800">
                <a:solidFill>
                  <a:schemeClr val="dk1"/>
                </a:solidFill>
                <a:latin typeface="Calibri"/>
                <a:ea typeface="Calibri"/>
                <a:cs typeface="Calibri"/>
                <a:sym typeface="Calibri"/>
              </a:rPr>
              <a:t>. -  Therefore monitor potassium levels and add accordingly.</a:t>
            </a:r>
            <a:endParaRPr sz="2800">
              <a:solidFill>
                <a:schemeClr val="dk1"/>
              </a:solidFill>
              <a:latin typeface="Calibri"/>
              <a:ea typeface="Calibri"/>
              <a:cs typeface="Calibri"/>
              <a:sym typeface="Calibri"/>
            </a:endParaRPr>
          </a:p>
        </p:txBody>
      </p:sp>
      <p:pic>
        <p:nvPicPr>
          <p:cNvPr id="633" name="Google Shape;633;g2658e85a442_0_108"/>
          <p:cNvPicPr preferRelativeResize="0"/>
          <p:nvPr/>
        </p:nvPicPr>
        <p:blipFill>
          <a:blip r:embed="rId3">
            <a:alphaModFix/>
          </a:blip>
          <a:stretch>
            <a:fillRect/>
          </a:stretch>
        </p:blipFill>
        <p:spPr>
          <a:xfrm>
            <a:off x="9190800" y="1620575"/>
            <a:ext cx="2730525" cy="30517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g2658e85a442_0_116"/>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Insulin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Insulin with dextrose</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ketone monitoring</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add potassium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Insulin with potassium</a:t>
            </a:r>
            <a:endParaRPr>
              <a:solidFill>
                <a:srgbClr val="000000"/>
              </a:solidFill>
              <a:latin typeface="Arial"/>
              <a:ea typeface="Arial"/>
              <a:cs typeface="Arial"/>
              <a:sym typeface="Arial"/>
            </a:endParaRPr>
          </a:p>
        </p:txBody>
      </p:sp>
      <p:sp>
        <p:nvSpPr>
          <p:cNvPr id="639" name="Google Shape;639;g2658e85a442_0_11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You have given fluids to a patient with DKA what is the next step?</a:t>
            </a:r>
            <a:endParaRPr sz="4200">
              <a:solidFill>
                <a:srgbClr val="FFFFFF"/>
              </a:solidFill>
              <a:latin typeface="Georgia"/>
              <a:ea typeface="Georgia"/>
              <a:cs typeface="Georgia"/>
              <a:sym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g2658e85a442_0_121"/>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Insulin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FF0000"/>
                </a:solidFill>
                <a:latin typeface="Arial"/>
                <a:ea typeface="Arial"/>
                <a:cs typeface="Arial"/>
                <a:sym typeface="Arial"/>
              </a:rPr>
              <a:t>B - Insulin with dextrose</a:t>
            </a:r>
            <a:endParaRPr>
              <a:solidFill>
                <a:srgbClr val="FF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ketone monitoring</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add potassium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Insulin with potassium</a:t>
            </a:r>
            <a:endParaRPr>
              <a:solidFill>
                <a:srgbClr val="000000"/>
              </a:solidFill>
              <a:latin typeface="Arial"/>
              <a:ea typeface="Arial"/>
              <a:cs typeface="Arial"/>
              <a:sym typeface="Arial"/>
            </a:endParaRPr>
          </a:p>
        </p:txBody>
      </p:sp>
      <p:sp>
        <p:nvSpPr>
          <p:cNvPr id="645" name="Google Shape;645;g2658e85a442_0_12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You have given fluids to a patient with DKA what is the next step?</a:t>
            </a:r>
            <a:endParaRPr sz="4200">
              <a:solidFill>
                <a:srgbClr val="FFFFFF"/>
              </a:solidFill>
              <a:latin typeface="Georgia"/>
              <a:ea typeface="Georgia"/>
              <a:cs typeface="Georgia"/>
              <a:sym typeface="Georgia"/>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2658e85a442_0_126"/>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ketones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&gt; 3 mmol</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- 11 mmol</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- 7 mmol</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you don’t need to test ketones</a:t>
            </a:r>
            <a:endParaRPr>
              <a:solidFill>
                <a:srgbClr val="000000"/>
              </a:solidFill>
              <a:latin typeface="Arial"/>
              <a:ea typeface="Arial"/>
              <a:cs typeface="Arial"/>
              <a:sym typeface="Arial"/>
            </a:endParaRPr>
          </a:p>
        </p:txBody>
      </p:sp>
      <p:sp>
        <p:nvSpPr>
          <p:cNvPr id="651" name="Google Shape;651;g2658e85a442_0_12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serum ketones is needed to diagnose dka?</a:t>
            </a:r>
            <a:endParaRPr sz="4200">
              <a:solidFill>
                <a:srgbClr val="FFFFFF"/>
              </a:solidFill>
              <a:latin typeface="Georgia"/>
              <a:ea typeface="Georgia"/>
              <a:cs typeface="Georgia"/>
              <a:sym typeface="Georgia"/>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g2658e85a442_0_131"/>
          <p:cNvSpPr txBox="1"/>
          <p:nvPr>
            <p:ph idx="1" type="body"/>
          </p:nvPr>
        </p:nvSpPr>
        <p:spPr>
          <a:xfrm>
            <a:off x="838200" y="2835718"/>
            <a:ext cx="10515600" cy="2544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A - ketones ++</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B - </a:t>
            </a:r>
            <a:r>
              <a:rPr lang="en-US">
                <a:solidFill>
                  <a:srgbClr val="FF0000"/>
                </a:solidFill>
                <a:latin typeface="Arial"/>
                <a:ea typeface="Arial"/>
                <a:cs typeface="Arial"/>
                <a:sym typeface="Arial"/>
              </a:rPr>
              <a:t>&gt; </a:t>
            </a:r>
            <a:r>
              <a:rPr lang="en-US">
                <a:solidFill>
                  <a:srgbClr val="FF0000"/>
                </a:solidFill>
                <a:latin typeface="Arial"/>
                <a:ea typeface="Arial"/>
                <a:cs typeface="Arial"/>
                <a:sym typeface="Arial"/>
              </a:rPr>
              <a:t>3 mmol</a:t>
            </a:r>
            <a:endParaRPr>
              <a:solidFill>
                <a:srgbClr val="FF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C - 11 mmol</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D - 7 mmol</a:t>
            </a:r>
            <a:endParaRPr>
              <a:solidFill>
                <a:srgbClr val="000000"/>
              </a:solidFill>
              <a:latin typeface="Arial"/>
              <a:ea typeface="Arial"/>
              <a:cs typeface="Arial"/>
              <a:sym typeface="Arial"/>
            </a:endParaRPr>
          </a:p>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E - you don’t need to test ketones</a:t>
            </a:r>
            <a:endParaRPr>
              <a:solidFill>
                <a:srgbClr val="000000"/>
              </a:solidFill>
              <a:latin typeface="Arial"/>
              <a:ea typeface="Arial"/>
              <a:cs typeface="Arial"/>
              <a:sym typeface="Arial"/>
            </a:endParaRPr>
          </a:p>
        </p:txBody>
      </p:sp>
      <p:sp>
        <p:nvSpPr>
          <p:cNvPr id="657" name="Google Shape;657;g2658e85a442_0_131"/>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What serum ketones is needed to diagnose dka?</a:t>
            </a:r>
            <a:endParaRPr sz="4200">
              <a:solidFill>
                <a:srgbClr val="FFFFFF"/>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ae0acf7889_0_2"/>
          <p:cNvSpPr txBox="1"/>
          <p:nvPr>
            <p:ph idx="1" type="body"/>
          </p:nvPr>
        </p:nvSpPr>
        <p:spPr>
          <a:xfrm>
            <a:off x="838200" y="2835718"/>
            <a:ext cx="10515600" cy="8682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Hormones can either be </a:t>
            </a:r>
            <a:r>
              <a:rPr b="1" lang="en-US">
                <a:solidFill>
                  <a:srgbClr val="000000"/>
                </a:solidFill>
                <a:latin typeface="Arial"/>
                <a:ea typeface="Arial"/>
                <a:cs typeface="Arial"/>
                <a:sym typeface="Arial"/>
              </a:rPr>
              <a:t>Endogenous </a:t>
            </a:r>
            <a:r>
              <a:rPr lang="en-US">
                <a:solidFill>
                  <a:srgbClr val="000000"/>
                </a:solidFill>
                <a:latin typeface="Arial"/>
                <a:ea typeface="Arial"/>
                <a:cs typeface="Arial"/>
                <a:sym typeface="Arial"/>
              </a:rPr>
              <a:t>(From body) or </a:t>
            </a:r>
            <a:r>
              <a:rPr b="1" lang="en-US">
                <a:solidFill>
                  <a:srgbClr val="000000"/>
                </a:solidFill>
                <a:latin typeface="Arial"/>
                <a:ea typeface="Arial"/>
                <a:cs typeface="Arial"/>
                <a:sym typeface="Arial"/>
              </a:rPr>
              <a:t>Exogenous </a:t>
            </a:r>
            <a:r>
              <a:rPr lang="en-US">
                <a:solidFill>
                  <a:srgbClr val="000000"/>
                </a:solidFill>
                <a:latin typeface="Arial"/>
                <a:ea typeface="Arial"/>
                <a:cs typeface="Arial"/>
                <a:sym typeface="Arial"/>
              </a:rPr>
              <a:t>(Outside body) </a:t>
            </a:r>
            <a:endParaRPr/>
          </a:p>
        </p:txBody>
      </p:sp>
      <p:sp>
        <p:nvSpPr>
          <p:cNvPr id="151" name="Google Shape;151;g2ae0acf7889_0_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Hormones </a:t>
            </a:r>
            <a:endParaRPr sz="4200">
              <a:solidFill>
                <a:srgbClr val="FFFFFF"/>
              </a:solidFill>
              <a:latin typeface="Georgia"/>
              <a:ea typeface="Georgia"/>
              <a:cs typeface="Georgia"/>
              <a:sym typeface="Georgia"/>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g2658e85a442_0_136"/>
          <p:cNvSpPr txBox="1"/>
          <p:nvPr>
            <p:ph idx="1" type="body"/>
          </p:nvPr>
        </p:nvSpPr>
        <p:spPr>
          <a:xfrm>
            <a:off x="838200" y="1837193"/>
            <a:ext cx="10515600" cy="3663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44 year old man presents to your GP clinic. He is complaining of always needing to urinate and increased thirst. He has a BMI of 30 and has noted that he is ‘losing feeling’ in his toes.</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Guillain</a:t>
            </a:r>
            <a:r>
              <a:rPr lang="en-US" sz="2300">
                <a:solidFill>
                  <a:srgbClr val="000000"/>
                </a:solidFill>
              </a:rPr>
              <a:t>-Barre syndrome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Alcoholism </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1 Diabetes Mellitus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2 Diabetes Mellitus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Diabetes Insipidus</a:t>
            </a:r>
            <a:endParaRPr sz="2300">
              <a:solidFill>
                <a:srgbClr val="000000"/>
              </a:solidFill>
            </a:endParaRPr>
          </a:p>
        </p:txBody>
      </p:sp>
      <p:sp>
        <p:nvSpPr>
          <p:cNvPr id="663" name="Google Shape;663;g2658e85a442_0_13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C</a:t>
            </a:r>
            <a:endParaRPr sz="4200">
              <a:solidFill>
                <a:srgbClr val="FFFFFF"/>
              </a:solidFill>
              <a:latin typeface="Georgia"/>
              <a:ea typeface="Georgia"/>
              <a:cs typeface="Georgia"/>
              <a:sym typeface="Georgia"/>
            </a:endParaRPr>
          </a:p>
        </p:txBody>
      </p:sp>
      <p:sp>
        <p:nvSpPr>
          <p:cNvPr id="664" name="Google Shape;664;g2658e85a442_0_136"/>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g2658e85a442_0_149"/>
          <p:cNvSpPr txBox="1"/>
          <p:nvPr>
            <p:ph idx="1" type="body"/>
          </p:nvPr>
        </p:nvSpPr>
        <p:spPr>
          <a:xfrm>
            <a:off x="838200" y="1837193"/>
            <a:ext cx="10515600" cy="36633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a:t>
            </a:r>
            <a:r>
              <a:rPr lang="en-US" sz="2300">
                <a:solidFill>
                  <a:srgbClr val="FF0000"/>
                </a:solidFill>
              </a:rPr>
              <a:t>44 year old man</a:t>
            </a:r>
            <a:r>
              <a:rPr lang="en-US" sz="2300">
                <a:solidFill>
                  <a:srgbClr val="000000"/>
                </a:solidFill>
              </a:rPr>
              <a:t> presents to your GP clinic. He is complaining of always needing to </a:t>
            </a:r>
            <a:r>
              <a:rPr lang="en-US" sz="2300">
                <a:solidFill>
                  <a:srgbClr val="FF0000"/>
                </a:solidFill>
              </a:rPr>
              <a:t>urinate and increased thirst</a:t>
            </a:r>
            <a:r>
              <a:rPr lang="en-US" sz="2300">
                <a:solidFill>
                  <a:srgbClr val="000000"/>
                </a:solidFill>
              </a:rPr>
              <a:t>. He has a </a:t>
            </a:r>
            <a:r>
              <a:rPr lang="en-US" sz="2300">
                <a:solidFill>
                  <a:srgbClr val="FF0000"/>
                </a:solidFill>
              </a:rPr>
              <a:t>BMI of 30</a:t>
            </a:r>
            <a:r>
              <a:rPr lang="en-US" sz="2300">
                <a:solidFill>
                  <a:srgbClr val="000000"/>
                </a:solidFill>
              </a:rPr>
              <a:t> and has noted that he is ‘</a:t>
            </a:r>
            <a:r>
              <a:rPr lang="en-US" sz="2300">
                <a:solidFill>
                  <a:srgbClr val="FF0000"/>
                </a:solidFill>
              </a:rPr>
              <a:t>losing feeling’ in his toes</a:t>
            </a:r>
            <a:r>
              <a:rPr lang="en-US" sz="2300">
                <a:solidFill>
                  <a:srgbClr val="000000"/>
                </a:solidFill>
              </a:rPr>
              <a:t>.</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is the likely diagnosis?</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Guillain-Barre syndrome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Alcoholism </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Type 1 Diabetes Mellitus</a:t>
            </a:r>
            <a:endParaRPr sz="2300">
              <a:solidFill>
                <a:srgbClr val="000000"/>
              </a:solidFill>
            </a:endParaRPr>
          </a:p>
          <a:p>
            <a:pPr indent="-374650" lvl="0" marL="457200" rtl="0" algn="l">
              <a:lnSpc>
                <a:spcPct val="90000"/>
              </a:lnSpc>
              <a:spcBef>
                <a:spcPts val="0"/>
              </a:spcBef>
              <a:spcAft>
                <a:spcPts val="0"/>
              </a:spcAft>
              <a:buClr>
                <a:srgbClr val="FF0000"/>
              </a:buClr>
              <a:buSzPts val="2300"/>
              <a:buFont typeface="Calibri"/>
              <a:buAutoNum type="alphaLcPeriod"/>
            </a:pPr>
            <a:r>
              <a:rPr lang="en-US" sz="2300">
                <a:solidFill>
                  <a:srgbClr val="FF0000"/>
                </a:solidFill>
              </a:rPr>
              <a:t>Type 2 Diabetes Mellitus</a:t>
            </a:r>
            <a:endParaRPr sz="2300">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Diabetes Insipidus</a:t>
            </a:r>
            <a:endParaRPr sz="2300">
              <a:solidFill>
                <a:srgbClr val="000000"/>
              </a:solidFill>
            </a:endParaRPr>
          </a:p>
        </p:txBody>
      </p:sp>
      <p:sp>
        <p:nvSpPr>
          <p:cNvPr id="670" name="Google Shape;670;g2658e85a442_0_14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Case C</a:t>
            </a:r>
            <a:endParaRPr sz="4200">
              <a:solidFill>
                <a:srgbClr val="FFFFFF"/>
              </a:solidFill>
              <a:latin typeface="Georgia"/>
              <a:ea typeface="Georgia"/>
              <a:cs typeface="Georgia"/>
              <a:sym typeface="Georgia"/>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658e85a442_0_14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2 Diabetes Mellitus </a:t>
            </a:r>
            <a:endParaRPr sz="4200">
              <a:solidFill>
                <a:srgbClr val="FFFFFF"/>
              </a:solidFill>
              <a:latin typeface="Roboto"/>
              <a:ea typeface="Roboto"/>
              <a:cs typeface="Roboto"/>
              <a:sym typeface="Roboto"/>
            </a:endParaRPr>
          </a:p>
        </p:txBody>
      </p:sp>
      <p:sp>
        <p:nvSpPr>
          <p:cNvPr id="677" name="Google Shape;677;g2658e85a442_0_142"/>
          <p:cNvSpPr txBox="1"/>
          <p:nvPr/>
        </p:nvSpPr>
        <p:spPr>
          <a:xfrm>
            <a:off x="507625" y="1823275"/>
            <a:ext cx="56148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Mix of peripheral insulin resistance and insulin deficiency (deficiency less severe than t1dm).</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Body still produces insulin.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a:t>
            </a:r>
            <a:r>
              <a:rPr b="1" lang="en-US" sz="2000">
                <a:solidFill>
                  <a:schemeClr val="dk1"/>
                </a:solidFill>
                <a:latin typeface="Calibri"/>
                <a:ea typeface="Calibri"/>
                <a:cs typeface="Calibri"/>
                <a:sym typeface="Calibri"/>
              </a:rPr>
              <a:t>hysiology:</a:t>
            </a:r>
            <a:endParaRPr b="1"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Repeated exposure to glucose and insulin increases insulin resistance.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Overtime pancreas gets damaged.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g2658e85a442_0_25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2 Diabetes Mellitus </a:t>
            </a:r>
            <a:endParaRPr sz="4200">
              <a:solidFill>
                <a:srgbClr val="FFFFFF"/>
              </a:solidFill>
              <a:latin typeface="Roboto"/>
              <a:ea typeface="Roboto"/>
              <a:cs typeface="Roboto"/>
              <a:sym typeface="Roboto"/>
            </a:endParaRPr>
          </a:p>
        </p:txBody>
      </p:sp>
      <p:sp>
        <p:nvSpPr>
          <p:cNvPr id="684" name="Google Shape;684;g2658e85a442_0_256"/>
          <p:cNvSpPr txBox="1"/>
          <p:nvPr/>
        </p:nvSpPr>
        <p:spPr>
          <a:xfrm>
            <a:off x="507625" y="1823275"/>
            <a:ext cx="56148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Mix of peripheral insulin resistance and insulin deficiency (deficiency less severe than t1dm).</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Body still produces insulin.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Repeated exposure to glucose and insulin increases insulin resistance.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Overtime pancreas gets damaged.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685" name="Google Shape;685;g2658e85a442_0_256"/>
          <p:cNvSpPr txBox="1"/>
          <p:nvPr/>
        </p:nvSpPr>
        <p:spPr>
          <a:xfrm>
            <a:off x="6440625" y="1892800"/>
            <a:ext cx="56148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Aetiology:</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Older age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Ethnicity (south asians and afro-caribbean)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Diet and lifestyle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Family history</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Obesity</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Presentation:</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Polyuria and Polydipsia</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Fatigue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Slow wound healing</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More infections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Unintentional weight loss (less severe than type 1)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g2658e85a442_0_163"/>
          <p:cNvPicPr preferRelativeResize="0"/>
          <p:nvPr/>
        </p:nvPicPr>
        <p:blipFill>
          <a:blip r:embed="rId3">
            <a:alphaModFix/>
          </a:blip>
          <a:stretch>
            <a:fillRect/>
          </a:stretch>
        </p:blipFill>
        <p:spPr>
          <a:xfrm>
            <a:off x="1417175" y="285639"/>
            <a:ext cx="9070424" cy="6286726"/>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2658e85a442_0_155"/>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Type 2 Diabetes Mellitus </a:t>
            </a:r>
            <a:endParaRPr sz="4200">
              <a:solidFill>
                <a:srgbClr val="FFFFFF"/>
              </a:solidFill>
              <a:latin typeface="Roboto"/>
              <a:ea typeface="Roboto"/>
              <a:cs typeface="Roboto"/>
              <a:sym typeface="Roboto"/>
            </a:endParaRPr>
          </a:p>
        </p:txBody>
      </p:sp>
      <p:sp>
        <p:nvSpPr>
          <p:cNvPr id="698" name="Google Shape;698;g2658e85a442_0_155"/>
          <p:cNvSpPr txBox="1"/>
          <p:nvPr/>
        </p:nvSpPr>
        <p:spPr>
          <a:xfrm>
            <a:off x="507625" y="1823275"/>
            <a:ext cx="56148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Diagnosis:</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Similar to type 1.</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Random glucose test &gt; 11 mmol</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Fasting &gt; 7 mmol</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HbA1C &gt; 48 mmol GOLD STANDARD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699" name="Google Shape;699;g2658e85a442_0_155"/>
          <p:cNvSpPr txBox="1"/>
          <p:nvPr/>
        </p:nvSpPr>
        <p:spPr>
          <a:xfrm>
            <a:off x="6219075" y="1823275"/>
            <a:ext cx="5614800" cy="443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Management: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If prediabetic (HbA1c 42-47) offer diabetes prevention programme.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1800">
                <a:solidFill>
                  <a:schemeClr val="dk1"/>
                </a:solidFill>
                <a:latin typeface="Calibri"/>
                <a:ea typeface="Calibri"/>
                <a:cs typeface="Calibri"/>
                <a:sym typeface="Calibri"/>
              </a:rPr>
              <a:t>First Line is lifestyle modifications and regular HbA1c appointments.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Second line if HbA1c still &gt; 48 offer </a:t>
            </a:r>
            <a:r>
              <a:rPr b="1" lang="en-US" sz="1800">
                <a:solidFill>
                  <a:schemeClr val="dk1"/>
                </a:solidFill>
                <a:latin typeface="Calibri"/>
                <a:ea typeface="Calibri"/>
                <a:cs typeface="Calibri"/>
                <a:sym typeface="Calibri"/>
              </a:rPr>
              <a:t>Metformin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Add one of these drugs*:</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SGLT-2 inhibitors</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DPP-4 inhibitor</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1800">
                <a:solidFill>
                  <a:schemeClr val="dk1"/>
                </a:solidFill>
                <a:latin typeface="Calibri"/>
                <a:ea typeface="Calibri"/>
                <a:cs typeface="Calibri"/>
                <a:sym typeface="Calibri"/>
              </a:rPr>
              <a:t>Sulfonylurea</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Triple drug therapy or start insulin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*SGLT-2 Inhibitors preferred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pic>
        <p:nvPicPr>
          <p:cNvPr id="700" name="Google Shape;700;g2658e85a442_0_155"/>
          <p:cNvPicPr preferRelativeResize="0"/>
          <p:nvPr/>
        </p:nvPicPr>
        <p:blipFill>
          <a:blip r:embed="rId3">
            <a:alphaModFix/>
          </a:blip>
          <a:stretch>
            <a:fillRect/>
          </a:stretch>
        </p:blipFill>
        <p:spPr>
          <a:xfrm>
            <a:off x="838200" y="4259850"/>
            <a:ext cx="3228975" cy="141922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id="706" name="Google Shape;706;g2658e85a442_0_173"/>
          <p:cNvPicPr preferRelativeResize="0"/>
          <p:nvPr/>
        </p:nvPicPr>
        <p:blipFill>
          <a:blip r:embed="rId3">
            <a:alphaModFix/>
          </a:blip>
          <a:stretch>
            <a:fillRect/>
          </a:stretch>
        </p:blipFill>
        <p:spPr>
          <a:xfrm>
            <a:off x="152400" y="152400"/>
            <a:ext cx="11312553" cy="6553200"/>
          </a:xfrm>
          <a:prstGeom prst="rect">
            <a:avLst/>
          </a:prstGeom>
          <a:noFill/>
          <a:ln>
            <a:noFill/>
          </a:ln>
        </p:spPr>
      </p:pic>
      <p:sp>
        <p:nvSpPr>
          <p:cNvPr id="707" name="Google Shape;707;g2658e85a442_0_173"/>
          <p:cNvSpPr/>
          <p:nvPr/>
        </p:nvSpPr>
        <p:spPr>
          <a:xfrm>
            <a:off x="8656824" y="1192125"/>
            <a:ext cx="3429006" cy="4380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Impact"/>
              </a:rPr>
              <a:t>courtesy of passmed</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g2658e85a442_0_181"/>
          <p:cNvPicPr preferRelativeResize="0"/>
          <p:nvPr/>
        </p:nvPicPr>
        <p:blipFill>
          <a:blip r:embed="rId3">
            <a:alphaModFix/>
          </a:blip>
          <a:stretch>
            <a:fillRect/>
          </a:stretch>
        </p:blipFill>
        <p:spPr>
          <a:xfrm>
            <a:off x="152400" y="152400"/>
            <a:ext cx="11732073" cy="6553201"/>
          </a:xfrm>
          <a:prstGeom prst="rect">
            <a:avLst/>
          </a:prstGeom>
          <a:noFill/>
          <a:ln>
            <a:noFill/>
          </a:ln>
        </p:spPr>
      </p:pic>
      <p:sp>
        <p:nvSpPr>
          <p:cNvPr id="714" name="Google Shape;714;g2658e85a442_0_181"/>
          <p:cNvSpPr/>
          <p:nvPr/>
        </p:nvSpPr>
        <p:spPr>
          <a:xfrm>
            <a:off x="8769249" y="1192125"/>
            <a:ext cx="3316580" cy="4521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Impact"/>
              </a:rPr>
              <a:t>courtesy of passmed</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id="720" name="Google Shape;720;g2658e85a442_0_190"/>
          <p:cNvPicPr preferRelativeResize="0"/>
          <p:nvPr/>
        </p:nvPicPr>
        <p:blipFill>
          <a:blip r:embed="rId3">
            <a:alphaModFix/>
          </a:blip>
          <a:stretch>
            <a:fillRect/>
          </a:stretch>
        </p:blipFill>
        <p:spPr>
          <a:xfrm>
            <a:off x="223763" y="603752"/>
            <a:ext cx="11744475" cy="534538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g2658e85a442_0_197"/>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Hyperosmolar Hyperglycaemic State</a:t>
            </a:r>
            <a:endParaRPr sz="4200">
              <a:solidFill>
                <a:srgbClr val="FFFFFF"/>
              </a:solidFill>
              <a:latin typeface="Roboto"/>
              <a:ea typeface="Roboto"/>
              <a:cs typeface="Roboto"/>
              <a:sym typeface="Roboto"/>
            </a:endParaRPr>
          </a:p>
        </p:txBody>
      </p:sp>
      <p:sp>
        <p:nvSpPr>
          <p:cNvPr id="727" name="Google Shape;727;g2658e85a442_0_197"/>
          <p:cNvSpPr txBox="1"/>
          <p:nvPr/>
        </p:nvSpPr>
        <p:spPr>
          <a:xfrm>
            <a:off x="507625" y="1823275"/>
            <a:ext cx="56148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Medical Emergency due to chronic T2DM.</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Severe hyperglycemia over time causes: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severe osmotic diuresis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severe dehydration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electrolyte deficiency </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Hyperglycaemia</a:t>
            </a:r>
            <a:endParaRPr b="1"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Diuresis causing </a:t>
            </a:r>
            <a:r>
              <a:rPr b="1" lang="en-US" sz="1800">
                <a:solidFill>
                  <a:schemeClr val="dk1"/>
                </a:solidFill>
                <a:latin typeface="Calibri"/>
                <a:ea typeface="Calibri"/>
                <a:cs typeface="Calibri"/>
                <a:sym typeface="Calibri"/>
              </a:rPr>
              <a:t>Hyperosmolality</a:t>
            </a:r>
            <a:endParaRPr b="1"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Mild/No ketosis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There is decreased insulin</a:t>
            </a:r>
            <a:r>
              <a:rPr lang="en-US" sz="1800">
                <a:solidFill>
                  <a:schemeClr val="dk1"/>
                </a:solidFill>
                <a:latin typeface="Calibri"/>
                <a:ea typeface="Calibri"/>
                <a:cs typeface="Calibri"/>
                <a:sym typeface="Calibri"/>
              </a:rPr>
              <a:t> but enough so that ketogenesis doesn’t happen.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ae0acf7889_0_12"/>
          <p:cNvSpPr txBox="1"/>
          <p:nvPr>
            <p:ph idx="1" type="body"/>
          </p:nvPr>
        </p:nvSpPr>
        <p:spPr>
          <a:xfrm>
            <a:off x="838200" y="2835718"/>
            <a:ext cx="10515600" cy="2031900"/>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1000"/>
              </a:spcBef>
              <a:spcAft>
                <a:spcPts val="0"/>
              </a:spcAft>
              <a:buNone/>
            </a:pPr>
            <a:r>
              <a:rPr lang="en-US">
                <a:solidFill>
                  <a:srgbClr val="000000"/>
                </a:solidFill>
                <a:latin typeface="Arial"/>
                <a:ea typeface="Arial"/>
                <a:cs typeface="Arial"/>
                <a:sym typeface="Arial"/>
              </a:rPr>
              <a:t>Hormones can either be Endogenous (From body) or Exogenous (Outside of body) </a:t>
            </a:r>
            <a:br>
              <a:rPr lang="en-US">
                <a:solidFill>
                  <a:srgbClr val="000000"/>
                </a:solidFill>
                <a:latin typeface="Arial"/>
                <a:ea typeface="Arial"/>
                <a:cs typeface="Arial"/>
                <a:sym typeface="Arial"/>
              </a:rPr>
            </a:br>
            <a:br>
              <a:rPr lang="en-US">
                <a:solidFill>
                  <a:srgbClr val="000000"/>
                </a:solidFill>
                <a:latin typeface="Arial"/>
                <a:ea typeface="Arial"/>
                <a:cs typeface="Arial"/>
                <a:sym typeface="Arial"/>
              </a:rPr>
            </a:br>
            <a:r>
              <a:rPr lang="en-US">
                <a:solidFill>
                  <a:srgbClr val="000000"/>
                </a:solidFill>
                <a:latin typeface="Arial"/>
                <a:ea typeface="Arial"/>
                <a:cs typeface="Arial"/>
                <a:sym typeface="Arial"/>
              </a:rPr>
              <a:t>I.e  Cushing’s disease (</a:t>
            </a:r>
            <a:r>
              <a:rPr b="1" lang="en-US">
                <a:solidFill>
                  <a:srgbClr val="000000"/>
                </a:solidFill>
                <a:latin typeface="Arial"/>
                <a:ea typeface="Arial"/>
                <a:cs typeface="Arial"/>
                <a:sym typeface="Arial"/>
              </a:rPr>
              <a:t>Endogenous</a:t>
            </a:r>
            <a:r>
              <a:rPr lang="en-US">
                <a:solidFill>
                  <a:srgbClr val="000000"/>
                </a:solidFill>
                <a:latin typeface="Arial"/>
                <a:ea typeface="Arial"/>
                <a:cs typeface="Arial"/>
                <a:sym typeface="Arial"/>
              </a:rPr>
              <a:t> - Pituitary Adenoma) vs Cushing’s Syndrome (</a:t>
            </a:r>
            <a:r>
              <a:rPr b="1" lang="en-US">
                <a:solidFill>
                  <a:srgbClr val="000000"/>
                </a:solidFill>
                <a:latin typeface="Arial"/>
                <a:ea typeface="Arial"/>
                <a:cs typeface="Arial"/>
                <a:sym typeface="Arial"/>
              </a:rPr>
              <a:t>Exogenous</a:t>
            </a:r>
            <a:r>
              <a:rPr lang="en-US">
                <a:solidFill>
                  <a:srgbClr val="000000"/>
                </a:solidFill>
                <a:latin typeface="Arial"/>
                <a:ea typeface="Arial"/>
                <a:cs typeface="Arial"/>
                <a:sym typeface="Arial"/>
              </a:rPr>
              <a:t> - Steroid use)</a:t>
            </a:r>
            <a:endParaRPr/>
          </a:p>
        </p:txBody>
      </p:sp>
      <p:sp>
        <p:nvSpPr>
          <p:cNvPr id="157" name="Google Shape;157;g2ae0acf7889_0_12"/>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Hormones </a:t>
            </a:r>
            <a:endParaRPr sz="4200">
              <a:solidFill>
                <a:srgbClr val="FFFFFF"/>
              </a:solidFill>
              <a:latin typeface="Georgia"/>
              <a:ea typeface="Georgia"/>
              <a:cs typeface="Georgia"/>
              <a:sym typeface="Georgia"/>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g2658e85a442_0_249"/>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Hyperosmolar Hyperglycaemic State</a:t>
            </a:r>
            <a:endParaRPr sz="4200">
              <a:solidFill>
                <a:srgbClr val="FFFFFF"/>
              </a:solidFill>
              <a:latin typeface="Roboto"/>
              <a:ea typeface="Roboto"/>
              <a:cs typeface="Roboto"/>
              <a:sym typeface="Roboto"/>
            </a:endParaRPr>
          </a:p>
        </p:txBody>
      </p:sp>
      <p:sp>
        <p:nvSpPr>
          <p:cNvPr id="734" name="Google Shape;734;g2658e85a442_0_249"/>
          <p:cNvSpPr txBox="1"/>
          <p:nvPr/>
        </p:nvSpPr>
        <p:spPr>
          <a:xfrm>
            <a:off x="507625" y="1823275"/>
            <a:ext cx="5614800" cy="415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Definition:</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Medical Emergency due to chronic T2DM.</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Severe hyperglycemia over time causes: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severe osmotic diuresis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severe dehydration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electrolyte deficiency </a:t>
            </a:r>
            <a:endParaRPr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Hyperglycaemia</a:t>
            </a:r>
            <a:endParaRPr b="1"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Diuresis causing </a:t>
            </a:r>
            <a:r>
              <a:rPr b="1" lang="en-US" sz="1800">
                <a:solidFill>
                  <a:schemeClr val="dk1"/>
                </a:solidFill>
                <a:latin typeface="Calibri"/>
                <a:ea typeface="Calibri"/>
                <a:cs typeface="Calibri"/>
                <a:sym typeface="Calibri"/>
              </a:rPr>
              <a:t>Hyperosmolality</a:t>
            </a:r>
            <a:endParaRPr b="1" sz="18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Mild/No ketosis</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Pathophysiology:</a:t>
            </a:r>
            <a:endParaRPr b="1"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There is decreased insulin</a:t>
            </a:r>
            <a:r>
              <a:rPr lang="en-US" sz="1800">
                <a:solidFill>
                  <a:schemeClr val="dk1"/>
                </a:solidFill>
                <a:latin typeface="Calibri"/>
                <a:ea typeface="Calibri"/>
                <a:cs typeface="Calibri"/>
                <a:sym typeface="Calibri"/>
              </a:rPr>
              <a:t> but enough so that ketogenesis doesn’t happen.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735" name="Google Shape;735;g2658e85a442_0_249"/>
          <p:cNvSpPr txBox="1"/>
          <p:nvPr/>
        </p:nvSpPr>
        <p:spPr>
          <a:xfrm>
            <a:off x="6777925" y="1823275"/>
            <a:ext cx="56148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Aetiology:</a:t>
            </a:r>
            <a:endParaRPr sz="20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Chronic uncontrolled T2DM</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Illness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Dementia</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Sedative drugs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b="1" lang="en-US" sz="2000">
                <a:solidFill>
                  <a:schemeClr val="dk1"/>
                </a:solidFill>
                <a:latin typeface="Calibri"/>
                <a:ea typeface="Calibri"/>
                <a:cs typeface="Calibri"/>
                <a:sym typeface="Calibri"/>
              </a:rPr>
              <a:t>Presentation:</a:t>
            </a:r>
            <a:endParaRPr sz="2000">
              <a:solidFill>
                <a:schemeClr val="dk1"/>
              </a:solidFill>
              <a:latin typeface="Calibri"/>
              <a:ea typeface="Calibri"/>
              <a:cs typeface="Calibri"/>
              <a:sym typeface="Calibri"/>
            </a:endParaRPr>
          </a:p>
          <a:p>
            <a:pPr indent="-330200" lvl="0" marL="457200" rtl="0" algn="l">
              <a:spcBef>
                <a:spcPts val="0"/>
              </a:spcBef>
              <a:spcAft>
                <a:spcPts val="0"/>
              </a:spcAft>
              <a:buClr>
                <a:schemeClr val="dk1"/>
              </a:buClr>
              <a:buSzPts val="1600"/>
              <a:buFont typeface="Calibri"/>
              <a:buChar char="●"/>
            </a:pPr>
            <a:r>
              <a:rPr b="1" lang="en-US" sz="1800">
                <a:solidFill>
                  <a:schemeClr val="dk1"/>
                </a:solidFill>
                <a:latin typeface="Calibri"/>
                <a:ea typeface="Calibri"/>
                <a:cs typeface="Calibri"/>
                <a:sym typeface="Calibri"/>
              </a:rPr>
              <a:t>HHS </a:t>
            </a:r>
            <a:r>
              <a:rPr lang="en-US" sz="1800">
                <a:solidFill>
                  <a:schemeClr val="dk1"/>
                </a:solidFill>
                <a:latin typeface="Calibri"/>
                <a:ea typeface="Calibri"/>
                <a:cs typeface="Calibri"/>
                <a:sym typeface="Calibri"/>
              </a:rPr>
              <a:t>happens over days.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Clinical signs of dehydration</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Nausea and vomiting</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Altered consciousness</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n-US" sz="1800">
                <a:solidFill>
                  <a:schemeClr val="dk1"/>
                </a:solidFill>
                <a:latin typeface="Calibri"/>
                <a:ea typeface="Calibri"/>
                <a:cs typeface="Calibri"/>
                <a:sym typeface="Calibri"/>
              </a:rPr>
              <a:t>Blood Hyperviscosity (sticky blood)</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g2658e85a442_0_204"/>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Roboto"/>
                <a:ea typeface="Roboto"/>
                <a:cs typeface="Roboto"/>
                <a:sym typeface="Roboto"/>
              </a:rPr>
              <a:t>Hyperosmolar Hyperglycaemic State</a:t>
            </a:r>
            <a:endParaRPr sz="4200">
              <a:solidFill>
                <a:srgbClr val="FFFFFF"/>
              </a:solidFill>
              <a:latin typeface="Roboto"/>
              <a:ea typeface="Roboto"/>
              <a:cs typeface="Roboto"/>
              <a:sym typeface="Roboto"/>
            </a:endParaRPr>
          </a:p>
        </p:txBody>
      </p:sp>
      <p:sp>
        <p:nvSpPr>
          <p:cNvPr id="742" name="Google Shape;742;g2658e85a442_0_204"/>
          <p:cNvSpPr txBox="1"/>
          <p:nvPr/>
        </p:nvSpPr>
        <p:spPr>
          <a:xfrm>
            <a:off x="507625" y="1823275"/>
            <a:ext cx="5614800" cy="218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Diagnosis:</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No specific criteria but: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Hyperglycaemia &gt; 30 mmol</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Serum Osmolarity &gt; 320 mosmol/kg</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No Ketonaemia</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743" name="Google Shape;743;g2658e85a442_0_204"/>
          <p:cNvSpPr txBox="1"/>
          <p:nvPr/>
        </p:nvSpPr>
        <p:spPr>
          <a:xfrm>
            <a:off x="6219075" y="1823275"/>
            <a:ext cx="5614800" cy="193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Management:</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Fluid Replacement (saline)</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LMWH</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a:solidFill>
                  <a:schemeClr val="dk1"/>
                </a:solidFill>
                <a:latin typeface="Calibri"/>
                <a:ea typeface="Calibri"/>
                <a:cs typeface="Calibri"/>
                <a:sym typeface="Calibri"/>
              </a:rPr>
              <a:t>Restore electrolytes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pic>
        <p:nvPicPr>
          <p:cNvPr id="749" name="Google Shape;749;g2658e85a442_0_212"/>
          <p:cNvPicPr preferRelativeResize="0"/>
          <p:nvPr/>
        </p:nvPicPr>
        <p:blipFill rotWithShape="1">
          <a:blip r:embed="rId3">
            <a:alphaModFix/>
          </a:blip>
          <a:srcRect b="25059" l="0" r="0" t="0"/>
          <a:stretch/>
        </p:blipFill>
        <p:spPr>
          <a:xfrm>
            <a:off x="84325" y="174550"/>
            <a:ext cx="8442526" cy="6275900"/>
          </a:xfrm>
          <a:prstGeom prst="rect">
            <a:avLst/>
          </a:prstGeom>
          <a:noFill/>
          <a:ln>
            <a:noFill/>
          </a:ln>
        </p:spPr>
      </p:pic>
      <p:sp>
        <p:nvSpPr>
          <p:cNvPr id="750" name="Google Shape;750;g2658e85a442_0_212"/>
          <p:cNvSpPr txBox="1"/>
          <p:nvPr/>
        </p:nvSpPr>
        <p:spPr>
          <a:xfrm>
            <a:off x="8909775" y="618375"/>
            <a:ext cx="2642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https://linktr.ee/uosendosoc</a:t>
            </a:r>
            <a:endParaRPr sz="2800">
              <a:solidFill>
                <a:schemeClr val="dk1"/>
              </a:solidFill>
              <a:latin typeface="Calibri"/>
              <a:ea typeface="Calibri"/>
              <a:cs typeface="Calibri"/>
              <a:sym typeface="Calibri"/>
            </a:endParaRPr>
          </a:p>
        </p:txBody>
      </p:sp>
      <p:pic>
        <p:nvPicPr>
          <p:cNvPr id="751" name="Google Shape;751;g2658e85a442_0_212"/>
          <p:cNvPicPr preferRelativeResize="0"/>
          <p:nvPr/>
        </p:nvPicPr>
        <p:blipFill>
          <a:blip r:embed="rId4">
            <a:alphaModFix/>
          </a:blip>
          <a:stretch>
            <a:fillRect/>
          </a:stretch>
        </p:blipFill>
        <p:spPr>
          <a:xfrm>
            <a:off x="8731000" y="2054500"/>
            <a:ext cx="3214151" cy="3214151"/>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pic>
        <p:nvPicPr>
          <p:cNvPr id="757" name="Google Shape;757;g2658e85a442_0_220"/>
          <p:cNvPicPr preferRelativeResize="0"/>
          <p:nvPr/>
        </p:nvPicPr>
        <p:blipFill>
          <a:blip r:embed="rId3">
            <a:alphaModFix/>
          </a:blip>
          <a:stretch>
            <a:fillRect/>
          </a:stretch>
        </p:blipFill>
        <p:spPr>
          <a:xfrm>
            <a:off x="180500" y="0"/>
            <a:ext cx="6765877" cy="6858001"/>
          </a:xfrm>
          <a:prstGeom prst="rect">
            <a:avLst/>
          </a:prstGeom>
          <a:noFill/>
          <a:ln>
            <a:noFill/>
          </a:ln>
        </p:spPr>
      </p:pic>
      <p:pic>
        <p:nvPicPr>
          <p:cNvPr id="758" name="Google Shape;758;g2658e85a442_0_220"/>
          <p:cNvPicPr preferRelativeResize="0"/>
          <p:nvPr/>
        </p:nvPicPr>
        <p:blipFill>
          <a:blip r:embed="rId4">
            <a:alphaModFix/>
          </a:blip>
          <a:stretch>
            <a:fillRect/>
          </a:stretch>
        </p:blipFill>
        <p:spPr>
          <a:xfrm>
            <a:off x="8140775" y="2026375"/>
            <a:ext cx="3214151" cy="3214151"/>
          </a:xfrm>
          <a:prstGeom prst="rect">
            <a:avLst/>
          </a:prstGeom>
          <a:noFill/>
          <a:ln>
            <a:noFill/>
          </a:ln>
        </p:spPr>
      </p:pic>
      <p:sp>
        <p:nvSpPr>
          <p:cNvPr id="759" name="Google Shape;759;g2658e85a442_0_220"/>
          <p:cNvSpPr txBox="1"/>
          <p:nvPr/>
        </p:nvSpPr>
        <p:spPr>
          <a:xfrm>
            <a:off x="7420125" y="562150"/>
            <a:ext cx="3934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https://linktr.ee/uosendosoc</a:t>
            </a:r>
            <a:endParaRPr sz="2800">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pic>
        <p:nvPicPr>
          <p:cNvPr id="765" name="Google Shape;765;g2658e85a442_0_234"/>
          <p:cNvPicPr preferRelativeResize="0"/>
          <p:nvPr/>
        </p:nvPicPr>
        <p:blipFill rotWithShape="1">
          <a:blip r:embed="rId3">
            <a:alphaModFix/>
          </a:blip>
          <a:srcRect b="0" l="0" r="0" t="73262"/>
          <a:stretch/>
        </p:blipFill>
        <p:spPr>
          <a:xfrm>
            <a:off x="124300" y="1292900"/>
            <a:ext cx="10014624" cy="2656075"/>
          </a:xfrm>
          <a:prstGeom prst="rect">
            <a:avLst/>
          </a:prstGeom>
          <a:noFill/>
          <a:ln>
            <a:noFill/>
          </a:ln>
        </p:spPr>
      </p:pic>
      <p:sp>
        <p:nvSpPr>
          <p:cNvPr id="766" name="Google Shape;766;g2658e85a442_0_234"/>
          <p:cNvSpPr txBox="1"/>
          <p:nvPr/>
        </p:nvSpPr>
        <p:spPr>
          <a:xfrm>
            <a:off x="9336325" y="112450"/>
            <a:ext cx="2642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https://linktr.ee/uosendosoc</a:t>
            </a:r>
            <a:endParaRPr sz="2800">
              <a:solidFill>
                <a:schemeClr val="dk1"/>
              </a:solidFill>
              <a:latin typeface="Calibri"/>
              <a:ea typeface="Calibri"/>
              <a:cs typeface="Calibri"/>
              <a:sym typeface="Calibri"/>
            </a:endParaRPr>
          </a:p>
        </p:txBody>
      </p:sp>
      <p:pic>
        <p:nvPicPr>
          <p:cNvPr id="767" name="Google Shape;767;g2658e85a442_0_234"/>
          <p:cNvPicPr preferRelativeResize="0"/>
          <p:nvPr/>
        </p:nvPicPr>
        <p:blipFill>
          <a:blip r:embed="rId4">
            <a:alphaModFix/>
          </a:blip>
          <a:stretch>
            <a:fillRect/>
          </a:stretch>
        </p:blipFill>
        <p:spPr>
          <a:xfrm>
            <a:off x="8764275" y="3643850"/>
            <a:ext cx="3214151" cy="3214151"/>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2658e85a442_0_277"/>
          <p:cNvSpPr txBox="1"/>
          <p:nvPr>
            <p:ph type="title"/>
          </p:nvPr>
        </p:nvSpPr>
        <p:spPr>
          <a:xfrm>
            <a:off x="632475" y="570875"/>
            <a:ext cx="10515600" cy="19446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pls give feedback!</a:t>
            </a:r>
            <a:endParaRPr/>
          </a:p>
          <a:p>
            <a:pPr indent="0" lvl="0" marL="0" rtl="0" algn="l">
              <a:spcBef>
                <a:spcPts val="0"/>
              </a:spcBef>
              <a:spcAft>
                <a:spcPts val="0"/>
              </a:spcAft>
              <a:buNone/>
            </a:pPr>
            <a:r>
              <a:rPr lang="en-US"/>
              <a:t>questions</a:t>
            </a:r>
            <a:r>
              <a:rPr lang="en-US"/>
              <a:t> coming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https://forms.gle/jmmWGpDgUqHx98AR7</a:t>
            </a:r>
            <a:endParaRPr/>
          </a:p>
        </p:txBody>
      </p:sp>
      <p:pic>
        <p:nvPicPr>
          <p:cNvPr id="774" name="Google Shape;774;g2658e85a442_0_277"/>
          <p:cNvPicPr preferRelativeResize="0"/>
          <p:nvPr/>
        </p:nvPicPr>
        <p:blipFill>
          <a:blip r:embed="rId3">
            <a:alphaModFix/>
          </a:blip>
          <a:stretch>
            <a:fillRect/>
          </a:stretch>
        </p:blipFill>
        <p:spPr>
          <a:xfrm>
            <a:off x="3101375" y="2693625"/>
            <a:ext cx="4164375" cy="4164375"/>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g2658e85a442_0_290"/>
          <p:cNvSpPr txBox="1"/>
          <p:nvPr>
            <p:ph idx="1" type="body"/>
          </p:nvPr>
        </p:nvSpPr>
        <p:spPr>
          <a:xfrm>
            <a:off x="838200" y="1837193"/>
            <a:ext cx="10515600" cy="4335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your GP clinic with his mother. The patient is complaining of feeling tired and going to the toilet frequently. He mentioned that he always need to keep drinking because he’s so thirsty all the time. His general appearance is quite slim. His PMhx is not significant but his mother mentioned that she suffers from hypothyroidism.</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the</a:t>
            </a:r>
            <a:r>
              <a:rPr lang="en-US" sz="2300">
                <a:solidFill>
                  <a:srgbClr val="000000"/>
                </a:solidFill>
              </a:rPr>
              <a:t> association-link with this disease?</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Autosomal</a:t>
            </a:r>
            <a:r>
              <a:rPr lang="en-US" sz="2300">
                <a:solidFill>
                  <a:srgbClr val="000000"/>
                </a:solidFill>
              </a:rPr>
              <a:t> Recessive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Autosomal Dominant</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HLA B27</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HLA-DR3-DQ2 and HLA-DR4-DQ8</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ANA antibodies</a:t>
            </a:r>
            <a:endParaRPr sz="2300">
              <a:solidFill>
                <a:srgbClr val="000000"/>
              </a:solidFill>
            </a:endParaRPr>
          </a:p>
        </p:txBody>
      </p:sp>
      <p:sp>
        <p:nvSpPr>
          <p:cNvPr id="780" name="Google Shape;780;g2658e85a442_0_290"/>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1</a:t>
            </a:r>
            <a:endParaRPr sz="4200">
              <a:solidFill>
                <a:srgbClr val="FFFFFF"/>
              </a:solidFill>
              <a:latin typeface="Georgia"/>
              <a:ea typeface="Georgia"/>
              <a:cs typeface="Georgia"/>
              <a:sym typeface="Georgia"/>
            </a:endParaRPr>
          </a:p>
        </p:txBody>
      </p:sp>
      <p:sp>
        <p:nvSpPr>
          <p:cNvPr id="781" name="Google Shape;781;g2658e85a442_0_290"/>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2658e85a442_0_296"/>
          <p:cNvSpPr txBox="1"/>
          <p:nvPr>
            <p:ph idx="1" type="body"/>
          </p:nvPr>
        </p:nvSpPr>
        <p:spPr>
          <a:xfrm>
            <a:off x="838200" y="1837193"/>
            <a:ext cx="10515600" cy="4335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your GP clinic with his mother. The patient is complaining of feeling tired and going to the toilet frequently. He mentioned that he always need to keep drinking because he’s so thirsty all the time. His general appearance is quite slim. His PMhx is not significant but his mother mentioned that she suffers from hypothyroidism.</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the association-link with this disease?</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Autosomal Recessive</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Autosomal Dominant</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HLA B27</a:t>
            </a:r>
            <a:endParaRPr sz="2300">
              <a:solidFill>
                <a:srgbClr val="000000"/>
              </a:solidFill>
            </a:endParaRPr>
          </a:p>
          <a:p>
            <a:pPr indent="-374650" lvl="0" marL="457200" rtl="0" algn="l">
              <a:lnSpc>
                <a:spcPct val="100000"/>
              </a:lnSpc>
              <a:spcBef>
                <a:spcPts val="0"/>
              </a:spcBef>
              <a:spcAft>
                <a:spcPts val="0"/>
              </a:spcAft>
              <a:buClr>
                <a:srgbClr val="FF0000"/>
              </a:buClr>
              <a:buSzPts val="2300"/>
              <a:buFont typeface="Calibri"/>
              <a:buAutoNum type="alphaLcPeriod"/>
            </a:pPr>
            <a:r>
              <a:rPr lang="en-US" sz="2300">
                <a:solidFill>
                  <a:srgbClr val="FF0000"/>
                </a:solidFill>
              </a:rPr>
              <a:t>HLA-DR3-DQ2 and HLA-DR4-DQ8</a:t>
            </a:r>
            <a:endParaRPr>
              <a:solidFill>
                <a:srgbClr val="FF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ANA antibodies</a:t>
            </a:r>
            <a:endParaRPr sz="2300">
              <a:solidFill>
                <a:srgbClr val="000000"/>
              </a:solidFill>
            </a:endParaRPr>
          </a:p>
        </p:txBody>
      </p:sp>
      <p:sp>
        <p:nvSpPr>
          <p:cNvPr id="787" name="Google Shape;787;g2658e85a442_0_29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1</a:t>
            </a:r>
            <a:endParaRPr sz="4200">
              <a:solidFill>
                <a:srgbClr val="FFFFFF"/>
              </a:solidFill>
              <a:latin typeface="Georgia"/>
              <a:ea typeface="Georgia"/>
              <a:cs typeface="Georgia"/>
              <a:sym typeface="Georgia"/>
            </a:endParaRPr>
          </a:p>
        </p:txBody>
      </p:sp>
      <p:sp>
        <p:nvSpPr>
          <p:cNvPr id="788" name="Google Shape;788;g2658e85a442_0_296"/>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g2658e85a442_0_308"/>
          <p:cNvPicPr preferRelativeResize="0"/>
          <p:nvPr/>
        </p:nvPicPr>
        <p:blipFill>
          <a:blip r:embed="rId3">
            <a:alphaModFix/>
          </a:blip>
          <a:stretch>
            <a:fillRect/>
          </a:stretch>
        </p:blipFill>
        <p:spPr>
          <a:xfrm>
            <a:off x="1712300" y="152400"/>
            <a:ext cx="5065275" cy="6553200"/>
          </a:xfrm>
          <a:prstGeom prst="rect">
            <a:avLst/>
          </a:prstGeom>
          <a:noFill/>
          <a:ln>
            <a:noFill/>
          </a:ln>
        </p:spPr>
      </p:pic>
      <p:sp>
        <p:nvSpPr>
          <p:cNvPr id="795" name="Google Shape;795;g2658e85a442_0_308"/>
          <p:cNvSpPr txBox="1"/>
          <p:nvPr/>
        </p:nvSpPr>
        <p:spPr>
          <a:xfrm>
            <a:off x="7153125" y="2023650"/>
            <a:ext cx="4651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chemeClr val="dk1"/>
                </a:solidFill>
                <a:latin typeface="Calibri"/>
                <a:ea typeface="Calibri"/>
                <a:cs typeface="Calibri"/>
                <a:sym typeface="Calibri"/>
              </a:rPr>
              <a:t>not useful now, but come back to this when revising!</a:t>
            </a:r>
            <a:endParaRPr sz="28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g2658e85a442_0_316"/>
          <p:cNvSpPr txBox="1"/>
          <p:nvPr>
            <p:ph idx="1" type="body"/>
          </p:nvPr>
        </p:nvSpPr>
        <p:spPr>
          <a:xfrm>
            <a:off x="838200" y="1837193"/>
            <a:ext cx="10515600" cy="4335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1000"/>
              </a:spcBef>
              <a:spcAft>
                <a:spcPts val="0"/>
              </a:spcAft>
              <a:buNone/>
            </a:pPr>
            <a:r>
              <a:rPr lang="en-US" sz="2300">
                <a:solidFill>
                  <a:srgbClr val="000000"/>
                </a:solidFill>
              </a:rPr>
              <a:t>A 14 year old boy presents to your GP clinic with his mother. The patient is complaining of feeling tired and going to the toilet frequently. He mentioned that he always need to keep drinking because he’s so thirsty all the time. His general appearance is quite slim. His PMhx is not significant but his mother mentioned that she suffers from hypothyroidism.</a:t>
            </a:r>
            <a:endParaRPr sz="2300">
              <a:solidFill>
                <a:srgbClr val="000000"/>
              </a:solidFill>
            </a:endParaRPr>
          </a:p>
          <a:p>
            <a:pPr indent="0" lvl="0" marL="0" rtl="0" algn="l">
              <a:lnSpc>
                <a:spcPct val="90000"/>
              </a:lnSpc>
              <a:spcBef>
                <a:spcPts val="1000"/>
              </a:spcBef>
              <a:spcAft>
                <a:spcPts val="0"/>
              </a:spcAft>
              <a:buNone/>
            </a:pPr>
            <a:r>
              <a:rPr lang="en-US" sz="2300">
                <a:solidFill>
                  <a:srgbClr val="000000"/>
                </a:solidFill>
              </a:rPr>
              <a:t>What would be the management for this condition?</a:t>
            </a:r>
            <a:endParaRPr sz="2300">
              <a:solidFill>
                <a:srgbClr val="000000"/>
              </a:solidFill>
            </a:endParaRPr>
          </a:p>
          <a:p>
            <a:pPr indent="0" lvl="0" marL="0" rtl="0" algn="l">
              <a:lnSpc>
                <a:spcPct val="90000"/>
              </a:lnSpc>
              <a:spcBef>
                <a:spcPts val="1000"/>
              </a:spcBef>
              <a:spcAft>
                <a:spcPts val="0"/>
              </a:spcAft>
              <a:buNone/>
            </a:pPr>
            <a:r>
              <a:t/>
            </a:r>
            <a:endParaRPr sz="2300">
              <a:solidFill>
                <a:srgbClr val="000000"/>
              </a:solidFill>
            </a:endParaRPr>
          </a:p>
          <a:p>
            <a:pPr indent="-374650" lvl="0" marL="457200" rtl="0" algn="l">
              <a:lnSpc>
                <a:spcPct val="90000"/>
              </a:lnSpc>
              <a:spcBef>
                <a:spcPts val="1000"/>
              </a:spcBef>
              <a:spcAft>
                <a:spcPts val="0"/>
              </a:spcAft>
              <a:buClr>
                <a:srgbClr val="000000"/>
              </a:buClr>
              <a:buSzPts val="2300"/>
              <a:buFont typeface="Calibri"/>
              <a:buAutoNum type="alphaLcPeriod"/>
            </a:pPr>
            <a:r>
              <a:rPr lang="en-US" sz="2300">
                <a:solidFill>
                  <a:srgbClr val="000000"/>
                </a:solidFill>
              </a:rPr>
              <a:t>Lifestyle modifications</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Insulin</a:t>
            </a:r>
            <a:endParaRPr sz="2300">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Metformin</a:t>
            </a:r>
            <a:endParaRPr sz="2300">
              <a:solidFill>
                <a:srgbClr val="000000"/>
              </a:solidFill>
            </a:endParaRPr>
          </a:p>
          <a:p>
            <a:pPr indent="-374650" lvl="0" marL="457200" rtl="0" algn="l">
              <a:lnSpc>
                <a:spcPct val="100000"/>
              </a:lnSpc>
              <a:spcBef>
                <a:spcPts val="0"/>
              </a:spcBef>
              <a:spcAft>
                <a:spcPts val="0"/>
              </a:spcAft>
              <a:buClr>
                <a:srgbClr val="000000"/>
              </a:buClr>
              <a:buSzPts val="2300"/>
              <a:buFont typeface="Calibri"/>
              <a:buAutoNum type="alphaLcPeriod"/>
            </a:pPr>
            <a:r>
              <a:rPr lang="en-US" sz="2300"/>
              <a:t>SGLT-2 inhibitor</a:t>
            </a:r>
            <a:endParaRPr>
              <a:solidFill>
                <a:srgbClr val="000000"/>
              </a:solidFill>
            </a:endParaRPr>
          </a:p>
          <a:p>
            <a:pPr indent="-374650" lvl="0" marL="457200" rtl="0" algn="l">
              <a:lnSpc>
                <a:spcPct val="90000"/>
              </a:lnSpc>
              <a:spcBef>
                <a:spcPts val="0"/>
              </a:spcBef>
              <a:spcAft>
                <a:spcPts val="0"/>
              </a:spcAft>
              <a:buClr>
                <a:srgbClr val="000000"/>
              </a:buClr>
              <a:buSzPts val="2300"/>
              <a:buFont typeface="Calibri"/>
              <a:buAutoNum type="alphaLcPeriod"/>
            </a:pPr>
            <a:r>
              <a:rPr lang="en-US" sz="2300">
                <a:solidFill>
                  <a:srgbClr val="000000"/>
                </a:solidFill>
              </a:rPr>
              <a:t>DPP 4 inhibitor</a:t>
            </a:r>
            <a:endParaRPr sz="2300">
              <a:solidFill>
                <a:srgbClr val="000000"/>
              </a:solidFill>
            </a:endParaRPr>
          </a:p>
        </p:txBody>
      </p:sp>
      <p:sp>
        <p:nvSpPr>
          <p:cNvPr id="801" name="Google Shape;801;g2658e85a442_0_316"/>
          <p:cNvSpPr txBox="1"/>
          <p:nvPr>
            <p:ph type="title"/>
          </p:nvPr>
        </p:nvSpPr>
        <p:spPr>
          <a:xfrm>
            <a:off x="838200" y="365125"/>
            <a:ext cx="10515600" cy="1325700"/>
          </a:xfrm>
          <a:prstGeom prst="rect">
            <a:avLst/>
          </a:prstGeom>
          <a:solidFill>
            <a:srgbClr val="293267"/>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sz="4200">
                <a:solidFill>
                  <a:srgbClr val="FFFFFF"/>
                </a:solidFill>
                <a:latin typeface="Georgia"/>
                <a:ea typeface="Georgia"/>
                <a:cs typeface="Georgia"/>
                <a:sym typeface="Georgia"/>
              </a:rPr>
              <a:t>Question 2</a:t>
            </a:r>
            <a:endParaRPr sz="4200">
              <a:solidFill>
                <a:srgbClr val="FFFFFF"/>
              </a:solidFill>
              <a:latin typeface="Georgia"/>
              <a:ea typeface="Georgia"/>
              <a:cs typeface="Georgia"/>
              <a:sym typeface="Georgia"/>
            </a:endParaRPr>
          </a:p>
        </p:txBody>
      </p:sp>
      <p:sp>
        <p:nvSpPr>
          <p:cNvPr id="802" name="Google Shape;802;g2658e85a442_0_316"/>
          <p:cNvSpPr txBox="1"/>
          <p:nvPr/>
        </p:nvSpPr>
        <p:spPr>
          <a:xfrm>
            <a:off x="890925" y="2051175"/>
            <a:ext cx="596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