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y="6858000" cx="12192000"/>
  <p:notesSz cx="6858000" cy="9144000"/>
  <p:embeddedFontLst>
    <p:embeddedFont>
      <p:font typeface="Roboto"/>
      <p:regular r:id="rId55"/>
      <p:bold r:id="rId56"/>
      <p:italic r:id="rId57"/>
      <p:boldItalic r:id="rId58"/>
    </p:embeddedFont>
    <p:embeddedFont>
      <p:font typeface="Radley"/>
      <p:regular r:id="rId59"/>
      <p:italic r:id="rId60"/>
    </p:embeddedFont>
    <p:embeddedFont>
      <p:font typeface="Helvetica Neue"/>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5" roundtripDataSignature="AMtx7mgVxkhsXQxWLDAWNU0D2NxKbcSz5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1E60007-D3D8-45DC-83DC-71EF320D9430}">
  <a:tblStyle styleId="{81E60007-D3D8-45DC-83DC-71EF320D943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00397BAD-2ED8-43FE-8B2A-0C5A51328012}"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HelveticaNeue-bold.fntdata"/><Relationship Id="rId61" Type="http://schemas.openxmlformats.org/officeDocument/2006/relationships/font" Target="fonts/HelveticaNeue-regular.fntdata"/><Relationship Id="rId20" Type="http://schemas.openxmlformats.org/officeDocument/2006/relationships/slide" Target="slides/slide15.xml"/><Relationship Id="rId64" Type="http://schemas.openxmlformats.org/officeDocument/2006/relationships/font" Target="fonts/HelveticaNeue-boldItalic.fntdata"/><Relationship Id="rId63" Type="http://schemas.openxmlformats.org/officeDocument/2006/relationships/font" Target="fonts/HelveticaNeue-italic.fntdata"/><Relationship Id="rId22" Type="http://schemas.openxmlformats.org/officeDocument/2006/relationships/slide" Target="slides/slide17.xml"/><Relationship Id="rId21" Type="http://schemas.openxmlformats.org/officeDocument/2006/relationships/slide" Target="slides/slide16.xml"/><Relationship Id="rId65"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Radley-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Roboto-regular.fntdata"/><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Roboto-italic.fntdata"/><Relationship Id="rId12" Type="http://schemas.openxmlformats.org/officeDocument/2006/relationships/slide" Target="slides/slide7.xml"/><Relationship Id="rId56" Type="http://schemas.openxmlformats.org/officeDocument/2006/relationships/font" Target="fonts/Roboto-bold.fntdata"/><Relationship Id="rId15" Type="http://schemas.openxmlformats.org/officeDocument/2006/relationships/slide" Target="slides/slide10.xml"/><Relationship Id="rId59" Type="http://schemas.openxmlformats.org/officeDocument/2006/relationships/font" Target="fonts/Radley-regular.fntdata"/><Relationship Id="rId14" Type="http://schemas.openxmlformats.org/officeDocument/2006/relationships/slide" Target="slides/slide9.xml"/><Relationship Id="rId58" Type="http://schemas.openxmlformats.org/officeDocument/2006/relationships/font" Target="fonts/Robo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799"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2" y="0"/>
            <a:ext cx="2971799" cy="4572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1pPr>
            <a:lvl2pPr indent="-304800" lvl="1" marL="9144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4pPr>
            <a:lvl5pPr indent="-304800" lvl="4" marL="22860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indent="-304800" lvl="5" marL="27432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6pPr>
            <a:lvl7pPr indent="-304800" lvl="6" marL="32004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7pPr>
            <a:lvl8pPr indent="-304800" lvl="7" marL="36576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8pPr>
            <a:lvl9pPr indent="-304800" lvl="8" marL="41148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799" cy="457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86" name="Google Shape;8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160" name="Google Shape;16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165" name="Google Shape;16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8: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170" name="Google Shape;17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175" name="Google Shape;17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20: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180" name="Google Shape;18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3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185" name="Google Shape;185;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3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197" name="Google Shape;197;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3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203" name="Google Shape;203;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3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208" name="Google Shape;208;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38: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US"/>
              <a:t>under 35 = more STI, over 35 = more KEEPS (UTI)</a:t>
            </a:r>
            <a:endParaRPr/>
          </a:p>
        </p:txBody>
      </p:sp>
      <p:sp>
        <p:nvSpPr>
          <p:cNvPr id="213" name="Google Shape;213;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3: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95" name="Google Shape;95;p3: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3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218" name="Google Shape;218;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40: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223" name="Google Shape;223;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4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228" name="Google Shape;228;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4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233" name="Google Shape;233;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4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Char char="●"/>
            </a:pPr>
            <a:r>
              <a:rPr b="0" i="0" lang="en-US">
                <a:solidFill>
                  <a:srgbClr val="111111"/>
                </a:solidFill>
                <a:latin typeface="Helvetica Neue"/>
                <a:ea typeface="Helvetica Neue"/>
                <a:cs typeface="Helvetica Neue"/>
                <a:sym typeface="Helvetica Neue"/>
              </a:rPr>
              <a:t>Complications of an enlarged prostate can include:</a:t>
            </a:r>
            <a:endParaRPr/>
          </a:p>
          <a:p>
            <a:pPr indent="-304800" lvl="0" marL="457200" rtl="0" algn="l">
              <a:lnSpc>
                <a:spcPct val="100000"/>
              </a:lnSpc>
              <a:spcBef>
                <a:spcPts val="0"/>
              </a:spcBef>
              <a:spcAft>
                <a:spcPts val="0"/>
              </a:spcAft>
              <a:buSzPts val="1200"/>
              <a:buFont typeface="Arial"/>
              <a:buChar char="•"/>
            </a:pPr>
            <a:r>
              <a:rPr b="1" i="0" lang="en-US">
                <a:solidFill>
                  <a:srgbClr val="111111"/>
                </a:solidFill>
                <a:latin typeface="Helvetica Neue"/>
                <a:ea typeface="Helvetica Neue"/>
                <a:cs typeface="Helvetica Neue"/>
                <a:sym typeface="Helvetica Neue"/>
              </a:rPr>
              <a:t>Not being able to pee.</a:t>
            </a:r>
            <a:r>
              <a:rPr b="0" i="0" lang="en-US">
                <a:solidFill>
                  <a:srgbClr val="111111"/>
                </a:solidFill>
                <a:latin typeface="Helvetica Neue"/>
                <a:ea typeface="Helvetica Neue"/>
                <a:cs typeface="Helvetica Neue"/>
                <a:sym typeface="Helvetica Neue"/>
              </a:rPr>
              <a:t> This also is called urinary retention. You might need to have a tube called a catheter placed into your bladder to drain the urine. Some people with an enlarged prostate need surgery to get relief.</a:t>
            </a:r>
            <a:endParaRPr/>
          </a:p>
          <a:p>
            <a:pPr indent="-304800" lvl="0" marL="457200" rtl="0" algn="l">
              <a:lnSpc>
                <a:spcPct val="100000"/>
              </a:lnSpc>
              <a:spcBef>
                <a:spcPts val="0"/>
              </a:spcBef>
              <a:spcAft>
                <a:spcPts val="0"/>
              </a:spcAft>
              <a:buSzPts val="1200"/>
              <a:buFont typeface="Arial"/>
              <a:buChar char="•"/>
            </a:pPr>
            <a:r>
              <a:rPr b="1" i="0" lang="en-US">
                <a:solidFill>
                  <a:srgbClr val="111111"/>
                </a:solidFill>
                <a:latin typeface="Helvetica Neue"/>
                <a:ea typeface="Helvetica Neue"/>
                <a:cs typeface="Helvetica Neue"/>
                <a:sym typeface="Helvetica Neue"/>
              </a:rPr>
              <a:t>Urinary tract infections (UTIs).</a:t>
            </a:r>
            <a:r>
              <a:rPr b="0" i="0" lang="en-US">
                <a:solidFill>
                  <a:srgbClr val="111111"/>
                </a:solidFill>
                <a:latin typeface="Helvetica Neue"/>
                <a:ea typeface="Helvetica Neue"/>
                <a:cs typeface="Helvetica Neue"/>
                <a:sym typeface="Helvetica Neue"/>
              </a:rPr>
              <a:t> Not being able to fully empty the bladder can raise the risk of infection in the urinary tract. If you often get UTIs, you might need surgery to remove part of the prostate.</a:t>
            </a:r>
            <a:endParaRPr/>
          </a:p>
          <a:p>
            <a:pPr indent="-304800" lvl="0" marL="457200" rtl="0" algn="l">
              <a:lnSpc>
                <a:spcPct val="100000"/>
              </a:lnSpc>
              <a:spcBef>
                <a:spcPts val="0"/>
              </a:spcBef>
              <a:spcAft>
                <a:spcPts val="0"/>
              </a:spcAft>
              <a:buSzPts val="1200"/>
              <a:buFont typeface="Arial"/>
              <a:buChar char="•"/>
            </a:pPr>
            <a:r>
              <a:rPr b="1" i="0" lang="en-US">
                <a:solidFill>
                  <a:srgbClr val="111111"/>
                </a:solidFill>
                <a:latin typeface="Helvetica Neue"/>
                <a:ea typeface="Helvetica Neue"/>
                <a:cs typeface="Helvetica Neue"/>
                <a:sym typeface="Helvetica Neue"/>
              </a:rPr>
              <a:t>Bladder stones.</a:t>
            </a:r>
            <a:r>
              <a:rPr b="0" i="0" lang="en-US">
                <a:solidFill>
                  <a:srgbClr val="111111"/>
                </a:solidFill>
                <a:latin typeface="Helvetica Neue"/>
                <a:ea typeface="Helvetica Neue"/>
                <a:cs typeface="Helvetica Neue"/>
                <a:sym typeface="Helvetica Neue"/>
              </a:rPr>
              <a:t> These are most often caused by being unable to fully empty the bladder. Bladder stones can cause illness, bladder irritation, blood in the urine and blocked urine flow.</a:t>
            </a:r>
            <a:endParaRPr/>
          </a:p>
          <a:p>
            <a:pPr indent="-304800" lvl="0" marL="457200" rtl="0" algn="l">
              <a:lnSpc>
                <a:spcPct val="100000"/>
              </a:lnSpc>
              <a:spcBef>
                <a:spcPts val="0"/>
              </a:spcBef>
              <a:spcAft>
                <a:spcPts val="0"/>
              </a:spcAft>
              <a:buSzPts val="1200"/>
              <a:buFont typeface="Arial"/>
              <a:buChar char="•"/>
            </a:pPr>
            <a:r>
              <a:rPr b="1" i="0" lang="en-US">
                <a:solidFill>
                  <a:srgbClr val="111111"/>
                </a:solidFill>
                <a:latin typeface="Helvetica Neue"/>
                <a:ea typeface="Helvetica Neue"/>
                <a:cs typeface="Helvetica Neue"/>
                <a:sym typeface="Helvetica Neue"/>
              </a:rPr>
              <a:t>Bladder damage.</a:t>
            </a:r>
            <a:r>
              <a:rPr b="0" i="0" lang="en-US">
                <a:solidFill>
                  <a:srgbClr val="111111"/>
                </a:solidFill>
                <a:latin typeface="Helvetica Neue"/>
                <a:ea typeface="Helvetica Neue"/>
                <a:cs typeface="Helvetica Neue"/>
                <a:sym typeface="Helvetica Neue"/>
              </a:rPr>
              <a:t> A bladder that doesn't empty fully can stretch and weaken over time. As a result, the muscular wall of the bladder no longer squeezes properly to force urine out. And this makes it harder to fully empty the bladder.</a:t>
            </a:r>
            <a:endParaRPr/>
          </a:p>
          <a:p>
            <a:pPr indent="-304800" lvl="0" marL="457200" rtl="0" algn="l">
              <a:lnSpc>
                <a:spcPct val="100000"/>
              </a:lnSpc>
              <a:spcBef>
                <a:spcPts val="0"/>
              </a:spcBef>
              <a:spcAft>
                <a:spcPts val="0"/>
              </a:spcAft>
              <a:buSzPts val="1200"/>
              <a:buFont typeface="Arial"/>
              <a:buChar char="•"/>
            </a:pPr>
            <a:r>
              <a:rPr b="1" i="0" lang="en-US">
                <a:solidFill>
                  <a:srgbClr val="111111"/>
                </a:solidFill>
                <a:latin typeface="Helvetica Neue"/>
                <a:ea typeface="Helvetica Neue"/>
                <a:cs typeface="Helvetica Neue"/>
                <a:sym typeface="Helvetica Neue"/>
              </a:rPr>
              <a:t>Kidney damage.</a:t>
            </a:r>
            <a:r>
              <a:rPr b="0" i="0" lang="en-US">
                <a:solidFill>
                  <a:srgbClr val="111111"/>
                </a:solidFill>
                <a:latin typeface="Helvetica Neue"/>
                <a:ea typeface="Helvetica Neue"/>
                <a:cs typeface="Helvetica Neue"/>
                <a:sym typeface="Helvetica Neue"/>
              </a:rPr>
              <a:t> Pressure in the bladder from not being able to pee can damage the kidneys or let bladder infections reach the kidneys.</a:t>
            </a:r>
            <a:endParaRPr/>
          </a:p>
          <a:p>
            <a:pPr indent="0" lvl="0" marL="0" rtl="0" algn="l">
              <a:lnSpc>
                <a:spcPct val="100000"/>
              </a:lnSpc>
              <a:spcBef>
                <a:spcPts val="0"/>
              </a:spcBef>
              <a:spcAft>
                <a:spcPts val="0"/>
              </a:spcAft>
              <a:buSzPts val="1200"/>
              <a:buNone/>
            </a:pPr>
            <a:r>
              <a:t/>
            </a:r>
            <a:endParaRPr/>
          </a:p>
          <a:p>
            <a:pPr indent="-304800" lvl="0" marL="457200" rtl="0" algn="l">
              <a:lnSpc>
                <a:spcPct val="100000"/>
              </a:lnSpc>
              <a:spcBef>
                <a:spcPts val="0"/>
              </a:spcBef>
              <a:spcAft>
                <a:spcPts val="0"/>
              </a:spcAft>
              <a:buSzPts val="1200"/>
              <a:buFont typeface="Arial"/>
              <a:buChar char="•"/>
            </a:pPr>
            <a:r>
              <a:rPr b="1" i="0" lang="en-US">
                <a:solidFill>
                  <a:srgbClr val="111111"/>
                </a:solidFill>
                <a:latin typeface="Helvetica Neue"/>
                <a:ea typeface="Helvetica Neue"/>
                <a:cs typeface="Helvetica Neue"/>
                <a:sym typeface="Helvetica Neue"/>
              </a:rPr>
              <a:t>Alpha blockers.</a:t>
            </a:r>
            <a:r>
              <a:rPr b="0" i="0" lang="en-US">
                <a:solidFill>
                  <a:srgbClr val="111111"/>
                </a:solidFill>
                <a:latin typeface="Helvetica Neue"/>
                <a:ea typeface="Helvetica Neue"/>
                <a:cs typeface="Helvetica Neue"/>
                <a:sym typeface="Helvetica Neue"/>
              </a:rPr>
              <a:t> Alpha blockers work by relaxing the smooth muscle of the bladder neck and prostate. This makes peeing easier. Alpha blockers include alfuzosin (Uroxatral), doxazosin (Cardura), tamsulosin (Flomax) silodosin (Rapaflo) and terazosin. They often work quickly in people with somewhat smaller prostates. Side effects might include dizziness. They also may include a harmless issue in which semen goes back into the bladder instead of out the tip of the penis. This is called retrograde ejaculation.</a:t>
            </a:r>
            <a:endParaRPr/>
          </a:p>
          <a:p>
            <a:pPr indent="-304800" lvl="0" marL="457200" rtl="0" algn="l">
              <a:lnSpc>
                <a:spcPct val="100000"/>
              </a:lnSpc>
              <a:spcBef>
                <a:spcPts val="0"/>
              </a:spcBef>
              <a:spcAft>
                <a:spcPts val="0"/>
              </a:spcAft>
              <a:buSzPts val="1200"/>
              <a:buFont typeface="Arial"/>
              <a:buChar char="•"/>
            </a:pPr>
            <a:r>
              <a:rPr b="1" i="0" lang="en-US">
                <a:solidFill>
                  <a:srgbClr val="111111"/>
                </a:solidFill>
                <a:latin typeface="Helvetica Neue"/>
                <a:ea typeface="Helvetica Neue"/>
                <a:cs typeface="Helvetica Neue"/>
                <a:sym typeface="Helvetica Neue"/>
              </a:rPr>
              <a:t>5-alpha reductase inhibitors.</a:t>
            </a:r>
            <a:r>
              <a:rPr b="0" i="0" lang="en-US">
                <a:solidFill>
                  <a:srgbClr val="111111"/>
                </a:solidFill>
                <a:latin typeface="Helvetica Neue"/>
                <a:ea typeface="Helvetica Neue"/>
                <a:cs typeface="Helvetica Neue"/>
                <a:sym typeface="Helvetica Neue"/>
              </a:rPr>
              <a:t> These medicines shrink the prostate. They do this by preventing hormone changes that cause the prostate to grow. Examples include finasteride (Proscar) and dutasteride (Avodart). They might take up to six months to work well and can cause sexual side effects.</a:t>
            </a:r>
            <a:endParaRPr/>
          </a:p>
          <a:p>
            <a:pPr indent="-304800" lvl="0" marL="457200" rtl="0" algn="l">
              <a:lnSpc>
                <a:spcPct val="100000"/>
              </a:lnSpc>
              <a:spcBef>
                <a:spcPts val="0"/>
              </a:spcBef>
              <a:spcAft>
                <a:spcPts val="0"/>
              </a:spcAft>
              <a:buSzPts val="1200"/>
              <a:buFont typeface="Arial"/>
              <a:buChar char="•"/>
            </a:pPr>
            <a:r>
              <a:rPr b="1" i="0" lang="en-US">
                <a:solidFill>
                  <a:srgbClr val="111111"/>
                </a:solidFill>
                <a:latin typeface="Helvetica Neue"/>
                <a:ea typeface="Helvetica Neue"/>
                <a:cs typeface="Helvetica Neue"/>
                <a:sym typeface="Helvetica Neue"/>
              </a:rPr>
              <a:t>Combination therapy.</a:t>
            </a:r>
            <a:r>
              <a:rPr b="0" i="0" lang="en-US">
                <a:solidFill>
                  <a:srgbClr val="111111"/>
                </a:solidFill>
                <a:latin typeface="Helvetica Neue"/>
                <a:ea typeface="Helvetica Neue"/>
                <a:cs typeface="Helvetica Neue"/>
                <a:sym typeface="Helvetica Neue"/>
              </a:rPr>
              <a:t> Your health care provider might suggest that you take an alpha blocker and a 5-alpha reductase inhibitor at the same time if either medicine alone doesn't help enough.</a:t>
            </a:r>
            <a:endParaRPr/>
          </a:p>
          <a:p>
            <a:pPr indent="-304800" lvl="0" marL="457200" rtl="0" algn="l">
              <a:lnSpc>
                <a:spcPct val="100000"/>
              </a:lnSpc>
              <a:spcBef>
                <a:spcPts val="0"/>
              </a:spcBef>
              <a:spcAft>
                <a:spcPts val="0"/>
              </a:spcAft>
              <a:buSzPts val="1200"/>
              <a:buFont typeface="Arial"/>
              <a:buChar char="•"/>
            </a:pPr>
            <a:r>
              <a:rPr b="1" i="0" lang="en-US">
                <a:solidFill>
                  <a:srgbClr val="111111"/>
                </a:solidFill>
                <a:latin typeface="Helvetica Neue"/>
                <a:ea typeface="Helvetica Neue"/>
                <a:cs typeface="Helvetica Neue"/>
                <a:sym typeface="Helvetica Neue"/>
              </a:rPr>
              <a:t>Tadalafil (Cialis).</a:t>
            </a:r>
            <a:r>
              <a:rPr b="0" i="0" lang="en-US">
                <a:solidFill>
                  <a:srgbClr val="111111"/>
                </a:solidFill>
                <a:latin typeface="Helvetica Neue"/>
                <a:ea typeface="Helvetica Neue"/>
                <a:cs typeface="Helvetica Neue"/>
                <a:sym typeface="Helvetica Neue"/>
              </a:rPr>
              <a:t> This medicine is often used to treat erectile dysfunction. Studies suggest it also can treat an enlarged prostate.</a:t>
            </a:r>
            <a:endParaRPr/>
          </a:p>
          <a:p>
            <a:pPr indent="0" lvl="0" marL="0" rtl="0" algn="l">
              <a:lnSpc>
                <a:spcPct val="100000"/>
              </a:lnSpc>
              <a:spcBef>
                <a:spcPts val="0"/>
              </a:spcBef>
              <a:spcAft>
                <a:spcPts val="0"/>
              </a:spcAft>
              <a:buSzPts val="1200"/>
              <a:buNone/>
            </a:pPr>
            <a:r>
              <a:t/>
            </a:r>
            <a:endParaRPr/>
          </a:p>
        </p:txBody>
      </p:sp>
      <p:sp>
        <p:nvSpPr>
          <p:cNvPr id="238" name="Google Shape;238;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4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US"/>
              <a:t>Note: RCC is related to congenital disease called VON HIPPEL LINDAU</a:t>
            </a:r>
            <a:endParaRPr/>
          </a:p>
        </p:txBody>
      </p:sp>
      <p:sp>
        <p:nvSpPr>
          <p:cNvPr id="250" name="Google Shape;250;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4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261" name="Google Shape;261;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4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271" name="Google Shape;271;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4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281" name="Google Shape;281;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48: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291" name="Google Shape;291;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05" name="Google Shape;10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4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301" name="Google Shape;301;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313" name="Google Shape;313;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5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322" name="Google Shape;322;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5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337" name="Google Shape;337;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5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351" name="Google Shape;351;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5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361" name="Google Shape;361;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5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372" name="Google Shape;372;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5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US"/>
              <a:t>Note = all types of nephritic syndrome are T3 hypersensitivity EXCEPT GOODPASTURE’S (T2)</a:t>
            </a:r>
            <a:endParaRPr/>
          </a:p>
        </p:txBody>
      </p:sp>
      <p:sp>
        <p:nvSpPr>
          <p:cNvPr id="383" name="Google Shape;383;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5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396" name="Google Shape;396;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58: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408" name="Google Shape;408;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0: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119" name="Google Shape;11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5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419" name="Google Shape;419;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60: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432" name="Google Shape;432;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6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441" name="Google Shape;441;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6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452" name="Google Shape;452;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6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461" name="Google Shape;461;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1b23d602c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g21b23d602c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US"/>
              <a:t>mainly associated with Subarachnoid haemorrhage</a:t>
            </a:r>
            <a:endParaRPr/>
          </a:p>
        </p:txBody>
      </p:sp>
      <p:sp>
        <p:nvSpPr>
          <p:cNvPr id="471" name="Google Shape;471;g21b23d602c4_0_0: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79" name="Google Shape;47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88" name="Google Shape;48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97" name="Google Shape;49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8: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06" name="Google Shape;50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125" name="Google Shape;125;p11: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132" name="Google Shape;13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137" name="Google Shape;13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143" name="Google Shape;14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1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t/>
            </a:r>
            <a:endParaRPr/>
          </a:p>
        </p:txBody>
      </p:sp>
      <p:sp>
        <p:nvSpPr>
          <p:cNvPr id="155" name="Google Shape;155;p15: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 name="Shape 28"/>
        <p:cNvGrpSpPr/>
        <p:nvPr/>
      </p:nvGrpSpPr>
      <p:grpSpPr>
        <a:xfrm>
          <a:off x="0" y="0"/>
          <a:ext cx="0" cy="0"/>
          <a:chOff x="0" y="0"/>
          <a:chExt cx="0" cy="0"/>
        </a:xfrm>
      </p:grpSpPr>
      <p:sp>
        <p:nvSpPr>
          <p:cNvPr id="29" name="Google Shape;29;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1" name="Google Shape;3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1"/>
          <p:cNvSpPr/>
          <p:nvPr>
            <p:ph idx="2" type="pic"/>
          </p:nvPr>
        </p:nvSpPr>
        <p:spPr>
          <a:xfrm>
            <a:off x="5183188" y="987425"/>
            <a:ext cx="6172200" cy="4873625"/>
          </a:xfrm>
          <a:prstGeom prst="rect">
            <a:avLst/>
          </a:prstGeom>
          <a:noFill/>
          <a:ln>
            <a:noFill/>
          </a:ln>
        </p:spPr>
      </p:sp>
      <p:sp>
        <p:nvSpPr>
          <p:cNvPr id="68" name="Google Shape;68;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10.jpg"/><Relationship Id="rId6" Type="http://schemas.openxmlformats.org/officeDocument/2006/relationships/image" Target="../media/image5.png"/><Relationship Id="rId7" Type="http://schemas.openxmlformats.org/officeDocument/2006/relationships/image" Target="../media/image3.jpg"/><Relationship Id="rId8"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3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7.jpg"/><Relationship Id="rId4" Type="http://schemas.openxmlformats.org/officeDocument/2006/relationships/image" Target="../media/image29.png"/><Relationship Id="rId5"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png"/><Relationship Id="rId4" Type="http://schemas.openxmlformats.org/officeDocument/2006/relationships/image" Target="../media/image20.jpg"/><Relationship Id="rId5" Type="http://schemas.openxmlformats.org/officeDocument/2006/relationships/image" Target="../media/image21.jpg"/><Relationship Id="rId6"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png"/><Relationship Id="rId4" Type="http://schemas.openxmlformats.org/officeDocument/2006/relationships/image" Target="../media/image32.jpg"/><Relationship Id="rId5" Type="http://schemas.openxmlformats.org/officeDocument/2006/relationships/image" Target="../media/image24.png"/><Relationship Id="rId6" Type="http://schemas.openxmlformats.org/officeDocument/2006/relationships/image" Target="../media/image2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png"/><Relationship Id="rId4" Type="http://schemas.openxmlformats.org/officeDocument/2006/relationships/image" Target="../media/image1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png"/><Relationship Id="rId4" Type="http://schemas.openxmlformats.org/officeDocument/2006/relationships/image" Target="../media/image30.jpg"/><Relationship Id="rId5" Type="http://schemas.openxmlformats.org/officeDocument/2006/relationships/image" Target="../media/image3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png"/><Relationship Id="rId4" Type="http://schemas.openxmlformats.org/officeDocument/2006/relationships/image" Target="../media/image26.jpg"/><Relationship Id="rId5" Type="http://schemas.openxmlformats.org/officeDocument/2006/relationships/image" Target="../media/image3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png"/><Relationship Id="rId4" Type="http://schemas.openxmlformats.org/officeDocument/2006/relationships/image" Target="../media/image27.png"/><Relationship Id="rId5" Type="http://schemas.openxmlformats.org/officeDocument/2006/relationships/image" Target="../media/image3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png"/><Relationship Id="rId4" Type="http://schemas.openxmlformats.org/officeDocument/2006/relationships/image" Target="../media/image2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png"/><Relationship Id="rId4" Type="http://schemas.openxmlformats.org/officeDocument/2006/relationships/image" Target="../media/image3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png"/><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
          <p:cNvSpPr txBox="1"/>
          <p:nvPr/>
        </p:nvSpPr>
        <p:spPr>
          <a:xfrm>
            <a:off x="5401733" y="5046132"/>
            <a:ext cx="1744133" cy="62939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Radley"/>
              <a:ea typeface="Radley"/>
              <a:cs typeface="Radley"/>
              <a:sym typeface="Radley"/>
            </a:endParaRPr>
          </a:p>
        </p:txBody>
      </p:sp>
      <p:sp>
        <p:nvSpPr>
          <p:cNvPr id="89" name="Google Shape;89;p2"/>
          <p:cNvSpPr txBox="1"/>
          <p:nvPr/>
        </p:nvSpPr>
        <p:spPr>
          <a:xfrm>
            <a:off x="5061475" y="5675530"/>
            <a:ext cx="2734500" cy="6462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293267"/>
                </a:solidFill>
                <a:latin typeface="Calibri"/>
                <a:ea typeface="Calibri"/>
                <a:cs typeface="Calibri"/>
                <a:sym typeface="Calibri"/>
              </a:rPr>
              <a:t>2022/2023</a:t>
            </a:r>
            <a:endParaRPr b="1" i="0" sz="3200" u="none" cap="none" strike="noStrike">
              <a:solidFill>
                <a:srgbClr val="293267"/>
              </a:solidFill>
              <a:latin typeface="Calibri"/>
              <a:ea typeface="Calibri"/>
              <a:cs typeface="Calibri"/>
              <a:sym typeface="Calibri"/>
            </a:endParaRPr>
          </a:p>
        </p:txBody>
      </p:sp>
      <p:pic>
        <p:nvPicPr>
          <p:cNvPr id="90" name="Google Shape;90;p2"/>
          <p:cNvPicPr preferRelativeResize="0"/>
          <p:nvPr/>
        </p:nvPicPr>
        <p:blipFill rotWithShape="1">
          <a:blip r:embed="rId3">
            <a:alphaModFix/>
          </a:blip>
          <a:srcRect b="0" l="0" r="0" t="0"/>
          <a:stretch/>
        </p:blipFill>
        <p:spPr>
          <a:xfrm>
            <a:off x="3999633" y="450064"/>
            <a:ext cx="4192731" cy="4192731"/>
          </a:xfrm>
          <a:prstGeom prst="rect">
            <a:avLst/>
          </a:prstGeom>
          <a:noFill/>
          <a:ln>
            <a:noFill/>
          </a:ln>
        </p:spPr>
      </p:pic>
      <p:pic>
        <p:nvPicPr>
          <p:cNvPr descr="A picture containing text&#10;&#10;Description automatically generated" id="91" name="Google Shape;91;p2"/>
          <p:cNvPicPr preferRelativeResize="0"/>
          <p:nvPr/>
        </p:nvPicPr>
        <p:blipFill rotWithShape="1">
          <a:blip r:embed="rId4">
            <a:alphaModFix/>
          </a:blip>
          <a:srcRect b="0" l="0" r="0" t="0"/>
          <a:stretch/>
        </p:blipFill>
        <p:spPr>
          <a:xfrm>
            <a:off x="2358035" y="-875912"/>
            <a:ext cx="7475929" cy="74759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6"/>
          <p:cNvSpPr txBox="1"/>
          <p:nvPr>
            <p:ph idx="1" type="body"/>
          </p:nvPr>
        </p:nvSpPr>
        <p:spPr>
          <a:xfrm>
            <a:off x="838200" y="2164931"/>
            <a:ext cx="10515600" cy="4351338"/>
          </a:xfrm>
          <a:prstGeom prst="rect">
            <a:avLst/>
          </a:prstGeom>
          <a:noFill/>
          <a:ln>
            <a:noFill/>
          </a:ln>
        </p:spPr>
        <p:txBody>
          <a:bodyPr anchorCtr="0" anchor="t" bIns="45700" lIns="91425" spcFirstLastPara="1" rIns="91425" wrap="square" tIns="45700">
            <a:normAutofit/>
          </a:bodyPr>
          <a:lstStyle/>
          <a:p>
            <a:pPr indent="0" lvl="0" marL="114300" rtl="0" algn="ctr">
              <a:lnSpc>
                <a:spcPct val="90000"/>
              </a:lnSpc>
              <a:spcBef>
                <a:spcPts val="1000"/>
              </a:spcBef>
              <a:spcAft>
                <a:spcPts val="0"/>
              </a:spcAft>
              <a:buSzPts val="1800"/>
              <a:buNone/>
            </a:pPr>
            <a:r>
              <a:rPr lang="en-US" sz="5000"/>
              <a:t>What are the ECG findings for hyperkalaemia?</a:t>
            </a:r>
            <a:endParaRPr/>
          </a:p>
          <a:p>
            <a:pPr indent="0" lvl="0" marL="114300" rtl="0" algn="l">
              <a:lnSpc>
                <a:spcPct val="90000"/>
              </a:lnSpc>
              <a:spcBef>
                <a:spcPts val="1000"/>
              </a:spcBef>
              <a:spcAft>
                <a:spcPts val="0"/>
              </a:spcAft>
              <a:buSzPts val="1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en-US" sz="5000"/>
              <a:t>Tall tented T waves </a:t>
            </a:r>
            <a:endParaRPr/>
          </a:p>
          <a:p>
            <a:pPr indent="-342900" lvl="0" marL="457200" rtl="0" algn="l">
              <a:lnSpc>
                <a:spcPct val="90000"/>
              </a:lnSpc>
              <a:spcBef>
                <a:spcPts val="1000"/>
              </a:spcBef>
              <a:spcAft>
                <a:spcPts val="0"/>
              </a:spcAft>
              <a:buClr>
                <a:schemeClr val="dk1"/>
              </a:buClr>
              <a:buSzPts val="1800"/>
              <a:buChar char="•"/>
            </a:pPr>
            <a:r>
              <a:rPr lang="en-US" sz="5000"/>
              <a:t>Wide QRS </a:t>
            </a:r>
            <a:endParaRPr/>
          </a:p>
          <a:p>
            <a:pPr indent="-342900" lvl="0" marL="457200" rtl="0" algn="l">
              <a:lnSpc>
                <a:spcPct val="90000"/>
              </a:lnSpc>
              <a:spcBef>
                <a:spcPts val="1000"/>
              </a:spcBef>
              <a:spcAft>
                <a:spcPts val="0"/>
              </a:spcAft>
              <a:buClr>
                <a:schemeClr val="dk1"/>
              </a:buClr>
              <a:buSzPts val="1800"/>
              <a:buChar char="•"/>
            </a:pPr>
            <a:r>
              <a:rPr lang="en-US" sz="5000"/>
              <a:t>Flattening of P wave</a:t>
            </a:r>
            <a:endParaRPr/>
          </a:p>
          <a:p>
            <a:pPr indent="-342900" lvl="0" marL="457200" rtl="0" algn="l">
              <a:lnSpc>
                <a:spcPct val="90000"/>
              </a:lnSpc>
              <a:spcBef>
                <a:spcPts val="1000"/>
              </a:spcBef>
              <a:spcAft>
                <a:spcPts val="0"/>
              </a:spcAft>
              <a:buClr>
                <a:schemeClr val="dk1"/>
              </a:buClr>
              <a:buSzPts val="1800"/>
              <a:buChar char="•"/>
            </a:pPr>
            <a:r>
              <a:rPr lang="en-US" sz="5000"/>
              <a:t>Prolonged PR interval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graphicFrame>
        <p:nvGraphicFramePr>
          <p:cNvPr id="172" name="Google Shape;172;p18"/>
          <p:cNvGraphicFramePr/>
          <p:nvPr/>
        </p:nvGraphicFramePr>
        <p:xfrm>
          <a:off x="149525" y="109268"/>
          <a:ext cx="3000000" cy="3000000"/>
        </p:xfrm>
        <a:graphic>
          <a:graphicData uri="http://schemas.openxmlformats.org/drawingml/2006/table">
            <a:tbl>
              <a:tblPr>
                <a:noFill/>
                <a:tableStyleId>{81E60007-D3D8-45DC-83DC-71EF320D9430}</a:tableStyleId>
              </a:tblPr>
              <a:tblGrid>
                <a:gridCol w="2896425"/>
                <a:gridCol w="8933275"/>
              </a:tblGrid>
              <a:tr h="6671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DISEASE NAME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3000" u="none" cap="none" strike="noStrike"/>
                        <a:t>CHRONIC KIDNEY DISEASE (CKD)</a:t>
                      </a:r>
                      <a:endParaRPr b="1" sz="3000" u="none" cap="none" strike="noStrike"/>
                    </a:p>
                  </a:txBody>
                  <a:tcPr marT="91425" marB="91425" marR="91425" marL="91425"/>
                </a:tc>
              </a:tr>
              <a:tr h="17173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DEFINITION, CAUSE/S &amp; RISK FACTORS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500" u="none" cap="none" strike="noStrike">
                          <a:highlight>
                            <a:srgbClr val="FFFF00"/>
                          </a:highlight>
                        </a:rPr>
                        <a:t>Abnormal kidney structure or function</a:t>
                      </a:r>
                      <a:r>
                        <a:rPr lang="en-US" sz="1500" u="none" cap="none" strike="noStrike"/>
                        <a:t>, present for</a:t>
                      </a:r>
                      <a:r>
                        <a:rPr lang="en-US" sz="1500" u="none" cap="none" strike="noStrike">
                          <a:highlight>
                            <a:srgbClr val="FFFF00"/>
                          </a:highlight>
                        </a:rPr>
                        <a:t> &gt;3 months</a:t>
                      </a:r>
                      <a:r>
                        <a:rPr lang="en-US" sz="1500" u="none" cap="none" strike="noStrike"/>
                        <a:t>, with implications for health.</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500" u="none" cap="none" strike="noStrike"/>
                    </a:p>
                    <a:p>
                      <a:pPr indent="0" lvl="0" marL="0" marR="0" rtl="0" algn="l">
                        <a:lnSpc>
                          <a:spcPct val="100000"/>
                        </a:lnSpc>
                        <a:spcBef>
                          <a:spcPts val="0"/>
                        </a:spcBef>
                        <a:spcAft>
                          <a:spcPts val="0"/>
                        </a:spcAft>
                        <a:buClr>
                          <a:srgbClr val="000000"/>
                        </a:buClr>
                        <a:buSzPts val="1400"/>
                        <a:buFont typeface="Arial"/>
                        <a:buNone/>
                      </a:pPr>
                      <a:r>
                        <a:rPr lang="en-US" sz="1500" u="none" cap="none" strike="noStrike"/>
                        <a:t>eGFR &lt; </a:t>
                      </a:r>
                      <a:r>
                        <a:rPr lang="en-US" sz="1500" u="none" cap="none" strike="noStrike">
                          <a:highlight>
                            <a:srgbClr val="FFFF00"/>
                          </a:highlight>
                        </a:rPr>
                        <a:t>60mL/min/1.73m2</a:t>
                      </a:r>
                      <a:r>
                        <a:rPr lang="en-US" sz="1500" u="none" cap="none" strike="noStrike"/>
                        <a:t>, or:</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500" u="none" cap="none" strike="noStrike"/>
                        <a:t>eGFR &lt; </a:t>
                      </a:r>
                      <a:r>
                        <a:rPr lang="en-US" sz="1500" u="none" cap="none" strike="noStrike">
                          <a:highlight>
                            <a:srgbClr val="FFFF00"/>
                          </a:highlight>
                        </a:rPr>
                        <a:t>90mL/min/1.73m2 </a:t>
                      </a:r>
                      <a:r>
                        <a:rPr lang="en-US" sz="1500" u="none" cap="none" strike="noStrike"/>
                        <a:t>+ signs of </a:t>
                      </a:r>
                      <a:r>
                        <a:rPr lang="en-US" sz="1500" u="none" cap="none" strike="noStrike">
                          <a:highlight>
                            <a:srgbClr val="FFFF00"/>
                          </a:highlight>
                        </a:rPr>
                        <a:t>renal damage</a:t>
                      </a:r>
                      <a:r>
                        <a:rPr lang="en-US" sz="1500" u="none" cap="none" strike="noStrike"/>
                        <a:t>, or:</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500" u="none" cap="none" strike="noStrike">
                          <a:highlight>
                            <a:srgbClr val="FFFF00"/>
                          </a:highlight>
                        </a:rPr>
                        <a:t>Albuminuria &gt; 30mg/24hrs </a:t>
                      </a:r>
                      <a:r>
                        <a:rPr lang="en-US" sz="1500" u="none" cap="none" strike="noStrike"/>
                        <a:t>(Albumin:Creatinine &gt; </a:t>
                      </a:r>
                      <a:r>
                        <a:rPr lang="en-US" sz="1500" u="none" cap="none" strike="noStrike">
                          <a:highlight>
                            <a:srgbClr val="FFFF00"/>
                          </a:highlight>
                        </a:rPr>
                        <a:t>3mg/mmol)</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500" u="none" cap="none" strike="noStrike">
                        <a:highlight>
                          <a:srgbClr val="FFFF00"/>
                        </a:highlight>
                      </a:endParaRPr>
                    </a:p>
                    <a:p>
                      <a:pPr indent="0" lvl="0" marL="0" marR="0" rtl="0" algn="l">
                        <a:lnSpc>
                          <a:spcPct val="100000"/>
                        </a:lnSpc>
                        <a:spcBef>
                          <a:spcPts val="0"/>
                        </a:spcBef>
                        <a:spcAft>
                          <a:spcPts val="0"/>
                        </a:spcAft>
                        <a:buClr>
                          <a:srgbClr val="000000"/>
                        </a:buClr>
                        <a:buSzPts val="1400"/>
                        <a:buFont typeface="Arial"/>
                        <a:buNone/>
                      </a:pPr>
                      <a:r>
                        <a:rPr lang="en-US" sz="1500" u="none" cap="none" strike="noStrike"/>
                        <a:t>RF - Diabetes, hypertension, male, age, smoking, PKD, NSAIDS</a:t>
                      </a:r>
                      <a:endParaRPr sz="1400" u="none" cap="none" strike="noStrike"/>
                    </a:p>
                  </a:txBody>
                  <a:tcPr marT="91425" marB="91425" marR="91425" marL="91425"/>
                </a:tc>
              </a:tr>
              <a:tr h="8430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PRESENTATION (Sx)</a:t>
                      </a:r>
                      <a:endParaRPr sz="1400" u="none" cap="none" strike="noStrike"/>
                    </a:p>
                  </a:txBody>
                  <a:tcPr marT="91425" marB="91425" marR="91425" marL="91425"/>
                </a:tc>
                <a:tc>
                  <a:txBody>
                    <a:bodyPr/>
                    <a:lstStyle/>
                    <a:p>
                      <a:pPr indent="-285750" lvl="0" marL="285750" marR="0" rtl="0" algn="l">
                        <a:lnSpc>
                          <a:spcPct val="100000"/>
                        </a:lnSpc>
                        <a:spcBef>
                          <a:spcPts val="0"/>
                        </a:spcBef>
                        <a:spcAft>
                          <a:spcPts val="0"/>
                        </a:spcAft>
                        <a:buClr>
                          <a:srgbClr val="000000"/>
                        </a:buClr>
                        <a:buSzPts val="1400"/>
                        <a:buFont typeface="Arial"/>
                        <a:buChar char="-"/>
                      </a:pPr>
                      <a:r>
                        <a:rPr lang="en-US" sz="1500" u="none" cap="none" strike="noStrike"/>
                        <a:t>Early on </a:t>
                      </a:r>
                      <a:r>
                        <a:rPr lang="en-US" sz="1500" u="none" cap="none" strike="noStrike">
                          <a:highlight>
                            <a:srgbClr val="FFFF00"/>
                          </a:highlight>
                        </a:rPr>
                        <a:t>asymptomatic</a:t>
                      </a:r>
                      <a:r>
                        <a:rPr lang="en-US" sz="1500" u="none" cap="none" strike="noStrike"/>
                        <a:t> – lots of nephrons – reserved supply</a:t>
                      </a:r>
                      <a:endParaRPr sz="1400" u="none" cap="none" strike="noStrike"/>
                    </a:p>
                    <a:p>
                      <a:pPr indent="-285750" lvl="0" marL="285750" marR="0" rtl="0" algn="l">
                        <a:lnSpc>
                          <a:spcPct val="100000"/>
                        </a:lnSpc>
                        <a:spcBef>
                          <a:spcPts val="0"/>
                        </a:spcBef>
                        <a:spcAft>
                          <a:spcPts val="0"/>
                        </a:spcAft>
                        <a:buClr>
                          <a:srgbClr val="000000"/>
                        </a:buClr>
                        <a:buSzPts val="1400"/>
                        <a:buFont typeface="Arial"/>
                        <a:buChar char="-"/>
                      </a:pPr>
                      <a:r>
                        <a:rPr lang="en-US" sz="1500" u="none" cap="none" strike="noStrike"/>
                        <a:t>Sx due to </a:t>
                      </a:r>
                      <a:r>
                        <a:rPr lang="en-US" sz="1500" u="none" cap="none" strike="noStrike">
                          <a:highlight>
                            <a:srgbClr val="FFFF00"/>
                          </a:highlight>
                        </a:rPr>
                        <a:t>substance accumulation </a:t>
                      </a:r>
                      <a:r>
                        <a:rPr lang="en-US" sz="1500" u="none" cap="none" strike="noStrike"/>
                        <a:t>(similar to AKI) and </a:t>
                      </a:r>
                      <a:r>
                        <a:rPr lang="en-US" sz="1500" u="none" cap="none" strike="noStrike">
                          <a:highlight>
                            <a:srgbClr val="FFFF00"/>
                          </a:highlight>
                        </a:rPr>
                        <a:t>diabatic nephropathy </a:t>
                      </a:r>
                      <a:endParaRPr sz="1400" u="none" cap="none" strike="noStrike"/>
                    </a:p>
                    <a:p>
                      <a:pPr indent="-285750" lvl="0" marL="285750" marR="0" rtl="0" algn="l">
                        <a:lnSpc>
                          <a:spcPct val="100000"/>
                        </a:lnSpc>
                        <a:spcBef>
                          <a:spcPts val="0"/>
                        </a:spcBef>
                        <a:spcAft>
                          <a:spcPts val="0"/>
                        </a:spcAft>
                        <a:buClr>
                          <a:srgbClr val="000000"/>
                        </a:buClr>
                        <a:buSzPts val="1400"/>
                        <a:buFont typeface="Arial"/>
                        <a:buChar char="-"/>
                      </a:pPr>
                      <a:r>
                        <a:rPr lang="en-US" sz="1500" u="none" cap="none" strike="noStrike"/>
                        <a:t>Also get </a:t>
                      </a:r>
                      <a:r>
                        <a:rPr lang="en-US" sz="1500" u="none" cap="none" strike="noStrike">
                          <a:highlight>
                            <a:srgbClr val="FFFF00"/>
                          </a:highlight>
                        </a:rPr>
                        <a:t>anaemia </a:t>
                      </a:r>
                      <a:endParaRPr sz="1500" u="none" cap="none" strike="noStrike">
                        <a:highlight>
                          <a:srgbClr val="FFFF00"/>
                        </a:highlight>
                      </a:endParaRPr>
                    </a:p>
                  </a:txBody>
                  <a:tcPr marT="91425" marB="91425" marR="91425" marL="91425"/>
                </a:tc>
              </a:tr>
              <a:tr h="10616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DIAGNOSIS &amp; INVESTIGATIONS </a:t>
                      </a:r>
                      <a:endParaRPr sz="1400" u="none" cap="none" strike="noStrike"/>
                    </a:p>
                  </a:txBody>
                  <a:tcPr marT="91425" marB="91425" marR="91425" marL="91425"/>
                </a:tc>
                <a:tc>
                  <a:txBody>
                    <a:bodyPr/>
                    <a:lstStyle/>
                    <a:p>
                      <a:pPr indent="-285750" lvl="0" marL="285750" marR="0" rtl="0" algn="l">
                        <a:lnSpc>
                          <a:spcPct val="100000"/>
                        </a:lnSpc>
                        <a:spcBef>
                          <a:spcPts val="0"/>
                        </a:spcBef>
                        <a:spcAft>
                          <a:spcPts val="0"/>
                        </a:spcAft>
                        <a:buClr>
                          <a:srgbClr val="000000"/>
                        </a:buClr>
                        <a:buSzPts val="1400"/>
                        <a:buFont typeface="Arial"/>
                        <a:buChar char="-"/>
                      </a:pPr>
                      <a:r>
                        <a:rPr lang="en-US" sz="1500" u="none" cap="none" strike="noStrike"/>
                        <a:t>Bloods - U&amp;Es (Creatinine, phosphate, potassium), FBC (anaemia), BM</a:t>
                      </a:r>
                      <a:endParaRPr sz="1400" u="none" cap="none" strike="noStrike"/>
                    </a:p>
                    <a:p>
                      <a:pPr indent="-285750" lvl="0" marL="285750" marR="0" rtl="0" algn="l">
                        <a:lnSpc>
                          <a:spcPct val="100000"/>
                        </a:lnSpc>
                        <a:spcBef>
                          <a:spcPts val="0"/>
                        </a:spcBef>
                        <a:spcAft>
                          <a:spcPts val="0"/>
                        </a:spcAft>
                        <a:buClr>
                          <a:srgbClr val="000000"/>
                        </a:buClr>
                        <a:buSzPts val="1400"/>
                        <a:buFont typeface="Arial"/>
                        <a:buChar char="-"/>
                      </a:pPr>
                      <a:r>
                        <a:rPr lang="en-US" sz="1500" u="none" cap="none" strike="noStrike"/>
                        <a:t>Urinalysis - haematuria, proteinuria, glycosuria, UTI </a:t>
                      </a:r>
                      <a:endParaRPr sz="1400" u="none" cap="none" strike="noStrike"/>
                    </a:p>
                    <a:p>
                      <a:pPr indent="-285750" lvl="0" marL="285750" marR="0" rtl="0" algn="l">
                        <a:lnSpc>
                          <a:spcPct val="100000"/>
                        </a:lnSpc>
                        <a:spcBef>
                          <a:spcPts val="0"/>
                        </a:spcBef>
                        <a:spcAft>
                          <a:spcPts val="0"/>
                        </a:spcAft>
                        <a:buClr>
                          <a:srgbClr val="000000"/>
                        </a:buClr>
                        <a:buSzPts val="1400"/>
                        <a:buFont typeface="Arial"/>
                        <a:buChar char="-"/>
                      </a:pPr>
                      <a:r>
                        <a:rPr lang="en-US" sz="1500" u="none" cap="none" strike="noStrike"/>
                        <a:t>Renal ultrasound</a:t>
                      </a:r>
                      <a:endParaRPr sz="1400" u="none" cap="none" strike="noStrike"/>
                    </a:p>
                    <a:p>
                      <a:pPr indent="-285750" lvl="0" marL="285750" marR="0" rtl="0" algn="l">
                        <a:lnSpc>
                          <a:spcPct val="100000"/>
                        </a:lnSpc>
                        <a:spcBef>
                          <a:spcPts val="0"/>
                        </a:spcBef>
                        <a:spcAft>
                          <a:spcPts val="0"/>
                        </a:spcAft>
                        <a:buClr>
                          <a:srgbClr val="000000"/>
                        </a:buClr>
                        <a:buSzPts val="1400"/>
                        <a:buFont typeface="Arial"/>
                        <a:buChar char="-"/>
                      </a:pPr>
                      <a:r>
                        <a:rPr lang="en-US" sz="1500" u="none" cap="none" strike="noStrike"/>
                        <a:t>Consider: ECG, MC&amp;S, serology</a:t>
                      </a:r>
                      <a:endParaRPr sz="1400" u="none" cap="none" strike="noStrike"/>
                    </a:p>
                  </a:txBody>
                  <a:tcPr marT="91425" marB="91425" marR="91425" marL="91425"/>
                </a:tc>
              </a:tr>
              <a:tr h="21855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TREATMENT (Tx)</a:t>
                      </a:r>
                      <a:endParaRPr sz="1400" u="none" cap="none" strike="noStrike"/>
                    </a:p>
                  </a:txBody>
                  <a:tcPr marT="91425" marB="91425" marR="91425" marL="91425"/>
                </a:tc>
                <a:tc>
                  <a:txBody>
                    <a:bodyPr/>
                    <a:lstStyle/>
                    <a:p>
                      <a:pPr indent="-285750" lvl="0" marL="285750" marR="0" rtl="0" algn="l">
                        <a:lnSpc>
                          <a:spcPct val="100000"/>
                        </a:lnSpc>
                        <a:spcBef>
                          <a:spcPts val="0"/>
                        </a:spcBef>
                        <a:spcAft>
                          <a:spcPts val="0"/>
                        </a:spcAft>
                        <a:buClr>
                          <a:srgbClr val="000000"/>
                        </a:buClr>
                        <a:buSzPts val="1400"/>
                        <a:buFont typeface="Arial"/>
                        <a:buChar char="-"/>
                      </a:pPr>
                      <a:r>
                        <a:rPr lang="en-US" sz="1500" u="none" cap="none" strike="noStrike"/>
                        <a:t>Irreversible so treat </a:t>
                      </a:r>
                      <a:r>
                        <a:rPr lang="en-US" sz="1500" u="none" cap="none" strike="noStrike">
                          <a:highlight>
                            <a:srgbClr val="FFFF00"/>
                          </a:highlight>
                        </a:rPr>
                        <a:t>to prevent progression </a:t>
                      </a:r>
                      <a:r>
                        <a:rPr lang="en-US" sz="1500" u="none" cap="none" strike="noStrike"/>
                        <a:t>of disease and symptom control.</a:t>
                      </a:r>
                      <a:endParaRPr sz="1400" u="none" cap="none" strike="noStrike"/>
                    </a:p>
                    <a:p>
                      <a:pPr indent="-285750" lvl="0" marL="285750" marR="0" rtl="0" algn="l">
                        <a:lnSpc>
                          <a:spcPct val="100000"/>
                        </a:lnSpc>
                        <a:spcBef>
                          <a:spcPts val="0"/>
                        </a:spcBef>
                        <a:spcAft>
                          <a:spcPts val="0"/>
                        </a:spcAft>
                        <a:buClr>
                          <a:srgbClr val="000000"/>
                        </a:buClr>
                        <a:buSzPts val="1400"/>
                        <a:buFont typeface="Arial"/>
                        <a:buChar char="-"/>
                      </a:pPr>
                      <a:r>
                        <a:rPr lang="en-US" sz="1500" u="none" cap="none" strike="noStrike"/>
                        <a:t>Referral to nephrology if eGFR &lt; 30 (stage 4), A:CR&gt;70</a:t>
                      </a:r>
                      <a:endParaRPr sz="1400" u="none" cap="none" strike="noStrike"/>
                    </a:p>
                    <a:p>
                      <a:pPr indent="-285750" lvl="0" marL="285750" marR="0" rtl="0" algn="l">
                        <a:lnSpc>
                          <a:spcPct val="100000"/>
                        </a:lnSpc>
                        <a:spcBef>
                          <a:spcPts val="0"/>
                        </a:spcBef>
                        <a:spcAft>
                          <a:spcPts val="0"/>
                        </a:spcAft>
                        <a:buClr>
                          <a:srgbClr val="000000"/>
                        </a:buClr>
                        <a:buSzPts val="1400"/>
                        <a:buFont typeface="Arial"/>
                        <a:buChar char="-"/>
                      </a:pPr>
                      <a:r>
                        <a:rPr lang="en-US" sz="1500" u="none" cap="none" strike="noStrike"/>
                        <a:t>Recommend lifestyle changes for modifiable risk factors.</a:t>
                      </a:r>
                      <a:endParaRPr sz="1400" u="none" cap="none" strike="noStrike"/>
                    </a:p>
                    <a:p>
                      <a:pPr indent="-285750" lvl="0" marL="285750" marR="0" rtl="0" algn="l">
                        <a:lnSpc>
                          <a:spcPct val="100000"/>
                        </a:lnSpc>
                        <a:spcBef>
                          <a:spcPts val="0"/>
                        </a:spcBef>
                        <a:spcAft>
                          <a:spcPts val="0"/>
                        </a:spcAft>
                        <a:buClr>
                          <a:srgbClr val="000000"/>
                        </a:buClr>
                        <a:buSzPts val="1400"/>
                        <a:buFont typeface="Arial"/>
                        <a:buChar char="-"/>
                      </a:pPr>
                      <a:r>
                        <a:rPr lang="en-US" sz="1500" u="none" cap="none" strike="noStrike"/>
                        <a:t>Hypertension - ACEi / ARB...B-blocker…</a:t>
                      </a:r>
                      <a:endParaRPr sz="1400" u="none" cap="none" strike="noStrike"/>
                    </a:p>
                    <a:p>
                      <a:pPr indent="-285750" lvl="0" marL="285750" marR="0" rtl="0" algn="l">
                        <a:lnSpc>
                          <a:spcPct val="100000"/>
                        </a:lnSpc>
                        <a:spcBef>
                          <a:spcPts val="0"/>
                        </a:spcBef>
                        <a:spcAft>
                          <a:spcPts val="0"/>
                        </a:spcAft>
                        <a:buClr>
                          <a:srgbClr val="000000"/>
                        </a:buClr>
                        <a:buSzPts val="1400"/>
                        <a:buFont typeface="Arial"/>
                        <a:buChar char="-"/>
                      </a:pPr>
                      <a:r>
                        <a:rPr lang="en-US" sz="1500" u="none" cap="none" strike="noStrike"/>
                        <a:t>Diabetes - metformin,sulphonylurea</a:t>
                      </a:r>
                      <a:endParaRPr sz="1500" u="none" cap="none" strike="noStrike"/>
                    </a:p>
                    <a:p>
                      <a:pPr indent="-285750" lvl="0" marL="285750" marR="0" rtl="0" algn="l">
                        <a:lnSpc>
                          <a:spcPct val="100000"/>
                        </a:lnSpc>
                        <a:spcBef>
                          <a:spcPts val="0"/>
                        </a:spcBef>
                        <a:spcAft>
                          <a:spcPts val="0"/>
                        </a:spcAft>
                        <a:buClr>
                          <a:srgbClr val="000000"/>
                        </a:buClr>
                        <a:buSzPts val="1400"/>
                        <a:buFont typeface="Arial"/>
                        <a:buChar char="-"/>
                      </a:pPr>
                      <a:r>
                        <a:rPr lang="en-US" sz="1500" u="none" cap="none" strike="noStrike"/>
                        <a:t>Oedema - fluid and sodium restriction, loop diuretic</a:t>
                      </a:r>
                      <a:endParaRPr sz="1400" u="none" cap="none" strike="noStrike"/>
                    </a:p>
                    <a:p>
                      <a:pPr indent="-285750" lvl="0" marL="285750" marR="0" rtl="0" algn="l">
                        <a:lnSpc>
                          <a:spcPct val="100000"/>
                        </a:lnSpc>
                        <a:spcBef>
                          <a:spcPts val="0"/>
                        </a:spcBef>
                        <a:spcAft>
                          <a:spcPts val="0"/>
                        </a:spcAft>
                        <a:buClr>
                          <a:srgbClr val="000000"/>
                        </a:buClr>
                        <a:buSzPts val="1400"/>
                        <a:buFont typeface="Arial"/>
                        <a:buChar char="-"/>
                      </a:pPr>
                      <a:r>
                        <a:rPr lang="en-US" sz="1500" u="none" cap="none" strike="noStrike"/>
                        <a:t>CVD - aspirin, atorvostatin </a:t>
                      </a:r>
                      <a:endParaRPr sz="1400" u="none" cap="none" strike="noStrike"/>
                    </a:p>
                    <a:p>
                      <a:pPr indent="-196850" lvl="0" marL="285750" marR="0" rtl="0" algn="l">
                        <a:lnSpc>
                          <a:spcPct val="100000"/>
                        </a:lnSpc>
                        <a:spcBef>
                          <a:spcPts val="0"/>
                        </a:spcBef>
                        <a:spcAft>
                          <a:spcPts val="0"/>
                        </a:spcAft>
                        <a:buClr>
                          <a:srgbClr val="000000"/>
                        </a:buClr>
                        <a:buSzPts val="1400"/>
                        <a:buFont typeface="Arial"/>
                        <a:buNone/>
                      </a:pPr>
                      <a:r>
                        <a:t/>
                      </a:r>
                      <a:endParaRPr sz="1500" u="none" cap="none" strike="noStrike"/>
                    </a:p>
                    <a:p>
                      <a:pPr indent="0" lvl="0" marL="0" marR="0" rtl="0" algn="l">
                        <a:lnSpc>
                          <a:spcPct val="100000"/>
                        </a:lnSpc>
                        <a:spcBef>
                          <a:spcPts val="0"/>
                        </a:spcBef>
                        <a:spcAft>
                          <a:spcPts val="0"/>
                        </a:spcAft>
                        <a:buClr>
                          <a:srgbClr val="000000"/>
                        </a:buClr>
                        <a:buSzPts val="1400"/>
                        <a:buFont typeface="Arial"/>
                        <a:buNone/>
                      </a:pPr>
                      <a:r>
                        <a:rPr lang="en-US" sz="1500" u="none" cap="none" strike="noStrike"/>
                        <a:t>If all fails – </a:t>
                      </a:r>
                      <a:r>
                        <a:rPr lang="en-US" sz="1500" u="none" cap="none" strike="noStrike">
                          <a:highlight>
                            <a:srgbClr val="FFFF00"/>
                          </a:highlight>
                        </a:rPr>
                        <a:t>renal replacement therapy </a:t>
                      </a:r>
                      <a:endParaRPr sz="1400" u="none" cap="none" strike="noStrike"/>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19"/>
          <p:cNvPicPr preferRelativeResize="0"/>
          <p:nvPr/>
        </p:nvPicPr>
        <p:blipFill rotWithShape="1">
          <a:blip r:embed="rId3">
            <a:alphaModFix/>
          </a:blip>
          <a:srcRect b="0" l="0" r="0" t="0"/>
          <a:stretch/>
        </p:blipFill>
        <p:spPr>
          <a:xfrm>
            <a:off x="2892722" y="673508"/>
            <a:ext cx="6078749" cy="551098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US" sz="4000"/>
              <a:t>What unit is used to express eGFR? </a:t>
            </a:r>
            <a:endParaRPr/>
          </a:p>
          <a:p>
            <a:pPr indent="0" lvl="0" marL="114300" rtl="0" algn="l">
              <a:lnSpc>
                <a:spcPct val="90000"/>
              </a:lnSpc>
              <a:spcBef>
                <a:spcPts val="1000"/>
              </a:spcBef>
              <a:spcAft>
                <a:spcPts val="0"/>
              </a:spcAft>
              <a:buSzPts val="1800"/>
              <a:buNone/>
            </a:pPr>
            <a:r>
              <a:t/>
            </a:r>
            <a:endParaRPr sz="4000"/>
          </a:p>
          <a:p>
            <a:pPr indent="0" lvl="0" marL="114300" rtl="0" algn="l">
              <a:lnSpc>
                <a:spcPct val="90000"/>
              </a:lnSpc>
              <a:spcBef>
                <a:spcPts val="1000"/>
              </a:spcBef>
              <a:spcAft>
                <a:spcPts val="0"/>
              </a:spcAft>
              <a:buSzPts val="1800"/>
              <a:buNone/>
            </a:pPr>
            <a:r>
              <a:rPr lang="en-US" sz="4000"/>
              <a:t>A) mL/sec/1.73m2</a:t>
            </a:r>
            <a:endParaRPr/>
          </a:p>
          <a:p>
            <a:pPr indent="0" lvl="0" marL="114300" rtl="0" algn="l">
              <a:lnSpc>
                <a:spcPct val="90000"/>
              </a:lnSpc>
              <a:spcBef>
                <a:spcPts val="1000"/>
              </a:spcBef>
              <a:spcAft>
                <a:spcPts val="0"/>
              </a:spcAft>
              <a:buSzPts val="1800"/>
              <a:buNone/>
            </a:pPr>
            <a:r>
              <a:rPr lang="en-US" sz="4000"/>
              <a:t>B) mL/min/1.73m2</a:t>
            </a:r>
            <a:endParaRPr/>
          </a:p>
          <a:p>
            <a:pPr indent="0" lvl="0" marL="114300" rtl="0" algn="l">
              <a:lnSpc>
                <a:spcPct val="90000"/>
              </a:lnSpc>
              <a:spcBef>
                <a:spcPts val="1000"/>
              </a:spcBef>
              <a:spcAft>
                <a:spcPts val="0"/>
              </a:spcAft>
              <a:buSzPts val="1800"/>
              <a:buNone/>
            </a:pPr>
            <a:r>
              <a:rPr lang="en-US" sz="4000"/>
              <a:t>C) m2/min</a:t>
            </a:r>
            <a:endParaRPr/>
          </a:p>
          <a:p>
            <a:pPr indent="0" lvl="0" marL="114300" rtl="0" algn="l">
              <a:lnSpc>
                <a:spcPct val="90000"/>
              </a:lnSpc>
              <a:spcBef>
                <a:spcPts val="1000"/>
              </a:spcBef>
              <a:spcAft>
                <a:spcPts val="0"/>
              </a:spcAft>
              <a:buSzPts val="1800"/>
              <a:buNone/>
            </a:pPr>
            <a:r>
              <a:rPr lang="en-US" sz="4000"/>
              <a:t>D) mL/min</a:t>
            </a:r>
            <a:endParaRPr/>
          </a:p>
          <a:p>
            <a:pPr indent="0" lvl="0" marL="114300" rtl="0" algn="l">
              <a:lnSpc>
                <a:spcPct val="90000"/>
              </a:lnSpc>
              <a:spcBef>
                <a:spcPts val="1000"/>
              </a:spcBef>
              <a:spcAft>
                <a:spcPts val="0"/>
              </a:spcAft>
              <a:buSzPts val="1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u="sng">
                <a:solidFill>
                  <a:schemeClr val="dk1"/>
                </a:solidFill>
              </a:rPr>
              <a:t>URINARY TRACT INFECTION (UTI)</a:t>
            </a:r>
            <a:endParaRPr/>
          </a:p>
        </p:txBody>
      </p:sp>
      <p:sp>
        <p:nvSpPr>
          <p:cNvPr id="188" name="Google Shape;188;p34"/>
          <p:cNvSpPr txBox="1"/>
          <p:nvPr>
            <p:ph idx="1" type="body"/>
          </p:nvPr>
        </p:nvSpPr>
        <p:spPr>
          <a:xfrm>
            <a:off x="838200" y="1825625"/>
            <a:ext cx="10515600" cy="3367477"/>
          </a:xfrm>
          <a:prstGeom prst="rect">
            <a:avLst/>
          </a:prstGeom>
          <a:noFill/>
          <a:ln>
            <a:noFill/>
          </a:ln>
        </p:spPr>
        <p:txBody>
          <a:bodyPr anchorCtr="0" anchor="t" bIns="45700" lIns="91425" spcFirstLastPara="1" rIns="91425" wrap="square" tIns="45700">
            <a:normAutofit/>
          </a:bodyPr>
          <a:lstStyle/>
          <a:p>
            <a:pPr indent="0" lvl="0" marL="114300" rtl="0" algn="ctr">
              <a:lnSpc>
                <a:spcPct val="90000"/>
              </a:lnSpc>
              <a:spcBef>
                <a:spcPts val="1000"/>
              </a:spcBef>
              <a:spcAft>
                <a:spcPts val="0"/>
              </a:spcAft>
              <a:buSzPts val="1800"/>
              <a:buNone/>
            </a:pPr>
            <a:r>
              <a:t/>
            </a:r>
            <a:endParaRPr/>
          </a:p>
          <a:p>
            <a:pPr indent="0" lvl="0" marL="114300" rtl="0" algn="ctr">
              <a:lnSpc>
                <a:spcPct val="90000"/>
              </a:lnSpc>
              <a:spcBef>
                <a:spcPts val="1000"/>
              </a:spcBef>
              <a:spcAft>
                <a:spcPts val="0"/>
              </a:spcAft>
              <a:buSzPts val="1800"/>
              <a:buNone/>
            </a:pPr>
            <a:r>
              <a:t/>
            </a:r>
            <a:endParaRPr/>
          </a:p>
          <a:p>
            <a:pPr indent="0" lvl="0" marL="114300" rtl="0" algn="ctr">
              <a:lnSpc>
                <a:spcPct val="90000"/>
              </a:lnSpc>
              <a:spcBef>
                <a:spcPts val="1000"/>
              </a:spcBef>
              <a:spcAft>
                <a:spcPts val="0"/>
              </a:spcAft>
              <a:buSzPts val="1800"/>
              <a:buNone/>
            </a:pPr>
            <a:r>
              <a:t/>
            </a:r>
            <a:endParaRPr/>
          </a:p>
          <a:p>
            <a:pPr indent="0" lvl="0" marL="114300" rtl="0" algn="ctr">
              <a:lnSpc>
                <a:spcPct val="90000"/>
              </a:lnSpc>
              <a:spcBef>
                <a:spcPts val="1000"/>
              </a:spcBef>
              <a:spcAft>
                <a:spcPts val="0"/>
              </a:spcAft>
              <a:buSzPts val="1800"/>
              <a:buNone/>
            </a:pPr>
            <a:r>
              <a:rPr lang="en-US"/>
              <a:t>LOCATION         </a:t>
            </a:r>
            <a:endParaRPr/>
          </a:p>
        </p:txBody>
      </p:sp>
      <p:sp>
        <p:nvSpPr>
          <p:cNvPr id="189" name="Google Shape;189;p34"/>
          <p:cNvSpPr/>
          <p:nvPr/>
        </p:nvSpPr>
        <p:spPr>
          <a:xfrm>
            <a:off x="6406551" y="2094781"/>
            <a:ext cx="3174520" cy="1334219"/>
          </a:xfrm>
          <a:prstGeom prst="uturnArrow">
            <a:avLst>
              <a:gd fmla="val 25000" name="adj1"/>
              <a:gd fmla="val 25000" name="adj2"/>
              <a:gd fmla="val 25000" name="adj3"/>
              <a:gd fmla="val 43750" name="adj4"/>
              <a:gd fmla="val 75000" name="adj5"/>
            </a:avLst>
          </a:prstGeom>
          <a:solidFill>
            <a:schemeClr val="accent1"/>
          </a:solidFill>
          <a:ln cap="flat" cmpd="sng" w="25400">
            <a:solidFill>
              <a:srgbClr val="9C84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90" name="Google Shape;190;p34"/>
          <p:cNvSpPr/>
          <p:nvPr/>
        </p:nvSpPr>
        <p:spPr>
          <a:xfrm>
            <a:off x="7850039" y="3199606"/>
            <a:ext cx="3174520" cy="1603375"/>
          </a:xfrm>
          <a:prstGeom prst="roundRect">
            <a:avLst>
              <a:gd fmla="val 16667" name="adj"/>
            </a:avLst>
          </a:prstGeom>
          <a:solidFill>
            <a:schemeClr val="accent1"/>
          </a:solidFill>
          <a:ln cap="flat" cmpd="sng" w="25400">
            <a:solidFill>
              <a:srgbClr val="9C84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Upper – pyelonephritis (kidneys)</a:t>
            </a:r>
            <a:endParaRPr b="0" i="0" sz="1400" u="none" cap="none" strike="noStrike">
              <a:solidFill>
                <a:srgbClr val="000000"/>
              </a:solidFill>
              <a:latin typeface="Arial"/>
              <a:ea typeface="Arial"/>
              <a:cs typeface="Arial"/>
              <a:sym typeface="Arial"/>
            </a:endParaRPr>
          </a:p>
        </p:txBody>
      </p:sp>
      <p:sp>
        <p:nvSpPr>
          <p:cNvPr id="191" name="Google Shape;191;p34"/>
          <p:cNvSpPr/>
          <p:nvPr/>
        </p:nvSpPr>
        <p:spPr>
          <a:xfrm flipH="1">
            <a:off x="2921480" y="2028645"/>
            <a:ext cx="3174520" cy="1334219"/>
          </a:xfrm>
          <a:prstGeom prst="uturnArrow">
            <a:avLst>
              <a:gd fmla="val 25000" name="adj1"/>
              <a:gd fmla="val 25000" name="adj2"/>
              <a:gd fmla="val 25000" name="adj3"/>
              <a:gd fmla="val 43750" name="adj4"/>
              <a:gd fmla="val 75000" name="adj5"/>
            </a:avLst>
          </a:prstGeom>
          <a:solidFill>
            <a:schemeClr val="accent1"/>
          </a:solidFill>
          <a:ln cap="flat" cmpd="sng" w="25400">
            <a:solidFill>
              <a:srgbClr val="9C84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92" name="Google Shape;192;p34"/>
          <p:cNvSpPr/>
          <p:nvPr/>
        </p:nvSpPr>
        <p:spPr>
          <a:xfrm>
            <a:off x="1705156" y="3087463"/>
            <a:ext cx="3174520" cy="1603375"/>
          </a:xfrm>
          <a:prstGeom prst="roundRect">
            <a:avLst>
              <a:gd fmla="val 16667" name="adj"/>
            </a:avLst>
          </a:prstGeom>
          <a:solidFill>
            <a:schemeClr val="accent1"/>
          </a:solidFill>
          <a:ln cap="flat" cmpd="sng" w="25400">
            <a:solidFill>
              <a:srgbClr val="9C84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Lower – Cystitis, prostatitis, urethritis, epidydymo-orchiditis </a:t>
            </a:r>
            <a:endParaRPr b="0" i="0" sz="1400" u="none" cap="none" strike="noStrike">
              <a:solidFill>
                <a:srgbClr val="000000"/>
              </a:solidFill>
              <a:latin typeface="Arial"/>
              <a:ea typeface="Arial"/>
              <a:cs typeface="Arial"/>
              <a:sym typeface="Arial"/>
            </a:endParaRPr>
          </a:p>
        </p:txBody>
      </p:sp>
      <p:sp>
        <p:nvSpPr>
          <p:cNvPr id="193" name="Google Shape;193;p34"/>
          <p:cNvSpPr/>
          <p:nvPr/>
        </p:nvSpPr>
        <p:spPr>
          <a:xfrm>
            <a:off x="770625" y="5446143"/>
            <a:ext cx="3697857" cy="1150189"/>
          </a:xfrm>
          <a:prstGeom prst="roundRect">
            <a:avLst>
              <a:gd fmla="val 16667" name="adj"/>
            </a:avLst>
          </a:prstGeom>
          <a:solidFill>
            <a:schemeClr val="accent1"/>
          </a:solidFill>
          <a:ln cap="flat" cmpd="sng" w="25400">
            <a:solidFill>
              <a:srgbClr val="9C84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Organisms – KEEPS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Klebsiella, E coli, Enterobacter, Proteus, S saprophyticus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UPEC on 80% causes – uropathogenic E Coli</a:t>
            </a:r>
            <a:endParaRPr b="0" i="0" sz="1400" u="none" cap="none" strike="noStrike">
              <a:solidFill>
                <a:srgbClr val="000000"/>
              </a:solidFill>
              <a:latin typeface="Arial"/>
              <a:ea typeface="Arial"/>
              <a:cs typeface="Arial"/>
              <a:sym typeface="Arial"/>
            </a:endParaRPr>
          </a:p>
        </p:txBody>
      </p:sp>
      <p:sp>
        <p:nvSpPr>
          <p:cNvPr id="194" name="Google Shape;194;p34"/>
          <p:cNvSpPr/>
          <p:nvPr/>
        </p:nvSpPr>
        <p:spPr>
          <a:xfrm>
            <a:off x="5457645" y="4986069"/>
            <a:ext cx="6567578" cy="1771290"/>
          </a:xfrm>
          <a:prstGeom prst="roundRect">
            <a:avLst>
              <a:gd fmla="val 16667" name="adj"/>
            </a:avLst>
          </a:prstGeom>
          <a:solidFill>
            <a:schemeClr val="accent1"/>
          </a:solidFill>
          <a:ln cap="flat" cmpd="sng" w="25400">
            <a:solidFill>
              <a:srgbClr val="9C84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sng" cap="none" strike="noStrike">
                <a:solidFill>
                  <a:schemeClr val="dk1"/>
                </a:solidFill>
                <a:latin typeface="Arial"/>
                <a:ea typeface="Arial"/>
                <a:cs typeface="Arial"/>
                <a:sym typeface="Arial"/>
              </a:rPr>
              <a:t>Investigations and diagnosis for all UTI’s –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sng" cap="none" strike="noStrike">
              <a:solidFill>
                <a:schemeClr val="dk1"/>
              </a:solidFill>
              <a:latin typeface="Arial"/>
              <a:ea typeface="Arial"/>
              <a:cs typeface="Arial"/>
              <a:sym typeface="Arial"/>
            </a:endParaRPr>
          </a:p>
          <a:p>
            <a:pPr indent="-285750" lvl="0" marL="285750" marR="0" rtl="0" algn="ctr">
              <a:lnSpc>
                <a:spcPct val="100000"/>
              </a:lnSpc>
              <a:spcBef>
                <a:spcPts val="0"/>
              </a:spcBef>
              <a:spcAft>
                <a:spcPts val="0"/>
              </a:spcAft>
              <a:buClr>
                <a:srgbClr val="000000"/>
              </a:buClr>
              <a:buSzPts val="1400"/>
              <a:buFont typeface="Arial"/>
              <a:buChar char="-"/>
            </a:pPr>
            <a:r>
              <a:rPr b="1" i="0" lang="en-US" sz="1400" u="none" cap="none" strike="noStrike">
                <a:solidFill>
                  <a:schemeClr val="dk1"/>
                </a:solidFill>
                <a:latin typeface="Arial"/>
                <a:ea typeface="Arial"/>
                <a:cs typeface="Arial"/>
                <a:sym typeface="Arial"/>
              </a:rPr>
              <a:t>1</a:t>
            </a:r>
            <a:r>
              <a:rPr b="1" baseline="30000" i="0" lang="en-US" sz="1400" u="none" cap="none" strike="noStrike">
                <a:solidFill>
                  <a:schemeClr val="dk1"/>
                </a:solidFill>
                <a:latin typeface="Arial"/>
                <a:ea typeface="Arial"/>
                <a:cs typeface="Arial"/>
                <a:sym typeface="Arial"/>
              </a:rPr>
              <a:t>st</a:t>
            </a:r>
            <a:r>
              <a:rPr b="1" i="0" lang="en-US" sz="1400" u="none" cap="none" strike="noStrike">
                <a:solidFill>
                  <a:schemeClr val="dk1"/>
                </a:solidFill>
                <a:latin typeface="Arial"/>
                <a:ea typeface="Arial"/>
                <a:cs typeface="Arial"/>
                <a:sym typeface="Arial"/>
              </a:rPr>
              <a:t> line – urine dipstick:</a:t>
            </a:r>
            <a:endParaRPr b="0" i="0" sz="1400" u="none" cap="none" strike="noStrike">
              <a:solidFill>
                <a:srgbClr val="000000"/>
              </a:solidFill>
              <a:latin typeface="Arial"/>
              <a:ea typeface="Arial"/>
              <a:cs typeface="Arial"/>
              <a:sym typeface="Arial"/>
            </a:endParaRPr>
          </a:p>
          <a:p>
            <a:pPr indent="-285750" lvl="0" marL="285750" marR="0" rtl="0" algn="ctr">
              <a:lnSpc>
                <a:spcPct val="100000"/>
              </a:lnSpc>
              <a:spcBef>
                <a:spcPts val="0"/>
              </a:spcBef>
              <a:spcAft>
                <a:spcPts val="0"/>
              </a:spcAft>
              <a:buClr>
                <a:srgbClr val="000000"/>
              </a:buClr>
              <a:buSzPts val="1400"/>
              <a:buFont typeface="Arial"/>
              <a:buChar char="-"/>
            </a:pPr>
            <a:r>
              <a:rPr b="1" i="0" lang="en-US" sz="1400" u="none" cap="none" strike="noStrike">
                <a:solidFill>
                  <a:schemeClr val="dk1"/>
                </a:solidFill>
                <a:latin typeface="Arial"/>
                <a:ea typeface="Arial"/>
                <a:cs typeface="Arial"/>
                <a:sym typeface="Arial"/>
              </a:rPr>
              <a:t>+ve leukocytes</a:t>
            </a:r>
            <a:endParaRPr b="0" i="0" sz="1400" u="none" cap="none" strike="noStrike">
              <a:solidFill>
                <a:srgbClr val="000000"/>
              </a:solidFill>
              <a:latin typeface="Arial"/>
              <a:ea typeface="Arial"/>
              <a:cs typeface="Arial"/>
              <a:sym typeface="Arial"/>
            </a:endParaRPr>
          </a:p>
          <a:p>
            <a:pPr indent="-285750" lvl="0" marL="285750" marR="0" rtl="0" algn="ctr">
              <a:lnSpc>
                <a:spcPct val="100000"/>
              </a:lnSpc>
              <a:spcBef>
                <a:spcPts val="0"/>
              </a:spcBef>
              <a:spcAft>
                <a:spcPts val="0"/>
              </a:spcAft>
              <a:buClr>
                <a:srgbClr val="000000"/>
              </a:buClr>
              <a:buSzPts val="1400"/>
              <a:buFont typeface="Arial"/>
              <a:buChar char="-"/>
            </a:pPr>
            <a:r>
              <a:rPr b="1" i="0" lang="en-US" sz="1400" u="none" cap="none" strike="noStrike">
                <a:solidFill>
                  <a:schemeClr val="dk1"/>
                </a:solidFill>
                <a:latin typeface="Arial"/>
                <a:ea typeface="Arial"/>
                <a:cs typeface="Arial"/>
                <a:sym typeface="Arial"/>
              </a:rPr>
              <a:t>+ve nitrites</a:t>
            </a:r>
            <a:endParaRPr b="0" i="0" sz="1400" u="none" cap="none" strike="noStrike">
              <a:solidFill>
                <a:srgbClr val="000000"/>
              </a:solidFill>
              <a:latin typeface="Arial"/>
              <a:ea typeface="Arial"/>
              <a:cs typeface="Arial"/>
              <a:sym typeface="Arial"/>
            </a:endParaRPr>
          </a:p>
          <a:p>
            <a:pPr indent="-285750" lvl="0" marL="285750" marR="0" rtl="0" algn="ctr">
              <a:lnSpc>
                <a:spcPct val="100000"/>
              </a:lnSpc>
              <a:spcBef>
                <a:spcPts val="0"/>
              </a:spcBef>
              <a:spcAft>
                <a:spcPts val="0"/>
              </a:spcAft>
              <a:buClr>
                <a:srgbClr val="000000"/>
              </a:buClr>
              <a:buSzPts val="1400"/>
              <a:buFont typeface="Arial"/>
              <a:buChar char="-"/>
            </a:pPr>
            <a:r>
              <a:rPr b="1" i="0" lang="en-US" sz="1400" u="none" cap="none" strike="noStrike">
                <a:solidFill>
                  <a:schemeClr val="dk1"/>
                </a:solidFill>
                <a:latin typeface="Arial"/>
                <a:ea typeface="Arial"/>
                <a:cs typeface="Arial"/>
                <a:sym typeface="Arial"/>
              </a:rPr>
              <a:t>+- haematuria </a:t>
            </a:r>
            <a:endParaRPr b="0" i="0" sz="1400" u="none" cap="none" strike="noStrike">
              <a:solidFill>
                <a:srgbClr val="000000"/>
              </a:solidFill>
              <a:latin typeface="Arial"/>
              <a:ea typeface="Arial"/>
              <a:cs typeface="Arial"/>
              <a:sym typeface="Arial"/>
            </a:endParaRPr>
          </a:p>
          <a:p>
            <a:pPr indent="-196850" lvl="0" marL="28575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Gold standard – Midstream MCS – confirms UTI and identifies pathogen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5"/>
          <p:cNvSpPr/>
          <p:nvPr/>
        </p:nvSpPr>
        <p:spPr>
          <a:xfrm>
            <a:off x="172528" y="392502"/>
            <a:ext cx="9627080" cy="6072996"/>
          </a:xfrm>
          <a:prstGeom prst="roundRect">
            <a:avLst>
              <a:gd fmla="val 16667" name="adj"/>
            </a:avLst>
          </a:prstGeom>
          <a:solidFill>
            <a:schemeClr val="accent1"/>
          </a:solidFill>
          <a:ln cap="flat" cmpd="sng" w="25400">
            <a:solidFill>
              <a:srgbClr val="9C84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sng" cap="none" strike="noStrike">
                <a:solidFill>
                  <a:schemeClr val="dk1"/>
                </a:solidFill>
                <a:latin typeface="Arial"/>
                <a:ea typeface="Arial"/>
                <a:cs typeface="Arial"/>
                <a:sym typeface="Arial"/>
              </a:rPr>
              <a:t>Pyelonephritis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sng"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sng" cap="none" strike="noStrike">
                <a:solidFill>
                  <a:schemeClr val="dk1"/>
                </a:solidFill>
                <a:latin typeface="Arial"/>
                <a:ea typeface="Arial"/>
                <a:cs typeface="Arial"/>
                <a:sym typeface="Arial"/>
              </a:rPr>
              <a:t>Summary: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Infection of the kidneys/upper ureter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Most commonly acquired via ascending transurethral spread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but can be via blood or lymphatics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Majority are caused by UPEC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sng" cap="none" strike="noStrike">
                <a:solidFill>
                  <a:schemeClr val="dk1"/>
                </a:solidFill>
                <a:latin typeface="Arial"/>
                <a:ea typeface="Arial"/>
                <a:cs typeface="Arial"/>
                <a:sym typeface="Arial"/>
              </a:rPr>
              <a:t>Presentation: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Triad of loin pain, fever and pyuria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May also have back pain, severe headache, nausea and vomiting, associated cystitis symptoms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sng" cap="none" strike="noStrike">
                <a:solidFill>
                  <a:schemeClr val="dk1"/>
                </a:solidFill>
                <a:latin typeface="Arial"/>
                <a:ea typeface="Arial"/>
                <a:cs typeface="Arial"/>
                <a:sym typeface="Arial"/>
              </a:rPr>
              <a:t>Investigations: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Urine dipstick (1st line)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Mid-stream urine MC+S (GOLD STANDARD)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Urgent USS to detect stones, obstruction or incomplete bladder emptying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sng" cap="none" strike="noStrike">
                <a:solidFill>
                  <a:schemeClr val="dk1"/>
                </a:solidFill>
                <a:latin typeface="Arial"/>
                <a:ea typeface="Arial"/>
                <a:cs typeface="Arial"/>
                <a:sym typeface="Arial"/>
              </a:rPr>
              <a:t>Management: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Analgesia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Abx (cipro/co-amoxiclav, may require IV if severe)</a:t>
            </a:r>
            <a:endParaRPr b="0" i="0" sz="1400" u="none" cap="none" strike="noStrike">
              <a:solidFill>
                <a:srgbClr val="000000"/>
              </a:solidFill>
              <a:latin typeface="Arial"/>
              <a:ea typeface="Arial"/>
              <a:cs typeface="Arial"/>
              <a:sym typeface="Arial"/>
            </a:endParaRPr>
          </a:p>
        </p:txBody>
      </p:sp>
      <p:pic>
        <p:nvPicPr>
          <p:cNvPr id="200" name="Google Shape;200;p35"/>
          <p:cNvPicPr preferRelativeResize="0"/>
          <p:nvPr/>
        </p:nvPicPr>
        <p:blipFill rotWithShape="1">
          <a:blip r:embed="rId3">
            <a:alphaModFix/>
          </a:blip>
          <a:srcRect b="0" l="0" r="0" t="0"/>
          <a:stretch/>
        </p:blipFill>
        <p:spPr>
          <a:xfrm>
            <a:off x="9221782" y="1836426"/>
            <a:ext cx="2797690" cy="22754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6"/>
          <p:cNvSpPr/>
          <p:nvPr/>
        </p:nvSpPr>
        <p:spPr>
          <a:xfrm>
            <a:off x="1207697" y="299049"/>
            <a:ext cx="9627080" cy="6072996"/>
          </a:xfrm>
          <a:prstGeom prst="roundRect">
            <a:avLst>
              <a:gd fmla="val 16667" name="adj"/>
            </a:avLst>
          </a:prstGeom>
          <a:solidFill>
            <a:schemeClr val="accent1"/>
          </a:solidFill>
          <a:ln cap="flat" cmpd="sng" w="25400">
            <a:solidFill>
              <a:srgbClr val="9C84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sng" cap="none" strike="noStrike">
                <a:solidFill>
                  <a:schemeClr val="dk1"/>
                </a:solidFill>
                <a:latin typeface="Arial"/>
                <a:ea typeface="Arial"/>
                <a:cs typeface="Arial"/>
                <a:sym typeface="Arial"/>
              </a:rPr>
              <a:t>Cystitis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sng"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sng" cap="none" strike="noStrike">
                <a:solidFill>
                  <a:schemeClr val="dk1"/>
                </a:solidFill>
                <a:latin typeface="Arial"/>
                <a:ea typeface="Arial"/>
                <a:cs typeface="Arial"/>
                <a:sym typeface="Arial"/>
              </a:rPr>
              <a:t>Summary: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Infection of the bladder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Occurs in children, females, pregnancy and those with catheters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Women are more susceptible due to shorter urethra and short proximity to anus which allows bacteria transfer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KEEPS - Klebsiella, E.coli (most common), Enterococci, Proteus species, Staph aureus/saprophyticus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sng" cap="none" strike="noStrike">
                <a:solidFill>
                  <a:schemeClr val="dk1"/>
                </a:solidFill>
                <a:latin typeface="Arial"/>
                <a:ea typeface="Arial"/>
                <a:cs typeface="Arial"/>
                <a:sym typeface="Arial"/>
              </a:rPr>
              <a:t>Presentation: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Dysuria, frequency, urgency, suprapubic pain, haematuria and polyuria, incontinence, confusion (in elderly)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sng"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sng" cap="none" strike="noStrike">
                <a:solidFill>
                  <a:schemeClr val="dk1"/>
                </a:solidFill>
                <a:latin typeface="Arial"/>
                <a:ea typeface="Arial"/>
                <a:cs typeface="Arial"/>
                <a:sym typeface="Arial"/>
              </a:rPr>
              <a:t>Investigations: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1st line = urine dipstick = + leukocytes/blood/nitrates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GOLD STANDARD = mid-stream MC+S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sng" cap="none" strike="noStrike">
                <a:solidFill>
                  <a:schemeClr val="dk1"/>
                </a:solidFill>
                <a:latin typeface="Arial"/>
                <a:ea typeface="Arial"/>
                <a:cs typeface="Arial"/>
                <a:sym typeface="Arial"/>
              </a:rPr>
              <a:t>Management: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Trimethoprim/nitrofurantoin (3 day course for women, 7 day for men/complicated women)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In pregnancy = trimethoprim cannot be used in 1st trimester (inhibits folate synthesis), nitrofurantoin cannot be used in 3rd trimester - amoxicillin, cefalexin can both be used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7"/>
          <p:cNvSpPr/>
          <p:nvPr/>
        </p:nvSpPr>
        <p:spPr>
          <a:xfrm>
            <a:off x="1219199" y="299048"/>
            <a:ext cx="9753601" cy="6441057"/>
          </a:xfrm>
          <a:prstGeom prst="roundRect">
            <a:avLst>
              <a:gd fmla="val 16667" name="adj"/>
            </a:avLst>
          </a:prstGeom>
          <a:solidFill>
            <a:schemeClr val="accent1"/>
          </a:solidFill>
          <a:ln cap="flat" cmpd="sng" w="25400">
            <a:solidFill>
              <a:srgbClr val="9C84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sng" cap="none" strike="noStrike">
                <a:solidFill>
                  <a:schemeClr val="dk1"/>
                </a:solidFill>
                <a:latin typeface="Arial"/>
                <a:ea typeface="Arial"/>
                <a:cs typeface="Arial"/>
                <a:sym typeface="Arial"/>
              </a:rPr>
              <a:t>Urethritis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sng"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sng" cap="none" strike="noStrike">
                <a:solidFill>
                  <a:schemeClr val="dk1"/>
                </a:solidFill>
                <a:latin typeface="Arial"/>
                <a:ea typeface="Arial"/>
                <a:cs typeface="Arial"/>
                <a:sym typeface="Arial"/>
              </a:rPr>
              <a:t>Summary: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Urethral inflammation due to infectious or non-infectious cause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Causes: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N.gonorrhoea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Chlamydia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Trauma ,urethral stricture, irritation, urinary calculi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sng" cap="none" strike="noStrike">
                <a:solidFill>
                  <a:schemeClr val="dk1"/>
                </a:solidFill>
                <a:latin typeface="Arial"/>
                <a:ea typeface="Arial"/>
                <a:cs typeface="Arial"/>
                <a:sym typeface="Arial"/>
              </a:rPr>
              <a:t>Presentation: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Skin lesion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Dysuria +/- discharge (blood/ pus)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Urethral pain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Penile discomfort/ pruritus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sng"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sng" cap="none" strike="noStrike">
                <a:solidFill>
                  <a:schemeClr val="dk1"/>
                </a:solidFill>
                <a:latin typeface="Arial"/>
                <a:ea typeface="Arial"/>
                <a:cs typeface="Arial"/>
                <a:sym typeface="Arial"/>
              </a:rPr>
              <a:t>Investigations: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1st line = urine dipstick = + leukocytes/blood/nitrates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GOLD STANDARD = mid-stream MC+S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NAAT – detect STI type for treatment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sng"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sng" cap="none" strike="noStrike">
                <a:solidFill>
                  <a:schemeClr val="dk1"/>
                </a:solidFill>
                <a:latin typeface="Arial"/>
                <a:ea typeface="Arial"/>
                <a:cs typeface="Arial"/>
                <a:sym typeface="Arial"/>
              </a:rPr>
              <a:t>Management: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NG – IM ceftriaxone and azithromycin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CT – azithromycin or doxycycline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NB – Reactive arthritis – can’t see, can’t pee , can’t climb a tree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8"/>
          <p:cNvSpPr/>
          <p:nvPr/>
        </p:nvSpPr>
        <p:spPr>
          <a:xfrm>
            <a:off x="1334219" y="483079"/>
            <a:ext cx="9638581" cy="6257026"/>
          </a:xfrm>
          <a:prstGeom prst="roundRect">
            <a:avLst>
              <a:gd fmla="val 16667" name="adj"/>
            </a:avLst>
          </a:prstGeom>
          <a:solidFill>
            <a:schemeClr val="accent1"/>
          </a:solidFill>
          <a:ln cap="flat" cmpd="sng" w="25400">
            <a:solidFill>
              <a:srgbClr val="9C84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sng" cap="none" strike="noStrike">
                <a:solidFill>
                  <a:schemeClr val="dk1"/>
                </a:solidFill>
                <a:latin typeface="Arial"/>
                <a:ea typeface="Arial"/>
                <a:cs typeface="Arial"/>
                <a:sym typeface="Arial"/>
              </a:rPr>
              <a:t>Epididymo- orchitis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sng"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sng" cap="none" strike="noStrike">
                <a:solidFill>
                  <a:schemeClr val="dk1"/>
                </a:solidFill>
                <a:latin typeface="Arial"/>
                <a:ea typeface="Arial"/>
                <a:cs typeface="Arial"/>
                <a:sym typeface="Arial"/>
              </a:rPr>
              <a:t>Summary: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Inflammation of epididymis extending to testes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 usually due to cystitis or urethritis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sng"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sng" cap="none" strike="noStrike">
                <a:solidFill>
                  <a:schemeClr val="dk1"/>
                </a:solidFill>
                <a:latin typeface="Arial"/>
                <a:ea typeface="Arial"/>
                <a:cs typeface="Arial"/>
                <a:sym typeface="Arial"/>
              </a:rPr>
              <a:t>Presentation: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Unilateral scrotal pain and swelling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Pain relieved with elevating testes – Positive prehns sign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Cremaster reflex intact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sng"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sng" cap="none" strike="noStrike">
                <a:solidFill>
                  <a:schemeClr val="dk1"/>
                </a:solidFill>
                <a:latin typeface="Arial"/>
                <a:ea typeface="Arial"/>
                <a:cs typeface="Arial"/>
                <a:sym typeface="Arial"/>
              </a:rPr>
              <a:t>Investigations: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1st line = urine dipstick = + leukocytes/blood/nitrates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GOLD STANDARD = mid-stream MC+S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NAAT – detect STI type for treatment if necessary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Also important to rule out testicular torsion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sng"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sng" cap="none" strike="noStrike">
                <a:solidFill>
                  <a:schemeClr val="dk1"/>
                </a:solidFill>
                <a:latin typeface="Arial"/>
                <a:ea typeface="Arial"/>
                <a:cs typeface="Arial"/>
                <a:sym typeface="Arial"/>
              </a:rPr>
              <a:t>Management: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Treatment depends on whether cystitis or urethritis (see previous slides</a:t>
            </a:r>
            <a:r>
              <a:rPr b="1" i="0" lang="en-US" sz="1600" u="sng"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txBox="1"/>
          <p:nvPr>
            <p:ph type="title"/>
          </p:nvPr>
        </p:nvSpPr>
        <p:spPr>
          <a:xfrm>
            <a:off x="1981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Calibri"/>
              <a:buNone/>
            </a:pPr>
            <a:r>
              <a:rPr lang="en-US"/>
              <a:t>     </a:t>
            </a:r>
            <a:endParaRPr/>
          </a:p>
        </p:txBody>
      </p:sp>
      <p:sp>
        <p:nvSpPr>
          <p:cNvPr id="98" name="Google Shape;98;p3"/>
          <p:cNvSpPr txBox="1"/>
          <p:nvPr>
            <p:ph idx="1" type="body"/>
          </p:nvPr>
        </p:nvSpPr>
        <p:spPr>
          <a:xfrm>
            <a:off x="1981200" y="2981326"/>
            <a:ext cx="8229600" cy="3144837"/>
          </a:xfrm>
          <a:prstGeom prst="rect">
            <a:avLst/>
          </a:prstGeom>
          <a:noFill/>
          <a:ln>
            <a:noFill/>
          </a:ln>
        </p:spPr>
        <p:txBody>
          <a:bodyPr anchorCtr="0" anchor="t" bIns="45700" lIns="91425" spcFirstLastPara="1" rIns="91425" wrap="square" tIns="45700">
            <a:noAutofit/>
          </a:bodyPr>
          <a:lstStyle/>
          <a:p>
            <a:pPr indent="-342900" lvl="0" marL="342900" rtl="0" algn="r">
              <a:lnSpc>
                <a:spcPct val="90000"/>
              </a:lnSpc>
              <a:spcBef>
                <a:spcPts val="0"/>
              </a:spcBef>
              <a:spcAft>
                <a:spcPts val="0"/>
              </a:spcAft>
              <a:buClr>
                <a:schemeClr val="dk1"/>
              </a:buClr>
              <a:buSzPts val="800"/>
              <a:buNone/>
            </a:pPr>
            <a:r>
              <a:rPr lang="en-US"/>
              <a:t>Phase 2a Revision Session</a:t>
            </a:r>
            <a:endParaRPr/>
          </a:p>
          <a:p>
            <a:pPr indent="-342900" lvl="0" marL="342900" rtl="0" algn="r">
              <a:lnSpc>
                <a:spcPct val="90000"/>
              </a:lnSpc>
              <a:spcBef>
                <a:spcPts val="1000"/>
              </a:spcBef>
              <a:spcAft>
                <a:spcPts val="0"/>
              </a:spcAft>
              <a:buClr>
                <a:schemeClr val="dk1"/>
              </a:buClr>
              <a:buSzPts val="800"/>
              <a:buNone/>
            </a:pPr>
            <a:r>
              <a:t/>
            </a:r>
            <a:endParaRPr/>
          </a:p>
          <a:p>
            <a:pPr indent="-342900" lvl="0" marL="342900" rtl="0" algn="r">
              <a:lnSpc>
                <a:spcPct val="90000"/>
              </a:lnSpc>
              <a:spcBef>
                <a:spcPts val="1000"/>
              </a:spcBef>
              <a:spcAft>
                <a:spcPts val="0"/>
              </a:spcAft>
              <a:buClr>
                <a:schemeClr val="dk1"/>
              </a:buClr>
              <a:buSzPts val="800"/>
              <a:buNone/>
            </a:pPr>
            <a:r>
              <a:rPr lang="en-US"/>
              <a:t>Thursday 9th March 2023</a:t>
            </a:r>
            <a:endParaRPr/>
          </a:p>
          <a:p>
            <a:pPr indent="-342900" lvl="0" marL="342900" rtl="0" algn="r">
              <a:lnSpc>
                <a:spcPct val="90000"/>
              </a:lnSpc>
              <a:spcBef>
                <a:spcPts val="1000"/>
              </a:spcBef>
              <a:spcAft>
                <a:spcPts val="0"/>
              </a:spcAft>
              <a:buClr>
                <a:schemeClr val="dk1"/>
              </a:buClr>
              <a:buSzPts val="800"/>
              <a:buNone/>
            </a:pPr>
            <a:r>
              <a:rPr lang="en-US"/>
              <a:t>Salim Amieur &amp; Yumna Maqsood</a:t>
            </a:r>
            <a:endParaRPr/>
          </a:p>
        </p:txBody>
      </p:sp>
      <p:sp>
        <p:nvSpPr>
          <p:cNvPr id="99" name="Google Shape;99;p3"/>
          <p:cNvSpPr txBox="1"/>
          <p:nvPr/>
        </p:nvSpPr>
        <p:spPr>
          <a:xfrm>
            <a:off x="424069" y="475985"/>
            <a:ext cx="11383617" cy="1505214"/>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0" name="Google Shape;100;p3"/>
          <p:cNvSpPr txBox="1"/>
          <p:nvPr/>
        </p:nvSpPr>
        <p:spPr>
          <a:xfrm>
            <a:off x="2402947" y="605271"/>
            <a:ext cx="7386107" cy="224676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chemeClr val="lt1"/>
                </a:solidFill>
                <a:latin typeface="Calibri"/>
                <a:ea typeface="Calibri"/>
                <a:cs typeface="Calibri"/>
                <a:sym typeface="Calibri"/>
              </a:rPr>
              <a:t>GENITOURINARY</a:t>
            </a:r>
            <a:endParaRPr b="0" i="0" sz="1800" u="none" cap="none" strike="noStrike">
              <a:solidFill>
                <a:schemeClr val="dk1"/>
              </a:solidFill>
              <a:latin typeface="Calibri"/>
              <a:ea typeface="Calibri"/>
              <a:cs typeface="Calibri"/>
              <a:sym typeface="Calibri"/>
            </a:endParaRPr>
          </a:p>
        </p:txBody>
      </p:sp>
      <p:sp>
        <p:nvSpPr>
          <p:cNvPr id="101" name="Google Shape;101;p3"/>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102" name="Google Shape;102;p3"/>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US" sz="4800"/>
              <a:t>What is the symptomatic triad that Px with pyelonephritis present with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en-US" sz="4000"/>
              <a:t>Loin pain</a:t>
            </a:r>
            <a:endParaRPr/>
          </a:p>
          <a:p>
            <a:pPr indent="-342900" lvl="0" marL="457200" rtl="0" algn="l">
              <a:lnSpc>
                <a:spcPct val="90000"/>
              </a:lnSpc>
              <a:spcBef>
                <a:spcPts val="1000"/>
              </a:spcBef>
              <a:spcAft>
                <a:spcPts val="0"/>
              </a:spcAft>
              <a:buClr>
                <a:schemeClr val="dk1"/>
              </a:buClr>
              <a:buSzPts val="1800"/>
              <a:buChar char="•"/>
            </a:pPr>
            <a:r>
              <a:rPr lang="en-US" sz="4000"/>
              <a:t>Fever</a:t>
            </a:r>
            <a:endParaRPr/>
          </a:p>
          <a:p>
            <a:pPr indent="-342900" lvl="0" marL="457200" rtl="0" algn="l">
              <a:lnSpc>
                <a:spcPct val="90000"/>
              </a:lnSpc>
              <a:spcBef>
                <a:spcPts val="1000"/>
              </a:spcBef>
              <a:spcAft>
                <a:spcPts val="0"/>
              </a:spcAft>
              <a:buClr>
                <a:schemeClr val="dk1"/>
              </a:buClr>
              <a:buSzPts val="1800"/>
              <a:buChar char="•"/>
            </a:pPr>
            <a:r>
              <a:rPr lang="en-US" sz="4000"/>
              <a:t>pyuria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114300" rtl="0" algn="ctr">
              <a:lnSpc>
                <a:spcPct val="90000"/>
              </a:lnSpc>
              <a:spcBef>
                <a:spcPts val="1000"/>
              </a:spcBef>
              <a:spcAft>
                <a:spcPts val="0"/>
              </a:spcAft>
              <a:buSzPts val="1800"/>
              <a:buNone/>
            </a:pPr>
            <a:r>
              <a:rPr lang="en-US" sz="4600"/>
              <a:t>What is the gold standard </a:t>
            </a:r>
            <a:endParaRPr/>
          </a:p>
          <a:p>
            <a:pPr indent="0" lvl="0" marL="114300" rtl="0" algn="ctr">
              <a:lnSpc>
                <a:spcPct val="90000"/>
              </a:lnSpc>
              <a:spcBef>
                <a:spcPts val="1000"/>
              </a:spcBef>
              <a:spcAft>
                <a:spcPts val="0"/>
              </a:spcAft>
              <a:buSzPts val="1800"/>
              <a:buNone/>
            </a:pPr>
            <a:r>
              <a:rPr lang="en-US" sz="4600"/>
              <a:t>investigation for all UTI’s?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114300" rtl="0" algn="ctr">
              <a:lnSpc>
                <a:spcPct val="90000"/>
              </a:lnSpc>
              <a:spcBef>
                <a:spcPts val="1000"/>
              </a:spcBef>
              <a:spcAft>
                <a:spcPts val="0"/>
              </a:spcAft>
              <a:buSzPts val="1800"/>
              <a:buNone/>
            </a:pPr>
            <a:r>
              <a:t/>
            </a:r>
            <a:endParaRPr sz="4000"/>
          </a:p>
          <a:p>
            <a:pPr indent="0" lvl="0" marL="114300" rtl="0" algn="ctr">
              <a:lnSpc>
                <a:spcPct val="90000"/>
              </a:lnSpc>
              <a:spcBef>
                <a:spcPts val="1000"/>
              </a:spcBef>
              <a:spcAft>
                <a:spcPts val="0"/>
              </a:spcAft>
              <a:buSzPts val="1800"/>
              <a:buNone/>
            </a:pPr>
            <a:r>
              <a:t/>
            </a:r>
            <a:endParaRPr sz="4000"/>
          </a:p>
          <a:p>
            <a:pPr indent="0" lvl="0" marL="114300" rtl="0" algn="ctr">
              <a:lnSpc>
                <a:spcPct val="90000"/>
              </a:lnSpc>
              <a:spcBef>
                <a:spcPts val="1000"/>
              </a:spcBef>
              <a:spcAft>
                <a:spcPts val="0"/>
              </a:spcAft>
              <a:buSzPts val="1800"/>
              <a:buNone/>
            </a:pPr>
            <a:r>
              <a:rPr lang="en-US" sz="4000"/>
              <a:t>Midstream microscopy, culture and sensitivity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3"/>
          <p:cNvSpPr txBox="1"/>
          <p:nvPr/>
        </p:nvSpPr>
        <p:spPr>
          <a:xfrm>
            <a:off x="278296" y="239712"/>
            <a:ext cx="11635408"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1" name="Google Shape;241;p43"/>
          <p:cNvSpPr txBox="1"/>
          <p:nvPr/>
        </p:nvSpPr>
        <p:spPr>
          <a:xfrm>
            <a:off x="2711597" y="449700"/>
            <a:ext cx="6309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Prostate Pathology</a:t>
            </a:r>
            <a:endParaRPr b="0" i="0" sz="1800" u="none" cap="none" strike="noStrike">
              <a:solidFill>
                <a:schemeClr val="dk1"/>
              </a:solidFill>
              <a:latin typeface="Calibri"/>
              <a:ea typeface="Calibri"/>
              <a:cs typeface="Calibri"/>
              <a:sym typeface="Calibri"/>
            </a:endParaRPr>
          </a:p>
        </p:txBody>
      </p:sp>
      <p:sp>
        <p:nvSpPr>
          <p:cNvPr id="242" name="Google Shape;242;p43"/>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243" name="Google Shape;243;p43"/>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sp>
        <p:nvSpPr>
          <p:cNvPr id="244" name="Google Shape;244;p43"/>
          <p:cNvSpPr txBox="1"/>
          <p:nvPr/>
        </p:nvSpPr>
        <p:spPr>
          <a:xfrm>
            <a:off x="4371124" y="1432712"/>
            <a:ext cx="3183051" cy="123110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2"/>
                </a:solidFill>
                <a:latin typeface="Arial"/>
                <a:ea typeface="Arial"/>
                <a:cs typeface="Arial"/>
                <a:sym typeface="Arial"/>
              </a:rPr>
              <a:t>What it does</a:t>
            </a:r>
            <a:endParaRPr b="0" i="0" sz="1400" u="none" cap="none" strike="noStrike">
              <a:solidFill>
                <a:srgbClr val="000000"/>
              </a:solidFill>
              <a:latin typeface="Arial"/>
              <a:ea typeface="Arial"/>
              <a:cs typeface="Arial"/>
              <a:sym typeface="Arial"/>
            </a:endParaRPr>
          </a:p>
          <a:p>
            <a:pPr indent="-285750" lvl="0" marL="285750" marR="0" rtl="0" algn="ctr">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Testosterone and DHT production</a:t>
            </a:r>
            <a:endParaRPr b="0" i="0" sz="1400" u="none" cap="none" strike="noStrike">
              <a:solidFill>
                <a:srgbClr val="000000"/>
              </a:solidFill>
              <a:latin typeface="Arial"/>
              <a:ea typeface="Arial"/>
              <a:cs typeface="Arial"/>
              <a:sym typeface="Arial"/>
            </a:endParaRPr>
          </a:p>
          <a:p>
            <a:pPr indent="-285750" lvl="0" marL="285750" marR="0" rtl="0" algn="ctr">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Seminal fluid production</a:t>
            </a:r>
            <a:endParaRPr b="0" i="0" sz="1400" u="none" cap="none" strike="noStrike">
              <a:solidFill>
                <a:srgbClr val="000000"/>
              </a:solidFill>
              <a:latin typeface="Arial"/>
              <a:ea typeface="Arial"/>
              <a:cs typeface="Arial"/>
              <a:sym typeface="Arial"/>
            </a:endParaRPr>
          </a:p>
          <a:p>
            <a:pPr indent="-285750" lvl="0" marL="285750" marR="0" rtl="0" algn="ctr">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Regulation of urine flow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How does the prostate work? | informedhealth.org" id="245" name="Google Shape;245;p43"/>
          <p:cNvPicPr preferRelativeResize="0"/>
          <p:nvPr/>
        </p:nvPicPr>
        <p:blipFill rotWithShape="1">
          <a:blip r:embed="rId4">
            <a:alphaModFix/>
          </a:blip>
          <a:srcRect b="0" l="0" r="0" t="0"/>
          <a:stretch/>
        </p:blipFill>
        <p:spPr>
          <a:xfrm>
            <a:off x="3700461" y="2514073"/>
            <a:ext cx="4524375" cy="3162300"/>
          </a:xfrm>
          <a:prstGeom prst="rect">
            <a:avLst/>
          </a:prstGeom>
          <a:noFill/>
          <a:ln>
            <a:noFill/>
          </a:ln>
        </p:spPr>
      </p:pic>
      <p:sp>
        <p:nvSpPr>
          <p:cNvPr id="246" name="Google Shape;246;p43"/>
          <p:cNvSpPr txBox="1"/>
          <p:nvPr/>
        </p:nvSpPr>
        <p:spPr>
          <a:xfrm>
            <a:off x="304800" y="2633041"/>
            <a:ext cx="3314700" cy="289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Benign Prostatic Hyperplasia (BPH)</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Risk Factors: </a:t>
            </a:r>
            <a:r>
              <a:rPr b="0" i="0" lang="en-US" sz="1400" u="none" cap="none" strike="noStrike">
                <a:solidFill>
                  <a:srgbClr val="000000"/>
                </a:solidFill>
                <a:latin typeface="Arial"/>
                <a:ea typeface="Arial"/>
                <a:cs typeface="Arial"/>
                <a:sym typeface="Arial"/>
              </a:rPr>
              <a:t>Age, Family History, Diabetes, Heart Disease, Obesity</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Symptoms: </a:t>
            </a:r>
            <a:r>
              <a:rPr b="0" i="0" lang="en-US" sz="1400" u="none" cap="none" strike="noStrike">
                <a:solidFill>
                  <a:srgbClr val="000000"/>
                </a:solidFill>
                <a:latin typeface="Arial"/>
                <a:ea typeface="Arial"/>
                <a:cs typeface="Arial"/>
                <a:sym typeface="Arial"/>
              </a:rPr>
              <a:t>LUTS (frequency, urgency, dribbling, weak stream, nocturia)</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Diagnosis:</a:t>
            </a:r>
            <a:r>
              <a:rPr b="0" i="0" lang="en-US" sz="1400" u="none" cap="none" strike="noStrike">
                <a:solidFill>
                  <a:srgbClr val="000000"/>
                </a:solidFill>
                <a:latin typeface="Arial"/>
                <a:ea typeface="Arial"/>
                <a:cs typeface="Arial"/>
                <a:sym typeface="Arial"/>
              </a:rPr>
              <a:t> DRE, PSA, Urine Test</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Management:</a:t>
            </a:r>
            <a:r>
              <a:rPr b="0" i="0" lang="en-US" sz="1400" u="none" cap="none" strike="noStrike">
                <a:solidFill>
                  <a:srgbClr val="000000"/>
                </a:solidFill>
                <a:latin typeface="Arial"/>
                <a:ea typeface="Arial"/>
                <a:cs typeface="Arial"/>
                <a:sym typeface="Arial"/>
              </a:rPr>
              <a:t> Tamsulosin, Finasteride </a:t>
            </a:r>
            <a:endParaRPr b="0" i="0" sz="1400" u="none" cap="none" strike="noStrike">
              <a:solidFill>
                <a:srgbClr val="000000"/>
              </a:solidFill>
              <a:latin typeface="Arial"/>
              <a:ea typeface="Arial"/>
              <a:cs typeface="Arial"/>
              <a:sym typeface="Arial"/>
            </a:endParaRPr>
          </a:p>
        </p:txBody>
      </p:sp>
      <p:sp>
        <p:nvSpPr>
          <p:cNvPr id="247" name="Google Shape;247;p43"/>
          <p:cNvSpPr txBox="1"/>
          <p:nvPr/>
        </p:nvSpPr>
        <p:spPr>
          <a:xfrm>
            <a:off x="8432800" y="2633041"/>
            <a:ext cx="3454400" cy="37548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Prostate Cancer</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Risk Factors: </a:t>
            </a:r>
            <a:r>
              <a:rPr b="0" i="0" lang="en-US" sz="1400" u="none" cap="none" strike="noStrike">
                <a:solidFill>
                  <a:srgbClr val="000000"/>
                </a:solidFill>
                <a:latin typeface="Arial"/>
                <a:ea typeface="Arial"/>
                <a:cs typeface="Arial"/>
                <a:sym typeface="Arial"/>
              </a:rPr>
              <a:t>Age, Family History, Obesity</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Symptoms: </a:t>
            </a:r>
            <a:r>
              <a:rPr b="0" i="0" lang="en-US" sz="1400" u="none" cap="none" strike="noStrike">
                <a:solidFill>
                  <a:srgbClr val="000000"/>
                </a:solidFill>
                <a:latin typeface="Arial"/>
                <a:ea typeface="Arial"/>
                <a:cs typeface="Arial"/>
                <a:sym typeface="Arial"/>
              </a:rPr>
              <a:t>LUTS (frequency, urgency, dribbling, weak stream, nocturia, haematuria, weight loss, ED)</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Diagnosis:</a:t>
            </a:r>
            <a:r>
              <a:rPr b="0" i="0" lang="en-US" sz="1400" u="none" cap="none" strike="noStrike">
                <a:solidFill>
                  <a:srgbClr val="000000"/>
                </a:solidFill>
                <a:latin typeface="Arial"/>
                <a:ea typeface="Arial"/>
                <a:cs typeface="Arial"/>
                <a:sym typeface="Arial"/>
              </a:rPr>
              <a:t> DRE and PSA. Ultrasound and MRI, Biopsy</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Management:</a:t>
            </a:r>
            <a:r>
              <a:rPr b="0" i="0" lang="en-US" sz="1400" u="none" cap="none" strike="noStrike">
                <a:solidFill>
                  <a:srgbClr val="000000"/>
                </a:solidFill>
                <a:latin typeface="Arial"/>
                <a:ea typeface="Arial"/>
                <a:cs typeface="Arial"/>
                <a:sym typeface="Arial"/>
              </a:rPr>
              <a:t> </a:t>
            </a:r>
            <a:r>
              <a:rPr b="0" i="0" lang="en-US" sz="1400" u="none" cap="none" strike="noStrike">
                <a:solidFill>
                  <a:srgbClr val="111111"/>
                </a:solidFill>
                <a:latin typeface="Helvetica Neue"/>
                <a:ea typeface="Helvetica Neue"/>
                <a:cs typeface="Helvetica Neue"/>
                <a:sym typeface="Helvetica Neue"/>
              </a:rPr>
              <a:t>Radical prostatectomy (surgical), Radiotherapy, Chemotherapy, GnRH agonist (Zoladex)</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4"/>
          <p:cNvSpPr txBox="1"/>
          <p:nvPr/>
        </p:nvSpPr>
        <p:spPr>
          <a:xfrm>
            <a:off x="278296" y="239712"/>
            <a:ext cx="11635408"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3" name="Google Shape;253;p44"/>
          <p:cNvSpPr txBox="1"/>
          <p:nvPr/>
        </p:nvSpPr>
        <p:spPr>
          <a:xfrm>
            <a:off x="2711597" y="449700"/>
            <a:ext cx="6309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GU Cancer</a:t>
            </a:r>
            <a:endParaRPr b="0" i="0" sz="1800" u="none" cap="none" strike="noStrike">
              <a:solidFill>
                <a:schemeClr val="dk1"/>
              </a:solidFill>
              <a:latin typeface="Calibri"/>
              <a:ea typeface="Calibri"/>
              <a:cs typeface="Calibri"/>
              <a:sym typeface="Calibri"/>
            </a:endParaRPr>
          </a:p>
        </p:txBody>
      </p:sp>
      <p:sp>
        <p:nvSpPr>
          <p:cNvPr id="254" name="Google Shape;254;p44"/>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255" name="Google Shape;255;p44"/>
          <p:cNvPicPr preferRelativeResize="0"/>
          <p:nvPr/>
        </p:nvPicPr>
        <p:blipFill rotWithShape="1">
          <a:blip r:embed="rId3">
            <a:alphaModFix/>
          </a:blip>
          <a:srcRect b="0" l="0" r="0" t="0"/>
          <a:stretch/>
        </p:blipFill>
        <p:spPr>
          <a:xfrm>
            <a:off x="304863" y="5695423"/>
            <a:ext cx="1023223" cy="1026582"/>
          </a:xfrm>
          <a:prstGeom prst="rect">
            <a:avLst/>
          </a:prstGeom>
          <a:noFill/>
          <a:ln>
            <a:noFill/>
          </a:ln>
        </p:spPr>
      </p:pic>
      <p:sp>
        <p:nvSpPr>
          <p:cNvPr id="256" name="Google Shape;256;p44"/>
          <p:cNvSpPr txBox="1"/>
          <p:nvPr/>
        </p:nvSpPr>
        <p:spPr>
          <a:xfrm>
            <a:off x="317647" y="1382712"/>
            <a:ext cx="4927453" cy="46166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Bladder Cancer</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Risk Factors: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Age (55+)</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Family History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Smoking (2-4x risk)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Bladder Stones (Chronic Inflammation)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Occupation risk (carcinogen exposure)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Male</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Symptoms: </a:t>
            </a:r>
            <a:r>
              <a:rPr b="0" i="0" lang="en-US" sz="1400" u="none" cap="none" strike="noStrike">
                <a:solidFill>
                  <a:schemeClr val="dk1"/>
                </a:solidFill>
                <a:latin typeface="Arial"/>
                <a:ea typeface="Arial"/>
                <a:cs typeface="Arial"/>
                <a:sym typeface="Arial"/>
              </a:rPr>
              <a:t>Painless Haematuria, Frequency, Back pain</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Diagnosis:</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1" i="0" lang="en-US" sz="1400" u="none" cap="none" strike="noStrike">
                <a:solidFill>
                  <a:schemeClr val="dk1"/>
                </a:solidFill>
                <a:latin typeface="Arial"/>
                <a:ea typeface="Arial"/>
                <a:cs typeface="Arial"/>
                <a:sym typeface="Arial"/>
              </a:rPr>
              <a:t>Urinalysis - </a:t>
            </a:r>
            <a:r>
              <a:rPr b="0" i="0" lang="en-US" sz="1400" u="none" cap="none" strike="noStrike">
                <a:solidFill>
                  <a:schemeClr val="dk1"/>
                </a:solidFill>
                <a:latin typeface="Arial"/>
                <a:ea typeface="Arial"/>
                <a:cs typeface="Arial"/>
                <a:sym typeface="Arial"/>
              </a:rPr>
              <a:t>sterile pyuria</a:t>
            </a:r>
            <a:r>
              <a:rPr b="0" i="0" lang="en-US" sz="1400" u="none" cap="none" strike="noStrike">
                <a:solidFill>
                  <a:srgbClr val="000000"/>
                </a:solidFill>
                <a:latin typeface="Arial"/>
                <a:ea typeface="Arial"/>
                <a:cs typeface="Arial"/>
                <a:sym typeface="Arial"/>
              </a:rPr>
              <a:t>, </a:t>
            </a:r>
            <a:r>
              <a:rPr b="1" i="0" lang="en-US" sz="1400" u="none" cap="none" strike="noStrike">
                <a:solidFill>
                  <a:schemeClr val="dk1"/>
                </a:solidFill>
                <a:latin typeface="Arial"/>
                <a:ea typeface="Arial"/>
                <a:cs typeface="Arial"/>
                <a:sym typeface="Arial"/>
              </a:rPr>
              <a:t>Cystoscopy </a:t>
            </a:r>
            <a:r>
              <a:rPr b="0" i="0" lang="en-US" sz="1400" u="none" cap="none" strike="noStrike">
                <a:solidFill>
                  <a:schemeClr val="dk1"/>
                </a:solidFill>
                <a:latin typeface="Arial"/>
                <a:ea typeface="Arial"/>
                <a:cs typeface="Arial"/>
                <a:sym typeface="Arial"/>
              </a:rPr>
              <a:t>and</a:t>
            </a:r>
            <a:r>
              <a:rPr b="1" i="0" lang="en-US" sz="1400" u="none" cap="none" strike="noStrike">
                <a:solidFill>
                  <a:schemeClr val="dk1"/>
                </a:solidFill>
                <a:latin typeface="Arial"/>
                <a:ea typeface="Arial"/>
                <a:cs typeface="Arial"/>
                <a:sym typeface="Arial"/>
              </a:rPr>
              <a:t> Biopsy</a:t>
            </a:r>
            <a:r>
              <a:rPr b="0" i="0" lang="en-US" sz="1400" u="none" cap="none" strike="noStrike">
                <a:solidFill>
                  <a:srgbClr val="000000"/>
                </a:solidFill>
                <a:latin typeface="Arial"/>
                <a:ea typeface="Arial"/>
                <a:cs typeface="Arial"/>
                <a:sym typeface="Arial"/>
              </a:rPr>
              <a:t>, </a:t>
            </a:r>
            <a:r>
              <a:rPr b="1" i="0" lang="en-US" sz="1400" u="none" cap="none" strike="noStrike">
                <a:solidFill>
                  <a:schemeClr val="dk1"/>
                </a:solidFill>
                <a:latin typeface="Arial"/>
                <a:ea typeface="Arial"/>
                <a:cs typeface="Arial"/>
                <a:sym typeface="Arial"/>
              </a:rPr>
              <a:t>CTT Urogram- </a:t>
            </a:r>
            <a:r>
              <a:rPr b="0" i="0" lang="en-US" sz="1400" u="none" cap="none" strike="noStrike">
                <a:solidFill>
                  <a:schemeClr val="dk1"/>
                </a:solidFill>
                <a:latin typeface="Arial"/>
                <a:ea typeface="Arial"/>
                <a:cs typeface="Arial"/>
                <a:sym typeface="Arial"/>
              </a:rPr>
              <a:t>allows staging, CT, MRI, Bone Scan</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Management:</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Arial"/>
                <a:ea typeface="Arial"/>
                <a:cs typeface="Arial"/>
                <a:sym typeface="Arial"/>
              </a:rPr>
              <a:t>T1: transurethral resection (TURBT) or local diathermy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Arial"/>
                <a:ea typeface="Arial"/>
                <a:cs typeface="Arial"/>
                <a:sym typeface="Arial"/>
              </a:rPr>
              <a:t>T2-3: radical cystectomy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Arial"/>
                <a:ea typeface="Arial"/>
                <a:cs typeface="Arial"/>
                <a:sym typeface="Arial"/>
              </a:rPr>
              <a:t>T4: palliative chemotherapy and radiotherapy</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44"/>
          <p:cNvSpPr txBox="1"/>
          <p:nvPr/>
        </p:nvSpPr>
        <p:spPr>
          <a:xfrm>
            <a:off x="7537597" y="1517726"/>
            <a:ext cx="5006539" cy="46166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Renal Cancer</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Risk Factors: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Family History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Smoking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Hypertension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Haemodialysis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Symptoms: </a:t>
            </a:r>
            <a:r>
              <a:rPr b="0" i="0" lang="en-US" sz="1400" u="none" cap="none" strike="noStrike">
                <a:solidFill>
                  <a:schemeClr val="dk1"/>
                </a:solidFill>
                <a:latin typeface="Arial"/>
                <a:ea typeface="Arial"/>
                <a:cs typeface="Arial"/>
                <a:sym typeface="Arial"/>
              </a:rPr>
              <a:t>TRIAD: Haematuria, Flank Pain, Palpable Abdominal Mass</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Diagnosis:</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Arial"/>
                <a:ea typeface="Arial"/>
                <a:cs typeface="Arial"/>
                <a:sym typeface="Arial"/>
              </a:rPr>
              <a:t>Bloods: Polycythemia due to </a:t>
            </a:r>
            <a:r>
              <a:rPr b="0" i="0" lang="en-US" sz="1400" u="none" cap="none" strike="noStrike">
                <a:solidFill>
                  <a:srgbClr val="000000"/>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EPO</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400" u="none" cap="none" strike="noStrike">
                <a:solidFill>
                  <a:srgbClr val="000000"/>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BP due to </a:t>
            </a:r>
            <a:r>
              <a:rPr b="0" i="0" lang="en-US" sz="1400" u="none" cap="none" strike="noStrike">
                <a:solidFill>
                  <a:srgbClr val="000000"/>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Renin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Ultrasound, MRI, CT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Management:</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Arial"/>
                <a:ea typeface="Arial"/>
                <a:cs typeface="Arial"/>
                <a:sym typeface="Arial"/>
              </a:rPr>
              <a:t>Stage I: partial or radical nephrectomy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Arial"/>
                <a:ea typeface="Arial"/>
                <a:cs typeface="Arial"/>
                <a:sym typeface="Arial"/>
              </a:rPr>
              <a:t>Stage II: radical nephrectomy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Arial"/>
                <a:ea typeface="Arial"/>
                <a:cs typeface="Arial"/>
                <a:sym typeface="Arial"/>
              </a:rPr>
              <a:t>Stage III: radical nephrectomy and adrenalectomy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Arial"/>
                <a:ea typeface="Arial"/>
                <a:cs typeface="Arial"/>
                <a:sym typeface="Arial"/>
              </a:rPr>
              <a:t>Stage IV: systemic treatment</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ystoscopy performed on a man" id="258" name="Google Shape;258;p44"/>
          <p:cNvPicPr preferRelativeResize="0"/>
          <p:nvPr/>
        </p:nvPicPr>
        <p:blipFill rotWithShape="1">
          <a:blip r:embed="rId4">
            <a:alphaModFix/>
          </a:blip>
          <a:srcRect b="0" l="0" r="0" t="0"/>
          <a:stretch/>
        </p:blipFill>
        <p:spPr>
          <a:xfrm>
            <a:off x="4869018" y="1669224"/>
            <a:ext cx="2668579" cy="33146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5"/>
          <p:cNvSpPr txBox="1"/>
          <p:nvPr/>
        </p:nvSpPr>
        <p:spPr>
          <a:xfrm>
            <a:off x="278296" y="239712"/>
            <a:ext cx="11635408"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4" name="Google Shape;264;p45"/>
          <p:cNvSpPr txBox="1"/>
          <p:nvPr/>
        </p:nvSpPr>
        <p:spPr>
          <a:xfrm>
            <a:off x="2711597" y="449700"/>
            <a:ext cx="6309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Question</a:t>
            </a:r>
            <a:endParaRPr b="0" i="0" sz="1800" u="none" cap="none" strike="noStrike">
              <a:solidFill>
                <a:schemeClr val="dk1"/>
              </a:solidFill>
              <a:latin typeface="Calibri"/>
              <a:ea typeface="Calibri"/>
              <a:cs typeface="Calibri"/>
              <a:sym typeface="Calibri"/>
            </a:endParaRPr>
          </a:p>
        </p:txBody>
      </p:sp>
      <p:sp>
        <p:nvSpPr>
          <p:cNvPr id="265" name="Google Shape;265;p45"/>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266" name="Google Shape;266;p45"/>
          <p:cNvPicPr preferRelativeResize="0"/>
          <p:nvPr/>
        </p:nvPicPr>
        <p:blipFill rotWithShape="1">
          <a:blip r:embed="rId3">
            <a:alphaModFix/>
          </a:blip>
          <a:srcRect b="0" l="0" r="0" t="0"/>
          <a:stretch/>
        </p:blipFill>
        <p:spPr>
          <a:xfrm>
            <a:off x="304863" y="5695423"/>
            <a:ext cx="1023223" cy="1026582"/>
          </a:xfrm>
          <a:prstGeom prst="rect">
            <a:avLst/>
          </a:prstGeom>
          <a:noFill/>
          <a:ln>
            <a:noFill/>
          </a:ln>
        </p:spPr>
      </p:pic>
      <p:sp>
        <p:nvSpPr>
          <p:cNvPr id="267" name="Google Shape;267;p45"/>
          <p:cNvSpPr txBox="1"/>
          <p:nvPr/>
        </p:nvSpPr>
        <p:spPr>
          <a:xfrm>
            <a:off x="513028" y="1485574"/>
            <a:ext cx="7933855"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What is the primary treatment for BPH?</a:t>
            </a:r>
            <a:endParaRPr b="0" i="0" sz="1400" u="none" cap="none" strike="noStrike">
              <a:solidFill>
                <a:srgbClr val="000000"/>
              </a:solidFill>
              <a:latin typeface="Arial"/>
              <a:ea typeface="Arial"/>
              <a:cs typeface="Arial"/>
              <a:sym typeface="Arial"/>
            </a:endParaRPr>
          </a:p>
        </p:txBody>
      </p:sp>
      <p:sp>
        <p:nvSpPr>
          <p:cNvPr id="268" name="Google Shape;268;p45"/>
          <p:cNvSpPr txBox="1"/>
          <p:nvPr/>
        </p:nvSpPr>
        <p:spPr>
          <a:xfrm>
            <a:off x="513028" y="2248068"/>
            <a:ext cx="7933855" cy="35394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A) Finasteride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B) Tamsulosin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C) Radial Proctectomy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D) Radiotherapy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6"/>
          <p:cNvSpPr txBox="1"/>
          <p:nvPr/>
        </p:nvSpPr>
        <p:spPr>
          <a:xfrm>
            <a:off x="278296" y="239712"/>
            <a:ext cx="11635408"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4" name="Google Shape;274;p46"/>
          <p:cNvSpPr txBox="1"/>
          <p:nvPr/>
        </p:nvSpPr>
        <p:spPr>
          <a:xfrm>
            <a:off x="2711597" y="449700"/>
            <a:ext cx="6309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Question</a:t>
            </a:r>
            <a:endParaRPr b="0" i="0" sz="1800" u="none" cap="none" strike="noStrike">
              <a:solidFill>
                <a:schemeClr val="dk1"/>
              </a:solidFill>
              <a:latin typeface="Calibri"/>
              <a:ea typeface="Calibri"/>
              <a:cs typeface="Calibri"/>
              <a:sym typeface="Calibri"/>
            </a:endParaRPr>
          </a:p>
        </p:txBody>
      </p:sp>
      <p:sp>
        <p:nvSpPr>
          <p:cNvPr id="275" name="Google Shape;275;p46"/>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276" name="Google Shape;276;p46"/>
          <p:cNvPicPr preferRelativeResize="0"/>
          <p:nvPr/>
        </p:nvPicPr>
        <p:blipFill rotWithShape="1">
          <a:blip r:embed="rId3">
            <a:alphaModFix/>
          </a:blip>
          <a:srcRect b="0" l="0" r="0" t="0"/>
          <a:stretch/>
        </p:blipFill>
        <p:spPr>
          <a:xfrm>
            <a:off x="304863" y="5695423"/>
            <a:ext cx="1023223" cy="1026582"/>
          </a:xfrm>
          <a:prstGeom prst="rect">
            <a:avLst/>
          </a:prstGeom>
          <a:noFill/>
          <a:ln>
            <a:noFill/>
          </a:ln>
        </p:spPr>
      </p:pic>
      <p:sp>
        <p:nvSpPr>
          <p:cNvPr id="277" name="Google Shape;277;p46"/>
          <p:cNvSpPr txBox="1"/>
          <p:nvPr/>
        </p:nvSpPr>
        <p:spPr>
          <a:xfrm>
            <a:off x="513028" y="1485574"/>
            <a:ext cx="7933855"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What is the primary treatment for BPH?</a:t>
            </a:r>
            <a:endParaRPr b="0" i="0" sz="1400" u="none" cap="none" strike="noStrike">
              <a:solidFill>
                <a:srgbClr val="000000"/>
              </a:solidFill>
              <a:latin typeface="Arial"/>
              <a:ea typeface="Arial"/>
              <a:cs typeface="Arial"/>
              <a:sym typeface="Arial"/>
            </a:endParaRPr>
          </a:p>
        </p:txBody>
      </p:sp>
      <p:sp>
        <p:nvSpPr>
          <p:cNvPr id="278" name="Google Shape;278;p46"/>
          <p:cNvSpPr txBox="1"/>
          <p:nvPr/>
        </p:nvSpPr>
        <p:spPr>
          <a:xfrm>
            <a:off x="513029" y="2253960"/>
            <a:ext cx="7933855" cy="35394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A) Finasteride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B) Tamsulosin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C) Radial Proctectomy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D) Radiotherapy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7"/>
          <p:cNvSpPr txBox="1"/>
          <p:nvPr/>
        </p:nvSpPr>
        <p:spPr>
          <a:xfrm>
            <a:off x="278296" y="239712"/>
            <a:ext cx="11635408"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4" name="Google Shape;284;p47"/>
          <p:cNvSpPr txBox="1"/>
          <p:nvPr/>
        </p:nvSpPr>
        <p:spPr>
          <a:xfrm>
            <a:off x="2711597" y="449700"/>
            <a:ext cx="6309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Question</a:t>
            </a:r>
            <a:endParaRPr b="0" i="0" sz="1800" u="none" cap="none" strike="noStrike">
              <a:solidFill>
                <a:schemeClr val="dk1"/>
              </a:solidFill>
              <a:latin typeface="Calibri"/>
              <a:ea typeface="Calibri"/>
              <a:cs typeface="Calibri"/>
              <a:sym typeface="Calibri"/>
            </a:endParaRPr>
          </a:p>
        </p:txBody>
      </p:sp>
      <p:sp>
        <p:nvSpPr>
          <p:cNvPr id="285" name="Google Shape;285;p47"/>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286" name="Google Shape;286;p47"/>
          <p:cNvPicPr preferRelativeResize="0"/>
          <p:nvPr/>
        </p:nvPicPr>
        <p:blipFill rotWithShape="1">
          <a:blip r:embed="rId3">
            <a:alphaModFix/>
          </a:blip>
          <a:srcRect b="0" l="0" r="0" t="0"/>
          <a:stretch/>
        </p:blipFill>
        <p:spPr>
          <a:xfrm>
            <a:off x="304863" y="5695423"/>
            <a:ext cx="1023223" cy="1026582"/>
          </a:xfrm>
          <a:prstGeom prst="rect">
            <a:avLst/>
          </a:prstGeom>
          <a:noFill/>
          <a:ln>
            <a:noFill/>
          </a:ln>
        </p:spPr>
      </p:pic>
      <p:sp>
        <p:nvSpPr>
          <p:cNvPr id="287" name="Google Shape;287;p47"/>
          <p:cNvSpPr txBox="1"/>
          <p:nvPr/>
        </p:nvSpPr>
        <p:spPr>
          <a:xfrm>
            <a:off x="513028" y="1485574"/>
            <a:ext cx="1045342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What is the primary symptom for Bladder Cancer?</a:t>
            </a:r>
            <a:endParaRPr b="0" i="0" sz="1400" u="none" cap="none" strike="noStrike">
              <a:solidFill>
                <a:srgbClr val="000000"/>
              </a:solidFill>
              <a:latin typeface="Arial"/>
              <a:ea typeface="Arial"/>
              <a:cs typeface="Arial"/>
              <a:sym typeface="Arial"/>
            </a:endParaRPr>
          </a:p>
        </p:txBody>
      </p:sp>
      <p:sp>
        <p:nvSpPr>
          <p:cNvPr id="288" name="Google Shape;288;p47"/>
          <p:cNvSpPr txBox="1"/>
          <p:nvPr/>
        </p:nvSpPr>
        <p:spPr>
          <a:xfrm>
            <a:off x="513028" y="2173211"/>
            <a:ext cx="7933855" cy="35394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A) Flank Pain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B) Palpable abdominal mass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C) Weight Loss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D) Painless Haematuria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8"/>
          <p:cNvSpPr txBox="1"/>
          <p:nvPr/>
        </p:nvSpPr>
        <p:spPr>
          <a:xfrm>
            <a:off x="278296" y="239712"/>
            <a:ext cx="11635408"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4" name="Google Shape;294;p48"/>
          <p:cNvSpPr txBox="1"/>
          <p:nvPr/>
        </p:nvSpPr>
        <p:spPr>
          <a:xfrm>
            <a:off x="2711597" y="449700"/>
            <a:ext cx="6309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Question</a:t>
            </a:r>
            <a:endParaRPr b="0" i="0" sz="1800" u="none" cap="none" strike="noStrike">
              <a:solidFill>
                <a:schemeClr val="dk1"/>
              </a:solidFill>
              <a:latin typeface="Calibri"/>
              <a:ea typeface="Calibri"/>
              <a:cs typeface="Calibri"/>
              <a:sym typeface="Calibri"/>
            </a:endParaRPr>
          </a:p>
        </p:txBody>
      </p:sp>
      <p:sp>
        <p:nvSpPr>
          <p:cNvPr id="295" name="Google Shape;295;p48"/>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296" name="Google Shape;296;p48"/>
          <p:cNvPicPr preferRelativeResize="0"/>
          <p:nvPr/>
        </p:nvPicPr>
        <p:blipFill rotWithShape="1">
          <a:blip r:embed="rId3">
            <a:alphaModFix/>
          </a:blip>
          <a:srcRect b="0" l="0" r="0" t="0"/>
          <a:stretch/>
        </p:blipFill>
        <p:spPr>
          <a:xfrm>
            <a:off x="304863" y="5695423"/>
            <a:ext cx="1023223" cy="1026582"/>
          </a:xfrm>
          <a:prstGeom prst="rect">
            <a:avLst/>
          </a:prstGeom>
          <a:noFill/>
          <a:ln>
            <a:noFill/>
          </a:ln>
        </p:spPr>
      </p:pic>
      <p:sp>
        <p:nvSpPr>
          <p:cNvPr id="297" name="Google Shape;297;p48"/>
          <p:cNvSpPr txBox="1"/>
          <p:nvPr/>
        </p:nvSpPr>
        <p:spPr>
          <a:xfrm>
            <a:off x="513028" y="1485574"/>
            <a:ext cx="1045342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What is the primary symptom for Bladder Cancer?</a:t>
            </a:r>
            <a:endParaRPr b="0" i="0" sz="1400" u="none" cap="none" strike="noStrike">
              <a:solidFill>
                <a:srgbClr val="000000"/>
              </a:solidFill>
              <a:latin typeface="Arial"/>
              <a:ea typeface="Arial"/>
              <a:cs typeface="Arial"/>
              <a:sym typeface="Arial"/>
            </a:endParaRPr>
          </a:p>
        </p:txBody>
      </p:sp>
      <p:sp>
        <p:nvSpPr>
          <p:cNvPr id="298" name="Google Shape;298;p48"/>
          <p:cNvSpPr txBox="1"/>
          <p:nvPr/>
        </p:nvSpPr>
        <p:spPr>
          <a:xfrm>
            <a:off x="513028" y="2173211"/>
            <a:ext cx="7933855" cy="35394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A) Flank Pain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B) Palpable abdominal mass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C) Weight Loss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D) Painless Haematuria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9"/>
          <p:cNvSpPr txBox="1"/>
          <p:nvPr>
            <p:ph idx="1" type="body"/>
          </p:nvPr>
        </p:nvSpPr>
        <p:spPr>
          <a:xfrm>
            <a:off x="3480087" y="1804164"/>
            <a:ext cx="6496200" cy="3589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t/>
            </a:r>
            <a:endParaRPr/>
          </a:p>
        </p:txBody>
      </p:sp>
      <p:sp>
        <p:nvSpPr>
          <p:cNvPr id="108" name="Google Shape;108;p9"/>
          <p:cNvSpPr txBox="1"/>
          <p:nvPr/>
        </p:nvSpPr>
        <p:spPr>
          <a:xfrm>
            <a:off x="2711609" y="6343650"/>
            <a:ext cx="5065800" cy="27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400" u="none" cap="none" strike="noStrike">
              <a:solidFill>
                <a:srgbClr val="000000"/>
              </a:solidFill>
              <a:latin typeface="Arial"/>
              <a:ea typeface="Arial"/>
              <a:cs typeface="Arial"/>
              <a:sym typeface="Arial"/>
            </a:endParaRPr>
          </a:p>
        </p:txBody>
      </p:sp>
      <p:sp>
        <p:nvSpPr>
          <p:cNvPr id="109" name="Google Shape;109;p9"/>
          <p:cNvSpPr txBox="1"/>
          <p:nvPr/>
        </p:nvSpPr>
        <p:spPr>
          <a:xfrm>
            <a:off x="455691" y="236550"/>
            <a:ext cx="11280618"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10" name="Google Shape;110;p9"/>
          <p:cNvPicPr preferRelativeResize="0"/>
          <p:nvPr/>
        </p:nvPicPr>
        <p:blipFill rotWithShape="1">
          <a:blip r:embed="rId3">
            <a:alphaModFix/>
          </a:blip>
          <a:srcRect b="0" l="0" r="0" t="0"/>
          <a:stretch/>
        </p:blipFill>
        <p:spPr>
          <a:xfrm>
            <a:off x="1688387" y="5721614"/>
            <a:ext cx="1023223" cy="1026582"/>
          </a:xfrm>
          <a:prstGeom prst="rect">
            <a:avLst/>
          </a:prstGeom>
          <a:noFill/>
          <a:ln>
            <a:noFill/>
          </a:ln>
        </p:spPr>
      </p:pic>
      <p:sp>
        <p:nvSpPr>
          <p:cNvPr id="111" name="Google Shape;111;p9"/>
          <p:cNvSpPr txBox="1"/>
          <p:nvPr/>
        </p:nvSpPr>
        <p:spPr>
          <a:xfrm>
            <a:off x="3480087" y="440858"/>
            <a:ext cx="4694100" cy="8309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chemeClr val="lt1"/>
                </a:solidFill>
                <a:latin typeface="Calibri"/>
                <a:ea typeface="Calibri"/>
                <a:cs typeface="Calibri"/>
                <a:sym typeface="Calibri"/>
              </a:rPr>
              <a:t>Resources</a:t>
            </a:r>
            <a:endParaRPr b="0" i="0" sz="1400" u="none" cap="none" strike="noStrike">
              <a:solidFill>
                <a:srgbClr val="000000"/>
              </a:solidFill>
              <a:latin typeface="Arial"/>
              <a:ea typeface="Arial"/>
              <a:cs typeface="Arial"/>
              <a:sym typeface="Arial"/>
            </a:endParaRPr>
          </a:p>
        </p:txBody>
      </p:sp>
      <p:pic>
        <p:nvPicPr>
          <p:cNvPr descr="Top 10 Online Resources for Physician Associate and Medical Students |  Postgraduate Search" id="112" name="Google Shape;112;p9"/>
          <p:cNvPicPr preferRelativeResize="0"/>
          <p:nvPr/>
        </p:nvPicPr>
        <p:blipFill rotWithShape="1">
          <a:blip r:embed="rId4">
            <a:alphaModFix/>
          </a:blip>
          <a:srcRect b="0" l="0" r="0" t="0"/>
          <a:stretch/>
        </p:blipFill>
        <p:spPr>
          <a:xfrm>
            <a:off x="1685052" y="4204853"/>
            <a:ext cx="3852808" cy="1015468"/>
          </a:xfrm>
          <a:prstGeom prst="rect">
            <a:avLst/>
          </a:prstGeom>
          <a:noFill/>
          <a:ln>
            <a:noFill/>
          </a:ln>
        </p:spPr>
      </p:pic>
      <p:pic>
        <p:nvPicPr>
          <p:cNvPr descr="Zero To Finals - YouTube" id="113" name="Google Shape;113;p9"/>
          <p:cNvPicPr preferRelativeResize="0"/>
          <p:nvPr/>
        </p:nvPicPr>
        <p:blipFill rotWithShape="1">
          <a:blip r:embed="rId5">
            <a:alphaModFix/>
          </a:blip>
          <a:srcRect b="0" l="0" r="0" t="0"/>
          <a:stretch/>
        </p:blipFill>
        <p:spPr>
          <a:xfrm>
            <a:off x="8105899" y="1804164"/>
            <a:ext cx="1870364" cy="1870364"/>
          </a:xfrm>
          <a:prstGeom prst="rect">
            <a:avLst/>
          </a:prstGeom>
          <a:noFill/>
          <a:ln>
            <a:noFill/>
          </a:ln>
        </p:spPr>
      </p:pic>
      <p:pic>
        <p:nvPicPr>
          <p:cNvPr descr="Login - Osmosis" id="114" name="Google Shape;114;p9"/>
          <p:cNvPicPr preferRelativeResize="0"/>
          <p:nvPr/>
        </p:nvPicPr>
        <p:blipFill rotWithShape="1">
          <a:blip r:embed="rId6">
            <a:alphaModFix/>
          </a:blip>
          <a:srcRect b="37411" l="0" r="-470" t="37401"/>
          <a:stretch/>
        </p:blipFill>
        <p:spPr>
          <a:xfrm>
            <a:off x="5868785" y="5329618"/>
            <a:ext cx="4107479" cy="1029578"/>
          </a:xfrm>
          <a:prstGeom prst="rect">
            <a:avLst/>
          </a:prstGeom>
          <a:noFill/>
          <a:ln>
            <a:noFill/>
          </a:ln>
        </p:spPr>
      </p:pic>
      <p:pic>
        <p:nvPicPr>
          <p:cNvPr descr="SHEFFIELD PEER TEACHING SOCIETY - Home" id="115" name="Google Shape;115;p9"/>
          <p:cNvPicPr preferRelativeResize="0"/>
          <p:nvPr/>
        </p:nvPicPr>
        <p:blipFill rotWithShape="1">
          <a:blip r:embed="rId7">
            <a:alphaModFix/>
          </a:blip>
          <a:srcRect b="0" l="0" r="0" t="0"/>
          <a:stretch/>
        </p:blipFill>
        <p:spPr>
          <a:xfrm>
            <a:off x="1981200" y="1517446"/>
            <a:ext cx="2547257" cy="2529608"/>
          </a:xfrm>
          <a:prstGeom prst="rect">
            <a:avLst/>
          </a:prstGeom>
          <a:noFill/>
          <a:ln>
            <a:noFill/>
          </a:ln>
        </p:spPr>
      </p:pic>
      <p:pic>
        <p:nvPicPr>
          <p:cNvPr descr="Oxford Handbook of Clinical Medicine (Oxford Medical Handbooks):  Amazon.co.uk: Wilkinson, Ian B., Raine, Tim, Wiles, Kate, Goodhart, Anna,  Hall, Catriona, O&amp;#39;Neill, Harriet: 9780199689903: Books" id="116" name="Google Shape;116;p9"/>
          <p:cNvPicPr preferRelativeResize="0"/>
          <p:nvPr/>
        </p:nvPicPr>
        <p:blipFill rotWithShape="1">
          <a:blip r:embed="rId8">
            <a:alphaModFix/>
          </a:blip>
          <a:srcRect b="0" l="0" r="0" t="0"/>
          <a:stretch/>
        </p:blipFill>
        <p:spPr>
          <a:xfrm>
            <a:off x="5784987" y="1596390"/>
            <a:ext cx="1992335" cy="358919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9"/>
          <p:cNvSpPr txBox="1"/>
          <p:nvPr/>
        </p:nvSpPr>
        <p:spPr>
          <a:xfrm>
            <a:off x="278296" y="239712"/>
            <a:ext cx="11635408"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4" name="Google Shape;304;p49"/>
          <p:cNvSpPr txBox="1"/>
          <p:nvPr/>
        </p:nvSpPr>
        <p:spPr>
          <a:xfrm>
            <a:off x="2711597" y="449700"/>
            <a:ext cx="6309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STI’s</a:t>
            </a:r>
            <a:endParaRPr b="0" i="0" sz="1800" u="none" cap="none" strike="noStrike">
              <a:solidFill>
                <a:schemeClr val="dk1"/>
              </a:solidFill>
              <a:latin typeface="Calibri"/>
              <a:ea typeface="Calibri"/>
              <a:cs typeface="Calibri"/>
              <a:sym typeface="Calibri"/>
            </a:endParaRPr>
          </a:p>
        </p:txBody>
      </p:sp>
      <p:sp>
        <p:nvSpPr>
          <p:cNvPr id="305" name="Google Shape;305;p49"/>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306" name="Google Shape;306;p49"/>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sp>
        <p:nvSpPr>
          <p:cNvPr id="307" name="Google Shape;307;p49"/>
          <p:cNvSpPr txBox="1"/>
          <p:nvPr/>
        </p:nvSpPr>
        <p:spPr>
          <a:xfrm>
            <a:off x="584200" y="1915262"/>
            <a:ext cx="3314700" cy="35702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Chlamydia</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Symptoms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Men: </a:t>
            </a:r>
            <a:r>
              <a:rPr b="0" i="0" lang="en-US" sz="1400" u="none" cap="none" strike="noStrike">
                <a:solidFill>
                  <a:schemeClr val="dk1"/>
                </a:solidFill>
                <a:latin typeface="Arial"/>
                <a:ea typeface="Arial"/>
                <a:cs typeface="Arial"/>
                <a:sym typeface="Arial"/>
              </a:rPr>
              <a:t>Voiding Symptoms + Dysuria</a:t>
            </a:r>
            <a:r>
              <a:rPr b="0" i="0" lang="en-US" sz="1400" u="none" cap="none" strike="noStrike">
                <a:solidFill>
                  <a:srgbClr val="FF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Women: </a:t>
            </a:r>
            <a:r>
              <a:rPr b="0" i="0" lang="en-US" sz="1400" u="none" cap="none" strike="noStrike">
                <a:solidFill>
                  <a:schemeClr val="dk1"/>
                </a:solidFill>
                <a:latin typeface="Arial"/>
                <a:ea typeface="Arial"/>
                <a:cs typeface="Arial"/>
                <a:sym typeface="Arial"/>
              </a:rPr>
              <a:t>Vaginal Discharge + Dysuria </a:t>
            </a:r>
            <a:endParaRPr b="0"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Diagnosis:</a:t>
            </a:r>
            <a:r>
              <a:rPr b="0" i="0" lang="en-US" sz="1400" u="none" cap="none" strike="noStrike">
                <a:solidFill>
                  <a:srgbClr val="000000"/>
                </a:solidFill>
                <a:latin typeface="Arial"/>
                <a:ea typeface="Arial"/>
                <a:cs typeface="Arial"/>
                <a:sym typeface="Arial"/>
              </a:rPr>
              <a:t> First Pass Urine Test, vaginal/ cervical swab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Nucleic Acid Amplification Testing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Management:</a:t>
            </a:r>
            <a:r>
              <a:rPr b="0" i="0" lang="en-US" sz="1400" u="none" cap="none" strike="noStrike">
                <a:solidFill>
                  <a:srgbClr val="000000"/>
                </a:solidFill>
                <a:latin typeface="Arial"/>
                <a:ea typeface="Arial"/>
                <a:cs typeface="Arial"/>
                <a:sym typeface="Arial"/>
              </a:rPr>
              <a:t> Avoid Sex, Contact Tracing, 1g dose of azithromycin + 7 days of doxycycline 100mg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08" name="Google Shape;308;p49"/>
          <p:cNvSpPr txBox="1"/>
          <p:nvPr/>
        </p:nvSpPr>
        <p:spPr>
          <a:xfrm>
            <a:off x="8083550" y="1915262"/>
            <a:ext cx="3575050" cy="33547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Gonorrhoea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Symptoms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Men: </a:t>
            </a:r>
            <a:r>
              <a:rPr b="0" i="0" lang="en-US" sz="1400" u="none" cap="none" strike="noStrike">
                <a:solidFill>
                  <a:schemeClr val="dk1"/>
                </a:solidFill>
                <a:latin typeface="Arial"/>
                <a:ea typeface="Arial"/>
                <a:cs typeface="Arial"/>
                <a:sym typeface="Arial"/>
              </a:rPr>
              <a:t>Dysuria + Frequency + Discharge </a:t>
            </a:r>
            <a:endParaRPr b="0" i="0" sz="1400" u="none" cap="none" strike="noStrike">
              <a:solidFill>
                <a:srgbClr val="FF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Women: </a:t>
            </a:r>
            <a:r>
              <a:rPr b="0" i="0" lang="en-US" sz="1400" u="none" cap="none" strike="noStrike">
                <a:solidFill>
                  <a:schemeClr val="dk1"/>
                </a:solidFill>
                <a:latin typeface="Arial"/>
                <a:ea typeface="Arial"/>
                <a:cs typeface="Arial"/>
                <a:sym typeface="Arial"/>
              </a:rPr>
              <a:t>Vaginal Discharge + Dysuria + pelvic pain </a:t>
            </a:r>
            <a:endParaRPr b="0"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Diagnosis:</a:t>
            </a:r>
            <a:r>
              <a:rPr b="0" i="0" lang="en-US" sz="1400" u="none" cap="none" strike="noStrike">
                <a:solidFill>
                  <a:srgbClr val="000000"/>
                </a:solidFill>
                <a:latin typeface="Arial"/>
                <a:ea typeface="Arial"/>
                <a:cs typeface="Arial"/>
                <a:sym typeface="Arial"/>
              </a:rPr>
              <a:t> First Pass Urine Test, vaginal/ cervical swab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Nucleic Acid Amplification Testing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Microbiology (gram –ve diplococci)</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Management:</a:t>
            </a:r>
            <a:r>
              <a:rPr b="0" i="0" lang="en-US" sz="1400" u="none" cap="none" strike="noStrike">
                <a:solidFill>
                  <a:srgbClr val="000000"/>
                </a:solidFill>
                <a:latin typeface="Arial"/>
                <a:ea typeface="Arial"/>
                <a:cs typeface="Arial"/>
                <a:sym typeface="Arial"/>
              </a:rPr>
              <a:t> </a:t>
            </a:r>
            <a:r>
              <a:rPr b="0" i="0" lang="en-US" sz="1400" u="none" cap="none" strike="noStrike">
                <a:solidFill>
                  <a:schemeClr val="dk1"/>
                </a:solidFill>
                <a:latin typeface="Calibri"/>
                <a:ea typeface="Calibri"/>
                <a:cs typeface="Calibri"/>
                <a:sym typeface="Calibri"/>
              </a:rPr>
              <a:t>Single Ceftriaxone IM dose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Chlamydia Infection, the most common of STDs - Helal Medical" id="309" name="Google Shape;309;p49"/>
          <p:cNvPicPr preferRelativeResize="0"/>
          <p:nvPr/>
        </p:nvPicPr>
        <p:blipFill rotWithShape="1">
          <a:blip r:embed="rId4">
            <a:alphaModFix/>
          </a:blip>
          <a:srcRect b="0" l="0" r="0" t="0"/>
          <a:stretch/>
        </p:blipFill>
        <p:spPr>
          <a:xfrm>
            <a:off x="3927138" y="1880118"/>
            <a:ext cx="3984098" cy="2139432"/>
          </a:xfrm>
          <a:prstGeom prst="rect">
            <a:avLst/>
          </a:prstGeom>
          <a:noFill/>
          <a:ln>
            <a:noFill/>
          </a:ln>
        </p:spPr>
      </p:pic>
      <p:pic>
        <p:nvPicPr>
          <p:cNvPr descr="Neisseria gonorrhoeae - Wikipedia" id="310" name="Google Shape;310;p49"/>
          <p:cNvPicPr preferRelativeResize="0"/>
          <p:nvPr/>
        </p:nvPicPr>
        <p:blipFill rotWithShape="1">
          <a:blip r:embed="rId5">
            <a:alphaModFix/>
          </a:blip>
          <a:srcRect b="0" l="0" r="0" t="0"/>
          <a:stretch/>
        </p:blipFill>
        <p:spPr>
          <a:xfrm>
            <a:off x="4438650" y="4086728"/>
            <a:ext cx="3098800" cy="203603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0"/>
          <p:cNvSpPr txBox="1"/>
          <p:nvPr>
            <p:ph type="title"/>
          </p:nvPr>
        </p:nvSpPr>
        <p:spPr>
          <a:xfrm>
            <a:off x="278296" y="255587"/>
            <a:ext cx="11635408" cy="1143000"/>
          </a:xfrm>
          <a:prstGeom prst="rect">
            <a:avLst/>
          </a:prstGeom>
          <a:solidFill>
            <a:srgbClr val="293167"/>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lt1"/>
              </a:buClr>
              <a:buSzPts val="4400"/>
              <a:buNone/>
            </a:pPr>
            <a:r>
              <a:rPr lang="en-US">
                <a:solidFill>
                  <a:schemeClr val="lt1"/>
                </a:solidFill>
              </a:rPr>
              <a:t>Male Reproductive System</a:t>
            </a:r>
            <a:endParaRPr>
              <a:solidFill>
                <a:schemeClr val="lt1"/>
              </a:solidFill>
            </a:endParaRPr>
          </a:p>
        </p:txBody>
      </p:sp>
      <p:pic>
        <p:nvPicPr>
          <p:cNvPr id="316" name="Google Shape;316;p50"/>
          <p:cNvPicPr preferRelativeResize="0"/>
          <p:nvPr/>
        </p:nvPicPr>
        <p:blipFill rotWithShape="1">
          <a:blip r:embed="rId3">
            <a:alphaModFix/>
          </a:blip>
          <a:srcRect b="0" l="0" r="0" t="0"/>
          <a:stretch/>
        </p:blipFill>
        <p:spPr>
          <a:xfrm>
            <a:off x="2097477" y="1791523"/>
            <a:ext cx="4473536" cy="3958723"/>
          </a:xfrm>
          <a:prstGeom prst="rect">
            <a:avLst/>
          </a:prstGeom>
          <a:noFill/>
          <a:ln>
            <a:noFill/>
          </a:ln>
        </p:spPr>
      </p:pic>
      <p:pic>
        <p:nvPicPr>
          <p:cNvPr id="317" name="Google Shape;317;p50"/>
          <p:cNvPicPr preferRelativeResize="0"/>
          <p:nvPr/>
        </p:nvPicPr>
        <p:blipFill rotWithShape="1">
          <a:blip r:embed="rId4">
            <a:alphaModFix/>
          </a:blip>
          <a:srcRect b="0" l="0" r="0" t="0"/>
          <a:stretch/>
        </p:blipFill>
        <p:spPr>
          <a:xfrm>
            <a:off x="6791566" y="1791522"/>
            <a:ext cx="3419234" cy="4032410"/>
          </a:xfrm>
          <a:prstGeom prst="rect">
            <a:avLst/>
          </a:prstGeom>
          <a:noFill/>
          <a:ln>
            <a:noFill/>
          </a:ln>
        </p:spPr>
      </p:pic>
      <p:pic>
        <p:nvPicPr>
          <p:cNvPr id="318" name="Google Shape;318;p50"/>
          <p:cNvPicPr preferRelativeResize="0"/>
          <p:nvPr/>
        </p:nvPicPr>
        <p:blipFill rotWithShape="1">
          <a:blip r:embed="rId5">
            <a:alphaModFix/>
          </a:blip>
          <a:srcRect b="0" l="0" r="0" t="0"/>
          <a:stretch/>
        </p:blipFill>
        <p:spPr>
          <a:xfrm>
            <a:off x="304800" y="5612873"/>
            <a:ext cx="1023223" cy="1026582"/>
          </a:xfrm>
          <a:prstGeom prst="rect">
            <a:avLst/>
          </a:prstGeom>
          <a:noFill/>
          <a:ln>
            <a:noFill/>
          </a:ln>
        </p:spPr>
      </p:pic>
      <p:sp>
        <p:nvSpPr>
          <p:cNvPr id="319" name="Google Shape;319;p50"/>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1"/>
          <p:cNvSpPr txBox="1"/>
          <p:nvPr/>
        </p:nvSpPr>
        <p:spPr>
          <a:xfrm>
            <a:off x="278296" y="239712"/>
            <a:ext cx="11635408"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5" name="Google Shape;325;p51"/>
          <p:cNvSpPr txBox="1"/>
          <p:nvPr/>
        </p:nvSpPr>
        <p:spPr>
          <a:xfrm>
            <a:off x="2711597" y="449700"/>
            <a:ext cx="6309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Testicular/Scrotal  Pathology</a:t>
            </a:r>
            <a:endParaRPr b="0" i="0" sz="1800" u="none" cap="none" strike="noStrike">
              <a:solidFill>
                <a:schemeClr val="dk1"/>
              </a:solidFill>
              <a:latin typeface="Calibri"/>
              <a:ea typeface="Calibri"/>
              <a:cs typeface="Calibri"/>
              <a:sym typeface="Calibri"/>
            </a:endParaRPr>
          </a:p>
        </p:txBody>
      </p:sp>
      <p:sp>
        <p:nvSpPr>
          <p:cNvPr id="326" name="Google Shape;326;p51"/>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327" name="Google Shape;327;p51"/>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sp>
        <p:nvSpPr>
          <p:cNvPr id="328" name="Google Shape;328;p51"/>
          <p:cNvSpPr txBox="1"/>
          <p:nvPr/>
        </p:nvSpPr>
        <p:spPr>
          <a:xfrm>
            <a:off x="278296" y="1509091"/>
            <a:ext cx="3314700"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Varicocele: </a:t>
            </a:r>
            <a:r>
              <a:rPr b="0" i="0" lang="en-US" sz="1400" u="none" cap="none" strike="noStrike">
                <a:solidFill>
                  <a:schemeClr val="dk1"/>
                </a:solidFill>
                <a:latin typeface="Arial"/>
                <a:ea typeface="Arial"/>
                <a:cs typeface="Arial"/>
                <a:sym typeface="Arial"/>
              </a:rPr>
              <a:t>Enlargement of testicular veins, bag of worms</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Symptoms:</a:t>
            </a:r>
            <a:r>
              <a:rPr b="0" i="0" lang="en-US" sz="1400" u="none" cap="none" strike="noStrike">
                <a:solidFill>
                  <a:schemeClr val="dk1"/>
                </a:solidFill>
                <a:latin typeface="Arial"/>
                <a:ea typeface="Arial"/>
                <a:cs typeface="Arial"/>
                <a:sym typeface="Arial"/>
              </a:rPr>
              <a:t> Pain, Mass</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Diagnosis:</a:t>
            </a:r>
            <a:r>
              <a:rPr b="0" i="0" lang="en-US" sz="1400" u="none" cap="none" strike="noStrike">
                <a:solidFill>
                  <a:srgbClr val="000000"/>
                </a:solidFill>
                <a:latin typeface="Arial"/>
                <a:ea typeface="Arial"/>
                <a:cs typeface="Arial"/>
                <a:sym typeface="Arial"/>
              </a:rPr>
              <a:t> Ultrasound and Doppler</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Management:</a:t>
            </a:r>
            <a:r>
              <a:rPr b="0" i="0" lang="en-US" sz="1400" u="none" cap="none" strike="noStrike">
                <a:solidFill>
                  <a:srgbClr val="000000"/>
                </a:solidFill>
                <a:latin typeface="Arial"/>
                <a:ea typeface="Arial"/>
                <a:cs typeface="Arial"/>
                <a:sym typeface="Arial"/>
              </a:rPr>
              <a:t> Conservative, Potentially Surgery</a:t>
            </a:r>
            <a:endParaRPr b="0" i="0" sz="1400" u="none" cap="none" strike="noStrike">
              <a:solidFill>
                <a:srgbClr val="000000"/>
              </a:solidFill>
              <a:latin typeface="Arial"/>
              <a:ea typeface="Arial"/>
              <a:cs typeface="Arial"/>
              <a:sym typeface="Arial"/>
            </a:endParaRPr>
          </a:p>
        </p:txBody>
      </p:sp>
      <p:sp>
        <p:nvSpPr>
          <p:cNvPr id="329" name="Google Shape;329;p51"/>
          <p:cNvSpPr txBox="1"/>
          <p:nvPr/>
        </p:nvSpPr>
        <p:spPr>
          <a:xfrm>
            <a:off x="3961848" y="1509091"/>
            <a:ext cx="3454400" cy="24622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Hydrocele: fluid build up in the tunica vaginalis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Symptoms: </a:t>
            </a:r>
            <a:r>
              <a:rPr b="0" i="0" lang="en-US" sz="1400" u="none" cap="none" strike="noStrike">
                <a:solidFill>
                  <a:schemeClr val="dk1"/>
                </a:solidFill>
                <a:latin typeface="Arial"/>
                <a:ea typeface="Arial"/>
                <a:cs typeface="Arial"/>
                <a:sym typeface="Arial"/>
              </a:rPr>
              <a:t>Soft</a:t>
            </a:r>
            <a:r>
              <a:rPr b="0" i="0" lang="en-US" sz="1400" u="none" cap="none" strike="noStrike">
                <a:solidFill>
                  <a:srgbClr val="000000"/>
                </a:solidFill>
                <a:latin typeface="Arial"/>
                <a:ea typeface="Arial"/>
                <a:cs typeface="Arial"/>
                <a:sym typeface="Arial"/>
              </a:rPr>
              <a:t>, non tender lump, painless swelling</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Diagnosis:</a:t>
            </a:r>
            <a:r>
              <a:rPr b="0" i="0" lang="en-US" sz="1400" u="none" cap="none" strike="noStrike">
                <a:solidFill>
                  <a:srgbClr val="000000"/>
                </a:solidFill>
                <a:latin typeface="Arial"/>
                <a:ea typeface="Arial"/>
                <a:cs typeface="Arial"/>
                <a:sym typeface="Arial"/>
              </a:rPr>
              <a:t> Shining light through scrotum, FBC for infection checking</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Management:</a:t>
            </a:r>
            <a:r>
              <a:rPr b="0" i="0" lang="en-US" sz="1400" u="none" cap="none" strike="noStrike">
                <a:solidFill>
                  <a:srgbClr val="000000"/>
                </a:solidFill>
                <a:latin typeface="Arial"/>
                <a:ea typeface="Arial"/>
                <a:cs typeface="Arial"/>
                <a:sym typeface="Arial"/>
              </a:rPr>
              <a:t> </a:t>
            </a:r>
            <a:r>
              <a:rPr b="0" i="0" lang="en-US" sz="1400" u="none" cap="none" strike="noStrike">
                <a:solidFill>
                  <a:srgbClr val="111111"/>
                </a:solidFill>
                <a:latin typeface="Helvetica Neue"/>
                <a:ea typeface="Helvetica Neue"/>
                <a:cs typeface="Helvetica Neue"/>
                <a:sym typeface="Helvetica Neue"/>
              </a:rPr>
              <a:t>Conservative, Surgical Drainage</a:t>
            </a:r>
            <a:endParaRPr b="0" i="0" sz="1400" u="none" cap="none" strike="noStrike">
              <a:solidFill>
                <a:srgbClr val="000000"/>
              </a:solidFill>
              <a:latin typeface="Arial"/>
              <a:ea typeface="Arial"/>
              <a:cs typeface="Arial"/>
              <a:sym typeface="Arial"/>
            </a:endParaRPr>
          </a:p>
        </p:txBody>
      </p:sp>
      <p:pic>
        <p:nvPicPr>
          <p:cNvPr descr="Varicocele" id="330" name="Google Shape;330;p51"/>
          <p:cNvPicPr preferRelativeResize="0"/>
          <p:nvPr/>
        </p:nvPicPr>
        <p:blipFill rotWithShape="1">
          <a:blip r:embed="rId4">
            <a:alphaModFix/>
          </a:blip>
          <a:srcRect b="0" l="0" r="0" t="0"/>
          <a:stretch/>
        </p:blipFill>
        <p:spPr>
          <a:xfrm>
            <a:off x="304801" y="3518925"/>
            <a:ext cx="3181350" cy="2063850"/>
          </a:xfrm>
          <a:prstGeom prst="rect">
            <a:avLst/>
          </a:prstGeom>
          <a:noFill/>
          <a:ln>
            <a:noFill/>
          </a:ln>
        </p:spPr>
      </p:pic>
      <p:pic>
        <p:nvPicPr>
          <p:cNvPr descr="HYDROCELE A hydrocele is... - Dr Toryal Qader Medical Page | Facebook" id="331" name="Google Shape;331;p51"/>
          <p:cNvPicPr preferRelativeResize="0"/>
          <p:nvPr/>
        </p:nvPicPr>
        <p:blipFill rotWithShape="1">
          <a:blip r:embed="rId5">
            <a:alphaModFix/>
          </a:blip>
          <a:srcRect b="0" l="0" r="0" t="0"/>
          <a:stretch/>
        </p:blipFill>
        <p:spPr>
          <a:xfrm>
            <a:off x="3961848" y="4097683"/>
            <a:ext cx="3454400" cy="1515190"/>
          </a:xfrm>
          <a:prstGeom prst="rect">
            <a:avLst/>
          </a:prstGeom>
          <a:noFill/>
          <a:ln>
            <a:noFill/>
          </a:ln>
        </p:spPr>
      </p:pic>
      <p:sp>
        <p:nvSpPr>
          <p:cNvPr id="332" name="Google Shape;332;p51"/>
          <p:cNvSpPr txBox="1"/>
          <p:nvPr/>
        </p:nvSpPr>
        <p:spPr>
          <a:xfrm>
            <a:off x="7785100" y="1509091"/>
            <a:ext cx="3454400" cy="24622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Testicular Torsion: Medical Emergency, Twisting of the spermatic cord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Symptoms: </a:t>
            </a:r>
            <a:r>
              <a:rPr b="0" i="0" lang="en-US" sz="1400" u="none" cap="none" strike="noStrike">
                <a:solidFill>
                  <a:schemeClr val="dk1"/>
                </a:solidFill>
                <a:latin typeface="Arial"/>
                <a:ea typeface="Arial"/>
                <a:cs typeface="Arial"/>
                <a:sym typeface="Arial"/>
              </a:rPr>
              <a:t>Acute, Severe Pain, Unilateral and swollen, Prehn’s sign  –ve, Abdominal Pain, N&amp;V</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Diagnosis:</a:t>
            </a:r>
            <a:r>
              <a:rPr b="0" i="0" lang="en-US" sz="1400" u="none" cap="none" strike="noStrike">
                <a:solidFill>
                  <a:srgbClr val="000000"/>
                </a:solidFill>
                <a:latin typeface="Arial"/>
                <a:ea typeface="Arial"/>
                <a:cs typeface="Arial"/>
                <a:sym typeface="Arial"/>
              </a:rPr>
              <a:t> Urine Test, Ultrasound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Management:</a:t>
            </a:r>
            <a:r>
              <a:rPr b="0" i="0" lang="en-US" sz="1400" u="none" cap="none" strike="noStrike">
                <a:solidFill>
                  <a:srgbClr val="000000"/>
                </a:solidFill>
                <a:latin typeface="Arial"/>
                <a:ea typeface="Arial"/>
                <a:cs typeface="Arial"/>
                <a:sym typeface="Arial"/>
              </a:rPr>
              <a:t> </a:t>
            </a:r>
            <a:r>
              <a:rPr b="0" i="0" lang="en-US" sz="1400" u="none" cap="none" strike="noStrike">
                <a:solidFill>
                  <a:srgbClr val="111111"/>
                </a:solidFill>
                <a:latin typeface="Helvetica Neue"/>
                <a:ea typeface="Helvetica Neue"/>
                <a:cs typeface="Helvetica Neue"/>
                <a:sym typeface="Helvetica Neue"/>
              </a:rPr>
              <a:t>De torsion, Surgical intervention</a:t>
            </a:r>
            <a:endParaRPr b="0" i="0" sz="1400" u="none" cap="none" strike="noStrike">
              <a:solidFill>
                <a:srgbClr val="000000"/>
              </a:solidFill>
              <a:latin typeface="Arial"/>
              <a:ea typeface="Arial"/>
              <a:cs typeface="Arial"/>
              <a:sym typeface="Arial"/>
            </a:endParaRPr>
          </a:p>
        </p:txBody>
      </p:sp>
      <p:pic>
        <p:nvPicPr>
          <p:cNvPr id="333" name="Google Shape;333;p51"/>
          <p:cNvPicPr preferRelativeResize="0"/>
          <p:nvPr/>
        </p:nvPicPr>
        <p:blipFill rotWithShape="1">
          <a:blip r:embed="rId6">
            <a:alphaModFix/>
          </a:blip>
          <a:srcRect b="49036" l="40801" r="3398" t="2408"/>
          <a:stretch/>
        </p:blipFill>
        <p:spPr>
          <a:xfrm>
            <a:off x="8108950" y="4023141"/>
            <a:ext cx="3041650" cy="2462213"/>
          </a:xfrm>
          <a:prstGeom prst="rect">
            <a:avLst/>
          </a:prstGeom>
          <a:noFill/>
          <a:ln>
            <a:noFill/>
          </a:ln>
        </p:spPr>
      </p:pic>
      <p:sp>
        <p:nvSpPr>
          <p:cNvPr id="334" name="Google Shape;334;p51"/>
          <p:cNvSpPr txBox="1"/>
          <p:nvPr/>
        </p:nvSpPr>
        <p:spPr>
          <a:xfrm>
            <a:off x="7580566" y="6500955"/>
            <a:ext cx="433313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Scrotal elevation relieves pain in epididymitis but not torsion.</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2"/>
          <p:cNvSpPr txBox="1"/>
          <p:nvPr/>
        </p:nvSpPr>
        <p:spPr>
          <a:xfrm>
            <a:off x="278296" y="239712"/>
            <a:ext cx="11635408"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0" name="Google Shape;340;p52"/>
          <p:cNvSpPr txBox="1"/>
          <p:nvPr/>
        </p:nvSpPr>
        <p:spPr>
          <a:xfrm>
            <a:off x="2711597" y="449700"/>
            <a:ext cx="6309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Testicular/Scrotal  Pathology</a:t>
            </a:r>
            <a:endParaRPr b="0" i="0" sz="1800" u="none" cap="none" strike="noStrike">
              <a:solidFill>
                <a:schemeClr val="dk1"/>
              </a:solidFill>
              <a:latin typeface="Calibri"/>
              <a:ea typeface="Calibri"/>
              <a:cs typeface="Calibri"/>
              <a:sym typeface="Calibri"/>
            </a:endParaRPr>
          </a:p>
        </p:txBody>
      </p:sp>
      <p:sp>
        <p:nvSpPr>
          <p:cNvPr id="341" name="Google Shape;341;p52"/>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342" name="Google Shape;342;p52"/>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sp>
        <p:nvSpPr>
          <p:cNvPr id="343" name="Google Shape;343;p52"/>
          <p:cNvSpPr txBox="1"/>
          <p:nvPr/>
        </p:nvSpPr>
        <p:spPr>
          <a:xfrm>
            <a:off x="278296" y="1509091"/>
            <a:ext cx="3314700" cy="24622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Epididymitis: Inflammation of the epididymis (Infection, STI, Trauma)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Symptoms:</a:t>
            </a:r>
            <a:r>
              <a:rPr b="0" i="0" lang="en-US" sz="1400" u="none" cap="none" strike="noStrike">
                <a:solidFill>
                  <a:schemeClr val="dk1"/>
                </a:solidFill>
                <a:latin typeface="Arial"/>
                <a:ea typeface="Arial"/>
                <a:cs typeface="Arial"/>
                <a:sym typeface="Arial"/>
              </a:rPr>
              <a:t> Acute Pain, Unilateral, Prehn’s sign +ve</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Diagnosis:</a:t>
            </a:r>
            <a:r>
              <a:rPr b="0" i="0" lang="en-US" sz="1400" u="none" cap="none" strike="noStrike">
                <a:solidFill>
                  <a:srgbClr val="000000"/>
                </a:solidFill>
                <a:latin typeface="Arial"/>
                <a:ea typeface="Arial"/>
                <a:cs typeface="Arial"/>
                <a:sym typeface="Arial"/>
              </a:rPr>
              <a:t> STI screening, Ultrasound, Bloods, Urine Testing</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Management:</a:t>
            </a:r>
            <a:r>
              <a:rPr b="0" i="0" lang="en-US" sz="1400" u="none" cap="none" strike="noStrike">
                <a:solidFill>
                  <a:srgbClr val="000000"/>
                </a:solidFill>
                <a:latin typeface="Arial"/>
                <a:ea typeface="Arial"/>
                <a:cs typeface="Arial"/>
                <a:sym typeface="Arial"/>
              </a:rPr>
              <a:t> Antibiotics </a:t>
            </a:r>
            <a:r>
              <a:rPr b="0" i="0" lang="en-US" sz="1400" u="none" cap="none" strike="noStrike">
                <a:solidFill>
                  <a:schemeClr val="dk1"/>
                </a:solidFill>
                <a:latin typeface="Arial"/>
                <a:ea typeface="Arial"/>
                <a:cs typeface="Arial"/>
                <a:sym typeface="Arial"/>
              </a:rPr>
              <a:t>(IM Ceftriaxone + doxycycline)</a:t>
            </a:r>
            <a:endParaRPr b="0" i="0" sz="1400" u="none" cap="none" strike="noStrike">
              <a:solidFill>
                <a:schemeClr val="dk1"/>
              </a:solidFill>
              <a:latin typeface="Arial"/>
              <a:ea typeface="Arial"/>
              <a:cs typeface="Arial"/>
              <a:sym typeface="Arial"/>
            </a:endParaRPr>
          </a:p>
        </p:txBody>
      </p:sp>
      <p:sp>
        <p:nvSpPr>
          <p:cNvPr id="344" name="Google Shape;344;p52"/>
          <p:cNvSpPr txBox="1"/>
          <p:nvPr/>
        </p:nvSpPr>
        <p:spPr>
          <a:xfrm>
            <a:off x="3961848" y="1509091"/>
            <a:ext cx="3454400"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Epididymal cyst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Symptoms: </a:t>
            </a:r>
            <a:r>
              <a:rPr b="0" i="0" lang="en-US" sz="1400" u="none" cap="none" strike="noStrike">
                <a:solidFill>
                  <a:schemeClr val="dk1"/>
                </a:solidFill>
                <a:latin typeface="Arial"/>
                <a:ea typeface="Arial"/>
                <a:cs typeface="Arial"/>
                <a:sym typeface="Arial"/>
              </a:rPr>
              <a:t>Pain, Heaviness in testicle</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Diagnosis:</a:t>
            </a:r>
            <a:r>
              <a:rPr b="0" i="0" lang="en-US" sz="1400" u="none" cap="none" strike="noStrike">
                <a:solidFill>
                  <a:srgbClr val="000000"/>
                </a:solidFill>
                <a:latin typeface="Arial"/>
                <a:ea typeface="Arial"/>
                <a:cs typeface="Arial"/>
                <a:sym typeface="Arial"/>
              </a:rPr>
              <a:t> Transillumination (to eliminate hydrocele) and Ultrasound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Management:</a:t>
            </a:r>
            <a:r>
              <a:rPr b="0" i="0" lang="en-US" sz="1400" u="none" cap="none" strike="noStrike">
                <a:solidFill>
                  <a:srgbClr val="000000"/>
                </a:solidFill>
                <a:latin typeface="Arial"/>
                <a:ea typeface="Arial"/>
                <a:cs typeface="Arial"/>
                <a:sym typeface="Arial"/>
              </a:rPr>
              <a:t> </a:t>
            </a:r>
            <a:r>
              <a:rPr b="0" i="0" lang="en-US" sz="1400" u="none" cap="none" strike="noStrike">
                <a:solidFill>
                  <a:srgbClr val="111111"/>
                </a:solidFill>
                <a:latin typeface="Helvetica Neue"/>
                <a:ea typeface="Helvetica Neue"/>
                <a:cs typeface="Helvetica Neue"/>
                <a:sym typeface="Helvetica Neue"/>
              </a:rPr>
              <a:t>Conservative, Surgical Intervention</a:t>
            </a:r>
            <a:endParaRPr b="0" i="0" sz="1400" u="none" cap="none" strike="noStrike">
              <a:solidFill>
                <a:srgbClr val="000000"/>
              </a:solidFill>
              <a:latin typeface="Arial"/>
              <a:ea typeface="Arial"/>
              <a:cs typeface="Arial"/>
              <a:sym typeface="Arial"/>
            </a:endParaRPr>
          </a:p>
        </p:txBody>
      </p:sp>
      <p:sp>
        <p:nvSpPr>
          <p:cNvPr id="345" name="Google Shape;345;p52"/>
          <p:cNvSpPr txBox="1"/>
          <p:nvPr/>
        </p:nvSpPr>
        <p:spPr>
          <a:xfrm>
            <a:off x="7785100" y="1509091"/>
            <a:ext cx="3454400" cy="289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Testicular Cancer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Symptoms: </a:t>
            </a:r>
            <a:r>
              <a:rPr b="0" i="0" lang="en-US" sz="1400" u="none" cap="none" strike="noStrike">
                <a:solidFill>
                  <a:schemeClr val="dk1"/>
                </a:solidFill>
                <a:latin typeface="Arial"/>
                <a:ea typeface="Arial"/>
                <a:cs typeface="Arial"/>
                <a:sym typeface="Arial"/>
              </a:rPr>
              <a:t>Lump, Heaviness, dull ache, swelling, gynecomastia, back pain, teste pain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Diagnosis:</a:t>
            </a:r>
            <a:r>
              <a:rPr b="0" i="0" lang="en-US" sz="1400" u="none" cap="none" strike="noStrike">
                <a:solidFill>
                  <a:srgbClr val="000000"/>
                </a:solidFill>
                <a:latin typeface="Arial"/>
                <a:ea typeface="Arial"/>
                <a:cs typeface="Arial"/>
                <a:sym typeface="Arial"/>
              </a:rPr>
              <a:t> Ultrasound, Blood Tests (Tumour Marker Test), CT (Staging)</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FF0000"/>
                </a:solidFill>
                <a:latin typeface="Arial"/>
                <a:ea typeface="Arial"/>
                <a:cs typeface="Arial"/>
                <a:sym typeface="Arial"/>
              </a:rPr>
              <a:t>Management:</a:t>
            </a:r>
            <a:r>
              <a:rPr b="0" i="0" lang="en-US" sz="1400" u="none" cap="none" strike="noStrike">
                <a:solidFill>
                  <a:srgbClr val="000000"/>
                </a:solidFill>
                <a:latin typeface="Arial"/>
                <a:ea typeface="Arial"/>
                <a:cs typeface="Arial"/>
                <a:sym typeface="Arial"/>
              </a:rPr>
              <a:t> </a:t>
            </a:r>
            <a:r>
              <a:rPr b="0" i="0" lang="en-US" sz="1400" u="none" cap="none" strike="noStrike">
                <a:solidFill>
                  <a:srgbClr val="111111"/>
                </a:solidFill>
                <a:latin typeface="Helvetica Neue"/>
                <a:ea typeface="Helvetica Neue"/>
                <a:cs typeface="Helvetica Neue"/>
                <a:sym typeface="Helvetica Neue"/>
              </a:rPr>
              <a:t>Surgical intervention. Removal of Testes and lymph nodes, Chemotherapy, Radiotherapy, Immunotherapy</a:t>
            </a:r>
            <a:endParaRPr b="0" i="0" sz="1400" u="none" cap="none" strike="noStrike">
              <a:solidFill>
                <a:srgbClr val="000000"/>
              </a:solidFill>
              <a:latin typeface="Arial"/>
              <a:ea typeface="Arial"/>
              <a:cs typeface="Arial"/>
              <a:sym typeface="Arial"/>
            </a:endParaRPr>
          </a:p>
        </p:txBody>
      </p:sp>
      <p:pic>
        <p:nvPicPr>
          <p:cNvPr descr="Epididymitis - What You Need to Know" id="346" name="Google Shape;346;p52"/>
          <p:cNvPicPr preferRelativeResize="0"/>
          <p:nvPr/>
        </p:nvPicPr>
        <p:blipFill rotWithShape="1">
          <a:blip r:embed="rId4">
            <a:alphaModFix/>
          </a:blip>
          <a:srcRect b="0" l="0" r="0" t="0"/>
          <a:stretch/>
        </p:blipFill>
        <p:spPr>
          <a:xfrm>
            <a:off x="1428676" y="4025198"/>
            <a:ext cx="2166051" cy="2166051"/>
          </a:xfrm>
          <a:prstGeom prst="rect">
            <a:avLst/>
          </a:prstGeom>
          <a:noFill/>
          <a:ln>
            <a:noFill/>
          </a:ln>
        </p:spPr>
      </p:pic>
      <p:pic>
        <p:nvPicPr>
          <p:cNvPr descr="Epididymal Cyst and Spermatocele | Children's Hospital of Philadelphia" id="347" name="Google Shape;347;p52"/>
          <p:cNvPicPr preferRelativeResize="0"/>
          <p:nvPr/>
        </p:nvPicPr>
        <p:blipFill rotWithShape="1">
          <a:blip r:embed="rId5">
            <a:alphaModFix/>
          </a:blip>
          <a:srcRect b="0" l="0" r="0" t="0"/>
          <a:stretch/>
        </p:blipFill>
        <p:spPr>
          <a:xfrm>
            <a:off x="4044122" y="4020319"/>
            <a:ext cx="3740978" cy="2170930"/>
          </a:xfrm>
          <a:prstGeom prst="rect">
            <a:avLst/>
          </a:prstGeom>
          <a:noFill/>
          <a:ln>
            <a:noFill/>
          </a:ln>
        </p:spPr>
      </p:pic>
      <p:pic>
        <p:nvPicPr>
          <p:cNvPr descr="Testicular Cancer - What You Need to Know" id="348" name="Google Shape;348;p52"/>
          <p:cNvPicPr preferRelativeResize="0"/>
          <p:nvPr/>
        </p:nvPicPr>
        <p:blipFill rotWithShape="1">
          <a:blip r:embed="rId6">
            <a:alphaModFix/>
          </a:blip>
          <a:srcRect b="0" l="0" r="0" t="0"/>
          <a:stretch/>
        </p:blipFill>
        <p:spPr>
          <a:xfrm>
            <a:off x="8663115" y="4378668"/>
            <a:ext cx="2100209" cy="210020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3"/>
          <p:cNvSpPr txBox="1"/>
          <p:nvPr/>
        </p:nvSpPr>
        <p:spPr>
          <a:xfrm>
            <a:off x="278296" y="239712"/>
            <a:ext cx="11635408"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4" name="Google Shape;354;p53"/>
          <p:cNvSpPr txBox="1"/>
          <p:nvPr/>
        </p:nvSpPr>
        <p:spPr>
          <a:xfrm>
            <a:off x="2711597" y="449700"/>
            <a:ext cx="6309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Question</a:t>
            </a:r>
            <a:endParaRPr b="0" i="0" sz="1800" u="none" cap="none" strike="noStrike">
              <a:solidFill>
                <a:schemeClr val="dk1"/>
              </a:solidFill>
              <a:latin typeface="Calibri"/>
              <a:ea typeface="Calibri"/>
              <a:cs typeface="Calibri"/>
              <a:sym typeface="Calibri"/>
            </a:endParaRPr>
          </a:p>
        </p:txBody>
      </p:sp>
      <p:sp>
        <p:nvSpPr>
          <p:cNvPr id="355" name="Google Shape;355;p53"/>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356" name="Google Shape;356;p53"/>
          <p:cNvPicPr preferRelativeResize="0"/>
          <p:nvPr/>
        </p:nvPicPr>
        <p:blipFill rotWithShape="1">
          <a:blip r:embed="rId3">
            <a:alphaModFix/>
          </a:blip>
          <a:srcRect b="0" l="0" r="0" t="0"/>
          <a:stretch/>
        </p:blipFill>
        <p:spPr>
          <a:xfrm>
            <a:off x="304863" y="5695423"/>
            <a:ext cx="1023223" cy="1026582"/>
          </a:xfrm>
          <a:prstGeom prst="rect">
            <a:avLst/>
          </a:prstGeom>
          <a:noFill/>
          <a:ln>
            <a:noFill/>
          </a:ln>
        </p:spPr>
      </p:pic>
      <p:sp>
        <p:nvSpPr>
          <p:cNvPr id="357" name="Google Shape;357;p53"/>
          <p:cNvSpPr txBox="1"/>
          <p:nvPr/>
        </p:nvSpPr>
        <p:spPr>
          <a:xfrm>
            <a:off x="513028" y="1485574"/>
            <a:ext cx="10948659"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A patient presents with acute, severe testicular pain as well as abdominal pain. Upon examination he is Prehn's sign –ve. What is the likely diagnosis?</a:t>
            </a:r>
            <a:endParaRPr b="0" i="0" sz="1400" u="none" cap="none" strike="noStrike">
              <a:solidFill>
                <a:srgbClr val="000000"/>
              </a:solidFill>
              <a:latin typeface="Arial"/>
              <a:ea typeface="Arial"/>
              <a:cs typeface="Arial"/>
              <a:sym typeface="Arial"/>
            </a:endParaRPr>
          </a:p>
        </p:txBody>
      </p:sp>
      <p:sp>
        <p:nvSpPr>
          <p:cNvPr id="358" name="Google Shape;358;p53"/>
          <p:cNvSpPr txBox="1"/>
          <p:nvPr/>
        </p:nvSpPr>
        <p:spPr>
          <a:xfrm>
            <a:off x="1194300" y="2788765"/>
            <a:ext cx="7933855" cy="31085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A) Testicular Cancer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B) Epididymitis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C) Testicular Torsion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D) Varicocele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4"/>
          <p:cNvSpPr txBox="1"/>
          <p:nvPr/>
        </p:nvSpPr>
        <p:spPr>
          <a:xfrm>
            <a:off x="278296" y="239712"/>
            <a:ext cx="11635408"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4" name="Google Shape;364;p54"/>
          <p:cNvSpPr txBox="1"/>
          <p:nvPr/>
        </p:nvSpPr>
        <p:spPr>
          <a:xfrm>
            <a:off x="2711597" y="449700"/>
            <a:ext cx="6309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Question</a:t>
            </a:r>
            <a:endParaRPr b="0" i="0" sz="1800" u="none" cap="none" strike="noStrike">
              <a:solidFill>
                <a:schemeClr val="dk1"/>
              </a:solidFill>
              <a:latin typeface="Calibri"/>
              <a:ea typeface="Calibri"/>
              <a:cs typeface="Calibri"/>
              <a:sym typeface="Calibri"/>
            </a:endParaRPr>
          </a:p>
        </p:txBody>
      </p:sp>
      <p:sp>
        <p:nvSpPr>
          <p:cNvPr id="365" name="Google Shape;365;p54"/>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366" name="Google Shape;366;p54"/>
          <p:cNvPicPr preferRelativeResize="0"/>
          <p:nvPr/>
        </p:nvPicPr>
        <p:blipFill rotWithShape="1">
          <a:blip r:embed="rId3">
            <a:alphaModFix/>
          </a:blip>
          <a:srcRect b="0" l="0" r="0" t="0"/>
          <a:stretch/>
        </p:blipFill>
        <p:spPr>
          <a:xfrm>
            <a:off x="304863" y="5695423"/>
            <a:ext cx="1023223" cy="1026582"/>
          </a:xfrm>
          <a:prstGeom prst="rect">
            <a:avLst/>
          </a:prstGeom>
          <a:noFill/>
          <a:ln>
            <a:noFill/>
          </a:ln>
        </p:spPr>
      </p:pic>
      <p:sp>
        <p:nvSpPr>
          <p:cNvPr id="367" name="Google Shape;367;p54"/>
          <p:cNvSpPr txBox="1"/>
          <p:nvPr/>
        </p:nvSpPr>
        <p:spPr>
          <a:xfrm>
            <a:off x="513028" y="1485574"/>
            <a:ext cx="10948659"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A patient presents with acute, severe testicular pain as well as abdominal pain. Upon examination he is Prehn's sign –ve. What is the likely diagnosis?</a:t>
            </a:r>
            <a:endParaRPr b="0" i="0" sz="1400" u="none" cap="none" strike="noStrike">
              <a:solidFill>
                <a:srgbClr val="000000"/>
              </a:solidFill>
              <a:latin typeface="Arial"/>
              <a:ea typeface="Arial"/>
              <a:cs typeface="Arial"/>
              <a:sym typeface="Arial"/>
            </a:endParaRPr>
          </a:p>
        </p:txBody>
      </p:sp>
      <p:sp>
        <p:nvSpPr>
          <p:cNvPr id="368" name="Google Shape;368;p54"/>
          <p:cNvSpPr txBox="1"/>
          <p:nvPr/>
        </p:nvSpPr>
        <p:spPr>
          <a:xfrm>
            <a:off x="1194300" y="2788765"/>
            <a:ext cx="7933855" cy="31085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A) Testicular Cancer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B) Epididymitis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Arial"/>
                <a:ea typeface="Arial"/>
                <a:cs typeface="Arial"/>
                <a:sym typeface="Arial"/>
              </a:rPr>
              <a:t>C) Testicular Torsion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D) Varicocele</a:t>
            </a:r>
            <a:endParaRPr b="0" i="0" sz="1400" u="none" cap="none" strike="noStrike">
              <a:solidFill>
                <a:srgbClr val="000000"/>
              </a:solidFill>
              <a:latin typeface="Arial"/>
              <a:ea typeface="Arial"/>
              <a:cs typeface="Arial"/>
              <a:sym typeface="Arial"/>
            </a:endParaRPr>
          </a:p>
        </p:txBody>
      </p:sp>
      <p:sp>
        <p:nvSpPr>
          <p:cNvPr id="369" name="Google Shape;369;p54"/>
          <p:cNvSpPr txBox="1"/>
          <p:nvPr/>
        </p:nvSpPr>
        <p:spPr>
          <a:xfrm>
            <a:off x="7430632" y="3745327"/>
            <a:ext cx="3931467"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Scrotal elevation relieves pain in epididymitis but not torsion.</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5"/>
          <p:cNvSpPr txBox="1"/>
          <p:nvPr/>
        </p:nvSpPr>
        <p:spPr>
          <a:xfrm>
            <a:off x="278296" y="239712"/>
            <a:ext cx="11635408"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5" name="Google Shape;375;p55"/>
          <p:cNvSpPr txBox="1"/>
          <p:nvPr/>
        </p:nvSpPr>
        <p:spPr>
          <a:xfrm>
            <a:off x="2711597" y="449700"/>
            <a:ext cx="6309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Nephr</a:t>
            </a:r>
            <a:r>
              <a:rPr b="0" i="0" lang="en-US" sz="3600" u="none" cap="none" strike="noStrike">
                <a:solidFill>
                  <a:srgbClr val="8721C2"/>
                </a:solidFill>
                <a:latin typeface="Calibri"/>
                <a:ea typeface="Calibri"/>
                <a:cs typeface="Calibri"/>
                <a:sym typeface="Calibri"/>
              </a:rPr>
              <a:t>i</a:t>
            </a:r>
            <a:r>
              <a:rPr b="0" i="0" lang="en-US" sz="3600" u="none" cap="none" strike="noStrike">
                <a:solidFill>
                  <a:schemeClr val="lt1"/>
                </a:solidFill>
                <a:latin typeface="Calibri"/>
                <a:ea typeface="Calibri"/>
                <a:cs typeface="Calibri"/>
                <a:sym typeface="Calibri"/>
              </a:rPr>
              <a:t>tic Syndrome</a:t>
            </a:r>
            <a:endParaRPr b="0" i="0" sz="1800" u="none" cap="none" strike="noStrike">
              <a:solidFill>
                <a:schemeClr val="dk1"/>
              </a:solidFill>
              <a:latin typeface="Calibri"/>
              <a:ea typeface="Calibri"/>
              <a:cs typeface="Calibri"/>
              <a:sym typeface="Calibri"/>
            </a:endParaRPr>
          </a:p>
        </p:txBody>
      </p:sp>
      <p:sp>
        <p:nvSpPr>
          <p:cNvPr id="376" name="Google Shape;376;p55"/>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377" name="Google Shape;377;p55"/>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sp>
        <p:nvSpPr>
          <p:cNvPr id="378" name="Google Shape;378;p55"/>
          <p:cNvSpPr txBox="1"/>
          <p:nvPr/>
        </p:nvSpPr>
        <p:spPr>
          <a:xfrm>
            <a:off x="317500" y="1508212"/>
            <a:ext cx="3314700" cy="289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8721C2"/>
                </a:solidFill>
                <a:latin typeface="Arial"/>
                <a:ea typeface="Arial"/>
                <a:cs typeface="Arial"/>
                <a:sym typeface="Arial"/>
              </a:rPr>
              <a:t>Inflammation</a:t>
            </a:r>
            <a:r>
              <a:rPr b="0" i="0" lang="en-US" sz="1400" u="none" cap="none" strike="noStrike">
                <a:solidFill>
                  <a:srgbClr val="000000"/>
                </a:solidFill>
                <a:latin typeface="Arial"/>
                <a:ea typeface="Arial"/>
                <a:cs typeface="Arial"/>
                <a:sym typeface="Arial"/>
              </a:rPr>
              <a:t> within the kidney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Symptoms:</a:t>
            </a:r>
            <a:r>
              <a:rPr b="0" i="0" lang="en-US" sz="14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Haematuria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Oliguria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Proteinuria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Hypertension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Causes:</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Systemic: SLE, Post Strep GN, Goodpasture’s, Small vessel vasculitis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Renal: IgA nephropathy </a:t>
            </a:r>
            <a:endParaRPr b="0" i="0" sz="1400" u="none" cap="none" strike="noStrike">
              <a:solidFill>
                <a:srgbClr val="000000"/>
              </a:solidFill>
              <a:latin typeface="Arial"/>
              <a:ea typeface="Arial"/>
              <a:cs typeface="Arial"/>
              <a:sym typeface="Arial"/>
            </a:endParaRPr>
          </a:p>
        </p:txBody>
      </p:sp>
      <p:sp>
        <p:nvSpPr>
          <p:cNvPr id="379" name="Google Shape;379;p55"/>
          <p:cNvSpPr txBox="1"/>
          <p:nvPr/>
        </p:nvSpPr>
        <p:spPr>
          <a:xfrm>
            <a:off x="3708400" y="1743466"/>
            <a:ext cx="6624154" cy="1169551"/>
          </a:xfrm>
          <a:prstGeom prst="rect">
            <a:avLst/>
          </a:prstGeom>
          <a:noFill/>
          <a:ln>
            <a:noFill/>
          </a:ln>
        </p:spPr>
        <p:txBody>
          <a:bodyPr anchorCtr="0" anchor="t" bIns="45700" lIns="91425" spcFirstLastPara="1" rIns="91425" wrap="square" tIns="45700">
            <a:spAutoFit/>
          </a:bodyPr>
          <a:lstStyle/>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Investigations:</a:t>
            </a:r>
            <a:r>
              <a:rPr b="0" i="0" lang="en-US" sz="1400" u="none" cap="none" strike="noStrike">
                <a:solidFill>
                  <a:srgbClr val="000000"/>
                </a:solidFill>
                <a:latin typeface="Arial"/>
                <a:ea typeface="Arial"/>
                <a:cs typeface="Arial"/>
                <a:sym typeface="Arial"/>
              </a:rPr>
              <a:t> Kidney Biopsy, Urinalysis (haematuria) , Bloods (↑ ESR and CRP)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Management:</a:t>
            </a:r>
            <a:r>
              <a:rPr b="0" i="0" lang="en-US" sz="1400" u="none" cap="none" strike="noStrike">
                <a:solidFill>
                  <a:srgbClr val="000000"/>
                </a:solidFill>
                <a:latin typeface="Arial"/>
                <a:ea typeface="Arial"/>
                <a:cs typeface="Arial"/>
                <a:sym typeface="Arial"/>
              </a:rPr>
              <a:t> BP control (ACEi/ ARB), Corticosteroids (Inflammation)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descr="Glomerulonephritis | Nephritic | Nephrotic Syndrome - Types, Causes,  Diagnosis, Treatment, Prevention" id="380" name="Google Shape;380;p55"/>
          <p:cNvPicPr preferRelativeResize="0"/>
          <p:nvPr/>
        </p:nvPicPr>
        <p:blipFill rotWithShape="1">
          <a:blip r:embed="rId4">
            <a:alphaModFix/>
          </a:blip>
          <a:srcRect b="0" l="0" r="0" t="0"/>
          <a:stretch/>
        </p:blipFill>
        <p:spPr>
          <a:xfrm>
            <a:off x="4174558" y="3064647"/>
            <a:ext cx="5540941" cy="291822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6"/>
          <p:cNvSpPr txBox="1"/>
          <p:nvPr/>
        </p:nvSpPr>
        <p:spPr>
          <a:xfrm>
            <a:off x="278296" y="239712"/>
            <a:ext cx="11635408"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6" name="Google Shape;386;p56"/>
          <p:cNvSpPr txBox="1"/>
          <p:nvPr/>
        </p:nvSpPr>
        <p:spPr>
          <a:xfrm>
            <a:off x="2711597" y="449700"/>
            <a:ext cx="6309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Causes of Glomerulonephritis</a:t>
            </a:r>
            <a:endParaRPr b="0" i="0" sz="1800" u="none" cap="none" strike="noStrike">
              <a:solidFill>
                <a:schemeClr val="dk1"/>
              </a:solidFill>
              <a:latin typeface="Calibri"/>
              <a:ea typeface="Calibri"/>
              <a:cs typeface="Calibri"/>
              <a:sym typeface="Calibri"/>
            </a:endParaRPr>
          </a:p>
        </p:txBody>
      </p:sp>
      <p:sp>
        <p:nvSpPr>
          <p:cNvPr id="387" name="Google Shape;387;p56"/>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388" name="Google Shape;388;p56"/>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sp>
        <p:nvSpPr>
          <p:cNvPr id="389" name="Google Shape;389;p56"/>
          <p:cNvSpPr txBox="1"/>
          <p:nvPr/>
        </p:nvSpPr>
        <p:spPr>
          <a:xfrm>
            <a:off x="304800" y="1505744"/>
            <a:ext cx="5065711" cy="2031325"/>
          </a:xfrm>
          <a:prstGeom prst="rect">
            <a:avLst/>
          </a:prstGeom>
          <a:noFill/>
          <a:ln>
            <a:noFill/>
          </a:ln>
        </p:spPr>
        <p:txBody>
          <a:bodyPr anchorCtr="0" anchor="t" bIns="45700" lIns="91425" spcFirstLastPara="1" rIns="91425" wrap="square" tIns="45700">
            <a:spAutoFit/>
          </a:bodyPr>
          <a:lstStyle/>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IgA nephropathy</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D</a:t>
            </a:r>
            <a:r>
              <a:rPr b="0" i="0" lang="en-US" sz="1400" u="none" cap="none" strike="noStrike">
                <a:solidFill>
                  <a:srgbClr val="000000"/>
                </a:solidFill>
                <a:latin typeface="Arial"/>
                <a:ea typeface="Arial"/>
                <a:cs typeface="Arial"/>
                <a:sym typeface="Arial"/>
              </a:rPr>
              <a:t>eposition of IgA into the mesangium of the kidney. Causes inflammation and damage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Presents asymptomatically with microscopic haematuria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Diagnose by biopsy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Manage as previous slide. Give fish oil and steroids if persistent proteinuria after 3-6 months</a:t>
            </a:r>
            <a:endParaRPr b="0" i="0" sz="1400" u="none" cap="none" strike="noStrike">
              <a:solidFill>
                <a:srgbClr val="000000"/>
              </a:solidFill>
              <a:latin typeface="Arial"/>
              <a:ea typeface="Arial"/>
              <a:cs typeface="Arial"/>
              <a:sym typeface="Arial"/>
            </a:endParaRPr>
          </a:p>
        </p:txBody>
      </p:sp>
      <p:sp>
        <p:nvSpPr>
          <p:cNvPr id="390" name="Google Shape;390;p56"/>
          <p:cNvSpPr txBox="1"/>
          <p:nvPr/>
        </p:nvSpPr>
        <p:spPr>
          <a:xfrm>
            <a:off x="6531616" y="4391832"/>
            <a:ext cx="5538206" cy="2031325"/>
          </a:xfrm>
          <a:prstGeom prst="rect">
            <a:avLst/>
          </a:prstGeom>
          <a:noFill/>
          <a:ln>
            <a:noFill/>
          </a:ln>
        </p:spPr>
        <p:txBody>
          <a:bodyPr anchorCtr="0" anchor="t" bIns="45700" lIns="91425" spcFirstLastPara="1" rIns="91425" wrap="square" tIns="45700">
            <a:spAutoFit/>
          </a:bodyPr>
          <a:lstStyle/>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Goodpasture's disease: </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Autoantibodies to type IV collagen in glomerular and alveolar membranes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Presents with SOB and Oliguria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Diagnose with anti-GBM in blood and biopsy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Plasma exchange, steroids and cyclophosphamide (immune suppression) </a:t>
            </a:r>
            <a:endParaRPr b="0" i="0" sz="1400" u="none" cap="none" strike="noStrike">
              <a:solidFill>
                <a:srgbClr val="000000"/>
              </a:solidFill>
              <a:latin typeface="Arial"/>
              <a:ea typeface="Arial"/>
              <a:cs typeface="Arial"/>
              <a:sym typeface="Arial"/>
            </a:endParaRPr>
          </a:p>
        </p:txBody>
      </p:sp>
      <p:sp>
        <p:nvSpPr>
          <p:cNvPr id="391" name="Google Shape;391;p56"/>
          <p:cNvSpPr txBox="1"/>
          <p:nvPr/>
        </p:nvSpPr>
        <p:spPr>
          <a:xfrm>
            <a:off x="2376928" y="1475953"/>
            <a:ext cx="2530050" cy="4154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rgbClr val="000000"/>
                </a:solidFill>
                <a:latin typeface="Arial"/>
                <a:ea typeface="Arial"/>
                <a:cs typeface="Arial"/>
                <a:sym typeface="Arial"/>
              </a:rPr>
              <a:t>Most common cause of nephritic syndrome in high income countries</a:t>
            </a:r>
            <a:endParaRPr b="0" i="0" sz="1050" u="none" cap="none" strike="noStrike">
              <a:solidFill>
                <a:srgbClr val="000000"/>
              </a:solidFill>
              <a:latin typeface="Arial"/>
              <a:ea typeface="Arial"/>
              <a:cs typeface="Arial"/>
              <a:sym typeface="Arial"/>
            </a:endParaRPr>
          </a:p>
        </p:txBody>
      </p:sp>
      <p:pic>
        <p:nvPicPr>
          <p:cNvPr descr="File:IgA Nephropathy.webm - Wikimedia Commons" id="392" name="Google Shape;392;p56"/>
          <p:cNvPicPr preferRelativeResize="0"/>
          <p:nvPr/>
        </p:nvPicPr>
        <p:blipFill rotWithShape="1">
          <a:blip r:embed="rId4">
            <a:alphaModFix/>
          </a:blip>
          <a:srcRect b="15662" l="0" r="16206" t="0"/>
          <a:stretch/>
        </p:blipFill>
        <p:spPr>
          <a:xfrm>
            <a:off x="1419327" y="3660101"/>
            <a:ext cx="4445251" cy="2513723"/>
          </a:xfrm>
          <a:prstGeom prst="rect">
            <a:avLst/>
          </a:prstGeom>
          <a:noFill/>
          <a:ln>
            <a:noFill/>
          </a:ln>
        </p:spPr>
      </p:pic>
      <p:pic>
        <p:nvPicPr>
          <p:cNvPr descr="Goodpasture Syndrome - WikiLectures" id="393" name="Google Shape;393;p56"/>
          <p:cNvPicPr preferRelativeResize="0"/>
          <p:nvPr/>
        </p:nvPicPr>
        <p:blipFill rotWithShape="1">
          <a:blip r:embed="rId5">
            <a:alphaModFix/>
          </a:blip>
          <a:srcRect b="0" l="0" r="0" t="0"/>
          <a:stretch/>
        </p:blipFill>
        <p:spPr>
          <a:xfrm>
            <a:off x="6902972" y="1505744"/>
            <a:ext cx="4613036" cy="307535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7"/>
          <p:cNvSpPr txBox="1"/>
          <p:nvPr/>
        </p:nvSpPr>
        <p:spPr>
          <a:xfrm>
            <a:off x="278296" y="239712"/>
            <a:ext cx="11635408"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9" name="Google Shape;399;p57"/>
          <p:cNvSpPr txBox="1"/>
          <p:nvPr/>
        </p:nvSpPr>
        <p:spPr>
          <a:xfrm>
            <a:off x="2711597" y="449700"/>
            <a:ext cx="6309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Causes of Glomerulonephritis</a:t>
            </a:r>
            <a:endParaRPr b="0" i="0" sz="1800" u="none" cap="none" strike="noStrike">
              <a:solidFill>
                <a:schemeClr val="dk1"/>
              </a:solidFill>
              <a:latin typeface="Calibri"/>
              <a:ea typeface="Calibri"/>
              <a:cs typeface="Calibri"/>
              <a:sym typeface="Calibri"/>
            </a:endParaRPr>
          </a:p>
        </p:txBody>
      </p:sp>
      <p:sp>
        <p:nvSpPr>
          <p:cNvPr id="400" name="Google Shape;400;p57"/>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401" name="Google Shape;401;p57"/>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sp>
        <p:nvSpPr>
          <p:cNvPr id="402" name="Google Shape;402;p57"/>
          <p:cNvSpPr txBox="1"/>
          <p:nvPr/>
        </p:nvSpPr>
        <p:spPr>
          <a:xfrm>
            <a:off x="304800" y="1420300"/>
            <a:ext cx="5362669" cy="1815882"/>
          </a:xfrm>
          <a:prstGeom prst="rect">
            <a:avLst/>
          </a:prstGeom>
          <a:noFill/>
          <a:ln>
            <a:noFill/>
          </a:ln>
        </p:spPr>
        <p:txBody>
          <a:bodyPr anchorCtr="0" anchor="t" bIns="45700" lIns="91425" spcFirstLastPara="1" rIns="91425" wrap="square" tIns="45700">
            <a:spAutoFit/>
          </a:bodyPr>
          <a:lstStyle/>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Post Strep glomerulonephritis:</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Deposition of strep antigens post infection (3-6 weeks), causing inflammation and damage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Presents haematuria and acute nephritis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Diagnose with evidence of strep infection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Antibiotics (clear infection) and supportive care </a:t>
            </a:r>
            <a:endParaRPr b="0" i="0" sz="1400" u="none" cap="none" strike="noStrike">
              <a:solidFill>
                <a:srgbClr val="000000"/>
              </a:solidFill>
              <a:latin typeface="Arial"/>
              <a:ea typeface="Arial"/>
              <a:cs typeface="Arial"/>
              <a:sym typeface="Arial"/>
            </a:endParaRPr>
          </a:p>
        </p:txBody>
      </p:sp>
      <p:sp>
        <p:nvSpPr>
          <p:cNvPr id="403" name="Google Shape;403;p57"/>
          <p:cNvSpPr txBox="1"/>
          <p:nvPr/>
        </p:nvSpPr>
        <p:spPr>
          <a:xfrm>
            <a:off x="6531616" y="4139778"/>
            <a:ext cx="5435097" cy="2031325"/>
          </a:xfrm>
          <a:prstGeom prst="rect">
            <a:avLst/>
          </a:prstGeom>
          <a:noFill/>
          <a:ln>
            <a:noFill/>
          </a:ln>
        </p:spPr>
        <p:txBody>
          <a:bodyPr anchorCtr="0" anchor="t" bIns="45700" lIns="91425" spcFirstLastPara="1" rIns="91425" wrap="square" tIns="45700">
            <a:spAutoFit/>
          </a:bodyPr>
          <a:lstStyle/>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Henoch Schoenlein purpura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Small Vessel Vasculitis that affects kidneys and joints due to IgA deposition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Presents with purpuric rash on legs, nephritic syndrome, joint pain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Diagnose clinically, confirm with renal biopsy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Corticosteroids and BP medication</a:t>
            </a:r>
            <a:endParaRPr b="0" i="0" sz="1400" u="none" cap="none" strike="noStrike">
              <a:solidFill>
                <a:srgbClr val="000000"/>
              </a:solidFill>
              <a:latin typeface="Arial"/>
              <a:ea typeface="Arial"/>
              <a:cs typeface="Arial"/>
              <a:sym typeface="Arial"/>
            </a:endParaRPr>
          </a:p>
        </p:txBody>
      </p:sp>
      <p:pic>
        <p:nvPicPr>
          <p:cNvPr descr="Henoch-Schonlein purpura - Symptoms and causes - Mayo Clinic" id="404" name="Google Shape;404;p57"/>
          <p:cNvPicPr preferRelativeResize="0"/>
          <p:nvPr/>
        </p:nvPicPr>
        <p:blipFill rotWithShape="1">
          <a:blip r:embed="rId4">
            <a:alphaModFix/>
          </a:blip>
          <a:srcRect b="0" l="0" r="0" t="0"/>
          <a:stretch/>
        </p:blipFill>
        <p:spPr>
          <a:xfrm>
            <a:off x="7300217" y="1592700"/>
            <a:ext cx="3897894" cy="2820067"/>
          </a:xfrm>
          <a:prstGeom prst="rect">
            <a:avLst/>
          </a:prstGeom>
          <a:noFill/>
          <a:ln>
            <a:noFill/>
          </a:ln>
        </p:spPr>
      </p:pic>
      <p:pic>
        <p:nvPicPr>
          <p:cNvPr descr="Acute proliferative glomerulonephritis - Wikipedia" id="405" name="Google Shape;405;p57"/>
          <p:cNvPicPr preferRelativeResize="0"/>
          <p:nvPr/>
        </p:nvPicPr>
        <p:blipFill rotWithShape="1">
          <a:blip r:embed="rId5">
            <a:alphaModFix/>
          </a:blip>
          <a:srcRect b="0" l="0" r="0" t="0"/>
          <a:stretch/>
        </p:blipFill>
        <p:spPr>
          <a:xfrm>
            <a:off x="1328022" y="3210028"/>
            <a:ext cx="3924159" cy="26113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8"/>
          <p:cNvSpPr txBox="1"/>
          <p:nvPr/>
        </p:nvSpPr>
        <p:spPr>
          <a:xfrm>
            <a:off x="278296" y="239712"/>
            <a:ext cx="11635408"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1" name="Google Shape;411;p58"/>
          <p:cNvSpPr txBox="1"/>
          <p:nvPr/>
        </p:nvSpPr>
        <p:spPr>
          <a:xfrm>
            <a:off x="2711597" y="449700"/>
            <a:ext cx="6309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Nephr</a:t>
            </a:r>
            <a:r>
              <a:rPr b="0" i="0" lang="en-US" sz="3600" u="none" cap="none" strike="noStrike">
                <a:solidFill>
                  <a:srgbClr val="8721C2"/>
                </a:solidFill>
                <a:latin typeface="Calibri"/>
                <a:ea typeface="Calibri"/>
                <a:cs typeface="Calibri"/>
                <a:sym typeface="Calibri"/>
              </a:rPr>
              <a:t>o</a:t>
            </a:r>
            <a:r>
              <a:rPr b="0" i="0" lang="en-US" sz="3600" u="none" cap="none" strike="noStrike">
                <a:solidFill>
                  <a:schemeClr val="lt1"/>
                </a:solidFill>
                <a:latin typeface="Calibri"/>
                <a:ea typeface="Calibri"/>
                <a:cs typeface="Calibri"/>
                <a:sym typeface="Calibri"/>
              </a:rPr>
              <a:t>tic Syndrome</a:t>
            </a:r>
            <a:endParaRPr b="0" i="0" sz="1800" u="none" cap="none" strike="noStrike">
              <a:solidFill>
                <a:schemeClr val="dk1"/>
              </a:solidFill>
              <a:latin typeface="Calibri"/>
              <a:ea typeface="Calibri"/>
              <a:cs typeface="Calibri"/>
              <a:sym typeface="Calibri"/>
            </a:endParaRPr>
          </a:p>
        </p:txBody>
      </p:sp>
      <p:sp>
        <p:nvSpPr>
          <p:cNvPr id="412" name="Google Shape;412;p58"/>
          <p:cNvSpPr txBox="1"/>
          <p:nvPr/>
        </p:nvSpPr>
        <p:spPr>
          <a:xfrm>
            <a:off x="1328023" y="6130488"/>
            <a:ext cx="3942477"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413" name="Google Shape;413;p58"/>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sp>
        <p:nvSpPr>
          <p:cNvPr id="414" name="Google Shape;414;p58"/>
          <p:cNvSpPr txBox="1"/>
          <p:nvPr/>
        </p:nvSpPr>
        <p:spPr>
          <a:xfrm>
            <a:off x="317500" y="1508212"/>
            <a:ext cx="3860800" cy="418576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Issue with filtration barrier (mainly podocytes) therefore protein leaks into urine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Symptoms:</a:t>
            </a:r>
            <a:r>
              <a:rPr b="0" i="0" lang="en-US" sz="1400" u="none" cap="none" strike="noStrike">
                <a:solidFill>
                  <a:schemeClr val="dk1"/>
                </a:solidFill>
                <a:latin typeface="Arial"/>
                <a:ea typeface="Arial"/>
                <a:cs typeface="Arial"/>
                <a:sym typeface="Arial"/>
              </a:rPr>
              <a:t> (TRIAD)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Hypoalbuminemia ( due to loss of albumin in urine)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Proteinuria ( &gt;3g/24hr) (Frothy Urine)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7030A0"/>
                </a:solidFill>
                <a:latin typeface="Arial"/>
                <a:ea typeface="Arial"/>
                <a:cs typeface="Arial"/>
                <a:sym typeface="Arial"/>
              </a:rPr>
              <a:t>Oedema </a:t>
            </a:r>
            <a:r>
              <a:rPr b="0" i="0" lang="en-US" sz="1400" u="none" cap="none" strike="noStrike">
                <a:solidFill>
                  <a:schemeClr val="dk1"/>
                </a:solidFill>
                <a:latin typeface="Arial"/>
                <a:ea typeface="Arial"/>
                <a:cs typeface="Arial"/>
                <a:sym typeface="Arial"/>
              </a:rPr>
              <a:t>(loss of albumin therefore loss of oncotic pressure)</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Causes:</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Minimal Change Disease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Focal Segmental Glomerulosclerosis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Membranous Nephropathy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Secondary (DDANI)</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Diabetes, Drugs, Autoimmune Neoplasia and Infection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15" name="Google Shape;415;p58"/>
          <p:cNvSpPr txBox="1"/>
          <p:nvPr/>
        </p:nvSpPr>
        <p:spPr>
          <a:xfrm>
            <a:off x="4701625" y="1306188"/>
            <a:ext cx="6624154" cy="2246769"/>
          </a:xfrm>
          <a:prstGeom prst="rect">
            <a:avLst/>
          </a:prstGeom>
          <a:noFill/>
          <a:ln>
            <a:noFill/>
          </a:ln>
        </p:spPr>
        <p:txBody>
          <a:bodyPr anchorCtr="0" anchor="t" bIns="45700" lIns="91425" spcFirstLastPara="1" rIns="91425" wrap="square" tIns="45700">
            <a:spAutoFit/>
          </a:bodyPr>
          <a:lstStyle/>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Investigations:</a:t>
            </a:r>
            <a:r>
              <a:rPr b="0" i="0" lang="en-US" sz="1400" u="none" cap="none" strike="noStrike">
                <a:solidFill>
                  <a:srgbClr val="000000"/>
                </a:solidFill>
                <a:latin typeface="Arial"/>
                <a:ea typeface="Arial"/>
                <a:cs typeface="Arial"/>
                <a:sym typeface="Arial"/>
              </a:rPr>
              <a:t> Renal Biopsy, Urinalysis (Proteinuria) , Bloods (Lipids and Renal function), Urine Protein: Creatinine Ratio (Informs us of degree of proteinuria)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Management:</a:t>
            </a:r>
            <a:r>
              <a:rPr b="0" i="0" lang="en-US" sz="1400" u="none" cap="none" strike="noStrike">
                <a:solidFill>
                  <a:srgbClr val="000000"/>
                </a:solidFill>
                <a:latin typeface="Arial"/>
                <a:ea typeface="Arial"/>
                <a:cs typeface="Arial"/>
                <a:sym typeface="Arial"/>
              </a:rPr>
              <a:t> Fluid Restriction, Loop Diuretics, ACEi/ARB, Treat Cause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Complications:</a:t>
            </a:r>
            <a:r>
              <a:rPr b="0" i="0" lang="en-US" sz="1400" u="none" cap="none" strike="noStrike">
                <a:solidFill>
                  <a:srgbClr val="000000"/>
                </a:solidFill>
                <a:latin typeface="Arial"/>
                <a:ea typeface="Arial"/>
                <a:cs typeface="Arial"/>
                <a:sym typeface="Arial"/>
              </a:rPr>
              <a:t> Hyperlipidaemia due to ↑ cholesterol to compensate for loss of albumin (STATINS), VTE due to ↑ clotting factors (HEPARIN)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descr="Nephrotic Syndrome &amp; Key Pathologies - Pathology Flashcards | Draw it to  Know it" id="416" name="Google Shape;416;p58"/>
          <p:cNvPicPr preferRelativeResize="0"/>
          <p:nvPr/>
        </p:nvPicPr>
        <p:blipFill rotWithShape="1">
          <a:blip r:embed="rId4">
            <a:alphaModFix/>
          </a:blip>
          <a:srcRect b="0" l="0" r="0" t="0"/>
          <a:stretch/>
        </p:blipFill>
        <p:spPr>
          <a:xfrm>
            <a:off x="5630751" y="3072309"/>
            <a:ext cx="3692064" cy="36920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descr="Plain x-ray KUB showing a single stone on the right side (white arrow)... |  Download Scientific Diagram" id="121" name="Google Shape;121;p10"/>
          <p:cNvPicPr preferRelativeResize="0"/>
          <p:nvPr/>
        </p:nvPicPr>
        <p:blipFill rotWithShape="1">
          <a:blip r:embed="rId3">
            <a:alphaModFix/>
          </a:blip>
          <a:srcRect b="0" l="0" r="0" t="0"/>
          <a:stretch/>
        </p:blipFill>
        <p:spPr>
          <a:xfrm>
            <a:off x="3643433" y="264351"/>
            <a:ext cx="4672431" cy="622606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9"/>
          <p:cNvSpPr txBox="1"/>
          <p:nvPr/>
        </p:nvSpPr>
        <p:spPr>
          <a:xfrm>
            <a:off x="278296" y="239712"/>
            <a:ext cx="11635408"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2" name="Google Shape;422;p59"/>
          <p:cNvSpPr txBox="1"/>
          <p:nvPr/>
        </p:nvSpPr>
        <p:spPr>
          <a:xfrm>
            <a:off x="2711597" y="449700"/>
            <a:ext cx="6309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Causes of nephrotic syndrome </a:t>
            </a:r>
            <a:endParaRPr b="0" i="0" sz="1800" u="none" cap="none" strike="noStrike">
              <a:solidFill>
                <a:schemeClr val="dk1"/>
              </a:solidFill>
              <a:latin typeface="Calibri"/>
              <a:ea typeface="Calibri"/>
              <a:cs typeface="Calibri"/>
              <a:sym typeface="Calibri"/>
            </a:endParaRPr>
          </a:p>
        </p:txBody>
      </p:sp>
      <p:sp>
        <p:nvSpPr>
          <p:cNvPr id="423" name="Google Shape;423;p59"/>
          <p:cNvSpPr txBox="1"/>
          <p:nvPr/>
        </p:nvSpPr>
        <p:spPr>
          <a:xfrm>
            <a:off x="1328023" y="6130488"/>
            <a:ext cx="3942477"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424" name="Google Shape;424;p59"/>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sp>
        <p:nvSpPr>
          <p:cNvPr id="425" name="Google Shape;425;p59"/>
          <p:cNvSpPr txBox="1"/>
          <p:nvPr/>
        </p:nvSpPr>
        <p:spPr>
          <a:xfrm>
            <a:off x="304800" y="1505744"/>
            <a:ext cx="5065711" cy="1815882"/>
          </a:xfrm>
          <a:prstGeom prst="rect">
            <a:avLst/>
          </a:prstGeom>
          <a:noFill/>
          <a:ln>
            <a:noFill/>
          </a:ln>
        </p:spPr>
        <p:txBody>
          <a:bodyPr anchorCtr="0" anchor="t" bIns="45700" lIns="91425" spcFirstLastPara="1" rIns="91425" wrap="square" tIns="45700">
            <a:spAutoFit/>
          </a:bodyPr>
          <a:lstStyle/>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Minimal Change Disease: </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25% of adult cases of nephrotic syndrome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Normal appearance upon microscopy but there is abnormal function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Biopsy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Prednisolone </a:t>
            </a:r>
            <a:endParaRPr b="0" i="0" sz="1400" u="none" cap="none" strike="noStrike">
              <a:solidFill>
                <a:srgbClr val="000000"/>
              </a:solidFill>
              <a:latin typeface="Arial"/>
              <a:ea typeface="Arial"/>
              <a:cs typeface="Arial"/>
              <a:sym typeface="Arial"/>
            </a:endParaRPr>
          </a:p>
        </p:txBody>
      </p:sp>
      <p:sp>
        <p:nvSpPr>
          <p:cNvPr id="426" name="Google Shape;426;p59"/>
          <p:cNvSpPr txBox="1"/>
          <p:nvPr/>
        </p:nvSpPr>
        <p:spPr>
          <a:xfrm>
            <a:off x="3659616" y="2809619"/>
            <a:ext cx="5065711" cy="1815882"/>
          </a:xfrm>
          <a:prstGeom prst="rect">
            <a:avLst/>
          </a:prstGeom>
          <a:noFill/>
          <a:ln>
            <a:noFill/>
          </a:ln>
        </p:spPr>
        <p:txBody>
          <a:bodyPr anchorCtr="0" anchor="t" bIns="45700" lIns="91425" spcFirstLastPara="1" rIns="91425" wrap="square" tIns="45700">
            <a:spAutoFit/>
          </a:bodyPr>
          <a:lstStyle/>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Focal Segmental glomerulosclerosis : </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Commonest cause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Idiopathic or secondary to HIV, Heroin or Lithium</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Biopsy and Microscopy (scarring of glomeruli)</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Steroids and ACEi/ARBB</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59"/>
          <p:cNvSpPr txBox="1"/>
          <p:nvPr/>
        </p:nvSpPr>
        <p:spPr>
          <a:xfrm>
            <a:off x="6293723" y="4392686"/>
            <a:ext cx="5065711" cy="2246769"/>
          </a:xfrm>
          <a:prstGeom prst="rect">
            <a:avLst/>
          </a:prstGeom>
          <a:noFill/>
          <a:ln>
            <a:noFill/>
          </a:ln>
        </p:spPr>
        <p:txBody>
          <a:bodyPr anchorCtr="0" anchor="t" bIns="45700" lIns="91425" spcFirstLastPara="1" rIns="91425" wrap="square" tIns="45700">
            <a:spAutoFit/>
          </a:bodyPr>
          <a:lstStyle/>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Membranous Nephropathy:</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25% of adult nephrotic syndrome, Immunologically mediated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Renal Biopsy showing thickened basement membrane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Anti phospholipase A2 receptor antibody is found in 70-80% of patients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Steroids (prednisolone), ACEi/ARBB, cyclophosphamide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Minimal change disease - Wikipedia" id="428" name="Google Shape;428;p59"/>
          <p:cNvPicPr preferRelativeResize="0"/>
          <p:nvPr/>
        </p:nvPicPr>
        <p:blipFill rotWithShape="1">
          <a:blip r:embed="rId4">
            <a:alphaModFix/>
          </a:blip>
          <a:srcRect b="0" l="0" r="0" t="0"/>
          <a:stretch/>
        </p:blipFill>
        <p:spPr>
          <a:xfrm>
            <a:off x="968101" y="3387447"/>
            <a:ext cx="2766290" cy="2641550"/>
          </a:xfrm>
          <a:prstGeom prst="rect">
            <a:avLst/>
          </a:prstGeom>
          <a:noFill/>
          <a:ln>
            <a:noFill/>
          </a:ln>
        </p:spPr>
      </p:pic>
      <p:pic>
        <p:nvPicPr>
          <p:cNvPr descr="Focal segmental glomerulosclerosis (FSGS) - Symptoms and causes - Mayo  Clinic" id="429" name="Google Shape;429;p59"/>
          <p:cNvPicPr preferRelativeResize="0"/>
          <p:nvPr/>
        </p:nvPicPr>
        <p:blipFill rotWithShape="1">
          <a:blip r:embed="rId5">
            <a:alphaModFix/>
          </a:blip>
          <a:srcRect b="0" l="0" r="0" t="0"/>
          <a:stretch/>
        </p:blipFill>
        <p:spPr>
          <a:xfrm>
            <a:off x="7918643" y="1665951"/>
            <a:ext cx="3968557" cy="259965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60"/>
          <p:cNvSpPr txBox="1"/>
          <p:nvPr/>
        </p:nvSpPr>
        <p:spPr>
          <a:xfrm>
            <a:off x="278296" y="239712"/>
            <a:ext cx="11635408"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5" name="Google Shape;435;p60"/>
          <p:cNvSpPr txBox="1"/>
          <p:nvPr/>
        </p:nvSpPr>
        <p:spPr>
          <a:xfrm>
            <a:off x="2711597" y="449700"/>
            <a:ext cx="6309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Question</a:t>
            </a:r>
            <a:endParaRPr b="0" i="0" sz="1800" u="none" cap="none" strike="noStrike">
              <a:solidFill>
                <a:schemeClr val="dk1"/>
              </a:solidFill>
              <a:latin typeface="Calibri"/>
              <a:ea typeface="Calibri"/>
              <a:cs typeface="Calibri"/>
              <a:sym typeface="Calibri"/>
            </a:endParaRPr>
          </a:p>
        </p:txBody>
      </p:sp>
      <p:sp>
        <p:nvSpPr>
          <p:cNvPr id="436" name="Google Shape;436;p60"/>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437" name="Google Shape;437;p60"/>
          <p:cNvPicPr preferRelativeResize="0"/>
          <p:nvPr/>
        </p:nvPicPr>
        <p:blipFill rotWithShape="1">
          <a:blip r:embed="rId3">
            <a:alphaModFix/>
          </a:blip>
          <a:srcRect b="0" l="0" r="0" t="0"/>
          <a:stretch/>
        </p:blipFill>
        <p:spPr>
          <a:xfrm>
            <a:off x="304863" y="5695423"/>
            <a:ext cx="1023223" cy="1026582"/>
          </a:xfrm>
          <a:prstGeom prst="rect">
            <a:avLst/>
          </a:prstGeom>
          <a:noFill/>
          <a:ln>
            <a:noFill/>
          </a:ln>
        </p:spPr>
      </p:pic>
      <p:sp>
        <p:nvSpPr>
          <p:cNvPr id="438" name="Google Shape;438;p60"/>
          <p:cNvSpPr txBox="1"/>
          <p:nvPr/>
        </p:nvSpPr>
        <p:spPr>
          <a:xfrm>
            <a:off x="513028" y="1485574"/>
            <a:ext cx="10948659" cy="30469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What is the major clinical difference between nephritic and nephrotic syndrome?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A Patient presents with frothy urine and oedema. What medications are used to treat this instance?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61"/>
          <p:cNvSpPr txBox="1"/>
          <p:nvPr/>
        </p:nvSpPr>
        <p:spPr>
          <a:xfrm>
            <a:off x="513028" y="1559033"/>
            <a:ext cx="10948659" cy="30469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What is the major clinical difference between nephritic and nephrotic syndrome?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A Patient presents with frothy urine and oedema. What medications are used to treat this instance? </a:t>
            </a:r>
            <a:endParaRPr b="0" i="0" sz="1400" u="none" cap="none" strike="noStrike">
              <a:solidFill>
                <a:srgbClr val="000000"/>
              </a:solidFill>
              <a:latin typeface="Arial"/>
              <a:ea typeface="Arial"/>
              <a:cs typeface="Arial"/>
              <a:sym typeface="Arial"/>
            </a:endParaRPr>
          </a:p>
        </p:txBody>
      </p:sp>
      <p:sp>
        <p:nvSpPr>
          <p:cNvPr id="444" name="Google Shape;444;p61"/>
          <p:cNvSpPr txBox="1"/>
          <p:nvPr/>
        </p:nvSpPr>
        <p:spPr>
          <a:xfrm>
            <a:off x="278296" y="239712"/>
            <a:ext cx="11635408"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5" name="Google Shape;445;p61"/>
          <p:cNvSpPr txBox="1"/>
          <p:nvPr/>
        </p:nvSpPr>
        <p:spPr>
          <a:xfrm>
            <a:off x="2711597" y="449700"/>
            <a:ext cx="6309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Question</a:t>
            </a:r>
            <a:endParaRPr b="0" i="0" sz="1800" u="none" cap="none" strike="noStrike">
              <a:solidFill>
                <a:schemeClr val="dk1"/>
              </a:solidFill>
              <a:latin typeface="Calibri"/>
              <a:ea typeface="Calibri"/>
              <a:cs typeface="Calibri"/>
              <a:sym typeface="Calibri"/>
            </a:endParaRPr>
          </a:p>
        </p:txBody>
      </p:sp>
      <p:sp>
        <p:nvSpPr>
          <p:cNvPr id="446" name="Google Shape;446;p61"/>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447" name="Google Shape;447;p61"/>
          <p:cNvPicPr preferRelativeResize="0"/>
          <p:nvPr/>
        </p:nvPicPr>
        <p:blipFill rotWithShape="1">
          <a:blip r:embed="rId3">
            <a:alphaModFix/>
          </a:blip>
          <a:srcRect b="0" l="0" r="0" t="0"/>
          <a:stretch/>
        </p:blipFill>
        <p:spPr>
          <a:xfrm>
            <a:off x="304863" y="5695423"/>
            <a:ext cx="1023223" cy="1026582"/>
          </a:xfrm>
          <a:prstGeom prst="rect">
            <a:avLst/>
          </a:prstGeom>
          <a:noFill/>
          <a:ln>
            <a:noFill/>
          </a:ln>
        </p:spPr>
      </p:pic>
      <p:sp>
        <p:nvSpPr>
          <p:cNvPr id="448" name="Google Shape;448;p61"/>
          <p:cNvSpPr txBox="1"/>
          <p:nvPr/>
        </p:nvSpPr>
        <p:spPr>
          <a:xfrm>
            <a:off x="513028" y="2559307"/>
            <a:ext cx="1006607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Arial"/>
                <a:ea typeface="Arial"/>
                <a:cs typeface="Arial"/>
                <a:sym typeface="Arial"/>
              </a:rPr>
              <a:t>Inflammation (Nephritic) vs Oedema (Nephrotic)</a:t>
            </a:r>
            <a:endParaRPr b="0" i="0" sz="1400" u="none" cap="none" strike="noStrike">
              <a:solidFill>
                <a:srgbClr val="000000"/>
              </a:solidFill>
              <a:latin typeface="Arial"/>
              <a:ea typeface="Arial"/>
              <a:cs typeface="Arial"/>
              <a:sym typeface="Arial"/>
            </a:endParaRPr>
          </a:p>
        </p:txBody>
      </p:sp>
      <p:sp>
        <p:nvSpPr>
          <p:cNvPr id="449" name="Google Shape;449;p61"/>
          <p:cNvSpPr txBox="1"/>
          <p:nvPr/>
        </p:nvSpPr>
        <p:spPr>
          <a:xfrm>
            <a:off x="513028" y="4844548"/>
            <a:ext cx="1006607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Arial"/>
                <a:ea typeface="Arial"/>
                <a:cs typeface="Arial"/>
                <a:sym typeface="Arial"/>
              </a:rPr>
              <a:t>ACEi/ARB, Loop Diuretics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62"/>
          <p:cNvSpPr txBox="1"/>
          <p:nvPr/>
        </p:nvSpPr>
        <p:spPr>
          <a:xfrm>
            <a:off x="278296" y="239712"/>
            <a:ext cx="11635408"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5" name="Google Shape;455;p62"/>
          <p:cNvSpPr txBox="1"/>
          <p:nvPr/>
        </p:nvSpPr>
        <p:spPr>
          <a:xfrm>
            <a:off x="2711597" y="449700"/>
            <a:ext cx="6309900" cy="92328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Nephr</a:t>
            </a:r>
            <a:r>
              <a:rPr b="0" i="0" lang="en-US" sz="3600" u="none" cap="none" strike="noStrike">
                <a:solidFill>
                  <a:srgbClr val="FF0000"/>
                </a:solidFill>
                <a:latin typeface="Calibri"/>
                <a:ea typeface="Calibri"/>
                <a:cs typeface="Calibri"/>
                <a:sym typeface="Calibri"/>
              </a:rPr>
              <a:t>i</a:t>
            </a:r>
            <a:r>
              <a:rPr b="0" i="0" lang="en-US" sz="3600" u="none" cap="none" strike="noStrike">
                <a:solidFill>
                  <a:schemeClr val="lt1"/>
                </a:solidFill>
                <a:latin typeface="Calibri"/>
                <a:ea typeface="Calibri"/>
                <a:cs typeface="Calibri"/>
                <a:sym typeface="Calibri"/>
              </a:rPr>
              <a:t>tic VS Nephr</a:t>
            </a:r>
            <a:r>
              <a:rPr b="0" i="0" lang="en-US" sz="3600" u="none" cap="none" strike="noStrike">
                <a:solidFill>
                  <a:srgbClr val="FF0000"/>
                </a:solidFill>
                <a:latin typeface="Calibri"/>
                <a:ea typeface="Calibri"/>
                <a:cs typeface="Calibri"/>
                <a:sym typeface="Calibri"/>
              </a:rPr>
              <a:t>o</a:t>
            </a:r>
            <a:r>
              <a:rPr b="0" i="0" lang="en-US" sz="3600" u="none" cap="none" strike="noStrike">
                <a:solidFill>
                  <a:schemeClr val="lt1"/>
                </a:solidFill>
                <a:latin typeface="Calibri"/>
                <a:ea typeface="Calibri"/>
                <a:cs typeface="Calibri"/>
                <a:sym typeface="Calibri"/>
              </a:rPr>
              <a:t>tic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0" i="0" sz="1800" u="none" cap="none" strike="noStrike">
              <a:solidFill>
                <a:schemeClr val="dk1"/>
              </a:solidFill>
              <a:latin typeface="Calibri"/>
              <a:ea typeface="Calibri"/>
              <a:cs typeface="Calibri"/>
              <a:sym typeface="Calibri"/>
            </a:endParaRPr>
          </a:p>
        </p:txBody>
      </p:sp>
      <p:sp>
        <p:nvSpPr>
          <p:cNvPr id="456" name="Google Shape;456;p62"/>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457" name="Google Shape;457;p62"/>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graphicFrame>
        <p:nvGraphicFramePr>
          <p:cNvPr id="458" name="Google Shape;458;p62"/>
          <p:cNvGraphicFramePr/>
          <p:nvPr/>
        </p:nvGraphicFramePr>
        <p:xfrm>
          <a:off x="1568450" y="1670050"/>
          <a:ext cx="3000000" cy="3000000"/>
        </p:xfrm>
        <a:graphic>
          <a:graphicData uri="http://schemas.openxmlformats.org/drawingml/2006/table">
            <a:tbl>
              <a:tblPr>
                <a:noFill/>
                <a:tableStyleId>{00397BAD-2ED8-43FE-8B2A-0C5A51328012}</a:tableStyleId>
              </a:tblPr>
              <a:tblGrid>
                <a:gridCol w="4294200"/>
                <a:gridCol w="4294200"/>
              </a:tblGrid>
              <a:tr h="852325">
                <a:tc>
                  <a:txBody>
                    <a:bodyPr/>
                    <a:lstStyle/>
                    <a:p>
                      <a:pPr indent="0" lvl="0" marL="0" marR="0" rtl="0" algn="ctr">
                        <a:lnSpc>
                          <a:spcPct val="100000"/>
                        </a:lnSpc>
                        <a:spcBef>
                          <a:spcPts val="0"/>
                        </a:spcBef>
                        <a:spcAft>
                          <a:spcPts val="0"/>
                        </a:spcAft>
                        <a:buClr>
                          <a:schemeClr val="dk1"/>
                        </a:buClr>
                        <a:buSzPts val="2400"/>
                        <a:buFont typeface="Calibri"/>
                        <a:buNone/>
                      </a:pPr>
                      <a:r>
                        <a:rPr b="1" lang="en-US" sz="2400" u="none" cap="none" strike="noStrike"/>
                        <a:t>Nephritic </a:t>
                      </a:r>
                      <a:endParaRPr b="1" sz="2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2400"/>
                        <a:buFont typeface="Calibri"/>
                        <a:buNone/>
                      </a:pPr>
                      <a:r>
                        <a:rPr b="1" lang="en-US" sz="2400" u="none" cap="none" strike="noStrike"/>
                        <a:t>Nephrotic </a:t>
                      </a:r>
                      <a:endParaRPr b="1" sz="2400" u="none" cap="none" strike="noStrike"/>
                    </a:p>
                  </a:txBody>
                  <a:tcPr marT="91425" marB="91425" marR="91425" marL="91425"/>
                </a:tc>
              </a:tr>
              <a:tr h="3090475">
                <a:tc>
                  <a:txBody>
                    <a:bodyPr/>
                    <a:lstStyle/>
                    <a:p>
                      <a:pPr indent="0" lvl="0" marL="0" marR="0" rtl="0" algn="l">
                        <a:lnSpc>
                          <a:spcPct val="100000"/>
                        </a:lnSpc>
                        <a:spcBef>
                          <a:spcPts val="0"/>
                        </a:spcBef>
                        <a:spcAft>
                          <a:spcPts val="0"/>
                        </a:spcAft>
                        <a:buClr>
                          <a:schemeClr val="dk1"/>
                        </a:buClr>
                        <a:buSzPts val="2800"/>
                        <a:buFont typeface="Arial"/>
                        <a:buNone/>
                      </a:pPr>
                      <a:r>
                        <a:rPr lang="en-US" sz="2400" u="none" cap="none" strike="noStrike">
                          <a:solidFill>
                            <a:srgbClr val="FF0000"/>
                          </a:solidFill>
                          <a:latin typeface="Calibri"/>
                          <a:ea typeface="Calibri"/>
                          <a:cs typeface="Calibri"/>
                          <a:sym typeface="Calibri"/>
                        </a:rPr>
                        <a:t>Proteinuria ++</a:t>
                      </a:r>
                      <a:endParaRPr sz="2400" u="none" cap="none" strike="noStrike">
                        <a:solidFill>
                          <a:srgbClr val="FF0000"/>
                        </a:solidFill>
                        <a:latin typeface="Calibri"/>
                        <a:ea typeface="Calibri"/>
                        <a:cs typeface="Calibri"/>
                        <a:sym typeface="Calibri"/>
                      </a:endParaRPr>
                    </a:p>
                    <a:p>
                      <a:pPr indent="0" lvl="0" marL="0" marR="0" rtl="0" algn="l">
                        <a:lnSpc>
                          <a:spcPct val="100000"/>
                        </a:lnSpc>
                        <a:spcBef>
                          <a:spcPts val="560"/>
                        </a:spcBef>
                        <a:spcAft>
                          <a:spcPts val="0"/>
                        </a:spcAft>
                        <a:buClr>
                          <a:schemeClr val="dk1"/>
                        </a:buClr>
                        <a:buSzPts val="2800"/>
                        <a:buFont typeface="Arial"/>
                        <a:buNone/>
                      </a:pPr>
                      <a:r>
                        <a:rPr lang="en-US" sz="2400" u="none" cap="none" strike="noStrike">
                          <a:solidFill>
                            <a:srgbClr val="FF0000"/>
                          </a:solidFill>
                          <a:latin typeface="Calibri"/>
                          <a:ea typeface="Calibri"/>
                          <a:cs typeface="Calibri"/>
                          <a:sym typeface="Calibri"/>
                        </a:rPr>
                        <a:t>Hypertension</a:t>
                      </a:r>
                      <a:endParaRPr sz="2400" u="none" cap="none" strike="noStrike">
                        <a:solidFill>
                          <a:srgbClr val="FF0000"/>
                        </a:solidFill>
                        <a:latin typeface="Calibri"/>
                        <a:ea typeface="Calibri"/>
                        <a:cs typeface="Calibri"/>
                        <a:sym typeface="Calibri"/>
                      </a:endParaRPr>
                    </a:p>
                    <a:p>
                      <a:pPr indent="0" lvl="0" marL="0" marR="0" rtl="0" algn="l">
                        <a:lnSpc>
                          <a:spcPct val="100000"/>
                        </a:lnSpc>
                        <a:spcBef>
                          <a:spcPts val="560"/>
                        </a:spcBef>
                        <a:spcAft>
                          <a:spcPts val="0"/>
                        </a:spcAft>
                        <a:buClr>
                          <a:schemeClr val="dk1"/>
                        </a:buClr>
                        <a:buSzPts val="2800"/>
                        <a:buFont typeface="Arial"/>
                        <a:buNone/>
                      </a:pPr>
                      <a:r>
                        <a:rPr lang="en-US" sz="2400" u="none" cap="none" strike="noStrike">
                          <a:solidFill>
                            <a:srgbClr val="FF0000"/>
                          </a:solidFill>
                          <a:latin typeface="Calibri"/>
                          <a:ea typeface="Calibri"/>
                          <a:cs typeface="Calibri"/>
                          <a:sym typeface="Calibri"/>
                        </a:rPr>
                        <a:t>Heamaturia</a:t>
                      </a:r>
                      <a:r>
                        <a:rPr lang="en-US" sz="2400" u="none" cap="none" strike="noStrike">
                          <a:solidFill>
                            <a:schemeClr val="dk1"/>
                          </a:solidFill>
                          <a:latin typeface="Calibri"/>
                          <a:ea typeface="Calibri"/>
                          <a:cs typeface="Calibri"/>
                          <a:sym typeface="Calibri"/>
                        </a:rPr>
                        <a:t> visible/ non-visible</a:t>
                      </a:r>
                      <a:endParaRPr sz="2400" u="none" cap="none" strike="noStrike">
                        <a:solidFill>
                          <a:schemeClr val="dk1"/>
                        </a:solidFill>
                        <a:latin typeface="Calibri"/>
                        <a:ea typeface="Calibri"/>
                        <a:cs typeface="Calibri"/>
                        <a:sym typeface="Calibri"/>
                      </a:endParaRPr>
                    </a:p>
                    <a:p>
                      <a:pPr indent="0" lvl="0" marL="0" marR="0" rtl="0" algn="l">
                        <a:lnSpc>
                          <a:spcPct val="100000"/>
                        </a:lnSpc>
                        <a:spcBef>
                          <a:spcPts val="560"/>
                        </a:spcBef>
                        <a:spcAft>
                          <a:spcPts val="0"/>
                        </a:spcAft>
                        <a:buClr>
                          <a:schemeClr val="dk1"/>
                        </a:buClr>
                        <a:buSzPts val="2800"/>
                        <a:buFont typeface="Arial"/>
                        <a:buNone/>
                      </a:pPr>
                      <a:r>
                        <a:rPr lang="en-US" sz="2400" u="none" cap="none" strike="noStrike">
                          <a:solidFill>
                            <a:schemeClr val="dk1"/>
                          </a:solidFill>
                          <a:latin typeface="Calibri"/>
                          <a:ea typeface="Calibri"/>
                          <a:cs typeface="Calibri"/>
                          <a:sym typeface="Calibri"/>
                        </a:rPr>
                        <a:t>Oedema +</a:t>
                      </a:r>
                      <a:endParaRPr sz="2400" u="none" cap="none" strike="noStrike">
                        <a:solidFill>
                          <a:schemeClr val="dk1"/>
                        </a:solidFill>
                        <a:latin typeface="Calibri"/>
                        <a:ea typeface="Calibri"/>
                        <a:cs typeface="Calibri"/>
                        <a:sym typeface="Calibri"/>
                      </a:endParaRPr>
                    </a:p>
                    <a:p>
                      <a:pPr indent="0" lvl="0" marL="0" marR="0" rtl="0" algn="l">
                        <a:lnSpc>
                          <a:spcPct val="100000"/>
                        </a:lnSpc>
                        <a:spcBef>
                          <a:spcPts val="560"/>
                        </a:spcBef>
                        <a:spcAft>
                          <a:spcPts val="0"/>
                        </a:spcAft>
                        <a:buClr>
                          <a:schemeClr val="dk1"/>
                        </a:buClr>
                        <a:buSzPts val="2800"/>
                        <a:buFont typeface="Arial"/>
                        <a:buNone/>
                      </a:pPr>
                      <a:r>
                        <a:rPr lang="en-US" sz="2400" u="none" cap="none" strike="noStrike">
                          <a:solidFill>
                            <a:schemeClr val="dk1"/>
                          </a:solidFill>
                          <a:latin typeface="Calibri"/>
                          <a:ea typeface="Calibri"/>
                          <a:cs typeface="Calibri"/>
                          <a:sym typeface="Calibri"/>
                        </a:rPr>
                        <a:t>GFR↓↓</a:t>
                      </a:r>
                      <a:endParaRPr sz="2400" u="none" cap="none" strike="noStrike">
                        <a:solidFill>
                          <a:schemeClr val="dk1"/>
                        </a:solidFill>
                        <a:latin typeface="Calibri"/>
                        <a:ea typeface="Calibri"/>
                        <a:cs typeface="Calibri"/>
                        <a:sym typeface="Calibri"/>
                      </a:endParaRPr>
                    </a:p>
                    <a:p>
                      <a:pPr indent="0" lvl="0" marL="0" marR="0" rtl="0" algn="l">
                        <a:lnSpc>
                          <a:spcPct val="100000"/>
                        </a:lnSpc>
                        <a:spcBef>
                          <a:spcPts val="560"/>
                        </a:spcBef>
                        <a:spcAft>
                          <a:spcPts val="0"/>
                        </a:spcAft>
                        <a:buClr>
                          <a:schemeClr val="dk1"/>
                        </a:buClr>
                        <a:buSzPts val="2800"/>
                        <a:buFont typeface="Arial"/>
                        <a:buNone/>
                      </a:pPr>
                      <a:r>
                        <a:rPr lang="en-US" sz="2400" u="none" cap="none" strike="noStrike">
                          <a:solidFill>
                            <a:schemeClr val="dk1"/>
                          </a:solidFill>
                          <a:latin typeface="Calibri"/>
                          <a:ea typeface="Calibri"/>
                          <a:cs typeface="Calibri"/>
                          <a:sym typeface="Calibri"/>
                        </a:rPr>
                        <a:t>Rash? N&amp;V? Abdo pain</a:t>
                      </a:r>
                      <a:endParaRPr sz="18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2800"/>
                        <a:buFont typeface="Arial"/>
                        <a:buNone/>
                      </a:pPr>
                      <a:r>
                        <a:rPr lang="en-US" sz="2400" u="none" cap="none" strike="noStrike">
                          <a:solidFill>
                            <a:srgbClr val="FF0000"/>
                          </a:solidFill>
                          <a:latin typeface="Calibri"/>
                          <a:ea typeface="Calibri"/>
                          <a:cs typeface="Calibri"/>
                          <a:sym typeface="Calibri"/>
                        </a:rPr>
                        <a:t>Proteinuria ++++++</a:t>
                      </a:r>
                      <a:endParaRPr sz="2400" u="none" cap="none" strike="noStrike">
                        <a:solidFill>
                          <a:srgbClr val="FF0000"/>
                        </a:solidFill>
                        <a:latin typeface="Calibri"/>
                        <a:ea typeface="Calibri"/>
                        <a:cs typeface="Calibri"/>
                        <a:sym typeface="Calibri"/>
                      </a:endParaRPr>
                    </a:p>
                    <a:p>
                      <a:pPr indent="0" lvl="0" marL="0" marR="0" rtl="0" algn="l">
                        <a:lnSpc>
                          <a:spcPct val="100000"/>
                        </a:lnSpc>
                        <a:spcBef>
                          <a:spcPts val="560"/>
                        </a:spcBef>
                        <a:spcAft>
                          <a:spcPts val="0"/>
                        </a:spcAft>
                        <a:buClr>
                          <a:schemeClr val="dk1"/>
                        </a:buClr>
                        <a:buSzPts val="2800"/>
                        <a:buFont typeface="Arial"/>
                        <a:buNone/>
                      </a:pPr>
                      <a:r>
                        <a:rPr lang="en-US" sz="2400" u="none" cap="none" strike="noStrike">
                          <a:solidFill>
                            <a:srgbClr val="FF0000"/>
                          </a:solidFill>
                          <a:latin typeface="Calibri"/>
                          <a:ea typeface="Calibri"/>
                          <a:cs typeface="Calibri"/>
                          <a:sym typeface="Calibri"/>
                        </a:rPr>
                        <a:t>Hypoalbuminemia </a:t>
                      </a:r>
                      <a:endParaRPr sz="2400" u="none" cap="none" strike="noStrike">
                        <a:solidFill>
                          <a:srgbClr val="FF0000"/>
                        </a:solidFill>
                        <a:latin typeface="Calibri"/>
                        <a:ea typeface="Calibri"/>
                        <a:cs typeface="Calibri"/>
                        <a:sym typeface="Calibri"/>
                      </a:endParaRPr>
                    </a:p>
                    <a:p>
                      <a:pPr indent="0" lvl="0" marL="0" marR="0" rtl="0" algn="l">
                        <a:lnSpc>
                          <a:spcPct val="100000"/>
                        </a:lnSpc>
                        <a:spcBef>
                          <a:spcPts val="560"/>
                        </a:spcBef>
                        <a:spcAft>
                          <a:spcPts val="0"/>
                        </a:spcAft>
                        <a:buClr>
                          <a:schemeClr val="dk1"/>
                        </a:buClr>
                        <a:buSzPts val="2800"/>
                        <a:buFont typeface="Arial"/>
                        <a:buNone/>
                      </a:pPr>
                      <a:r>
                        <a:rPr lang="en-US" sz="2400" u="none" cap="none" strike="noStrike">
                          <a:solidFill>
                            <a:srgbClr val="FF0000"/>
                          </a:solidFill>
                          <a:latin typeface="Calibri"/>
                          <a:ea typeface="Calibri"/>
                          <a:cs typeface="Calibri"/>
                          <a:sym typeface="Calibri"/>
                        </a:rPr>
                        <a:t>Oedema +++</a:t>
                      </a:r>
                      <a:endParaRPr sz="2400" u="none" cap="none" strike="noStrike">
                        <a:solidFill>
                          <a:srgbClr val="FF0000"/>
                        </a:solidFill>
                        <a:latin typeface="Calibri"/>
                        <a:ea typeface="Calibri"/>
                        <a:cs typeface="Calibri"/>
                        <a:sym typeface="Calibri"/>
                      </a:endParaRPr>
                    </a:p>
                    <a:p>
                      <a:pPr indent="0" lvl="0" marL="0" marR="0" rtl="0" algn="l">
                        <a:lnSpc>
                          <a:spcPct val="100000"/>
                        </a:lnSpc>
                        <a:spcBef>
                          <a:spcPts val="560"/>
                        </a:spcBef>
                        <a:spcAft>
                          <a:spcPts val="0"/>
                        </a:spcAft>
                        <a:buClr>
                          <a:schemeClr val="dk1"/>
                        </a:buClr>
                        <a:buSzPts val="2800"/>
                        <a:buFont typeface="Arial"/>
                        <a:buNone/>
                      </a:pPr>
                      <a:r>
                        <a:rPr lang="en-US" sz="2400" u="none" cap="none" strike="noStrike">
                          <a:solidFill>
                            <a:schemeClr val="dk1"/>
                          </a:solidFill>
                          <a:latin typeface="Calibri"/>
                          <a:ea typeface="Calibri"/>
                          <a:cs typeface="Calibri"/>
                          <a:sym typeface="Calibri"/>
                        </a:rPr>
                        <a:t>GFR↓/↔</a:t>
                      </a:r>
                      <a:endParaRPr sz="2400" u="none" cap="none" strike="noStrike">
                        <a:solidFill>
                          <a:schemeClr val="dk1"/>
                        </a:solidFill>
                        <a:latin typeface="Calibri"/>
                        <a:ea typeface="Calibri"/>
                        <a:cs typeface="Calibri"/>
                        <a:sym typeface="Calibri"/>
                      </a:endParaRPr>
                    </a:p>
                    <a:p>
                      <a:pPr indent="0" lvl="0" marL="0" marR="0" rtl="0" algn="l">
                        <a:lnSpc>
                          <a:spcPct val="100000"/>
                        </a:lnSpc>
                        <a:spcBef>
                          <a:spcPts val="560"/>
                        </a:spcBef>
                        <a:spcAft>
                          <a:spcPts val="0"/>
                        </a:spcAft>
                        <a:buClr>
                          <a:schemeClr val="dk1"/>
                        </a:buClr>
                        <a:buSzPts val="2800"/>
                        <a:buFont typeface="Arial"/>
                        <a:buNone/>
                      </a:pPr>
                      <a:r>
                        <a:rPr lang="en-US" sz="2400" u="none" cap="none" strike="noStrike">
                          <a:solidFill>
                            <a:schemeClr val="dk1"/>
                          </a:solidFill>
                          <a:latin typeface="Calibri"/>
                          <a:ea typeface="Calibri"/>
                          <a:cs typeface="Calibri"/>
                          <a:sym typeface="Calibri"/>
                        </a:rPr>
                        <a:t>Hyperlipidemia</a:t>
                      </a:r>
                      <a:endParaRPr sz="1800" u="none" cap="none" strike="noStrike"/>
                    </a:p>
                  </a:txBody>
                  <a:tcPr marT="91425" marB="91425" marR="91425" marL="91425"/>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63"/>
          <p:cNvSpPr txBox="1"/>
          <p:nvPr/>
        </p:nvSpPr>
        <p:spPr>
          <a:xfrm>
            <a:off x="278296" y="239712"/>
            <a:ext cx="11635408"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4" name="Google Shape;464;p63"/>
          <p:cNvSpPr txBox="1"/>
          <p:nvPr/>
        </p:nvSpPr>
        <p:spPr>
          <a:xfrm>
            <a:off x="2711597" y="449700"/>
            <a:ext cx="6309900" cy="92328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Nephr</a:t>
            </a:r>
            <a:r>
              <a:rPr b="0" i="0" lang="en-US" sz="3600" u="none" cap="none" strike="noStrike">
                <a:solidFill>
                  <a:srgbClr val="FF0000"/>
                </a:solidFill>
                <a:latin typeface="Calibri"/>
                <a:ea typeface="Calibri"/>
                <a:cs typeface="Calibri"/>
                <a:sym typeface="Calibri"/>
              </a:rPr>
              <a:t>i</a:t>
            </a:r>
            <a:r>
              <a:rPr b="0" i="0" lang="en-US" sz="3600" u="none" cap="none" strike="noStrike">
                <a:solidFill>
                  <a:schemeClr val="lt1"/>
                </a:solidFill>
                <a:latin typeface="Calibri"/>
                <a:ea typeface="Calibri"/>
                <a:cs typeface="Calibri"/>
                <a:sym typeface="Calibri"/>
              </a:rPr>
              <a:t>tic VS Nephr</a:t>
            </a:r>
            <a:r>
              <a:rPr b="0" i="0" lang="en-US" sz="3600" u="none" cap="none" strike="noStrike">
                <a:solidFill>
                  <a:srgbClr val="FF0000"/>
                </a:solidFill>
                <a:latin typeface="Calibri"/>
                <a:ea typeface="Calibri"/>
                <a:cs typeface="Calibri"/>
                <a:sym typeface="Calibri"/>
              </a:rPr>
              <a:t>o</a:t>
            </a:r>
            <a:r>
              <a:rPr b="0" i="0" lang="en-US" sz="3600" u="none" cap="none" strike="noStrike">
                <a:solidFill>
                  <a:schemeClr val="lt1"/>
                </a:solidFill>
                <a:latin typeface="Calibri"/>
                <a:ea typeface="Calibri"/>
                <a:cs typeface="Calibri"/>
                <a:sym typeface="Calibri"/>
              </a:rPr>
              <a:t>tic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0" i="0" sz="1800" u="none" cap="none" strike="noStrike">
              <a:solidFill>
                <a:schemeClr val="dk1"/>
              </a:solidFill>
              <a:latin typeface="Calibri"/>
              <a:ea typeface="Calibri"/>
              <a:cs typeface="Calibri"/>
              <a:sym typeface="Calibri"/>
            </a:endParaRPr>
          </a:p>
        </p:txBody>
      </p:sp>
      <p:sp>
        <p:nvSpPr>
          <p:cNvPr id="465" name="Google Shape;465;p63"/>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466" name="Google Shape;466;p63"/>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pic>
        <p:nvPicPr>
          <p:cNvPr descr="Nephritic vs. Nephrotic Syndrome | Medcomic" id="467" name="Google Shape;467;p63"/>
          <p:cNvPicPr preferRelativeResize="0"/>
          <p:nvPr/>
        </p:nvPicPr>
        <p:blipFill rotWithShape="1">
          <a:blip r:embed="rId4">
            <a:alphaModFix/>
          </a:blip>
          <a:srcRect b="0" l="0" r="0" t="0"/>
          <a:stretch/>
        </p:blipFill>
        <p:spPr>
          <a:xfrm>
            <a:off x="1691895" y="1506888"/>
            <a:ext cx="8349304" cy="417465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g21b23d602c4_0_0"/>
          <p:cNvSpPr txBox="1"/>
          <p:nvPr>
            <p:ph idx="2" type="body"/>
          </p:nvPr>
        </p:nvSpPr>
        <p:spPr>
          <a:xfrm>
            <a:off x="797400" y="4210800"/>
            <a:ext cx="7533000" cy="1789800"/>
          </a:xfrm>
          <a:prstGeom prst="rect">
            <a:avLst/>
          </a:prstGeom>
          <a:noFill/>
          <a:ln>
            <a:noFill/>
          </a:ln>
        </p:spPr>
        <p:txBody>
          <a:bodyPr anchorCtr="0" anchor="t" bIns="45700" lIns="91425" spcFirstLastPara="1" rIns="91425" wrap="square" tIns="45700">
            <a:noAutofit/>
          </a:bodyPr>
          <a:lstStyle/>
          <a:p>
            <a:pPr indent="-324485" lvl="0" marL="457200" rtl="0" algn="l">
              <a:lnSpc>
                <a:spcPct val="70000"/>
              </a:lnSpc>
              <a:spcBef>
                <a:spcPts val="1000"/>
              </a:spcBef>
              <a:spcAft>
                <a:spcPts val="0"/>
              </a:spcAft>
              <a:buSzPts val="1510"/>
              <a:buFont typeface="Roboto"/>
              <a:buChar char="•"/>
            </a:pPr>
            <a:r>
              <a:rPr lang="en-US" sz="1510">
                <a:latin typeface="Roboto"/>
                <a:ea typeface="Roboto"/>
                <a:cs typeface="Roboto"/>
                <a:sym typeface="Roboto"/>
              </a:rPr>
              <a:t>Presentation: Bilateral flank pain/abdo pain, haematuria, extra-renal cysts, hypertension, electrolyte abnormalities</a:t>
            </a:r>
            <a:endParaRPr sz="1510">
              <a:latin typeface="Roboto"/>
              <a:ea typeface="Roboto"/>
              <a:cs typeface="Roboto"/>
              <a:sym typeface="Roboto"/>
            </a:endParaRPr>
          </a:p>
          <a:p>
            <a:pPr indent="0" lvl="0" marL="0" rtl="0" algn="l">
              <a:lnSpc>
                <a:spcPct val="70000"/>
              </a:lnSpc>
              <a:spcBef>
                <a:spcPts val="1000"/>
              </a:spcBef>
              <a:spcAft>
                <a:spcPts val="0"/>
              </a:spcAft>
              <a:buNone/>
            </a:pPr>
            <a:r>
              <a:rPr lang="en-US" sz="1510">
                <a:latin typeface="Roboto"/>
                <a:ea typeface="Roboto"/>
                <a:cs typeface="Roboto"/>
                <a:sym typeface="Roboto"/>
              </a:rPr>
              <a:t>        NOTE: MASSIVE RISK OF EXTRA-RENAL CYSTS → MAJOR RF FOR WHAT BLEED?</a:t>
            </a:r>
            <a:endParaRPr sz="1510">
              <a:latin typeface="Roboto"/>
              <a:ea typeface="Roboto"/>
              <a:cs typeface="Roboto"/>
              <a:sym typeface="Roboto"/>
            </a:endParaRPr>
          </a:p>
          <a:p>
            <a:pPr indent="0" lvl="0" marL="457200" rtl="0" algn="l">
              <a:lnSpc>
                <a:spcPct val="70000"/>
              </a:lnSpc>
              <a:spcBef>
                <a:spcPts val="1000"/>
              </a:spcBef>
              <a:spcAft>
                <a:spcPts val="0"/>
              </a:spcAft>
              <a:buSzPts val="1800"/>
              <a:buNone/>
            </a:pPr>
            <a:r>
              <a:t/>
            </a:r>
            <a:endParaRPr sz="1510">
              <a:latin typeface="Roboto"/>
              <a:ea typeface="Roboto"/>
              <a:cs typeface="Roboto"/>
              <a:sym typeface="Roboto"/>
            </a:endParaRPr>
          </a:p>
          <a:p>
            <a:pPr indent="-324485" lvl="0" marL="457200" rtl="0" algn="l">
              <a:lnSpc>
                <a:spcPct val="70000"/>
              </a:lnSpc>
              <a:spcBef>
                <a:spcPts val="1000"/>
              </a:spcBef>
              <a:spcAft>
                <a:spcPts val="0"/>
              </a:spcAft>
              <a:buSzPts val="1510"/>
              <a:buFont typeface="Roboto"/>
              <a:buChar char="•"/>
            </a:pPr>
            <a:r>
              <a:rPr lang="en-US" sz="1510">
                <a:latin typeface="Roboto"/>
                <a:ea typeface="Roboto"/>
                <a:cs typeface="Roboto"/>
                <a:sym typeface="Roboto"/>
              </a:rPr>
              <a:t>DIAGNOSTIC TEST: Renal USS. Other tests; urine dipstick, U&amp;E</a:t>
            </a:r>
            <a:endParaRPr sz="1510">
              <a:latin typeface="Roboto"/>
              <a:ea typeface="Roboto"/>
              <a:cs typeface="Roboto"/>
              <a:sym typeface="Roboto"/>
            </a:endParaRPr>
          </a:p>
          <a:p>
            <a:pPr indent="0" lvl="0" marL="457200" rtl="0" algn="l">
              <a:lnSpc>
                <a:spcPct val="70000"/>
              </a:lnSpc>
              <a:spcBef>
                <a:spcPts val="1000"/>
              </a:spcBef>
              <a:spcAft>
                <a:spcPts val="0"/>
              </a:spcAft>
              <a:buSzPts val="1800"/>
              <a:buNone/>
            </a:pPr>
            <a:r>
              <a:t/>
            </a:r>
            <a:endParaRPr sz="1510">
              <a:latin typeface="Roboto"/>
              <a:ea typeface="Roboto"/>
              <a:cs typeface="Roboto"/>
              <a:sym typeface="Roboto"/>
            </a:endParaRPr>
          </a:p>
          <a:p>
            <a:pPr indent="-324485" lvl="0" marL="457200" rtl="0" algn="l">
              <a:lnSpc>
                <a:spcPct val="70000"/>
              </a:lnSpc>
              <a:spcBef>
                <a:spcPts val="1000"/>
              </a:spcBef>
              <a:spcAft>
                <a:spcPts val="0"/>
              </a:spcAft>
              <a:buSzPts val="1510"/>
              <a:buFont typeface="Roboto"/>
              <a:buChar char="•"/>
            </a:pPr>
            <a:r>
              <a:rPr lang="en-US" sz="1510">
                <a:latin typeface="Roboto"/>
                <a:ea typeface="Roboto"/>
                <a:cs typeface="Roboto"/>
                <a:sym typeface="Roboto"/>
              </a:rPr>
              <a:t>TREATMENT: non curative. Supportive and manage complications.</a:t>
            </a:r>
            <a:endParaRPr sz="1510">
              <a:latin typeface="Roboto"/>
              <a:ea typeface="Roboto"/>
              <a:cs typeface="Roboto"/>
              <a:sym typeface="Roboto"/>
            </a:endParaRPr>
          </a:p>
        </p:txBody>
      </p:sp>
      <p:sp>
        <p:nvSpPr>
          <p:cNvPr id="474" name="Google Shape;474;g21b23d602c4_0_0"/>
          <p:cNvSpPr txBox="1"/>
          <p:nvPr/>
        </p:nvSpPr>
        <p:spPr>
          <a:xfrm>
            <a:off x="278296" y="239712"/>
            <a:ext cx="116355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5" name="Google Shape;475;g21b23d602c4_0_0"/>
          <p:cNvSpPr txBox="1"/>
          <p:nvPr>
            <p:ph type="title"/>
          </p:nvPr>
        </p:nvSpPr>
        <p:spPr>
          <a:xfrm>
            <a:off x="2335000" y="23970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solidFill>
                  <a:schemeClr val="lt1"/>
                </a:solidFill>
              </a:rPr>
              <a:t>Polycystic Kidney Disease</a:t>
            </a:r>
            <a:endParaRPr>
              <a:solidFill>
                <a:schemeClr val="lt1"/>
              </a:solidFill>
            </a:endParaRPr>
          </a:p>
        </p:txBody>
      </p:sp>
      <p:sp>
        <p:nvSpPr>
          <p:cNvPr id="476" name="Google Shape;476;g21b23d602c4_0_0"/>
          <p:cNvSpPr txBox="1"/>
          <p:nvPr/>
        </p:nvSpPr>
        <p:spPr>
          <a:xfrm>
            <a:off x="672225" y="1565400"/>
            <a:ext cx="6528600" cy="2462700"/>
          </a:xfrm>
          <a:prstGeom prst="rect">
            <a:avLst/>
          </a:prstGeom>
          <a:noFill/>
          <a:ln>
            <a:noFill/>
          </a:ln>
        </p:spPr>
        <p:txBody>
          <a:bodyPr anchorCtr="0" anchor="t" bIns="91425" lIns="91425" spcFirstLastPara="1" rIns="91425" wrap="square" tIns="91425">
            <a:spAutoFit/>
          </a:bodyPr>
          <a:lstStyle/>
          <a:p>
            <a:pPr indent="-393700" lvl="0" marL="457200" marR="0" rtl="0" algn="l">
              <a:lnSpc>
                <a:spcPct val="100000"/>
              </a:lnSpc>
              <a:spcBef>
                <a:spcPts val="0"/>
              </a:spcBef>
              <a:spcAft>
                <a:spcPts val="0"/>
              </a:spcAft>
              <a:buClr>
                <a:schemeClr val="dk1"/>
              </a:buClr>
              <a:buSzPts val="1800"/>
              <a:buFont typeface="Roboto"/>
              <a:buChar char="•"/>
            </a:pPr>
            <a:r>
              <a:rPr b="0" i="0" lang="en-US" sz="1800" u="none" cap="none" strike="noStrike">
                <a:solidFill>
                  <a:schemeClr val="dk1"/>
                </a:solidFill>
                <a:latin typeface="Roboto"/>
                <a:ea typeface="Roboto"/>
                <a:cs typeface="Roboto"/>
                <a:sym typeface="Roboto"/>
              </a:rPr>
              <a:t>Autosomal dominant</a:t>
            </a:r>
            <a:endParaRPr b="0" i="0" sz="1800" u="none" cap="none" strike="noStrike">
              <a:solidFill>
                <a:schemeClr val="dk1"/>
              </a:solidFill>
              <a:latin typeface="Roboto"/>
              <a:ea typeface="Roboto"/>
              <a:cs typeface="Roboto"/>
              <a:sym typeface="Roboto"/>
            </a:endParaRPr>
          </a:p>
          <a:p>
            <a:pPr indent="-393700" lvl="1" marL="857250" marR="0" rtl="0" algn="l">
              <a:lnSpc>
                <a:spcPct val="100000"/>
              </a:lnSpc>
              <a:spcBef>
                <a:spcPts val="0"/>
              </a:spcBef>
              <a:spcAft>
                <a:spcPts val="0"/>
              </a:spcAft>
              <a:buClr>
                <a:schemeClr val="dk1"/>
              </a:buClr>
              <a:buSzPts val="1400"/>
              <a:buFont typeface="Roboto"/>
              <a:buChar char="–"/>
            </a:pPr>
            <a:r>
              <a:rPr b="0" i="0" lang="en-US" sz="1400" u="none" cap="none" strike="noStrike">
                <a:solidFill>
                  <a:schemeClr val="dk1"/>
                </a:solidFill>
                <a:latin typeface="Roboto"/>
                <a:ea typeface="Roboto"/>
                <a:cs typeface="Roboto"/>
                <a:sym typeface="Roboto"/>
              </a:rPr>
              <a:t>85% have mutation in PKD1 – reach ESRF by 50s</a:t>
            </a:r>
            <a:endParaRPr b="0" i="0" sz="1400" u="none" cap="none" strike="noStrike">
              <a:solidFill>
                <a:schemeClr val="dk1"/>
              </a:solidFill>
              <a:latin typeface="Roboto"/>
              <a:ea typeface="Roboto"/>
              <a:cs typeface="Roboto"/>
              <a:sym typeface="Roboto"/>
            </a:endParaRPr>
          </a:p>
          <a:p>
            <a:pPr indent="-393700" lvl="1" marL="857250" marR="0" rtl="0" algn="l">
              <a:lnSpc>
                <a:spcPct val="100000"/>
              </a:lnSpc>
              <a:spcBef>
                <a:spcPts val="0"/>
              </a:spcBef>
              <a:spcAft>
                <a:spcPts val="0"/>
              </a:spcAft>
              <a:buClr>
                <a:schemeClr val="dk1"/>
              </a:buClr>
              <a:buSzPts val="1400"/>
              <a:buFont typeface="Roboto"/>
              <a:buChar char="–"/>
            </a:pPr>
            <a:r>
              <a:rPr b="0" i="0" lang="en-US" sz="1400" u="none" cap="none" strike="noStrike">
                <a:solidFill>
                  <a:schemeClr val="dk1"/>
                </a:solidFill>
                <a:latin typeface="Roboto"/>
                <a:ea typeface="Roboto"/>
                <a:cs typeface="Roboto"/>
                <a:sym typeface="Roboto"/>
              </a:rPr>
              <a:t>15% have mutation in PKD2 – reach ESRF by 70s</a:t>
            </a:r>
            <a:endParaRPr b="0" i="0" sz="1400" u="none" cap="none" strike="noStrike">
              <a:solidFill>
                <a:schemeClr val="dk1"/>
              </a:solidFill>
              <a:latin typeface="Roboto"/>
              <a:ea typeface="Roboto"/>
              <a:cs typeface="Roboto"/>
              <a:sym typeface="Roboto"/>
            </a:endParaRPr>
          </a:p>
          <a:p>
            <a:pPr indent="-393700" lvl="1" marL="857250" marR="0" rtl="0" algn="l">
              <a:lnSpc>
                <a:spcPct val="100000"/>
              </a:lnSpc>
              <a:spcBef>
                <a:spcPts val="0"/>
              </a:spcBef>
              <a:spcAft>
                <a:spcPts val="0"/>
              </a:spcAft>
              <a:buClr>
                <a:schemeClr val="dk1"/>
              </a:buClr>
              <a:buSzPts val="1400"/>
              <a:buFont typeface="Roboto"/>
              <a:buChar char="–"/>
            </a:pPr>
            <a:r>
              <a:rPr b="0" i="0" lang="en-US" sz="1400" u="none" cap="none" strike="noStrike">
                <a:solidFill>
                  <a:schemeClr val="dk1"/>
                </a:solidFill>
                <a:latin typeface="Roboto"/>
                <a:ea typeface="Roboto"/>
                <a:cs typeface="Roboto"/>
                <a:sym typeface="Roboto"/>
              </a:rPr>
              <a:t>Family screening important - MRI</a:t>
            </a:r>
            <a:endParaRPr b="0" i="0" sz="1400" u="none" cap="none" strike="noStrike">
              <a:solidFill>
                <a:schemeClr val="dk1"/>
              </a:solidFill>
              <a:latin typeface="Roboto"/>
              <a:ea typeface="Roboto"/>
              <a:cs typeface="Roboto"/>
              <a:sym typeface="Roboto"/>
            </a:endParaRPr>
          </a:p>
          <a:p>
            <a:pPr indent="0" lvl="1" marL="40005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279400" lvl="0" marL="342900" marR="0" rtl="0" algn="l">
              <a:lnSpc>
                <a:spcPct val="100000"/>
              </a:lnSpc>
              <a:spcBef>
                <a:spcPts val="0"/>
              </a:spcBef>
              <a:spcAft>
                <a:spcPts val="0"/>
              </a:spcAft>
              <a:buClr>
                <a:schemeClr val="dk1"/>
              </a:buClr>
              <a:buSzPts val="1800"/>
              <a:buFont typeface="Roboto"/>
              <a:buChar char="•"/>
            </a:pPr>
            <a:r>
              <a:rPr b="0" i="0" lang="en-US" sz="1800" u="none" cap="none" strike="noStrike">
                <a:solidFill>
                  <a:schemeClr val="dk1"/>
                </a:solidFill>
                <a:latin typeface="Roboto"/>
                <a:ea typeface="Roboto"/>
                <a:cs typeface="Roboto"/>
                <a:sym typeface="Roboto"/>
              </a:rPr>
              <a:t>Autosomal recessive</a:t>
            </a:r>
            <a:endParaRPr b="0" i="0" sz="1800" u="none" cap="none" strike="noStrike">
              <a:solidFill>
                <a:schemeClr val="dk1"/>
              </a:solidFill>
              <a:latin typeface="Roboto"/>
              <a:ea typeface="Roboto"/>
              <a:cs typeface="Roboto"/>
              <a:sym typeface="Roboto"/>
            </a:endParaRPr>
          </a:p>
          <a:p>
            <a:pPr indent="-279400" lvl="1" marL="742950" marR="0" rtl="0" algn="l">
              <a:lnSpc>
                <a:spcPct val="100000"/>
              </a:lnSpc>
              <a:spcBef>
                <a:spcPts val="0"/>
              </a:spcBef>
              <a:spcAft>
                <a:spcPts val="0"/>
              </a:spcAft>
              <a:buClr>
                <a:schemeClr val="dk1"/>
              </a:buClr>
              <a:buSzPts val="1400"/>
              <a:buFont typeface="Roboto"/>
              <a:buChar char="–"/>
            </a:pPr>
            <a:r>
              <a:rPr b="0" i="0" lang="en-US" sz="1400" u="none" cap="none" strike="noStrike">
                <a:solidFill>
                  <a:schemeClr val="dk1"/>
                </a:solidFill>
                <a:latin typeface="Roboto"/>
                <a:ea typeface="Roboto"/>
                <a:cs typeface="Roboto"/>
                <a:sym typeface="Roboto"/>
              </a:rPr>
              <a:t>Rarer</a:t>
            </a:r>
            <a:endParaRPr b="0" i="0" sz="1400" u="none" cap="none" strike="noStrike">
              <a:solidFill>
                <a:schemeClr val="dk1"/>
              </a:solidFill>
              <a:latin typeface="Roboto"/>
              <a:ea typeface="Roboto"/>
              <a:cs typeface="Roboto"/>
              <a:sym typeface="Roboto"/>
            </a:endParaRPr>
          </a:p>
          <a:p>
            <a:pPr indent="-279400" lvl="1" marL="742950" marR="0" rtl="0" algn="l">
              <a:lnSpc>
                <a:spcPct val="100000"/>
              </a:lnSpc>
              <a:spcBef>
                <a:spcPts val="0"/>
              </a:spcBef>
              <a:spcAft>
                <a:spcPts val="0"/>
              </a:spcAft>
              <a:buClr>
                <a:schemeClr val="dk1"/>
              </a:buClr>
              <a:buSzPts val="1400"/>
              <a:buFont typeface="Roboto"/>
              <a:buChar char="–"/>
            </a:pPr>
            <a:r>
              <a:rPr b="0" i="0" lang="en-US" sz="1400" u="none" cap="none" strike="noStrike">
                <a:solidFill>
                  <a:schemeClr val="dk1"/>
                </a:solidFill>
                <a:latin typeface="Roboto"/>
                <a:ea typeface="Roboto"/>
                <a:cs typeface="Roboto"/>
                <a:sym typeface="Roboto"/>
              </a:rPr>
              <a:t>Variable signs, may present in infancy with multiple renal cysts and congenital hepatic fibrosis</a:t>
            </a:r>
            <a:endParaRPr b="0" i="0" sz="1400" u="none" cap="none" strike="noStrike">
              <a:solidFill>
                <a:schemeClr val="dk1"/>
              </a:solidFill>
              <a:latin typeface="Roboto"/>
              <a:ea typeface="Roboto"/>
              <a:cs typeface="Roboto"/>
              <a:sym typeface="Roboto"/>
            </a:endParaRPr>
          </a:p>
          <a:p>
            <a:pPr indent="-279400" lvl="1" marL="742950" marR="0" rtl="0" algn="l">
              <a:lnSpc>
                <a:spcPct val="100000"/>
              </a:lnSpc>
              <a:spcBef>
                <a:spcPts val="0"/>
              </a:spcBef>
              <a:spcAft>
                <a:spcPts val="0"/>
              </a:spcAft>
              <a:buClr>
                <a:schemeClr val="dk1"/>
              </a:buClr>
              <a:buSzPts val="1400"/>
              <a:buFont typeface="Roboto"/>
              <a:buChar char="–"/>
            </a:pPr>
            <a:r>
              <a:rPr b="0" i="0" lang="en-US" sz="1400" u="none" cap="none" strike="noStrike">
                <a:solidFill>
                  <a:schemeClr val="dk1"/>
                </a:solidFill>
                <a:latin typeface="Roboto"/>
                <a:ea typeface="Roboto"/>
                <a:cs typeface="Roboto"/>
                <a:sym typeface="Roboto"/>
              </a:rPr>
              <a:t>No specific treatment</a:t>
            </a:r>
            <a:endParaRPr b="0" i="0" sz="1400" u="none" cap="none" strike="noStrike">
              <a:solidFill>
                <a:schemeClr val="dk1"/>
              </a:solidFill>
              <a:latin typeface="Roboto"/>
              <a:ea typeface="Roboto"/>
              <a:cs typeface="Roboto"/>
              <a:sym typeface="Robot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4"/>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482" name="Google Shape;482;p4"/>
          <p:cNvSpPr txBox="1"/>
          <p:nvPr/>
        </p:nvSpPr>
        <p:spPr>
          <a:xfrm>
            <a:off x="304800" y="239713"/>
            <a:ext cx="11569148"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483" name="Google Shape;483;p4"/>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sp>
        <p:nvSpPr>
          <p:cNvPr id="484" name="Google Shape;484;p4"/>
          <p:cNvSpPr txBox="1"/>
          <p:nvPr/>
        </p:nvSpPr>
        <p:spPr>
          <a:xfrm>
            <a:off x="2711609" y="449706"/>
            <a:ext cx="6024985"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What we haven’t covered</a:t>
            </a:r>
            <a:endParaRPr b="0" i="0" sz="1800" u="none" cap="none" strike="noStrike">
              <a:solidFill>
                <a:schemeClr val="dk1"/>
              </a:solidFill>
              <a:latin typeface="Calibri"/>
              <a:ea typeface="Calibri"/>
              <a:cs typeface="Calibri"/>
              <a:sym typeface="Calibri"/>
            </a:endParaRPr>
          </a:p>
        </p:txBody>
      </p:sp>
      <p:sp>
        <p:nvSpPr>
          <p:cNvPr id="485" name="Google Shape;485;p4"/>
          <p:cNvSpPr txBox="1"/>
          <p:nvPr/>
        </p:nvSpPr>
        <p:spPr>
          <a:xfrm>
            <a:off x="443161" y="2123160"/>
            <a:ext cx="10393800" cy="1723800"/>
          </a:xfrm>
          <a:prstGeom prst="rect">
            <a:avLst/>
          </a:prstGeom>
          <a:noFill/>
          <a:ln>
            <a:noFill/>
          </a:ln>
        </p:spPr>
        <p:txBody>
          <a:bodyPr anchorCtr="0" anchor="t" bIns="45700" lIns="91425" spcFirstLastPara="1" rIns="91425" wrap="square" tIns="45700">
            <a:spAutoFit/>
          </a:bodyPr>
          <a:lstStyle/>
          <a:p>
            <a:pPr indent="-317500" lvl="0" marL="457200" marR="0" rtl="0" algn="l">
              <a:lnSpc>
                <a:spcPct val="115000"/>
              </a:lnSpc>
              <a:spcBef>
                <a:spcPts val="0"/>
              </a:spcBef>
              <a:spcAft>
                <a:spcPts val="0"/>
              </a:spcAft>
              <a:buClr>
                <a:srgbClr val="FF0000"/>
              </a:buClr>
              <a:buSzPts val="1400"/>
              <a:buFont typeface="Arial"/>
              <a:buChar char="●"/>
            </a:pPr>
            <a:r>
              <a:rPr b="0" i="0" lang="en-US" sz="2000" u="none" cap="none" strike="noStrike">
                <a:solidFill>
                  <a:schemeClr val="dk1"/>
                </a:solidFill>
                <a:latin typeface="Arial"/>
                <a:ea typeface="Arial"/>
                <a:cs typeface="Arial"/>
                <a:sym typeface="Arial"/>
              </a:rPr>
              <a:t>Nephritic and nephrotic; Diffuse proliferative glomerulonephritis, Membranoproliferative glomerulonephritis</a:t>
            </a:r>
            <a:endParaRPr b="0" i="0" sz="1400" u="none" cap="none" strike="noStrike">
              <a:solidFill>
                <a:srgbClr val="000000"/>
              </a:solidFill>
              <a:latin typeface="Arial"/>
              <a:ea typeface="Arial"/>
              <a:cs typeface="Arial"/>
              <a:sym typeface="Arial"/>
            </a:endParaRPr>
          </a:p>
          <a:p>
            <a:pPr indent="-317500" lvl="0" marL="457200" marR="0" rtl="0" algn="l">
              <a:lnSpc>
                <a:spcPct val="115000"/>
              </a:lnSpc>
              <a:spcBef>
                <a:spcPts val="0"/>
              </a:spcBef>
              <a:spcAft>
                <a:spcPts val="0"/>
              </a:spcAft>
              <a:buClr>
                <a:srgbClr val="FF0000"/>
              </a:buClr>
              <a:buSzPts val="1400"/>
              <a:buFont typeface="Arial"/>
              <a:buChar char="●"/>
            </a:pPr>
            <a:r>
              <a:rPr b="0" i="0" lang="en-US" sz="2000" u="none" cap="none" strike="noStrike">
                <a:solidFill>
                  <a:schemeClr val="dk1"/>
                </a:solidFill>
                <a:latin typeface="Arial"/>
                <a:ea typeface="Arial"/>
                <a:cs typeface="Arial"/>
                <a:sym typeface="Arial"/>
              </a:rPr>
              <a:t>Syphilis </a:t>
            </a:r>
            <a:endParaRPr b="0" i="0" sz="1400" u="none" cap="none" strike="noStrike">
              <a:solidFill>
                <a:srgbClr val="000000"/>
              </a:solidFill>
              <a:latin typeface="Arial"/>
              <a:ea typeface="Arial"/>
              <a:cs typeface="Arial"/>
              <a:sym typeface="Arial"/>
            </a:endParaRPr>
          </a:p>
          <a:p>
            <a:pPr indent="-317500" lvl="0" marL="457200" marR="0" rtl="0" algn="l">
              <a:lnSpc>
                <a:spcPct val="115000"/>
              </a:lnSpc>
              <a:spcBef>
                <a:spcPts val="0"/>
              </a:spcBef>
              <a:spcAft>
                <a:spcPts val="0"/>
              </a:spcAft>
              <a:buClr>
                <a:srgbClr val="FF0000"/>
              </a:buClr>
              <a:buSzPts val="1400"/>
              <a:buFont typeface="Arial"/>
              <a:buChar char="●"/>
            </a:pPr>
            <a:r>
              <a:rPr b="0" i="0" lang="en-US" sz="2000" u="none" cap="none" strike="noStrike">
                <a:solidFill>
                  <a:schemeClr val="dk1"/>
                </a:solidFill>
                <a:latin typeface="Arial"/>
                <a:ea typeface="Arial"/>
                <a:cs typeface="Arial"/>
                <a:sym typeface="Arial"/>
              </a:rPr>
              <a:t>LUT symptoms including causes of incontinence and of retention</a:t>
            </a:r>
            <a:endParaRPr b="0" i="0" sz="2000" u="none" cap="none" strike="noStrike">
              <a:solidFill>
                <a:schemeClr val="dk1"/>
              </a:solidFill>
              <a:latin typeface="Arial"/>
              <a:ea typeface="Arial"/>
              <a:cs typeface="Arial"/>
              <a:sym typeface="Arial"/>
            </a:endParaRPr>
          </a:p>
          <a:p>
            <a:pPr indent="-228600" lvl="0" marL="457200" marR="0" rtl="0" algn="l">
              <a:lnSpc>
                <a:spcPct val="115000"/>
              </a:lnSpc>
              <a:spcBef>
                <a:spcPts val="0"/>
              </a:spcBef>
              <a:spcAft>
                <a:spcPts val="0"/>
              </a:spcAft>
              <a:buClr>
                <a:srgbClr val="FF0000"/>
              </a:buClr>
              <a:buSzPts val="1400"/>
              <a:buFont typeface="Arial"/>
              <a:buNone/>
            </a:pPr>
            <a:r>
              <a:t/>
            </a:r>
            <a:endParaRPr b="0" i="0" sz="1400" u="none" cap="none" strike="noStrike">
              <a:solidFill>
                <a:srgbClr val="FF0000"/>
              </a:solidFill>
              <a:latin typeface="Roboto"/>
              <a:ea typeface="Roboto"/>
              <a:cs typeface="Roboto"/>
              <a:sym typeface="Robot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6"/>
          <p:cNvSpPr txBox="1"/>
          <p:nvPr/>
        </p:nvSpPr>
        <p:spPr>
          <a:xfrm>
            <a:off x="304800" y="239712"/>
            <a:ext cx="11555896"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1" name="Google Shape;491;p6"/>
          <p:cNvSpPr txBox="1"/>
          <p:nvPr/>
        </p:nvSpPr>
        <p:spPr>
          <a:xfrm>
            <a:off x="3200559" y="484828"/>
            <a:ext cx="4694207"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Questions</a:t>
            </a:r>
            <a:endParaRPr b="0" i="0" sz="1800" u="none" cap="none" strike="noStrike">
              <a:solidFill>
                <a:schemeClr val="dk1"/>
              </a:solidFill>
              <a:latin typeface="Calibri"/>
              <a:ea typeface="Calibri"/>
              <a:cs typeface="Calibri"/>
              <a:sym typeface="Calibri"/>
            </a:endParaRPr>
          </a:p>
        </p:txBody>
      </p:sp>
      <p:sp>
        <p:nvSpPr>
          <p:cNvPr id="492" name="Google Shape;492;p6"/>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493" name="Google Shape;493;p6"/>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pic>
        <p:nvPicPr>
          <p:cNvPr descr="Infinite question marks in 3D rendering" id="494" name="Google Shape;494;p6"/>
          <p:cNvPicPr preferRelativeResize="0"/>
          <p:nvPr/>
        </p:nvPicPr>
        <p:blipFill rotWithShape="1">
          <a:blip r:embed="rId4">
            <a:alphaModFix/>
          </a:blip>
          <a:srcRect b="0" l="0" r="0" t="0"/>
          <a:stretch/>
        </p:blipFill>
        <p:spPr>
          <a:xfrm>
            <a:off x="2245259" y="1420086"/>
            <a:ext cx="7088864" cy="472590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7"/>
          <p:cNvSpPr txBox="1"/>
          <p:nvPr/>
        </p:nvSpPr>
        <p:spPr>
          <a:xfrm>
            <a:off x="2711609" y="6343650"/>
            <a:ext cx="506571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500" name="Google Shape;500;p7"/>
          <p:cNvPicPr preferRelativeResize="0"/>
          <p:nvPr/>
        </p:nvPicPr>
        <p:blipFill rotWithShape="1">
          <a:blip r:embed="rId3">
            <a:alphaModFix/>
          </a:blip>
          <a:srcRect b="0" l="0" r="0" t="0"/>
          <a:stretch/>
        </p:blipFill>
        <p:spPr>
          <a:xfrm>
            <a:off x="1688387" y="5721614"/>
            <a:ext cx="1023223" cy="1026582"/>
          </a:xfrm>
          <a:prstGeom prst="rect">
            <a:avLst/>
          </a:prstGeom>
          <a:noFill/>
          <a:ln>
            <a:noFill/>
          </a:ln>
        </p:spPr>
      </p:pic>
      <p:sp>
        <p:nvSpPr>
          <p:cNvPr id="501" name="Google Shape;501;p7"/>
          <p:cNvSpPr txBox="1"/>
          <p:nvPr/>
        </p:nvSpPr>
        <p:spPr>
          <a:xfrm>
            <a:off x="4700364" y="79698"/>
            <a:ext cx="27912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Feedback</a:t>
            </a:r>
            <a:endParaRPr b="0" i="0" sz="1800" u="none" cap="none" strike="noStrike">
              <a:solidFill>
                <a:schemeClr val="dk1"/>
              </a:solidFill>
              <a:latin typeface="Calibri"/>
              <a:ea typeface="Calibri"/>
              <a:cs typeface="Calibri"/>
              <a:sym typeface="Calibri"/>
            </a:endParaRPr>
          </a:p>
        </p:txBody>
      </p:sp>
      <p:sp>
        <p:nvSpPr>
          <p:cNvPr id="502" name="Google Shape;502;p7"/>
          <p:cNvSpPr txBox="1"/>
          <p:nvPr/>
        </p:nvSpPr>
        <p:spPr>
          <a:xfrm>
            <a:off x="3647943" y="5609186"/>
            <a:ext cx="5385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https://forms.gle/UNWWTycXHifdb5mf6</a:t>
            </a:r>
            <a:endParaRPr b="0" i="0" sz="2400" u="none" cap="none" strike="noStrike">
              <a:solidFill>
                <a:schemeClr val="dk1"/>
              </a:solidFill>
              <a:latin typeface="Calibri"/>
              <a:ea typeface="Calibri"/>
              <a:cs typeface="Calibri"/>
              <a:sym typeface="Calibri"/>
            </a:endParaRPr>
          </a:p>
        </p:txBody>
      </p:sp>
      <p:pic>
        <p:nvPicPr>
          <p:cNvPr id="503" name="Google Shape;503;p7"/>
          <p:cNvPicPr preferRelativeResize="0"/>
          <p:nvPr/>
        </p:nvPicPr>
        <p:blipFill rotWithShape="1">
          <a:blip r:embed="rId4">
            <a:alphaModFix/>
          </a:blip>
          <a:srcRect b="0" l="0" r="0" t="0"/>
          <a:stretch/>
        </p:blipFill>
        <p:spPr>
          <a:xfrm>
            <a:off x="3445325" y="878598"/>
            <a:ext cx="4578188" cy="4578188"/>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pic>
        <p:nvPicPr>
          <p:cNvPr id="508" name="Google Shape;508;p8"/>
          <p:cNvPicPr preferRelativeResize="0"/>
          <p:nvPr/>
        </p:nvPicPr>
        <p:blipFill rotWithShape="1">
          <a:blip r:embed="rId3">
            <a:alphaModFix/>
          </a:blip>
          <a:srcRect b="0" l="0" r="3646" t="0"/>
          <a:stretch/>
        </p:blipFill>
        <p:spPr>
          <a:xfrm>
            <a:off x="2998243" y="0"/>
            <a:ext cx="6134099" cy="6858000"/>
          </a:xfrm>
          <a:prstGeom prst="rect">
            <a:avLst/>
          </a:prstGeom>
          <a:noFill/>
          <a:ln cap="flat" cmpd="sng" w="9525">
            <a:solidFill>
              <a:srgbClr val="293267"/>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graphicFrame>
        <p:nvGraphicFramePr>
          <p:cNvPr id="127" name="Google Shape;127;p11"/>
          <p:cNvGraphicFramePr/>
          <p:nvPr/>
        </p:nvGraphicFramePr>
        <p:xfrm>
          <a:off x="109268" y="164631"/>
          <a:ext cx="3000000" cy="3000000"/>
        </p:xfrm>
        <a:graphic>
          <a:graphicData uri="http://schemas.openxmlformats.org/drawingml/2006/table">
            <a:tbl>
              <a:tblPr>
                <a:noFill/>
                <a:tableStyleId>{81E60007-D3D8-45DC-83DC-71EF320D9430}</a:tableStyleId>
              </a:tblPr>
              <a:tblGrid>
                <a:gridCol w="2724675"/>
                <a:gridCol w="9248800"/>
              </a:tblGrid>
              <a:tr h="7213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DISEASE NAME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3000" u="none" cap="none" strike="noStrike"/>
                        <a:t>NEPHROLITHIASIS (Kidney stones)</a:t>
                      </a:r>
                      <a:endParaRPr b="1" sz="3000" u="none" cap="none" strike="noStrike"/>
                    </a:p>
                  </a:txBody>
                  <a:tcPr marT="91425" marB="91425" marR="91425" marL="91425"/>
                </a:tc>
              </a:tr>
              <a:tr h="10708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DEFINITION, CAUSE/S &amp; RISK FACTORS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Stones form in collecting ducts – deposited anywhere from </a:t>
                      </a:r>
                      <a:r>
                        <a:rPr lang="en-US" sz="1400" u="none" cap="none" strike="noStrike">
                          <a:highlight>
                            <a:srgbClr val="FFFF00"/>
                          </a:highlight>
                        </a:rPr>
                        <a:t>renal pelvis to ureter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80-85% = </a:t>
                      </a:r>
                      <a:r>
                        <a:rPr lang="en-US" sz="1400" u="none" cap="none" strike="noStrike">
                          <a:highlight>
                            <a:srgbClr val="FFFF00"/>
                          </a:highlight>
                        </a:rPr>
                        <a:t>calcium oxalate  </a:t>
                      </a:r>
                      <a:r>
                        <a:rPr lang="en-US" sz="1400" u="none" cap="none" strike="noStrike"/>
                        <a:t>others : calcium phosphate, uric acid, struvite, cysteine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RF- Dehydration, obesity, recurrent UTI’s, hyperparathyroidism, Hx of previous stone, congenital</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Slightly more common in </a:t>
                      </a:r>
                      <a:r>
                        <a:rPr lang="en-US" sz="1400" u="none" cap="none" strike="noStrike">
                          <a:highlight>
                            <a:srgbClr val="FFFF00"/>
                          </a:highlight>
                        </a:rPr>
                        <a:t>males </a:t>
                      </a:r>
                      <a:endParaRPr sz="1400" u="none" cap="none" strike="noStrike"/>
                    </a:p>
                  </a:txBody>
                  <a:tcPr marT="91425" marB="91425" marR="91425" marL="91425"/>
                </a:tc>
              </a:tr>
              <a:tr h="448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PATHOPHYSIOLOGY</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Excess solute in collecting duct         supersaturated urine         crystallisation</a:t>
                      </a:r>
                      <a:endParaRPr sz="1400" u="none" cap="none" strike="noStrike"/>
                    </a:p>
                  </a:txBody>
                  <a:tcPr marT="91425" marB="91425" marR="91425" marL="91425"/>
                </a:tc>
              </a:tr>
              <a:tr h="8423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PRESENTATION (Sx)</a:t>
                      </a:r>
                      <a:endParaRPr sz="1400" u="none" cap="none" strike="noStrike"/>
                    </a:p>
                  </a:txBody>
                  <a:tcPr marT="91425" marB="91425" marR="91425" marL="91425"/>
                </a:tc>
                <a:tc>
                  <a:txBody>
                    <a:bodyPr/>
                    <a:lstStyle/>
                    <a:p>
                      <a:pPr indent="-285750" lvl="0" marL="285750" marR="0" rtl="0" algn="l">
                        <a:lnSpc>
                          <a:spcPct val="100000"/>
                        </a:lnSpc>
                        <a:spcBef>
                          <a:spcPts val="0"/>
                        </a:spcBef>
                        <a:spcAft>
                          <a:spcPts val="0"/>
                        </a:spcAft>
                        <a:buClr>
                          <a:srgbClr val="000000"/>
                        </a:buClr>
                        <a:buSzPts val="1400"/>
                        <a:buFont typeface="Arial"/>
                        <a:buChar char="-"/>
                      </a:pPr>
                      <a:r>
                        <a:rPr lang="en-US" sz="1400" u="none" cap="none" strike="noStrike">
                          <a:highlight>
                            <a:srgbClr val="FFFF00"/>
                          </a:highlight>
                        </a:rPr>
                        <a:t>Loin to groin pain colicky </a:t>
                      </a:r>
                      <a:r>
                        <a:rPr lang="en-US" sz="1400" u="none" cap="none" strike="noStrike"/>
                        <a:t>– peristaltic waves   - Patient </a:t>
                      </a:r>
                      <a:r>
                        <a:rPr lang="en-US" sz="1400" u="none" cap="none" strike="noStrike">
                          <a:highlight>
                            <a:srgbClr val="FFFF00"/>
                          </a:highlight>
                        </a:rPr>
                        <a:t>can’t lie still </a:t>
                      </a:r>
                      <a:r>
                        <a:rPr lang="en-US" sz="1400" u="none" cap="none" strike="noStrike"/>
                        <a:t>(ddx. Peritonitis rigidity helps)</a:t>
                      </a:r>
                      <a:endParaRPr sz="1400" u="none" cap="none" strike="noStrike"/>
                    </a:p>
                    <a:p>
                      <a:pPr indent="-285750" lvl="0" marL="285750" marR="0" rtl="0" algn="l">
                        <a:lnSpc>
                          <a:spcPct val="100000"/>
                        </a:lnSpc>
                        <a:spcBef>
                          <a:spcPts val="0"/>
                        </a:spcBef>
                        <a:spcAft>
                          <a:spcPts val="0"/>
                        </a:spcAft>
                        <a:buClr>
                          <a:srgbClr val="000000"/>
                        </a:buClr>
                        <a:buSzPts val="1400"/>
                        <a:buFont typeface="Arial"/>
                        <a:buChar char="-"/>
                      </a:pPr>
                      <a:r>
                        <a:rPr lang="en-US" sz="1400" u="none" cap="none" strike="noStrike">
                          <a:highlight>
                            <a:srgbClr val="FFFF00"/>
                          </a:highlight>
                        </a:rPr>
                        <a:t>Haematuria and dysuria </a:t>
                      </a:r>
                      <a:r>
                        <a:rPr lang="en-US" sz="1400" u="none" cap="none" strike="noStrike"/>
                        <a:t>                                  - Sudden onset, early morning</a:t>
                      </a:r>
                      <a:endParaRPr sz="1400" u="none" cap="none" strike="noStrike"/>
                    </a:p>
                    <a:p>
                      <a:pPr indent="-285750" lvl="0" marL="285750" marR="0" rtl="0" algn="l">
                        <a:lnSpc>
                          <a:spcPct val="100000"/>
                        </a:lnSpc>
                        <a:spcBef>
                          <a:spcPts val="0"/>
                        </a:spcBef>
                        <a:spcAft>
                          <a:spcPts val="0"/>
                        </a:spcAft>
                        <a:buClr>
                          <a:srgbClr val="000000"/>
                        </a:buClr>
                        <a:buSzPts val="1400"/>
                        <a:buFont typeface="Arial"/>
                        <a:buChar char="-"/>
                      </a:pPr>
                      <a:r>
                        <a:rPr lang="en-US" sz="1400" u="none" cap="none" strike="noStrike">
                          <a:highlight>
                            <a:srgbClr val="FFFF00"/>
                          </a:highlight>
                        </a:rPr>
                        <a:t>Fever</a:t>
                      </a:r>
                      <a:r>
                        <a:rPr lang="en-US" sz="1400" u="none" cap="none" strike="noStrike"/>
                        <a:t> is red flag – superimposed </a:t>
                      </a:r>
                      <a:r>
                        <a:rPr lang="en-US" sz="1400" u="none" cap="none" strike="noStrike">
                          <a:highlight>
                            <a:srgbClr val="FFFF00"/>
                          </a:highlight>
                        </a:rPr>
                        <a:t>infection </a:t>
                      </a:r>
                      <a:endParaRPr sz="1400" u="none" cap="none" strike="noStrike">
                        <a:highlight>
                          <a:srgbClr val="FFFF00"/>
                        </a:highlight>
                      </a:endParaRPr>
                    </a:p>
                  </a:txBody>
                  <a:tcPr marT="91425" marB="91425" marR="91425" marL="91425"/>
                </a:tc>
              </a:tr>
              <a:tr h="8299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DIAGNOSIS &amp; INVESTIGATIONS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a:t>
                      </a:r>
                      <a:r>
                        <a:rPr baseline="30000" lang="en-US" sz="1400" u="none" cap="none" strike="noStrike"/>
                        <a:t>st</a:t>
                      </a:r>
                      <a:r>
                        <a:rPr lang="en-US" sz="1400" u="none" cap="none" strike="noStrike"/>
                        <a:t> line  - </a:t>
                      </a:r>
                      <a:r>
                        <a:rPr lang="en-US" sz="1400" u="none" cap="none" strike="noStrike">
                          <a:highlight>
                            <a:srgbClr val="FFFF00"/>
                          </a:highlight>
                        </a:rPr>
                        <a:t>KUB XR </a:t>
                      </a:r>
                      <a:r>
                        <a:rPr lang="en-US" sz="1400" u="none" cap="none" strike="noStrike"/>
                        <a:t>(cheap and easy)</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highlight>
                            <a:srgbClr val="FFFF00"/>
                          </a:highlight>
                        </a:rPr>
                        <a:t>Gold standard – NCCT KUB </a:t>
                      </a:r>
                      <a:r>
                        <a:rPr lang="en-US" sz="1400" u="none" cap="none" strike="noStrike"/>
                        <a:t>(99% specific)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FBC, CRP, urine dipstick, urine analysis, U+E</a:t>
                      </a:r>
                      <a:endParaRPr sz="1400" u="none" cap="none" strike="noStrike"/>
                    </a:p>
                  </a:txBody>
                  <a:tcPr marT="91425" marB="91425" marR="91425" marL="91425"/>
                </a:tc>
              </a:tr>
              <a:tr h="19007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TREATMENT (Tx)</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Symptomatic relief – Hydration, NSAIDS (IV </a:t>
                      </a:r>
                      <a:r>
                        <a:rPr lang="en-US" sz="1400" u="none" cap="none" strike="noStrike">
                          <a:highlight>
                            <a:srgbClr val="FFFF00"/>
                          </a:highlight>
                        </a:rPr>
                        <a:t>Diclofenac</a:t>
                      </a:r>
                      <a:r>
                        <a:rPr lang="en-US" sz="1400" u="none" cap="none" strike="noStrike"/>
                        <a:t> for extreme pain)</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Lifestyle: decrease sodium + protein intake, increased citrus fruit, adequate fluid intake</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Abx if UTI present</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Small enough stones pass on spontaneously (&lt;5mm)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Elective treatment if too big - </a:t>
                      </a:r>
                      <a:r>
                        <a:rPr lang="en-US" sz="1400" u="none" cap="none" strike="noStrike">
                          <a:highlight>
                            <a:srgbClr val="FFFF00"/>
                          </a:highlight>
                        </a:rPr>
                        <a:t>ESWL</a:t>
                      </a:r>
                      <a:r>
                        <a:rPr lang="en-US" sz="1400" u="none" cap="none" strike="noStrike"/>
                        <a:t> (break stone into smaller fragments using shockwaves), </a:t>
                      </a:r>
                      <a:r>
                        <a:rPr lang="en-US" sz="1400" u="none" cap="none" strike="noStrike">
                          <a:highlight>
                            <a:srgbClr val="FFFF00"/>
                          </a:highlight>
                        </a:rPr>
                        <a:t>PCNL</a:t>
                      </a:r>
                      <a:r>
                        <a:rPr lang="en-US" sz="1400" u="none" cap="none" strike="noStrike"/>
                        <a:t> (percutaneous access, use nephroscope to remove stone) </a:t>
                      </a:r>
                      <a:endParaRPr sz="1400" u="none" cap="none" strike="noStrike"/>
                    </a:p>
                  </a:txBody>
                  <a:tcPr marT="91425" marB="91425" marR="91425" marL="91425"/>
                </a:tc>
              </a:tr>
              <a:tr h="7155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COMPLICATIONS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Can cause outflow obstruction – </a:t>
                      </a:r>
                      <a:r>
                        <a:rPr lang="en-US" sz="1400" u="none" cap="none" strike="noStrike">
                          <a:highlight>
                            <a:srgbClr val="FFFF00"/>
                          </a:highlight>
                        </a:rPr>
                        <a:t>HYDRONEPHROSIS </a:t>
                      </a:r>
                      <a:r>
                        <a:rPr lang="en-US" sz="1400" u="none" cap="none" strike="noStrike"/>
                        <a:t> (Requires surgical drainage)</a:t>
                      </a:r>
                      <a:endParaRPr sz="1400" u="none" cap="none" strike="noStrike"/>
                    </a:p>
                  </a:txBody>
                  <a:tcPr marT="91425" marB="91425" marR="91425" marL="91425"/>
                </a:tc>
              </a:tr>
            </a:tbl>
          </a:graphicData>
        </a:graphic>
      </p:graphicFrame>
      <p:sp>
        <p:nvSpPr>
          <p:cNvPr id="128" name="Google Shape;128;p11"/>
          <p:cNvSpPr/>
          <p:nvPr/>
        </p:nvSpPr>
        <p:spPr>
          <a:xfrm>
            <a:off x="5423138" y="2122672"/>
            <a:ext cx="345057" cy="45719"/>
          </a:xfrm>
          <a:prstGeom prst="rightArrow">
            <a:avLst>
              <a:gd fmla="val 50000" name="adj1"/>
              <a:gd fmla="val 50000" name="adj2"/>
            </a:avLst>
          </a:prstGeom>
          <a:solidFill>
            <a:schemeClr val="accent1"/>
          </a:solidFill>
          <a:ln cap="flat" cmpd="sng" w="25400">
            <a:solidFill>
              <a:srgbClr val="9C84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9" name="Google Shape;129;p11"/>
          <p:cNvSpPr/>
          <p:nvPr/>
        </p:nvSpPr>
        <p:spPr>
          <a:xfrm>
            <a:off x="7479101" y="2123242"/>
            <a:ext cx="345057" cy="45719"/>
          </a:xfrm>
          <a:prstGeom prst="rightArrow">
            <a:avLst>
              <a:gd fmla="val 50000" name="adj1"/>
              <a:gd fmla="val 50000" name="adj2"/>
            </a:avLst>
          </a:prstGeom>
          <a:solidFill>
            <a:schemeClr val="accent1"/>
          </a:solidFill>
          <a:ln cap="flat" cmpd="sng" w="25400">
            <a:solidFill>
              <a:srgbClr val="9C84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2"/>
          <p:cNvSpPr txBox="1"/>
          <p:nvPr>
            <p:ph idx="1" type="body"/>
          </p:nvPr>
        </p:nvSpPr>
        <p:spPr>
          <a:xfrm>
            <a:off x="838200" y="2446727"/>
            <a:ext cx="10515600" cy="4351338"/>
          </a:xfrm>
          <a:prstGeom prst="rect">
            <a:avLst/>
          </a:prstGeom>
          <a:noFill/>
          <a:ln>
            <a:noFill/>
          </a:ln>
        </p:spPr>
        <p:txBody>
          <a:bodyPr anchorCtr="0" anchor="t" bIns="45700" lIns="91425" spcFirstLastPara="1" rIns="91425" wrap="square" tIns="45700">
            <a:normAutofit/>
          </a:bodyPr>
          <a:lstStyle/>
          <a:p>
            <a:pPr indent="0" lvl="0" marL="114300" rtl="0" algn="ctr">
              <a:lnSpc>
                <a:spcPct val="90000"/>
              </a:lnSpc>
              <a:spcBef>
                <a:spcPts val="1000"/>
              </a:spcBef>
              <a:spcAft>
                <a:spcPts val="0"/>
              </a:spcAft>
              <a:buSzPts val="1800"/>
              <a:buNone/>
            </a:pPr>
            <a:r>
              <a:rPr lang="en-US" sz="5000"/>
              <a:t>What are the 3 most common sites for stone formation?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descr="Locations of impaction of renal calculi" id="139" name="Google Shape;139;p13"/>
          <p:cNvSpPr/>
          <p:nvPr/>
        </p:nvSpPr>
        <p:spPr>
          <a:xfrm>
            <a:off x="5943600" y="306238"/>
            <a:ext cx="3275162" cy="32751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0" name="Google Shape;140;p13"/>
          <p:cNvPicPr preferRelativeResize="0"/>
          <p:nvPr/>
        </p:nvPicPr>
        <p:blipFill rotWithShape="1">
          <a:blip r:embed="rId3">
            <a:alphaModFix/>
          </a:blip>
          <a:srcRect b="16597" l="0" r="39074" t="15835"/>
          <a:stretch/>
        </p:blipFill>
        <p:spPr>
          <a:xfrm>
            <a:off x="1470085" y="512898"/>
            <a:ext cx="8300768" cy="613700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graphicFrame>
        <p:nvGraphicFramePr>
          <p:cNvPr id="145" name="Google Shape;145;p14"/>
          <p:cNvGraphicFramePr/>
          <p:nvPr/>
        </p:nvGraphicFramePr>
        <p:xfrm>
          <a:off x="138022" y="212523"/>
          <a:ext cx="3000000" cy="3000000"/>
        </p:xfrm>
        <a:graphic>
          <a:graphicData uri="http://schemas.openxmlformats.org/drawingml/2006/table">
            <a:tbl>
              <a:tblPr>
                <a:noFill/>
                <a:tableStyleId>{81E60007-D3D8-45DC-83DC-71EF320D9430}</a:tableStyleId>
              </a:tblPr>
              <a:tblGrid>
                <a:gridCol w="1840300"/>
                <a:gridCol w="6032750"/>
              </a:tblGrid>
              <a:tr h="7085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DISEASE NAME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3000" u="none" cap="none" strike="noStrike"/>
                        <a:t>ACUTE KIDNEY INJURY (AKI)</a:t>
                      </a:r>
                      <a:endParaRPr b="1" sz="3000" u="none" cap="none" strike="noStrike"/>
                    </a:p>
                  </a:txBody>
                  <a:tcPr marT="91425" marB="91425" marR="91425" marL="91425"/>
                </a:tc>
              </a:tr>
              <a:tr h="5866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DEFINITION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Abrupt decline in kidney function characterised by       </a:t>
                      </a:r>
                      <a:r>
                        <a:rPr lang="en-US" sz="1400" u="none" cap="none" strike="noStrike">
                          <a:highlight>
                            <a:srgbClr val="FFFF00"/>
                          </a:highlight>
                        </a:rPr>
                        <a:t>serum creatinine </a:t>
                      </a:r>
                      <a:r>
                        <a:rPr lang="en-US" sz="1400" u="none" cap="none" strike="noStrike"/>
                        <a:t>and urea      </a:t>
                      </a:r>
                      <a:r>
                        <a:rPr lang="en-US" sz="1400" u="none" cap="none" strike="noStrike">
                          <a:highlight>
                            <a:srgbClr val="FFFF00"/>
                          </a:highlight>
                        </a:rPr>
                        <a:t>urine output</a:t>
                      </a:r>
                      <a:endParaRPr sz="1400" u="none" cap="none" strike="noStrike"/>
                    </a:p>
                  </a:txBody>
                  <a:tcPr marT="91425" marB="91425" marR="91425" marL="91425"/>
                </a:tc>
              </a:tr>
              <a:tr h="6038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Risk factors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Increasing age, comorbidities (T2DM, chf, HTN), hypovolemia, nephrotoxic drugs (e.g. ACEi), trauma, cancer</a:t>
                      </a:r>
                      <a:endParaRPr sz="1400" u="none" cap="none" strike="noStrike"/>
                    </a:p>
                  </a:txBody>
                  <a:tcPr marT="91425" marB="91425" marR="91425" marL="91425"/>
                </a:tc>
              </a:tr>
              <a:tr h="32235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Causes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
        <p:nvSpPr>
          <p:cNvPr id="146" name="Google Shape;146;p14"/>
          <p:cNvSpPr/>
          <p:nvPr/>
        </p:nvSpPr>
        <p:spPr>
          <a:xfrm flipH="1">
            <a:off x="2857784" y="1238912"/>
            <a:ext cx="45719" cy="224286"/>
          </a:xfrm>
          <a:prstGeom prst="upArrow">
            <a:avLst>
              <a:gd fmla="val 50000" name="adj1"/>
              <a:gd fmla="val 50000" name="adj2"/>
            </a:avLst>
          </a:prstGeom>
          <a:solidFill>
            <a:schemeClr val="accent1"/>
          </a:solidFill>
          <a:ln cap="flat" cmpd="sng" w="25400">
            <a:solidFill>
              <a:srgbClr val="9C84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7" name="Google Shape;147;p14"/>
          <p:cNvSpPr/>
          <p:nvPr/>
        </p:nvSpPr>
        <p:spPr>
          <a:xfrm>
            <a:off x="6147758" y="1014626"/>
            <a:ext cx="45719" cy="224286"/>
          </a:xfrm>
          <a:prstGeom prst="downArrow">
            <a:avLst>
              <a:gd fmla="val 50000" name="adj1"/>
              <a:gd fmla="val 50000" name="adj2"/>
            </a:avLst>
          </a:prstGeom>
          <a:solidFill>
            <a:schemeClr val="accent1"/>
          </a:solidFill>
          <a:ln cap="flat" cmpd="sng" w="25400">
            <a:solidFill>
              <a:srgbClr val="9C84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8" name="Google Shape;148;p14"/>
          <p:cNvSpPr/>
          <p:nvPr/>
        </p:nvSpPr>
        <p:spPr>
          <a:xfrm>
            <a:off x="2096220" y="2342014"/>
            <a:ext cx="5382882" cy="1459572"/>
          </a:xfrm>
          <a:prstGeom prst="roundRect">
            <a:avLst>
              <a:gd fmla="val 16667" name="adj"/>
            </a:avLst>
          </a:prstGeom>
          <a:solidFill>
            <a:schemeClr val="accent1"/>
          </a:solidFill>
          <a:ln cap="flat" cmpd="sng" w="25400">
            <a:solidFill>
              <a:srgbClr val="9C84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sng" cap="none" strike="noStrike">
                <a:solidFill>
                  <a:schemeClr val="dk1"/>
                </a:solidFill>
                <a:latin typeface="Arial"/>
                <a:ea typeface="Arial"/>
                <a:cs typeface="Arial"/>
                <a:sym typeface="Arial"/>
              </a:rPr>
              <a:t>PRE – RENAL (HYPOPERFUSION)</a:t>
            </a:r>
            <a:endParaRPr b="0" i="0" sz="1400" u="none" cap="none" strike="noStrike">
              <a:solidFill>
                <a:srgbClr val="000000"/>
              </a:solidFill>
              <a:latin typeface="Arial"/>
              <a:ea typeface="Arial"/>
              <a:cs typeface="Arial"/>
              <a:sym typeface="Arial"/>
            </a:endParaRPr>
          </a:p>
          <a:p>
            <a:pPr indent="-285750" lvl="0" marL="285750" marR="0" rtl="0" algn="ctr">
              <a:lnSpc>
                <a:spcPct val="100000"/>
              </a:lnSpc>
              <a:spcBef>
                <a:spcPts val="0"/>
              </a:spcBef>
              <a:spcAft>
                <a:spcPts val="0"/>
              </a:spcAft>
              <a:buClr>
                <a:srgbClr val="000000"/>
              </a:buClr>
              <a:buSzPts val="1400"/>
              <a:buFont typeface="Arial"/>
              <a:buChar char="-"/>
            </a:pPr>
            <a:r>
              <a:rPr b="1" i="0" lang="en-US" sz="1400" u="none" cap="none" strike="noStrike">
                <a:solidFill>
                  <a:schemeClr val="dk1"/>
                </a:solidFill>
                <a:latin typeface="Arial"/>
                <a:ea typeface="Arial"/>
                <a:cs typeface="Arial"/>
                <a:sym typeface="Arial"/>
              </a:rPr>
              <a:t>Low blood volume (shock, chf, bleeding, dehydration)</a:t>
            </a:r>
            <a:endParaRPr b="0" i="0" sz="1400" u="none" cap="none" strike="noStrike">
              <a:solidFill>
                <a:srgbClr val="000000"/>
              </a:solidFill>
              <a:latin typeface="Arial"/>
              <a:ea typeface="Arial"/>
              <a:cs typeface="Arial"/>
              <a:sym typeface="Arial"/>
            </a:endParaRPr>
          </a:p>
          <a:p>
            <a:pPr indent="-285750" lvl="0" marL="285750" marR="0" rtl="0" algn="ctr">
              <a:lnSpc>
                <a:spcPct val="100000"/>
              </a:lnSpc>
              <a:spcBef>
                <a:spcPts val="0"/>
              </a:spcBef>
              <a:spcAft>
                <a:spcPts val="0"/>
              </a:spcAft>
              <a:buClr>
                <a:srgbClr val="000000"/>
              </a:buClr>
              <a:buSzPts val="1400"/>
              <a:buFont typeface="Arial"/>
              <a:buChar char="-"/>
            </a:pPr>
            <a:r>
              <a:rPr b="1" i="0" lang="en-US" sz="1400" u="none" cap="none" strike="noStrike">
                <a:solidFill>
                  <a:schemeClr val="dk1"/>
                </a:solidFill>
                <a:latin typeface="Arial"/>
                <a:ea typeface="Arial"/>
                <a:cs typeface="Arial"/>
                <a:sym typeface="Arial"/>
              </a:rPr>
              <a:t>Liver failure </a:t>
            </a:r>
            <a:endParaRPr b="0" i="0" sz="1400" u="none" cap="none" strike="noStrike">
              <a:solidFill>
                <a:srgbClr val="000000"/>
              </a:solidFill>
              <a:latin typeface="Arial"/>
              <a:ea typeface="Arial"/>
              <a:cs typeface="Arial"/>
              <a:sym typeface="Arial"/>
            </a:endParaRPr>
          </a:p>
          <a:p>
            <a:pPr indent="-285750" lvl="0" marL="285750" marR="0" rtl="0" algn="ctr">
              <a:lnSpc>
                <a:spcPct val="100000"/>
              </a:lnSpc>
              <a:spcBef>
                <a:spcPts val="0"/>
              </a:spcBef>
              <a:spcAft>
                <a:spcPts val="0"/>
              </a:spcAft>
              <a:buClr>
                <a:srgbClr val="000000"/>
              </a:buClr>
              <a:buSzPts val="1400"/>
              <a:buFont typeface="Arial"/>
              <a:buChar char="-"/>
            </a:pPr>
            <a:r>
              <a:rPr b="1" i="0" lang="en-US" sz="1400" u="none" cap="none" strike="noStrike">
                <a:solidFill>
                  <a:schemeClr val="dk1"/>
                </a:solidFill>
                <a:latin typeface="Arial"/>
                <a:ea typeface="Arial"/>
                <a:cs typeface="Arial"/>
                <a:sym typeface="Arial"/>
              </a:rPr>
              <a:t>Renal artery stenosis or blockage</a:t>
            </a:r>
            <a:endParaRPr b="0" i="0" sz="1400" u="none" cap="none" strike="noStrike">
              <a:solidFill>
                <a:srgbClr val="000000"/>
              </a:solidFill>
              <a:latin typeface="Arial"/>
              <a:ea typeface="Arial"/>
              <a:cs typeface="Arial"/>
              <a:sym typeface="Arial"/>
            </a:endParaRPr>
          </a:p>
          <a:p>
            <a:pPr indent="-285750" lvl="0" marL="285750" marR="0" rtl="0" algn="ctr">
              <a:lnSpc>
                <a:spcPct val="100000"/>
              </a:lnSpc>
              <a:spcBef>
                <a:spcPts val="0"/>
              </a:spcBef>
              <a:spcAft>
                <a:spcPts val="0"/>
              </a:spcAft>
              <a:buClr>
                <a:srgbClr val="000000"/>
              </a:buClr>
              <a:buSzPts val="1400"/>
              <a:buFont typeface="Arial"/>
              <a:buChar char="-"/>
            </a:pPr>
            <a:r>
              <a:rPr b="1" i="0" lang="en-US" sz="1400" u="none" cap="none" strike="noStrike">
                <a:solidFill>
                  <a:schemeClr val="dk1"/>
                </a:solidFill>
                <a:latin typeface="Arial"/>
                <a:ea typeface="Arial"/>
                <a:cs typeface="Arial"/>
                <a:sym typeface="Arial"/>
              </a:rPr>
              <a:t>Drugs – NSAIDS or ACEi </a:t>
            </a:r>
            <a:endParaRPr b="1" i="0" sz="1400" u="sng" cap="none" strike="noStrike">
              <a:solidFill>
                <a:schemeClr val="dk1"/>
              </a:solidFill>
              <a:latin typeface="Arial"/>
              <a:ea typeface="Arial"/>
              <a:cs typeface="Arial"/>
              <a:sym typeface="Arial"/>
            </a:endParaRPr>
          </a:p>
        </p:txBody>
      </p:sp>
      <p:sp>
        <p:nvSpPr>
          <p:cNvPr id="149" name="Google Shape;149;p14"/>
          <p:cNvSpPr/>
          <p:nvPr/>
        </p:nvSpPr>
        <p:spPr>
          <a:xfrm>
            <a:off x="2145103" y="3939920"/>
            <a:ext cx="5333999" cy="1351472"/>
          </a:xfrm>
          <a:prstGeom prst="roundRect">
            <a:avLst>
              <a:gd fmla="val 16667" name="adj"/>
            </a:avLst>
          </a:prstGeom>
          <a:solidFill>
            <a:schemeClr val="accent1"/>
          </a:solidFill>
          <a:ln cap="flat" cmpd="sng" w="25400">
            <a:solidFill>
              <a:srgbClr val="9C84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sng" cap="none" strike="noStrike">
                <a:solidFill>
                  <a:schemeClr val="dk1"/>
                </a:solidFill>
                <a:latin typeface="Arial"/>
                <a:ea typeface="Arial"/>
                <a:cs typeface="Arial"/>
                <a:sym typeface="Arial"/>
              </a:rPr>
              <a:t>RENAL</a:t>
            </a:r>
            <a:endParaRPr b="0" i="0" sz="1400" u="none" cap="none" strike="noStrike">
              <a:solidFill>
                <a:srgbClr val="000000"/>
              </a:solidFill>
              <a:latin typeface="Arial"/>
              <a:ea typeface="Arial"/>
              <a:cs typeface="Arial"/>
              <a:sym typeface="Arial"/>
            </a:endParaRPr>
          </a:p>
          <a:p>
            <a:pPr indent="-285750" lvl="0" marL="285750" marR="0" rtl="0" algn="ctr">
              <a:lnSpc>
                <a:spcPct val="100000"/>
              </a:lnSpc>
              <a:spcBef>
                <a:spcPts val="0"/>
              </a:spcBef>
              <a:spcAft>
                <a:spcPts val="0"/>
              </a:spcAft>
              <a:buClr>
                <a:srgbClr val="000000"/>
              </a:buClr>
              <a:buSzPts val="1400"/>
              <a:buFont typeface="Arial"/>
              <a:buChar char="-"/>
            </a:pPr>
            <a:r>
              <a:rPr b="1" i="0" lang="en-US" sz="1400" u="none" cap="none" strike="noStrike">
                <a:solidFill>
                  <a:schemeClr val="dk1"/>
                </a:solidFill>
                <a:latin typeface="Arial"/>
                <a:ea typeface="Arial"/>
                <a:cs typeface="Arial"/>
                <a:sym typeface="Arial"/>
              </a:rPr>
              <a:t>Glomerulonephritis</a:t>
            </a:r>
            <a:endParaRPr b="0" i="0" sz="1400" u="none" cap="none" strike="noStrike">
              <a:solidFill>
                <a:srgbClr val="000000"/>
              </a:solidFill>
              <a:latin typeface="Arial"/>
              <a:ea typeface="Arial"/>
              <a:cs typeface="Arial"/>
              <a:sym typeface="Arial"/>
            </a:endParaRPr>
          </a:p>
          <a:p>
            <a:pPr indent="-285750" lvl="0" marL="285750" marR="0" rtl="0" algn="ctr">
              <a:lnSpc>
                <a:spcPct val="100000"/>
              </a:lnSpc>
              <a:spcBef>
                <a:spcPts val="0"/>
              </a:spcBef>
              <a:spcAft>
                <a:spcPts val="0"/>
              </a:spcAft>
              <a:buClr>
                <a:srgbClr val="000000"/>
              </a:buClr>
              <a:buSzPts val="1400"/>
              <a:buFont typeface="Arial"/>
              <a:buChar char="-"/>
            </a:pPr>
            <a:r>
              <a:rPr b="1" i="0" lang="en-US" sz="1400" u="none" cap="none" strike="noStrike">
                <a:solidFill>
                  <a:schemeClr val="dk1"/>
                </a:solidFill>
                <a:latin typeface="Arial"/>
                <a:ea typeface="Arial"/>
                <a:cs typeface="Arial"/>
                <a:sym typeface="Arial"/>
              </a:rPr>
              <a:t>Necrosis ( prolonged ischaemia, infections, nephrotoxins)</a:t>
            </a:r>
            <a:endParaRPr b="0" i="0" sz="1400" u="none" cap="none" strike="noStrike">
              <a:solidFill>
                <a:srgbClr val="000000"/>
              </a:solidFill>
              <a:latin typeface="Arial"/>
              <a:ea typeface="Arial"/>
              <a:cs typeface="Arial"/>
              <a:sym typeface="Arial"/>
            </a:endParaRPr>
          </a:p>
          <a:p>
            <a:pPr indent="-285750" lvl="0" marL="285750" marR="0" rtl="0" algn="ctr">
              <a:lnSpc>
                <a:spcPct val="100000"/>
              </a:lnSpc>
              <a:spcBef>
                <a:spcPts val="0"/>
              </a:spcBef>
              <a:spcAft>
                <a:spcPts val="0"/>
              </a:spcAft>
              <a:buClr>
                <a:srgbClr val="000000"/>
              </a:buClr>
              <a:buSzPts val="1400"/>
              <a:buFont typeface="Arial"/>
              <a:buChar char="-"/>
            </a:pPr>
            <a:r>
              <a:rPr b="1" i="0" lang="en-US" sz="1400" u="none" cap="none" strike="noStrike">
                <a:solidFill>
                  <a:schemeClr val="dk1"/>
                </a:solidFill>
                <a:latin typeface="Arial"/>
                <a:ea typeface="Arial"/>
                <a:cs typeface="Arial"/>
                <a:sym typeface="Arial"/>
              </a:rPr>
              <a:t>Acute interstitial nephritis (infection, ischaemia, connective tissue diseases) </a:t>
            </a:r>
            <a:endParaRPr b="0" i="0" sz="1400" u="none" cap="none" strike="noStrike">
              <a:solidFill>
                <a:srgbClr val="000000"/>
              </a:solidFill>
              <a:latin typeface="Arial"/>
              <a:ea typeface="Arial"/>
              <a:cs typeface="Arial"/>
              <a:sym typeface="Arial"/>
            </a:endParaRPr>
          </a:p>
        </p:txBody>
      </p:sp>
      <p:sp>
        <p:nvSpPr>
          <p:cNvPr id="150" name="Google Shape;150;p14"/>
          <p:cNvSpPr/>
          <p:nvPr/>
        </p:nvSpPr>
        <p:spPr>
          <a:xfrm>
            <a:off x="2145103" y="5398025"/>
            <a:ext cx="5333999" cy="1351472"/>
          </a:xfrm>
          <a:prstGeom prst="roundRect">
            <a:avLst>
              <a:gd fmla="val 16667" name="adj"/>
            </a:avLst>
          </a:prstGeom>
          <a:solidFill>
            <a:schemeClr val="accent1"/>
          </a:solidFill>
          <a:ln cap="flat" cmpd="sng" w="25400">
            <a:solidFill>
              <a:srgbClr val="9C84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sng" cap="none" strike="noStrike">
                <a:solidFill>
                  <a:schemeClr val="dk1"/>
                </a:solidFill>
                <a:latin typeface="Arial"/>
                <a:ea typeface="Arial"/>
                <a:cs typeface="Arial"/>
                <a:sym typeface="Arial"/>
              </a:rPr>
              <a:t>POST – RENAL (OBSTRUCTION)</a:t>
            </a:r>
            <a:endParaRPr b="0" i="0" sz="1400" u="none" cap="none" strike="noStrike">
              <a:solidFill>
                <a:srgbClr val="000000"/>
              </a:solidFill>
              <a:latin typeface="Arial"/>
              <a:ea typeface="Arial"/>
              <a:cs typeface="Arial"/>
              <a:sym typeface="Arial"/>
            </a:endParaRPr>
          </a:p>
          <a:p>
            <a:pPr indent="-285750" lvl="0" marL="285750" marR="0" rtl="0" algn="ctr">
              <a:lnSpc>
                <a:spcPct val="100000"/>
              </a:lnSpc>
              <a:spcBef>
                <a:spcPts val="0"/>
              </a:spcBef>
              <a:spcAft>
                <a:spcPts val="0"/>
              </a:spcAft>
              <a:buClr>
                <a:srgbClr val="000000"/>
              </a:buClr>
              <a:buSzPts val="1400"/>
              <a:buFont typeface="Arial"/>
              <a:buChar char="-"/>
            </a:pPr>
            <a:r>
              <a:rPr b="1" i="0" lang="en-US" sz="1400" u="none" cap="none" strike="noStrike">
                <a:solidFill>
                  <a:schemeClr val="dk1"/>
                </a:solidFill>
                <a:latin typeface="Arial"/>
                <a:ea typeface="Arial"/>
                <a:cs typeface="Arial"/>
                <a:sym typeface="Arial"/>
              </a:rPr>
              <a:t>Stones</a:t>
            </a:r>
            <a:endParaRPr b="0" i="0" sz="1400" u="none" cap="none" strike="noStrike">
              <a:solidFill>
                <a:srgbClr val="000000"/>
              </a:solidFill>
              <a:latin typeface="Arial"/>
              <a:ea typeface="Arial"/>
              <a:cs typeface="Arial"/>
              <a:sym typeface="Arial"/>
            </a:endParaRPr>
          </a:p>
          <a:p>
            <a:pPr indent="-285750" lvl="0" marL="285750" marR="0" rtl="0" algn="ctr">
              <a:lnSpc>
                <a:spcPct val="100000"/>
              </a:lnSpc>
              <a:spcBef>
                <a:spcPts val="0"/>
              </a:spcBef>
              <a:spcAft>
                <a:spcPts val="0"/>
              </a:spcAft>
              <a:buClr>
                <a:srgbClr val="000000"/>
              </a:buClr>
              <a:buSzPts val="1400"/>
              <a:buFont typeface="Arial"/>
              <a:buChar char="-"/>
            </a:pPr>
            <a:r>
              <a:rPr b="1" i="0" lang="en-US" sz="1400" u="none" cap="none" strike="noStrike">
                <a:solidFill>
                  <a:schemeClr val="dk1"/>
                </a:solidFill>
                <a:latin typeface="Arial"/>
                <a:ea typeface="Arial"/>
                <a:cs typeface="Arial"/>
                <a:sym typeface="Arial"/>
              </a:rPr>
              <a:t>Prostate enlargement (BPH, cancer)</a:t>
            </a:r>
            <a:endParaRPr b="0" i="0" sz="1400" u="none" cap="none" strike="noStrike">
              <a:solidFill>
                <a:srgbClr val="000000"/>
              </a:solidFill>
              <a:latin typeface="Arial"/>
              <a:ea typeface="Arial"/>
              <a:cs typeface="Arial"/>
              <a:sym typeface="Arial"/>
            </a:endParaRPr>
          </a:p>
          <a:p>
            <a:pPr indent="-285750" lvl="0" marL="285750" marR="0" rtl="0" algn="ctr">
              <a:lnSpc>
                <a:spcPct val="100000"/>
              </a:lnSpc>
              <a:spcBef>
                <a:spcPts val="0"/>
              </a:spcBef>
              <a:spcAft>
                <a:spcPts val="0"/>
              </a:spcAft>
              <a:buClr>
                <a:srgbClr val="000000"/>
              </a:buClr>
              <a:buSzPts val="1400"/>
              <a:buFont typeface="Arial"/>
              <a:buChar char="-"/>
            </a:pPr>
            <a:r>
              <a:rPr b="1" i="0" lang="en-US" sz="1400" u="none" cap="none" strike="noStrike">
                <a:solidFill>
                  <a:schemeClr val="dk1"/>
                </a:solidFill>
                <a:latin typeface="Arial"/>
                <a:ea typeface="Arial"/>
                <a:cs typeface="Arial"/>
                <a:sym typeface="Arial"/>
              </a:rPr>
              <a:t>Occluded indwelling catheter</a:t>
            </a:r>
            <a:endParaRPr b="0" i="0" sz="1400" u="none" cap="none" strike="noStrike">
              <a:solidFill>
                <a:srgbClr val="000000"/>
              </a:solidFill>
              <a:latin typeface="Arial"/>
              <a:ea typeface="Arial"/>
              <a:cs typeface="Arial"/>
              <a:sym typeface="Arial"/>
            </a:endParaRPr>
          </a:p>
        </p:txBody>
      </p:sp>
      <p:pic>
        <p:nvPicPr>
          <p:cNvPr id="151" name="Google Shape;151;p14"/>
          <p:cNvPicPr preferRelativeResize="0"/>
          <p:nvPr/>
        </p:nvPicPr>
        <p:blipFill rotWithShape="1">
          <a:blip r:embed="rId3">
            <a:alphaModFix/>
          </a:blip>
          <a:srcRect b="33584" l="2159" r="8740" t="0"/>
          <a:stretch/>
        </p:blipFill>
        <p:spPr>
          <a:xfrm>
            <a:off x="8054295" y="1196196"/>
            <a:ext cx="4051442" cy="367485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graphicFrame>
        <p:nvGraphicFramePr>
          <p:cNvPr id="157" name="Google Shape;157;p15"/>
          <p:cNvGraphicFramePr/>
          <p:nvPr/>
        </p:nvGraphicFramePr>
        <p:xfrm>
          <a:off x="120770" y="40258"/>
          <a:ext cx="3000000" cy="3000000"/>
        </p:xfrm>
        <a:graphic>
          <a:graphicData uri="http://schemas.openxmlformats.org/drawingml/2006/table">
            <a:tbl>
              <a:tblPr>
                <a:noFill/>
                <a:tableStyleId>{81E60007-D3D8-45DC-83DC-71EF320D9430}</a:tableStyleId>
              </a:tblPr>
              <a:tblGrid>
                <a:gridCol w="1790500"/>
                <a:gridCol w="10228975"/>
              </a:tblGrid>
              <a:tr h="1465125">
                <a:tc>
                  <a:txBody>
                    <a:bodyPr/>
                    <a:lstStyle/>
                    <a:p>
                      <a:pPr indent="0" lvl="0" marL="0" marR="0" rtl="0" algn="l">
                        <a:lnSpc>
                          <a:spcPct val="100000"/>
                        </a:lnSpc>
                        <a:spcBef>
                          <a:spcPts val="0"/>
                        </a:spcBef>
                        <a:spcAft>
                          <a:spcPts val="0"/>
                        </a:spcAft>
                        <a:buClr>
                          <a:srgbClr val="000000"/>
                        </a:buClr>
                        <a:buSzPts val="1400"/>
                        <a:buFont typeface="Arial"/>
                        <a:buNone/>
                      </a:pPr>
                      <a:r>
                        <a:rPr lang="en-US" sz="1500" u="none" cap="none" strike="noStrike"/>
                        <a:t>Presentation</a:t>
                      </a:r>
                      <a:endParaRPr sz="15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0" lang="en-US" sz="1500" u="none" cap="none" strike="noStrike"/>
                        <a:t>OFTEN </a:t>
                      </a:r>
                      <a:r>
                        <a:rPr b="0" lang="en-US" sz="1500" u="none" cap="none" strike="noStrike">
                          <a:highlight>
                            <a:srgbClr val="FFFF00"/>
                          </a:highlight>
                        </a:rPr>
                        <a:t>ASYMPTOMATIC</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b="0" lang="en-US" sz="1500" u="none" cap="none" strike="noStrike"/>
                        <a:t>Result of </a:t>
                      </a:r>
                      <a:r>
                        <a:rPr b="0" lang="en-US" sz="1500" u="none" cap="none" strike="noStrike">
                          <a:highlight>
                            <a:srgbClr val="FFFF00"/>
                          </a:highlight>
                        </a:rPr>
                        <a:t>substance accumulation</a:t>
                      </a:r>
                      <a:r>
                        <a:rPr b="0" lang="en-US" sz="1500" u="none" cap="none" strike="noStrike"/>
                        <a:t>:</a:t>
                      </a:r>
                      <a:endParaRPr sz="14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lang="en-US" sz="1500" u="none" cap="none" strike="noStrike">
                          <a:highlight>
                            <a:srgbClr val="FFFF00"/>
                          </a:highlight>
                        </a:rPr>
                        <a:t>Hyperkalaemia</a:t>
                      </a:r>
                      <a:r>
                        <a:rPr b="0" lang="en-US" sz="1500" u="none" cap="none" strike="noStrike"/>
                        <a:t> – arrhythmias, muscle weakness</a:t>
                      </a:r>
                      <a:endParaRPr sz="14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lang="en-US" sz="1500" u="none" cap="none" strike="noStrike">
                          <a:highlight>
                            <a:srgbClr val="FFFF00"/>
                          </a:highlight>
                        </a:rPr>
                        <a:t>Hyperuraemia</a:t>
                      </a:r>
                      <a:r>
                        <a:rPr b="0" lang="en-US" sz="1500" u="none" cap="none" strike="noStrike"/>
                        <a:t> – N&amp;V, weakness, pericarditis (if severe), platelet dysfunction (bleeding),confusion if severe (HE)</a:t>
                      </a:r>
                      <a:endParaRPr sz="14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lang="en-US" sz="1500" u="none" cap="none" strike="noStrike">
                          <a:highlight>
                            <a:srgbClr val="FFFF00"/>
                          </a:highlight>
                        </a:rPr>
                        <a:t>Fluid overload </a:t>
                      </a:r>
                      <a:r>
                        <a:rPr b="0" lang="en-US" sz="1500" u="none" cap="none" strike="noStrike"/>
                        <a:t>– oedema, hypovolemic shock, decreased urine, palpable bladder</a:t>
                      </a:r>
                      <a:endParaRPr sz="14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lang="en-US" sz="1500" u="none" cap="none" strike="noStrike">
                          <a:highlight>
                            <a:srgbClr val="FFFF00"/>
                          </a:highlight>
                        </a:rPr>
                        <a:t>Acid build up </a:t>
                      </a:r>
                      <a:r>
                        <a:rPr b="0" lang="en-US" sz="1500" u="none" cap="none" strike="noStrike"/>
                        <a:t>– metabolic acidosis</a:t>
                      </a:r>
                      <a:endParaRPr sz="1400" u="none" cap="none" strike="noStrike"/>
                    </a:p>
                  </a:txBody>
                  <a:tcPr marT="91425" marB="91425" marR="91425" marL="91425"/>
                </a:tc>
              </a:tr>
              <a:tr h="2757925">
                <a:tc>
                  <a:txBody>
                    <a:bodyPr/>
                    <a:lstStyle/>
                    <a:p>
                      <a:pPr indent="0" lvl="0" marL="0" marR="0" rtl="0" algn="l">
                        <a:lnSpc>
                          <a:spcPct val="100000"/>
                        </a:lnSpc>
                        <a:spcBef>
                          <a:spcPts val="0"/>
                        </a:spcBef>
                        <a:spcAft>
                          <a:spcPts val="0"/>
                        </a:spcAft>
                        <a:buClr>
                          <a:srgbClr val="000000"/>
                        </a:buClr>
                        <a:buSzPts val="1400"/>
                        <a:buFont typeface="Arial"/>
                        <a:buNone/>
                      </a:pPr>
                      <a:r>
                        <a:rPr lang="en-US" sz="1500" u="none" cap="none" strike="noStrike"/>
                        <a:t>DIAGNOSIS &amp; INVESTIGATIONS </a:t>
                      </a:r>
                      <a:endParaRPr sz="15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500" u="none" cap="none" strike="noStrike"/>
                        <a:t> (</a:t>
                      </a:r>
                      <a:r>
                        <a:rPr lang="en-US" sz="1500" u="none" cap="none" strike="noStrike">
                          <a:highlight>
                            <a:srgbClr val="FFFF00"/>
                          </a:highlight>
                        </a:rPr>
                        <a:t>KDIGO </a:t>
                      </a:r>
                      <a:r>
                        <a:rPr lang="en-US" sz="1500" u="none" cap="none" strike="noStrike"/>
                        <a:t>classification)</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500" u="none" cap="none" strike="noStrike"/>
                        <a:t>•a rise in </a:t>
                      </a:r>
                      <a:r>
                        <a:rPr lang="en-US" sz="1500" u="none" cap="none" strike="noStrike">
                          <a:highlight>
                            <a:srgbClr val="FFFF00"/>
                          </a:highlight>
                        </a:rPr>
                        <a:t>serum creatinine </a:t>
                      </a:r>
                      <a:r>
                        <a:rPr lang="en-US" sz="1500" u="none" cap="none" strike="noStrike"/>
                        <a:t>of </a:t>
                      </a:r>
                      <a:r>
                        <a:rPr lang="en-US" sz="1500" u="none" cap="none" strike="noStrike">
                          <a:highlight>
                            <a:srgbClr val="FFFF00"/>
                          </a:highlight>
                        </a:rPr>
                        <a:t>26 micro mol/L </a:t>
                      </a:r>
                      <a:r>
                        <a:rPr lang="en-US" sz="1500" u="none" cap="none" strike="noStrike"/>
                        <a:t>within </a:t>
                      </a:r>
                      <a:r>
                        <a:rPr lang="en-US" sz="1500" u="none" cap="none" strike="noStrike">
                          <a:highlight>
                            <a:srgbClr val="FFFF00"/>
                          </a:highlight>
                        </a:rPr>
                        <a:t>48hr (needs baseline)</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500" u="none" cap="none" strike="noStrike"/>
                        <a:t>•a </a:t>
                      </a:r>
                      <a:r>
                        <a:rPr lang="en-US" sz="1500" u="none" cap="none" strike="noStrike">
                          <a:highlight>
                            <a:srgbClr val="FFFF00"/>
                          </a:highlight>
                        </a:rPr>
                        <a:t>&gt;50% (1.5x baseline) </a:t>
                      </a:r>
                      <a:r>
                        <a:rPr lang="en-US" sz="1500" u="none" cap="none" strike="noStrike"/>
                        <a:t>increase from baseline – within </a:t>
                      </a:r>
                      <a:r>
                        <a:rPr lang="en-US" sz="1500" u="none" cap="none" strike="noStrike">
                          <a:highlight>
                            <a:srgbClr val="FFFF00"/>
                          </a:highlight>
                        </a:rPr>
                        <a:t>7 days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500" u="none" cap="none" strike="noStrike"/>
                        <a:t>•a fall in </a:t>
                      </a:r>
                      <a:r>
                        <a:rPr lang="en-US" sz="1500" u="none" cap="none" strike="noStrike">
                          <a:highlight>
                            <a:srgbClr val="FFFF00"/>
                          </a:highlight>
                        </a:rPr>
                        <a:t>urine output </a:t>
                      </a:r>
                      <a:r>
                        <a:rPr lang="en-US" sz="1500" u="none" cap="none" strike="noStrike"/>
                        <a:t>to </a:t>
                      </a:r>
                      <a:r>
                        <a:rPr lang="en-US" sz="1500" u="none" cap="none" strike="noStrike">
                          <a:highlight>
                            <a:srgbClr val="FFFF00"/>
                          </a:highlight>
                        </a:rPr>
                        <a:t>&lt;0.5 mL/kg/hr </a:t>
                      </a:r>
                      <a:r>
                        <a:rPr lang="en-US" sz="1500" u="none" cap="none" strike="noStrike"/>
                        <a:t>for </a:t>
                      </a:r>
                      <a:r>
                        <a:rPr lang="en-US" sz="1500" u="none" cap="none" strike="noStrike">
                          <a:highlight>
                            <a:srgbClr val="FFFF00"/>
                          </a:highlight>
                        </a:rPr>
                        <a:t>&gt;6hrs </a:t>
                      </a:r>
                      <a:r>
                        <a:rPr lang="en-US" sz="1500" u="none" cap="none" strike="noStrike"/>
                        <a:t>– normal = </a:t>
                      </a:r>
                      <a:r>
                        <a:rPr lang="en-US" sz="1500" u="none" cap="none" strike="noStrike">
                          <a:highlight>
                            <a:srgbClr val="FFFF00"/>
                          </a:highlight>
                        </a:rPr>
                        <a:t>0.5-1.5 mL/kg/hr</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500" u="none" cap="none" strike="noStrike"/>
                    </a:p>
                    <a:p>
                      <a:pPr indent="0" lvl="0" marL="0" marR="0" rtl="0" algn="l">
                        <a:lnSpc>
                          <a:spcPct val="100000"/>
                        </a:lnSpc>
                        <a:spcBef>
                          <a:spcPts val="0"/>
                        </a:spcBef>
                        <a:spcAft>
                          <a:spcPts val="0"/>
                        </a:spcAft>
                        <a:buClr>
                          <a:srgbClr val="000000"/>
                        </a:buClr>
                        <a:buSzPts val="1400"/>
                        <a:buFont typeface="Arial"/>
                        <a:buNone/>
                      </a:pPr>
                      <a:r>
                        <a:rPr lang="en-US" sz="1500" u="none" cap="none" strike="noStrike"/>
                        <a:t>Determine cause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500" u="none" cap="none" strike="noStrike"/>
                    </a:p>
                    <a:p>
                      <a:pPr indent="0" lvl="0" marL="0" marR="0" rtl="0" algn="l">
                        <a:lnSpc>
                          <a:spcPct val="100000"/>
                        </a:lnSpc>
                        <a:spcBef>
                          <a:spcPts val="0"/>
                        </a:spcBef>
                        <a:spcAft>
                          <a:spcPts val="0"/>
                        </a:spcAft>
                        <a:buClr>
                          <a:srgbClr val="000000"/>
                        </a:buClr>
                        <a:buSzPts val="1400"/>
                        <a:buFont typeface="Arial"/>
                        <a:buNone/>
                      </a:pPr>
                      <a:r>
                        <a:rPr lang="en-US" sz="1500" u="none" cap="none" strike="noStrike"/>
                        <a:t>Bloods – FBC, CRP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500" u="none" cap="none" strike="noStrike"/>
                        <a:t>Electrolytes</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500" u="none" cap="none" strike="noStrike"/>
                    </a:p>
                    <a:p>
                      <a:pPr indent="0" lvl="0" marL="0" marR="0" rtl="0" algn="l">
                        <a:lnSpc>
                          <a:spcPct val="100000"/>
                        </a:lnSpc>
                        <a:spcBef>
                          <a:spcPts val="0"/>
                        </a:spcBef>
                        <a:spcAft>
                          <a:spcPts val="0"/>
                        </a:spcAft>
                        <a:buClr>
                          <a:srgbClr val="000000"/>
                        </a:buClr>
                        <a:buSzPts val="1400"/>
                        <a:buFont typeface="Arial"/>
                        <a:buNone/>
                      </a:pPr>
                      <a:r>
                        <a:rPr lang="en-US" sz="1500" u="none" cap="none" strike="noStrike">
                          <a:highlight>
                            <a:srgbClr val="FFFF00"/>
                          </a:highlight>
                        </a:rPr>
                        <a:t>Renal biopsy </a:t>
                      </a:r>
                      <a:r>
                        <a:rPr lang="en-US" sz="1500" u="none" cap="none" strike="noStrike"/>
                        <a:t>for intrarenal cause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500" u="none" cap="none" strike="noStrike">
                          <a:highlight>
                            <a:srgbClr val="FFFF00"/>
                          </a:highlight>
                        </a:rPr>
                        <a:t>Renal USS </a:t>
                      </a:r>
                      <a:r>
                        <a:rPr lang="en-US" sz="1500" u="none" cap="none" strike="noStrike"/>
                        <a:t>for post renal</a:t>
                      </a:r>
                      <a:endParaRPr sz="1400" u="none" cap="none" strike="noStrike"/>
                    </a:p>
                  </a:txBody>
                  <a:tcPr marT="91425" marB="91425" marR="91425" marL="91425"/>
                </a:tc>
              </a:tr>
              <a:tr h="1680600">
                <a:tc>
                  <a:txBody>
                    <a:bodyPr/>
                    <a:lstStyle/>
                    <a:p>
                      <a:pPr indent="0" lvl="0" marL="0" marR="0" rtl="0" algn="l">
                        <a:lnSpc>
                          <a:spcPct val="100000"/>
                        </a:lnSpc>
                        <a:spcBef>
                          <a:spcPts val="0"/>
                        </a:spcBef>
                        <a:spcAft>
                          <a:spcPts val="0"/>
                        </a:spcAft>
                        <a:buClr>
                          <a:srgbClr val="000000"/>
                        </a:buClr>
                        <a:buSzPts val="1400"/>
                        <a:buFont typeface="Arial"/>
                        <a:buNone/>
                      </a:pPr>
                      <a:r>
                        <a:rPr lang="en-US" sz="1500" u="none" cap="none" strike="noStrike"/>
                        <a:t>TREATMENT (Tx)</a:t>
                      </a:r>
                      <a:endParaRPr sz="15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500" u="none" cap="none" strike="noStrike"/>
                        <a:t>Treat </a:t>
                      </a:r>
                      <a:r>
                        <a:rPr lang="en-US" sz="1500" u="none" cap="none" strike="noStrike">
                          <a:highlight>
                            <a:srgbClr val="FFFF00"/>
                          </a:highlight>
                        </a:rPr>
                        <a:t>underlying cause </a:t>
                      </a:r>
                      <a:r>
                        <a:rPr lang="en-US" sz="1500" u="none" cap="none" strike="noStrike"/>
                        <a:t>– hypotension, infection, stones, obstruction</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500" u="none" cap="none" strike="noStrike"/>
                    </a:p>
                    <a:p>
                      <a:pPr indent="0" lvl="0" marL="0" marR="0" rtl="0" algn="l">
                        <a:lnSpc>
                          <a:spcPct val="100000"/>
                        </a:lnSpc>
                        <a:spcBef>
                          <a:spcPts val="0"/>
                        </a:spcBef>
                        <a:spcAft>
                          <a:spcPts val="0"/>
                        </a:spcAft>
                        <a:buClr>
                          <a:srgbClr val="000000"/>
                        </a:buClr>
                        <a:buSzPts val="1400"/>
                        <a:buFont typeface="Arial"/>
                        <a:buNone/>
                      </a:pPr>
                      <a:r>
                        <a:rPr lang="en-US" sz="1500" u="none" cap="none" strike="noStrike">
                          <a:highlight>
                            <a:srgbClr val="FFFF00"/>
                          </a:highlight>
                        </a:rPr>
                        <a:t>Stop drugs </a:t>
                      </a:r>
                      <a:r>
                        <a:rPr lang="en-US" sz="1500" u="none" cap="none" strike="noStrike"/>
                        <a:t>– NSAIDs, ACEi, ARBs, metformin, lithium, digoxin</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500" u="none" cap="none" strike="noStrike"/>
                    </a:p>
                    <a:p>
                      <a:pPr indent="0" lvl="0" marL="0" marR="0" rtl="0" algn="l">
                        <a:lnSpc>
                          <a:spcPct val="100000"/>
                        </a:lnSpc>
                        <a:spcBef>
                          <a:spcPts val="0"/>
                        </a:spcBef>
                        <a:spcAft>
                          <a:spcPts val="0"/>
                        </a:spcAft>
                        <a:buClr>
                          <a:srgbClr val="000000"/>
                        </a:buClr>
                        <a:buSzPts val="1400"/>
                        <a:buFont typeface="Arial"/>
                        <a:buNone/>
                      </a:pPr>
                      <a:r>
                        <a:rPr lang="en-US" sz="1500" u="none" cap="none" strike="noStrike"/>
                        <a:t>Treat underlying </a:t>
                      </a:r>
                      <a:r>
                        <a:rPr lang="en-US" sz="1500" u="none" cap="none" strike="noStrike">
                          <a:highlight>
                            <a:srgbClr val="FFFF00"/>
                          </a:highlight>
                        </a:rPr>
                        <a:t>complications</a:t>
                      </a:r>
                      <a:r>
                        <a:rPr lang="en-US" sz="1500" u="none" cap="none" strike="noStrike"/>
                        <a:t> – imbalances (hyperkalaemia, metabolic acidosis and fluid overload)</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500" u="none" cap="none" strike="noStrike"/>
                    </a:p>
                    <a:p>
                      <a:pPr indent="0" lvl="0" marL="0" marR="0" rtl="0" algn="l">
                        <a:lnSpc>
                          <a:spcPct val="100000"/>
                        </a:lnSpc>
                        <a:spcBef>
                          <a:spcPts val="0"/>
                        </a:spcBef>
                        <a:spcAft>
                          <a:spcPts val="0"/>
                        </a:spcAft>
                        <a:buClr>
                          <a:srgbClr val="000000"/>
                        </a:buClr>
                        <a:buSzPts val="1400"/>
                        <a:buFont typeface="Arial"/>
                        <a:buNone/>
                      </a:pPr>
                      <a:r>
                        <a:rPr lang="en-US" sz="1500" u="none" cap="none" strike="noStrike"/>
                        <a:t>Severe = </a:t>
                      </a:r>
                      <a:r>
                        <a:rPr lang="en-US" sz="1500" u="none" cap="none" strike="noStrike">
                          <a:highlight>
                            <a:srgbClr val="FFFF00"/>
                          </a:highlight>
                        </a:rPr>
                        <a:t>dialysis</a:t>
                      </a:r>
                      <a:endParaRPr sz="1400" u="none" cap="none" strike="noStrike"/>
                    </a:p>
                  </a:txBody>
                  <a:tcPr marT="91425" marB="91425" marR="91425" marL="91425"/>
                </a:tc>
              </a:tr>
              <a:tr h="520125">
                <a:tc>
                  <a:txBody>
                    <a:bodyPr/>
                    <a:lstStyle/>
                    <a:p>
                      <a:pPr indent="0" lvl="0" marL="0" marR="0" rtl="0" algn="l">
                        <a:lnSpc>
                          <a:spcPct val="100000"/>
                        </a:lnSpc>
                        <a:spcBef>
                          <a:spcPts val="0"/>
                        </a:spcBef>
                        <a:spcAft>
                          <a:spcPts val="0"/>
                        </a:spcAft>
                        <a:buClr>
                          <a:srgbClr val="000000"/>
                        </a:buClr>
                        <a:buSzPts val="1400"/>
                        <a:buFont typeface="Arial"/>
                        <a:buNone/>
                      </a:pPr>
                      <a:r>
                        <a:rPr lang="en-US" sz="1500" u="none" cap="none" strike="noStrike"/>
                        <a:t>COMPLICATIONS</a:t>
                      </a:r>
                      <a:endParaRPr sz="15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500" u="none" cap="none" strike="noStrike"/>
                        <a:t>Can eventually lead to </a:t>
                      </a:r>
                      <a:r>
                        <a:rPr lang="en-US" sz="1500" u="none" cap="none" strike="noStrike">
                          <a:highlight>
                            <a:srgbClr val="FFFF00"/>
                          </a:highlight>
                        </a:rPr>
                        <a:t>end stage renal failure</a:t>
                      </a:r>
                      <a:endParaRPr sz="1500" u="none" cap="none" strike="noStrike">
                        <a:highlight>
                          <a:srgbClr val="FFFF00"/>
                        </a:highlight>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
      <a:dk1>
        <a:srgbClr val="000000"/>
      </a:dk1>
      <a:lt1>
        <a:srgbClr val="F8F4E4"/>
      </a:lt1>
      <a:dk2>
        <a:srgbClr val="44546A"/>
      </a:dk2>
      <a:lt2>
        <a:srgbClr val="F8F4E4"/>
      </a:lt2>
      <a:accent1>
        <a:srgbClr val="D7B5C6"/>
      </a:accent1>
      <a:accent2>
        <a:srgbClr val="9A8AFA"/>
      </a:accent2>
      <a:accent3>
        <a:srgbClr val="E9D1F7"/>
      </a:accent3>
      <a:accent4>
        <a:srgbClr val="8496B0"/>
      </a:accent4>
      <a:accent5>
        <a:srgbClr val="48A1FA"/>
      </a:accent5>
      <a:accent6>
        <a:srgbClr val="F7CBAC"/>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