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7"/>
  </p:notesMasterIdLst>
  <p:sldIdLst>
    <p:sldId id="256" r:id="rId2"/>
    <p:sldId id="257" r:id="rId3"/>
    <p:sldId id="260" r:id="rId4"/>
    <p:sldId id="262" r:id="rId5"/>
    <p:sldId id="263" r:id="rId6"/>
    <p:sldId id="264" r:id="rId7"/>
    <p:sldId id="261" r:id="rId8"/>
    <p:sldId id="258" r:id="rId9"/>
    <p:sldId id="265" r:id="rId10"/>
    <p:sldId id="259" r:id="rId11"/>
    <p:sldId id="266" r:id="rId12"/>
    <p:sldId id="267" r:id="rId13"/>
    <p:sldId id="268" r:id="rId14"/>
    <p:sldId id="269" r:id="rId15"/>
    <p:sldId id="272" r:id="rId16"/>
    <p:sldId id="273" r:id="rId17"/>
    <p:sldId id="274" r:id="rId18"/>
    <p:sldId id="275" r:id="rId19"/>
    <p:sldId id="270" r:id="rId20"/>
    <p:sldId id="276" r:id="rId21"/>
    <p:sldId id="271" r:id="rId22"/>
    <p:sldId id="278" r:id="rId23"/>
    <p:sldId id="277" r:id="rId24"/>
    <p:sldId id="279" r:id="rId25"/>
    <p:sldId id="280" r:id="rId26"/>
    <p:sldId id="281" r:id="rId27"/>
    <p:sldId id="282" r:id="rId28"/>
    <p:sldId id="289" r:id="rId29"/>
    <p:sldId id="290" r:id="rId30"/>
    <p:sldId id="292" r:id="rId31"/>
    <p:sldId id="291" r:id="rId32"/>
    <p:sldId id="288" r:id="rId33"/>
    <p:sldId id="283" r:id="rId34"/>
    <p:sldId id="284" r:id="rId35"/>
    <p:sldId id="285" r:id="rId36"/>
    <p:sldId id="286" r:id="rId37"/>
    <p:sldId id="293" r:id="rId38"/>
    <p:sldId id="296" r:id="rId39"/>
    <p:sldId id="297" r:id="rId40"/>
    <p:sldId id="294" r:id="rId41"/>
    <p:sldId id="298" r:id="rId42"/>
    <p:sldId id="299" r:id="rId43"/>
    <p:sldId id="295"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6"/>
    <p:restoredTop sz="80337"/>
  </p:normalViewPr>
  <p:slideViewPr>
    <p:cSldViewPr snapToGrid="0" snapToObjects="1">
      <p:cViewPr varScale="1">
        <p:scale>
          <a:sx n="98" d="100"/>
          <a:sy n="98" d="100"/>
        </p:scale>
        <p:origin x="1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15C5-CB54-8846-8770-830D6AA8F881}" type="datetimeFigureOut">
              <a:rPr lang="en-GB" smtClean="0"/>
              <a:t>04/02/2021</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45520-639A-E740-B9A9-1EB665533D62}" type="slidenum">
              <a:rPr lang="en-GB" smtClean="0"/>
              <a:t>‹#›</a:t>
            </a:fld>
            <a:endParaRPr lang="en-GB" dirty="0"/>
          </a:p>
        </p:txBody>
      </p:sp>
    </p:spTree>
    <p:extLst>
      <p:ext uri="{BB962C8B-B14F-4D97-AF65-F5344CB8AC3E}">
        <p14:creationId xmlns:p14="http://schemas.microsoft.com/office/powerpoint/2010/main" val="175479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Plasma</a:t>
            </a:r>
            <a:r>
              <a:rPr lang="en-GB" dirty="0"/>
              <a:t> is the main component of blood and consists mostly of water, with proteins, ions, nutrients, and wastes mixed in.</a:t>
            </a:r>
          </a:p>
          <a:p>
            <a:r>
              <a:rPr lang="en-GB" b="1" dirty="0"/>
              <a:t>Red blood cells</a:t>
            </a:r>
            <a:r>
              <a:rPr lang="en-GB" dirty="0"/>
              <a:t> are responsible for carrying oxygen and carbon dioxide.</a:t>
            </a:r>
          </a:p>
          <a:p>
            <a:r>
              <a:rPr lang="en-GB" b="1" dirty="0"/>
              <a:t>Platelets</a:t>
            </a:r>
            <a:r>
              <a:rPr lang="en-GB" dirty="0"/>
              <a:t> are responsible for blood clotting.</a:t>
            </a:r>
          </a:p>
          <a:p>
            <a:r>
              <a:rPr lang="en-GB" b="1" dirty="0"/>
              <a:t>White blood cells</a:t>
            </a:r>
            <a:r>
              <a:rPr lang="en-GB" dirty="0"/>
              <a:t> are part of the immune system and function in immune response.</a:t>
            </a:r>
          </a:p>
          <a:p>
            <a:endParaRPr lang="en-GB" dirty="0"/>
          </a:p>
          <a:p>
            <a:r>
              <a:rPr lang="en-GB" dirty="0"/>
              <a:t>Haematopoietic stem cells live in the bone marrow and can differentiate into all types of blood cells types and tissues. They are self-renewing. </a:t>
            </a:r>
          </a:p>
          <a:p>
            <a:endParaRPr lang="en-GB" dirty="0"/>
          </a:p>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4</a:t>
            </a:fld>
            <a:endParaRPr lang="en-GB" dirty="0"/>
          </a:p>
        </p:txBody>
      </p:sp>
    </p:spTree>
    <p:extLst>
      <p:ext uri="{BB962C8B-B14F-4D97-AF65-F5344CB8AC3E}">
        <p14:creationId xmlns:p14="http://schemas.microsoft.com/office/powerpoint/2010/main" val="261007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25</a:t>
            </a:fld>
            <a:endParaRPr lang="en-GB" dirty="0"/>
          </a:p>
        </p:txBody>
      </p:sp>
    </p:spTree>
    <p:extLst>
      <p:ext uri="{BB962C8B-B14F-4D97-AF65-F5344CB8AC3E}">
        <p14:creationId xmlns:p14="http://schemas.microsoft.com/office/powerpoint/2010/main" val="349204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26</a:t>
            </a:fld>
            <a:endParaRPr lang="en-GB" dirty="0"/>
          </a:p>
        </p:txBody>
      </p:sp>
    </p:spTree>
    <p:extLst>
      <p:ext uri="{BB962C8B-B14F-4D97-AF65-F5344CB8AC3E}">
        <p14:creationId xmlns:p14="http://schemas.microsoft.com/office/powerpoint/2010/main" val="393753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Clopidogrel is an antiplatelet drug used to prevent clot formation. Used in those who are at risk of a heart attack or stroke.</a:t>
            </a:r>
          </a:p>
        </p:txBody>
      </p:sp>
      <p:sp>
        <p:nvSpPr>
          <p:cNvPr id="4" name="Slide Number Placeholder 3"/>
          <p:cNvSpPr>
            <a:spLocks noGrp="1"/>
          </p:cNvSpPr>
          <p:nvPr>
            <p:ph type="sldNum" sz="quarter" idx="5"/>
          </p:nvPr>
        </p:nvSpPr>
        <p:spPr/>
        <p:txBody>
          <a:bodyPr/>
          <a:lstStyle/>
          <a:p>
            <a:fld id="{9C745520-639A-E740-B9A9-1EB665533D62}" type="slidenum">
              <a:rPr lang="en-GB" smtClean="0"/>
              <a:t>28</a:t>
            </a:fld>
            <a:endParaRPr lang="en-GB" dirty="0"/>
          </a:p>
        </p:txBody>
      </p:sp>
    </p:spTree>
    <p:extLst>
      <p:ext uri="{BB962C8B-B14F-4D97-AF65-F5344CB8AC3E}">
        <p14:creationId xmlns:p14="http://schemas.microsoft.com/office/powerpoint/2010/main" val="290015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Crush syndrome is major bodily shock and kidney failure caused by a crushing skeletal injury. </a:t>
            </a:r>
          </a:p>
        </p:txBody>
      </p:sp>
      <p:sp>
        <p:nvSpPr>
          <p:cNvPr id="4" name="Slide Number Placeholder 3"/>
          <p:cNvSpPr>
            <a:spLocks noGrp="1"/>
          </p:cNvSpPr>
          <p:nvPr>
            <p:ph type="sldNum" sz="quarter" idx="5"/>
          </p:nvPr>
        </p:nvSpPr>
        <p:spPr/>
        <p:txBody>
          <a:bodyPr/>
          <a:lstStyle/>
          <a:p>
            <a:fld id="{9C745520-639A-E740-B9A9-1EB665533D62}" type="slidenum">
              <a:rPr lang="en-GB" smtClean="0"/>
              <a:t>31</a:t>
            </a:fld>
            <a:endParaRPr lang="en-GB" dirty="0"/>
          </a:p>
        </p:txBody>
      </p:sp>
    </p:spTree>
    <p:extLst>
      <p:ext uri="{BB962C8B-B14F-4D97-AF65-F5344CB8AC3E}">
        <p14:creationId xmlns:p14="http://schemas.microsoft.com/office/powerpoint/2010/main" val="1298743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CTPA scans </a:t>
            </a:r>
            <a:r>
              <a:rPr lang="en-GB" dirty="0">
                <a:sym typeface="Wingdings" pitchFamily="2" charset="2"/>
              </a:rPr>
              <a:t> left scan is normal, right scan shows large clot</a:t>
            </a:r>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39</a:t>
            </a:fld>
            <a:endParaRPr lang="en-GB" dirty="0"/>
          </a:p>
        </p:txBody>
      </p:sp>
    </p:spTree>
    <p:extLst>
      <p:ext uri="{BB962C8B-B14F-4D97-AF65-F5344CB8AC3E}">
        <p14:creationId xmlns:p14="http://schemas.microsoft.com/office/powerpoint/2010/main" val="158834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 </a:t>
            </a:r>
            <a:r>
              <a:rPr lang="en-GB" dirty="0" err="1"/>
              <a:t>ovale</a:t>
            </a:r>
            <a:r>
              <a:rPr lang="en-GB" dirty="0"/>
              <a:t> and P. vivax can relapse as it can lay dormant in the liver for years. </a:t>
            </a:r>
          </a:p>
          <a:p>
            <a:r>
              <a:rPr lang="en-GB" dirty="0"/>
              <a:t>Primaquine is contra-indicated in G6PD deficiency and pregnancy </a:t>
            </a:r>
          </a:p>
        </p:txBody>
      </p:sp>
      <p:sp>
        <p:nvSpPr>
          <p:cNvPr id="4" name="Slide Number Placeholder 3"/>
          <p:cNvSpPr>
            <a:spLocks noGrp="1"/>
          </p:cNvSpPr>
          <p:nvPr>
            <p:ph type="sldNum" sz="quarter" idx="5"/>
          </p:nvPr>
        </p:nvSpPr>
        <p:spPr/>
        <p:txBody>
          <a:bodyPr/>
          <a:lstStyle/>
          <a:p>
            <a:fld id="{9C745520-639A-E740-B9A9-1EB665533D62}" type="slidenum">
              <a:rPr lang="en-GB" smtClean="0"/>
              <a:t>41</a:t>
            </a:fld>
            <a:endParaRPr lang="en-GB" dirty="0"/>
          </a:p>
        </p:txBody>
      </p:sp>
    </p:spTree>
    <p:extLst>
      <p:ext uri="{BB962C8B-B14F-4D97-AF65-F5344CB8AC3E}">
        <p14:creationId xmlns:p14="http://schemas.microsoft.com/office/powerpoint/2010/main" val="245691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42</a:t>
            </a:fld>
            <a:endParaRPr lang="en-GB" dirty="0"/>
          </a:p>
        </p:txBody>
      </p:sp>
    </p:spTree>
    <p:extLst>
      <p:ext uri="{BB962C8B-B14F-4D97-AF65-F5344CB8AC3E}">
        <p14:creationId xmlns:p14="http://schemas.microsoft.com/office/powerpoint/2010/main" val="309999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44</a:t>
            </a:fld>
            <a:endParaRPr lang="en-GB" dirty="0"/>
          </a:p>
        </p:txBody>
      </p:sp>
    </p:spTree>
    <p:extLst>
      <p:ext uri="{BB962C8B-B14F-4D97-AF65-F5344CB8AC3E}">
        <p14:creationId xmlns:p14="http://schemas.microsoft.com/office/powerpoint/2010/main" val="1446110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45</a:t>
            </a:fld>
            <a:endParaRPr lang="en-GB" dirty="0"/>
          </a:p>
        </p:txBody>
      </p:sp>
    </p:spTree>
    <p:extLst>
      <p:ext uri="{BB962C8B-B14F-4D97-AF65-F5344CB8AC3E}">
        <p14:creationId xmlns:p14="http://schemas.microsoft.com/office/powerpoint/2010/main" val="157046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46</a:t>
            </a:fld>
            <a:endParaRPr lang="en-GB" dirty="0"/>
          </a:p>
        </p:txBody>
      </p:sp>
    </p:spTree>
    <p:extLst>
      <p:ext uri="{BB962C8B-B14F-4D97-AF65-F5344CB8AC3E}">
        <p14:creationId xmlns:p14="http://schemas.microsoft.com/office/powerpoint/2010/main" val="369633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Natural Killer cells provide non-specific immunity against foreign proteins. They release perforins, which embed into the plasma membrane, creating channels and an influx of extracellular fluid which results in cell lysis. </a:t>
            </a:r>
          </a:p>
          <a:p>
            <a:endParaRPr lang="en-GB" dirty="0"/>
          </a:p>
          <a:p>
            <a:r>
              <a:rPr lang="en-GB" dirty="0"/>
              <a:t>T cells form in the bone marrow, but mature in the </a:t>
            </a:r>
            <a:r>
              <a:rPr lang="en-GB" b="1" dirty="0"/>
              <a:t>t</a:t>
            </a:r>
            <a:r>
              <a:rPr lang="en-GB" b="0" dirty="0"/>
              <a:t>hymus. There are cytotoxic T cells, which directly attack infected cells, and helper T cells which activate the B cells and form memory T cells. </a:t>
            </a:r>
          </a:p>
          <a:p>
            <a:endParaRPr lang="en-GB" b="0" dirty="0"/>
          </a:p>
          <a:p>
            <a:r>
              <a:rPr lang="en-GB" b="0" dirty="0"/>
              <a:t>B cells form and mature in the </a:t>
            </a:r>
            <a:r>
              <a:rPr lang="en-GB" b="1" dirty="0"/>
              <a:t>b</a:t>
            </a:r>
            <a:r>
              <a:rPr lang="en-GB" b="0" dirty="0"/>
              <a:t>one marrow. They are involved in antibody secretion. B cells mature into plasma cells and memory B cells. </a:t>
            </a:r>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a:t>
            </a:fld>
            <a:endParaRPr lang="en-GB" dirty="0"/>
          </a:p>
        </p:txBody>
      </p:sp>
    </p:spTree>
    <p:extLst>
      <p:ext uri="{BB962C8B-B14F-4D97-AF65-F5344CB8AC3E}">
        <p14:creationId xmlns:p14="http://schemas.microsoft.com/office/powerpoint/2010/main" val="2007454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47</a:t>
            </a:fld>
            <a:endParaRPr lang="en-GB" dirty="0"/>
          </a:p>
        </p:txBody>
      </p:sp>
    </p:spTree>
    <p:extLst>
      <p:ext uri="{BB962C8B-B14F-4D97-AF65-F5344CB8AC3E}">
        <p14:creationId xmlns:p14="http://schemas.microsoft.com/office/powerpoint/2010/main" val="2568973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48</a:t>
            </a:fld>
            <a:endParaRPr lang="en-GB" dirty="0"/>
          </a:p>
        </p:txBody>
      </p:sp>
    </p:spTree>
    <p:extLst>
      <p:ext uri="{BB962C8B-B14F-4D97-AF65-F5344CB8AC3E}">
        <p14:creationId xmlns:p14="http://schemas.microsoft.com/office/powerpoint/2010/main" val="972920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49</a:t>
            </a:fld>
            <a:endParaRPr lang="en-GB" dirty="0"/>
          </a:p>
        </p:txBody>
      </p:sp>
    </p:spTree>
    <p:extLst>
      <p:ext uri="{BB962C8B-B14F-4D97-AF65-F5344CB8AC3E}">
        <p14:creationId xmlns:p14="http://schemas.microsoft.com/office/powerpoint/2010/main" val="243093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50</a:t>
            </a:fld>
            <a:endParaRPr lang="en-GB" dirty="0"/>
          </a:p>
        </p:txBody>
      </p:sp>
    </p:spTree>
    <p:extLst>
      <p:ext uri="{BB962C8B-B14F-4D97-AF65-F5344CB8AC3E}">
        <p14:creationId xmlns:p14="http://schemas.microsoft.com/office/powerpoint/2010/main" val="275751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51</a:t>
            </a:fld>
            <a:endParaRPr lang="en-GB" dirty="0"/>
          </a:p>
        </p:txBody>
      </p:sp>
    </p:spTree>
    <p:extLst>
      <p:ext uri="{BB962C8B-B14F-4D97-AF65-F5344CB8AC3E}">
        <p14:creationId xmlns:p14="http://schemas.microsoft.com/office/powerpoint/2010/main" val="22614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52</a:t>
            </a:fld>
            <a:endParaRPr lang="en-GB" dirty="0"/>
          </a:p>
        </p:txBody>
      </p:sp>
    </p:spTree>
    <p:extLst>
      <p:ext uri="{BB962C8B-B14F-4D97-AF65-F5344CB8AC3E}">
        <p14:creationId xmlns:p14="http://schemas.microsoft.com/office/powerpoint/2010/main" val="2064488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53</a:t>
            </a:fld>
            <a:endParaRPr lang="en-GB" dirty="0"/>
          </a:p>
        </p:txBody>
      </p:sp>
    </p:spTree>
    <p:extLst>
      <p:ext uri="{BB962C8B-B14F-4D97-AF65-F5344CB8AC3E}">
        <p14:creationId xmlns:p14="http://schemas.microsoft.com/office/powerpoint/2010/main" val="2203086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54</a:t>
            </a:fld>
            <a:endParaRPr lang="en-GB" dirty="0"/>
          </a:p>
        </p:txBody>
      </p:sp>
    </p:spTree>
    <p:extLst>
      <p:ext uri="{BB962C8B-B14F-4D97-AF65-F5344CB8AC3E}">
        <p14:creationId xmlns:p14="http://schemas.microsoft.com/office/powerpoint/2010/main" val="1577787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55</a:t>
            </a:fld>
            <a:endParaRPr lang="en-GB" dirty="0"/>
          </a:p>
        </p:txBody>
      </p:sp>
    </p:spTree>
    <p:extLst>
      <p:ext uri="{BB962C8B-B14F-4D97-AF65-F5344CB8AC3E}">
        <p14:creationId xmlns:p14="http://schemas.microsoft.com/office/powerpoint/2010/main" val="1204004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56</a:t>
            </a:fld>
            <a:endParaRPr lang="en-GB" dirty="0"/>
          </a:p>
        </p:txBody>
      </p:sp>
    </p:spTree>
    <p:extLst>
      <p:ext uri="{BB962C8B-B14F-4D97-AF65-F5344CB8AC3E}">
        <p14:creationId xmlns:p14="http://schemas.microsoft.com/office/powerpoint/2010/main" val="132765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6</a:t>
            </a:fld>
            <a:endParaRPr lang="en-GB" dirty="0"/>
          </a:p>
        </p:txBody>
      </p:sp>
    </p:spTree>
    <p:extLst>
      <p:ext uri="{BB962C8B-B14F-4D97-AF65-F5344CB8AC3E}">
        <p14:creationId xmlns:p14="http://schemas.microsoft.com/office/powerpoint/2010/main" val="1637633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57</a:t>
            </a:fld>
            <a:endParaRPr lang="en-GB" dirty="0"/>
          </a:p>
        </p:txBody>
      </p:sp>
    </p:spTree>
    <p:extLst>
      <p:ext uri="{BB962C8B-B14F-4D97-AF65-F5344CB8AC3E}">
        <p14:creationId xmlns:p14="http://schemas.microsoft.com/office/powerpoint/2010/main" val="3635315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58</a:t>
            </a:fld>
            <a:endParaRPr lang="en-GB" dirty="0"/>
          </a:p>
        </p:txBody>
      </p:sp>
    </p:spTree>
    <p:extLst>
      <p:ext uri="{BB962C8B-B14F-4D97-AF65-F5344CB8AC3E}">
        <p14:creationId xmlns:p14="http://schemas.microsoft.com/office/powerpoint/2010/main" val="3170481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59</a:t>
            </a:fld>
            <a:endParaRPr lang="en-GB" dirty="0"/>
          </a:p>
        </p:txBody>
      </p:sp>
    </p:spTree>
    <p:extLst>
      <p:ext uri="{BB962C8B-B14F-4D97-AF65-F5344CB8AC3E}">
        <p14:creationId xmlns:p14="http://schemas.microsoft.com/office/powerpoint/2010/main" val="1083156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60</a:t>
            </a:fld>
            <a:endParaRPr lang="en-GB" dirty="0"/>
          </a:p>
        </p:txBody>
      </p:sp>
    </p:spTree>
    <p:extLst>
      <p:ext uri="{BB962C8B-B14F-4D97-AF65-F5344CB8AC3E}">
        <p14:creationId xmlns:p14="http://schemas.microsoft.com/office/powerpoint/2010/main" val="144808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61</a:t>
            </a:fld>
            <a:endParaRPr lang="en-GB" dirty="0"/>
          </a:p>
        </p:txBody>
      </p:sp>
    </p:spTree>
    <p:extLst>
      <p:ext uri="{BB962C8B-B14F-4D97-AF65-F5344CB8AC3E}">
        <p14:creationId xmlns:p14="http://schemas.microsoft.com/office/powerpoint/2010/main" val="1211849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62</a:t>
            </a:fld>
            <a:endParaRPr lang="en-GB" dirty="0"/>
          </a:p>
        </p:txBody>
      </p:sp>
    </p:spTree>
    <p:extLst>
      <p:ext uri="{BB962C8B-B14F-4D97-AF65-F5344CB8AC3E}">
        <p14:creationId xmlns:p14="http://schemas.microsoft.com/office/powerpoint/2010/main" val="3335435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63</a:t>
            </a:fld>
            <a:endParaRPr lang="en-GB" dirty="0"/>
          </a:p>
        </p:txBody>
      </p:sp>
    </p:spTree>
    <p:extLst>
      <p:ext uri="{BB962C8B-B14F-4D97-AF65-F5344CB8AC3E}">
        <p14:creationId xmlns:p14="http://schemas.microsoft.com/office/powerpoint/2010/main" val="2619994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64</a:t>
            </a:fld>
            <a:endParaRPr lang="en-GB" dirty="0"/>
          </a:p>
        </p:txBody>
      </p:sp>
    </p:spTree>
    <p:extLst>
      <p:ext uri="{BB962C8B-B14F-4D97-AF65-F5344CB8AC3E}">
        <p14:creationId xmlns:p14="http://schemas.microsoft.com/office/powerpoint/2010/main" val="3815328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65</a:t>
            </a:fld>
            <a:endParaRPr lang="en-GB" dirty="0"/>
          </a:p>
        </p:txBody>
      </p:sp>
    </p:spTree>
    <p:extLst>
      <p:ext uri="{BB962C8B-B14F-4D97-AF65-F5344CB8AC3E}">
        <p14:creationId xmlns:p14="http://schemas.microsoft.com/office/powerpoint/2010/main" val="260187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45520-639A-E740-B9A9-1EB665533D62}" type="slidenum">
              <a:rPr lang="en-GB" smtClean="0"/>
              <a:t>9</a:t>
            </a:fld>
            <a:endParaRPr lang="en-GB" dirty="0"/>
          </a:p>
        </p:txBody>
      </p:sp>
    </p:spTree>
    <p:extLst>
      <p:ext uri="{BB962C8B-B14F-4D97-AF65-F5344CB8AC3E}">
        <p14:creationId xmlns:p14="http://schemas.microsoft.com/office/powerpoint/2010/main" val="47466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response to </a:t>
            </a:r>
            <a:r>
              <a:rPr lang="en-GB" b="1" dirty="0"/>
              <a:t>vascular</a:t>
            </a:r>
            <a:r>
              <a:rPr lang="en-GB" dirty="0"/>
              <a:t> </a:t>
            </a:r>
            <a:r>
              <a:rPr lang="en-GB" b="1" dirty="0"/>
              <a:t>injury</a:t>
            </a:r>
            <a:r>
              <a:rPr lang="en-GB" dirty="0"/>
              <a:t>, the following steps lead to a </a:t>
            </a:r>
            <a:r>
              <a:rPr lang="en-GB" b="1" dirty="0"/>
              <a:t>platelet</a:t>
            </a:r>
            <a:r>
              <a:rPr lang="en-GB" dirty="0"/>
              <a:t> </a:t>
            </a:r>
            <a:r>
              <a:rPr lang="en-GB" b="1" dirty="0"/>
              <a:t>plug</a:t>
            </a:r>
            <a:r>
              <a:rPr lang="en-GB" dirty="0"/>
              <a:t>:</a:t>
            </a:r>
          </a:p>
          <a:p>
            <a:r>
              <a:rPr lang="en-GB" b="1" dirty="0"/>
              <a:t>1. </a:t>
            </a:r>
            <a:r>
              <a:rPr lang="en-GB" dirty="0"/>
              <a:t>von Willebrand’s Factor (vWF) adheres to the vascular injury.</a:t>
            </a:r>
          </a:p>
          <a:p>
            <a:r>
              <a:rPr lang="en-GB" b="1" dirty="0"/>
              <a:t>2. </a:t>
            </a:r>
            <a:r>
              <a:rPr lang="en-GB" dirty="0"/>
              <a:t>vWF then binds to </a:t>
            </a:r>
            <a:r>
              <a:rPr lang="en-GB" dirty="0" err="1"/>
              <a:t>GpIb</a:t>
            </a:r>
            <a:r>
              <a:rPr lang="en-GB" dirty="0"/>
              <a:t> receptors on surrounding platelets.</a:t>
            </a:r>
          </a:p>
          <a:p>
            <a:r>
              <a:rPr lang="en-GB" b="1" dirty="0"/>
              <a:t>3. </a:t>
            </a:r>
            <a:r>
              <a:rPr lang="en-GB" dirty="0"/>
              <a:t>After binding, the ADP (P2Y12) receptor on the platelet is activated leads to increased expression of </a:t>
            </a:r>
            <a:r>
              <a:rPr lang="en-GB" dirty="0" err="1"/>
              <a:t>GpIIb</a:t>
            </a:r>
            <a:r>
              <a:rPr lang="en-GB" dirty="0"/>
              <a:t>/IIIa.</a:t>
            </a:r>
          </a:p>
          <a:p>
            <a:r>
              <a:rPr lang="en-GB" b="1" dirty="0"/>
              <a:t>4. </a:t>
            </a:r>
            <a:r>
              <a:rPr lang="en-GB" dirty="0"/>
              <a:t>These newly expressed receptors then finally bind to fibrinogen, which leads to further platelet aggregation.</a:t>
            </a:r>
          </a:p>
        </p:txBody>
      </p:sp>
      <p:sp>
        <p:nvSpPr>
          <p:cNvPr id="4" name="Slide Number Placeholder 3"/>
          <p:cNvSpPr>
            <a:spLocks noGrp="1"/>
          </p:cNvSpPr>
          <p:nvPr>
            <p:ph type="sldNum" sz="quarter" idx="5"/>
          </p:nvPr>
        </p:nvSpPr>
        <p:spPr/>
        <p:txBody>
          <a:bodyPr/>
          <a:lstStyle/>
          <a:p>
            <a:fld id="{9C745520-639A-E740-B9A9-1EB665533D62}" type="slidenum">
              <a:rPr lang="en-GB" smtClean="0"/>
              <a:t>10</a:t>
            </a:fld>
            <a:endParaRPr lang="en-GB"/>
          </a:p>
        </p:txBody>
      </p:sp>
    </p:spTree>
    <p:extLst>
      <p:ext uri="{BB962C8B-B14F-4D97-AF65-F5344CB8AC3E}">
        <p14:creationId xmlns:p14="http://schemas.microsoft.com/office/powerpoint/2010/main" val="70201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745520-639A-E740-B9A9-1EB665533D62}" type="slidenum">
              <a:rPr lang="en-GB" smtClean="0"/>
              <a:t>16</a:t>
            </a:fld>
            <a:endParaRPr lang="en-GB"/>
          </a:p>
        </p:txBody>
      </p:sp>
    </p:spTree>
    <p:extLst>
      <p:ext uri="{BB962C8B-B14F-4D97-AF65-F5344CB8AC3E}">
        <p14:creationId xmlns:p14="http://schemas.microsoft.com/office/powerpoint/2010/main" val="428499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745520-639A-E740-B9A9-1EB665533D62}" type="slidenum">
              <a:rPr lang="en-GB" smtClean="0"/>
              <a:t>17</a:t>
            </a:fld>
            <a:endParaRPr lang="en-GB"/>
          </a:p>
        </p:txBody>
      </p:sp>
    </p:spTree>
    <p:extLst>
      <p:ext uri="{BB962C8B-B14F-4D97-AF65-F5344CB8AC3E}">
        <p14:creationId xmlns:p14="http://schemas.microsoft.com/office/powerpoint/2010/main" val="320662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745520-639A-E740-B9A9-1EB665533D62}" type="slidenum">
              <a:rPr lang="en-GB" smtClean="0"/>
              <a:t>18</a:t>
            </a:fld>
            <a:endParaRPr lang="en-GB"/>
          </a:p>
        </p:txBody>
      </p:sp>
    </p:spTree>
    <p:extLst>
      <p:ext uri="{BB962C8B-B14F-4D97-AF65-F5344CB8AC3E}">
        <p14:creationId xmlns:p14="http://schemas.microsoft.com/office/powerpoint/2010/main" val="104107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Multiple myeloma is a palliative disease, so everyone will relapse.</a:t>
            </a:r>
          </a:p>
          <a:p>
            <a:r>
              <a:rPr lang="en-GB" dirty="0"/>
              <a:t>The aim is to control the symptoms and neoplasia as best as possible to get the best quality of life for the patient. </a:t>
            </a:r>
          </a:p>
          <a:p>
            <a:r>
              <a:rPr lang="en-GB" dirty="0"/>
              <a:t>At the end of the disease, end organ damage will occur:</a:t>
            </a:r>
          </a:p>
          <a:p>
            <a:pPr marL="171450" indent="-171450">
              <a:buFont typeface="Arial" panose="020B0604020202020204" pitchFamily="34" charset="0"/>
              <a:buChar char="•"/>
            </a:pPr>
            <a:r>
              <a:rPr lang="en-GB" dirty="0"/>
              <a:t>Lytic bone lesions</a:t>
            </a:r>
          </a:p>
          <a:p>
            <a:pPr marL="171450" indent="-171450">
              <a:buFont typeface="Arial" panose="020B0604020202020204" pitchFamily="34" charset="0"/>
              <a:buChar char="•"/>
            </a:pPr>
            <a:r>
              <a:rPr lang="en-GB" dirty="0"/>
              <a:t>Infection</a:t>
            </a:r>
          </a:p>
          <a:p>
            <a:pPr marL="171450" indent="-171450">
              <a:buFont typeface="Arial" panose="020B0604020202020204" pitchFamily="34" charset="0"/>
              <a:buChar char="•"/>
            </a:pPr>
            <a:r>
              <a:rPr lang="en-GB" dirty="0"/>
              <a:t>Fractures</a:t>
            </a:r>
          </a:p>
          <a:p>
            <a:pPr marL="171450" indent="-171450">
              <a:buFont typeface="Arial" panose="020B0604020202020204" pitchFamily="34" charset="0"/>
              <a:buChar char="•"/>
            </a:pPr>
            <a:r>
              <a:rPr lang="en-GB" dirty="0"/>
              <a:t>Renal failure</a:t>
            </a:r>
          </a:p>
          <a:p>
            <a:pPr marL="171450" indent="-171450">
              <a:buFont typeface="Arial" panose="020B0604020202020204" pitchFamily="34" charset="0"/>
              <a:buChar char="•"/>
            </a:pPr>
            <a:r>
              <a:rPr lang="en-GB" dirty="0"/>
              <a:t>Proteinuria</a:t>
            </a:r>
          </a:p>
        </p:txBody>
      </p:sp>
      <p:sp>
        <p:nvSpPr>
          <p:cNvPr id="4" name="Slide Number Placeholder 3"/>
          <p:cNvSpPr>
            <a:spLocks noGrp="1"/>
          </p:cNvSpPr>
          <p:nvPr>
            <p:ph type="sldNum" sz="quarter" idx="5"/>
          </p:nvPr>
        </p:nvSpPr>
        <p:spPr/>
        <p:txBody>
          <a:bodyPr/>
          <a:lstStyle/>
          <a:p>
            <a:fld id="{9C745520-639A-E740-B9A9-1EB665533D62}" type="slidenum">
              <a:rPr lang="en-GB" smtClean="0"/>
              <a:t>24</a:t>
            </a:fld>
            <a:endParaRPr lang="en-GB" dirty="0"/>
          </a:p>
        </p:txBody>
      </p:sp>
    </p:spTree>
    <p:extLst>
      <p:ext uri="{BB962C8B-B14F-4D97-AF65-F5344CB8AC3E}">
        <p14:creationId xmlns:p14="http://schemas.microsoft.com/office/powerpoint/2010/main" val="202082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6041" y="1788454"/>
            <a:ext cx="6793499"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177425" y="3956281"/>
            <a:ext cx="555073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11697" y="6453386"/>
            <a:ext cx="1306455" cy="404614"/>
          </a:xfrm>
        </p:spPr>
        <p:txBody>
          <a:bodyPr/>
          <a:lstStyle>
            <a:lvl1pPr>
              <a:defRPr baseline="0">
                <a:solidFill>
                  <a:schemeClr val="tx2"/>
                </a:solidFill>
              </a:defRPr>
            </a:lvl1pPr>
          </a:lstStyle>
          <a:p>
            <a:fld id="{610F2E76-4148-D749-B4E4-F9F227278FFC}" type="datetimeFigureOut">
              <a:rPr lang="en-US" smtClean="0"/>
              <a:t>2/4/21</a:t>
            </a:fld>
            <a:endParaRPr lang="en-US" dirty="0"/>
          </a:p>
        </p:txBody>
      </p:sp>
      <p:sp>
        <p:nvSpPr>
          <p:cNvPr id="5" name="Footer Placeholder 4"/>
          <p:cNvSpPr>
            <a:spLocks noGrp="1"/>
          </p:cNvSpPr>
          <p:nvPr>
            <p:ph type="ftr" sz="quarter" idx="11"/>
          </p:nvPr>
        </p:nvSpPr>
        <p:spPr>
          <a:xfrm>
            <a:off x="2099545" y="6453386"/>
            <a:ext cx="5706494"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987430" y="6453386"/>
            <a:ext cx="1296987" cy="404614"/>
          </a:xfrm>
        </p:spPr>
        <p:txBody>
          <a:bodyPr/>
          <a:lstStyle>
            <a:lvl1pPr>
              <a:defRPr baseline="0">
                <a:solidFill>
                  <a:schemeClr val="tx2"/>
                </a:solidFill>
              </a:defRPr>
            </a:lvl1pPr>
          </a:lstStyle>
          <a:p>
            <a:fld id="{5C133CB4-27E0-C149-9ADF-7B148AD57D88}" type="slidenum">
              <a:rPr lang="en-US" smtClean="0"/>
              <a:t>‹#›</a:t>
            </a:fld>
            <a:endParaRPr lang="en-US" dirty="0"/>
          </a:p>
        </p:txBody>
      </p:sp>
      <p:grpSp>
        <p:nvGrpSpPr>
          <p:cNvPr id="8" name="Group 7"/>
          <p:cNvGrpSpPr/>
          <p:nvPr/>
        </p:nvGrpSpPr>
        <p:grpSpPr>
          <a:xfrm>
            <a:off x="611697" y="744470"/>
            <a:ext cx="8672721"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9979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14425" y="2295527"/>
            <a:ext cx="7800975"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0F2E76-4148-D749-B4E4-F9F227278FFC}" type="datetimeFigureOut">
              <a:rPr lang="en-US" smtClean="0"/>
              <a:t>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133CB4-27E0-C149-9ADF-7B148AD57D88}" type="slidenum">
              <a:rPr lang="en-US" smtClean="0"/>
              <a:t>‹#›</a:t>
            </a:fld>
            <a:endParaRPr lang="en-US" dirty="0"/>
          </a:p>
        </p:txBody>
      </p:sp>
    </p:spTree>
    <p:extLst>
      <p:ext uri="{BB962C8B-B14F-4D97-AF65-F5344CB8AC3E}">
        <p14:creationId xmlns:p14="http://schemas.microsoft.com/office/powerpoint/2010/main" val="233473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4197" y="624156"/>
            <a:ext cx="161519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4425" y="624156"/>
            <a:ext cx="6201569"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0F2E76-4148-D749-B4E4-F9F227278FFC}" type="datetimeFigureOut">
              <a:rPr lang="en-US" smtClean="0"/>
              <a:t>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133CB4-27E0-C149-9ADF-7B148AD57D88}" type="slidenum">
              <a:rPr lang="en-US" smtClean="0"/>
              <a:t>‹#›</a:t>
            </a:fld>
            <a:endParaRPr lang="en-US" dirty="0"/>
          </a:p>
        </p:txBody>
      </p:sp>
    </p:spTree>
    <p:extLst>
      <p:ext uri="{BB962C8B-B14F-4D97-AF65-F5344CB8AC3E}">
        <p14:creationId xmlns:p14="http://schemas.microsoft.com/office/powerpoint/2010/main" val="241318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0F2E76-4148-D749-B4E4-F9F227278FFC}" type="datetimeFigureOut">
              <a:rPr lang="en-US" smtClean="0"/>
              <a:t>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133CB4-27E0-C149-9ADF-7B148AD57D88}" type="slidenum">
              <a:rPr lang="en-US" smtClean="0"/>
              <a:t>‹#›</a:t>
            </a:fld>
            <a:endParaRPr lang="en-US" dirty="0"/>
          </a:p>
        </p:txBody>
      </p:sp>
    </p:spTree>
    <p:extLst>
      <p:ext uri="{BB962C8B-B14F-4D97-AF65-F5344CB8AC3E}">
        <p14:creationId xmlns:p14="http://schemas.microsoft.com/office/powerpoint/2010/main" val="124897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1583" y="1301362"/>
            <a:ext cx="7810539"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1583" y="4216328"/>
            <a:ext cx="7810539"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0363" y="6453386"/>
            <a:ext cx="1318208" cy="404614"/>
          </a:xfrm>
        </p:spPr>
        <p:txBody>
          <a:bodyPr/>
          <a:lstStyle>
            <a:lvl1pPr>
              <a:defRPr>
                <a:solidFill>
                  <a:schemeClr val="tx2"/>
                </a:solidFill>
              </a:defRPr>
            </a:lvl1pPr>
          </a:lstStyle>
          <a:p>
            <a:fld id="{610F2E76-4148-D749-B4E4-F9F227278FFC}" type="datetimeFigureOut">
              <a:rPr lang="en-US" smtClean="0"/>
              <a:t>2/4/21</a:t>
            </a:fld>
            <a:endParaRPr lang="en-US" dirty="0"/>
          </a:p>
        </p:txBody>
      </p:sp>
      <p:sp>
        <p:nvSpPr>
          <p:cNvPr id="5" name="Footer Placeholder 4"/>
          <p:cNvSpPr>
            <a:spLocks noGrp="1"/>
          </p:cNvSpPr>
          <p:nvPr>
            <p:ph type="ftr" sz="quarter" idx="11"/>
          </p:nvPr>
        </p:nvSpPr>
        <p:spPr>
          <a:xfrm>
            <a:off x="2099754" y="6453386"/>
            <a:ext cx="5706494"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987430" y="6453386"/>
            <a:ext cx="1296987" cy="404614"/>
          </a:xfrm>
        </p:spPr>
        <p:txBody>
          <a:bodyPr/>
          <a:lstStyle>
            <a:lvl1pPr>
              <a:defRPr>
                <a:solidFill>
                  <a:schemeClr val="tx2"/>
                </a:solidFill>
              </a:defRPr>
            </a:lvl1pPr>
          </a:lstStyle>
          <a:p>
            <a:fld id="{5C133CB4-27E0-C149-9ADF-7B148AD57D88}" type="slidenum">
              <a:rPr lang="en-US" smtClean="0"/>
              <a:t>‹#›</a:t>
            </a:fld>
            <a:endParaRPr lang="en-US" dirty="0"/>
          </a:p>
        </p:txBody>
      </p:sp>
      <p:sp>
        <p:nvSpPr>
          <p:cNvPr id="7" name="Freeform 6"/>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107731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114425" y="2286001"/>
            <a:ext cx="361382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01890" y="2286001"/>
            <a:ext cx="361382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0F2E76-4148-D749-B4E4-F9F227278FFC}" type="datetimeFigureOut">
              <a:rPr lang="en-US" smtClean="0"/>
              <a:t>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133CB4-27E0-C149-9ADF-7B148AD57D88}" type="slidenum">
              <a:rPr lang="en-US" smtClean="0"/>
              <a:t>‹#›</a:t>
            </a:fld>
            <a:endParaRPr lang="en-US" dirty="0"/>
          </a:p>
        </p:txBody>
      </p:sp>
    </p:spTree>
    <p:extLst>
      <p:ext uri="{BB962C8B-B14F-4D97-AF65-F5344CB8AC3E}">
        <p14:creationId xmlns:p14="http://schemas.microsoft.com/office/powerpoint/2010/main" val="285875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0"/>
            <a:ext cx="7800975"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14425" y="2340230"/>
            <a:ext cx="361382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4425" y="3305209"/>
            <a:ext cx="3613826"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01573" y="2349754"/>
            <a:ext cx="361382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01573" y="3305209"/>
            <a:ext cx="3613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0F2E76-4148-D749-B4E4-F9F227278FFC}" type="datetimeFigureOut">
              <a:rPr lang="en-US" smtClean="0"/>
              <a:t>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133CB4-27E0-C149-9ADF-7B148AD57D88}" type="slidenum">
              <a:rPr lang="en-US" smtClean="0"/>
              <a:t>‹#›</a:t>
            </a:fld>
            <a:endParaRPr lang="en-US" dirty="0"/>
          </a:p>
        </p:txBody>
      </p:sp>
    </p:spTree>
    <p:extLst>
      <p:ext uri="{BB962C8B-B14F-4D97-AF65-F5344CB8AC3E}">
        <p14:creationId xmlns:p14="http://schemas.microsoft.com/office/powerpoint/2010/main" val="154154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0F2E76-4148-D749-B4E4-F9F227278FFC}" type="datetimeFigureOut">
              <a:rPr lang="en-US" smtClean="0"/>
              <a:t>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133CB4-27E0-C149-9ADF-7B148AD57D88}" type="slidenum">
              <a:rPr lang="en-US" smtClean="0"/>
              <a:t>‹#›</a:t>
            </a:fld>
            <a:endParaRPr lang="en-US" dirty="0"/>
          </a:p>
        </p:txBody>
      </p:sp>
    </p:spTree>
    <p:extLst>
      <p:ext uri="{BB962C8B-B14F-4D97-AF65-F5344CB8AC3E}">
        <p14:creationId xmlns:p14="http://schemas.microsoft.com/office/powerpoint/2010/main" val="302469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F2E76-4148-D749-B4E4-F9F227278FFC}" type="datetimeFigureOut">
              <a:rPr lang="en-US" smtClean="0"/>
              <a:t>2/4/21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133CB4-27E0-C149-9ADF-7B148AD57D88}" type="slidenum">
              <a:rPr lang="en-US" smtClean="0"/>
              <a:t>‹#›</a:t>
            </a:fld>
            <a:endParaRPr lang="en-US" dirty="0"/>
          </a:p>
        </p:txBody>
      </p:sp>
    </p:spTree>
    <p:extLst>
      <p:ext uri="{BB962C8B-B14F-4D97-AF65-F5344CB8AC3E}">
        <p14:creationId xmlns:p14="http://schemas.microsoft.com/office/powerpoint/2010/main" val="161137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5083016" y="685801"/>
            <a:ext cx="4234815"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8169" y="2856344"/>
            <a:ext cx="3132773"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610F2E76-4148-D749-B4E4-F9F227278FFC}" type="datetimeFigureOut">
              <a:rPr lang="en-US" smtClean="0"/>
              <a:t>2/4/21</a:t>
            </a:fld>
            <a:endParaRPr lang="en-US" dirty="0"/>
          </a:p>
        </p:txBody>
      </p:sp>
      <p:sp>
        <p:nvSpPr>
          <p:cNvPr id="6" name="Footer Placeholder 5"/>
          <p:cNvSpPr>
            <a:spLocks noGrp="1"/>
          </p:cNvSpPr>
          <p:nvPr>
            <p:ph type="ftr" sz="quarter" idx="11"/>
          </p:nvPr>
        </p:nvSpPr>
        <p:spPr>
          <a:xfrm>
            <a:off x="1792330" y="6453386"/>
            <a:ext cx="1928611"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030052" y="6453386"/>
            <a:ext cx="1296987" cy="404614"/>
          </a:xfrm>
        </p:spPr>
        <p:txBody>
          <a:bodyPr/>
          <a:lstStyle>
            <a:lvl1pPr>
              <a:defRPr>
                <a:solidFill>
                  <a:schemeClr val="tx2"/>
                </a:solidFill>
              </a:defRPr>
            </a:lvl1pPr>
          </a:lstStyle>
          <a:p>
            <a:fld id="{5C133CB4-27E0-C149-9ADF-7B148AD57D88}" type="slidenum">
              <a:rPr lang="en-US" smtClean="0"/>
              <a:t>‹#›</a:t>
            </a:fld>
            <a:endParaRPr lang="en-US" dirty="0"/>
          </a:p>
        </p:txBody>
      </p:sp>
      <p:sp>
        <p:nvSpPr>
          <p:cNvPr id="9" name="Rectangle 8"/>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814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94847" y="2"/>
            <a:ext cx="5411153"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88169" y="2855968"/>
            <a:ext cx="3132773"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610F2E76-4148-D749-B4E4-F9F227278FFC}" type="datetimeFigureOut">
              <a:rPr lang="en-US" smtClean="0"/>
              <a:t>2/4/21</a:t>
            </a:fld>
            <a:endParaRPr lang="en-US" dirty="0"/>
          </a:p>
        </p:txBody>
      </p:sp>
      <p:sp>
        <p:nvSpPr>
          <p:cNvPr id="6" name="Footer Placeholder 5"/>
          <p:cNvSpPr>
            <a:spLocks noGrp="1"/>
          </p:cNvSpPr>
          <p:nvPr>
            <p:ph type="ftr" sz="quarter" idx="11"/>
          </p:nvPr>
        </p:nvSpPr>
        <p:spPr>
          <a:xfrm>
            <a:off x="1792330" y="6453386"/>
            <a:ext cx="1928611"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030052" y="6453386"/>
            <a:ext cx="1296987" cy="404614"/>
          </a:xfrm>
        </p:spPr>
        <p:txBody>
          <a:bodyPr/>
          <a:lstStyle>
            <a:lvl1pPr>
              <a:defRPr>
                <a:solidFill>
                  <a:schemeClr val="tx2"/>
                </a:solidFill>
              </a:defRPr>
            </a:lvl1pPr>
          </a:lstStyle>
          <a:p>
            <a:fld id="{5C133CB4-27E0-C149-9ADF-7B148AD57D88}" type="slidenum">
              <a:rPr lang="en-US" smtClean="0"/>
              <a:t>‹#›</a:t>
            </a:fld>
            <a:endParaRPr lang="en-US" dirty="0"/>
          </a:p>
        </p:txBody>
      </p:sp>
      <p:sp>
        <p:nvSpPr>
          <p:cNvPr id="9" name="Rectangle 8"/>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129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4425" y="685800"/>
            <a:ext cx="7800975"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14425" y="2286000"/>
            <a:ext cx="7800975"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29903" y="6453386"/>
            <a:ext cx="978715" cy="404614"/>
          </a:xfrm>
          <a:prstGeom prst="rect">
            <a:avLst/>
          </a:prstGeom>
        </p:spPr>
        <p:txBody>
          <a:bodyPr vert="horz" lIns="91440" tIns="45720" rIns="91440" bIns="45720" rtlCol="0" anchor="ctr"/>
          <a:lstStyle>
            <a:lvl1pPr algn="l">
              <a:defRPr sz="1000" baseline="0">
                <a:solidFill>
                  <a:schemeClr val="tx2"/>
                </a:solidFill>
              </a:defRPr>
            </a:lvl1pPr>
          </a:lstStyle>
          <a:p>
            <a:fld id="{610F2E76-4148-D749-B4E4-F9F227278FFC}" type="datetimeFigureOut">
              <a:rPr lang="en-US" smtClean="0"/>
              <a:t>2/4/21</a:t>
            </a:fld>
            <a:endParaRPr lang="en-US" dirty="0"/>
          </a:p>
        </p:txBody>
      </p:sp>
      <p:sp>
        <p:nvSpPr>
          <p:cNvPr id="5" name="Footer Placeholder 4"/>
          <p:cNvSpPr>
            <a:spLocks noGrp="1"/>
          </p:cNvSpPr>
          <p:nvPr>
            <p:ph type="ftr" sz="quarter" idx="3"/>
          </p:nvPr>
        </p:nvSpPr>
        <p:spPr>
          <a:xfrm>
            <a:off x="2351021" y="6453386"/>
            <a:ext cx="5103175"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696599" y="6453386"/>
            <a:ext cx="1296987" cy="404614"/>
          </a:xfrm>
          <a:prstGeom prst="rect">
            <a:avLst/>
          </a:prstGeom>
        </p:spPr>
        <p:txBody>
          <a:bodyPr vert="horz" lIns="91440" tIns="45720" rIns="91440" bIns="45720" rtlCol="0" anchor="ctr"/>
          <a:lstStyle>
            <a:lvl1pPr algn="r">
              <a:defRPr sz="1000" baseline="0">
                <a:solidFill>
                  <a:schemeClr val="tx2"/>
                </a:solidFill>
              </a:defRPr>
            </a:lvl1pPr>
          </a:lstStyle>
          <a:p>
            <a:fld id="{5C133CB4-27E0-C149-9ADF-7B148AD57D88}" type="slidenum">
              <a:rPr lang="en-US" smtClean="0"/>
              <a:t>‹#›</a:t>
            </a:fld>
            <a:endParaRPr lang="en-US" dirty="0"/>
          </a:p>
        </p:txBody>
      </p:sp>
      <p:sp>
        <p:nvSpPr>
          <p:cNvPr id="9" name="Rectangle 8"/>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4837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DF51-2C0B-A544-B92C-CA0736F87E7B}"/>
              </a:ext>
            </a:extLst>
          </p:cNvPr>
          <p:cNvSpPr>
            <a:spLocks noGrp="1"/>
          </p:cNvSpPr>
          <p:nvPr>
            <p:ph type="ctrTitle"/>
          </p:nvPr>
        </p:nvSpPr>
        <p:spPr/>
        <p:txBody>
          <a:bodyPr/>
          <a:lstStyle/>
          <a:p>
            <a:r>
              <a:rPr lang="en-GB" dirty="0"/>
              <a:t>Haematology</a:t>
            </a:r>
          </a:p>
        </p:txBody>
      </p:sp>
      <p:sp>
        <p:nvSpPr>
          <p:cNvPr id="3" name="Subtitle 2">
            <a:extLst>
              <a:ext uri="{FF2B5EF4-FFF2-40B4-BE49-F238E27FC236}">
                <a16:creationId xmlns:a16="http://schemas.microsoft.com/office/drawing/2014/main" id="{CE7D5178-D5D2-7043-AE9A-766175E51A3E}"/>
              </a:ext>
            </a:extLst>
          </p:cNvPr>
          <p:cNvSpPr>
            <a:spLocks noGrp="1"/>
          </p:cNvSpPr>
          <p:nvPr>
            <p:ph type="subTitle" idx="1"/>
          </p:nvPr>
        </p:nvSpPr>
        <p:spPr/>
        <p:txBody>
          <a:bodyPr/>
          <a:lstStyle/>
          <a:p>
            <a:r>
              <a:rPr lang="en-US" dirty="0"/>
              <a:t>Phase 2a Recap</a:t>
            </a:r>
          </a:p>
        </p:txBody>
      </p:sp>
      <p:sp>
        <p:nvSpPr>
          <p:cNvPr id="4" name="TextBox 3">
            <a:extLst>
              <a:ext uri="{FF2B5EF4-FFF2-40B4-BE49-F238E27FC236}">
                <a16:creationId xmlns:a16="http://schemas.microsoft.com/office/drawing/2014/main" id="{247E2CB1-F868-FC47-A411-9EEEA8F6398D}"/>
              </a:ext>
            </a:extLst>
          </p:cNvPr>
          <p:cNvSpPr txBox="1"/>
          <p:nvPr/>
        </p:nvSpPr>
        <p:spPr>
          <a:xfrm>
            <a:off x="5809957" y="5472334"/>
            <a:ext cx="3168881" cy="369332"/>
          </a:xfrm>
          <a:prstGeom prst="rect">
            <a:avLst/>
          </a:prstGeom>
          <a:noFill/>
        </p:spPr>
        <p:txBody>
          <a:bodyPr wrap="none" rtlCol="0">
            <a:spAutoFit/>
          </a:bodyPr>
          <a:lstStyle/>
          <a:p>
            <a:r>
              <a:rPr lang="en-US" dirty="0">
                <a:solidFill>
                  <a:schemeClr val="tx2"/>
                </a:solidFill>
              </a:rPr>
              <a:t>Olivia Stevens and Judith Scott</a:t>
            </a:r>
          </a:p>
        </p:txBody>
      </p:sp>
    </p:spTree>
    <p:extLst>
      <p:ext uri="{BB962C8B-B14F-4D97-AF65-F5344CB8AC3E}">
        <p14:creationId xmlns:p14="http://schemas.microsoft.com/office/powerpoint/2010/main" val="211630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1200329"/>
          </a:xfrm>
          <a:prstGeom prst="rect">
            <a:avLst/>
          </a:prstGeom>
          <a:noFill/>
        </p:spPr>
        <p:txBody>
          <a:bodyPr wrap="square" rtlCol="0">
            <a:spAutoFit/>
          </a:bodyPr>
          <a:lstStyle/>
          <a:p>
            <a:pPr algn="ctr"/>
            <a:r>
              <a:rPr lang="en-US" sz="3600" dirty="0"/>
              <a:t>Blood Investigations – Clotting and Coagulation Screen </a:t>
            </a:r>
          </a:p>
        </p:txBody>
      </p:sp>
      <p:sp>
        <p:nvSpPr>
          <p:cNvPr id="3" name="Rounded Rectangle 2">
            <a:extLst>
              <a:ext uri="{FF2B5EF4-FFF2-40B4-BE49-F238E27FC236}">
                <a16:creationId xmlns:a16="http://schemas.microsoft.com/office/drawing/2014/main" id="{6F8E0BB5-4532-1645-B6B8-1B73DE067E2F}"/>
              </a:ext>
            </a:extLst>
          </p:cNvPr>
          <p:cNvSpPr/>
          <p:nvPr/>
        </p:nvSpPr>
        <p:spPr>
          <a:xfrm>
            <a:off x="833510" y="1239615"/>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PT/INR (12-13 seconds/0.8-1.2 seconds)</a:t>
            </a:r>
          </a:p>
          <a:p>
            <a:pPr marL="285750" indent="-285750">
              <a:buFont typeface="Arial" panose="020B0604020202020204" pitchFamily="34" charset="0"/>
              <a:buChar char="•"/>
            </a:pPr>
            <a:r>
              <a:rPr lang="en-GB" sz="1500" dirty="0">
                <a:solidFill>
                  <a:schemeClr val="tx1"/>
                </a:solidFill>
              </a:rPr>
              <a:t>Measure of the time taken for a blood clot to form via the </a:t>
            </a:r>
            <a:r>
              <a:rPr lang="en-GB" sz="1500" b="1" dirty="0">
                <a:solidFill>
                  <a:schemeClr val="tx1"/>
                </a:solidFill>
              </a:rPr>
              <a:t>extrinsic pathway</a:t>
            </a: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International Normalised Ratio (INR) is used for patients on anticoagulants </a:t>
            </a:r>
          </a:p>
          <a:p>
            <a:pPr marL="285750" indent="-285750">
              <a:buFont typeface="Arial" panose="020B0604020202020204" pitchFamily="34" charset="0"/>
              <a:buChar char="•"/>
            </a:pPr>
            <a:r>
              <a:rPr lang="en-GB" sz="1500" dirty="0">
                <a:solidFill>
                  <a:schemeClr val="tx1"/>
                </a:solidFill>
              </a:rPr>
              <a:t>They measure overall clotting factor synthesis/consumption </a:t>
            </a:r>
          </a:p>
          <a:p>
            <a:pPr marL="285750" indent="-285750">
              <a:buFont typeface="Arial" panose="020B0604020202020204" pitchFamily="34" charset="0"/>
              <a:buChar char="•"/>
            </a:pPr>
            <a:r>
              <a:rPr lang="en-GB" sz="1500" dirty="0">
                <a:solidFill>
                  <a:schemeClr val="tx1"/>
                </a:solidFill>
              </a:rPr>
              <a:t>Affected by liver disease, DIC, vitamin K deficiency and warfarin levels </a:t>
            </a:r>
          </a:p>
        </p:txBody>
      </p:sp>
      <p:sp>
        <p:nvSpPr>
          <p:cNvPr id="4" name="Rounded Rectangle 3">
            <a:extLst>
              <a:ext uri="{FF2B5EF4-FFF2-40B4-BE49-F238E27FC236}">
                <a16:creationId xmlns:a16="http://schemas.microsoft.com/office/drawing/2014/main" id="{332A4F85-23F8-DC46-95A4-448C685197CB}"/>
              </a:ext>
            </a:extLst>
          </p:cNvPr>
          <p:cNvSpPr/>
          <p:nvPr/>
        </p:nvSpPr>
        <p:spPr>
          <a:xfrm>
            <a:off x="833509" y="3957638"/>
            <a:ext cx="4324277" cy="2739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APTT (35-45 seconds)</a:t>
            </a:r>
          </a:p>
          <a:p>
            <a:pPr marL="285750" indent="-285750">
              <a:buFont typeface="Arial" panose="020B0604020202020204" pitchFamily="34" charset="0"/>
              <a:buChar char="•"/>
            </a:pPr>
            <a:r>
              <a:rPr lang="en-GB" sz="1500" dirty="0">
                <a:solidFill>
                  <a:schemeClr val="tx1"/>
                </a:solidFill>
              </a:rPr>
              <a:t>Measure of the time take for blood to clot via the </a:t>
            </a:r>
            <a:r>
              <a:rPr lang="en-GB" sz="1500" b="1" dirty="0">
                <a:solidFill>
                  <a:schemeClr val="tx1"/>
                </a:solidFill>
              </a:rPr>
              <a:t>intrinsic pathway</a:t>
            </a:r>
            <a:r>
              <a:rPr lang="en-GB" sz="1500" dirty="0">
                <a:solidFill>
                  <a:schemeClr val="tx1"/>
                </a:solidFill>
              </a:rPr>
              <a:t> </a:t>
            </a:r>
          </a:p>
          <a:p>
            <a:pPr marL="285750" indent="-285750">
              <a:buFont typeface="Arial" panose="020B0604020202020204" pitchFamily="34" charset="0"/>
              <a:buChar char="•"/>
            </a:pPr>
            <a:r>
              <a:rPr lang="en-GB" sz="1500" dirty="0">
                <a:solidFill>
                  <a:schemeClr val="tx1"/>
                </a:solidFill>
              </a:rPr>
              <a:t>APTT indicated issued with factors VIII, IX and XI</a:t>
            </a:r>
          </a:p>
          <a:p>
            <a:pPr marL="285750" indent="-285750">
              <a:buFont typeface="Arial" panose="020B0604020202020204" pitchFamily="34" charset="0"/>
              <a:buChar char="•"/>
            </a:pPr>
            <a:r>
              <a:rPr lang="en-GB" sz="1500" dirty="0">
                <a:solidFill>
                  <a:schemeClr val="tx1"/>
                </a:solidFill>
              </a:rPr>
              <a:t>The main conditions linked to this are:</a:t>
            </a:r>
          </a:p>
          <a:p>
            <a:pPr marL="742950" lvl="1" indent="-285750">
              <a:buFont typeface="Arial" panose="020B0604020202020204" pitchFamily="34" charset="0"/>
              <a:buChar char="•"/>
            </a:pPr>
            <a:r>
              <a:rPr lang="en-GB" sz="1500" dirty="0">
                <a:solidFill>
                  <a:schemeClr val="tx1"/>
                </a:solidFill>
              </a:rPr>
              <a:t>Haemophilia A (VIII)</a:t>
            </a:r>
          </a:p>
          <a:p>
            <a:pPr marL="742950" lvl="1" indent="-285750">
              <a:buFont typeface="Arial" panose="020B0604020202020204" pitchFamily="34" charset="0"/>
              <a:buChar char="•"/>
            </a:pPr>
            <a:r>
              <a:rPr lang="en-GB" sz="1500" dirty="0">
                <a:solidFill>
                  <a:schemeClr val="tx1"/>
                </a:solidFill>
              </a:rPr>
              <a:t>Haemophilia B (IX)</a:t>
            </a:r>
          </a:p>
          <a:p>
            <a:pPr marL="742950" lvl="1" indent="-285750">
              <a:buFont typeface="Arial" panose="020B0604020202020204" pitchFamily="34" charset="0"/>
              <a:buChar char="•"/>
            </a:pPr>
            <a:r>
              <a:rPr lang="en-GB" sz="1500" dirty="0">
                <a:solidFill>
                  <a:schemeClr val="tx1"/>
                </a:solidFill>
              </a:rPr>
              <a:t>von Willebrand’s disease (vWF pairs with factor VIII)</a:t>
            </a:r>
          </a:p>
        </p:txBody>
      </p:sp>
      <p:sp>
        <p:nvSpPr>
          <p:cNvPr id="5" name="Rounded Rectangle 4">
            <a:extLst>
              <a:ext uri="{FF2B5EF4-FFF2-40B4-BE49-F238E27FC236}">
                <a16:creationId xmlns:a16="http://schemas.microsoft.com/office/drawing/2014/main" id="{E808FFBA-BA28-7B4C-A542-195FB3906948}"/>
              </a:ext>
            </a:extLst>
          </p:cNvPr>
          <p:cNvSpPr/>
          <p:nvPr/>
        </p:nvSpPr>
        <p:spPr>
          <a:xfrm>
            <a:off x="5443610" y="1239615"/>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Bleeding Time (1-6 minutes)</a:t>
            </a:r>
          </a:p>
          <a:p>
            <a:pPr marL="285750" indent="-285750">
              <a:buFont typeface="Arial" panose="020B0604020202020204" pitchFamily="34" charset="0"/>
              <a:buChar char="•"/>
            </a:pPr>
            <a:r>
              <a:rPr lang="en-GB" sz="1500" dirty="0">
                <a:solidFill>
                  <a:schemeClr val="tx1"/>
                </a:solidFill>
              </a:rPr>
              <a:t>Assesses overall platelet function and levels</a:t>
            </a:r>
          </a:p>
          <a:p>
            <a:pPr marL="285750" indent="-285750">
              <a:buFont typeface="Arial" panose="020B0604020202020204" pitchFamily="34" charset="0"/>
              <a:buChar char="•"/>
            </a:pPr>
            <a:r>
              <a:rPr lang="en-GB" sz="1500" dirty="0">
                <a:solidFill>
                  <a:schemeClr val="tx1"/>
                </a:solidFill>
              </a:rPr>
              <a:t>Measure of how long it take a patient to stop bleeding from a wound </a:t>
            </a:r>
          </a:p>
          <a:p>
            <a:pPr marL="285750" indent="-285750">
              <a:buFont typeface="Arial" panose="020B0604020202020204" pitchFamily="34" charset="0"/>
              <a:buChar char="•"/>
            </a:pPr>
            <a:r>
              <a:rPr lang="en-GB" sz="1500" dirty="0">
                <a:solidFill>
                  <a:schemeClr val="tx1"/>
                </a:solidFill>
              </a:rPr>
              <a:t>Platelet specific disorders increase BT</a:t>
            </a:r>
          </a:p>
          <a:p>
            <a:pPr marL="742950" lvl="1" indent="-285750">
              <a:buFont typeface="Arial" panose="020B0604020202020204" pitchFamily="34" charset="0"/>
              <a:buChar char="•"/>
            </a:pPr>
            <a:r>
              <a:rPr lang="en-GB" sz="1500" dirty="0">
                <a:solidFill>
                  <a:schemeClr val="tx1"/>
                </a:solidFill>
              </a:rPr>
              <a:t>von Willebrand’s disease</a:t>
            </a:r>
          </a:p>
          <a:p>
            <a:pPr marL="742950" lvl="1" indent="-285750">
              <a:buFont typeface="Arial" panose="020B0604020202020204" pitchFamily="34" charset="0"/>
              <a:buChar char="•"/>
            </a:pPr>
            <a:r>
              <a:rPr lang="en-GB" sz="1500" dirty="0">
                <a:solidFill>
                  <a:schemeClr val="tx1"/>
                </a:solidFill>
              </a:rPr>
              <a:t>ITP</a:t>
            </a:r>
          </a:p>
          <a:p>
            <a:pPr marL="742950" lvl="1" indent="-285750">
              <a:buFont typeface="Arial" panose="020B0604020202020204" pitchFamily="34" charset="0"/>
              <a:buChar char="•"/>
            </a:pPr>
            <a:r>
              <a:rPr lang="en-GB" sz="1500" dirty="0">
                <a:solidFill>
                  <a:schemeClr val="tx1"/>
                </a:solidFill>
              </a:rPr>
              <a:t>DIC</a:t>
            </a:r>
          </a:p>
          <a:p>
            <a:pPr marL="742950" lvl="1" indent="-285750">
              <a:buFont typeface="Arial" panose="020B0604020202020204" pitchFamily="34" charset="0"/>
              <a:buChar char="•"/>
            </a:pPr>
            <a:r>
              <a:rPr lang="en-GB" sz="1500" dirty="0">
                <a:solidFill>
                  <a:schemeClr val="tx1"/>
                </a:solidFill>
              </a:rPr>
              <a:t>Thrombocytopaenia</a:t>
            </a:r>
          </a:p>
        </p:txBody>
      </p:sp>
      <p:sp>
        <p:nvSpPr>
          <p:cNvPr id="6" name="Rounded Rectangle 5">
            <a:extLst>
              <a:ext uri="{FF2B5EF4-FFF2-40B4-BE49-F238E27FC236}">
                <a16:creationId xmlns:a16="http://schemas.microsoft.com/office/drawing/2014/main" id="{AFE76C23-01B0-A34B-A5FD-5F5E05B1ADC1}"/>
              </a:ext>
            </a:extLst>
          </p:cNvPr>
          <p:cNvSpPr/>
          <p:nvPr/>
        </p:nvSpPr>
        <p:spPr>
          <a:xfrm>
            <a:off x="5443609" y="3957637"/>
            <a:ext cx="4324277" cy="2739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Thrombin Time (10-15 seconds)</a:t>
            </a:r>
          </a:p>
          <a:p>
            <a:pPr marL="285750" indent="-285750">
              <a:buFont typeface="Arial" panose="020B0604020202020204" pitchFamily="34" charset="0"/>
              <a:buChar char="•"/>
            </a:pPr>
            <a:r>
              <a:rPr lang="en-GB" sz="1500" dirty="0">
                <a:solidFill>
                  <a:schemeClr val="tx1"/>
                </a:solidFill>
              </a:rPr>
              <a:t>Tests how fast fibrinogen is converted to fibrin by thrombin</a:t>
            </a:r>
          </a:p>
          <a:p>
            <a:pPr marL="285750" indent="-285750">
              <a:buFont typeface="Arial" panose="020B0604020202020204" pitchFamily="34" charset="0"/>
              <a:buChar char="•"/>
            </a:pPr>
            <a:r>
              <a:rPr lang="en-GB" sz="1500" dirty="0">
                <a:solidFill>
                  <a:schemeClr val="tx1"/>
                </a:solidFill>
              </a:rPr>
              <a:t>If the time is prolonged, it is caused by either a synthetic issue or a consumption time:</a:t>
            </a:r>
          </a:p>
          <a:p>
            <a:pPr marL="742950" lvl="1" indent="-285750">
              <a:buFont typeface="Arial" panose="020B0604020202020204" pitchFamily="34" charset="0"/>
              <a:buChar char="•"/>
            </a:pPr>
            <a:r>
              <a:rPr lang="en-GB" sz="1500" dirty="0">
                <a:solidFill>
                  <a:schemeClr val="tx1"/>
                </a:solidFill>
              </a:rPr>
              <a:t>DIC</a:t>
            </a:r>
          </a:p>
          <a:p>
            <a:pPr marL="742950" lvl="1" indent="-285750">
              <a:buFont typeface="Arial" panose="020B0604020202020204" pitchFamily="34" charset="0"/>
              <a:buChar char="•"/>
            </a:pPr>
            <a:r>
              <a:rPr lang="en-GB" sz="1500" dirty="0">
                <a:solidFill>
                  <a:schemeClr val="tx1"/>
                </a:solidFill>
              </a:rPr>
              <a:t>Liver failure</a:t>
            </a:r>
          </a:p>
          <a:p>
            <a:pPr marL="742950" lvl="1" indent="-285750">
              <a:buFont typeface="Arial" panose="020B0604020202020204" pitchFamily="34" charset="0"/>
              <a:buChar char="•"/>
            </a:pPr>
            <a:r>
              <a:rPr lang="en-GB" sz="1500" dirty="0">
                <a:solidFill>
                  <a:schemeClr val="tx1"/>
                </a:solidFill>
              </a:rPr>
              <a:t>Malnutrition </a:t>
            </a:r>
          </a:p>
          <a:p>
            <a:pPr marL="742950" lvl="1" indent="-285750">
              <a:buFont typeface="Arial" panose="020B0604020202020204" pitchFamily="34" charset="0"/>
              <a:buChar char="•"/>
            </a:pPr>
            <a:r>
              <a:rPr lang="en-GB" sz="1500" dirty="0">
                <a:solidFill>
                  <a:schemeClr val="tx1"/>
                </a:solidFill>
              </a:rPr>
              <a:t>Abnormal fibrinolysis </a:t>
            </a:r>
          </a:p>
        </p:txBody>
      </p:sp>
    </p:spTree>
    <p:extLst>
      <p:ext uri="{BB962C8B-B14F-4D97-AF65-F5344CB8AC3E}">
        <p14:creationId xmlns:p14="http://schemas.microsoft.com/office/powerpoint/2010/main" val="268534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Anaemias</a:t>
            </a:r>
          </a:p>
        </p:txBody>
      </p:sp>
    </p:spTree>
    <p:extLst>
      <p:ext uri="{BB962C8B-B14F-4D97-AF65-F5344CB8AC3E}">
        <p14:creationId xmlns:p14="http://schemas.microsoft.com/office/powerpoint/2010/main" val="285845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Causes of Anaemia</a:t>
            </a:r>
          </a:p>
        </p:txBody>
      </p:sp>
      <p:sp>
        <p:nvSpPr>
          <p:cNvPr id="3" name="Rounded Rectangle 2">
            <a:extLst>
              <a:ext uri="{FF2B5EF4-FFF2-40B4-BE49-F238E27FC236}">
                <a16:creationId xmlns:a16="http://schemas.microsoft.com/office/drawing/2014/main" id="{E909AA9E-1132-7642-B4F9-A4BE5635B6FC}"/>
              </a:ext>
            </a:extLst>
          </p:cNvPr>
          <p:cNvSpPr/>
          <p:nvPr/>
        </p:nvSpPr>
        <p:spPr>
          <a:xfrm>
            <a:off x="690636" y="1296767"/>
            <a:ext cx="2971800" cy="4889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rPr>
              <a:t>Anaemia of chronic disease </a:t>
            </a:r>
          </a:p>
          <a:p>
            <a:pPr marL="742950" lvl="1" indent="-285750">
              <a:buFont typeface="Arial" panose="020B0604020202020204" pitchFamily="34" charset="0"/>
              <a:buChar char="•"/>
            </a:pPr>
            <a:r>
              <a:rPr lang="en-GB" sz="1600">
                <a:solidFill>
                  <a:schemeClr val="tx1"/>
                </a:solidFill>
              </a:rPr>
              <a:t>Cancer, HF, CKD</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Thalassaemia</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b="1">
                <a:solidFill>
                  <a:schemeClr val="tx1"/>
                </a:solidFill>
              </a:rPr>
              <a:t>Iron deficiency</a:t>
            </a:r>
          </a:p>
          <a:p>
            <a:pPr marL="742950" lvl="1" indent="-285750">
              <a:buFont typeface="Arial" panose="020B0604020202020204" pitchFamily="34" charset="0"/>
              <a:buChar char="•"/>
            </a:pPr>
            <a:r>
              <a:rPr lang="en-GB" sz="1600">
                <a:solidFill>
                  <a:schemeClr val="tx1"/>
                </a:solidFill>
              </a:rPr>
              <a:t>Blood loss</a:t>
            </a:r>
          </a:p>
          <a:p>
            <a:pPr marL="742950" lvl="1" indent="-285750">
              <a:buFont typeface="Arial" panose="020B0604020202020204" pitchFamily="34" charset="0"/>
              <a:buChar char="•"/>
            </a:pPr>
            <a:r>
              <a:rPr lang="en-GB" sz="1600">
                <a:solidFill>
                  <a:schemeClr val="tx1"/>
                </a:solidFill>
              </a:rPr>
              <a:t>Poor diet</a:t>
            </a:r>
          </a:p>
          <a:p>
            <a:pPr marL="742950" lvl="1" indent="-285750">
              <a:buFont typeface="Arial" panose="020B0604020202020204" pitchFamily="34" charset="0"/>
              <a:buChar char="•"/>
            </a:pPr>
            <a:r>
              <a:rPr lang="en-GB" sz="1600">
                <a:solidFill>
                  <a:schemeClr val="tx1"/>
                </a:solidFill>
              </a:rPr>
              <a:t>Malabsorption</a:t>
            </a:r>
          </a:p>
          <a:p>
            <a:pPr marL="742950" lvl="1" indent="-285750">
              <a:buFont typeface="Arial" panose="020B0604020202020204" pitchFamily="34" charset="0"/>
              <a:buChar char="•"/>
            </a:pPr>
            <a:r>
              <a:rPr lang="en-GB" sz="1600">
                <a:solidFill>
                  <a:schemeClr val="tx1"/>
                </a:solidFill>
              </a:rPr>
              <a:t>Hookworm</a:t>
            </a:r>
          </a:p>
        </p:txBody>
      </p:sp>
      <p:sp>
        <p:nvSpPr>
          <p:cNvPr id="4" name="Rounded Rectangle 3">
            <a:extLst>
              <a:ext uri="{FF2B5EF4-FFF2-40B4-BE49-F238E27FC236}">
                <a16:creationId xmlns:a16="http://schemas.microsoft.com/office/drawing/2014/main" id="{4F9B1DC1-28C5-0B40-B3AF-4A5F93804ED8}"/>
              </a:ext>
            </a:extLst>
          </p:cNvPr>
          <p:cNvSpPr/>
          <p:nvPr/>
        </p:nvSpPr>
        <p:spPr>
          <a:xfrm>
            <a:off x="1073999" y="928354"/>
            <a:ext cx="2205074"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Microcytic</a:t>
            </a:r>
          </a:p>
        </p:txBody>
      </p:sp>
      <p:sp>
        <p:nvSpPr>
          <p:cNvPr id="7" name="Rounded Rectangle 6">
            <a:extLst>
              <a:ext uri="{FF2B5EF4-FFF2-40B4-BE49-F238E27FC236}">
                <a16:creationId xmlns:a16="http://schemas.microsoft.com/office/drawing/2014/main" id="{8E3B4A04-B0FE-7841-95E0-83DB85047676}"/>
              </a:ext>
            </a:extLst>
          </p:cNvPr>
          <p:cNvSpPr/>
          <p:nvPr/>
        </p:nvSpPr>
        <p:spPr>
          <a:xfrm>
            <a:off x="3779063" y="1296767"/>
            <a:ext cx="2971800" cy="4889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rPr>
              <a:t>Acute blood loss</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Anaemia of chronic disease</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Pregnancy</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Renal failure</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Combined haematinic deficiency </a:t>
            </a:r>
          </a:p>
          <a:p>
            <a:pPr marL="742950" lvl="1" indent="-285750">
              <a:buFont typeface="Arial" panose="020B0604020202020204" pitchFamily="34" charset="0"/>
              <a:buChar char="•"/>
            </a:pPr>
            <a:r>
              <a:rPr lang="en-GB" sz="1400">
                <a:solidFill>
                  <a:schemeClr val="tx1"/>
                </a:solidFill>
              </a:rPr>
              <a:t>Iron and B12/folate deficiency</a:t>
            </a:r>
          </a:p>
          <a:p>
            <a:pPr marL="742950" lvl="1" indent="-285750">
              <a:buFont typeface="Arial" panose="020B0604020202020204" pitchFamily="34" charset="0"/>
              <a:buChar char="•"/>
            </a:pPr>
            <a:r>
              <a:rPr lang="en-GB" sz="1400">
                <a:solidFill>
                  <a:schemeClr val="tx1"/>
                </a:solidFill>
              </a:rPr>
              <a:t>Required for haematopoiesis </a:t>
            </a:r>
          </a:p>
          <a:p>
            <a:pPr marL="742950" lvl="1" indent="-285750">
              <a:buFont typeface="Arial" panose="020B0604020202020204" pitchFamily="34" charset="0"/>
              <a:buChar char="•"/>
            </a:pPr>
            <a:r>
              <a:rPr lang="en-GB" sz="1400">
                <a:solidFill>
                  <a:schemeClr val="tx1"/>
                </a:solidFill>
              </a:rPr>
              <a:t>Consider malabsorption as a cause</a:t>
            </a:r>
          </a:p>
        </p:txBody>
      </p:sp>
      <p:sp>
        <p:nvSpPr>
          <p:cNvPr id="10" name="Rounded Rectangle 9">
            <a:extLst>
              <a:ext uri="{FF2B5EF4-FFF2-40B4-BE49-F238E27FC236}">
                <a16:creationId xmlns:a16="http://schemas.microsoft.com/office/drawing/2014/main" id="{50D5101F-3128-E748-ADBB-1F2E63CAAF5C}"/>
              </a:ext>
            </a:extLst>
          </p:cNvPr>
          <p:cNvSpPr/>
          <p:nvPr/>
        </p:nvSpPr>
        <p:spPr>
          <a:xfrm>
            <a:off x="7250852" y="928354"/>
            <a:ext cx="2205074"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Macrocytic</a:t>
            </a:r>
          </a:p>
        </p:txBody>
      </p:sp>
      <p:sp>
        <p:nvSpPr>
          <p:cNvPr id="11" name="Rounded Rectangle 10">
            <a:extLst>
              <a:ext uri="{FF2B5EF4-FFF2-40B4-BE49-F238E27FC236}">
                <a16:creationId xmlns:a16="http://schemas.microsoft.com/office/drawing/2014/main" id="{1B8174EB-565F-B449-9A52-487970871536}"/>
              </a:ext>
            </a:extLst>
          </p:cNvPr>
          <p:cNvSpPr/>
          <p:nvPr/>
        </p:nvSpPr>
        <p:spPr>
          <a:xfrm>
            <a:off x="4162426" y="928354"/>
            <a:ext cx="2205074"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Normocytic</a:t>
            </a:r>
          </a:p>
        </p:txBody>
      </p:sp>
      <p:sp>
        <p:nvSpPr>
          <p:cNvPr id="12" name="Rounded Rectangle 11">
            <a:extLst>
              <a:ext uri="{FF2B5EF4-FFF2-40B4-BE49-F238E27FC236}">
                <a16:creationId xmlns:a16="http://schemas.microsoft.com/office/drawing/2014/main" id="{05F89CB3-827B-F442-B572-FDABFE2922DA}"/>
              </a:ext>
            </a:extLst>
          </p:cNvPr>
          <p:cNvSpPr/>
          <p:nvPr/>
        </p:nvSpPr>
        <p:spPr>
          <a:xfrm>
            <a:off x="6867489" y="1296767"/>
            <a:ext cx="2971800" cy="4889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rPr>
              <a:t>B12/folate deficiency (pernicious)</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Excess alcohol/liver disease</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Hypothyroidism </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Bone marrow failure </a:t>
            </a:r>
          </a:p>
        </p:txBody>
      </p:sp>
    </p:spTree>
    <p:extLst>
      <p:ext uri="{BB962C8B-B14F-4D97-AF65-F5344CB8AC3E}">
        <p14:creationId xmlns:p14="http://schemas.microsoft.com/office/powerpoint/2010/main" val="366809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Symptoms and Investigations - Anaemia</a:t>
            </a:r>
          </a:p>
        </p:txBody>
      </p:sp>
      <p:sp>
        <p:nvSpPr>
          <p:cNvPr id="9" name="Rounded Rectangle 8">
            <a:extLst>
              <a:ext uri="{FF2B5EF4-FFF2-40B4-BE49-F238E27FC236}">
                <a16:creationId xmlns:a16="http://schemas.microsoft.com/office/drawing/2014/main" id="{AF0C4BCF-CD5B-A447-9FCF-C6BFCEE20AA6}"/>
              </a:ext>
            </a:extLst>
          </p:cNvPr>
          <p:cNvSpPr/>
          <p:nvPr/>
        </p:nvSpPr>
        <p:spPr>
          <a:xfrm>
            <a:off x="833510" y="1339629"/>
            <a:ext cx="4438578" cy="50183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a:solidFill>
                  <a:schemeClr val="tx1"/>
                </a:solidFill>
              </a:rPr>
              <a:t>Symptoms</a:t>
            </a:r>
          </a:p>
          <a:p>
            <a:pPr marL="285750" indent="-285750">
              <a:buFont typeface="Arial" panose="020B0604020202020204" pitchFamily="34" charset="0"/>
              <a:buChar char="•"/>
            </a:pPr>
            <a:r>
              <a:rPr lang="en-GB" sz="1500">
                <a:solidFill>
                  <a:schemeClr val="tx1"/>
                </a:solidFill>
              </a:rPr>
              <a:t>Fatigue, headache, faintness</a:t>
            </a:r>
          </a:p>
          <a:p>
            <a:pPr marL="285750" indent="-285750">
              <a:buFont typeface="Arial" panose="020B0604020202020204" pitchFamily="34" charset="0"/>
              <a:buChar char="•"/>
            </a:pPr>
            <a:r>
              <a:rPr lang="en-GB" sz="1500">
                <a:solidFill>
                  <a:schemeClr val="tx1"/>
                </a:solidFill>
              </a:rPr>
              <a:t>Irritability</a:t>
            </a:r>
          </a:p>
          <a:p>
            <a:pPr marL="285750" indent="-285750">
              <a:buFont typeface="Arial" panose="020B0604020202020204" pitchFamily="34" charset="0"/>
              <a:buChar char="•"/>
            </a:pPr>
            <a:r>
              <a:rPr lang="en-GB" sz="1500">
                <a:solidFill>
                  <a:schemeClr val="tx1"/>
                </a:solidFill>
              </a:rPr>
              <a:t>Difficulty concentrating  </a:t>
            </a:r>
          </a:p>
          <a:p>
            <a:pPr marL="285750" indent="-285750">
              <a:buFont typeface="Arial" panose="020B0604020202020204" pitchFamily="34" charset="0"/>
              <a:buChar char="•"/>
            </a:pPr>
            <a:r>
              <a:rPr lang="en-GB" sz="1500">
                <a:solidFill>
                  <a:schemeClr val="tx1"/>
                </a:solidFill>
              </a:rPr>
              <a:t>Dyspnoea and breathlessness</a:t>
            </a:r>
          </a:p>
          <a:p>
            <a:pPr marL="285750" indent="-285750">
              <a:buFont typeface="Arial" panose="020B0604020202020204" pitchFamily="34" charset="0"/>
              <a:buChar char="•"/>
            </a:pPr>
            <a:r>
              <a:rPr lang="en-GB" sz="1500">
                <a:solidFill>
                  <a:schemeClr val="tx1"/>
                </a:solidFill>
              </a:rPr>
              <a:t>Anorexia</a:t>
            </a:r>
          </a:p>
          <a:p>
            <a:pPr marL="285750" indent="-285750">
              <a:buFont typeface="Arial" panose="020B0604020202020204" pitchFamily="34" charset="0"/>
              <a:buChar char="•"/>
            </a:pPr>
            <a:r>
              <a:rPr lang="en-GB" sz="1500">
                <a:solidFill>
                  <a:schemeClr val="tx1"/>
                </a:solidFill>
              </a:rPr>
              <a:t>Intermittent claudication</a:t>
            </a:r>
          </a:p>
          <a:p>
            <a:pPr marL="285750" indent="-285750">
              <a:buFont typeface="Arial" panose="020B0604020202020204" pitchFamily="34" charset="0"/>
              <a:buChar char="•"/>
            </a:pPr>
            <a:r>
              <a:rPr lang="en-GB" sz="1500">
                <a:solidFill>
                  <a:schemeClr val="tx1"/>
                </a:solidFill>
              </a:rPr>
              <a:t>Palpitations </a:t>
            </a:r>
            <a:br>
              <a:rPr lang="en-GB" sz="1500">
                <a:solidFill>
                  <a:schemeClr val="tx1"/>
                </a:solidFill>
              </a:rPr>
            </a:br>
            <a:endParaRPr lang="en-GB" sz="1500">
              <a:solidFill>
                <a:schemeClr val="tx1"/>
              </a:solidFill>
            </a:endParaRPr>
          </a:p>
          <a:p>
            <a:r>
              <a:rPr lang="en-GB" sz="1500">
                <a:solidFill>
                  <a:schemeClr val="tx1"/>
                </a:solidFill>
              </a:rPr>
              <a:t>Signs</a:t>
            </a:r>
          </a:p>
          <a:p>
            <a:pPr marL="285750" indent="-285750">
              <a:buFont typeface="Arial" panose="020B0604020202020204" pitchFamily="34" charset="0"/>
              <a:buChar char="•"/>
            </a:pPr>
            <a:r>
              <a:rPr lang="en-GB" sz="1500">
                <a:solidFill>
                  <a:schemeClr val="tx1"/>
                </a:solidFill>
              </a:rPr>
              <a:t>Pallor</a:t>
            </a:r>
          </a:p>
          <a:p>
            <a:pPr marL="285750" indent="-285750">
              <a:buFont typeface="Arial" panose="020B0604020202020204" pitchFamily="34" charset="0"/>
              <a:buChar char="•"/>
            </a:pPr>
            <a:r>
              <a:rPr lang="en-GB" sz="1500">
                <a:solidFill>
                  <a:schemeClr val="tx1"/>
                </a:solidFill>
              </a:rPr>
              <a:t>Tachycardia </a:t>
            </a:r>
          </a:p>
          <a:p>
            <a:pPr marL="285750" indent="-285750">
              <a:buFont typeface="Arial" panose="020B0604020202020204" pitchFamily="34" charset="0"/>
              <a:buChar char="•"/>
            </a:pPr>
            <a:r>
              <a:rPr lang="en-GB" sz="1500">
                <a:solidFill>
                  <a:schemeClr val="tx1"/>
                </a:solidFill>
              </a:rPr>
              <a:t>Systolic flow murmur</a:t>
            </a:r>
          </a:p>
          <a:p>
            <a:pPr marL="285750" indent="-285750">
              <a:buFont typeface="Arial" panose="020B0604020202020204" pitchFamily="34" charset="0"/>
              <a:buChar char="•"/>
            </a:pPr>
            <a:r>
              <a:rPr lang="en-GB" sz="1500">
                <a:solidFill>
                  <a:schemeClr val="tx1"/>
                </a:solidFill>
              </a:rPr>
              <a:t>Cardiac failure </a:t>
            </a:r>
          </a:p>
          <a:p>
            <a:pPr marL="285750" indent="-285750">
              <a:buFont typeface="Arial" panose="020B0604020202020204" pitchFamily="34" charset="0"/>
              <a:buChar char="•"/>
            </a:pPr>
            <a:r>
              <a:rPr lang="en-GB" sz="1500">
                <a:solidFill>
                  <a:schemeClr val="tx1"/>
                </a:solidFill>
              </a:rPr>
              <a:t>Spoon-shaped nails (iron deficiency)</a:t>
            </a:r>
          </a:p>
          <a:p>
            <a:pPr marL="285750" indent="-285750">
              <a:buFont typeface="Arial" panose="020B0604020202020204" pitchFamily="34" charset="0"/>
              <a:buChar char="•"/>
            </a:pPr>
            <a:r>
              <a:rPr lang="en-GB" sz="1500">
                <a:solidFill>
                  <a:schemeClr val="tx1"/>
                </a:solidFill>
              </a:rPr>
              <a:t>Angular stomatitis (ulcers in corners of mouth – iron deficiency + pernicious) </a:t>
            </a:r>
          </a:p>
          <a:p>
            <a:pPr marL="285750" indent="-285750">
              <a:buFont typeface="Arial" panose="020B0604020202020204" pitchFamily="34" charset="0"/>
              <a:buChar char="•"/>
            </a:pPr>
            <a:r>
              <a:rPr lang="en-GB" sz="1500">
                <a:solidFill>
                  <a:schemeClr val="tx1"/>
                </a:solidFill>
              </a:rPr>
              <a:t>Lemon-yellow skin (pernicious)</a:t>
            </a:r>
          </a:p>
          <a:p>
            <a:pPr marL="285750" indent="-285750">
              <a:buFont typeface="Arial" panose="020B0604020202020204" pitchFamily="34" charset="0"/>
              <a:buChar char="•"/>
            </a:pPr>
            <a:r>
              <a:rPr lang="en-GB" sz="1500">
                <a:solidFill>
                  <a:schemeClr val="tx1"/>
                </a:solidFill>
              </a:rPr>
              <a:t>Neurological features, i.e. symmetrical paraesthesia, ataxia, delusions (pernicious)</a:t>
            </a:r>
          </a:p>
        </p:txBody>
      </p:sp>
      <p:sp>
        <p:nvSpPr>
          <p:cNvPr id="13" name="Rounded Rectangle 12">
            <a:extLst>
              <a:ext uri="{FF2B5EF4-FFF2-40B4-BE49-F238E27FC236}">
                <a16:creationId xmlns:a16="http://schemas.microsoft.com/office/drawing/2014/main" id="{AA0EA4EE-CDCC-BF42-888C-5108E6CA8353}"/>
              </a:ext>
            </a:extLst>
          </p:cNvPr>
          <p:cNvSpPr/>
          <p:nvPr/>
        </p:nvSpPr>
        <p:spPr>
          <a:xfrm>
            <a:off x="5443610" y="1339629"/>
            <a:ext cx="4438578" cy="50183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Blood tests </a:t>
            </a:r>
            <a:r>
              <a:rPr lang="en-GB" sz="1500">
                <a:solidFill>
                  <a:schemeClr val="tx1"/>
                </a:solidFill>
                <a:sym typeface="Wingdings" pitchFamily="2" charset="2"/>
              </a:rPr>
              <a:t> FBC</a:t>
            </a:r>
          </a:p>
          <a:p>
            <a:pPr marL="742950" lvl="1" indent="-285750">
              <a:buFont typeface="Arial" panose="020B0604020202020204" pitchFamily="34" charset="0"/>
              <a:buChar char="•"/>
            </a:pPr>
            <a:r>
              <a:rPr lang="en-GB" sz="1500">
                <a:solidFill>
                  <a:schemeClr val="tx1"/>
                </a:solidFill>
                <a:sym typeface="Wingdings" pitchFamily="2" charset="2"/>
              </a:rPr>
              <a:t>Look at white blood cells and platelets</a:t>
            </a:r>
            <a:br>
              <a:rPr lang="en-GB" sz="1500">
                <a:solidFill>
                  <a:schemeClr val="tx1"/>
                </a:solidFill>
                <a:sym typeface="Wingdings" pitchFamily="2" charset="2"/>
              </a:rPr>
            </a:br>
            <a:endParaRPr lang="en-GB" sz="1500">
              <a:solidFill>
                <a:schemeClr val="tx1"/>
              </a:solidFill>
              <a:sym typeface="Wingdings" pitchFamily="2" charset="2"/>
            </a:endParaRPr>
          </a:p>
          <a:p>
            <a:pPr marL="285750" indent="-285750">
              <a:buFont typeface="Arial" panose="020B0604020202020204" pitchFamily="34" charset="0"/>
              <a:buChar char="•"/>
            </a:pPr>
            <a:r>
              <a:rPr lang="en-GB" sz="1500">
                <a:solidFill>
                  <a:schemeClr val="tx1"/>
                </a:solidFill>
                <a:sym typeface="Wingdings" pitchFamily="2" charset="2"/>
              </a:rPr>
              <a:t> Reticulocyte count</a:t>
            </a:r>
          </a:p>
          <a:p>
            <a:pPr marL="742950" lvl="1" indent="-285750">
              <a:buFont typeface="Arial" panose="020B0604020202020204" pitchFamily="34" charset="0"/>
              <a:buChar char="•"/>
            </a:pPr>
            <a:r>
              <a:rPr lang="en-GB" sz="1500">
                <a:solidFill>
                  <a:schemeClr val="tx1"/>
                </a:solidFill>
                <a:sym typeface="Wingdings" pitchFamily="2" charset="2"/>
              </a:rPr>
              <a:t>Rate of red blood cell production in the bone marrow</a:t>
            </a:r>
          </a:p>
          <a:p>
            <a:pPr marL="285750" indent="-285750">
              <a:buFont typeface="Arial" panose="020B0604020202020204" pitchFamily="34" charset="0"/>
              <a:buChar char="•"/>
            </a:pPr>
            <a:r>
              <a:rPr lang="en-GB" sz="1500">
                <a:solidFill>
                  <a:schemeClr val="tx1"/>
                </a:solidFill>
                <a:sym typeface="Wingdings" pitchFamily="2" charset="2"/>
              </a:rPr>
              <a:t>Serum iron and ferritin test</a:t>
            </a:r>
          </a:p>
          <a:p>
            <a:pPr marL="285750" indent="-285750">
              <a:buFont typeface="Arial" panose="020B0604020202020204" pitchFamily="34" charset="0"/>
              <a:buChar char="•"/>
            </a:pPr>
            <a:r>
              <a:rPr lang="en-GB" sz="1500">
                <a:solidFill>
                  <a:schemeClr val="tx1"/>
                </a:solidFill>
                <a:sym typeface="Wingdings" pitchFamily="2" charset="2"/>
              </a:rPr>
              <a:t>Peripheral blood smear</a:t>
            </a:r>
          </a:p>
          <a:p>
            <a:pPr marL="742950" lvl="1" indent="-285750">
              <a:buFont typeface="Arial" panose="020B0604020202020204" pitchFamily="34" charset="0"/>
              <a:buChar char="•"/>
            </a:pPr>
            <a:r>
              <a:rPr lang="en-GB" sz="1500">
                <a:solidFill>
                  <a:schemeClr val="tx1"/>
                </a:solidFill>
                <a:sym typeface="Wingdings" pitchFamily="2" charset="2"/>
              </a:rPr>
              <a:t>Assesses shape of red blood cells</a:t>
            </a:r>
          </a:p>
          <a:p>
            <a:pPr marL="285750" indent="-285750">
              <a:buFont typeface="Arial" panose="020B0604020202020204" pitchFamily="34" charset="0"/>
              <a:buChar char="•"/>
            </a:pPr>
            <a:r>
              <a:rPr lang="en-GB" sz="1500">
                <a:solidFill>
                  <a:schemeClr val="tx1"/>
                </a:solidFill>
                <a:sym typeface="Wingdings" pitchFamily="2" charset="2"/>
              </a:rPr>
              <a:t>Haemoglobin electrophoresis</a:t>
            </a:r>
          </a:p>
          <a:p>
            <a:pPr marL="742950" lvl="1" indent="-285750">
              <a:buFont typeface="Arial" panose="020B0604020202020204" pitchFamily="34" charset="0"/>
              <a:buChar char="•"/>
            </a:pPr>
            <a:r>
              <a:rPr lang="en-GB" sz="1500">
                <a:solidFill>
                  <a:schemeClr val="tx1"/>
                </a:solidFill>
                <a:sym typeface="Wingdings" pitchFamily="2" charset="2"/>
              </a:rPr>
              <a:t>Evaluates abnormal haemoglobin</a:t>
            </a:r>
          </a:p>
          <a:p>
            <a:pPr marL="742950" lvl="1" indent="-285750">
              <a:buFont typeface="Arial" panose="020B0604020202020204" pitchFamily="34" charset="0"/>
              <a:buChar char="•"/>
            </a:pPr>
            <a:r>
              <a:rPr lang="en-GB" sz="1500">
                <a:solidFill>
                  <a:schemeClr val="tx1"/>
                </a:solidFill>
                <a:sym typeface="Wingdings" pitchFamily="2" charset="2"/>
              </a:rPr>
              <a:t>Present in thalassemia and sickle cell disease</a:t>
            </a:r>
          </a:p>
          <a:p>
            <a:pPr marL="285750" indent="-285750">
              <a:buFont typeface="Arial" panose="020B0604020202020204" pitchFamily="34" charset="0"/>
              <a:buChar char="•"/>
            </a:pPr>
            <a:r>
              <a:rPr lang="en-GB" sz="1500">
                <a:solidFill>
                  <a:schemeClr val="tx1"/>
                </a:solidFill>
                <a:sym typeface="Wingdings" pitchFamily="2" charset="2"/>
              </a:rPr>
              <a:t>Osmotic fragility test </a:t>
            </a:r>
          </a:p>
          <a:p>
            <a:pPr marL="742950" lvl="1" indent="-285750">
              <a:buFont typeface="Arial" panose="020B0604020202020204" pitchFamily="34" charset="0"/>
              <a:buChar char="•"/>
            </a:pPr>
            <a:r>
              <a:rPr lang="en-GB" sz="1500">
                <a:solidFill>
                  <a:schemeClr val="tx1"/>
                </a:solidFill>
                <a:sym typeface="Wingdings" pitchFamily="2" charset="2"/>
              </a:rPr>
              <a:t>Assesses fragility of red blood cells </a:t>
            </a:r>
            <a:br>
              <a:rPr lang="en-GB" sz="1500">
                <a:solidFill>
                  <a:schemeClr val="tx1"/>
                </a:solidFill>
                <a:sym typeface="Wingdings" pitchFamily="2" charset="2"/>
              </a:rPr>
            </a:br>
            <a:endParaRPr lang="en-GB" sz="1500">
              <a:solidFill>
                <a:schemeClr val="tx1"/>
              </a:solidFill>
              <a:sym typeface="Wingdings" pitchFamily="2" charset="2"/>
            </a:endParaRPr>
          </a:p>
          <a:p>
            <a:pPr marL="285750" indent="-285750">
              <a:buFont typeface="Arial" panose="020B0604020202020204" pitchFamily="34" charset="0"/>
              <a:buChar char="•"/>
            </a:pPr>
            <a:r>
              <a:rPr lang="en-GB" sz="1500">
                <a:solidFill>
                  <a:schemeClr val="tx1"/>
                </a:solidFill>
              </a:rPr>
              <a:t>Endoscopy/colonoscopy</a:t>
            </a:r>
          </a:p>
          <a:p>
            <a:pPr marL="742950" lvl="1" indent="-285750">
              <a:buFont typeface="Arial" panose="020B0604020202020204" pitchFamily="34" charset="0"/>
              <a:buChar char="•"/>
            </a:pPr>
            <a:r>
              <a:rPr lang="en-GB" sz="1500">
                <a:solidFill>
                  <a:schemeClr val="tx1"/>
                </a:solidFill>
              </a:rPr>
              <a:t>Only if anaemia is suspected due to a bleed</a:t>
            </a:r>
          </a:p>
        </p:txBody>
      </p:sp>
      <p:sp>
        <p:nvSpPr>
          <p:cNvPr id="14" name="Rounded Rectangle 13">
            <a:extLst>
              <a:ext uri="{FF2B5EF4-FFF2-40B4-BE49-F238E27FC236}">
                <a16:creationId xmlns:a16="http://schemas.microsoft.com/office/drawing/2014/main" id="{5A8626D2-9D2B-BD43-8453-E4B750C87C90}"/>
              </a:ext>
            </a:extLst>
          </p:cNvPr>
          <p:cNvSpPr/>
          <p:nvPr/>
        </p:nvSpPr>
        <p:spPr>
          <a:xfrm>
            <a:off x="1265707" y="971550"/>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Symptoms </a:t>
            </a:r>
          </a:p>
        </p:txBody>
      </p:sp>
      <p:sp>
        <p:nvSpPr>
          <p:cNvPr id="15" name="Rounded Rectangle 14">
            <a:extLst>
              <a:ext uri="{FF2B5EF4-FFF2-40B4-BE49-F238E27FC236}">
                <a16:creationId xmlns:a16="http://schemas.microsoft.com/office/drawing/2014/main" id="{C57979A4-71D6-4F4D-B2C6-B20B7C345F0A}"/>
              </a:ext>
            </a:extLst>
          </p:cNvPr>
          <p:cNvSpPr/>
          <p:nvPr/>
        </p:nvSpPr>
        <p:spPr>
          <a:xfrm>
            <a:off x="5875807" y="971550"/>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Investigations</a:t>
            </a:r>
          </a:p>
        </p:txBody>
      </p:sp>
    </p:spTree>
    <p:extLst>
      <p:ext uri="{BB962C8B-B14F-4D97-AF65-F5344CB8AC3E}">
        <p14:creationId xmlns:p14="http://schemas.microsoft.com/office/powerpoint/2010/main" val="142070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Treatment of Anaemia</a:t>
            </a:r>
          </a:p>
        </p:txBody>
      </p:sp>
      <p:sp>
        <p:nvSpPr>
          <p:cNvPr id="3" name="Rounded Rectangle 2">
            <a:extLst>
              <a:ext uri="{FF2B5EF4-FFF2-40B4-BE49-F238E27FC236}">
                <a16:creationId xmlns:a16="http://schemas.microsoft.com/office/drawing/2014/main" id="{E909AA9E-1132-7642-B4F9-A4BE5635B6FC}"/>
              </a:ext>
            </a:extLst>
          </p:cNvPr>
          <p:cNvSpPr/>
          <p:nvPr/>
        </p:nvSpPr>
        <p:spPr>
          <a:xfrm>
            <a:off x="690636" y="1239616"/>
            <a:ext cx="2971800" cy="4889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a:solidFill>
                  <a:schemeClr val="tx1"/>
                </a:solidFill>
              </a:rPr>
              <a:t>Iron deficiency anaemia</a:t>
            </a:r>
          </a:p>
          <a:p>
            <a:pPr marL="285750" indent="-285750">
              <a:buFont typeface="Arial" panose="020B0604020202020204" pitchFamily="34" charset="0"/>
              <a:buChar char="•"/>
            </a:pPr>
            <a:r>
              <a:rPr lang="en-GB" sz="1500">
                <a:solidFill>
                  <a:schemeClr val="tx1"/>
                </a:solidFill>
              </a:rPr>
              <a:t>Treat underlying cause</a:t>
            </a:r>
          </a:p>
          <a:p>
            <a:pPr marL="285750" indent="-285750">
              <a:buFont typeface="Arial" panose="020B0604020202020204" pitchFamily="34" charset="0"/>
              <a:buChar char="•"/>
            </a:pPr>
            <a:r>
              <a:rPr lang="en-GB" sz="1500">
                <a:solidFill>
                  <a:schemeClr val="tx1"/>
                </a:solidFill>
              </a:rPr>
              <a:t>Oral iron – ferrous sulphate </a:t>
            </a:r>
          </a:p>
          <a:p>
            <a:pPr marL="285750" indent="-285750">
              <a:buFont typeface="Arial" panose="020B0604020202020204" pitchFamily="34" charset="0"/>
              <a:buChar char="•"/>
            </a:pPr>
            <a:r>
              <a:rPr lang="en-GB" sz="1500">
                <a:solidFill>
                  <a:schemeClr val="tx1"/>
                </a:solidFill>
              </a:rPr>
              <a:t>IV iron – emergencies </a:t>
            </a:r>
            <a:br>
              <a:rPr lang="en-GB" sz="1500">
                <a:solidFill>
                  <a:schemeClr val="tx1"/>
                </a:solidFill>
              </a:rPr>
            </a:br>
            <a:endParaRPr lang="en-GB" sz="1500">
              <a:solidFill>
                <a:schemeClr val="tx1"/>
              </a:solidFill>
            </a:endParaRPr>
          </a:p>
          <a:p>
            <a:r>
              <a:rPr lang="en-GB" sz="1500">
                <a:solidFill>
                  <a:schemeClr val="tx1"/>
                </a:solidFill>
              </a:rPr>
              <a:t>Ferrous sulphate side effects:</a:t>
            </a:r>
          </a:p>
          <a:p>
            <a:pPr marL="285750" indent="-285750">
              <a:buFont typeface="Arial" panose="020B0604020202020204" pitchFamily="34" charset="0"/>
              <a:buChar char="•"/>
            </a:pPr>
            <a:r>
              <a:rPr lang="en-GB" sz="1500">
                <a:solidFill>
                  <a:schemeClr val="tx1"/>
                </a:solidFill>
              </a:rPr>
              <a:t>Nausea</a:t>
            </a:r>
          </a:p>
          <a:p>
            <a:pPr marL="285750" indent="-285750">
              <a:buFont typeface="Arial" panose="020B0604020202020204" pitchFamily="34" charset="0"/>
              <a:buChar char="•"/>
            </a:pPr>
            <a:r>
              <a:rPr lang="en-GB" sz="1500">
                <a:solidFill>
                  <a:schemeClr val="tx1"/>
                </a:solidFill>
              </a:rPr>
              <a:t>Abdominal discomfort</a:t>
            </a:r>
          </a:p>
          <a:p>
            <a:pPr marL="285750" indent="-285750">
              <a:buFont typeface="Arial" panose="020B0604020202020204" pitchFamily="34" charset="0"/>
              <a:buChar char="•"/>
            </a:pPr>
            <a:r>
              <a:rPr lang="en-GB" sz="1500">
                <a:solidFill>
                  <a:schemeClr val="tx1"/>
                </a:solidFill>
              </a:rPr>
              <a:t>Diarrhoea/constipation </a:t>
            </a:r>
          </a:p>
          <a:p>
            <a:pPr marL="285750" indent="-285750">
              <a:buFont typeface="Arial" panose="020B0604020202020204" pitchFamily="34" charset="0"/>
              <a:buChar char="•"/>
            </a:pPr>
            <a:r>
              <a:rPr lang="en-GB" sz="1500">
                <a:solidFill>
                  <a:schemeClr val="tx1"/>
                </a:solidFill>
              </a:rPr>
              <a:t>Black stools </a:t>
            </a:r>
          </a:p>
          <a:p>
            <a:pPr marL="285750" indent="-285750">
              <a:buFont typeface="Arial" panose="020B0604020202020204" pitchFamily="34" charset="0"/>
              <a:buChar char="•"/>
            </a:pPr>
            <a:r>
              <a:rPr lang="en-GB" sz="1500">
                <a:solidFill>
                  <a:schemeClr val="tx1"/>
                </a:solidFill>
              </a:rPr>
              <a:t>Alternative is ferrous gluconate</a:t>
            </a:r>
          </a:p>
          <a:p>
            <a:endParaRPr lang="en-GB" sz="1500">
              <a:solidFill>
                <a:schemeClr val="tx1"/>
              </a:solidFill>
            </a:endParaRPr>
          </a:p>
          <a:p>
            <a:r>
              <a:rPr lang="en-GB" sz="1500">
                <a:solidFill>
                  <a:schemeClr val="tx1"/>
                </a:solidFill>
              </a:rPr>
              <a:t>Anaemia of chronic disease </a:t>
            </a:r>
          </a:p>
          <a:p>
            <a:pPr marL="285750" indent="-285750">
              <a:buFont typeface="Arial" panose="020B0604020202020204" pitchFamily="34" charset="0"/>
              <a:buChar char="•"/>
            </a:pPr>
            <a:r>
              <a:rPr lang="en-GB" sz="1500">
                <a:solidFill>
                  <a:schemeClr val="tx1"/>
                </a:solidFill>
              </a:rPr>
              <a:t>Control chronic disease </a:t>
            </a:r>
          </a:p>
        </p:txBody>
      </p:sp>
      <p:sp>
        <p:nvSpPr>
          <p:cNvPr id="7" name="Rounded Rectangle 6">
            <a:extLst>
              <a:ext uri="{FF2B5EF4-FFF2-40B4-BE49-F238E27FC236}">
                <a16:creationId xmlns:a16="http://schemas.microsoft.com/office/drawing/2014/main" id="{8E3B4A04-B0FE-7841-95E0-83DB85047676}"/>
              </a:ext>
            </a:extLst>
          </p:cNvPr>
          <p:cNvSpPr/>
          <p:nvPr/>
        </p:nvSpPr>
        <p:spPr>
          <a:xfrm>
            <a:off x="3779063" y="1239616"/>
            <a:ext cx="2971800" cy="4889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rPr>
              <a:t>Treat underlying cause</a:t>
            </a:r>
            <a:br>
              <a:rPr lang="en-GB" sz="1600">
                <a:solidFill>
                  <a:schemeClr val="tx1"/>
                </a:solidFill>
              </a:rPr>
            </a:br>
            <a:endParaRPr lang="en-GB" sz="1600">
              <a:solidFill>
                <a:schemeClr val="tx1"/>
              </a:solidFill>
            </a:endParaRPr>
          </a:p>
          <a:p>
            <a:pPr marL="285750" indent="-285750">
              <a:buFont typeface="Arial" panose="020B0604020202020204" pitchFamily="34" charset="0"/>
              <a:buChar char="•"/>
            </a:pPr>
            <a:r>
              <a:rPr lang="en-GB" sz="1600">
                <a:solidFill>
                  <a:schemeClr val="tx1"/>
                </a:solidFill>
              </a:rPr>
              <a:t>Improve diet with plenty of vitamins </a:t>
            </a:r>
            <a:br>
              <a:rPr lang="en-GB" sz="1600">
                <a:solidFill>
                  <a:schemeClr val="tx1"/>
                </a:solidFill>
              </a:rPr>
            </a:br>
            <a:endParaRPr lang="en-GB" sz="1600">
              <a:solidFill>
                <a:schemeClr val="tx1"/>
              </a:solidFill>
            </a:endParaRPr>
          </a:p>
          <a:p>
            <a:pPr marL="285750" indent="-285750">
              <a:buFont typeface="Arial" panose="020B0604020202020204" pitchFamily="34" charset="0"/>
              <a:buChar char="•"/>
            </a:pPr>
            <a:r>
              <a:rPr lang="en-GB" sz="1600">
                <a:solidFill>
                  <a:schemeClr val="tx1"/>
                </a:solidFill>
              </a:rPr>
              <a:t>Erythropoietin injections </a:t>
            </a:r>
          </a:p>
        </p:txBody>
      </p:sp>
      <p:sp>
        <p:nvSpPr>
          <p:cNvPr id="12" name="Rounded Rectangle 11">
            <a:extLst>
              <a:ext uri="{FF2B5EF4-FFF2-40B4-BE49-F238E27FC236}">
                <a16:creationId xmlns:a16="http://schemas.microsoft.com/office/drawing/2014/main" id="{05F89CB3-827B-F442-B572-FDABFE2922DA}"/>
              </a:ext>
            </a:extLst>
          </p:cNvPr>
          <p:cNvSpPr/>
          <p:nvPr/>
        </p:nvSpPr>
        <p:spPr>
          <a:xfrm>
            <a:off x="6867489" y="1239616"/>
            <a:ext cx="2971800" cy="4889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rPr>
              <a:t>Dietary </a:t>
            </a:r>
            <a:r>
              <a:rPr lang="en-GB" sz="1600">
                <a:solidFill>
                  <a:schemeClr val="tx1"/>
                </a:solidFill>
                <a:sym typeface="Wingdings" pitchFamily="2" charset="2"/>
              </a:rPr>
              <a:t> oral B12</a:t>
            </a:r>
            <a:br>
              <a:rPr lang="en-GB" sz="1600">
                <a:solidFill>
                  <a:schemeClr val="tx1"/>
                </a:solidFill>
                <a:sym typeface="Wingdings" pitchFamily="2" charset="2"/>
              </a:rPr>
            </a:br>
            <a:endParaRPr lang="en-GB" sz="1600">
              <a:solidFill>
                <a:schemeClr val="tx1"/>
              </a:solidFill>
              <a:sym typeface="Wingdings" pitchFamily="2" charset="2"/>
            </a:endParaRPr>
          </a:p>
          <a:p>
            <a:r>
              <a:rPr lang="en-GB" sz="1600">
                <a:solidFill>
                  <a:schemeClr val="tx1"/>
                </a:solidFill>
                <a:sym typeface="Wingdings" pitchFamily="2" charset="2"/>
              </a:rPr>
              <a:t>Folic acid deficiency</a:t>
            </a:r>
          </a:p>
          <a:p>
            <a:pPr marL="285750" indent="-285750">
              <a:buFont typeface="Arial" panose="020B0604020202020204" pitchFamily="34" charset="0"/>
              <a:buChar char="•"/>
            </a:pPr>
            <a:r>
              <a:rPr lang="en-GB" sz="1600">
                <a:solidFill>
                  <a:schemeClr val="tx1"/>
                </a:solidFill>
                <a:sym typeface="Wingdings" pitchFamily="2" charset="2"/>
              </a:rPr>
              <a:t>Folic acid tablets</a:t>
            </a:r>
          </a:p>
          <a:p>
            <a:pPr marL="285750" indent="-285750">
              <a:buFont typeface="Arial" panose="020B0604020202020204" pitchFamily="34" charset="0"/>
              <a:buChar char="•"/>
            </a:pPr>
            <a:r>
              <a:rPr lang="en-GB" sz="1600">
                <a:solidFill>
                  <a:schemeClr val="tx1"/>
                </a:solidFill>
                <a:sym typeface="Wingdings" pitchFamily="2" charset="2"/>
              </a:rPr>
              <a:t>Daily for 4 months </a:t>
            </a:r>
          </a:p>
          <a:p>
            <a:endParaRPr lang="en-GB" sz="1600">
              <a:solidFill>
                <a:schemeClr val="tx1"/>
              </a:solidFill>
              <a:sym typeface="Wingdings" pitchFamily="2" charset="2"/>
            </a:endParaRPr>
          </a:p>
          <a:p>
            <a:r>
              <a:rPr lang="en-GB" sz="1600">
                <a:solidFill>
                  <a:schemeClr val="tx1"/>
                </a:solidFill>
                <a:sym typeface="Wingdings" pitchFamily="2" charset="2"/>
              </a:rPr>
              <a:t>Pernicious anaemia</a:t>
            </a:r>
          </a:p>
          <a:p>
            <a:pPr marL="285750" indent="-285750">
              <a:buFont typeface="Arial" panose="020B0604020202020204" pitchFamily="34" charset="0"/>
              <a:buChar char="•"/>
            </a:pPr>
            <a:r>
              <a:rPr lang="en-GB" sz="1600">
                <a:solidFill>
                  <a:schemeClr val="tx1"/>
                </a:solidFill>
              </a:rPr>
              <a:t>B12 injections </a:t>
            </a:r>
            <a:r>
              <a:rPr lang="en-GB" sz="1600">
                <a:solidFill>
                  <a:schemeClr val="tx1"/>
                </a:solidFill>
                <a:sym typeface="Wingdings" pitchFamily="2" charset="2"/>
              </a:rPr>
              <a:t> IM Hydroxocobalamin </a:t>
            </a:r>
          </a:p>
          <a:p>
            <a:pPr marL="285750" indent="-285750">
              <a:buFont typeface="Arial" panose="020B0604020202020204" pitchFamily="34" charset="0"/>
              <a:buChar char="•"/>
            </a:pPr>
            <a:r>
              <a:rPr lang="en-GB" sz="1600">
                <a:solidFill>
                  <a:schemeClr val="tx1"/>
                </a:solidFill>
                <a:sym typeface="Wingdings" pitchFamily="2" charset="2"/>
              </a:rPr>
              <a:t>Oral B12</a:t>
            </a:r>
            <a:endParaRPr lang="en-GB" sz="1600">
              <a:solidFill>
                <a:schemeClr val="tx1"/>
              </a:solidFill>
            </a:endParaRPr>
          </a:p>
        </p:txBody>
      </p:sp>
      <p:sp>
        <p:nvSpPr>
          <p:cNvPr id="9" name="Rounded Rectangle 8">
            <a:extLst>
              <a:ext uri="{FF2B5EF4-FFF2-40B4-BE49-F238E27FC236}">
                <a16:creationId xmlns:a16="http://schemas.microsoft.com/office/drawing/2014/main" id="{E54A8EE3-DD23-E04B-A5D2-98182FE726BF}"/>
              </a:ext>
            </a:extLst>
          </p:cNvPr>
          <p:cNvSpPr/>
          <p:nvPr/>
        </p:nvSpPr>
        <p:spPr>
          <a:xfrm>
            <a:off x="1073999" y="928354"/>
            <a:ext cx="2205074"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Microcytic</a:t>
            </a:r>
          </a:p>
        </p:txBody>
      </p:sp>
      <p:sp>
        <p:nvSpPr>
          <p:cNvPr id="13" name="Rounded Rectangle 12">
            <a:extLst>
              <a:ext uri="{FF2B5EF4-FFF2-40B4-BE49-F238E27FC236}">
                <a16:creationId xmlns:a16="http://schemas.microsoft.com/office/drawing/2014/main" id="{6949E2C5-ECFD-2B44-828D-3A105BBBC6BA}"/>
              </a:ext>
            </a:extLst>
          </p:cNvPr>
          <p:cNvSpPr/>
          <p:nvPr/>
        </p:nvSpPr>
        <p:spPr>
          <a:xfrm>
            <a:off x="7250852" y="928354"/>
            <a:ext cx="2205074"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Macrocytic</a:t>
            </a:r>
          </a:p>
        </p:txBody>
      </p:sp>
      <p:sp>
        <p:nvSpPr>
          <p:cNvPr id="14" name="Rounded Rectangle 13">
            <a:extLst>
              <a:ext uri="{FF2B5EF4-FFF2-40B4-BE49-F238E27FC236}">
                <a16:creationId xmlns:a16="http://schemas.microsoft.com/office/drawing/2014/main" id="{0BEC6955-949C-564C-B8F2-9AD0250A43A8}"/>
              </a:ext>
            </a:extLst>
          </p:cNvPr>
          <p:cNvSpPr/>
          <p:nvPr/>
        </p:nvSpPr>
        <p:spPr>
          <a:xfrm>
            <a:off x="4162426" y="928354"/>
            <a:ext cx="2205074"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Normocytic</a:t>
            </a:r>
          </a:p>
        </p:txBody>
      </p:sp>
    </p:spTree>
    <p:extLst>
      <p:ext uri="{BB962C8B-B14F-4D97-AF65-F5344CB8AC3E}">
        <p14:creationId xmlns:p14="http://schemas.microsoft.com/office/powerpoint/2010/main" val="206689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Haemoglobinopathies </a:t>
            </a:r>
          </a:p>
        </p:txBody>
      </p:sp>
    </p:spTree>
    <p:extLst>
      <p:ext uri="{BB962C8B-B14F-4D97-AF65-F5344CB8AC3E}">
        <p14:creationId xmlns:p14="http://schemas.microsoft.com/office/powerpoint/2010/main" val="194403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1200329"/>
          </a:xfrm>
          <a:prstGeom prst="rect">
            <a:avLst/>
          </a:prstGeom>
          <a:noFill/>
        </p:spPr>
        <p:txBody>
          <a:bodyPr wrap="square" rtlCol="0">
            <a:spAutoFit/>
          </a:bodyPr>
          <a:lstStyle/>
          <a:p>
            <a:pPr algn="ctr"/>
            <a:r>
              <a:rPr lang="en-US" sz="3600"/>
              <a:t>Glucose-6-Phosphate Dehydrogenase (G6PD) Deficiency </a:t>
            </a:r>
          </a:p>
        </p:txBody>
      </p:sp>
      <p:sp>
        <p:nvSpPr>
          <p:cNvPr id="3" name="Rounded Rectangle 2">
            <a:extLst>
              <a:ext uri="{FF2B5EF4-FFF2-40B4-BE49-F238E27FC236}">
                <a16:creationId xmlns:a16="http://schemas.microsoft.com/office/drawing/2014/main" id="{6F8E0BB5-4532-1645-B6B8-1B73DE067E2F}"/>
              </a:ext>
            </a:extLst>
          </p:cNvPr>
          <p:cNvSpPr/>
          <p:nvPr/>
        </p:nvSpPr>
        <p:spPr>
          <a:xfrm>
            <a:off x="833510" y="1239615"/>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Epidemiology and Pathophysiology </a:t>
            </a:r>
          </a:p>
          <a:p>
            <a:pPr marL="285750" indent="-285750">
              <a:buFont typeface="Arial" panose="020B0604020202020204" pitchFamily="34" charset="0"/>
              <a:buChar char="•"/>
            </a:pPr>
            <a:r>
              <a:rPr lang="en-GB" sz="1500">
                <a:solidFill>
                  <a:schemeClr val="tx1"/>
                </a:solidFill>
              </a:rPr>
              <a:t>G6PD is protective against oxidative damage </a:t>
            </a:r>
          </a:p>
          <a:p>
            <a:pPr marL="285750" indent="-285750">
              <a:buFont typeface="Arial" panose="020B0604020202020204" pitchFamily="34" charset="0"/>
              <a:buChar char="•"/>
            </a:pPr>
            <a:r>
              <a:rPr lang="en-GB" sz="1500">
                <a:solidFill>
                  <a:schemeClr val="tx1"/>
                </a:solidFill>
              </a:rPr>
              <a:t>G6PD deficiency results in reduced red blood cells lifespan </a:t>
            </a:r>
          </a:p>
          <a:p>
            <a:pPr marL="285750" indent="-285750">
              <a:buFont typeface="Arial" panose="020B0604020202020204" pitchFamily="34" charset="0"/>
              <a:buChar char="•"/>
            </a:pPr>
            <a:r>
              <a:rPr lang="en-GB" sz="1500">
                <a:solidFill>
                  <a:schemeClr val="tx1"/>
                </a:solidFill>
              </a:rPr>
              <a:t>More common in Africa, the Middle East and SE Asia</a:t>
            </a:r>
          </a:p>
          <a:p>
            <a:pPr marL="285750" indent="-285750">
              <a:buFont typeface="Arial" panose="020B0604020202020204" pitchFamily="34" charset="0"/>
              <a:buChar char="•"/>
            </a:pPr>
            <a:r>
              <a:rPr lang="en-GB" sz="1500">
                <a:solidFill>
                  <a:schemeClr val="tx1"/>
                </a:solidFill>
              </a:rPr>
              <a:t>More common in males </a:t>
            </a:r>
          </a:p>
        </p:txBody>
      </p:sp>
      <p:sp>
        <p:nvSpPr>
          <p:cNvPr id="4" name="Rounded Rectangle 3">
            <a:extLst>
              <a:ext uri="{FF2B5EF4-FFF2-40B4-BE49-F238E27FC236}">
                <a16:creationId xmlns:a16="http://schemas.microsoft.com/office/drawing/2014/main" id="{332A4F85-23F8-DC46-95A4-448C685197CB}"/>
              </a:ext>
            </a:extLst>
          </p:cNvPr>
          <p:cNvSpPr/>
          <p:nvPr/>
        </p:nvSpPr>
        <p:spPr>
          <a:xfrm>
            <a:off x="833509" y="3957638"/>
            <a:ext cx="4324277" cy="2739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Signs and Symptoms</a:t>
            </a:r>
          </a:p>
          <a:p>
            <a:pPr marL="285750" indent="-285750">
              <a:buFont typeface="Arial" panose="020B0604020202020204" pitchFamily="34" charset="0"/>
              <a:buChar char="•"/>
            </a:pPr>
            <a:r>
              <a:rPr lang="en-GB" sz="1500">
                <a:solidFill>
                  <a:schemeClr val="tx1"/>
                </a:solidFill>
              </a:rPr>
              <a:t>Most are asymptomatic </a:t>
            </a:r>
          </a:p>
          <a:p>
            <a:pPr marL="285750" indent="-285750">
              <a:buFont typeface="Arial" panose="020B0604020202020204" pitchFamily="34" charset="0"/>
              <a:buChar char="•"/>
            </a:pPr>
            <a:r>
              <a:rPr lang="en-GB" sz="1500">
                <a:solidFill>
                  <a:schemeClr val="tx1"/>
                </a:solidFill>
              </a:rPr>
              <a:t>Pallor</a:t>
            </a:r>
          </a:p>
          <a:p>
            <a:pPr marL="285750" indent="-285750">
              <a:buFont typeface="Arial" panose="020B0604020202020204" pitchFamily="34" charset="0"/>
              <a:buChar char="•"/>
            </a:pPr>
            <a:r>
              <a:rPr lang="en-GB" sz="1500">
                <a:solidFill>
                  <a:schemeClr val="tx1"/>
                </a:solidFill>
              </a:rPr>
              <a:t>Fatigue</a:t>
            </a:r>
          </a:p>
          <a:p>
            <a:pPr marL="285750" indent="-285750">
              <a:buFont typeface="Arial" panose="020B0604020202020204" pitchFamily="34" charset="0"/>
              <a:buChar char="•"/>
            </a:pPr>
            <a:r>
              <a:rPr lang="en-GB" sz="1500">
                <a:solidFill>
                  <a:schemeClr val="tx1"/>
                </a:solidFill>
              </a:rPr>
              <a:t>Palpitations</a:t>
            </a:r>
          </a:p>
          <a:p>
            <a:pPr marL="285750" indent="-285750">
              <a:buFont typeface="Arial" panose="020B0604020202020204" pitchFamily="34" charset="0"/>
              <a:buChar char="•"/>
            </a:pPr>
            <a:r>
              <a:rPr lang="en-GB" sz="1500">
                <a:solidFill>
                  <a:schemeClr val="tx1"/>
                </a:solidFill>
              </a:rPr>
              <a:t>Shortness of breath</a:t>
            </a:r>
          </a:p>
          <a:p>
            <a:pPr marL="285750" indent="-285750">
              <a:buFont typeface="Arial" panose="020B0604020202020204" pitchFamily="34" charset="0"/>
              <a:buChar char="•"/>
            </a:pPr>
            <a:r>
              <a:rPr lang="en-GB" sz="1500">
                <a:solidFill>
                  <a:schemeClr val="tx1"/>
                </a:solidFill>
              </a:rPr>
              <a:t>Jaundice </a:t>
            </a:r>
          </a:p>
          <a:p>
            <a:pPr marL="285750" indent="-285750">
              <a:buFont typeface="Arial" panose="020B0604020202020204" pitchFamily="34" charset="0"/>
              <a:buChar char="•"/>
            </a:pPr>
            <a:r>
              <a:rPr lang="en-GB" sz="1500">
                <a:solidFill>
                  <a:schemeClr val="tx1"/>
                </a:solidFill>
              </a:rPr>
              <a:t>Exacerbated by ingesting fava beans </a:t>
            </a:r>
          </a:p>
        </p:txBody>
      </p:sp>
      <p:sp>
        <p:nvSpPr>
          <p:cNvPr id="5" name="Rounded Rectangle 4">
            <a:extLst>
              <a:ext uri="{FF2B5EF4-FFF2-40B4-BE49-F238E27FC236}">
                <a16:creationId xmlns:a16="http://schemas.microsoft.com/office/drawing/2014/main" id="{E808FFBA-BA28-7B4C-A542-195FB3906948}"/>
              </a:ext>
            </a:extLst>
          </p:cNvPr>
          <p:cNvSpPr/>
          <p:nvPr/>
        </p:nvSpPr>
        <p:spPr>
          <a:xfrm>
            <a:off x="5443610" y="1239615"/>
            <a:ext cx="4324277" cy="3232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Blood film </a:t>
            </a:r>
          </a:p>
          <a:p>
            <a:pPr marL="742950" lvl="1" indent="-285750">
              <a:buFont typeface="Arial" panose="020B0604020202020204" pitchFamily="34" charset="0"/>
              <a:buChar char="•"/>
            </a:pPr>
            <a:r>
              <a:rPr lang="en-GB" sz="1500" dirty="0">
                <a:solidFill>
                  <a:schemeClr val="tx1"/>
                </a:solidFill>
              </a:rPr>
              <a:t>Irregularly contracted cells</a:t>
            </a:r>
          </a:p>
          <a:p>
            <a:pPr marL="742950" lvl="1" indent="-285750">
              <a:buFont typeface="Arial" panose="020B0604020202020204" pitchFamily="34" charset="0"/>
              <a:buChar char="•"/>
            </a:pPr>
            <a:r>
              <a:rPr lang="en-GB" sz="1500" dirty="0">
                <a:solidFill>
                  <a:schemeClr val="tx1"/>
                </a:solidFill>
              </a:rPr>
              <a:t>Bite cells (membrane indentation)</a:t>
            </a:r>
          </a:p>
          <a:p>
            <a:pPr marL="742950" lvl="1" indent="-285750">
              <a:buFont typeface="Arial" panose="020B0604020202020204" pitchFamily="34" charset="0"/>
              <a:buChar char="•"/>
            </a:pPr>
            <a:r>
              <a:rPr lang="en-GB" sz="1500" dirty="0">
                <a:solidFill>
                  <a:schemeClr val="tx1"/>
                </a:solidFill>
              </a:rPr>
              <a:t>Reticulocytosis </a:t>
            </a:r>
          </a:p>
          <a:p>
            <a:pPr marL="742950" lvl="1" indent="-285750">
              <a:buFont typeface="Arial" panose="020B0604020202020204" pitchFamily="34" charset="0"/>
              <a:buChar char="•"/>
            </a:pPr>
            <a:r>
              <a:rPr lang="en-GB" sz="1500" dirty="0">
                <a:solidFill>
                  <a:schemeClr val="tx1"/>
                </a:solidFill>
              </a:rPr>
              <a:t>G6PD enzyme levels low (note: can be normal)</a:t>
            </a:r>
          </a:p>
          <a:p>
            <a:pPr marL="742950" lvl="1" indent="-285750">
              <a:buFont typeface="Arial" panose="020B0604020202020204" pitchFamily="34" charset="0"/>
              <a:buChar char="•"/>
            </a:pPr>
            <a:endParaRPr lang="en-GB" sz="1500" dirty="0">
              <a:solidFill>
                <a:schemeClr val="tx1"/>
              </a:solidFill>
            </a:endParaRPr>
          </a:p>
          <a:p>
            <a:pPr marL="742950" lvl="1" indent="-285750">
              <a:buFont typeface="Arial" panose="020B0604020202020204" pitchFamily="34" charset="0"/>
              <a:buChar char="•"/>
            </a:pPr>
            <a:endParaRPr lang="en-GB" sz="1500" dirty="0">
              <a:solidFill>
                <a:schemeClr val="tx1"/>
              </a:solidFill>
            </a:endParaRPr>
          </a:p>
          <a:p>
            <a:pPr marL="742950" lvl="1" indent="-285750">
              <a:buFont typeface="Arial" panose="020B0604020202020204" pitchFamily="34" charset="0"/>
              <a:buChar char="•"/>
            </a:pPr>
            <a:endParaRPr lang="en-GB" sz="1500" dirty="0">
              <a:solidFill>
                <a:schemeClr val="tx1"/>
              </a:solidFill>
            </a:endParaRPr>
          </a:p>
          <a:p>
            <a:pPr marL="742950" lvl="1" indent="-285750">
              <a:buFont typeface="Arial" panose="020B0604020202020204" pitchFamily="34" charset="0"/>
              <a:buChar char="•"/>
            </a:pPr>
            <a:endParaRPr lang="en-GB" sz="1500" dirty="0">
              <a:solidFill>
                <a:schemeClr val="tx1"/>
              </a:solidFill>
            </a:endParaRPr>
          </a:p>
          <a:p>
            <a:pPr marL="742950" lvl="1" indent="-285750">
              <a:buFont typeface="Arial" panose="020B0604020202020204" pitchFamily="34" charset="0"/>
              <a:buChar char="•"/>
            </a:pPr>
            <a:endParaRPr lang="en-GB" sz="1500" dirty="0">
              <a:solidFill>
                <a:schemeClr val="tx1"/>
              </a:solidFill>
            </a:endParaRPr>
          </a:p>
          <a:p>
            <a:pPr marL="742950" lvl="1" indent="-285750">
              <a:buFont typeface="Arial" panose="020B0604020202020204" pitchFamily="34" charset="0"/>
              <a:buChar char="•"/>
            </a:pPr>
            <a:endParaRPr lang="en-GB" sz="1500" dirty="0">
              <a:solidFill>
                <a:schemeClr val="tx1"/>
              </a:solidFill>
            </a:endParaRPr>
          </a:p>
        </p:txBody>
      </p:sp>
      <p:sp>
        <p:nvSpPr>
          <p:cNvPr id="6" name="Rounded Rectangle 5">
            <a:extLst>
              <a:ext uri="{FF2B5EF4-FFF2-40B4-BE49-F238E27FC236}">
                <a16:creationId xmlns:a16="http://schemas.microsoft.com/office/drawing/2014/main" id="{AFE76C23-01B0-A34B-A5FD-5F5E05B1ADC1}"/>
              </a:ext>
            </a:extLst>
          </p:cNvPr>
          <p:cNvSpPr/>
          <p:nvPr/>
        </p:nvSpPr>
        <p:spPr>
          <a:xfrm>
            <a:off x="5443609" y="4511274"/>
            <a:ext cx="4324277" cy="2186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Blood transfusion </a:t>
            </a:r>
          </a:p>
          <a:p>
            <a:pPr marL="285750" indent="-285750">
              <a:buFont typeface="Arial" panose="020B0604020202020204" pitchFamily="34" charset="0"/>
              <a:buChar char="•"/>
            </a:pPr>
            <a:r>
              <a:rPr lang="en-GB" sz="1500" dirty="0">
                <a:solidFill>
                  <a:schemeClr val="tx1"/>
                </a:solidFill>
              </a:rPr>
              <a:t>Stop any exacerbating drugs</a:t>
            </a: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Drug Interactions:</a:t>
            </a:r>
          </a:p>
          <a:p>
            <a:pPr marL="742950" lvl="1" indent="-285750">
              <a:buFont typeface="Arial" panose="020B0604020202020204" pitchFamily="34" charset="0"/>
              <a:buChar char="•"/>
            </a:pPr>
            <a:r>
              <a:rPr lang="en-GB" sz="1500" dirty="0">
                <a:solidFill>
                  <a:schemeClr val="tx1"/>
                </a:solidFill>
              </a:rPr>
              <a:t>Primaquine – malaria</a:t>
            </a:r>
          </a:p>
          <a:p>
            <a:pPr marL="742950" lvl="1" indent="-285750">
              <a:buFont typeface="Arial" panose="020B0604020202020204" pitchFamily="34" charset="0"/>
              <a:buChar char="•"/>
            </a:pPr>
            <a:r>
              <a:rPr lang="en-GB" sz="1500" dirty="0">
                <a:solidFill>
                  <a:schemeClr val="tx1"/>
                </a:solidFill>
              </a:rPr>
              <a:t>Nitrofurantoin – UTIs</a:t>
            </a:r>
          </a:p>
          <a:p>
            <a:pPr marL="742950" lvl="1" indent="-285750">
              <a:buFont typeface="Arial" panose="020B0604020202020204" pitchFamily="34" charset="0"/>
              <a:buChar char="•"/>
            </a:pPr>
            <a:r>
              <a:rPr lang="en-GB" sz="1500" dirty="0">
                <a:solidFill>
                  <a:schemeClr val="tx1"/>
                </a:solidFill>
              </a:rPr>
              <a:t>Sulphonamides – bacterial infections  </a:t>
            </a:r>
          </a:p>
        </p:txBody>
      </p:sp>
      <p:pic>
        <p:nvPicPr>
          <p:cNvPr id="3074" name="Picture 2" descr="BITE CELL or (DEGMACYTE) Appears as a... - Pathology Discussion Forum |  Facebook">
            <a:extLst>
              <a:ext uri="{FF2B5EF4-FFF2-40B4-BE49-F238E27FC236}">
                <a16:creationId xmlns:a16="http://schemas.microsoft.com/office/drawing/2014/main" id="{818EA8D8-6408-9E44-9DE1-225DFBC0D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2" y="2826060"/>
            <a:ext cx="2263774" cy="152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8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Thalassaemia</a:t>
            </a:r>
          </a:p>
        </p:txBody>
      </p:sp>
      <p:sp>
        <p:nvSpPr>
          <p:cNvPr id="3" name="Rounded Rectangle 2">
            <a:extLst>
              <a:ext uri="{FF2B5EF4-FFF2-40B4-BE49-F238E27FC236}">
                <a16:creationId xmlns:a16="http://schemas.microsoft.com/office/drawing/2014/main" id="{6F8E0BB5-4532-1645-B6B8-1B73DE067E2F}"/>
              </a:ext>
            </a:extLst>
          </p:cNvPr>
          <p:cNvSpPr/>
          <p:nvPr/>
        </p:nvSpPr>
        <p:spPr>
          <a:xfrm>
            <a:off x="801436" y="1197091"/>
            <a:ext cx="4324277" cy="51149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Gene deletion of one or both alpha chains</a:t>
            </a:r>
            <a:br>
              <a:rPr lang="en-GB" sz="1500">
                <a:solidFill>
                  <a:schemeClr val="tx1"/>
                </a:solidFill>
              </a:rPr>
            </a:br>
            <a:endParaRPr lang="en-GB" sz="1500">
              <a:solidFill>
                <a:schemeClr val="tx1"/>
              </a:solidFill>
            </a:endParaRPr>
          </a:p>
          <a:p>
            <a:pPr marL="285750" indent="-285750">
              <a:buFont typeface="Arial" panose="020B0604020202020204" pitchFamily="34" charset="0"/>
              <a:buChar char="•"/>
            </a:pPr>
            <a:r>
              <a:rPr lang="en-GB" sz="1500">
                <a:solidFill>
                  <a:schemeClr val="tx1"/>
                </a:solidFill>
              </a:rPr>
              <a:t>4 gene deletion:</a:t>
            </a:r>
          </a:p>
          <a:p>
            <a:pPr marL="742950" lvl="1" indent="-285750">
              <a:buFont typeface="Arial" panose="020B0604020202020204" pitchFamily="34" charset="0"/>
              <a:buChar char="•"/>
            </a:pPr>
            <a:r>
              <a:rPr lang="en-GB" sz="1500">
                <a:solidFill>
                  <a:schemeClr val="tx1"/>
                </a:solidFill>
              </a:rPr>
              <a:t>Incompatible with life</a:t>
            </a:r>
          </a:p>
          <a:p>
            <a:pPr marL="742950" lvl="1" indent="-285750">
              <a:buFont typeface="Arial" panose="020B0604020202020204" pitchFamily="34" charset="0"/>
              <a:buChar char="•"/>
            </a:pPr>
            <a:r>
              <a:rPr lang="en-GB" sz="1500">
                <a:solidFill>
                  <a:schemeClr val="tx1"/>
                </a:solidFill>
              </a:rPr>
              <a:t>Infants are often stillborn</a:t>
            </a:r>
          </a:p>
          <a:p>
            <a:pPr marL="285750" indent="-285750">
              <a:buFont typeface="Arial" panose="020B0604020202020204" pitchFamily="34" charset="0"/>
              <a:buChar char="•"/>
            </a:pPr>
            <a:r>
              <a:rPr lang="en-GB" sz="1500">
                <a:solidFill>
                  <a:schemeClr val="tx1"/>
                </a:solidFill>
              </a:rPr>
              <a:t>3 gene deletion present with:</a:t>
            </a:r>
          </a:p>
          <a:p>
            <a:pPr marL="742950" lvl="1" indent="-285750">
              <a:buFont typeface="Arial" panose="020B0604020202020204" pitchFamily="34" charset="0"/>
              <a:buChar char="•"/>
            </a:pPr>
            <a:r>
              <a:rPr lang="en-GB" sz="1500">
                <a:solidFill>
                  <a:schemeClr val="tx1"/>
                </a:solidFill>
              </a:rPr>
              <a:t>Moderate anaemia</a:t>
            </a:r>
          </a:p>
          <a:p>
            <a:pPr marL="742950" lvl="1" indent="-285750">
              <a:buFont typeface="Arial" panose="020B0604020202020204" pitchFamily="34" charset="0"/>
              <a:buChar char="•"/>
            </a:pPr>
            <a:r>
              <a:rPr lang="en-GB" sz="1500">
                <a:solidFill>
                  <a:schemeClr val="tx1"/>
                </a:solidFill>
              </a:rPr>
              <a:t>Splenomegaly </a:t>
            </a:r>
          </a:p>
          <a:p>
            <a:pPr marL="742950" lvl="1" indent="-285750">
              <a:buFont typeface="Arial" panose="020B0604020202020204" pitchFamily="34" charset="0"/>
              <a:buChar char="•"/>
            </a:pPr>
            <a:r>
              <a:rPr lang="en-GB" sz="1500" b="1">
                <a:solidFill>
                  <a:schemeClr val="tx1"/>
                </a:solidFill>
              </a:rPr>
              <a:t>Not</a:t>
            </a:r>
            <a:r>
              <a:rPr lang="en-GB" sz="1500">
                <a:solidFill>
                  <a:schemeClr val="tx1"/>
                </a:solidFill>
              </a:rPr>
              <a:t> transfusion dependent </a:t>
            </a:r>
            <a:endParaRPr lang="en-GB" sz="1500" b="1">
              <a:solidFill>
                <a:schemeClr val="tx1"/>
              </a:solidFill>
            </a:endParaRPr>
          </a:p>
          <a:p>
            <a:pPr marL="285750" indent="-285750">
              <a:buFont typeface="Arial" panose="020B0604020202020204" pitchFamily="34" charset="0"/>
              <a:buChar char="•"/>
            </a:pPr>
            <a:r>
              <a:rPr lang="en-GB" sz="1500">
                <a:solidFill>
                  <a:schemeClr val="tx1"/>
                </a:solidFill>
              </a:rPr>
              <a:t>2 gene deletion present with:</a:t>
            </a:r>
          </a:p>
          <a:p>
            <a:pPr marL="742950" lvl="1" indent="-285750">
              <a:buFont typeface="Arial" panose="020B0604020202020204" pitchFamily="34" charset="0"/>
              <a:buChar char="•"/>
            </a:pPr>
            <a:r>
              <a:rPr lang="en-GB" sz="1500">
                <a:solidFill>
                  <a:schemeClr val="tx1"/>
                </a:solidFill>
              </a:rPr>
              <a:t>Microcytosis </a:t>
            </a:r>
          </a:p>
          <a:p>
            <a:pPr marL="742950" lvl="1" indent="-285750">
              <a:buFont typeface="Arial" panose="020B0604020202020204" pitchFamily="34" charset="0"/>
              <a:buChar char="•"/>
            </a:pPr>
            <a:r>
              <a:rPr lang="en-GB" sz="1500">
                <a:solidFill>
                  <a:schemeClr val="tx1"/>
                </a:solidFill>
              </a:rPr>
              <a:t>Carrier presentation </a:t>
            </a:r>
            <a:br>
              <a:rPr lang="en-GB" sz="1500">
                <a:solidFill>
                  <a:schemeClr val="tx1"/>
                </a:solidFill>
              </a:rPr>
            </a:br>
            <a:endParaRPr lang="en-GB" sz="1500">
              <a:solidFill>
                <a:schemeClr val="tx1"/>
              </a:solidFill>
            </a:endParaRPr>
          </a:p>
          <a:p>
            <a:pPr marL="285750" indent="-285750">
              <a:buFont typeface="Arial" panose="020B0604020202020204" pitchFamily="34" charset="0"/>
              <a:buChar char="•"/>
            </a:pPr>
            <a:r>
              <a:rPr lang="en-GB" sz="1500">
                <a:solidFill>
                  <a:schemeClr val="tx1"/>
                </a:solidFill>
              </a:rPr>
              <a:t>Diagnosed with FBC showing microcytic anaemia, elevated serum iron and haemoglobin electrophoresis </a:t>
            </a:r>
            <a:br>
              <a:rPr lang="en-GB" sz="1500">
                <a:solidFill>
                  <a:schemeClr val="tx1"/>
                </a:solidFill>
              </a:rPr>
            </a:br>
            <a:endParaRPr lang="en-GB" sz="1500">
              <a:solidFill>
                <a:schemeClr val="tx1"/>
              </a:solidFill>
            </a:endParaRPr>
          </a:p>
          <a:p>
            <a:pPr marL="285750" indent="-285750">
              <a:buFont typeface="Arial" panose="020B0604020202020204" pitchFamily="34" charset="0"/>
              <a:buChar char="•"/>
            </a:pPr>
            <a:r>
              <a:rPr lang="en-GB" sz="1500">
                <a:solidFill>
                  <a:schemeClr val="tx1"/>
                </a:solidFill>
              </a:rPr>
              <a:t>Treat with transfusions during crises, desferrioxamine to aid iron excretion, and folic acid</a:t>
            </a:r>
          </a:p>
        </p:txBody>
      </p:sp>
      <p:sp>
        <p:nvSpPr>
          <p:cNvPr id="5" name="Rounded Rectangle 4">
            <a:extLst>
              <a:ext uri="{FF2B5EF4-FFF2-40B4-BE49-F238E27FC236}">
                <a16:creationId xmlns:a16="http://schemas.microsoft.com/office/drawing/2014/main" id="{E808FFBA-BA28-7B4C-A542-195FB3906948}"/>
              </a:ext>
            </a:extLst>
          </p:cNvPr>
          <p:cNvSpPr/>
          <p:nvPr/>
        </p:nvSpPr>
        <p:spPr>
          <a:xfrm>
            <a:off x="5443610" y="957268"/>
            <a:ext cx="4324277" cy="5714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Excess </a:t>
            </a:r>
            <a:r>
              <a:rPr lang="en-GB" sz="1400" b="1">
                <a:solidFill>
                  <a:schemeClr val="tx1"/>
                </a:solidFill>
              </a:rPr>
              <a:t>alpha</a:t>
            </a:r>
            <a:r>
              <a:rPr lang="en-GB" sz="1400">
                <a:solidFill>
                  <a:schemeClr val="tx1"/>
                </a:solidFill>
              </a:rPr>
              <a:t> chains </a:t>
            </a:r>
          </a:p>
          <a:p>
            <a:pPr marL="285750" indent="-285750">
              <a:buFont typeface="Arial" panose="020B0604020202020204" pitchFamily="34" charset="0"/>
              <a:buChar char="•"/>
            </a:pPr>
            <a:r>
              <a:rPr lang="en-GB" sz="1400">
                <a:solidFill>
                  <a:schemeClr val="tx1"/>
                </a:solidFill>
              </a:rPr>
              <a:t>Point mutations in the gene </a:t>
            </a:r>
            <a:br>
              <a:rPr lang="en-GB" sz="1400">
                <a:solidFill>
                  <a:schemeClr val="tx1"/>
                </a:solidFill>
              </a:rPr>
            </a:br>
            <a:endParaRPr lang="en-GB" sz="1400">
              <a:solidFill>
                <a:schemeClr val="tx1"/>
              </a:solidFill>
            </a:endParaRPr>
          </a:p>
          <a:p>
            <a:pPr marL="285750" indent="-285750">
              <a:buFont typeface="Arial" panose="020B0604020202020204" pitchFamily="34" charset="0"/>
              <a:buChar char="•"/>
            </a:pPr>
            <a:r>
              <a:rPr lang="en-GB" sz="1400">
                <a:solidFill>
                  <a:schemeClr val="tx1"/>
                </a:solidFill>
              </a:rPr>
              <a:t>Minor present with:</a:t>
            </a:r>
          </a:p>
          <a:p>
            <a:pPr marL="742950" lvl="1" indent="-285750">
              <a:buFont typeface="Arial" panose="020B0604020202020204" pitchFamily="34" charset="0"/>
              <a:buChar char="•"/>
            </a:pPr>
            <a:r>
              <a:rPr lang="en-GB" sz="1400">
                <a:solidFill>
                  <a:schemeClr val="tx1"/>
                </a:solidFill>
              </a:rPr>
              <a:t>Mild anaemia</a:t>
            </a:r>
          </a:p>
          <a:p>
            <a:pPr marL="742950" lvl="1" indent="-285750">
              <a:buFont typeface="Arial" panose="020B0604020202020204" pitchFamily="34" charset="0"/>
              <a:buChar char="•"/>
            </a:pPr>
            <a:r>
              <a:rPr lang="en-GB" sz="1400">
                <a:solidFill>
                  <a:schemeClr val="tx1"/>
                </a:solidFill>
              </a:rPr>
              <a:t>Hypochromic red blood cells (pale)</a:t>
            </a:r>
          </a:p>
          <a:p>
            <a:pPr marL="742950" lvl="1" indent="-285750">
              <a:buFont typeface="Arial" panose="020B0604020202020204" pitchFamily="34" charset="0"/>
              <a:buChar char="•"/>
            </a:pPr>
            <a:r>
              <a:rPr lang="en-GB" sz="1400">
                <a:solidFill>
                  <a:schemeClr val="tx1"/>
                </a:solidFill>
              </a:rPr>
              <a:t>Often asymptomatic </a:t>
            </a:r>
          </a:p>
          <a:p>
            <a:pPr marL="285750" indent="-285750">
              <a:buFont typeface="Arial" panose="020B0604020202020204" pitchFamily="34" charset="0"/>
              <a:buChar char="•"/>
            </a:pPr>
            <a:r>
              <a:rPr lang="en-GB" sz="1400">
                <a:solidFill>
                  <a:schemeClr val="tx1"/>
                </a:solidFill>
              </a:rPr>
              <a:t>Intermedia present with:</a:t>
            </a:r>
          </a:p>
          <a:p>
            <a:pPr marL="742950" lvl="1" indent="-285750">
              <a:buFont typeface="Arial" panose="020B0604020202020204" pitchFamily="34" charset="0"/>
              <a:buChar char="•"/>
            </a:pPr>
            <a:r>
              <a:rPr lang="en-GB" sz="1400">
                <a:solidFill>
                  <a:schemeClr val="tx1"/>
                </a:solidFill>
              </a:rPr>
              <a:t>Infections</a:t>
            </a:r>
          </a:p>
          <a:p>
            <a:pPr marL="742950" lvl="1" indent="-285750">
              <a:buFont typeface="Arial" panose="020B0604020202020204" pitchFamily="34" charset="0"/>
              <a:buChar char="•"/>
            </a:pPr>
            <a:r>
              <a:rPr lang="en-GB" sz="1400">
                <a:solidFill>
                  <a:schemeClr val="tx1"/>
                </a:solidFill>
              </a:rPr>
              <a:t>Gallstones</a:t>
            </a:r>
          </a:p>
          <a:p>
            <a:pPr marL="742950" lvl="1" indent="-285750">
              <a:buFont typeface="Arial" panose="020B0604020202020204" pitchFamily="34" charset="0"/>
              <a:buChar char="•"/>
            </a:pPr>
            <a:r>
              <a:rPr lang="en-GB" sz="1400">
                <a:solidFill>
                  <a:schemeClr val="tx1"/>
                </a:solidFill>
              </a:rPr>
              <a:t>Recurrent leg ulcers</a:t>
            </a:r>
          </a:p>
          <a:p>
            <a:pPr marL="742950" lvl="1" indent="-285750">
              <a:buFont typeface="Arial" panose="020B0604020202020204" pitchFamily="34" charset="0"/>
              <a:buChar char="•"/>
            </a:pPr>
            <a:r>
              <a:rPr lang="en-GB" sz="1400">
                <a:solidFill>
                  <a:schemeClr val="tx1"/>
                </a:solidFill>
              </a:rPr>
              <a:t>Bone deformities</a:t>
            </a:r>
          </a:p>
          <a:p>
            <a:pPr marL="285750" indent="-285750">
              <a:buFont typeface="Arial" panose="020B0604020202020204" pitchFamily="34" charset="0"/>
              <a:buChar char="•"/>
            </a:pPr>
            <a:r>
              <a:rPr lang="en-GB" sz="1400">
                <a:solidFill>
                  <a:schemeClr val="tx1"/>
                </a:solidFill>
              </a:rPr>
              <a:t>Major present with:</a:t>
            </a:r>
          </a:p>
          <a:p>
            <a:pPr marL="742950" lvl="1" indent="-285750">
              <a:buFont typeface="Arial" panose="020B0604020202020204" pitchFamily="34" charset="0"/>
              <a:buChar char="•"/>
            </a:pPr>
            <a:r>
              <a:rPr lang="en-GB" sz="1400">
                <a:solidFill>
                  <a:schemeClr val="tx1"/>
                </a:solidFill>
              </a:rPr>
              <a:t>Failure to thrive in first year of life</a:t>
            </a:r>
          </a:p>
          <a:p>
            <a:pPr marL="742950" lvl="1" indent="-285750">
              <a:buFont typeface="Arial" panose="020B0604020202020204" pitchFamily="34" charset="0"/>
              <a:buChar char="•"/>
            </a:pPr>
            <a:r>
              <a:rPr lang="en-GB" sz="1400">
                <a:solidFill>
                  <a:schemeClr val="tx1"/>
                </a:solidFill>
              </a:rPr>
              <a:t>Severe anaemia from 3-6 months</a:t>
            </a:r>
          </a:p>
          <a:p>
            <a:pPr marL="742950" lvl="1" indent="-285750">
              <a:buFont typeface="Arial" panose="020B0604020202020204" pitchFamily="34" charset="0"/>
              <a:buChar char="•"/>
            </a:pPr>
            <a:r>
              <a:rPr lang="en-GB" sz="1400">
                <a:solidFill>
                  <a:schemeClr val="tx1"/>
                </a:solidFill>
              </a:rPr>
              <a:t>Thalassaemic faces</a:t>
            </a:r>
          </a:p>
          <a:p>
            <a:pPr marL="742950" lvl="1" indent="-285750">
              <a:buFont typeface="Arial" panose="020B0604020202020204" pitchFamily="34" charset="0"/>
              <a:buChar char="•"/>
            </a:pPr>
            <a:r>
              <a:rPr lang="en-GB" sz="1400">
                <a:solidFill>
                  <a:schemeClr val="tx1"/>
                </a:solidFill>
              </a:rPr>
              <a:t>Bone abnormalities </a:t>
            </a:r>
            <a:br>
              <a:rPr lang="en-GB" sz="1400">
                <a:solidFill>
                  <a:schemeClr val="tx1"/>
                </a:solidFill>
              </a:rPr>
            </a:br>
            <a:endParaRPr lang="en-GB" sz="1400">
              <a:solidFill>
                <a:schemeClr val="tx1"/>
              </a:solidFill>
            </a:endParaRPr>
          </a:p>
          <a:p>
            <a:pPr marL="285750" indent="-285750">
              <a:buFont typeface="Arial" panose="020B0604020202020204" pitchFamily="34" charset="0"/>
              <a:buChar char="•"/>
            </a:pPr>
            <a:r>
              <a:rPr lang="en-GB" sz="1400">
                <a:solidFill>
                  <a:schemeClr val="tx1"/>
                </a:solidFill>
              </a:rPr>
              <a:t>Diagnose with a blood film; will see reticulocytosis, microcytic anaemia, and nucleated red blood cells in circulation </a:t>
            </a:r>
            <a:br>
              <a:rPr lang="en-GB" sz="1400">
                <a:solidFill>
                  <a:schemeClr val="tx1"/>
                </a:solidFill>
              </a:rPr>
            </a:br>
            <a:endParaRPr lang="en-GB" sz="1400">
              <a:solidFill>
                <a:schemeClr val="tx1"/>
              </a:solidFill>
            </a:endParaRPr>
          </a:p>
          <a:p>
            <a:pPr marL="285750" indent="-285750">
              <a:buFont typeface="Arial" panose="020B0604020202020204" pitchFamily="34" charset="0"/>
              <a:buChar char="•"/>
            </a:pPr>
            <a:r>
              <a:rPr lang="en-GB" sz="1400">
                <a:solidFill>
                  <a:schemeClr val="tx1"/>
                </a:solidFill>
              </a:rPr>
              <a:t>Treat with regular life-long transfusions, iron-chelating agents (oral deferiprone), ascorbic acid, and folic acid</a:t>
            </a:r>
          </a:p>
        </p:txBody>
      </p:sp>
      <p:sp>
        <p:nvSpPr>
          <p:cNvPr id="8" name="Rounded Rectangle 7">
            <a:extLst>
              <a:ext uri="{FF2B5EF4-FFF2-40B4-BE49-F238E27FC236}">
                <a16:creationId xmlns:a16="http://schemas.microsoft.com/office/drawing/2014/main" id="{8D5C972A-727C-CF44-B9A6-BF6BCB0A8371}"/>
              </a:ext>
            </a:extLst>
          </p:cNvPr>
          <p:cNvSpPr/>
          <p:nvPr/>
        </p:nvSpPr>
        <p:spPr>
          <a:xfrm>
            <a:off x="1233633" y="839891"/>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Alpha Thalassaemia</a:t>
            </a:r>
          </a:p>
        </p:txBody>
      </p:sp>
      <p:sp>
        <p:nvSpPr>
          <p:cNvPr id="9" name="Rounded Rectangle 8">
            <a:extLst>
              <a:ext uri="{FF2B5EF4-FFF2-40B4-BE49-F238E27FC236}">
                <a16:creationId xmlns:a16="http://schemas.microsoft.com/office/drawing/2014/main" id="{01BC3FB4-0318-8945-AE97-2BDC48D39391}"/>
              </a:ext>
            </a:extLst>
          </p:cNvPr>
          <p:cNvSpPr/>
          <p:nvPr/>
        </p:nvSpPr>
        <p:spPr>
          <a:xfrm>
            <a:off x="5875807" y="600068"/>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Beta Thalassaemia</a:t>
            </a:r>
          </a:p>
        </p:txBody>
      </p:sp>
    </p:spTree>
    <p:extLst>
      <p:ext uri="{BB962C8B-B14F-4D97-AF65-F5344CB8AC3E}">
        <p14:creationId xmlns:p14="http://schemas.microsoft.com/office/powerpoint/2010/main" val="186377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Sickle Cell Anaemia</a:t>
            </a:r>
          </a:p>
        </p:txBody>
      </p:sp>
      <p:sp>
        <p:nvSpPr>
          <p:cNvPr id="3" name="Rounded Rectangle 2">
            <a:extLst>
              <a:ext uri="{FF2B5EF4-FFF2-40B4-BE49-F238E27FC236}">
                <a16:creationId xmlns:a16="http://schemas.microsoft.com/office/drawing/2014/main" id="{6F8E0BB5-4532-1645-B6B8-1B73DE067E2F}"/>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Epidemiology and Pathophysiology </a:t>
            </a:r>
          </a:p>
          <a:p>
            <a:pPr marL="285750" indent="-285750">
              <a:buFont typeface="Arial" panose="020B0604020202020204" pitchFamily="34" charset="0"/>
              <a:buChar char="•"/>
            </a:pPr>
            <a:r>
              <a:rPr lang="en-GB" sz="1500">
                <a:solidFill>
                  <a:schemeClr val="tx1"/>
                </a:solidFill>
              </a:rPr>
              <a:t>Most common in Africa</a:t>
            </a:r>
          </a:p>
          <a:p>
            <a:pPr marL="285750" indent="-285750">
              <a:buFont typeface="Arial" panose="020B0604020202020204" pitchFamily="34" charset="0"/>
              <a:buChar char="•"/>
            </a:pPr>
            <a:r>
              <a:rPr lang="en-GB" sz="1500">
                <a:solidFill>
                  <a:schemeClr val="tx1"/>
                </a:solidFill>
              </a:rPr>
              <a:t>Autosomal recessive disorder</a:t>
            </a:r>
          </a:p>
          <a:p>
            <a:pPr marL="285750" indent="-285750">
              <a:buFont typeface="Arial" panose="020B0604020202020204" pitchFamily="34" charset="0"/>
              <a:buChar char="•"/>
            </a:pPr>
            <a:r>
              <a:rPr lang="en-GB" sz="1500">
                <a:solidFill>
                  <a:schemeClr val="tx1"/>
                </a:solidFill>
              </a:rPr>
              <a:t>Production of abnormal beta-globin chains via a single base mutation of A to T</a:t>
            </a:r>
          </a:p>
          <a:p>
            <a:pPr marL="285750" indent="-285750">
              <a:buFont typeface="Arial" panose="020B0604020202020204" pitchFamily="34" charset="0"/>
              <a:buChar char="•"/>
            </a:pPr>
            <a:r>
              <a:rPr lang="en-GB" sz="1500">
                <a:solidFill>
                  <a:schemeClr val="tx1"/>
                </a:solidFill>
              </a:rPr>
              <a:t>Sickle cell anaemia is homozygous </a:t>
            </a:r>
          </a:p>
          <a:p>
            <a:pPr marL="285750" indent="-285750">
              <a:buFont typeface="Arial" panose="020B0604020202020204" pitchFamily="34" charset="0"/>
              <a:buChar char="•"/>
            </a:pPr>
            <a:r>
              <a:rPr lang="en-GB" sz="1500">
                <a:solidFill>
                  <a:schemeClr val="tx1"/>
                </a:solidFill>
              </a:rPr>
              <a:t>Sickle cell trait is heterozygous </a:t>
            </a:r>
          </a:p>
          <a:p>
            <a:pPr marL="285750" indent="-285750">
              <a:buFont typeface="Arial" panose="020B0604020202020204" pitchFamily="34" charset="0"/>
              <a:buChar char="•"/>
            </a:pPr>
            <a:r>
              <a:rPr lang="en-GB" sz="1500">
                <a:solidFill>
                  <a:schemeClr val="tx1"/>
                </a:solidFill>
              </a:rPr>
              <a:t>Named as over time red blood cells become rigid and have a ‘sickle’ appearance </a:t>
            </a:r>
          </a:p>
        </p:txBody>
      </p:sp>
      <p:sp>
        <p:nvSpPr>
          <p:cNvPr id="4" name="Rounded Rectangle 3">
            <a:extLst>
              <a:ext uri="{FF2B5EF4-FFF2-40B4-BE49-F238E27FC236}">
                <a16:creationId xmlns:a16="http://schemas.microsoft.com/office/drawing/2014/main" id="{332A4F85-23F8-DC46-95A4-448C685197CB}"/>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Signs and Symptoms</a:t>
            </a:r>
          </a:p>
          <a:p>
            <a:r>
              <a:rPr lang="en-GB" sz="1500">
                <a:solidFill>
                  <a:schemeClr val="tx1"/>
                </a:solidFill>
              </a:rPr>
              <a:t>Heterozygous</a:t>
            </a:r>
          </a:p>
          <a:p>
            <a:pPr marL="285750" indent="-285750">
              <a:buFont typeface="Arial" panose="020B0604020202020204" pitchFamily="34" charset="0"/>
              <a:buChar char="•"/>
            </a:pPr>
            <a:r>
              <a:rPr lang="en-GB" sz="1500">
                <a:solidFill>
                  <a:schemeClr val="tx1"/>
                </a:solidFill>
              </a:rPr>
              <a:t>Symptom free</a:t>
            </a:r>
          </a:p>
          <a:p>
            <a:pPr marL="285750" indent="-285750">
              <a:buFont typeface="Arial" panose="020B0604020202020204" pitchFamily="34" charset="0"/>
              <a:buChar char="•"/>
            </a:pPr>
            <a:r>
              <a:rPr lang="en-GB" sz="1500">
                <a:solidFill>
                  <a:schemeClr val="tx1"/>
                </a:solidFill>
              </a:rPr>
              <a:t>Protection against falciparum malaria </a:t>
            </a:r>
          </a:p>
          <a:p>
            <a:r>
              <a:rPr lang="en-GB" sz="1500">
                <a:solidFill>
                  <a:schemeClr val="tx1"/>
                </a:solidFill>
              </a:rPr>
              <a:t>Homozygous Crisis</a:t>
            </a:r>
          </a:p>
          <a:p>
            <a:pPr marL="285750" indent="-285750">
              <a:buFont typeface="Arial" panose="020B0604020202020204" pitchFamily="34" charset="0"/>
              <a:buChar char="•"/>
            </a:pPr>
            <a:r>
              <a:rPr lang="en-GB" sz="1500">
                <a:solidFill>
                  <a:schemeClr val="tx1"/>
                </a:solidFill>
              </a:rPr>
              <a:t>Acute pain in hands and feet</a:t>
            </a:r>
          </a:p>
          <a:p>
            <a:pPr marL="285750" indent="-285750">
              <a:buFont typeface="Arial" panose="020B0604020202020204" pitchFamily="34" charset="0"/>
              <a:buChar char="•"/>
            </a:pPr>
            <a:r>
              <a:rPr lang="en-GB" sz="1500">
                <a:solidFill>
                  <a:schemeClr val="tx1"/>
                </a:solidFill>
              </a:rPr>
              <a:t>Long bone pain, e.g. femur, spine, ribs </a:t>
            </a:r>
          </a:p>
          <a:p>
            <a:pPr marL="285750" indent="-285750">
              <a:buFont typeface="Arial" panose="020B0604020202020204" pitchFamily="34" charset="0"/>
              <a:buChar char="•"/>
            </a:pPr>
            <a:r>
              <a:rPr lang="en-GB" sz="1500">
                <a:solidFill>
                  <a:schemeClr val="tx1"/>
                </a:solidFill>
              </a:rPr>
              <a:t>Cognitive defects in children </a:t>
            </a:r>
          </a:p>
          <a:p>
            <a:pPr marL="285750" indent="-285750">
              <a:buFont typeface="Arial" panose="020B0604020202020204" pitchFamily="34" charset="0"/>
              <a:buChar char="•"/>
            </a:pPr>
            <a:r>
              <a:rPr lang="en-GB" sz="1500">
                <a:solidFill>
                  <a:schemeClr val="tx1"/>
                </a:solidFill>
              </a:rPr>
              <a:t>Pulmonary hypertension and chronic lung disease (most common cause of death)</a:t>
            </a:r>
          </a:p>
          <a:p>
            <a:pPr marL="285750" indent="-285750">
              <a:buFont typeface="Arial" panose="020B0604020202020204" pitchFamily="34" charset="0"/>
              <a:buChar char="•"/>
            </a:pPr>
            <a:r>
              <a:rPr lang="en-GB" sz="1500">
                <a:solidFill>
                  <a:schemeClr val="tx1"/>
                </a:solidFill>
              </a:rPr>
              <a:t>Splenic sequestration (cells get trapped)</a:t>
            </a:r>
          </a:p>
        </p:txBody>
      </p:sp>
      <p:sp>
        <p:nvSpPr>
          <p:cNvPr id="5" name="Rounded Rectangle 4">
            <a:extLst>
              <a:ext uri="{FF2B5EF4-FFF2-40B4-BE49-F238E27FC236}">
                <a16:creationId xmlns:a16="http://schemas.microsoft.com/office/drawing/2014/main" id="{E808FFBA-BA28-7B4C-A542-195FB3906948}"/>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Investigations and Diagnosis</a:t>
            </a:r>
          </a:p>
          <a:p>
            <a:pPr marL="285750" indent="-285750">
              <a:buFont typeface="Arial" panose="020B0604020202020204" pitchFamily="34" charset="0"/>
              <a:buChar char="•"/>
            </a:pPr>
            <a:r>
              <a:rPr lang="en-GB" sz="1500">
                <a:solidFill>
                  <a:schemeClr val="tx1"/>
                </a:solidFill>
              </a:rPr>
              <a:t>Blood film </a:t>
            </a:r>
          </a:p>
          <a:p>
            <a:pPr marL="742950" lvl="1" indent="-285750">
              <a:buFont typeface="Arial" panose="020B0604020202020204" pitchFamily="34" charset="0"/>
              <a:buChar char="•"/>
            </a:pPr>
            <a:r>
              <a:rPr lang="en-GB" sz="1500">
                <a:solidFill>
                  <a:schemeClr val="tx1"/>
                </a:solidFill>
              </a:rPr>
              <a:t>Sickled erythrocytes seen</a:t>
            </a:r>
          </a:p>
          <a:p>
            <a:pPr marL="285750" indent="-285750">
              <a:buFont typeface="Arial" panose="020B0604020202020204" pitchFamily="34" charset="0"/>
              <a:buChar char="•"/>
            </a:pPr>
            <a:r>
              <a:rPr lang="en-GB" sz="1500">
                <a:solidFill>
                  <a:schemeClr val="tx1"/>
                </a:solidFill>
              </a:rPr>
              <a:t>Blood count</a:t>
            </a:r>
          </a:p>
          <a:p>
            <a:pPr marL="742950" lvl="1" indent="-285750">
              <a:buFont typeface="Arial" panose="020B0604020202020204" pitchFamily="34" charset="0"/>
              <a:buChar char="•"/>
            </a:pPr>
            <a:r>
              <a:rPr lang="en-GB" sz="1500">
                <a:solidFill>
                  <a:schemeClr val="tx1"/>
                </a:solidFill>
              </a:rPr>
              <a:t>Hb range of 60-80 g/L</a:t>
            </a:r>
          </a:p>
          <a:p>
            <a:pPr marL="285750" indent="-285750">
              <a:buFont typeface="Arial" panose="020B0604020202020204" pitchFamily="34" charset="0"/>
              <a:buChar char="•"/>
            </a:pPr>
            <a:r>
              <a:rPr lang="en-GB" sz="1500" b="1">
                <a:solidFill>
                  <a:schemeClr val="tx1"/>
                </a:solidFill>
              </a:rPr>
              <a:t>Positive </a:t>
            </a:r>
            <a:r>
              <a:rPr lang="en-GB" sz="1500">
                <a:solidFill>
                  <a:schemeClr val="tx1"/>
                </a:solidFill>
              </a:rPr>
              <a:t>sickle solubility test</a:t>
            </a:r>
          </a:p>
          <a:p>
            <a:pPr marL="285750" indent="-285750">
              <a:buFont typeface="Arial" panose="020B0604020202020204" pitchFamily="34" charset="0"/>
              <a:buChar char="•"/>
            </a:pPr>
            <a:r>
              <a:rPr lang="en-GB" sz="1500">
                <a:solidFill>
                  <a:schemeClr val="tx1"/>
                </a:solidFill>
              </a:rPr>
              <a:t>Haemoglobin electrophoresis </a:t>
            </a:r>
          </a:p>
          <a:p>
            <a:pPr marL="742950" lvl="1" indent="-285750">
              <a:buFont typeface="Arial" panose="020B0604020202020204" pitchFamily="34" charset="0"/>
              <a:buChar char="•"/>
            </a:pPr>
            <a:r>
              <a:rPr lang="en-GB" sz="1500" b="1">
                <a:solidFill>
                  <a:schemeClr val="tx1"/>
                </a:solidFill>
              </a:rPr>
              <a:t>Confirms diagnosis</a:t>
            </a:r>
            <a:endParaRPr lang="en-GB" sz="1500">
              <a:solidFill>
                <a:schemeClr val="tx1"/>
              </a:solidFill>
            </a:endParaRPr>
          </a:p>
          <a:p>
            <a:pPr marL="742950" lvl="1" indent="-285750">
              <a:buFont typeface="Arial" panose="020B0604020202020204" pitchFamily="34" charset="0"/>
              <a:buChar char="•"/>
            </a:pPr>
            <a:r>
              <a:rPr lang="en-GB" sz="1500">
                <a:solidFill>
                  <a:schemeClr val="tx1"/>
                </a:solidFill>
              </a:rPr>
              <a:t>Aim for diagnosis at birth</a:t>
            </a:r>
          </a:p>
        </p:txBody>
      </p:sp>
      <p:sp>
        <p:nvSpPr>
          <p:cNvPr id="6" name="Rounded Rectangle 5">
            <a:extLst>
              <a:ext uri="{FF2B5EF4-FFF2-40B4-BE49-F238E27FC236}">
                <a16:creationId xmlns:a16="http://schemas.microsoft.com/office/drawing/2014/main" id="{AFE76C23-01B0-A34B-A5FD-5F5E05B1ADC1}"/>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Treatment</a:t>
            </a:r>
          </a:p>
          <a:p>
            <a:pPr marL="285750" indent="-285750">
              <a:buFont typeface="Arial" panose="020B0604020202020204" pitchFamily="34" charset="0"/>
              <a:buChar char="•"/>
            </a:pPr>
            <a:r>
              <a:rPr lang="en-GB" sz="1500">
                <a:solidFill>
                  <a:schemeClr val="tx1"/>
                </a:solidFill>
              </a:rPr>
              <a:t>Precipitating factors should be avoided </a:t>
            </a:r>
          </a:p>
          <a:p>
            <a:pPr marL="742950" lvl="1" indent="-285750">
              <a:buFont typeface="Arial" panose="020B0604020202020204" pitchFamily="34" charset="0"/>
              <a:buChar char="•"/>
            </a:pPr>
            <a:r>
              <a:rPr lang="en-GB" sz="1500">
                <a:solidFill>
                  <a:schemeClr val="tx1"/>
                </a:solidFill>
              </a:rPr>
              <a:t>E.g. infection, dehydration, cold</a:t>
            </a:r>
          </a:p>
          <a:p>
            <a:pPr marL="285750" indent="-285750">
              <a:buFont typeface="Arial" panose="020B0604020202020204" pitchFamily="34" charset="0"/>
              <a:buChar char="•"/>
            </a:pPr>
            <a:r>
              <a:rPr lang="en-GB" sz="1500">
                <a:solidFill>
                  <a:schemeClr val="tx1"/>
                </a:solidFill>
              </a:rPr>
              <a:t>Folic acid</a:t>
            </a:r>
          </a:p>
          <a:p>
            <a:pPr marL="285750" indent="-285750">
              <a:buFont typeface="Arial" panose="020B0604020202020204" pitchFamily="34" charset="0"/>
              <a:buChar char="•"/>
            </a:pPr>
            <a:r>
              <a:rPr lang="en-GB" sz="1500">
                <a:solidFill>
                  <a:schemeClr val="tx1"/>
                </a:solidFill>
              </a:rPr>
              <a:t>Acute attacks:</a:t>
            </a:r>
          </a:p>
          <a:p>
            <a:pPr marL="742950" lvl="1" indent="-285750">
              <a:buFont typeface="Arial" panose="020B0604020202020204" pitchFamily="34" charset="0"/>
              <a:buChar char="•"/>
            </a:pPr>
            <a:r>
              <a:rPr lang="en-GB" sz="1500">
                <a:solidFill>
                  <a:schemeClr val="tx1"/>
                </a:solidFill>
              </a:rPr>
              <a:t>IV fluids </a:t>
            </a:r>
          </a:p>
          <a:p>
            <a:pPr marL="742950" lvl="1" indent="-285750">
              <a:buFont typeface="Arial" panose="020B0604020202020204" pitchFamily="34" charset="0"/>
              <a:buChar char="•"/>
            </a:pPr>
            <a:r>
              <a:rPr lang="en-GB" sz="1500">
                <a:solidFill>
                  <a:schemeClr val="tx1"/>
                </a:solidFill>
              </a:rPr>
              <a:t>Analgesia </a:t>
            </a:r>
          </a:p>
          <a:p>
            <a:pPr marL="742950" lvl="1" indent="-285750">
              <a:buFont typeface="Arial" panose="020B0604020202020204" pitchFamily="34" charset="0"/>
              <a:buChar char="•"/>
            </a:pPr>
            <a:r>
              <a:rPr lang="en-GB" sz="1500">
                <a:solidFill>
                  <a:schemeClr val="tx1"/>
                </a:solidFill>
              </a:rPr>
              <a:t>Oxygen</a:t>
            </a:r>
          </a:p>
          <a:p>
            <a:pPr marL="285750" indent="-285750">
              <a:buFont typeface="Arial" panose="020B0604020202020204" pitchFamily="34" charset="0"/>
              <a:buChar char="•"/>
            </a:pPr>
            <a:r>
              <a:rPr lang="en-GB" sz="1500">
                <a:solidFill>
                  <a:schemeClr val="tx1"/>
                </a:solidFill>
              </a:rPr>
              <a:t>Possible blood transfusions </a:t>
            </a:r>
          </a:p>
          <a:p>
            <a:pPr marL="285750" indent="-285750">
              <a:buFont typeface="Arial" panose="020B0604020202020204" pitchFamily="34" charset="0"/>
              <a:buChar char="•"/>
            </a:pPr>
            <a:r>
              <a:rPr lang="en-GB" sz="1500">
                <a:solidFill>
                  <a:schemeClr val="tx1"/>
                </a:solidFill>
              </a:rPr>
              <a:t>Oral hydroxycarbamide to reduce frequency of crises</a:t>
            </a:r>
          </a:p>
          <a:p>
            <a:pPr marL="285750" indent="-285750">
              <a:buFont typeface="Arial" panose="020B0604020202020204" pitchFamily="34" charset="0"/>
              <a:buChar char="•"/>
            </a:pPr>
            <a:r>
              <a:rPr lang="en-GB" sz="1500">
                <a:solidFill>
                  <a:schemeClr val="tx1"/>
                </a:solidFill>
              </a:rPr>
              <a:t>Stem cell transplant </a:t>
            </a:r>
          </a:p>
        </p:txBody>
      </p:sp>
    </p:spTree>
    <p:extLst>
      <p:ext uri="{BB962C8B-B14F-4D97-AF65-F5344CB8AC3E}">
        <p14:creationId xmlns:p14="http://schemas.microsoft.com/office/powerpoint/2010/main" val="233457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Haematological Malignancies</a:t>
            </a:r>
          </a:p>
        </p:txBody>
      </p:sp>
    </p:spTree>
    <p:extLst>
      <p:ext uri="{BB962C8B-B14F-4D97-AF65-F5344CB8AC3E}">
        <p14:creationId xmlns:p14="http://schemas.microsoft.com/office/powerpoint/2010/main" val="35076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0FF4BD-5D28-5846-8FE0-D86658FE844D}"/>
              </a:ext>
            </a:extLst>
          </p:cNvPr>
          <p:cNvSpPr txBox="1"/>
          <p:nvPr/>
        </p:nvSpPr>
        <p:spPr>
          <a:xfrm>
            <a:off x="604910" y="957259"/>
            <a:ext cx="9301090" cy="646331"/>
          </a:xfrm>
          <a:prstGeom prst="rect">
            <a:avLst/>
          </a:prstGeom>
          <a:noFill/>
        </p:spPr>
        <p:txBody>
          <a:bodyPr wrap="square" rtlCol="0">
            <a:spAutoFit/>
          </a:bodyPr>
          <a:lstStyle/>
          <a:p>
            <a:pPr algn="ctr"/>
            <a:r>
              <a:rPr lang="en-US" sz="3600" dirty="0"/>
              <a:t>What We’ll Cover</a:t>
            </a:r>
          </a:p>
        </p:txBody>
      </p:sp>
      <p:sp>
        <p:nvSpPr>
          <p:cNvPr id="3" name="TextBox 2">
            <a:extLst>
              <a:ext uri="{FF2B5EF4-FFF2-40B4-BE49-F238E27FC236}">
                <a16:creationId xmlns:a16="http://schemas.microsoft.com/office/drawing/2014/main" id="{2DF81C1C-0804-7D42-9A86-73755F2E2419}"/>
              </a:ext>
            </a:extLst>
          </p:cNvPr>
          <p:cNvSpPr txBox="1"/>
          <p:nvPr/>
        </p:nvSpPr>
        <p:spPr>
          <a:xfrm>
            <a:off x="604910" y="1970134"/>
            <a:ext cx="9301090" cy="3108543"/>
          </a:xfrm>
          <a:prstGeom prst="rect">
            <a:avLst/>
          </a:prstGeom>
          <a:noFill/>
        </p:spPr>
        <p:txBody>
          <a:bodyPr wrap="square" rtlCol="0">
            <a:spAutoFit/>
          </a:bodyPr>
          <a:lstStyle/>
          <a:p>
            <a:pPr marL="285750" indent="-285750" algn="ctr">
              <a:buFont typeface="Arial" panose="020B0604020202020204" pitchFamily="34" charset="0"/>
              <a:buChar char="•"/>
            </a:pPr>
            <a:r>
              <a:rPr lang="en-GB" sz="2800" dirty="0"/>
              <a:t>Blood Results</a:t>
            </a:r>
          </a:p>
          <a:p>
            <a:pPr marL="285750" indent="-285750" algn="ctr">
              <a:buFont typeface="Arial" panose="020B0604020202020204" pitchFamily="34" charset="0"/>
              <a:buChar char="•"/>
            </a:pPr>
            <a:r>
              <a:rPr lang="en-GB" sz="2800" dirty="0"/>
              <a:t>Anaemias</a:t>
            </a:r>
          </a:p>
          <a:p>
            <a:pPr marL="285750" indent="-285750" algn="ctr">
              <a:buFont typeface="Arial" panose="020B0604020202020204" pitchFamily="34" charset="0"/>
              <a:buChar char="•"/>
            </a:pPr>
            <a:r>
              <a:rPr lang="en-GB" sz="2800" dirty="0"/>
              <a:t>Haematological Malignancies</a:t>
            </a:r>
          </a:p>
          <a:p>
            <a:pPr marL="285750" indent="-285750" algn="ctr">
              <a:buFont typeface="Arial" panose="020B0604020202020204" pitchFamily="34" charset="0"/>
              <a:buChar char="•"/>
            </a:pPr>
            <a:r>
              <a:rPr lang="en-GB" sz="2800" dirty="0"/>
              <a:t>Haemoglobinopathies</a:t>
            </a:r>
          </a:p>
          <a:p>
            <a:pPr marL="285750" indent="-285750" algn="ctr">
              <a:buFont typeface="Arial" panose="020B0604020202020204" pitchFamily="34" charset="0"/>
              <a:buChar char="•"/>
            </a:pPr>
            <a:r>
              <a:rPr lang="en-GB" sz="2800" dirty="0"/>
              <a:t>Bleeding Disorders</a:t>
            </a:r>
          </a:p>
          <a:p>
            <a:pPr marL="285750" indent="-285750" algn="ctr">
              <a:buFont typeface="Arial" panose="020B0604020202020204" pitchFamily="34" charset="0"/>
              <a:buChar char="•"/>
            </a:pPr>
            <a:r>
              <a:rPr lang="en-GB" sz="2800" dirty="0"/>
              <a:t>DVT + PE</a:t>
            </a:r>
          </a:p>
          <a:p>
            <a:pPr marL="285750" indent="-285750" algn="ctr">
              <a:buFont typeface="Arial" panose="020B0604020202020204" pitchFamily="34" charset="0"/>
              <a:buChar char="•"/>
            </a:pPr>
            <a:r>
              <a:rPr lang="en-GB" sz="2800" dirty="0"/>
              <a:t>Infections - Malaria</a:t>
            </a:r>
          </a:p>
        </p:txBody>
      </p:sp>
    </p:spTree>
    <p:extLst>
      <p:ext uri="{BB962C8B-B14F-4D97-AF65-F5344CB8AC3E}">
        <p14:creationId xmlns:p14="http://schemas.microsoft.com/office/powerpoint/2010/main" val="215785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Acute Myeloid Leukaemia (AML)</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Epidemiology and Pathophysiology </a:t>
            </a:r>
          </a:p>
          <a:p>
            <a:pPr marL="285750" indent="-285750">
              <a:buFont typeface="Arial" panose="020B0604020202020204" pitchFamily="34" charset="0"/>
              <a:buChar char="•"/>
            </a:pPr>
            <a:r>
              <a:rPr lang="en-GB" sz="1500">
                <a:solidFill>
                  <a:schemeClr val="tx1"/>
                </a:solidFill>
              </a:rPr>
              <a:t>Affects the myeloblasts</a:t>
            </a:r>
          </a:p>
          <a:p>
            <a:pPr marL="285750" indent="-285750">
              <a:buFont typeface="Arial" panose="020B0604020202020204" pitchFamily="34" charset="0"/>
              <a:buChar char="•"/>
            </a:pPr>
            <a:r>
              <a:rPr lang="en-GB" sz="1500">
                <a:solidFill>
                  <a:schemeClr val="tx1"/>
                </a:solidFill>
              </a:rPr>
              <a:t>Seen in adults aged 40+</a:t>
            </a:r>
          </a:p>
          <a:p>
            <a:pPr marL="285750" indent="-285750">
              <a:buFont typeface="Arial" panose="020B0604020202020204" pitchFamily="34" charset="0"/>
              <a:buChar char="•"/>
            </a:pPr>
            <a:r>
              <a:rPr lang="en-GB" sz="1500">
                <a:solidFill>
                  <a:schemeClr val="tx1"/>
                </a:solidFill>
              </a:rPr>
              <a:t>Progresses very rapidly; 20% 3 year survival </a:t>
            </a:r>
          </a:p>
          <a:p>
            <a:pPr marL="285750" indent="-285750">
              <a:buFont typeface="Arial" panose="020B0604020202020204" pitchFamily="34" charset="0"/>
              <a:buChar char="•"/>
            </a:pPr>
            <a:r>
              <a:rPr lang="en-GB" sz="1500">
                <a:solidFill>
                  <a:schemeClr val="tx1"/>
                </a:solidFill>
              </a:rPr>
              <a:t>AML is a medical emergency </a:t>
            </a:r>
          </a:p>
          <a:p>
            <a:pPr marL="285750" indent="-285750">
              <a:buFont typeface="Arial" panose="020B0604020202020204" pitchFamily="34" charset="0"/>
              <a:buChar char="•"/>
            </a:pPr>
            <a:r>
              <a:rPr lang="en-GB" sz="1500">
                <a:solidFill>
                  <a:schemeClr val="tx1"/>
                </a:solidFill>
              </a:rPr>
              <a:t>Associated with Down’s syndrome and radiation</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Treatment</a:t>
            </a:r>
          </a:p>
          <a:p>
            <a:pPr marL="285750" indent="-285750">
              <a:buFont typeface="Arial" panose="020B0604020202020204" pitchFamily="34" charset="0"/>
              <a:buChar char="•"/>
            </a:pPr>
            <a:r>
              <a:rPr lang="en-GB" sz="1500">
                <a:solidFill>
                  <a:schemeClr val="tx1"/>
                </a:solidFill>
              </a:rPr>
              <a:t>Blood and platelet transfusions</a:t>
            </a:r>
          </a:p>
          <a:p>
            <a:pPr marL="285750" indent="-285750">
              <a:buFont typeface="Arial" panose="020B0604020202020204" pitchFamily="34" charset="0"/>
              <a:buChar char="•"/>
            </a:pPr>
            <a:r>
              <a:rPr lang="en-GB" sz="1500">
                <a:solidFill>
                  <a:schemeClr val="tx1"/>
                </a:solidFill>
              </a:rPr>
              <a:t>IV fluids</a:t>
            </a:r>
          </a:p>
          <a:p>
            <a:pPr marL="285750" indent="-285750">
              <a:buFont typeface="Arial" panose="020B0604020202020204" pitchFamily="34" charset="0"/>
              <a:buChar char="•"/>
            </a:pPr>
            <a:r>
              <a:rPr lang="en-GB" sz="1500">
                <a:solidFill>
                  <a:schemeClr val="tx1"/>
                </a:solidFill>
              </a:rPr>
              <a:t>Allopurinol to prevent tumour lysis </a:t>
            </a:r>
          </a:p>
          <a:p>
            <a:pPr marL="285750" indent="-285750">
              <a:buFont typeface="Arial" panose="020B0604020202020204" pitchFamily="34" charset="0"/>
              <a:buChar char="•"/>
            </a:pPr>
            <a:r>
              <a:rPr lang="en-GB" sz="1500">
                <a:solidFill>
                  <a:schemeClr val="tx1"/>
                </a:solidFill>
              </a:rPr>
              <a:t>Infection control with IV antibiotics </a:t>
            </a:r>
          </a:p>
          <a:p>
            <a:pPr marL="285750" indent="-285750">
              <a:buFont typeface="Arial" panose="020B0604020202020204" pitchFamily="34" charset="0"/>
              <a:buChar char="•"/>
            </a:pPr>
            <a:r>
              <a:rPr lang="en-GB" sz="1500">
                <a:solidFill>
                  <a:schemeClr val="tx1"/>
                </a:solidFill>
              </a:rPr>
              <a:t>Chemotherapy </a:t>
            </a:r>
          </a:p>
          <a:p>
            <a:pPr marL="285750" indent="-285750">
              <a:buFont typeface="Arial" panose="020B0604020202020204" pitchFamily="34" charset="0"/>
              <a:buChar char="•"/>
            </a:pPr>
            <a:r>
              <a:rPr lang="en-GB" sz="1500">
                <a:solidFill>
                  <a:schemeClr val="tx1"/>
                </a:solidFill>
              </a:rPr>
              <a:t>Steroids</a:t>
            </a:r>
          </a:p>
          <a:p>
            <a:pPr marL="285750" indent="-285750">
              <a:buFont typeface="Arial" panose="020B0604020202020204" pitchFamily="34" charset="0"/>
              <a:buChar char="•"/>
            </a:pPr>
            <a:r>
              <a:rPr lang="en-GB" sz="1500">
                <a:solidFill>
                  <a:schemeClr val="tx1"/>
                </a:solidFill>
              </a:rPr>
              <a:t>Sibling matched allogenic bone marrow transplant </a:t>
            </a: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Signs and Symptoms</a:t>
            </a:r>
          </a:p>
          <a:p>
            <a:pPr marL="285750" indent="-285750">
              <a:buFont typeface="Arial" panose="020B0604020202020204" pitchFamily="34" charset="0"/>
              <a:buChar char="•"/>
            </a:pPr>
            <a:r>
              <a:rPr lang="en-GB" sz="1500">
                <a:solidFill>
                  <a:schemeClr val="tx1"/>
                </a:solidFill>
              </a:rPr>
              <a:t>Anaemia </a:t>
            </a:r>
            <a:r>
              <a:rPr lang="en-GB" sz="1500">
                <a:solidFill>
                  <a:schemeClr val="tx1"/>
                </a:solidFill>
                <a:sym typeface="Wingdings" pitchFamily="2" charset="2"/>
              </a:rPr>
              <a:t> breathlessness, fatigue, pallor</a:t>
            </a:r>
            <a:endParaRPr lang="en-GB" sz="1500">
              <a:solidFill>
                <a:schemeClr val="tx1"/>
              </a:solidFill>
            </a:endParaRPr>
          </a:p>
          <a:p>
            <a:pPr marL="285750" indent="-285750">
              <a:buFont typeface="Arial" panose="020B0604020202020204" pitchFamily="34" charset="0"/>
              <a:buChar char="•"/>
            </a:pPr>
            <a:r>
              <a:rPr lang="en-GB" sz="1500">
                <a:solidFill>
                  <a:schemeClr val="tx1"/>
                </a:solidFill>
              </a:rPr>
              <a:t>Infection</a:t>
            </a:r>
          </a:p>
          <a:p>
            <a:pPr marL="285750" indent="-285750">
              <a:buFont typeface="Arial" panose="020B0604020202020204" pitchFamily="34" charset="0"/>
              <a:buChar char="•"/>
            </a:pPr>
            <a:r>
              <a:rPr lang="en-GB" sz="1500">
                <a:solidFill>
                  <a:schemeClr val="tx1"/>
                </a:solidFill>
              </a:rPr>
              <a:t>Hepatosplenomegaly</a:t>
            </a:r>
          </a:p>
          <a:p>
            <a:pPr marL="285750" indent="-285750">
              <a:buFont typeface="Arial" panose="020B0604020202020204" pitchFamily="34" charset="0"/>
              <a:buChar char="•"/>
            </a:pPr>
            <a:r>
              <a:rPr lang="en-GB" sz="1500">
                <a:solidFill>
                  <a:schemeClr val="tx1"/>
                </a:solidFill>
              </a:rPr>
              <a:t>Peripheral lymphadenopathy</a:t>
            </a:r>
          </a:p>
          <a:p>
            <a:pPr marL="285750" indent="-285750">
              <a:buFont typeface="Arial" panose="020B0604020202020204" pitchFamily="34" charset="0"/>
              <a:buChar char="•"/>
            </a:pPr>
            <a:r>
              <a:rPr lang="en-GB" sz="1500">
                <a:solidFill>
                  <a:schemeClr val="tx1"/>
                </a:solidFill>
              </a:rPr>
              <a:t>Gum hypertrophy </a:t>
            </a:r>
          </a:p>
          <a:p>
            <a:pPr marL="285750" indent="-285750">
              <a:buFont typeface="Arial" panose="020B0604020202020204" pitchFamily="34" charset="0"/>
              <a:buChar char="•"/>
            </a:pPr>
            <a:r>
              <a:rPr lang="en-GB" sz="1500">
                <a:solidFill>
                  <a:schemeClr val="tx1"/>
                </a:solidFill>
              </a:rPr>
              <a:t>Bone marrow failure and bone pain </a:t>
            </a: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Investigations and Diagnosis</a:t>
            </a:r>
          </a:p>
          <a:p>
            <a:pPr marL="285750" indent="-285750">
              <a:buFont typeface="Arial" panose="020B0604020202020204" pitchFamily="34" charset="0"/>
              <a:buChar char="•"/>
            </a:pPr>
            <a:r>
              <a:rPr lang="en-GB" sz="1500">
                <a:solidFill>
                  <a:schemeClr val="tx1"/>
                </a:solidFill>
              </a:rPr>
              <a:t>FBC </a:t>
            </a:r>
            <a:r>
              <a:rPr lang="en-GB" sz="1500">
                <a:solidFill>
                  <a:schemeClr val="tx1"/>
                </a:solidFill>
                <a:sym typeface="Wingdings" pitchFamily="2" charset="2"/>
              </a:rPr>
              <a:t> anaemia, thrombocytopaenia, neutropoenia </a:t>
            </a:r>
          </a:p>
          <a:p>
            <a:pPr marL="285750" indent="-285750">
              <a:buFont typeface="Arial" panose="020B0604020202020204" pitchFamily="34" charset="0"/>
              <a:buChar char="•"/>
            </a:pPr>
            <a:r>
              <a:rPr lang="en-GB" sz="1500">
                <a:solidFill>
                  <a:schemeClr val="tx1"/>
                </a:solidFill>
                <a:sym typeface="Wingdings" pitchFamily="2" charset="2"/>
              </a:rPr>
              <a:t>Blood film  leukaemic blast cells</a:t>
            </a:r>
          </a:p>
          <a:p>
            <a:pPr marL="285750" indent="-285750">
              <a:buFont typeface="Arial" panose="020B0604020202020204" pitchFamily="34" charset="0"/>
              <a:buChar char="•"/>
            </a:pPr>
            <a:r>
              <a:rPr lang="en-GB" sz="1500">
                <a:solidFill>
                  <a:schemeClr val="tx1"/>
                </a:solidFill>
                <a:sym typeface="Wingdings" pitchFamily="2" charset="2"/>
              </a:rPr>
              <a:t>Bone marrow biopsy  </a:t>
            </a:r>
            <a:r>
              <a:rPr lang="en-GB" sz="1500" b="1">
                <a:solidFill>
                  <a:schemeClr val="tx1"/>
                </a:solidFill>
                <a:sym typeface="Wingdings" pitchFamily="2" charset="2"/>
              </a:rPr>
              <a:t>Auer rods </a:t>
            </a:r>
          </a:p>
          <a:p>
            <a:pPr marL="285750" indent="-285750">
              <a:buFont typeface="Arial" panose="020B0604020202020204" pitchFamily="34" charset="0"/>
              <a:buChar char="•"/>
            </a:pPr>
            <a:r>
              <a:rPr lang="en-GB" sz="1500">
                <a:solidFill>
                  <a:schemeClr val="tx1"/>
                </a:solidFill>
                <a:sym typeface="Wingdings" pitchFamily="2" charset="2"/>
              </a:rPr>
              <a:t>Cytogenetic analysis and immuno-phenotyping </a:t>
            </a:r>
            <a:endParaRPr lang="en-GB" sz="1500">
              <a:solidFill>
                <a:schemeClr val="tx1"/>
              </a:solidFill>
            </a:endParaRPr>
          </a:p>
        </p:txBody>
      </p:sp>
    </p:spTree>
    <p:extLst>
      <p:ext uri="{BB962C8B-B14F-4D97-AF65-F5344CB8AC3E}">
        <p14:creationId xmlns:p14="http://schemas.microsoft.com/office/powerpoint/2010/main" val="168239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Acute Lymphoblastic Leukaemia (ALL)</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Epidemiology and Pathophysiology </a:t>
            </a:r>
          </a:p>
          <a:p>
            <a:pPr marL="285750" indent="-285750">
              <a:buFont typeface="Arial" panose="020B0604020202020204" pitchFamily="34" charset="0"/>
              <a:buChar char="•"/>
            </a:pPr>
            <a:r>
              <a:rPr lang="en-GB" sz="1500">
                <a:solidFill>
                  <a:schemeClr val="tx1"/>
                </a:solidFill>
              </a:rPr>
              <a:t>Affects the lymphoblasts </a:t>
            </a:r>
          </a:p>
          <a:p>
            <a:pPr marL="285750" indent="-285750">
              <a:buFont typeface="Arial" panose="020B0604020202020204" pitchFamily="34" charset="0"/>
              <a:buChar char="•"/>
            </a:pPr>
            <a:r>
              <a:rPr lang="en-GB" sz="1500">
                <a:solidFill>
                  <a:schemeClr val="tx1"/>
                </a:solidFill>
              </a:rPr>
              <a:t>Most commonly affects with children</a:t>
            </a:r>
          </a:p>
          <a:p>
            <a:pPr marL="742950" lvl="1" indent="-285750">
              <a:buFont typeface="Arial" panose="020B0604020202020204" pitchFamily="34" charset="0"/>
              <a:buChar char="•"/>
            </a:pPr>
            <a:r>
              <a:rPr lang="en-GB" sz="1500">
                <a:solidFill>
                  <a:schemeClr val="tx1"/>
                </a:solidFill>
              </a:rPr>
              <a:t>Highest prevalence between 2-4 years</a:t>
            </a:r>
          </a:p>
          <a:p>
            <a:pPr marL="285750" indent="-285750">
              <a:buFont typeface="Arial" panose="020B0604020202020204" pitchFamily="34" charset="0"/>
              <a:buChar char="•"/>
            </a:pPr>
            <a:r>
              <a:rPr lang="en-GB" sz="1500">
                <a:solidFill>
                  <a:schemeClr val="tx1"/>
                </a:solidFill>
              </a:rPr>
              <a:t>Associated with Down’s syndrome</a:t>
            </a:r>
          </a:p>
          <a:p>
            <a:pPr marL="285750" indent="-285750">
              <a:buFont typeface="Arial" panose="020B0604020202020204" pitchFamily="34" charset="0"/>
              <a:buChar char="•"/>
            </a:pPr>
            <a:r>
              <a:rPr lang="en-GB" sz="1500">
                <a:solidFill>
                  <a:schemeClr val="tx1"/>
                </a:solidFill>
              </a:rPr>
              <a:t>Associated with ionising radiation </a:t>
            </a:r>
          </a:p>
          <a:p>
            <a:pPr marL="285750" indent="-285750">
              <a:buFont typeface="Arial" panose="020B0604020202020204" pitchFamily="34" charset="0"/>
              <a:buChar char="•"/>
            </a:pPr>
            <a:endParaRPr lang="en-GB" sz="1500">
              <a:solidFill>
                <a:schemeClr val="tx1"/>
              </a:solidFill>
            </a:endParaRPr>
          </a:p>
        </p:txBody>
      </p:sp>
      <p:sp>
        <p:nvSpPr>
          <p:cNvPr id="13" name="Rounded Rectangle 12">
            <a:extLst>
              <a:ext uri="{FF2B5EF4-FFF2-40B4-BE49-F238E27FC236}">
                <a16:creationId xmlns:a16="http://schemas.microsoft.com/office/drawing/2014/main" id="{DE1A8883-685E-A945-B028-8AB98DE7B685}"/>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Signs and Symptoms</a:t>
            </a:r>
          </a:p>
          <a:p>
            <a:pPr marL="285750" indent="-285750">
              <a:buFont typeface="Arial" panose="020B0604020202020204" pitchFamily="34" charset="0"/>
              <a:buChar char="•"/>
            </a:pPr>
            <a:r>
              <a:rPr lang="en-GB" sz="1500">
                <a:solidFill>
                  <a:schemeClr val="tx1"/>
                </a:solidFill>
              </a:rPr>
              <a:t>Anaemia </a:t>
            </a:r>
            <a:r>
              <a:rPr lang="en-GB" sz="1500">
                <a:solidFill>
                  <a:schemeClr val="tx1"/>
                </a:solidFill>
                <a:sym typeface="Wingdings" pitchFamily="2" charset="2"/>
              </a:rPr>
              <a:t> breathlessness, fatigue, pallor</a:t>
            </a:r>
            <a:endParaRPr lang="en-GB" sz="1500">
              <a:solidFill>
                <a:schemeClr val="tx1"/>
              </a:solidFill>
            </a:endParaRPr>
          </a:p>
          <a:p>
            <a:pPr marL="285750" indent="-285750">
              <a:buFont typeface="Arial" panose="020B0604020202020204" pitchFamily="34" charset="0"/>
              <a:buChar char="•"/>
            </a:pPr>
            <a:r>
              <a:rPr lang="en-GB" sz="1500">
                <a:solidFill>
                  <a:schemeClr val="tx1"/>
                </a:solidFill>
              </a:rPr>
              <a:t>Infection</a:t>
            </a:r>
          </a:p>
          <a:p>
            <a:pPr marL="285750" indent="-285750">
              <a:buFont typeface="Arial" panose="020B0604020202020204" pitchFamily="34" charset="0"/>
              <a:buChar char="•"/>
            </a:pPr>
            <a:r>
              <a:rPr lang="en-GB" sz="1500">
                <a:solidFill>
                  <a:schemeClr val="tx1"/>
                </a:solidFill>
              </a:rPr>
              <a:t>Hepatosplenomegaly</a:t>
            </a:r>
          </a:p>
          <a:p>
            <a:pPr marL="285750" indent="-285750">
              <a:buFont typeface="Arial" panose="020B0604020202020204" pitchFamily="34" charset="0"/>
              <a:buChar char="•"/>
            </a:pPr>
            <a:r>
              <a:rPr lang="en-GB" sz="1500">
                <a:solidFill>
                  <a:schemeClr val="tx1"/>
                </a:solidFill>
              </a:rPr>
              <a:t>Peripheral lymphadenopathy</a:t>
            </a:r>
          </a:p>
          <a:p>
            <a:pPr marL="285750" indent="-285750">
              <a:buFont typeface="Arial" panose="020B0604020202020204" pitchFamily="34" charset="0"/>
              <a:buChar char="•"/>
            </a:pPr>
            <a:r>
              <a:rPr lang="en-GB" sz="1500">
                <a:solidFill>
                  <a:schemeClr val="tx1"/>
                </a:solidFill>
              </a:rPr>
              <a:t>CNS involvement </a:t>
            </a:r>
            <a:r>
              <a:rPr lang="en-GB" sz="1500">
                <a:solidFill>
                  <a:schemeClr val="tx1"/>
                </a:solidFill>
                <a:sym typeface="Wingdings" pitchFamily="2" charset="2"/>
              </a:rPr>
              <a:t> headache, cranial nerve palsies </a:t>
            </a:r>
            <a:endParaRPr lang="en-GB" sz="1500">
              <a:solidFill>
                <a:schemeClr val="tx1"/>
              </a:solidFill>
            </a:endParaRPr>
          </a:p>
          <a:p>
            <a:pPr marL="285750" indent="-285750">
              <a:buFont typeface="Arial" panose="020B0604020202020204" pitchFamily="34" charset="0"/>
              <a:buChar char="•"/>
            </a:pPr>
            <a:r>
              <a:rPr lang="en-GB" sz="1500">
                <a:solidFill>
                  <a:schemeClr val="tx1"/>
                </a:solidFill>
              </a:rPr>
              <a:t>SVC obstruction, dilated superficial chest veins </a:t>
            </a:r>
          </a:p>
          <a:p>
            <a:pPr marL="285750" indent="-285750">
              <a:buFont typeface="Arial" panose="020B0604020202020204" pitchFamily="34" charset="0"/>
              <a:buChar char="•"/>
            </a:pPr>
            <a:r>
              <a:rPr lang="en-GB" sz="1500">
                <a:solidFill>
                  <a:schemeClr val="tx1"/>
                </a:solidFill>
              </a:rPr>
              <a:t>Bone marrow failure and bone pain </a:t>
            </a:r>
          </a:p>
        </p:txBody>
      </p:sp>
      <p:sp>
        <p:nvSpPr>
          <p:cNvPr id="14" name="Rounded Rectangle 13">
            <a:extLst>
              <a:ext uri="{FF2B5EF4-FFF2-40B4-BE49-F238E27FC236}">
                <a16:creationId xmlns:a16="http://schemas.microsoft.com/office/drawing/2014/main" id="{E2BFD40F-BD0F-884C-B8DB-9C96DAB04E18}"/>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Investigations and Diagnosis</a:t>
            </a:r>
          </a:p>
          <a:p>
            <a:pPr marL="285750" indent="-285750">
              <a:buFont typeface="Arial" panose="020B0604020202020204" pitchFamily="34" charset="0"/>
              <a:buChar char="•"/>
            </a:pPr>
            <a:r>
              <a:rPr lang="en-GB" sz="1500">
                <a:solidFill>
                  <a:schemeClr val="tx1"/>
                </a:solidFill>
              </a:rPr>
              <a:t>FBC </a:t>
            </a:r>
            <a:r>
              <a:rPr lang="en-GB" sz="1500">
                <a:solidFill>
                  <a:schemeClr val="tx1"/>
                </a:solidFill>
                <a:sym typeface="Wingdings" pitchFamily="2" charset="2"/>
              </a:rPr>
              <a:t> anaemia, thrombocytopaenia, neutropoenia </a:t>
            </a:r>
          </a:p>
          <a:p>
            <a:pPr marL="285750" indent="-285750">
              <a:buFont typeface="Arial" panose="020B0604020202020204" pitchFamily="34" charset="0"/>
              <a:buChar char="•"/>
            </a:pPr>
            <a:r>
              <a:rPr lang="en-GB" sz="1500">
                <a:solidFill>
                  <a:schemeClr val="tx1"/>
                </a:solidFill>
                <a:sym typeface="Wingdings" pitchFamily="2" charset="2"/>
              </a:rPr>
              <a:t>Blood film  leukaemic blast cells</a:t>
            </a:r>
          </a:p>
          <a:p>
            <a:pPr marL="285750" indent="-285750">
              <a:buFont typeface="Arial" panose="020B0604020202020204" pitchFamily="34" charset="0"/>
              <a:buChar char="•"/>
            </a:pPr>
            <a:r>
              <a:rPr lang="en-GB" sz="1500">
                <a:solidFill>
                  <a:schemeClr val="tx1"/>
                </a:solidFill>
                <a:sym typeface="Wingdings" pitchFamily="2" charset="2"/>
              </a:rPr>
              <a:t>Lumbar puncture  CNS involvement </a:t>
            </a:r>
          </a:p>
          <a:p>
            <a:pPr marL="285750" indent="-285750">
              <a:buFont typeface="Arial" panose="020B0604020202020204" pitchFamily="34" charset="0"/>
              <a:buChar char="•"/>
            </a:pPr>
            <a:r>
              <a:rPr lang="en-GB" sz="1500">
                <a:solidFill>
                  <a:schemeClr val="tx1"/>
                </a:solidFill>
                <a:sym typeface="Wingdings" pitchFamily="2" charset="2"/>
              </a:rPr>
              <a:t>CXR and CT  lymphadenopathy </a:t>
            </a:r>
            <a:endParaRPr lang="en-GB" sz="1500">
              <a:solidFill>
                <a:schemeClr val="tx1"/>
              </a:solidFill>
            </a:endParaRP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Treatment</a:t>
            </a:r>
          </a:p>
          <a:p>
            <a:pPr marL="285750" indent="-285750">
              <a:buFont typeface="Arial" panose="020B0604020202020204" pitchFamily="34" charset="0"/>
              <a:buChar char="•"/>
            </a:pPr>
            <a:r>
              <a:rPr lang="en-GB" sz="1500">
                <a:solidFill>
                  <a:schemeClr val="tx1"/>
                </a:solidFill>
              </a:rPr>
              <a:t>Blood and platelet transfusion </a:t>
            </a:r>
          </a:p>
          <a:p>
            <a:pPr marL="285750" indent="-285750">
              <a:buFont typeface="Arial" panose="020B0604020202020204" pitchFamily="34" charset="0"/>
              <a:buChar char="•"/>
            </a:pPr>
            <a:r>
              <a:rPr lang="en-GB" sz="1500">
                <a:solidFill>
                  <a:schemeClr val="tx1"/>
                </a:solidFill>
              </a:rPr>
              <a:t>Chemotherapy </a:t>
            </a:r>
          </a:p>
          <a:p>
            <a:pPr marL="285750" indent="-285750">
              <a:buFont typeface="Arial" panose="020B0604020202020204" pitchFamily="34" charset="0"/>
              <a:buChar char="•"/>
            </a:pPr>
            <a:r>
              <a:rPr lang="en-GB" sz="1500">
                <a:solidFill>
                  <a:schemeClr val="tx1"/>
                </a:solidFill>
              </a:rPr>
              <a:t>Steroids</a:t>
            </a:r>
          </a:p>
          <a:p>
            <a:pPr marL="285750" indent="-285750">
              <a:buFont typeface="Arial" panose="020B0604020202020204" pitchFamily="34" charset="0"/>
              <a:buChar char="•"/>
            </a:pPr>
            <a:r>
              <a:rPr lang="en-GB" sz="1500">
                <a:solidFill>
                  <a:schemeClr val="tx1"/>
                </a:solidFill>
              </a:rPr>
              <a:t>Allopurinol to prevent tumour lysis syndrome </a:t>
            </a:r>
          </a:p>
          <a:p>
            <a:pPr marL="285750" indent="-285750">
              <a:buFont typeface="Arial" panose="020B0604020202020204" pitchFamily="34" charset="0"/>
              <a:buChar char="•"/>
            </a:pPr>
            <a:r>
              <a:rPr lang="en-GB" sz="1500">
                <a:solidFill>
                  <a:schemeClr val="tx1"/>
                </a:solidFill>
              </a:rPr>
              <a:t>Intrathecal drugs, e.g. methotrexate </a:t>
            </a:r>
          </a:p>
          <a:p>
            <a:pPr marL="285750" indent="-285750">
              <a:buFont typeface="Arial" panose="020B0604020202020204" pitchFamily="34" charset="0"/>
              <a:buChar char="•"/>
            </a:pPr>
            <a:r>
              <a:rPr lang="en-GB" sz="1500">
                <a:solidFill>
                  <a:schemeClr val="tx1"/>
                </a:solidFill>
              </a:rPr>
              <a:t>Acute control of infections with IV antibiotics </a:t>
            </a:r>
          </a:p>
          <a:p>
            <a:pPr marL="742950" lvl="1" indent="-285750">
              <a:buFont typeface="Arial" panose="020B0604020202020204" pitchFamily="34" charset="0"/>
              <a:buChar char="•"/>
            </a:pPr>
            <a:r>
              <a:rPr lang="en-GB" sz="1500">
                <a:solidFill>
                  <a:schemeClr val="tx1"/>
                </a:solidFill>
              </a:rPr>
              <a:t>Neutropenia makes this high risk </a:t>
            </a:r>
          </a:p>
          <a:p>
            <a:pPr marL="285750" indent="-285750">
              <a:buFont typeface="Arial" panose="020B0604020202020204" pitchFamily="34" charset="0"/>
              <a:buChar char="•"/>
            </a:pPr>
            <a:r>
              <a:rPr lang="en-GB" sz="1500">
                <a:solidFill>
                  <a:schemeClr val="tx1"/>
                </a:solidFill>
              </a:rPr>
              <a:t>Stem cell transplant </a:t>
            </a:r>
          </a:p>
        </p:txBody>
      </p:sp>
    </p:spTree>
    <p:extLst>
      <p:ext uri="{BB962C8B-B14F-4D97-AF65-F5344CB8AC3E}">
        <p14:creationId xmlns:p14="http://schemas.microsoft.com/office/powerpoint/2010/main" val="105656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Chronic Myeloid Leukaemia (CML)</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Epidemiology and Pathophysiology </a:t>
            </a:r>
          </a:p>
          <a:p>
            <a:pPr marL="285750" indent="-285750">
              <a:buFont typeface="Arial" panose="020B0604020202020204" pitchFamily="34" charset="0"/>
              <a:buChar char="•"/>
            </a:pPr>
            <a:r>
              <a:rPr lang="en-GB" sz="1500">
                <a:solidFill>
                  <a:schemeClr val="tx1"/>
                </a:solidFill>
              </a:rPr>
              <a:t>Affects neutrophils, basophils, eosinophils and macrophages </a:t>
            </a:r>
          </a:p>
          <a:p>
            <a:pPr marL="285750" indent="-285750">
              <a:buFont typeface="Arial" panose="020B0604020202020204" pitchFamily="34" charset="0"/>
              <a:buChar char="•"/>
            </a:pPr>
            <a:r>
              <a:rPr lang="en-GB" sz="1500">
                <a:solidFill>
                  <a:schemeClr val="tx1"/>
                </a:solidFill>
              </a:rPr>
              <a:t>Seen the most in adults 40-60</a:t>
            </a:r>
          </a:p>
          <a:p>
            <a:pPr marL="742950" lvl="1" indent="-285750">
              <a:buFont typeface="Arial" panose="020B0604020202020204" pitchFamily="34" charset="0"/>
              <a:buChar char="•"/>
            </a:pPr>
            <a:r>
              <a:rPr lang="en-GB" sz="1500">
                <a:solidFill>
                  <a:schemeClr val="tx1"/>
                </a:solidFill>
              </a:rPr>
              <a:t>Rare in childhood </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Treatment</a:t>
            </a:r>
          </a:p>
          <a:p>
            <a:pPr marL="285750" indent="-285750">
              <a:buFont typeface="Arial" panose="020B0604020202020204" pitchFamily="34" charset="0"/>
              <a:buChar char="•"/>
            </a:pPr>
            <a:r>
              <a:rPr lang="en-GB" sz="1500">
                <a:solidFill>
                  <a:schemeClr val="tx1"/>
                </a:solidFill>
              </a:rPr>
              <a:t>Chemotherapy </a:t>
            </a:r>
          </a:p>
          <a:p>
            <a:pPr marL="285750" indent="-285750">
              <a:buFont typeface="Arial" panose="020B0604020202020204" pitchFamily="34" charset="0"/>
              <a:buChar char="•"/>
            </a:pPr>
            <a:r>
              <a:rPr lang="en-GB" sz="1500">
                <a:solidFill>
                  <a:schemeClr val="tx1"/>
                </a:solidFill>
              </a:rPr>
              <a:t>Tyrosine kinase inhibitors, e.g. Imatinib</a:t>
            </a:r>
          </a:p>
          <a:p>
            <a:pPr marL="742950" lvl="1" indent="-285750">
              <a:buFont typeface="Arial" panose="020B0604020202020204" pitchFamily="34" charset="0"/>
              <a:buChar char="•"/>
            </a:pPr>
            <a:r>
              <a:rPr lang="en-GB" sz="1500">
                <a:solidFill>
                  <a:schemeClr val="tx1"/>
                </a:solidFill>
              </a:rPr>
              <a:t>Given orally </a:t>
            </a:r>
          </a:p>
          <a:p>
            <a:pPr marL="285750" indent="-285750">
              <a:buFont typeface="Arial" panose="020B0604020202020204" pitchFamily="34" charset="0"/>
              <a:buChar char="•"/>
            </a:pPr>
            <a:r>
              <a:rPr lang="en-GB" sz="1500">
                <a:solidFill>
                  <a:schemeClr val="tx1"/>
                </a:solidFill>
              </a:rPr>
              <a:t>Stem cell transplant </a:t>
            </a: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Signs and Symptoms</a:t>
            </a:r>
          </a:p>
          <a:p>
            <a:pPr marL="285750" indent="-285750">
              <a:buFont typeface="Arial" panose="020B0604020202020204" pitchFamily="34" charset="0"/>
              <a:buChar char="•"/>
            </a:pPr>
            <a:r>
              <a:rPr lang="en-GB" sz="1500">
                <a:solidFill>
                  <a:schemeClr val="tx1"/>
                </a:solidFill>
              </a:rPr>
              <a:t>Loss of weight, fever, sweats, fatigue</a:t>
            </a:r>
          </a:p>
          <a:p>
            <a:pPr marL="285750" indent="-285750">
              <a:buFont typeface="Arial" panose="020B0604020202020204" pitchFamily="34" charset="0"/>
              <a:buChar char="•"/>
            </a:pPr>
            <a:r>
              <a:rPr lang="en-GB" sz="1500">
                <a:solidFill>
                  <a:schemeClr val="tx1"/>
                </a:solidFill>
              </a:rPr>
              <a:t>Gout (purine breakdown)</a:t>
            </a:r>
          </a:p>
          <a:p>
            <a:pPr marL="285750" indent="-285750">
              <a:buFont typeface="Arial" panose="020B0604020202020204" pitchFamily="34" charset="0"/>
              <a:buChar char="•"/>
            </a:pPr>
            <a:r>
              <a:rPr lang="en-GB" sz="1500">
                <a:solidFill>
                  <a:schemeClr val="tx1"/>
                </a:solidFill>
              </a:rPr>
              <a:t>Bleeding (platelet dysfunction)</a:t>
            </a:r>
          </a:p>
          <a:p>
            <a:pPr marL="285750" indent="-285750">
              <a:buFont typeface="Arial" panose="020B0604020202020204" pitchFamily="34" charset="0"/>
              <a:buChar char="•"/>
            </a:pPr>
            <a:r>
              <a:rPr lang="en-GB" sz="1500">
                <a:solidFill>
                  <a:schemeClr val="tx1"/>
                </a:solidFill>
              </a:rPr>
              <a:t>Abdominal pain (splenic enlargement)</a:t>
            </a:r>
          </a:p>
          <a:p>
            <a:pPr marL="285750" indent="-285750">
              <a:buFont typeface="Arial" panose="020B0604020202020204" pitchFamily="34" charset="0"/>
              <a:buChar char="•"/>
            </a:pPr>
            <a:r>
              <a:rPr lang="en-GB" sz="1500">
                <a:solidFill>
                  <a:schemeClr val="tx1"/>
                </a:solidFill>
              </a:rPr>
              <a:t>Anaemia </a:t>
            </a:r>
            <a:r>
              <a:rPr lang="en-GB" sz="1500">
                <a:solidFill>
                  <a:schemeClr val="tx1"/>
                </a:solidFill>
                <a:sym typeface="Wingdings" pitchFamily="2" charset="2"/>
              </a:rPr>
              <a:t> breathlessness, fatigue, pallor</a:t>
            </a:r>
          </a:p>
          <a:p>
            <a:pPr marL="285750" indent="-285750">
              <a:buFont typeface="Arial" panose="020B0604020202020204" pitchFamily="34" charset="0"/>
              <a:buChar char="•"/>
            </a:pPr>
            <a:r>
              <a:rPr lang="en-GB" sz="1500">
                <a:solidFill>
                  <a:schemeClr val="tx1"/>
                </a:solidFill>
                <a:sym typeface="Wingdings" pitchFamily="2" charset="2"/>
              </a:rPr>
              <a:t>Infection </a:t>
            </a:r>
          </a:p>
          <a:p>
            <a:pPr marL="285750" indent="-285750">
              <a:buFont typeface="Arial" panose="020B0604020202020204" pitchFamily="34" charset="0"/>
              <a:buChar char="•"/>
            </a:pPr>
            <a:r>
              <a:rPr lang="en-GB" sz="1500" b="1">
                <a:solidFill>
                  <a:schemeClr val="tx1"/>
                </a:solidFill>
                <a:sym typeface="Wingdings" pitchFamily="2" charset="2"/>
              </a:rPr>
              <a:t>Massive hepatosplenomegaly </a:t>
            </a:r>
            <a:endParaRPr lang="en-GB" sz="1500" b="1">
              <a:solidFill>
                <a:schemeClr val="tx1"/>
              </a:solidFill>
            </a:endParaRP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Investigations and Diagnosis</a:t>
            </a:r>
          </a:p>
          <a:p>
            <a:pPr marL="285750" indent="-285750">
              <a:buFont typeface="Arial" panose="020B0604020202020204" pitchFamily="34" charset="0"/>
              <a:buChar char="•"/>
            </a:pPr>
            <a:r>
              <a:rPr lang="en-GB" sz="1500">
                <a:solidFill>
                  <a:schemeClr val="tx1"/>
                </a:solidFill>
              </a:rPr>
              <a:t>FBC </a:t>
            </a:r>
            <a:r>
              <a:rPr lang="en-GB" sz="1500">
                <a:solidFill>
                  <a:schemeClr val="tx1"/>
                </a:solidFill>
                <a:sym typeface="Wingdings" pitchFamily="2" charset="2"/>
              </a:rPr>
              <a:t> anaemia, raised myeloid cells, high WCC (eosinophilia, basophilia, neutrophilia)  </a:t>
            </a:r>
          </a:p>
          <a:p>
            <a:pPr marL="285750" indent="-285750">
              <a:buFont typeface="Arial" panose="020B0604020202020204" pitchFamily="34" charset="0"/>
              <a:buChar char="•"/>
            </a:pPr>
            <a:r>
              <a:rPr lang="en-GB" sz="1500">
                <a:solidFill>
                  <a:schemeClr val="tx1"/>
                </a:solidFill>
                <a:sym typeface="Wingdings" pitchFamily="2" charset="2"/>
              </a:rPr>
              <a:t>Increased B12</a:t>
            </a:r>
          </a:p>
          <a:p>
            <a:pPr marL="285750" indent="-285750">
              <a:buFont typeface="Arial" panose="020B0604020202020204" pitchFamily="34" charset="0"/>
              <a:buChar char="•"/>
            </a:pPr>
            <a:r>
              <a:rPr lang="en-GB" sz="1500">
                <a:solidFill>
                  <a:schemeClr val="tx1"/>
                </a:solidFill>
                <a:sym typeface="Wingdings" pitchFamily="2" charset="2"/>
              </a:rPr>
              <a:t>Blood film  left shirt, basophilia </a:t>
            </a:r>
          </a:p>
          <a:p>
            <a:pPr marL="285750" indent="-285750">
              <a:buFont typeface="Arial" panose="020B0604020202020204" pitchFamily="34" charset="0"/>
              <a:buChar char="•"/>
            </a:pPr>
            <a:r>
              <a:rPr lang="en-GB" sz="1500">
                <a:solidFill>
                  <a:schemeClr val="tx1"/>
                </a:solidFill>
                <a:sym typeface="Wingdings" pitchFamily="2" charset="2"/>
              </a:rPr>
              <a:t>Bone marrow biopsy  increased cellularity </a:t>
            </a:r>
            <a:endParaRPr lang="en-GB" sz="1500" b="1">
              <a:solidFill>
                <a:schemeClr val="tx1"/>
              </a:solidFill>
              <a:sym typeface="Wingdings" pitchFamily="2" charset="2"/>
            </a:endParaRPr>
          </a:p>
          <a:p>
            <a:pPr marL="285750" indent="-285750">
              <a:buFont typeface="Arial" panose="020B0604020202020204" pitchFamily="34" charset="0"/>
              <a:buChar char="•"/>
            </a:pPr>
            <a:r>
              <a:rPr lang="en-GB" sz="1500">
                <a:solidFill>
                  <a:schemeClr val="tx1"/>
                </a:solidFill>
                <a:sym typeface="Wingdings" pitchFamily="2" charset="2"/>
              </a:rPr>
              <a:t>Philadelphia chromosome seen in 80+% of cases  t(9;2)</a:t>
            </a:r>
          </a:p>
          <a:p>
            <a:pPr marL="742950" lvl="1" indent="-285750">
              <a:buFont typeface="Arial" panose="020B0604020202020204" pitchFamily="34" charset="0"/>
              <a:buChar char="•"/>
            </a:pPr>
            <a:r>
              <a:rPr lang="en-GB" sz="1500">
                <a:solidFill>
                  <a:schemeClr val="tx1"/>
                </a:solidFill>
                <a:sym typeface="Wingdings" pitchFamily="2" charset="2"/>
              </a:rPr>
              <a:t>Stimulates cell division </a:t>
            </a:r>
            <a:endParaRPr lang="en-GB" sz="1500">
              <a:solidFill>
                <a:schemeClr val="tx1"/>
              </a:solidFill>
            </a:endParaRPr>
          </a:p>
        </p:txBody>
      </p:sp>
    </p:spTree>
    <p:extLst>
      <p:ext uri="{BB962C8B-B14F-4D97-AF65-F5344CB8AC3E}">
        <p14:creationId xmlns:p14="http://schemas.microsoft.com/office/powerpoint/2010/main" val="425244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Chronic Lymphocytic Leukaemia (CLL)</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Epidemiology and Pathophysiology </a:t>
            </a:r>
          </a:p>
          <a:p>
            <a:pPr marL="285750" indent="-285750">
              <a:buFont typeface="Arial" panose="020B0604020202020204" pitchFamily="34" charset="0"/>
              <a:buChar char="•"/>
            </a:pPr>
            <a:r>
              <a:rPr lang="en-GB" sz="1500">
                <a:solidFill>
                  <a:schemeClr val="tx1"/>
                </a:solidFill>
              </a:rPr>
              <a:t>Affects the B cells</a:t>
            </a:r>
          </a:p>
          <a:p>
            <a:pPr marL="742950" lvl="1" indent="-285750">
              <a:buFont typeface="Arial" panose="020B0604020202020204" pitchFamily="34" charset="0"/>
              <a:buChar char="•"/>
            </a:pPr>
            <a:r>
              <a:rPr lang="en-GB" sz="1500">
                <a:solidFill>
                  <a:schemeClr val="tx1"/>
                </a:solidFill>
              </a:rPr>
              <a:t>The accumulation of mature B cells that have escaped apoptosis </a:t>
            </a:r>
          </a:p>
          <a:p>
            <a:pPr marL="285750" indent="-285750">
              <a:buFont typeface="Arial" panose="020B0604020202020204" pitchFamily="34" charset="0"/>
              <a:buChar char="•"/>
            </a:pPr>
            <a:r>
              <a:rPr lang="en-GB" sz="1500">
                <a:solidFill>
                  <a:schemeClr val="tx1"/>
                </a:solidFill>
              </a:rPr>
              <a:t>Most common leukaemia </a:t>
            </a:r>
          </a:p>
          <a:p>
            <a:pPr marL="285750" indent="-285750">
              <a:buFont typeface="Arial" panose="020B0604020202020204" pitchFamily="34" charset="0"/>
              <a:buChar char="•"/>
            </a:pPr>
            <a:r>
              <a:rPr lang="en-GB" sz="1500">
                <a:solidFill>
                  <a:schemeClr val="tx1"/>
                </a:solidFill>
              </a:rPr>
              <a:t>Seen in adults 70+</a:t>
            </a:r>
          </a:p>
          <a:p>
            <a:pPr marL="285750" indent="-285750">
              <a:buFont typeface="Arial" panose="020B0604020202020204" pitchFamily="34" charset="0"/>
              <a:buChar char="•"/>
            </a:pPr>
            <a:r>
              <a:rPr lang="en-GB" sz="1500">
                <a:solidFill>
                  <a:schemeClr val="tx1"/>
                </a:solidFill>
              </a:rPr>
              <a:t>Immunocompromised people are 3 times more likely to develop CLL </a:t>
            </a:r>
          </a:p>
          <a:p>
            <a:pPr marL="285750" indent="-285750">
              <a:buFont typeface="Arial" panose="020B0604020202020204" pitchFamily="34" charset="0"/>
              <a:buChar char="•"/>
            </a:pPr>
            <a:r>
              <a:rPr lang="en-GB" sz="1500">
                <a:solidFill>
                  <a:schemeClr val="tx1"/>
                </a:solidFill>
              </a:rPr>
              <a:t>Pneumonia can trigger CLL</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4800599"/>
            <a:ext cx="4324277" cy="1743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Treatment</a:t>
            </a:r>
          </a:p>
          <a:p>
            <a:pPr marL="285750" indent="-285750">
              <a:buFont typeface="Arial" panose="020B0604020202020204" pitchFamily="34" charset="0"/>
              <a:buChar char="•"/>
            </a:pPr>
            <a:r>
              <a:rPr lang="en-GB" sz="1500">
                <a:solidFill>
                  <a:schemeClr val="tx1"/>
                </a:solidFill>
              </a:rPr>
              <a:t>Watch and wait</a:t>
            </a:r>
          </a:p>
          <a:p>
            <a:pPr marL="285750" indent="-285750">
              <a:buFont typeface="Arial" panose="020B0604020202020204" pitchFamily="34" charset="0"/>
              <a:buChar char="•"/>
            </a:pPr>
            <a:r>
              <a:rPr lang="en-GB" sz="1500">
                <a:solidFill>
                  <a:schemeClr val="tx1"/>
                </a:solidFill>
              </a:rPr>
              <a:t>Chemotherapy </a:t>
            </a:r>
          </a:p>
          <a:p>
            <a:pPr marL="285750" indent="-285750">
              <a:buFont typeface="Arial" panose="020B0604020202020204" pitchFamily="34" charset="0"/>
              <a:buChar char="•"/>
            </a:pPr>
            <a:r>
              <a:rPr lang="en-GB" sz="1500">
                <a:solidFill>
                  <a:schemeClr val="tx1"/>
                </a:solidFill>
              </a:rPr>
              <a:t>Monoclonal antibodies, e.g. rituximab </a:t>
            </a:r>
          </a:p>
          <a:p>
            <a:pPr marL="285750" indent="-285750">
              <a:buFont typeface="Arial" panose="020B0604020202020204" pitchFamily="34" charset="0"/>
              <a:buChar char="•"/>
            </a:pPr>
            <a:r>
              <a:rPr lang="en-GB" sz="1500">
                <a:solidFill>
                  <a:schemeClr val="tx1"/>
                </a:solidFill>
              </a:rPr>
              <a:t>Targeted therapy, e.g. bruton kinase inhibitors (ibrutinib)</a:t>
            </a: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Signs and Symptoms</a:t>
            </a:r>
          </a:p>
          <a:p>
            <a:pPr marL="285750" indent="-285750">
              <a:buFont typeface="Arial" panose="020B0604020202020204" pitchFamily="34" charset="0"/>
              <a:buChar char="•"/>
            </a:pPr>
            <a:r>
              <a:rPr lang="en-GB" sz="1500">
                <a:solidFill>
                  <a:schemeClr val="tx1"/>
                </a:solidFill>
              </a:rPr>
              <a:t>Often asymptomatic </a:t>
            </a:r>
          </a:p>
          <a:p>
            <a:pPr marL="285750" indent="-285750">
              <a:buFont typeface="Arial" panose="020B0604020202020204" pitchFamily="34" charset="0"/>
              <a:buChar char="•"/>
            </a:pPr>
            <a:r>
              <a:rPr lang="en-GB" sz="1500">
                <a:solidFill>
                  <a:schemeClr val="tx1"/>
                </a:solidFill>
              </a:rPr>
              <a:t>Enlarged, rubbery non-tender nodes</a:t>
            </a:r>
          </a:p>
          <a:p>
            <a:pPr marL="285750" indent="-285750">
              <a:buFont typeface="Arial" panose="020B0604020202020204" pitchFamily="34" charset="0"/>
              <a:buChar char="•"/>
            </a:pPr>
            <a:r>
              <a:rPr lang="en-GB" sz="1500">
                <a:solidFill>
                  <a:schemeClr val="tx1"/>
                </a:solidFill>
              </a:rPr>
              <a:t>Severe cases see weigh loss, sweats and anorexia </a:t>
            </a:r>
            <a:br>
              <a:rPr lang="en-GB" sz="1500">
                <a:solidFill>
                  <a:schemeClr val="tx1"/>
                </a:solidFill>
              </a:rPr>
            </a:br>
            <a:endParaRPr lang="en-GB" sz="1500">
              <a:solidFill>
                <a:schemeClr val="tx1"/>
              </a:solidFill>
            </a:endParaRPr>
          </a:p>
          <a:p>
            <a:pPr marL="285750" indent="-285750">
              <a:buFont typeface="Arial" panose="020B0604020202020204" pitchFamily="34" charset="0"/>
              <a:buChar char="•"/>
            </a:pPr>
            <a:r>
              <a:rPr lang="en-GB" sz="1500">
                <a:solidFill>
                  <a:schemeClr val="tx1"/>
                </a:solidFill>
              </a:rPr>
              <a:t>Complications:</a:t>
            </a:r>
          </a:p>
          <a:p>
            <a:pPr marL="742950" lvl="1" indent="-285750">
              <a:buFont typeface="Arial" panose="020B0604020202020204" pitchFamily="34" charset="0"/>
              <a:buChar char="•"/>
            </a:pPr>
            <a:r>
              <a:rPr lang="en-GB" sz="1500">
                <a:solidFill>
                  <a:schemeClr val="tx1"/>
                </a:solidFill>
              </a:rPr>
              <a:t>Richter’s syndrome </a:t>
            </a:r>
            <a:r>
              <a:rPr lang="en-GB" sz="1500">
                <a:solidFill>
                  <a:schemeClr val="tx1"/>
                </a:solidFill>
                <a:sym typeface="Wingdings" pitchFamily="2" charset="2"/>
              </a:rPr>
              <a:t> </a:t>
            </a:r>
            <a:r>
              <a:rPr lang="en-GB" sz="1500">
                <a:solidFill>
                  <a:schemeClr val="tx1"/>
                </a:solidFill>
              </a:rPr>
              <a:t> transformation to aggressive lymphoma </a:t>
            </a:r>
          </a:p>
          <a:p>
            <a:pPr marL="742950" lvl="1" indent="-285750">
              <a:buFont typeface="Arial" panose="020B0604020202020204" pitchFamily="34" charset="0"/>
              <a:buChar char="•"/>
            </a:pPr>
            <a:r>
              <a:rPr lang="en-GB" sz="1500">
                <a:solidFill>
                  <a:schemeClr val="tx1"/>
                </a:solidFill>
              </a:rPr>
              <a:t>Autoimmune haemolysis </a:t>
            </a:r>
          </a:p>
          <a:p>
            <a:pPr marL="742950" lvl="1" indent="-285750">
              <a:buFont typeface="Arial" panose="020B0604020202020204" pitchFamily="34" charset="0"/>
              <a:buChar char="•"/>
            </a:pPr>
            <a:r>
              <a:rPr lang="en-GB" sz="1500">
                <a:solidFill>
                  <a:schemeClr val="tx1"/>
                </a:solidFill>
              </a:rPr>
              <a:t>Bone marrow failure </a:t>
            </a: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3839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Investigations and Diagnosis</a:t>
            </a:r>
          </a:p>
          <a:p>
            <a:pPr marL="285750" indent="-285750">
              <a:buFont typeface="Arial" panose="020B0604020202020204" pitchFamily="34" charset="0"/>
              <a:buChar char="•"/>
            </a:pPr>
            <a:r>
              <a:rPr lang="en-GB" sz="1500">
                <a:solidFill>
                  <a:schemeClr val="tx1"/>
                </a:solidFill>
              </a:rPr>
              <a:t>FBC </a:t>
            </a:r>
            <a:r>
              <a:rPr lang="en-GB" sz="1500">
                <a:solidFill>
                  <a:schemeClr val="tx1"/>
                </a:solidFill>
                <a:sym typeface="Wingdings" pitchFamily="2" charset="2"/>
              </a:rPr>
              <a:t> High WCC with high lymphocytes </a:t>
            </a:r>
          </a:p>
          <a:p>
            <a:pPr marL="285750" indent="-285750">
              <a:buFont typeface="Arial" panose="020B0604020202020204" pitchFamily="34" charset="0"/>
              <a:buChar char="•"/>
            </a:pPr>
            <a:r>
              <a:rPr lang="en-GB" sz="1500">
                <a:solidFill>
                  <a:schemeClr val="tx1"/>
                </a:solidFill>
                <a:sym typeface="Wingdings" pitchFamily="2" charset="2"/>
              </a:rPr>
              <a:t>Blood film  small mature lymphocytes, smudge cells </a:t>
            </a:r>
          </a:p>
          <a:p>
            <a:pPr marL="285750" indent="-285750">
              <a:buFont typeface="Arial" panose="020B0604020202020204" pitchFamily="34" charset="0"/>
              <a:buChar char="•"/>
            </a:pPr>
            <a:endParaRPr lang="en-GB" sz="1500">
              <a:solidFill>
                <a:schemeClr val="tx1"/>
              </a:solidFill>
              <a:sym typeface="Wingdings" pitchFamily="2" charset="2"/>
            </a:endParaRPr>
          </a:p>
          <a:p>
            <a:pPr marL="285750" indent="-285750">
              <a:buFont typeface="Arial" panose="020B0604020202020204" pitchFamily="34" charset="0"/>
              <a:buChar char="•"/>
            </a:pPr>
            <a:endParaRPr lang="en-GB" sz="1500">
              <a:solidFill>
                <a:schemeClr val="tx1"/>
              </a:solidFill>
              <a:sym typeface="Wingdings" pitchFamily="2" charset="2"/>
            </a:endParaRPr>
          </a:p>
          <a:p>
            <a:pPr marL="285750" indent="-285750">
              <a:buFont typeface="Arial" panose="020B0604020202020204" pitchFamily="34" charset="0"/>
              <a:buChar char="•"/>
            </a:pPr>
            <a:endParaRPr lang="en-GB" sz="1500">
              <a:solidFill>
                <a:schemeClr val="tx1"/>
              </a:solidFill>
              <a:sym typeface="Wingdings" pitchFamily="2" charset="2"/>
            </a:endParaRPr>
          </a:p>
          <a:p>
            <a:pPr marL="742950" lvl="1" indent="-285750">
              <a:buFont typeface="Arial" panose="020B0604020202020204" pitchFamily="34" charset="0"/>
              <a:buChar char="•"/>
            </a:pPr>
            <a:endParaRPr lang="en-GB" sz="1500">
              <a:solidFill>
                <a:schemeClr val="tx1"/>
              </a:solidFill>
              <a:sym typeface="Wingdings" pitchFamily="2" charset="2"/>
            </a:endParaRPr>
          </a:p>
          <a:p>
            <a:pPr marL="742950" lvl="1" indent="-285750">
              <a:buFont typeface="Arial" panose="020B0604020202020204" pitchFamily="34" charset="0"/>
              <a:buChar char="•"/>
            </a:pPr>
            <a:endParaRPr lang="en-GB" sz="1500">
              <a:solidFill>
                <a:schemeClr val="tx1"/>
              </a:solidFill>
              <a:sym typeface="Wingdings" pitchFamily="2" charset="2"/>
            </a:endParaRPr>
          </a:p>
          <a:p>
            <a:pPr marL="742950" lvl="1" indent="-285750">
              <a:buFont typeface="Arial" panose="020B0604020202020204" pitchFamily="34" charset="0"/>
              <a:buChar char="•"/>
            </a:pPr>
            <a:endParaRPr lang="en-GB" sz="1500">
              <a:solidFill>
                <a:schemeClr val="tx1"/>
              </a:solidFill>
              <a:sym typeface="Wingdings" pitchFamily="2" charset="2"/>
            </a:endParaRPr>
          </a:p>
          <a:p>
            <a:pPr marL="742950" lvl="1" indent="-285750">
              <a:buFont typeface="Arial" panose="020B0604020202020204" pitchFamily="34" charset="0"/>
              <a:buChar char="•"/>
            </a:pPr>
            <a:endParaRPr lang="en-GB" sz="1500">
              <a:solidFill>
                <a:schemeClr val="tx1"/>
              </a:solidFill>
              <a:sym typeface="Wingdings" pitchFamily="2" charset="2"/>
            </a:endParaRPr>
          </a:p>
          <a:p>
            <a:pPr marL="742950" lvl="1" indent="-285750">
              <a:buFont typeface="Arial" panose="020B0604020202020204" pitchFamily="34" charset="0"/>
              <a:buChar char="•"/>
            </a:pPr>
            <a:endParaRPr lang="en-GB" sz="1500">
              <a:solidFill>
                <a:schemeClr val="tx1"/>
              </a:solidFill>
              <a:sym typeface="Wingdings" pitchFamily="2" charset="2"/>
            </a:endParaRPr>
          </a:p>
          <a:p>
            <a:pPr marL="742950" lvl="1" indent="-285750">
              <a:buFont typeface="Arial" panose="020B0604020202020204" pitchFamily="34" charset="0"/>
              <a:buChar char="•"/>
            </a:pPr>
            <a:endParaRPr lang="en-GB" sz="1500">
              <a:solidFill>
                <a:schemeClr val="tx1"/>
              </a:solidFill>
              <a:sym typeface="Wingdings" pitchFamily="2" charset="2"/>
            </a:endParaRPr>
          </a:p>
        </p:txBody>
      </p:sp>
      <p:pic>
        <p:nvPicPr>
          <p:cNvPr id="10242" name="Picture 2" descr="Chronic Lymphocytic Leukemia (CLL)/Small Lymphocytic Lymphoma (SLL) -  Stepwards">
            <a:extLst>
              <a:ext uri="{FF2B5EF4-FFF2-40B4-BE49-F238E27FC236}">
                <a16:creationId xmlns:a16="http://schemas.microsoft.com/office/drawing/2014/main" id="{4C4DE3A4-0F23-5F4A-A918-F3E2DBE0E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913" y="2303022"/>
            <a:ext cx="2814638" cy="212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a:t>Multiple Myeloma</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19825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500" dirty="0">
                <a:solidFill>
                  <a:schemeClr val="tx1"/>
                </a:solidFill>
              </a:rPr>
              <a:t>Affects plasma cells</a:t>
            </a:r>
          </a:p>
          <a:p>
            <a:pPr marL="742950" lvl="1" indent="-285750">
              <a:buFont typeface="Arial" panose="020B0604020202020204" pitchFamily="34" charset="0"/>
              <a:buChar char="•"/>
            </a:pPr>
            <a:r>
              <a:rPr lang="en-GB" sz="1500" dirty="0">
                <a:solidFill>
                  <a:schemeClr val="tx1"/>
                </a:solidFill>
              </a:rPr>
              <a:t>Results in progressive bone marrow failure </a:t>
            </a:r>
          </a:p>
          <a:p>
            <a:pPr marL="742950" lvl="1" indent="-285750">
              <a:buFont typeface="Arial" panose="020B0604020202020204" pitchFamily="34" charset="0"/>
              <a:buChar char="•"/>
            </a:pPr>
            <a:r>
              <a:rPr lang="en-GB" sz="1500" dirty="0">
                <a:solidFill>
                  <a:schemeClr val="tx1"/>
                </a:solidFill>
              </a:rPr>
              <a:t>Excess IgG – 55%</a:t>
            </a:r>
          </a:p>
          <a:p>
            <a:pPr marL="742950" lvl="1" indent="-285750">
              <a:buFont typeface="Arial" panose="020B0604020202020204" pitchFamily="34" charset="0"/>
              <a:buChar char="•"/>
            </a:pPr>
            <a:r>
              <a:rPr lang="en-GB" sz="1500" dirty="0">
                <a:solidFill>
                  <a:schemeClr val="tx1"/>
                </a:solidFill>
              </a:rPr>
              <a:t>Excess IgA 20%</a:t>
            </a:r>
          </a:p>
          <a:p>
            <a:pPr marL="285750" indent="-285750">
              <a:buFont typeface="Arial" panose="020B0604020202020204" pitchFamily="34" charset="0"/>
              <a:buChar char="•"/>
            </a:pPr>
            <a:r>
              <a:rPr lang="en-GB" sz="1500" dirty="0">
                <a:solidFill>
                  <a:schemeClr val="tx1"/>
                </a:solidFill>
              </a:rPr>
              <a:t>Most commonly seen in adults 75+</a:t>
            </a:r>
          </a:p>
          <a:p>
            <a:pPr marL="285750" indent="-285750">
              <a:buFont typeface="Arial" panose="020B0604020202020204" pitchFamily="34" charset="0"/>
              <a:buChar char="•"/>
            </a:pPr>
            <a:r>
              <a:rPr lang="en-GB" sz="1500" dirty="0">
                <a:solidFill>
                  <a:schemeClr val="tx1"/>
                </a:solidFill>
              </a:rPr>
              <a:t>More common in Afro-Caribbean's  </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b="1" dirty="0">
                <a:solidFill>
                  <a:schemeClr val="tx1"/>
                </a:solidFill>
              </a:rPr>
              <a:t>Bisphosphonates</a:t>
            </a:r>
            <a:r>
              <a:rPr lang="en-GB" sz="1500" dirty="0">
                <a:solidFill>
                  <a:schemeClr val="tx1"/>
                </a:solidFill>
              </a:rPr>
              <a:t> for bones, e.g. Zoledronate </a:t>
            </a:r>
          </a:p>
          <a:p>
            <a:pPr marL="285750" indent="-285750">
              <a:buFont typeface="Arial" panose="020B0604020202020204" pitchFamily="34" charset="0"/>
              <a:buChar char="•"/>
            </a:pPr>
            <a:r>
              <a:rPr lang="en-GB" sz="1500" dirty="0">
                <a:solidFill>
                  <a:schemeClr val="tx1"/>
                </a:solidFill>
              </a:rPr>
              <a:t>Analgesia (avoid NSAIDs due to renal issue)</a:t>
            </a:r>
          </a:p>
          <a:p>
            <a:pPr marL="285750" indent="-285750">
              <a:buFont typeface="Arial" panose="020B0604020202020204" pitchFamily="34" charset="0"/>
              <a:buChar char="•"/>
            </a:pPr>
            <a:r>
              <a:rPr lang="en-GB" sz="1500" dirty="0">
                <a:solidFill>
                  <a:schemeClr val="tx1"/>
                </a:solidFill>
              </a:rPr>
              <a:t>Radiotherapy </a:t>
            </a:r>
          </a:p>
          <a:p>
            <a:pPr marL="285750" indent="-285750">
              <a:buFont typeface="Arial" panose="020B0604020202020204" pitchFamily="34" charset="0"/>
              <a:buChar char="•"/>
            </a:pPr>
            <a:r>
              <a:rPr lang="en-GB" sz="1500" dirty="0">
                <a:solidFill>
                  <a:schemeClr val="tx1"/>
                </a:solidFill>
              </a:rPr>
              <a:t>Blood transfusions </a:t>
            </a:r>
          </a:p>
          <a:p>
            <a:pPr marL="285750" indent="-285750">
              <a:buFont typeface="Arial" panose="020B0604020202020204" pitchFamily="34" charset="0"/>
              <a:buChar char="•"/>
            </a:pPr>
            <a:r>
              <a:rPr lang="en-GB" sz="1500" dirty="0">
                <a:solidFill>
                  <a:schemeClr val="tx1"/>
                </a:solidFill>
              </a:rPr>
              <a:t>Infection control </a:t>
            </a:r>
            <a:r>
              <a:rPr lang="en-GB" sz="1500" dirty="0">
                <a:solidFill>
                  <a:schemeClr val="tx1"/>
                </a:solidFill>
                <a:sym typeface="Wingdings" pitchFamily="2" charset="2"/>
              </a:rPr>
              <a:t> most common death </a:t>
            </a: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Chemotherapy </a:t>
            </a:r>
          </a:p>
          <a:p>
            <a:pPr marL="742950" lvl="1" indent="-285750">
              <a:buFont typeface="Arial" panose="020B0604020202020204" pitchFamily="34" charset="0"/>
              <a:buChar char="•"/>
            </a:pPr>
            <a:r>
              <a:rPr lang="en-GB" sz="1500" dirty="0">
                <a:solidFill>
                  <a:schemeClr val="tx1"/>
                </a:solidFill>
              </a:rPr>
              <a:t>CTD </a:t>
            </a:r>
            <a:r>
              <a:rPr lang="en-GB" sz="1500" dirty="0">
                <a:solidFill>
                  <a:schemeClr val="tx1"/>
                </a:solidFill>
                <a:sym typeface="Wingdings" pitchFamily="2" charset="2"/>
              </a:rPr>
              <a:t> Cyclophosphamide, thalidomide and dexamethasone </a:t>
            </a:r>
          </a:p>
          <a:p>
            <a:pPr marL="742950" lvl="1" indent="-285750">
              <a:buFont typeface="Arial" panose="020B0604020202020204" pitchFamily="34" charset="0"/>
              <a:buChar char="•"/>
            </a:pPr>
            <a:r>
              <a:rPr lang="en-GB" sz="1500" dirty="0">
                <a:solidFill>
                  <a:schemeClr val="tx1"/>
                </a:solidFill>
                <a:sym typeface="Wingdings" pitchFamily="2" charset="2"/>
              </a:rPr>
              <a:t>VAD  Vincristine, Adriamycin, dexamethasone (for fitter people) </a:t>
            </a:r>
            <a:endParaRPr lang="en-GB" sz="1500" dirty="0">
              <a:solidFill>
                <a:schemeClr val="tx1"/>
              </a:solidFill>
            </a:endParaRP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2914653"/>
            <a:ext cx="4324277" cy="3629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OLD CRAB</a:t>
            </a:r>
          </a:p>
          <a:p>
            <a:pPr marL="742950" lvl="1" indent="-285750">
              <a:buFont typeface="Arial" panose="020B0604020202020204" pitchFamily="34" charset="0"/>
              <a:buChar char="•"/>
            </a:pPr>
            <a:r>
              <a:rPr lang="en-GB" sz="1500" dirty="0">
                <a:solidFill>
                  <a:schemeClr val="tx1"/>
                </a:solidFill>
              </a:rPr>
              <a:t>Old – over 75</a:t>
            </a:r>
          </a:p>
          <a:p>
            <a:pPr marL="742950" lvl="1" indent="-285750">
              <a:buFont typeface="Arial" panose="020B0604020202020204" pitchFamily="34" charset="0"/>
              <a:buChar char="•"/>
            </a:pPr>
            <a:r>
              <a:rPr lang="en-GB" sz="1500" dirty="0">
                <a:solidFill>
                  <a:schemeClr val="tx1"/>
                </a:solidFill>
              </a:rPr>
              <a:t>Calcium over 2.75 mmol/L </a:t>
            </a:r>
            <a:r>
              <a:rPr lang="en-GB" sz="1500" dirty="0">
                <a:solidFill>
                  <a:schemeClr val="tx1"/>
                </a:solidFill>
                <a:sym typeface="Wingdings" pitchFamily="2" charset="2"/>
              </a:rPr>
              <a:t> AKI</a:t>
            </a:r>
          </a:p>
          <a:p>
            <a:pPr marL="742950" lvl="1" indent="-285750">
              <a:buFont typeface="Arial" panose="020B0604020202020204" pitchFamily="34" charset="0"/>
              <a:buChar char="•"/>
            </a:pPr>
            <a:r>
              <a:rPr lang="en-GB" sz="1500" dirty="0">
                <a:solidFill>
                  <a:schemeClr val="tx1"/>
                </a:solidFill>
                <a:sym typeface="Wingdings" pitchFamily="2" charset="2"/>
              </a:rPr>
              <a:t>Renal Impairment </a:t>
            </a:r>
          </a:p>
          <a:p>
            <a:pPr marL="742950" lvl="1" indent="-285750">
              <a:buFont typeface="Arial" panose="020B0604020202020204" pitchFamily="34" charset="0"/>
              <a:buChar char="•"/>
            </a:pPr>
            <a:r>
              <a:rPr lang="en-GB" sz="1500" dirty="0">
                <a:solidFill>
                  <a:schemeClr val="tx1"/>
                </a:solidFill>
                <a:sym typeface="Wingdings" pitchFamily="2" charset="2"/>
              </a:rPr>
              <a:t>Anaemia </a:t>
            </a:r>
          </a:p>
          <a:p>
            <a:pPr marL="742950" lvl="1" indent="-285750">
              <a:buFont typeface="Arial" panose="020B0604020202020204" pitchFamily="34" charset="0"/>
              <a:buChar char="•"/>
            </a:pPr>
            <a:r>
              <a:rPr lang="en-GB" sz="1500" dirty="0">
                <a:solidFill>
                  <a:schemeClr val="tx1"/>
                </a:solidFill>
                <a:sym typeface="Wingdings" pitchFamily="2" charset="2"/>
              </a:rPr>
              <a:t>Bone lesions  pepper pot skull, back pain</a:t>
            </a:r>
          </a:p>
          <a:p>
            <a:pPr marL="285750" indent="-285750">
              <a:buFont typeface="Arial" panose="020B0604020202020204" pitchFamily="34" charset="0"/>
              <a:buChar char="•"/>
            </a:pPr>
            <a:r>
              <a:rPr lang="en-GB" sz="1500" dirty="0">
                <a:solidFill>
                  <a:schemeClr val="tx1"/>
                </a:solidFill>
                <a:sym typeface="Wingdings" pitchFamily="2" charset="2"/>
              </a:rPr>
              <a:t>Infection due </a:t>
            </a:r>
            <a:br>
              <a:rPr lang="en-GB" sz="1500" dirty="0">
                <a:solidFill>
                  <a:schemeClr val="tx1"/>
                </a:solidFill>
                <a:sym typeface="Wingdings" pitchFamily="2" charset="2"/>
              </a:rPr>
            </a:br>
            <a:r>
              <a:rPr lang="en-GB" sz="1500" dirty="0">
                <a:solidFill>
                  <a:schemeClr val="tx1"/>
                </a:solidFill>
                <a:sym typeface="Wingdings" pitchFamily="2" charset="2"/>
              </a:rPr>
              <a:t>to neutropenia </a:t>
            </a:r>
          </a:p>
          <a:p>
            <a:pPr marL="285750" indent="-285750">
              <a:buFont typeface="Arial" panose="020B0604020202020204" pitchFamily="34" charset="0"/>
              <a:buChar char="•"/>
            </a:pPr>
            <a:r>
              <a:rPr lang="en-GB" sz="1500" dirty="0">
                <a:solidFill>
                  <a:schemeClr val="tx1"/>
                </a:solidFill>
                <a:sym typeface="Wingdings" pitchFamily="2" charset="2"/>
              </a:rPr>
              <a:t>Fatigue</a:t>
            </a:r>
          </a:p>
          <a:p>
            <a:pPr marL="285750" indent="-285750">
              <a:buFont typeface="Arial" panose="020B0604020202020204" pitchFamily="34" charset="0"/>
              <a:buChar char="•"/>
            </a:pPr>
            <a:endParaRPr lang="en-GB" sz="1500" dirty="0">
              <a:solidFill>
                <a:schemeClr val="tx1"/>
              </a:solidFill>
              <a:sym typeface="Wingdings" pitchFamily="2" charset="2"/>
            </a:endParaRPr>
          </a:p>
          <a:p>
            <a:endParaRPr lang="en-GB" sz="1500" dirty="0">
              <a:solidFill>
                <a:schemeClr val="tx1"/>
              </a:solidFill>
              <a:sym typeface="Wingdings" pitchFamily="2" charset="2"/>
            </a:endParaRPr>
          </a:p>
          <a:p>
            <a:pPr marL="285750" indent="-285750">
              <a:buFont typeface="Arial" panose="020B0604020202020204" pitchFamily="34" charset="0"/>
              <a:buChar char="•"/>
            </a:pPr>
            <a:endParaRPr lang="en-GB" sz="1500" dirty="0">
              <a:solidFill>
                <a:schemeClr val="tx1"/>
              </a:solidFill>
              <a:sym typeface="Wingdings" pitchFamily="2" charset="2"/>
            </a:endParaRPr>
          </a:p>
          <a:p>
            <a:pPr marL="285750" indent="-285750">
              <a:buFont typeface="Arial" panose="020B0604020202020204" pitchFamily="34" charset="0"/>
              <a:buChar char="•"/>
            </a:pPr>
            <a:endParaRPr lang="en-GB" sz="1500" dirty="0">
              <a:solidFill>
                <a:schemeClr val="tx1"/>
              </a:solidFill>
              <a:sym typeface="Wingdings" pitchFamily="2" charset="2"/>
            </a:endParaRP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FBC </a:t>
            </a:r>
            <a:r>
              <a:rPr lang="en-GB" sz="1500" dirty="0">
                <a:solidFill>
                  <a:schemeClr val="tx1"/>
                </a:solidFill>
                <a:sym typeface="Wingdings" pitchFamily="2" charset="2"/>
              </a:rPr>
              <a:t> anaemia, </a:t>
            </a:r>
            <a:r>
              <a:rPr lang="en-GB" sz="1500" b="1" dirty="0">
                <a:solidFill>
                  <a:schemeClr val="tx1"/>
                </a:solidFill>
                <a:sym typeface="Wingdings" pitchFamily="2" charset="2"/>
              </a:rPr>
              <a:t>raised ESR</a:t>
            </a:r>
          </a:p>
          <a:p>
            <a:pPr marL="285750" indent="-285750">
              <a:buFont typeface="Arial" panose="020B0604020202020204" pitchFamily="34" charset="0"/>
              <a:buChar char="•"/>
            </a:pPr>
            <a:r>
              <a:rPr lang="en-GB" sz="1500" dirty="0">
                <a:solidFill>
                  <a:schemeClr val="tx1"/>
                </a:solidFill>
                <a:sym typeface="Wingdings" pitchFamily="2" charset="2"/>
              </a:rPr>
              <a:t>Blood film  rouleaux </a:t>
            </a:r>
          </a:p>
          <a:p>
            <a:pPr marL="285750" indent="-285750">
              <a:buFont typeface="Arial" panose="020B0604020202020204" pitchFamily="34" charset="0"/>
              <a:buChar char="•"/>
            </a:pPr>
            <a:r>
              <a:rPr lang="en-GB" sz="1500" dirty="0">
                <a:solidFill>
                  <a:schemeClr val="tx1"/>
                </a:solidFill>
                <a:sym typeface="Wingdings" pitchFamily="2" charset="2"/>
              </a:rPr>
              <a:t>Serum and urine electrophoresis </a:t>
            </a:r>
          </a:p>
          <a:p>
            <a:pPr marL="285750" indent="-285750">
              <a:buFont typeface="Arial" panose="020B0604020202020204" pitchFamily="34" charset="0"/>
              <a:buChar char="•"/>
            </a:pPr>
            <a:r>
              <a:rPr lang="en-GB" sz="1500" b="1" dirty="0">
                <a:solidFill>
                  <a:schemeClr val="tx1"/>
                </a:solidFill>
                <a:sym typeface="Wingdings" pitchFamily="2" charset="2"/>
              </a:rPr>
              <a:t>Bence Jones </a:t>
            </a:r>
            <a:r>
              <a:rPr lang="en-GB" sz="1500" dirty="0">
                <a:solidFill>
                  <a:schemeClr val="tx1"/>
                </a:solidFill>
                <a:sym typeface="Wingdings" pitchFamily="2" charset="2"/>
              </a:rPr>
              <a:t>protein in urine </a:t>
            </a:r>
          </a:p>
          <a:p>
            <a:pPr marL="285750" indent="-285750">
              <a:buFont typeface="Arial" panose="020B0604020202020204" pitchFamily="34" charset="0"/>
              <a:buChar char="•"/>
            </a:pPr>
            <a:r>
              <a:rPr lang="en-GB" sz="1500" dirty="0">
                <a:solidFill>
                  <a:schemeClr val="tx1"/>
                </a:solidFill>
                <a:sym typeface="Wingdings" pitchFamily="2" charset="2"/>
              </a:rPr>
              <a:t>X-rays  pepper pot skull, fractures</a:t>
            </a:r>
          </a:p>
          <a:p>
            <a:pPr marL="285750" indent="-285750">
              <a:buFont typeface="Arial" panose="020B0604020202020204" pitchFamily="34" charset="0"/>
              <a:buChar char="•"/>
            </a:pPr>
            <a:r>
              <a:rPr lang="en-GB" sz="1500" dirty="0">
                <a:solidFill>
                  <a:schemeClr val="tx1"/>
                </a:solidFill>
                <a:sym typeface="Wingdings" pitchFamily="2" charset="2"/>
              </a:rPr>
              <a:t>CT  bone lesions, cord compression </a:t>
            </a:r>
            <a:endParaRPr lang="en-GB" sz="1500" dirty="0">
              <a:solidFill>
                <a:schemeClr val="tx1"/>
              </a:solidFill>
            </a:endParaRPr>
          </a:p>
        </p:txBody>
      </p:sp>
      <p:pic>
        <p:nvPicPr>
          <p:cNvPr id="12290" name="Picture 2" descr="Radiology Signs • Pepper pot skull - refers to a typical...">
            <a:extLst>
              <a:ext uri="{FF2B5EF4-FFF2-40B4-BE49-F238E27FC236}">
                <a16:creationId xmlns:a16="http://schemas.microsoft.com/office/drawing/2014/main" id="{49B9A383-714F-544E-98F9-623825D35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4725739"/>
            <a:ext cx="1724060" cy="172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15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Lymphomas</a:t>
            </a:r>
          </a:p>
        </p:txBody>
      </p:sp>
      <p:graphicFrame>
        <p:nvGraphicFramePr>
          <p:cNvPr id="3" name="Table 2">
            <a:extLst>
              <a:ext uri="{FF2B5EF4-FFF2-40B4-BE49-F238E27FC236}">
                <a16:creationId xmlns:a16="http://schemas.microsoft.com/office/drawing/2014/main" id="{1BEAB4AF-4B16-6E49-83E7-E2925F88E655}"/>
              </a:ext>
            </a:extLst>
          </p:cNvPr>
          <p:cNvGraphicFramePr>
            <a:graphicFrameLocks noGrp="1"/>
          </p:cNvGraphicFramePr>
          <p:nvPr>
            <p:extLst>
              <p:ext uri="{D42A27DB-BD31-4B8C-83A1-F6EECF244321}">
                <p14:modId xmlns:p14="http://schemas.microsoft.com/office/powerpoint/2010/main" val="1253641485"/>
              </p:ext>
            </p:extLst>
          </p:nvPr>
        </p:nvGraphicFramePr>
        <p:xfrm>
          <a:off x="844585" y="932081"/>
          <a:ext cx="8821740" cy="5466072"/>
        </p:xfrm>
        <a:graphic>
          <a:graphicData uri="http://schemas.openxmlformats.org/drawingml/2006/table">
            <a:tbl>
              <a:tblPr firstRow="1" bandRow="1">
                <a:tableStyleId>{5C22544A-7EE6-4342-B048-85BDC9FD1C3A}</a:tableStyleId>
              </a:tblPr>
              <a:tblGrid>
                <a:gridCol w="1292225">
                  <a:extLst>
                    <a:ext uri="{9D8B030D-6E8A-4147-A177-3AD203B41FA5}">
                      <a16:colId xmlns:a16="http://schemas.microsoft.com/office/drawing/2014/main" val="856217907"/>
                    </a:ext>
                  </a:extLst>
                </a:gridCol>
                <a:gridCol w="3614738">
                  <a:extLst>
                    <a:ext uri="{9D8B030D-6E8A-4147-A177-3AD203B41FA5}">
                      <a16:colId xmlns:a16="http://schemas.microsoft.com/office/drawing/2014/main" val="3543651611"/>
                    </a:ext>
                  </a:extLst>
                </a:gridCol>
                <a:gridCol w="3914777">
                  <a:extLst>
                    <a:ext uri="{9D8B030D-6E8A-4147-A177-3AD203B41FA5}">
                      <a16:colId xmlns:a16="http://schemas.microsoft.com/office/drawing/2014/main" val="1961492540"/>
                    </a:ext>
                  </a:extLst>
                </a:gridCol>
              </a:tblGrid>
              <a:tr h="510957">
                <a:tc>
                  <a:txBody>
                    <a:bodyPr/>
                    <a:lstStyle/>
                    <a:p>
                      <a:endParaRPr lang="en-GB" sz="1600" dirty="0"/>
                    </a:p>
                  </a:txBody>
                  <a:tcPr/>
                </a:tc>
                <a:tc>
                  <a:txBody>
                    <a:bodyPr/>
                    <a:lstStyle/>
                    <a:p>
                      <a:pPr algn="ctr"/>
                      <a:r>
                        <a:rPr lang="en-GB" sz="1600" dirty="0"/>
                        <a:t>Hodgkin</a:t>
                      </a:r>
                    </a:p>
                  </a:txBody>
                  <a:tcPr/>
                </a:tc>
                <a:tc>
                  <a:txBody>
                    <a:bodyPr/>
                    <a:lstStyle/>
                    <a:p>
                      <a:pPr algn="ctr"/>
                      <a:r>
                        <a:rPr lang="en-GB" sz="1600" dirty="0"/>
                        <a:t>Non-Hodgkin</a:t>
                      </a:r>
                    </a:p>
                  </a:txBody>
                  <a:tcPr/>
                </a:tc>
                <a:extLst>
                  <a:ext uri="{0D108BD9-81ED-4DB2-BD59-A6C34878D82A}">
                    <a16:rowId xmlns:a16="http://schemas.microsoft.com/office/drawing/2014/main" val="2616135458"/>
                  </a:ext>
                </a:extLst>
              </a:tr>
              <a:tr h="371475">
                <a:tc>
                  <a:txBody>
                    <a:bodyPr/>
                    <a:lstStyle/>
                    <a:p>
                      <a:pPr algn="ctr"/>
                      <a:r>
                        <a:rPr lang="en-GB" sz="1400" dirty="0"/>
                        <a:t>Affected cell</a:t>
                      </a:r>
                    </a:p>
                  </a:txBody>
                  <a:tcPr/>
                </a:tc>
                <a:tc gridSpan="2">
                  <a:txBody>
                    <a:bodyPr/>
                    <a:lstStyle/>
                    <a:p>
                      <a:pPr algn="ctr"/>
                      <a:r>
                        <a:rPr lang="en-GB" sz="1400" dirty="0"/>
                        <a:t>T and B cells in the lymph nodes </a:t>
                      </a:r>
                    </a:p>
                  </a:txBody>
                  <a:tcPr/>
                </a:tc>
                <a:tc hMerge="1">
                  <a:txBody>
                    <a:bodyPr/>
                    <a:lstStyle/>
                    <a:p>
                      <a:pPr algn="ctr"/>
                      <a:endParaRPr lang="en-GB" sz="1400" dirty="0"/>
                    </a:p>
                  </a:txBody>
                  <a:tcPr/>
                </a:tc>
                <a:extLst>
                  <a:ext uri="{0D108BD9-81ED-4DB2-BD59-A6C34878D82A}">
                    <a16:rowId xmlns:a16="http://schemas.microsoft.com/office/drawing/2014/main" val="2845126503"/>
                  </a:ext>
                </a:extLst>
              </a:tr>
              <a:tr h="999560">
                <a:tc>
                  <a:txBody>
                    <a:bodyPr/>
                    <a:lstStyle/>
                    <a:p>
                      <a:pPr algn="ctr"/>
                      <a:r>
                        <a:rPr lang="en-GB" sz="1400" dirty="0"/>
                        <a:t>Epidemiology </a:t>
                      </a:r>
                    </a:p>
                  </a:txBody>
                  <a:tcPr/>
                </a:tc>
                <a:tc>
                  <a:txBody>
                    <a:bodyPr/>
                    <a:lstStyle/>
                    <a:p>
                      <a:pPr marL="285750" indent="-285750">
                        <a:buFont typeface="Arial" panose="020B0604020202020204" pitchFamily="34" charset="0"/>
                        <a:buChar char="•"/>
                      </a:pPr>
                      <a:r>
                        <a:rPr lang="en-GB" sz="1400" dirty="0"/>
                        <a:t>Bimodal – peaks twice in life</a:t>
                      </a:r>
                    </a:p>
                    <a:p>
                      <a:pPr marL="285750" indent="-285750">
                        <a:buFont typeface="Arial" panose="020B0604020202020204" pitchFamily="34" charset="0"/>
                        <a:buChar char="•"/>
                      </a:pPr>
                      <a:r>
                        <a:rPr lang="en-GB" sz="1400" dirty="0"/>
                        <a:t>Young adults and elderly </a:t>
                      </a:r>
                    </a:p>
                    <a:p>
                      <a:pPr marL="285750" indent="-285750">
                        <a:buFont typeface="Arial" panose="020B0604020202020204" pitchFamily="34" charset="0"/>
                        <a:buChar char="•"/>
                      </a:pPr>
                      <a:r>
                        <a:rPr lang="en-GB" sz="1400" dirty="0"/>
                        <a:t>Male predominance </a:t>
                      </a:r>
                    </a:p>
                    <a:p>
                      <a:pPr marL="285750" indent="-285750">
                        <a:buFont typeface="Arial" panose="020B0604020202020204" pitchFamily="34" charset="0"/>
                        <a:buChar char="•"/>
                      </a:pPr>
                      <a:r>
                        <a:rPr lang="en-GB" sz="1400" dirty="0"/>
                        <a:t>Associated with EBV, SLE, siblings </a:t>
                      </a:r>
                    </a:p>
                  </a:txBody>
                  <a:tcPr/>
                </a:tc>
                <a:tc>
                  <a:txBody>
                    <a:bodyPr/>
                    <a:lstStyle/>
                    <a:p>
                      <a:pPr marL="285750" indent="-285750">
                        <a:buFont typeface="Arial" panose="020B0604020202020204" pitchFamily="34" charset="0"/>
                        <a:buChar char="•"/>
                      </a:pPr>
                      <a:r>
                        <a:rPr lang="en-GB" sz="1400" dirty="0"/>
                        <a:t>Adults 40+</a:t>
                      </a:r>
                    </a:p>
                    <a:p>
                      <a:pPr marL="285750" indent="-285750">
                        <a:buFont typeface="Arial" panose="020B0604020202020204" pitchFamily="34" charset="0"/>
                        <a:buChar char="•"/>
                      </a:pPr>
                      <a:r>
                        <a:rPr lang="en-GB" sz="1400" dirty="0"/>
                        <a:t>Associated with EBV and Burkitt’s lymphoma </a:t>
                      </a:r>
                    </a:p>
                    <a:p>
                      <a:pPr marL="285750" indent="-285750">
                        <a:buFont typeface="Arial" panose="020B0604020202020204" pitchFamily="34" charset="0"/>
                        <a:buChar char="•"/>
                      </a:pPr>
                      <a:r>
                        <a:rPr lang="en-GB" sz="1400" dirty="0"/>
                        <a:t>Family history increases risk </a:t>
                      </a:r>
                    </a:p>
                  </a:txBody>
                  <a:tcPr/>
                </a:tc>
                <a:extLst>
                  <a:ext uri="{0D108BD9-81ED-4DB2-BD59-A6C34878D82A}">
                    <a16:rowId xmlns:a16="http://schemas.microsoft.com/office/drawing/2014/main" val="662053944"/>
                  </a:ext>
                </a:extLst>
              </a:tr>
              <a:tr h="999560">
                <a:tc>
                  <a:txBody>
                    <a:bodyPr/>
                    <a:lstStyle/>
                    <a:p>
                      <a:pPr algn="ctr"/>
                      <a:r>
                        <a:rPr lang="en-GB" sz="1400" dirty="0"/>
                        <a:t>Signs and Symptoms </a:t>
                      </a:r>
                    </a:p>
                  </a:txBody>
                  <a:tcPr/>
                </a:tc>
                <a:tc>
                  <a:txBody>
                    <a:bodyPr/>
                    <a:lstStyle/>
                    <a:p>
                      <a:pPr marL="285750" indent="-285750">
                        <a:buFont typeface="Arial" panose="020B0604020202020204" pitchFamily="34" charset="0"/>
                        <a:buChar char="•"/>
                      </a:pPr>
                      <a:r>
                        <a:rPr lang="en-GB" sz="1400" dirty="0"/>
                        <a:t>Fever and sweating</a:t>
                      </a:r>
                    </a:p>
                    <a:p>
                      <a:pPr marL="285750" indent="-285750">
                        <a:buFont typeface="Arial" panose="020B0604020202020204" pitchFamily="34" charset="0"/>
                        <a:buChar char="•"/>
                      </a:pPr>
                      <a:r>
                        <a:rPr lang="en-GB" sz="1400" dirty="0"/>
                        <a:t>Enlarged rubbery non-tender nodes</a:t>
                      </a:r>
                    </a:p>
                    <a:p>
                      <a:pPr marL="285750" indent="-285750">
                        <a:buFont typeface="Arial" panose="020B0604020202020204" pitchFamily="34" charset="0"/>
                        <a:buChar char="•"/>
                      </a:pPr>
                      <a:r>
                        <a:rPr lang="en-GB" sz="1400" dirty="0"/>
                        <a:t>Systemic ‘B’ symptoms, e.g. fever </a:t>
                      </a:r>
                    </a:p>
                    <a:p>
                      <a:pPr marL="285750" indent="-285750">
                        <a:buFont typeface="Arial" panose="020B0604020202020204" pitchFamily="34" charset="0"/>
                        <a:buChar char="•"/>
                      </a:pPr>
                      <a:r>
                        <a:rPr lang="en-GB" sz="1400" dirty="0"/>
                        <a:t>Painful nodes on drinking alcohol </a:t>
                      </a:r>
                    </a:p>
                  </a:txBody>
                  <a:tcPr/>
                </a:tc>
                <a:tc>
                  <a:txBody>
                    <a:bodyPr/>
                    <a:lstStyle/>
                    <a:p>
                      <a:pPr marL="285750" indent="-285750">
                        <a:buFont typeface="Arial" panose="020B0604020202020204" pitchFamily="34" charset="0"/>
                        <a:buChar char="•"/>
                      </a:pPr>
                      <a:r>
                        <a:rPr lang="en-GB" sz="1400" dirty="0"/>
                        <a:t>Fever and sweating</a:t>
                      </a:r>
                    </a:p>
                    <a:p>
                      <a:pPr marL="285750" indent="-285750">
                        <a:buFont typeface="Arial" panose="020B0604020202020204" pitchFamily="34" charset="0"/>
                        <a:buChar char="•"/>
                      </a:pPr>
                      <a:r>
                        <a:rPr lang="en-GB" sz="1400" dirty="0"/>
                        <a:t>Enlarged rubbery non-tender nodes</a:t>
                      </a:r>
                    </a:p>
                    <a:p>
                      <a:pPr marL="285750" indent="-285750">
                        <a:buFont typeface="Arial" panose="020B0604020202020204" pitchFamily="34" charset="0"/>
                        <a:buChar char="•"/>
                      </a:pPr>
                      <a:r>
                        <a:rPr lang="en-GB" sz="1400" dirty="0"/>
                        <a:t>Systemic ‘B’ symptoms, e.g. fever</a:t>
                      </a:r>
                    </a:p>
                    <a:p>
                      <a:pPr marL="285750" indent="-285750">
                        <a:buFont typeface="Arial" panose="020B0604020202020204" pitchFamily="34" charset="0"/>
                        <a:buChar char="•"/>
                      </a:pPr>
                      <a:r>
                        <a:rPr lang="en-GB" sz="1400" dirty="0"/>
                        <a:t>GI and skin involvement </a:t>
                      </a:r>
                    </a:p>
                  </a:txBody>
                  <a:tcPr/>
                </a:tc>
                <a:extLst>
                  <a:ext uri="{0D108BD9-81ED-4DB2-BD59-A6C34878D82A}">
                    <a16:rowId xmlns:a16="http://schemas.microsoft.com/office/drawing/2014/main" val="2513639307"/>
                  </a:ext>
                </a:extLst>
              </a:tr>
              <a:tr h="999560">
                <a:tc>
                  <a:txBody>
                    <a:bodyPr/>
                    <a:lstStyle/>
                    <a:p>
                      <a:pPr algn="ctr"/>
                      <a:r>
                        <a:rPr lang="en-GB" sz="1400" dirty="0"/>
                        <a:t>Investigations and Diagnosis </a:t>
                      </a:r>
                    </a:p>
                  </a:txBody>
                  <a:tcPr/>
                </a:tc>
                <a:tc>
                  <a:txBody>
                    <a:bodyPr/>
                    <a:lstStyle/>
                    <a:p>
                      <a:pPr marL="285750" indent="-285750">
                        <a:buFont typeface="Arial" panose="020B0604020202020204" pitchFamily="34" charset="0"/>
                        <a:buChar char="•"/>
                      </a:pPr>
                      <a:r>
                        <a:rPr lang="en-GB" sz="1400" dirty="0"/>
                        <a:t>FBC </a:t>
                      </a:r>
                      <a:r>
                        <a:rPr lang="en-GB" sz="1400" dirty="0">
                          <a:sym typeface="Wingdings" pitchFamily="2" charset="2"/>
                        </a:rPr>
                        <a:t> anaemia, high ESR</a:t>
                      </a:r>
                    </a:p>
                    <a:p>
                      <a:pPr marL="285750" indent="-285750">
                        <a:buFont typeface="Arial" panose="020B0604020202020204" pitchFamily="34" charset="0"/>
                        <a:buChar char="•"/>
                      </a:pPr>
                      <a:r>
                        <a:rPr lang="en-GB" sz="1400" dirty="0">
                          <a:sym typeface="Wingdings" pitchFamily="2" charset="2"/>
                        </a:rPr>
                        <a:t>CXR  wide mediastinum</a:t>
                      </a:r>
                    </a:p>
                    <a:p>
                      <a:pPr marL="285750" indent="-285750">
                        <a:buFont typeface="Arial" panose="020B0604020202020204" pitchFamily="34" charset="0"/>
                        <a:buChar char="•"/>
                      </a:pPr>
                      <a:r>
                        <a:rPr lang="en-GB" sz="1400" dirty="0">
                          <a:sym typeface="Wingdings" pitchFamily="2" charset="2"/>
                        </a:rPr>
                        <a:t>PET scan</a:t>
                      </a:r>
                    </a:p>
                    <a:p>
                      <a:pPr marL="285750" indent="-285750">
                        <a:buFont typeface="Arial" panose="020B0604020202020204" pitchFamily="34" charset="0"/>
                        <a:buChar char="•"/>
                      </a:pPr>
                      <a:r>
                        <a:rPr lang="en-GB" sz="1400" b="1" dirty="0"/>
                        <a:t>Reed Sternberg cells</a:t>
                      </a:r>
                    </a:p>
                  </a:txBody>
                  <a:tcPr/>
                </a:tc>
                <a:tc>
                  <a:txBody>
                    <a:bodyPr/>
                    <a:lstStyle/>
                    <a:p>
                      <a:pPr marL="285750" indent="-285750">
                        <a:buFont typeface="Arial" panose="020B0604020202020204" pitchFamily="34" charset="0"/>
                        <a:buChar char="•"/>
                      </a:pPr>
                      <a:r>
                        <a:rPr lang="en-GB" sz="1400" dirty="0"/>
                        <a:t>FBC </a:t>
                      </a:r>
                      <a:r>
                        <a:rPr lang="en-GB" sz="1400" dirty="0">
                          <a:sym typeface="Wingdings" pitchFamily="2" charset="2"/>
                        </a:rPr>
                        <a:t> anaemia, high ESR</a:t>
                      </a:r>
                    </a:p>
                    <a:p>
                      <a:pPr marL="285750" indent="-285750">
                        <a:buFont typeface="Arial" panose="020B0604020202020204" pitchFamily="34" charset="0"/>
                        <a:buChar char="•"/>
                      </a:pPr>
                      <a:r>
                        <a:rPr lang="en-GB" sz="1400" dirty="0">
                          <a:sym typeface="Wingdings" pitchFamily="2" charset="2"/>
                        </a:rPr>
                        <a:t>Raised lactose dehydrogenase </a:t>
                      </a:r>
                    </a:p>
                    <a:p>
                      <a:pPr marL="285750" indent="-285750">
                        <a:buFont typeface="Arial" panose="020B0604020202020204" pitchFamily="34" charset="0"/>
                        <a:buChar char="•"/>
                      </a:pPr>
                      <a:r>
                        <a:rPr lang="en-GB" sz="1400" dirty="0">
                          <a:sym typeface="Wingdings" pitchFamily="2" charset="2"/>
                        </a:rPr>
                        <a:t>Lymph node biopsy</a:t>
                      </a:r>
                    </a:p>
                    <a:p>
                      <a:pPr marL="285750" indent="-285750">
                        <a:buFont typeface="Arial" panose="020B0604020202020204" pitchFamily="34" charset="0"/>
                        <a:buChar char="•"/>
                      </a:pPr>
                      <a:r>
                        <a:rPr lang="en-GB" sz="1400" dirty="0">
                          <a:sym typeface="Wingdings" pitchFamily="2" charset="2"/>
                        </a:rPr>
                        <a:t>Bone marrow biopsy  for classification </a:t>
                      </a:r>
                      <a:endParaRPr lang="en-GB" sz="1400" dirty="0"/>
                    </a:p>
                  </a:txBody>
                  <a:tcPr/>
                </a:tc>
                <a:extLst>
                  <a:ext uri="{0D108BD9-81ED-4DB2-BD59-A6C34878D82A}">
                    <a16:rowId xmlns:a16="http://schemas.microsoft.com/office/drawing/2014/main" val="449412233"/>
                  </a:ext>
                </a:extLst>
              </a:tr>
              <a:tr h="999560">
                <a:tc>
                  <a:txBody>
                    <a:bodyPr/>
                    <a:lstStyle/>
                    <a:p>
                      <a:pPr algn="ctr"/>
                      <a:r>
                        <a:rPr lang="en-GB" sz="1400" dirty="0"/>
                        <a:t>Treatment </a:t>
                      </a:r>
                    </a:p>
                  </a:txBody>
                  <a:tcPr/>
                </a:tc>
                <a:tc>
                  <a:txBody>
                    <a:bodyPr/>
                    <a:lstStyle/>
                    <a:p>
                      <a:pPr marL="285750" indent="-285750">
                        <a:buFont typeface="Arial" panose="020B0604020202020204" pitchFamily="34" charset="0"/>
                        <a:buChar char="•"/>
                      </a:pPr>
                      <a:r>
                        <a:rPr lang="en-GB" sz="1400" dirty="0"/>
                        <a:t>Chemotherapy  ABVD</a:t>
                      </a:r>
                    </a:p>
                    <a:p>
                      <a:pPr marL="628650" lvl="1" indent="-285750">
                        <a:buFont typeface="Arial" panose="020B0604020202020204" pitchFamily="34" charset="0"/>
                        <a:buChar char="•"/>
                      </a:pPr>
                      <a:r>
                        <a:rPr lang="en-GB" sz="1400" dirty="0"/>
                        <a:t>Adriamycin</a:t>
                      </a:r>
                    </a:p>
                    <a:p>
                      <a:pPr marL="628650" lvl="1" indent="-285750">
                        <a:buFont typeface="Arial" panose="020B0604020202020204" pitchFamily="34" charset="0"/>
                        <a:buChar char="•"/>
                      </a:pPr>
                      <a:r>
                        <a:rPr lang="en-GB" sz="1400" dirty="0"/>
                        <a:t>Bleomycin</a:t>
                      </a:r>
                    </a:p>
                    <a:p>
                      <a:pPr marL="628650" lvl="1" indent="-285750">
                        <a:buFont typeface="Arial" panose="020B0604020202020204" pitchFamily="34" charset="0"/>
                        <a:buChar char="•"/>
                      </a:pPr>
                      <a:r>
                        <a:rPr lang="en-GB" sz="1400" dirty="0"/>
                        <a:t>Vinblastine</a:t>
                      </a:r>
                    </a:p>
                    <a:p>
                      <a:pPr marL="628650" lvl="1" indent="-285750">
                        <a:buFont typeface="Arial" panose="020B0604020202020204" pitchFamily="34" charset="0"/>
                        <a:buChar char="•"/>
                      </a:pPr>
                      <a:r>
                        <a:rPr lang="en-GB" sz="1400" dirty="0"/>
                        <a:t>Dacarbazine</a:t>
                      </a:r>
                    </a:p>
                    <a:p>
                      <a:pPr marL="285750" indent="-285750">
                        <a:buFont typeface="Arial" panose="020B0604020202020204" pitchFamily="34" charset="0"/>
                        <a:buChar char="•"/>
                      </a:pPr>
                      <a:r>
                        <a:rPr lang="en-GB" sz="1400" dirty="0"/>
                        <a:t>Autologous marrow transplant </a:t>
                      </a:r>
                    </a:p>
                  </a:txBody>
                  <a:tcPr/>
                </a:tc>
                <a:tc>
                  <a:txBody>
                    <a:bodyPr/>
                    <a:lstStyle/>
                    <a:p>
                      <a:pPr marL="285750" indent="-285750">
                        <a:buFont typeface="Arial" panose="020B0604020202020204" pitchFamily="34" charset="0"/>
                        <a:buChar char="•"/>
                      </a:pPr>
                      <a:r>
                        <a:rPr lang="en-GB" sz="1400" dirty="0"/>
                        <a:t>Steroids</a:t>
                      </a:r>
                    </a:p>
                    <a:p>
                      <a:pPr marL="285750" indent="-285750">
                        <a:buFont typeface="Arial" panose="020B0604020202020204" pitchFamily="34" charset="0"/>
                        <a:buChar char="•"/>
                      </a:pPr>
                      <a:r>
                        <a:rPr lang="en-GB" sz="1400" dirty="0"/>
                        <a:t>Monoclonal antibodies to CD20 </a:t>
                      </a:r>
                      <a:r>
                        <a:rPr lang="en-GB" sz="1400" dirty="0">
                          <a:sym typeface="Wingdings" pitchFamily="2" charset="2"/>
                        </a:rPr>
                        <a:t> Rituximab </a:t>
                      </a:r>
                    </a:p>
                    <a:p>
                      <a:pPr marL="285750" indent="-285750">
                        <a:buFont typeface="Arial" panose="020B0604020202020204" pitchFamily="34" charset="0"/>
                        <a:buChar char="•"/>
                      </a:pPr>
                      <a:r>
                        <a:rPr lang="en-GB" sz="1400" dirty="0">
                          <a:sym typeface="Wingdings" pitchFamily="2" charset="2"/>
                        </a:rPr>
                        <a:t>CHOP regimen:</a:t>
                      </a:r>
                    </a:p>
                    <a:p>
                      <a:pPr marL="628650" lvl="1" indent="-285750">
                        <a:buFont typeface="Arial" panose="020B0604020202020204" pitchFamily="34" charset="0"/>
                        <a:buChar char="•"/>
                      </a:pPr>
                      <a:r>
                        <a:rPr lang="en-GB" sz="1400" dirty="0"/>
                        <a:t>Cyclophosphamide</a:t>
                      </a:r>
                    </a:p>
                    <a:p>
                      <a:pPr marL="628650" lvl="1" indent="-285750">
                        <a:buFont typeface="Arial" panose="020B0604020202020204" pitchFamily="34" charset="0"/>
                        <a:buChar char="•"/>
                      </a:pPr>
                      <a:r>
                        <a:rPr lang="en-GB" sz="1400" dirty="0"/>
                        <a:t>Hydroxy-daunorubicin</a:t>
                      </a:r>
                    </a:p>
                    <a:p>
                      <a:pPr marL="628650" lvl="1" indent="-285750">
                        <a:buFont typeface="Arial" panose="020B0604020202020204" pitchFamily="34" charset="0"/>
                        <a:buChar char="•"/>
                      </a:pPr>
                      <a:r>
                        <a:rPr lang="en-GB" sz="1400" dirty="0"/>
                        <a:t>Vincristine</a:t>
                      </a:r>
                    </a:p>
                    <a:p>
                      <a:pPr marL="628650" lvl="1" indent="-285750">
                        <a:buFont typeface="Arial" panose="020B0604020202020204" pitchFamily="34" charset="0"/>
                        <a:buChar char="•"/>
                      </a:pPr>
                      <a:r>
                        <a:rPr lang="en-GB" sz="1400" dirty="0"/>
                        <a:t>Prednisolone </a:t>
                      </a:r>
                    </a:p>
                  </a:txBody>
                  <a:tcPr/>
                </a:tc>
                <a:extLst>
                  <a:ext uri="{0D108BD9-81ED-4DB2-BD59-A6C34878D82A}">
                    <a16:rowId xmlns:a16="http://schemas.microsoft.com/office/drawing/2014/main" val="127250390"/>
                  </a:ext>
                </a:extLst>
              </a:tr>
            </a:tbl>
          </a:graphicData>
        </a:graphic>
      </p:graphicFrame>
    </p:spTree>
    <p:extLst>
      <p:ext uri="{BB962C8B-B14F-4D97-AF65-F5344CB8AC3E}">
        <p14:creationId xmlns:p14="http://schemas.microsoft.com/office/powerpoint/2010/main" val="58849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Lymphoma Staging </a:t>
            </a:r>
          </a:p>
        </p:txBody>
      </p:sp>
      <p:pic>
        <p:nvPicPr>
          <p:cNvPr id="14338" name="Picture 2" descr="Norwich Cancer Tumour (TNM) Staging System">
            <a:extLst>
              <a:ext uri="{FF2B5EF4-FFF2-40B4-BE49-F238E27FC236}">
                <a16:creationId xmlns:a16="http://schemas.microsoft.com/office/drawing/2014/main" id="{2B73EF78-B32F-6B4C-B3DB-AEF34A50D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255" y="771525"/>
            <a:ext cx="6502400" cy="37719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5A9292F-D123-2C4D-B3AF-698FE39B2121}"/>
              </a:ext>
            </a:extLst>
          </p:cNvPr>
          <p:cNvSpPr/>
          <p:nvPr/>
        </p:nvSpPr>
        <p:spPr>
          <a:xfrm>
            <a:off x="681940" y="4668619"/>
            <a:ext cx="9076423" cy="20750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Staging</a:t>
            </a:r>
          </a:p>
          <a:p>
            <a:pPr marL="285750" indent="-285750">
              <a:buFont typeface="Arial" panose="020B0604020202020204" pitchFamily="34" charset="0"/>
              <a:buChar char="•"/>
            </a:pPr>
            <a:r>
              <a:rPr lang="en-GB" sz="1500" dirty="0">
                <a:solidFill>
                  <a:schemeClr val="tx1"/>
                </a:solidFill>
              </a:rPr>
              <a:t>I – Confined to a single lymph node region</a:t>
            </a:r>
          </a:p>
          <a:p>
            <a:pPr marL="285750" indent="-285750">
              <a:buFont typeface="Arial" panose="020B0604020202020204" pitchFamily="34" charset="0"/>
              <a:buChar char="•"/>
            </a:pPr>
            <a:r>
              <a:rPr lang="en-GB" sz="1500" dirty="0">
                <a:solidFill>
                  <a:schemeClr val="tx1"/>
                </a:solidFill>
              </a:rPr>
              <a:t>II – Involvement of 2 or more nodal areas on the </a:t>
            </a:r>
            <a:r>
              <a:rPr lang="en-GB" sz="1500" b="1" dirty="0">
                <a:solidFill>
                  <a:schemeClr val="tx1"/>
                </a:solidFill>
              </a:rPr>
              <a:t>same side</a:t>
            </a:r>
            <a:r>
              <a:rPr lang="en-GB" sz="1500" dirty="0">
                <a:solidFill>
                  <a:schemeClr val="tx1"/>
                </a:solidFill>
              </a:rPr>
              <a:t> of the diaphragm </a:t>
            </a:r>
          </a:p>
          <a:p>
            <a:pPr marL="285750" indent="-285750">
              <a:buFont typeface="Arial" panose="020B0604020202020204" pitchFamily="34" charset="0"/>
              <a:buChar char="•"/>
            </a:pPr>
            <a:r>
              <a:rPr lang="en-GB" sz="1500" dirty="0">
                <a:solidFill>
                  <a:schemeClr val="tx1"/>
                </a:solidFill>
              </a:rPr>
              <a:t>III – Involvement of 2 or more nodal areas on </a:t>
            </a:r>
            <a:r>
              <a:rPr lang="en-GB" sz="1500" b="1" dirty="0">
                <a:solidFill>
                  <a:schemeClr val="tx1"/>
                </a:solidFill>
              </a:rPr>
              <a:t>both sides</a:t>
            </a:r>
            <a:r>
              <a:rPr lang="en-GB" sz="1500" dirty="0">
                <a:solidFill>
                  <a:schemeClr val="tx1"/>
                </a:solidFill>
              </a:rPr>
              <a:t> of the diaphragm </a:t>
            </a:r>
          </a:p>
          <a:p>
            <a:pPr marL="285750" indent="-285750">
              <a:buFont typeface="Arial" panose="020B0604020202020204" pitchFamily="34" charset="0"/>
              <a:buChar char="•"/>
            </a:pPr>
            <a:r>
              <a:rPr lang="en-GB" sz="1500" dirty="0">
                <a:solidFill>
                  <a:schemeClr val="tx1"/>
                </a:solidFill>
              </a:rPr>
              <a:t>IV – Spread beyond the lymph nodes, e.g. bone marrow or liver </a:t>
            </a:r>
            <a:br>
              <a:rPr lang="en-GB" sz="1500" dirty="0">
                <a:solidFill>
                  <a:schemeClr val="tx1"/>
                </a:solidFill>
              </a:rPr>
            </a:b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Suffix A – No systemic symptoms other than </a:t>
            </a:r>
            <a:r>
              <a:rPr lang="en-GB" sz="1500" dirty="0" err="1">
                <a:solidFill>
                  <a:schemeClr val="tx1"/>
                </a:solidFill>
              </a:rPr>
              <a:t>puruitis</a:t>
            </a:r>
            <a:r>
              <a:rPr lang="en-GB" sz="1500" dirty="0">
                <a:solidFill>
                  <a:schemeClr val="tx1"/>
                </a:solidFill>
              </a:rPr>
              <a:t> (severe itching of skin)</a:t>
            </a:r>
          </a:p>
          <a:p>
            <a:pPr marL="285750" indent="-285750">
              <a:buFont typeface="Arial" panose="020B0604020202020204" pitchFamily="34" charset="0"/>
              <a:buChar char="•"/>
            </a:pPr>
            <a:r>
              <a:rPr lang="en-GB" sz="1500" dirty="0">
                <a:solidFill>
                  <a:schemeClr val="tx1"/>
                </a:solidFill>
              </a:rPr>
              <a:t>Suffix B – Presence of B symptoms, such as fever, night sweats and weight loss </a:t>
            </a:r>
          </a:p>
        </p:txBody>
      </p:sp>
    </p:spTree>
    <p:extLst>
      <p:ext uri="{BB962C8B-B14F-4D97-AF65-F5344CB8AC3E}">
        <p14:creationId xmlns:p14="http://schemas.microsoft.com/office/powerpoint/2010/main" val="362572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Platelet Dysfunction</a:t>
            </a:r>
          </a:p>
        </p:txBody>
      </p:sp>
    </p:spTree>
    <p:extLst>
      <p:ext uri="{BB962C8B-B14F-4D97-AF65-F5344CB8AC3E}">
        <p14:creationId xmlns:p14="http://schemas.microsoft.com/office/powerpoint/2010/main" val="3761479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Platelet Recap</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Platelets </a:t>
            </a:r>
          </a:p>
          <a:p>
            <a:pPr marL="285750" indent="-285750">
              <a:buFont typeface="Arial" panose="020B0604020202020204" pitchFamily="34" charset="0"/>
              <a:buChar char="•"/>
            </a:pPr>
            <a:r>
              <a:rPr lang="en-GB" sz="1400" dirty="0">
                <a:solidFill>
                  <a:schemeClr val="tx1"/>
                </a:solidFill>
              </a:rPr>
              <a:t>Anucleate cells formed in the bone marrow</a:t>
            </a:r>
          </a:p>
          <a:p>
            <a:pPr marL="285750" indent="-285750">
              <a:buFont typeface="Arial" panose="020B0604020202020204" pitchFamily="34" charset="0"/>
              <a:buChar char="•"/>
            </a:pPr>
            <a:r>
              <a:rPr lang="en-GB" sz="1400" dirty="0">
                <a:solidFill>
                  <a:schemeClr val="tx1"/>
                </a:solidFill>
              </a:rPr>
              <a:t>Disc shaped </a:t>
            </a:r>
          </a:p>
          <a:p>
            <a:pPr marL="285750" indent="-285750">
              <a:buFont typeface="Arial" panose="020B0604020202020204" pitchFamily="34" charset="0"/>
              <a:buChar char="•"/>
            </a:pPr>
            <a:r>
              <a:rPr lang="en-GB" sz="1400" dirty="0">
                <a:solidFill>
                  <a:schemeClr val="tx1"/>
                </a:solidFill>
              </a:rPr>
              <a:t>Life span of 7-10 days </a:t>
            </a:r>
            <a:br>
              <a:rPr lang="en-GB" sz="1400" dirty="0">
                <a:solidFill>
                  <a:schemeClr val="tx1"/>
                </a:solidFill>
              </a:rPr>
            </a:b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Platelet production:</a:t>
            </a:r>
          </a:p>
          <a:p>
            <a:pPr marL="742950" lvl="1" indent="-285750">
              <a:buFont typeface="Arial" panose="020B0604020202020204" pitchFamily="34" charset="0"/>
              <a:buChar char="•"/>
            </a:pPr>
            <a:r>
              <a:rPr lang="en-GB" sz="1400" dirty="0">
                <a:solidFill>
                  <a:schemeClr val="tx1"/>
                </a:solidFill>
              </a:rPr>
              <a:t>Thrombopoietin (TPO) is produced in the liver</a:t>
            </a:r>
          </a:p>
          <a:p>
            <a:pPr marL="742950" lvl="1" indent="-285750">
              <a:buFont typeface="Arial" panose="020B0604020202020204" pitchFamily="34" charset="0"/>
              <a:buChar char="•"/>
            </a:pPr>
            <a:r>
              <a:rPr lang="en-GB" sz="1400" dirty="0">
                <a:solidFill>
                  <a:schemeClr val="tx1"/>
                </a:solidFill>
              </a:rPr>
              <a:t>This stimulates the production of platelets by megakaryocytes </a:t>
            </a:r>
          </a:p>
          <a:p>
            <a:pPr marL="742950" lvl="1" indent="-285750">
              <a:buFont typeface="Arial" panose="020B0604020202020204" pitchFamily="34" charset="0"/>
              <a:buChar char="•"/>
            </a:pPr>
            <a:r>
              <a:rPr lang="en-GB" sz="1400" dirty="0">
                <a:solidFill>
                  <a:schemeClr val="tx1"/>
                </a:solidFill>
              </a:rPr>
              <a:t>Liver damage = decreased platelets </a:t>
            </a: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Platelet Receptors </a:t>
            </a:r>
          </a:p>
          <a:p>
            <a:pPr marL="285750" indent="-285750">
              <a:buFont typeface="Arial" panose="020B0604020202020204" pitchFamily="34" charset="0"/>
              <a:buChar char="•"/>
            </a:pPr>
            <a:r>
              <a:rPr lang="en-GB" sz="1400" dirty="0">
                <a:solidFill>
                  <a:schemeClr val="tx1"/>
                </a:solidFill>
              </a:rPr>
              <a:t>Thromboxane A2 (TXA2)</a:t>
            </a:r>
          </a:p>
          <a:p>
            <a:pPr marL="742950" lvl="1" indent="-285750">
              <a:buFont typeface="Arial" panose="020B0604020202020204" pitchFamily="34" charset="0"/>
              <a:buChar char="•"/>
            </a:pPr>
            <a:r>
              <a:rPr lang="en-GB" sz="1400" dirty="0">
                <a:solidFill>
                  <a:schemeClr val="tx1"/>
                </a:solidFill>
              </a:rPr>
              <a:t>Synthesised in platelets via COX-1</a:t>
            </a:r>
          </a:p>
          <a:p>
            <a:pPr marL="742950" lvl="1" indent="-285750">
              <a:buFont typeface="Arial" panose="020B0604020202020204" pitchFamily="34" charset="0"/>
              <a:buChar char="•"/>
            </a:pPr>
            <a:r>
              <a:rPr lang="en-GB" sz="1400" dirty="0">
                <a:solidFill>
                  <a:schemeClr val="tx1"/>
                </a:solidFill>
              </a:rPr>
              <a:t>Induces platelet aggregation and vasoconstriction</a:t>
            </a:r>
          </a:p>
          <a:p>
            <a:pPr marL="285750" indent="-285750">
              <a:buFont typeface="Arial" panose="020B0604020202020204" pitchFamily="34" charset="0"/>
              <a:buChar char="•"/>
            </a:pPr>
            <a:r>
              <a:rPr lang="en-GB" sz="1400" dirty="0">
                <a:solidFill>
                  <a:schemeClr val="tx1"/>
                </a:solidFill>
              </a:rPr>
              <a:t>P2Y12</a:t>
            </a:r>
          </a:p>
          <a:p>
            <a:pPr marL="742950" lvl="1" indent="-285750">
              <a:buFont typeface="Arial" panose="020B0604020202020204" pitchFamily="34" charset="0"/>
              <a:buChar char="•"/>
            </a:pPr>
            <a:r>
              <a:rPr lang="en-GB" sz="1400" dirty="0">
                <a:solidFill>
                  <a:schemeClr val="tx1"/>
                </a:solidFill>
              </a:rPr>
              <a:t>Receptor on platelets </a:t>
            </a:r>
          </a:p>
          <a:p>
            <a:pPr marL="742950" lvl="1" indent="-285750">
              <a:buFont typeface="Arial" panose="020B0604020202020204" pitchFamily="34" charset="0"/>
              <a:buChar char="•"/>
            </a:pPr>
            <a:r>
              <a:rPr lang="en-GB" sz="1400" dirty="0">
                <a:solidFill>
                  <a:schemeClr val="tx1"/>
                </a:solidFill>
              </a:rPr>
              <a:t>Amplifies platelets activation</a:t>
            </a:r>
          </a:p>
          <a:p>
            <a:pPr marL="742950" lvl="1" indent="-285750">
              <a:buFont typeface="Arial" panose="020B0604020202020204" pitchFamily="34" charset="0"/>
              <a:buChar char="•"/>
            </a:pPr>
            <a:r>
              <a:rPr lang="en-GB" sz="1400" dirty="0">
                <a:solidFill>
                  <a:schemeClr val="tx1"/>
                </a:solidFill>
              </a:rPr>
              <a:t>Important for clopidogrel </a:t>
            </a:r>
          </a:p>
          <a:p>
            <a:pPr marL="285750" indent="-285750">
              <a:buFont typeface="Arial" panose="020B0604020202020204" pitchFamily="34" charset="0"/>
              <a:buChar char="•"/>
            </a:pPr>
            <a:r>
              <a:rPr lang="en-GB" sz="1400" dirty="0">
                <a:solidFill>
                  <a:schemeClr val="tx1"/>
                </a:solidFill>
              </a:rPr>
              <a:t>GP </a:t>
            </a:r>
            <a:r>
              <a:rPr lang="en-GB" sz="1400" dirty="0" err="1">
                <a:solidFill>
                  <a:schemeClr val="tx1"/>
                </a:solidFill>
              </a:rPr>
              <a:t>Iib</a:t>
            </a:r>
            <a:r>
              <a:rPr lang="en-GB" sz="1400" dirty="0">
                <a:solidFill>
                  <a:schemeClr val="tx1"/>
                </a:solidFill>
              </a:rPr>
              <a:t>/IIIa</a:t>
            </a:r>
          </a:p>
          <a:p>
            <a:pPr marL="742950" lvl="1" indent="-285750">
              <a:buFont typeface="Arial" panose="020B0604020202020204" pitchFamily="34" charset="0"/>
              <a:buChar char="•"/>
            </a:pPr>
            <a:r>
              <a:rPr lang="en-GB" sz="1400" dirty="0">
                <a:solidFill>
                  <a:schemeClr val="tx1"/>
                </a:solidFill>
              </a:rPr>
              <a:t>Receptor for von Willebrand factor </a:t>
            </a:r>
          </a:p>
          <a:p>
            <a:pPr marL="742950" lvl="1" indent="-285750">
              <a:buFont typeface="Arial" panose="020B0604020202020204" pitchFamily="34" charset="0"/>
              <a:buChar char="•"/>
            </a:pPr>
            <a:r>
              <a:rPr lang="en-GB" sz="1400" dirty="0">
                <a:solidFill>
                  <a:schemeClr val="tx1"/>
                </a:solidFill>
              </a:rPr>
              <a:t>vWF is a clotting factor essential for platelet adherence to vessels </a:t>
            </a: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57544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Causes of Platelet Dysfunction </a:t>
            </a:r>
          </a:p>
          <a:p>
            <a:pPr marL="285750" indent="-285750">
              <a:buFont typeface="Arial" panose="020B0604020202020204" pitchFamily="34" charset="0"/>
              <a:buChar char="•"/>
            </a:pPr>
            <a:r>
              <a:rPr lang="en-GB" sz="1500" dirty="0">
                <a:solidFill>
                  <a:schemeClr val="tx1"/>
                </a:solidFill>
              </a:rPr>
              <a:t>Decreased production</a:t>
            </a:r>
          </a:p>
          <a:p>
            <a:pPr marL="742950" lvl="1" indent="-285750">
              <a:buFont typeface="Arial" panose="020B0604020202020204" pitchFamily="34" charset="0"/>
              <a:buChar char="•"/>
            </a:pPr>
            <a:r>
              <a:rPr lang="en-GB" sz="1500" dirty="0">
                <a:solidFill>
                  <a:schemeClr val="tx1"/>
                </a:solidFill>
              </a:rPr>
              <a:t>Leukaemia, lymphoma, myeloma </a:t>
            </a:r>
          </a:p>
          <a:p>
            <a:pPr marL="742950" lvl="1" indent="-285750">
              <a:buFont typeface="Arial" panose="020B0604020202020204" pitchFamily="34" charset="0"/>
              <a:buChar char="•"/>
            </a:pPr>
            <a:r>
              <a:rPr lang="en-GB" sz="1500" dirty="0">
                <a:solidFill>
                  <a:schemeClr val="tx1"/>
                </a:solidFill>
              </a:rPr>
              <a:t>Low B12/folate</a:t>
            </a:r>
          </a:p>
          <a:p>
            <a:pPr marL="742950" lvl="1" indent="-285750">
              <a:buFont typeface="Arial" panose="020B0604020202020204" pitchFamily="34" charset="0"/>
              <a:buChar char="•"/>
            </a:pPr>
            <a:r>
              <a:rPr lang="en-GB" sz="1500" dirty="0">
                <a:solidFill>
                  <a:schemeClr val="tx1"/>
                </a:solidFill>
              </a:rPr>
              <a:t>Liver disease </a:t>
            </a:r>
            <a:r>
              <a:rPr lang="en-GB" sz="1500" dirty="0">
                <a:solidFill>
                  <a:schemeClr val="tx1"/>
                </a:solidFill>
                <a:sym typeface="Wingdings" pitchFamily="2" charset="2"/>
              </a:rPr>
              <a:t> reduced TPO</a:t>
            </a:r>
          </a:p>
          <a:p>
            <a:pPr marL="742950" lvl="1" indent="-285750">
              <a:buFont typeface="Arial" panose="020B0604020202020204" pitchFamily="34" charset="0"/>
              <a:buChar char="•"/>
            </a:pPr>
            <a:r>
              <a:rPr lang="en-GB" sz="1500" dirty="0">
                <a:solidFill>
                  <a:schemeClr val="tx1"/>
                </a:solidFill>
                <a:sym typeface="Wingdings" pitchFamily="2" charset="2"/>
              </a:rPr>
              <a:t>Methotrexate </a:t>
            </a:r>
          </a:p>
          <a:p>
            <a:pPr marL="742950" lvl="1" indent="-285750">
              <a:buFont typeface="Arial" panose="020B0604020202020204" pitchFamily="34" charset="0"/>
              <a:buChar char="•"/>
            </a:pPr>
            <a:r>
              <a:rPr lang="en-GB" sz="1500" dirty="0">
                <a:solidFill>
                  <a:schemeClr val="tx1"/>
                </a:solidFill>
                <a:sym typeface="Wingdings" pitchFamily="2" charset="2"/>
              </a:rPr>
              <a:t>HIV and TB</a:t>
            </a: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Increased destruction </a:t>
            </a:r>
          </a:p>
          <a:p>
            <a:pPr marL="742950" lvl="1" indent="-285750">
              <a:buFont typeface="Arial" panose="020B0604020202020204" pitchFamily="34" charset="0"/>
              <a:buChar char="•"/>
            </a:pPr>
            <a:r>
              <a:rPr lang="en-GB" sz="1500" dirty="0">
                <a:solidFill>
                  <a:schemeClr val="tx1"/>
                </a:solidFill>
              </a:rPr>
              <a:t> Immune thrombocytopenia purpura </a:t>
            </a:r>
          </a:p>
          <a:p>
            <a:pPr marL="742950" lvl="1" indent="-285750">
              <a:buFont typeface="Arial" panose="020B0604020202020204" pitchFamily="34" charset="0"/>
              <a:buChar char="•"/>
            </a:pPr>
            <a:r>
              <a:rPr lang="en-GB" sz="1500" dirty="0">
                <a:solidFill>
                  <a:schemeClr val="tx1"/>
                </a:solidFill>
              </a:rPr>
              <a:t>Drug induced </a:t>
            </a:r>
            <a:r>
              <a:rPr lang="en-GB" sz="1500" dirty="0">
                <a:solidFill>
                  <a:schemeClr val="tx1"/>
                </a:solidFill>
                <a:sym typeface="Wingdings" pitchFamily="2" charset="2"/>
              </a:rPr>
              <a:t> Heparin induced </a:t>
            </a:r>
          </a:p>
          <a:p>
            <a:pPr marL="742950" lvl="1" indent="-285750">
              <a:buFont typeface="Arial" panose="020B0604020202020204" pitchFamily="34" charset="0"/>
              <a:buChar char="•"/>
            </a:pPr>
            <a:r>
              <a:rPr lang="en-GB" sz="1500" dirty="0">
                <a:solidFill>
                  <a:schemeClr val="tx1"/>
                </a:solidFill>
                <a:sym typeface="Wingdings" pitchFamily="2" charset="2"/>
              </a:rPr>
              <a:t>Disseminated intravascular coagulopathy (DIC)</a:t>
            </a:r>
          </a:p>
          <a:p>
            <a:pPr marL="742950" lvl="1" indent="-285750">
              <a:buFont typeface="Arial" panose="020B0604020202020204" pitchFamily="34" charset="0"/>
              <a:buChar char="•"/>
            </a:pPr>
            <a:r>
              <a:rPr lang="en-GB" sz="1500" dirty="0">
                <a:solidFill>
                  <a:schemeClr val="tx1"/>
                </a:solidFill>
              </a:rPr>
              <a:t>Thrombotic thrombocytopenic purpura (TTP)</a:t>
            </a:r>
          </a:p>
          <a:p>
            <a:pPr marL="285750" indent="-285750">
              <a:buFont typeface="Arial" panose="020B0604020202020204" pitchFamily="34" charset="0"/>
              <a:buChar char="•"/>
            </a:pPr>
            <a:r>
              <a:rPr lang="en-GB" sz="1500" dirty="0">
                <a:solidFill>
                  <a:schemeClr val="tx1"/>
                </a:solidFill>
              </a:rPr>
              <a:t>Reduced platelet function </a:t>
            </a:r>
          </a:p>
          <a:p>
            <a:pPr marL="742950" lvl="1" indent="-285750">
              <a:buFont typeface="Arial" panose="020B0604020202020204" pitchFamily="34" charset="0"/>
              <a:buChar char="•"/>
            </a:pPr>
            <a:r>
              <a:rPr lang="en-GB" sz="1500" dirty="0">
                <a:solidFill>
                  <a:schemeClr val="tx1"/>
                </a:solidFill>
              </a:rPr>
              <a:t>Congenital abnormality </a:t>
            </a:r>
          </a:p>
          <a:p>
            <a:pPr marL="742950" lvl="1" indent="-285750">
              <a:buFont typeface="Arial" panose="020B0604020202020204" pitchFamily="34" charset="0"/>
              <a:buChar char="•"/>
            </a:pPr>
            <a:r>
              <a:rPr lang="en-GB" sz="1500" dirty="0">
                <a:solidFill>
                  <a:schemeClr val="tx1"/>
                </a:solidFill>
              </a:rPr>
              <a:t>Aspirin </a:t>
            </a:r>
          </a:p>
          <a:p>
            <a:pPr marL="742950" lvl="1" indent="-285750">
              <a:buFont typeface="Arial" panose="020B0604020202020204" pitchFamily="34" charset="0"/>
              <a:buChar char="•"/>
            </a:pPr>
            <a:r>
              <a:rPr lang="en-GB" sz="1500" dirty="0">
                <a:solidFill>
                  <a:schemeClr val="tx1"/>
                </a:solidFill>
              </a:rPr>
              <a:t>von Willebrand disease </a:t>
            </a:r>
          </a:p>
          <a:p>
            <a:pPr marL="742950" lvl="1" indent="-285750">
              <a:buFont typeface="Arial" panose="020B0604020202020204" pitchFamily="34" charset="0"/>
              <a:buChar char="•"/>
            </a:pPr>
            <a:r>
              <a:rPr lang="en-GB" sz="1500" dirty="0">
                <a:solidFill>
                  <a:schemeClr val="tx1"/>
                </a:solidFill>
              </a:rPr>
              <a:t>Uraemia (raised urea levels in blood)</a:t>
            </a:r>
          </a:p>
        </p:txBody>
      </p:sp>
    </p:spTree>
    <p:extLst>
      <p:ext uri="{BB962C8B-B14F-4D97-AF65-F5344CB8AC3E}">
        <p14:creationId xmlns:p14="http://schemas.microsoft.com/office/powerpoint/2010/main" val="181275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Immune Thrombocytopenia Purpura (ITP)</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500" dirty="0">
                <a:solidFill>
                  <a:schemeClr val="tx1"/>
                </a:solidFill>
              </a:rPr>
              <a:t>Caused by the immune destruction of platelets</a:t>
            </a:r>
          </a:p>
          <a:p>
            <a:pPr marL="285750" indent="-285750">
              <a:buFont typeface="Arial" panose="020B0604020202020204" pitchFamily="34" charset="0"/>
              <a:buChar char="•"/>
            </a:pPr>
            <a:r>
              <a:rPr lang="en-GB" sz="1500" dirty="0">
                <a:solidFill>
                  <a:schemeClr val="tx1"/>
                </a:solidFill>
              </a:rPr>
              <a:t>Autoimmune condition</a:t>
            </a:r>
          </a:p>
          <a:p>
            <a:pPr marL="285750" indent="-285750">
              <a:buFont typeface="Arial" panose="020B0604020202020204" pitchFamily="34" charset="0"/>
              <a:buChar char="•"/>
            </a:pPr>
            <a:r>
              <a:rPr lang="en-GB" sz="1500" dirty="0">
                <a:solidFill>
                  <a:schemeClr val="tx1"/>
                </a:solidFill>
              </a:rPr>
              <a:t>Mainly seen in children aged 2-6</a:t>
            </a:r>
          </a:p>
          <a:p>
            <a:pPr marL="285750" indent="-285750">
              <a:buFont typeface="Arial" panose="020B0604020202020204" pitchFamily="34" charset="0"/>
              <a:buChar char="•"/>
            </a:pPr>
            <a:r>
              <a:rPr lang="en-GB" sz="1500" dirty="0">
                <a:solidFill>
                  <a:schemeClr val="tx1"/>
                </a:solidFill>
              </a:rPr>
              <a:t>Primary: often post-viral infection, self-limiting </a:t>
            </a:r>
          </a:p>
          <a:p>
            <a:pPr marL="285750" indent="-285750">
              <a:buFont typeface="Arial" panose="020B0604020202020204" pitchFamily="34" charset="0"/>
              <a:buChar char="•"/>
            </a:pPr>
            <a:r>
              <a:rPr lang="en-GB" sz="1500" dirty="0">
                <a:solidFill>
                  <a:schemeClr val="tx1"/>
                </a:solidFill>
              </a:rPr>
              <a:t>Secondary: malignancies, HIV </a:t>
            </a:r>
          </a:p>
          <a:p>
            <a:pPr marL="285750" indent="-285750">
              <a:buFont typeface="Arial" panose="020B0604020202020204" pitchFamily="34" charset="0"/>
              <a:buChar char="•"/>
            </a:pPr>
            <a:endParaRPr lang="en-GB" sz="1400" dirty="0">
              <a:solidFill>
                <a:schemeClr val="tx1"/>
              </a:solidFill>
            </a:endParaRP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4957763"/>
            <a:ext cx="4324277" cy="15859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Prednisolone </a:t>
            </a:r>
          </a:p>
          <a:p>
            <a:pPr marL="285750" indent="-285750">
              <a:buFont typeface="Arial" panose="020B0604020202020204" pitchFamily="34" charset="0"/>
              <a:buChar char="•"/>
            </a:pPr>
            <a:r>
              <a:rPr lang="en-GB" sz="1500" dirty="0">
                <a:solidFill>
                  <a:schemeClr val="tx1"/>
                </a:solidFill>
              </a:rPr>
              <a:t>IV immunoglobulins </a:t>
            </a:r>
            <a:r>
              <a:rPr lang="en-GB" sz="1500" dirty="0">
                <a:solidFill>
                  <a:schemeClr val="tx1"/>
                </a:solidFill>
                <a:sym typeface="Wingdings" pitchFamily="2" charset="2"/>
              </a:rPr>
              <a:t> IV IgG</a:t>
            </a:r>
            <a:r>
              <a:rPr lang="en-GB" sz="1500" dirty="0">
                <a:solidFill>
                  <a:schemeClr val="tx1"/>
                </a:solidFill>
              </a:rPr>
              <a:t> </a:t>
            </a:r>
          </a:p>
          <a:p>
            <a:pPr marL="285750" indent="-285750">
              <a:buFont typeface="Arial" panose="020B0604020202020204" pitchFamily="34" charset="0"/>
              <a:buChar char="•"/>
            </a:pPr>
            <a:r>
              <a:rPr lang="en-GB" sz="1500" dirty="0">
                <a:solidFill>
                  <a:schemeClr val="tx1"/>
                </a:solidFill>
              </a:rPr>
              <a:t>Platelet transfusions </a:t>
            </a:r>
          </a:p>
          <a:p>
            <a:pPr marL="285750" indent="-285750">
              <a:buFont typeface="Arial" panose="020B0604020202020204" pitchFamily="34" charset="0"/>
              <a:buChar char="•"/>
            </a:pPr>
            <a:r>
              <a:rPr lang="en-GB" sz="1500" dirty="0">
                <a:solidFill>
                  <a:schemeClr val="tx1"/>
                </a:solidFill>
              </a:rPr>
              <a:t>Immunosuppression </a:t>
            </a:r>
            <a:r>
              <a:rPr lang="en-GB" sz="1500" dirty="0">
                <a:solidFill>
                  <a:schemeClr val="tx1"/>
                </a:solidFill>
                <a:sym typeface="Wingdings" pitchFamily="2" charset="2"/>
              </a:rPr>
              <a:t> Oral azathioprine </a:t>
            </a:r>
            <a:endParaRPr lang="en-GB" sz="1500" dirty="0">
              <a:solidFill>
                <a:schemeClr val="tx1"/>
              </a:solidFill>
            </a:endParaRP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Can by asymptomatic </a:t>
            </a:r>
          </a:p>
          <a:p>
            <a:pPr marL="285750" indent="-285750">
              <a:buFont typeface="Arial" panose="020B0604020202020204" pitchFamily="34" charset="0"/>
              <a:buChar char="•"/>
            </a:pPr>
            <a:r>
              <a:rPr lang="en-GB" sz="1500" dirty="0">
                <a:solidFill>
                  <a:schemeClr val="tx1"/>
                </a:solidFill>
              </a:rPr>
              <a:t>Purpura </a:t>
            </a:r>
            <a:r>
              <a:rPr lang="en-GB" sz="1500" dirty="0">
                <a:solidFill>
                  <a:schemeClr val="tx1"/>
                </a:solidFill>
                <a:sym typeface="Wingdings" pitchFamily="2" charset="2"/>
              </a:rPr>
              <a:t> bruising and purple/red rash </a:t>
            </a:r>
          </a:p>
          <a:p>
            <a:pPr marL="285750" indent="-285750">
              <a:buFont typeface="Arial" panose="020B0604020202020204" pitchFamily="34" charset="0"/>
              <a:buChar char="•"/>
            </a:pPr>
            <a:r>
              <a:rPr lang="en-GB" sz="1500" dirty="0">
                <a:solidFill>
                  <a:schemeClr val="tx1"/>
                </a:solidFill>
                <a:sym typeface="Wingdings" pitchFamily="2" charset="2"/>
              </a:rPr>
              <a:t>Epistaxis (nosebleeds)</a:t>
            </a:r>
          </a:p>
          <a:p>
            <a:pPr marL="285750" indent="-285750">
              <a:buFont typeface="Arial" panose="020B0604020202020204" pitchFamily="34" charset="0"/>
              <a:buChar char="•"/>
            </a:pPr>
            <a:r>
              <a:rPr lang="en-GB" sz="1500" dirty="0">
                <a:solidFill>
                  <a:schemeClr val="tx1"/>
                </a:solidFill>
                <a:sym typeface="Wingdings" pitchFamily="2" charset="2"/>
              </a:rPr>
              <a:t>Menorrhagia (heavy periods)</a:t>
            </a:r>
          </a:p>
          <a:p>
            <a:pPr marL="285750" indent="-285750">
              <a:buFont typeface="Arial" panose="020B0604020202020204" pitchFamily="34" charset="0"/>
              <a:buChar char="•"/>
            </a:pPr>
            <a:r>
              <a:rPr lang="en-GB" sz="1500" dirty="0">
                <a:solidFill>
                  <a:schemeClr val="tx1"/>
                </a:solidFill>
                <a:sym typeface="Wingdings" pitchFamily="2" charset="2"/>
              </a:rPr>
              <a:t>Prolonged bleeding from the gums </a:t>
            </a:r>
          </a:p>
          <a:p>
            <a:pPr marL="285750" indent="-285750">
              <a:buFont typeface="Arial" panose="020B0604020202020204" pitchFamily="34" charset="0"/>
              <a:buChar char="•"/>
            </a:pPr>
            <a:r>
              <a:rPr lang="en-GB" sz="1500" dirty="0">
                <a:solidFill>
                  <a:schemeClr val="tx1"/>
                </a:solidFill>
                <a:sym typeface="Wingdings" pitchFamily="2" charset="2"/>
              </a:rPr>
              <a:t>Severe headache</a:t>
            </a:r>
          </a:p>
          <a:p>
            <a:pPr marL="285750" indent="-285750">
              <a:buFont typeface="Arial" panose="020B0604020202020204" pitchFamily="34" charset="0"/>
              <a:buChar char="•"/>
            </a:pPr>
            <a:r>
              <a:rPr lang="en-GB" sz="1500" dirty="0">
                <a:solidFill>
                  <a:schemeClr val="tx1"/>
                </a:solidFill>
                <a:sym typeface="Wingdings" pitchFamily="2" charset="2"/>
              </a:rPr>
              <a:t>Vomiting </a:t>
            </a:r>
          </a:p>
          <a:p>
            <a:pPr marL="285750" indent="-285750">
              <a:buFont typeface="Arial" panose="020B0604020202020204" pitchFamily="34" charset="0"/>
              <a:buChar char="•"/>
            </a:pPr>
            <a:r>
              <a:rPr lang="en-GB" sz="1500" dirty="0">
                <a:solidFill>
                  <a:schemeClr val="tx1"/>
                </a:solidFill>
                <a:sym typeface="Wingdings" pitchFamily="2" charset="2"/>
              </a:rPr>
              <a:t>Fatigue </a:t>
            </a:r>
            <a:endParaRPr lang="en-GB" sz="1500" dirty="0">
              <a:solidFill>
                <a:schemeClr val="tx1"/>
              </a:solidFill>
            </a:endParaRP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16968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FBC </a:t>
            </a:r>
            <a:r>
              <a:rPr lang="en-GB" sz="1500" dirty="0">
                <a:solidFill>
                  <a:schemeClr val="tx1"/>
                </a:solidFill>
                <a:sym typeface="Wingdings" pitchFamily="2" charset="2"/>
              </a:rPr>
              <a:t> thrombocytopenia </a:t>
            </a:r>
          </a:p>
          <a:p>
            <a:pPr marL="285750" indent="-285750">
              <a:buFont typeface="Arial" panose="020B0604020202020204" pitchFamily="34" charset="0"/>
              <a:buChar char="•"/>
            </a:pPr>
            <a:r>
              <a:rPr lang="en-GB" sz="1500" dirty="0">
                <a:solidFill>
                  <a:schemeClr val="tx1"/>
                </a:solidFill>
                <a:sym typeface="Wingdings" pitchFamily="2" charset="2"/>
              </a:rPr>
              <a:t>Bone marrow biopsy </a:t>
            </a:r>
          </a:p>
          <a:p>
            <a:pPr marL="285750" indent="-285750">
              <a:buFont typeface="Arial" panose="020B0604020202020204" pitchFamily="34" charset="0"/>
              <a:buChar char="•"/>
            </a:pPr>
            <a:r>
              <a:rPr lang="en-GB" sz="1500" dirty="0">
                <a:solidFill>
                  <a:schemeClr val="tx1"/>
                </a:solidFill>
                <a:sym typeface="Wingdings" pitchFamily="2" charset="2"/>
              </a:rPr>
              <a:t>Platelet autoantibodies present in 70% of cases </a:t>
            </a:r>
            <a:endParaRPr lang="en-GB" sz="1500" dirty="0">
              <a:solidFill>
                <a:schemeClr val="tx1"/>
              </a:solidFill>
            </a:endParaRPr>
          </a:p>
        </p:txBody>
      </p:sp>
      <p:pic>
        <p:nvPicPr>
          <p:cNvPr id="21506" name="Picture 2" descr="Purpura - Wikipedia">
            <a:extLst>
              <a:ext uri="{FF2B5EF4-FFF2-40B4-BE49-F238E27FC236}">
                <a16:creationId xmlns:a16="http://schemas.microsoft.com/office/drawing/2014/main" id="{785F4E74-1AE5-AA44-A515-C6136AF64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415" y="2621408"/>
            <a:ext cx="1910936" cy="221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43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The Basics</a:t>
            </a:r>
          </a:p>
        </p:txBody>
      </p:sp>
    </p:spTree>
    <p:extLst>
      <p:ext uri="{BB962C8B-B14F-4D97-AF65-F5344CB8AC3E}">
        <p14:creationId xmlns:p14="http://schemas.microsoft.com/office/powerpoint/2010/main" val="2992636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Thrombotic Thrombocytopenic Purpura (TTP)</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400" dirty="0">
                <a:solidFill>
                  <a:schemeClr val="tx1"/>
                </a:solidFill>
              </a:rPr>
              <a:t>Caused by a deficiency of von Willebrand factor cleaving protein </a:t>
            </a:r>
          </a:p>
          <a:p>
            <a:pPr marL="285750" indent="-285750">
              <a:buFont typeface="Arial" panose="020B0604020202020204" pitchFamily="34" charset="0"/>
              <a:buChar char="•"/>
            </a:pPr>
            <a:r>
              <a:rPr lang="en-GB" sz="1400" b="1" dirty="0">
                <a:solidFill>
                  <a:schemeClr val="tx1"/>
                </a:solidFill>
              </a:rPr>
              <a:t>Rare</a:t>
            </a:r>
            <a:r>
              <a:rPr lang="en-GB" sz="1400" dirty="0">
                <a:solidFill>
                  <a:schemeClr val="tx1"/>
                </a:solidFill>
              </a:rPr>
              <a:t> condition </a:t>
            </a:r>
          </a:p>
          <a:p>
            <a:pPr marL="285750" indent="-285750">
              <a:buFont typeface="Arial" panose="020B0604020202020204" pitchFamily="34" charset="0"/>
              <a:buChar char="•"/>
            </a:pPr>
            <a:r>
              <a:rPr lang="en-GB" sz="1400" dirty="0">
                <a:solidFill>
                  <a:schemeClr val="tx1"/>
                </a:solidFill>
              </a:rPr>
              <a:t>More common in adults </a:t>
            </a:r>
          </a:p>
          <a:p>
            <a:pPr marL="285750" indent="-285750">
              <a:buFont typeface="Arial" panose="020B0604020202020204" pitchFamily="34" charset="0"/>
              <a:buChar char="•"/>
            </a:pPr>
            <a:r>
              <a:rPr lang="en-GB" sz="1400" dirty="0">
                <a:solidFill>
                  <a:schemeClr val="tx1"/>
                </a:solidFill>
              </a:rPr>
              <a:t>More common in females (3:2)</a:t>
            </a:r>
          </a:p>
          <a:p>
            <a:pPr marL="285750" indent="-285750">
              <a:buFont typeface="Arial" panose="020B0604020202020204" pitchFamily="34" charset="0"/>
              <a:buChar char="•"/>
            </a:pPr>
            <a:r>
              <a:rPr lang="en-GB" sz="1400" dirty="0">
                <a:solidFill>
                  <a:schemeClr val="tx1"/>
                </a:solidFill>
              </a:rPr>
              <a:t>Associated with HIV, cancer and SLE</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IV plasma exchange</a:t>
            </a:r>
          </a:p>
          <a:p>
            <a:pPr marL="285750" indent="-285750">
              <a:buFont typeface="Arial" panose="020B0604020202020204" pitchFamily="34" charset="0"/>
              <a:buChar char="•"/>
            </a:pPr>
            <a:r>
              <a:rPr lang="en-GB" sz="1500" dirty="0">
                <a:solidFill>
                  <a:schemeClr val="tx1"/>
                </a:solidFill>
              </a:rPr>
              <a:t>Steroids </a:t>
            </a:r>
            <a:r>
              <a:rPr lang="en-GB" sz="1500" dirty="0">
                <a:solidFill>
                  <a:schemeClr val="tx1"/>
                </a:solidFill>
                <a:sym typeface="Wingdings" pitchFamily="2" charset="2"/>
              </a:rPr>
              <a:t> IV methylprednisolone </a:t>
            </a: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Rituximab (monoclonal antibody)</a:t>
            </a:r>
          </a:p>
          <a:p>
            <a:pPr marL="285750" indent="-285750">
              <a:buFont typeface="Arial" panose="020B0604020202020204" pitchFamily="34" charset="0"/>
              <a:buChar char="•"/>
            </a:pPr>
            <a:r>
              <a:rPr lang="en-GB" sz="1500" dirty="0">
                <a:solidFill>
                  <a:schemeClr val="tx1"/>
                </a:solidFill>
              </a:rPr>
              <a:t>Folic acid </a:t>
            </a:r>
            <a:br>
              <a:rPr lang="en-GB" sz="1500" dirty="0">
                <a:solidFill>
                  <a:schemeClr val="tx1"/>
                </a:solidFill>
              </a:rPr>
            </a:b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Platelet transfusion are </a:t>
            </a:r>
            <a:r>
              <a:rPr lang="en-GB" sz="1500" b="1" dirty="0">
                <a:solidFill>
                  <a:schemeClr val="tx1"/>
                </a:solidFill>
              </a:rPr>
              <a:t>contra-indicated</a:t>
            </a:r>
            <a:endParaRPr lang="en-GB" sz="1500" dirty="0">
              <a:solidFill>
                <a:schemeClr val="tx1"/>
              </a:solidFill>
            </a:endParaRP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Flu-like symptoms </a:t>
            </a:r>
            <a:r>
              <a:rPr lang="en-GB" sz="1500" dirty="0">
                <a:solidFill>
                  <a:schemeClr val="tx1"/>
                </a:solidFill>
                <a:sym typeface="Wingdings" pitchFamily="2" charset="2"/>
              </a:rPr>
              <a:t> fever, fatigue, aches</a:t>
            </a:r>
          </a:p>
          <a:p>
            <a:pPr marL="285750" indent="-285750">
              <a:buFont typeface="Arial" panose="020B0604020202020204" pitchFamily="34" charset="0"/>
              <a:buChar char="•"/>
            </a:pPr>
            <a:r>
              <a:rPr lang="en-GB" sz="1500" dirty="0">
                <a:solidFill>
                  <a:schemeClr val="tx1"/>
                </a:solidFill>
                <a:sym typeface="Wingdings" pitchFamily="2" charset="2"/>
              </a:rPr>
              <a:t>Purpura </a:t>
            </a:r>
          </a:p>
          <a:p>
            <a:pPr marL="285750" indent="-285750">
              <a:buFont typeface="Arial" panose="020B0604020202020204" pitchFamily="34" charset="0"/>
              <a:buChar char="•"/>
            </a:pPr>
            <a:r>
              <a:rPr lang="en-GB" sz="1500" dirty="0">
                <a:solidFill>
                  <a:schemeClr val="tx1"/>
                </a:solidFill>
                <a:sym typeface="Wingdings" pitchFamily="2" charset="2"/>
              </a:rPr>
              <a:t>Epistaxis (nosebleeds)</a:t>
            </a:r>
          </a:p>
          <a:p>
            <a:pPr marL="285750" indent="-285750">
              <a:buFont typeface="Arial" panose="020B0604020202020204" pitchFamily="34" charset="0"/>
              <a:buChar char="•"/>
            </a:pPr>
            <a:r>
              <a:rPr lang="en-GB" sz="1500" dirty="0">
                <a:solidFill>
                  <a:schemeClr val="tx1"/>
                </a:solidFill>
                <a:sym typeface="Wingdings" pitchFamily="2" charset="2"/>
              </a:rPr>
              <a:t>Easy bruising </a:t>
            </a:r>
          </a:p>
          <a:p>
            <a:pPr marL="285750" indent="-285750">
              <a:buFont typeface="Arial" panose="020B0604020202020204" pitchFamily="34" charset="0"/>
              <a:buChar char="•"/>
            </a:pPr>
            <a:r>
              <a:rPr lang="en-GB" sz="1500" dirty="0">
                <a:solidFill>
                  <a:schemeClr val="tx1"/>
                </a:solidFill>
                <a:sym typeface="Wingdings" pitchFamily="2" charset="2"/>
              </a:rPr>
              <a:t>Menorrhagia (heavy periods)</a:t>
            </a:r>
          </a:p>
          <a:p>
            <a:pPr marL="285750" indent="-285750">
              <a:buFont typeface="Arial" panose="020B0604020202020204" pitchFamily="34" charset="0"/>
              <a:buChar char="•"/>
            </a:pPr>
            <a:r>
              <a:rPr lang="en-GB" sz="1500" dirty="0">
                <a:solidFill>
                  <a:schemeClr val="tx1"/>
                </a:solidFill>
                <a:sym typeface="Wingdings" pitchFamily="2" charset="2"/>
              </a:rPr>
              <a:t>Haemoptysis (coughing up blood)</a:t>
            </a:r>
          </a:p>
          <a:p>
            <a:pPr marL="285750" indent="-285750">
              <a:buFont typeface="Arial" panose="020B0604020202020204" pitchFamily="34" charset="0"/>
              <a:buChar char="•"/>
            </a:pPr>
            <a:r>
              <a:rPr lang="en-GB" sz="1500" dirty="0">
                <a:solidFill>
                  <a:schemeClr val="tx1"/>
                </a:solidFill>
                <a:sym typeface="Wingdings" pitchFamily="2" charset="2"/>
              </a:rPr>
              <a:t>Headache</a:t>
            </a:r>
          </a:p>
          <a:p>
            <a:pPr marL="285750" indent="-285750">
              <a:buFont typeface="Arial" panose="020B0604020202020204" pitchFamily="34" charset="0"/>
              <a:buChar char="•"/>
            </a:pPr>
            <a:r>
              <a:rPr lang="en-GB" sz="1500" dirty="0">
                <a:solidFill>
                  <a:schemeClr val="tx1"/>
                </a:solidFill>
                <a:sym typeface="Wingdings" pitchFamily="2" charset="2"/>
              </a:rPr>
              <a:t>Abdominal pain </a:t>
            </a:r>
          </a:p>
          <a:p>
            <a:pPr marL="285750" indent="-285750">
              <a:buFont typeface="Arial" panose="020B0604020202020204" pitchFamily="34" charset="0"/>
              <a:buChar char="•"/>
            </a:pPr>
            <a:r>
              <a:rPr lang="en-GB" sz="1500" dirty="0">
                <a:solidFill>
                  <a:schemeClr val="tx1"/>
                </a:solidFill>
                <a:sym typeface="Wingdings" pitchFamily="2" charset="2"/>
              </a:rPr>
              <a:t>GI bleeding </a:t>
            </a:r>
          </a:p>
          <a:p>
            <a:pPr marL="285750" indent="-285750">
              <a:buFont typeface="Arial" panose="020B0604020202020204" pitchFamily="34" charset="0"/>
              <a:buChar char="•"/>
            </a:pPr>
            <a:r>
              <a:rPr lang="en-GB" sz="1500" dirty="0">
                <a:solidFill>
                  <a:schemeClr val="tx1"/>
                </a:solidFill>
                <a:sym typeface="Wingdings" pitchFamily="2" charset="2"/>
              </a:rPr>
              <a:t>Chest pain (rare)</a:t>
            </a:r>
            <a:endParaRPr lang="en-GB" sz="1500" dirty="0">
              <a:solidFill>
                <a:schemeClr val="tx1"/>
              </a:solidFill>
            </a:endParaRP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Normal coagulation screen</a:t>
            </a:r>
          </a:p>
          <a:p>
            <a:pPr marL="285750" indent="-285750">
              <a:buFont typeface="Arial" panose="020B0604020202020204" pitchFamily="34" charset="0"/>
              <a:buChar char="•"/>
            </a:pPr>
            <a:r>
              <a:rPr lang="en-GB" sz="1500" dirty="0">
                <a:solidFill>
                  <a:schemeClr val="tx1"/>
                </a:solidFill>
              </a:rPr>
              <a:t>Blood smear </a:t>
            </a:r>
            <a:r>
              <a:rPr lang="en-GB" sz="1500" dirty="0">
                <a:solidFill>
                  <a:schemeClr val="tx1"/>
                </a:solidFill>
                <a:sym typeface="Wingdings" pitchFamily="2" charset="2"/>
              </a:rPr>
              <a:t> </a:t>
            </a:r>
            <a:r>
              <a:rPr lang="en-GB" sz="1500" b="1" dirty="0">
                <a:solidFill>
                  <a:schemeClr val="tx1"/>
                </a:solidFill>
                <a:sym typeface="Wingdings" pitchFamily="2" charset="2"/>
              </a:rPr>
              <a:t>fragmented erythrocytes </a:t>
            </a:r>
          </a:p>
          <a:p>
            <a:pPr marL="285750" indent="-285750">
              <a:buFont typeface="Arial" panose="020B0604020202020204" pitchFamily="34" charset="0"/>
              <a:buChar char="•"/>
            </a:pPr>
            <a:r>
              <a:rPr lang="en-GB" sz="1500" dirty="0">
                <a:solidFill>
                  <a:schemeClr val="tx1"/>
                </a:solidFill>
                <a:sym typeface="Wingdings" pitchFamily="2" charset="2"/>
              </a:rPr>
              <a:t>U&amp;E  raised creatinine </a:t>
            </a:r>
          </a:p>
          <a:p>
            <a:pPr marL="285750" indent="-285750">
              <a:buFont typeface="Arial" panose="020B0604020202020204" pitchFamily="34" charset="0"/>
              <a:buChar char="•"/>
            </a:pPr>
            <a:r>
              <a:rPr lang="en-GB" sz="1500" dirty="0">
                <a:solidFill>
                  <a:schemeClr val="tx1"/>
                </a:solidFill>
                <a:sym typeface="Wingdings" pitchFamily="2" charset="2"/>
              </a:rPr>
              <a:t>Bilirubin raised </a:t>
            </a:r>
          </a:p>
          <a:p>
            <a:pPr marL="285750" indent="-285750">
              <a:buFont typeface="Arial" panose="020B0604020202020204" pitchFamily="34" charset="0"/>
              <a:buChar char="•"/>
            </a:pPr>
            <a:r>
              <a:rPr lang="en-GB" sz="1500" dirty="0">
                <a:solidFill>
                  <a:schemeClr val="tx1"/>
                </a:solidFill>
                <a:sym typeface="Wingdings" pitchFamily="2" charset="2"/>
              </a:rPr>
              <a:t>Raised reticulocyte count </a:t>
            </a:r>
          </a:p>
          <a:p>
            <a:pPr marL="285750" indent="-285750">
              <a:buFont typeface="Arial" panose="020B0604020202020204" pitchFamily="34" charset="0"/>
              <a:buChar char="•"/>
            </a:pPr>
            <a:r>
              <a:rPr lang="en-GB" sz="1500" dirty="0">
                <a:solidFill>
                  <a:schemeClr val="tx1"/>
                </a:solidFill>
                <a:sym typeface="Wingdings" pitchFamily="2" charset="2"/>
              </a:rPr>
              <a:t>Urinalysis  proteinuria &amp; haematuria </a:t>
            </a:r>
            <a:endParaRPr lang="en-GB" sz="1500" dirty="0">
              <a:solidFill>
                <a:schemeClr val="tx1"/>
              </a:solidFill>
            </a:endParaRPr>
          </a:p>
        </p:txBody>
      </p:sp>
    </p:spTree>
    <p:extLst>
      <p:ext uri="{BB962C8B-B14F-4D97-AF65-F5344CB8AC3E}">
        <p14:creationId xmlns:p14="http://schemas.microsoft.com/office/powerpoint/2010/main" val="2293299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Disseminated Intravascular Coagulation (DIC)</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400" dirty="0">
                <a:solidFill>
                  <a:schemeClr val="tx1"/>
                </a:solidFill>
              </a:rPr>
              <a:t>Caused by systemic activation of blood coagulation </a:t>
            </a:r>
          </a:p>
          <a:p>
            <a:pPr marL="285750" indent="-285750">
              <a:buFont typeface="Arial" panose="020B0604020202020204" pitchFamily="34" charset="0"/>
              <a:buChar char="•"/>
            </a:pPr>
            <a:r>
              <a:rPr lang="en-GB" sz="1400" dirty="0">
                <a:solidFill>
                  <a:schemeClr val="tx1"/>
                </a:solidFill>
              </a:rPr>
              <a:t>Results in thrombosis of small/medium sized vessels and organ dysfunction </a:t>
            </a:r>
          </a:p>
          <a:p>
            <a:pPr marL="285750" indent="-285750">
              <a:buFont typeface="Arial" panose="020B0604020202020204" pitchFamily="34" charset="0"/>
              <a:buChar char="•"/>
            </a:pPr>
            <a:r>
              <a:rPr lang="en-GB" sz="1400" dirty="0">
                <a:solidFill>
                  <a:schemeClr val="tx1"/>
                </a:solidFill>
              </a:rPr>
              <a:t>Associated with previous sepsis, malignancies, crush syndrome, transplant rejection, drugs</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Treat underlying cause </a:t>
            </a:r>
          </a:p>
          <a:p>
            <a:pPr marL="285750" indent="-285750">
              <a:buFont typeface="Arial" panose="020B0604020202020204" pitchFamily="34" charset="0"/>
              <a:buChar char="•"/>
            </a:pPr>
            <a:r>
              <a:rPr lang="en-GB" sz="1500" dirty="0">
                <a:solidFill>
                  <a:schemeClr val="tx1"/>
                </a:solidFill>
              </a:rPr>
              <a:t>Platelet transfusion in those who present with </a:t>
            </a:r>
            <a:r>
              <a:rPr lang="en-GB" sz="1500" i="1" dirty="0">
                <a:solidFill>
                  <a:schemeClr val="tx1"/>
                </a:solidFill>
              </a:rPr>
              <a:t>bleeding only</a:t>
            </a:r>
          </a:p>
          <a:p>
            <a:pPr marL="285750" indent="-285750">
              <a:buFont typeface="Arial" panose="020B0604020202020204" pitchFamily="34" charset="0"/>
              <a:buChar char="•"/>
            </a:pPr>
            <a:r>
              <a:rPr lang="en-GB" sz="1500" dirty="0">
                <a:solidFill>
                  <a:schemeClr val="tx1"/>
                </a:solidFill>
              </a:rPr>
              <a:t>Red cell transfusion in those bleeding</a:t>
            </a:r>
          </a:p>
          <a:p>
            <a:pPr marL="285750" indent="-285750">
              <a:buFont typeface="Arial" panose="020B0604020202020204" pitchFamily="34" charset="0"/>
              <a:buChar char="•"/>
            </a:pPr>
            <a:r>
              <a:rPr lang="en-GB" sz="1500" dirty="0">
                <a:solidFill>
                  <a:schemeClr val="tx1"/>
                </a:solidFill>
              </a:rPr>
              <a:t>Fresh frozen plasma (FFP) to replace coagulation factors </a:t>
            </a: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Large bruises</a:t>
            </a:r>
          </a:p>
          <a:p>
            <a:pPr marL="285750" indent="-285750">
              <a:buFont typeface="Arial" panose="020B0604020202020204" pitchFamily="34" charset="0"/>
              <a:buChar char="•"/>
            </a:pPr>
            <a:r>
              <a:rPr lang="en-GB" sz="1500" dirty="0">
                <a:solidFill>
                  <a:schemeClr val="tx1"/>
                </a:solidFill>
              </a:rPr>
              <a:t>Spontaneous bleeding at venepuncture sites, or after minor trauma </a:t>
            </a:r>
          </a:p>
          <a:p>
            <a:pPr marL="285750" indent="-285750">
              <a:buFont typeface="Arial" panose="020B0604020202020204" pitchFamily="34" charset="0"/>
              <a:buChar char="•"/>
            </a:pPr>
            <a:r>
              <a:rPr lang="en-GB" sz="1500" dirty="0">
                <a:solidFill>
                  <a:schemeClr val="tx1"/>
                </a:solidFill>
              </a:rPr>
              <a:t>Epistaxis (nosebleeds)</a:t>
            </a:r>
          </a:p>
          <a:p>
            <a:pPr marL="285750" indent="-285750">
              <a:buFont typeface="Arial" panose="020B0604020202020204" pitchFamily="34" charset="0"/>
              <a:buChar char="•"/>
            </a:pPr>
            <a:r>
              <a:rPr lang="en-GB" sz="1500" dirty="0">
                <a:solidFill>
                  <a:schemeClr val="tx1"/>
                </a:solidFill>
              </a:rPr>
              <a:t>GI bleeds</a:t>
            </a:r>
          </a:p>
          <a:p>
            <a:pPr marL="285750" indent="-285750">
              <a:buFont typeface="Arial" panose="020B0604020202020204" pitchFamily="34" charset="0"/>
              <a:buChar char="•"/>
            </a:pPr>
            <a:r>
              <a:rPr lang="en-GB" sz="1500" dirty="0">
                <a:solidFill>
                  <a:schemeClr val="tx1"/>
                </a:solidFill>
              </a:rPr>
              <a:t>Confusion and shock</a:t>
            </a:r>
          </a:p>
          <a:p>
            <a:pPr marL="285750" indent="-285750">
              <a:buFont typeface="Arial" panose="020B0604020202020204" pitchFamily="34" charset="0"/>
              <a:buChar char="•"/>
            </a:pPr>
            <a:r>
              <a:rPr lang="en-GB" sz="1500" dirty="0">
                <a:solidFill>
                  <a:schemeClr val="tx1"/>
                </a:solidFill>
              </a:rPr>
              <a:t>Fever</a:t>
            </a:r>
          </a:p>
          <a:p>
            <a:pPr marL="285750" indent="-285750">
              <a:buFont typeface="Arial" panose="020B0604020202020204" pitchFamily="34" charset="0"/>
              <a:buChar char="•"/>
            </a:pPr>
            <a:r>
              <a:rPr lang="en-GB" sz="1500" dirty="0">
                <a:solidFill>
                  <a:schemeClr val="tx1"/>
                </a:solidFill>
              </a:rPr>
              <a:t>Adult respiratory distress syndrome (ARDS)</a:t>
            </a:r>
          </a:p>
          <a:p>
            <a:pPr marL="285750" indent="-285750">
              <a:buFont typeface="Arial" panose="020B0604020202020204" pitchFamily="34" charset="0"/>
              <a:buChar char="•"/>
            </a:pPr>
            <a:r>
              <a:rPr lang="en-GB" sz="1500" dirty="0">
                <a:solidFill>
                  <a:schemeClr val="tx1"/>
                </a:solidFill>
              </a:rPr>
              <a:t>Purpura </a:t>
            </a:r>
          </a:p>
          <a:p>
            <a:pPr marL="285750" indent="-285750">
              <a:buFont typeface="Arial" panose="020B0604020202020204" pitchFamily="34" charset="0"/>
              <a:buChar char="•"/>
            </a:pPr>
            <a:r>
              <a:rPr lang="en-GB" sz="1500" dirty="0">
                <a:solidFill>
                  <a:schemeClr val="tx1"/>
                </a:solidFill>
              </a:rPr>
              <a:t>Gangrene (severe cases)</a:t>
            </a: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Severe thrombocytopenia </a:t>
            </a:r>
          </a:p>
          <a:p>
            <a:pPr marL="285750" indent="-285750">
              <a:buFont typeface="Arial" panose="020B0604020202020204" pitchFamily="34" charset="0"/>
              <a:buChar char="•"/>
            </a:pPr>
            <a:r>
              <a:rPr lang="en-GB" sz="1500" dirty="0">
                <a:solidFill>
                  <a:schemeClr val="tx1"/>
                </a:solidFill>
              </a:rPr>
              <a:t>Prolonged prothrombin time </a:t>
            </a:r>
          </a:p>
          <a:p>
            <a:pPr marL="285750" indent="-285750">
              <a:buFont typeface="Arial" panose="020B0604020202020204" pitchFamily="34" charset="0"/>
              <a:buChar char="•"/>
            </a:pPr>
            <a:r>
              <a:rPr lang="en-GB" sz="1500" dirty="0">
                <a:solidFill>
                  <a:schemeClr val="tx1"/>
                </a:solidFill>
              </a:rPr>
              <a:t>Prolonged activated partial thromboplastin time </a:t>
            </a:r>
          </a:p>
          <a:p>
            <a:pPr marL="285750" indent="-285750">
              <a:buFont typeface="Arial" panose="020B0604020202020204" pitchFamily="34" charset="0"/>
              <a:buChar char="•"/>
            </a:pPr>
            <a:r>
              <a:rPr lang="en-GB" sz="1500" dirty="0">
                <a:solidFill>
                  <a:schemeClr val="tx1"/>
                </a:solidFill>
              </a:rPr>
              <a:t>Low fibrinogen levels </a:t>
            </a:r>
          </a:p>
        </p:txBody>
      </p:sp>
    </p:spTree>
    <p:extLst>
      <p:ext uri="{BB962C8B-B14F-4D97-AF65-F5344CB8AC3E}">
        <p14:creationId xmlns:p14="http://schemas.microsoft.com/office/powerpoint/2010/main" val="2744667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Bleeding Disorders</a:t>
            </a:r>
          </a:p>
        </p:txBody>
      </p:sp>
    </p:spTree>
    <p:extLst>
      <p:ext uri="{BB962C8B-B14F-4D97-AF65-F5344CB8AC3E}">
        <p14:creationId xmlns:p14="http://schemas.microsoft.com/office/powerpoint/2010/main" val="4077799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Polycythaemia </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400" dirty="0">
                <a:solidFill>
                  <a:schemeClr val="tx1"/>
                </a:solidFill>
              </a:rPr>
              <a:t>An increase in red blood cell count and haematocrit </a:t>
            </a:r>
          </a:p>
          <a:p>
            <a:pPr marL="285750" indent="-285750">
              <a:buFont typeface="Arial" panose="020B0604020202020204" pitchFamily="34" charset="0"/>
              <a:buChar char="•"/>
            </a:pPr>
            <a:r>
              <a:rPr lang="en-GB" sz="1400" dirty="0">
                <a:solidFill>
                  <a:schemeClr val="tx1"/>
                </a:solidFill>
              </a:rPr>
              <a:t>Absolute polycythaemia is due to an increase in RBC mass, i.e. Polycythaemia Vera or mutations </a:t>
            </a:r>
          </a:p>
          <a:p>
            <a:pPr marL="285750" indent="-285750">
              <a:buFont typeface="Arial" panose="020B0604020202020204" pitchFamily="34" charset="0"/>
              <a:buChar char="•"/>
            </a:pPr>
            <a:r>
              <a:rPr lang="en-GB" sz="1400" dirty="0">
                <a:solidFill>
                  <a:schemeClr val="tx1"/>
                </a:solidFill>
              </a:rPr>
              <a:t>Secondary polycythaemia is due to hypoxia (high altitude, chronic lung disease) and high erythropoietin secretion (renal carcinoma)</a:t>
            </a:r>
          </a:p>
          <a:p>
            <a:pPr marL="285750" indent="-285750">
              <a:buFont typeface="Arial" panose="020B0604020202020204" pitchFamily="34" charset="0"/>
              <a:buChar char="•"/>
            </a:pPr>
            <a:r>
              <a:rPr lang="en-GB" sz="1400" dirty="0">
                <a:solidFill>
                  <a:schemeClr val="tx1"/>
                </a:solidFill>
              </a:rPr>
              <a:t>95% of patients have the </a:t>
            </a:r>
            <a:r>
              <a:rPr lang="en-GB" sz="1400" b="1" dirty="0">
                <a:solidFill>
                  <a:schemeClr val="tx1"/>
                </a:solidFill>
              </a:rPr>
              <a:t>JAK2 mutation </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No cure</a:t>
            </a:r>
          </a:p>
          <a:p>
            <a:pPr marL="285750" indent="-285750">
              <a:buFont typeface="Arial" panose="020B0604020202020204" pitchFamily="34" charset="0"/>
              <a:buChar char="•"/>
            </a:pPr>
            <a:r>
              <a:rPr lang="en-GB" sz="1500" dirty="0">
                <a:solidFill>
                  <a:schemeClr val="tx1"/>
                </a:solidFill>
              </a:rPr>
              <a:t>Treatment aim is to maintain normal blood count </a:t>
            </a:r>
          </a:p>
          <a:p>
            <a:pPr marL="285750" indent="-285750">
              <a:buFont typeface="Arial" panose="020B0604020202020204" pitchFamily="34" charset="0"/>
              <a:buChar char="•"/>
            </a:pPr>
            <a:r>
              <a:rPr lang="en-GB" sz="1500" dirty="0">
                <a:solidFill>
                  <a:schemeClr val="tx1"/>
                </a:solidFill>
              </a:rPr>
              <a:t>Venesection </a:t>
            </a:r>
            <a:r>
              <a:rPr lang="en-GB" sz="1500" dirty="0">
                <a:solidFill>
                  <a:schemeClr val="tx1"/>
                </a:solidFill>
                <a:sym typeface="Wingdings" pitchFamily="2" charset="2"/>
              </a:rPr>
              <a:t> relieves symptoms </a:t>
            </a:r>
          </a:p>
          <a:p>
            <a:pPr marL="285750" indent="-285750">
              <a:buFont typeface="Arial" panose="020B0604020202020204" pitchFamily="34" charset="0"/>
              <a:buChar char="•"/>
            </a:pPr>
            <a:r>
              <a:rPr lang="en-GB" sz="1500" dirty="0">
                <a:solidFill>
                  <a:schemeClr val="tx1"/>
                </a:solidFill>
                <a:sym typeface="Wingdings" pitchFamily="2" charset="2"/>
              </a:rPr>
              <a:t>Low does aspirin </a:t>
            </a:r>
          </a:p>
          <a:p>
            <a:pPr marL="285750" indent="-285750">
              <a:buFont typeface="Arial" panose="020B0604020202020204" pitchFamily="34" charset="0"/>
              <a:buChar char="•"/>
            </a:pPr>
            <a:r>
              <a:rPr lang="en-GB" sz="1500" dirty="0">
                <a:solidFill>
                  <a:schemeClr val="tx1"/>
                </a:solidFill>
                <a:sym typeface="Wingdings" pitchFamily="2" charset="2"/>
              </a:rPr>
              <a:t>Radioactive phosphorus in those over 70</a:t>
            </a:r>
            <a:endParaRPr lang="en-GB" sz="1500" dirty="0">
              <a:solidFill>
                <a:schemeClr val="tx1"/>
              </a:solidFill>
            </a:endParaRP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Headaches and dizziness </a:t>
            </a:r>
          </a:p>
          <a:p>
            <a:pPr marL="285750" indent="-285750">
              <a:buFont typeface="Arial" panose="020B0604020202020204" pitchFamily="34" charset="0"/>
              <a:buChar char="•"/>
            </a:pPr>
            <a:r>
              <a:rPr lang="en-GB" sz="1500" dirty="0">
                <a:solidFill>
                  <a:schemeClr val="tx1"/>
                </a:solidFill>
              </a:rPr>
              <a:t>Itching</a:t>
            </a:r>
          </a:p>
          <a:p>
            <a:pPr marL="285750" indent="-285750">
              <a:buFont typeface="Arial" panose="020B0604020202020204" pitchFamily="34" charset="0"/>
              <a:buChar char="•"/>
            </a:pPr>
            <a:r>
              <a:rPr lang="en-GB" sz="1500" dirty="0">
                <a:solidFill>
                  <a:schemeClr val="tx1"/>
                </a:solidFill>
              </a:rPr>
              <a:t>Fatigue</a:t>
            </a:r>
          </a:p>
          <a:p>
            <a:pPr marL="285750" indent="-285750">
              <a:buFont typeface="Arial" panose="020B0604020202020204" pitchFamily="34" charset="0"/>
              <a:buChar char="•"/>
            </a:pPr>
            <a:r>
              <a:rPr lang="en-GB" sz="1500" dirty="0">
                <a:solidFill>
                  <a:schemeClr val="tx1"/>
                </a:solidFill>
              </a:rPr>
              <a:t>Tinnitus</a:t>
            </a:r>
          </a:p>
          <a:p>
            <a:pPr marL="285750" indent="-285750">
              <a:buFont typeface="Arial" panose="020B0604020202020204" pitchFamily="34" charset="0"/>
              <a:buChar char="•"/>
            </a:pPr>
            <a:r>
              <a:rPr lang="en-GB" sz="1500" dirty="0">
                <a:solidFill>
                  <a:schemeClr val="tx1"/>
                </a:solidFill>
              </a:rPr>
              <a:t>Erythromelalgia – burning sensation in fingers and toes </a:t>
            </a:r>
          </a:p>
          <a:p>
            <a:pPr marL="285750" indent="-285750">
              <a:buFont typeface="Arial" panose="020B0604020202020204" pitchFamily="34" charset="0"/>
              <a:buChar char="•"/>
            </a:pPr>
            <a:r>
              <a:rPr lang="en-GB" sz="1500" dirty="0">
                <a:solidFill>
                  <a:schemeClr val="tx1"/>
                </a:solidFill>
              </a:rPr>
              <a:t>Hypertension </a:t>
            </a:r>
          </a:p>
          <a:p>
            <a:pPr marL="285750" indent="-285750">
              <a:buFont typeface="Arial" panose="020B0604020202020204" pitchFamily="34" charset="0"/>
              <a:buChar char="•"/>
            </a:pPr>
            <a:r>
              <a:rPr lang="en-GB" sz="1500" dirty="0">
                <a:solidFill>
                  <a:schemeClr val="tx1"/>
                </a:solidFill>
              </a:rPr>
              <a:t>Angina </a:t>
            </a:r>
          </a:p>
          <a:p>
            <a:pPr marL="285750" indent="-285750">
              <a:buFont typeface="Arial" panose="020B0604020202020204" pitchFamily="34" charset="0"/>
              <a:buChar char="•"/>
            </a:pPr>
            <a:r>
              <a:rPr lang="en-GB" sz="1500" dirty="0">
                <a:solidFill>
                  <a:schemeClr val="tx1"/>
                </a:solidFill>
              </a:rPr>
              <a:t>Hepatosplenomegaly </a:t>
            </a:r>
            <a:r>
              <a:rPr lang="en-GB" sz="1200" dirty="0">
                <a:solidFill>
                  <a:schemeClr val="tx1"/>
                </a:solidFill>
              </a:rPr>
              <a:t>(distinguishes 1</a:t>
            </a:r>
            <a:r>
              <a:rPr lang="en-GB" sz="1200" baseline="30000" dirty="0">
                <a:solidFill>
                  <a:schemeClr val="tx1"/>
                </a:solidFill>
              </a:rPr>
              <a:t>o</a:t>
            </a:r>
            <a:r>
              <a:rPr lang="en-GB" sz="1200" dirty="0">
                <a:solidFill>
                  <a:schemeClr val="tx1"/>
                </a:solidFill>
              </a:rPr>
              <a:t> from 2</a:t>
            </a:r>
            <a:r>
              <a:rPr lang="en-GB" sz="1200" baseline="30000" dirty="0">
                <a:solidFill>
                  <a:schemeClr val="tx1"/>
                </a:solidFill>
              </a:rPr>
              <a:t>0</a:t>
            </a:r>
            <a:r>
              <a:rPr lang="en-GB" sz="1200" dirty="0">
                <a:solidFill>
                  <a:schemeClr val="tx1"/>
                </a:solidFill>
              </a:rPr>
              <a:t>)</a:t>
            </a:r>
            <a:endParaRPr lang="en-GB" sz="1500" dirty="0">
              <a:solidFill>
                <a:schemeClr val="tx1"/>
              </a:solidFill>
            </a:endParaRP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FBC </a:t>
            </a:r>
            <a:r>
              <a:rPr lang="en-GB" sz="1500" dirty="0">
                <a:solidFill>
                  <a:schemeClr val="tx1"/>
                </a:solidFill>
                <a:sym typeface="Wingdings" pitchFamily="2" charset="2"/>
              </a:rPr>
              <a:t> raised WCC and platelets </a:t>
            </a:r>
          </a:p>
          <a:p>
            <a:pPr marL="285750" indent="-285750">
              <a:buFont typeface="Arial" panose="020B0604020202020204" pitchFamily="34" charset="0"/>
              <a:buChar char="•"/>
            </a:pPr>
            <a:r>
              <a:rPr lang="en-GB" sz="1500" b="1" dirty="0">
                <a:solidFill>
                  <a:schemeClr val="tx1"/>
                </a:solidFill>
                <a:sym typeface="Wingdings" pitchFamily="2" charset="2"/>
              </a:rPr>
              <a:t>Raised haemoglobin</a:t>
            </a:r>
          </a:p>
          <a:p>
            <a:pPr marL="285750" indent="-285750">
              <a:buFont typeface="Arial" panose="020B0604020202020204" pitchFamily="34" charset="0"/>
              <a:buChar char="•"/>
            </a:pPr>
            <a:r>
              <a:rPr lang="en-GB" sz="1500" dirty="0">
                <a:solidFill>
                  <a:schemeClr val="tx1"/>
                </a:solidFill>
                <a:sym typeface="Wingdings" pitchFamily="2" charset="2"/>
              </a:rPr>
              <a:t>JAK2 mutation on genetic screen</a:t>
            </a:r>
          </a:p>
          <a:p>
            <a:pPr marL="285750" indent="-285750">
              <a:buFont typeface="Arial" panose="020B0604020202020204" pitchFamily="34" charset="0"/>
              <a:buChar char="•"/>
            </a:pPr>
            <a:r>
              <a:rPr lang="en-GB" sz="1500" dirty="0">
                <a:solidFill>
                  <a:schemeClr val="tx1"/>
                </a:solidFill>
                <a:sym typeface="Wingdings" pitchFamily="2" charset="2"/>
              </a:rPr>
              <a:t>Bone marrow biopsy showing proliferation of granulocytes and megakaryocytes </a:t>
            </a:r>
          </a:p>
          <a:p>
            <a:pPr marL="285750" indent="-285750">
              <a:buFont typeface="Arial" panose="020B0604020202020204" pitchFamily="34" charset="0"/>
              <a:buChar char="•"/>
            </a:pPr>
            <a:r>
              <a:rPr lang="en-GB" sz="1500" dirty="0">
                <a:solidFill>
                  <a:schemeClr val="tx1"/>
                </a:solidFill>
                <a:sym typeface="Wingdings" pitchFamily="2" charset="2"/>
              </a:rPr>
              <a:t>Low serum erythropoietin </a:t>
            </a:r>
            <a:endParaRPr lang="en-GB" sz="1500" dirty="0">
              <a:solidFill>
                <a:schemeClr val="tx1"/>
              </a:solidFill>
            </a:endParaRPr>
          </a:p>
        </p:txBody>
      </p:sp>
    </p:spTree>
    <p:extLst>
      <p:ext uri="{BB962C8B-B14F-4D97-AF65-F5344CB8AC3E}">
        <p14:creationId xmlns:p14="http://schemas.microsoft.com/office/powerpoint/2010/main" val="39272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Haemophilia A</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500" dirty="0">
                <a:solidFill>
                  <a:schemeClr val="tx1"/>
                </a:solidFill>
              </a:rPr>
              <a:t>Caused by factor VIII deficiency </a:t>
            </a:r>
          </a:p>
          <a:p>
            <a:pPr marL="285750" indent="-285750">
              <a:buFont typeface="Arial" panose="020B0604020202020204" pitchFamily="34" charset="0"/>
              <a:buChar char="•"/>
            </a:pPr>
            <a:r>
              <a:rPr lang="en-GB" sz="1500" dirty="0">
                <a:solidFill>
                  <a:schemeClr val="tx1"/>
                </a:solidFill>
              </a:rPr>
              <a:t>Majority are inherited</a:t>
            </a:r>
          </a:p>
          <a:p>
            <a:pPr marL="285750" indent="-285750">
              <a:buFont typeface="Arial" panose="020B0604020202020204" pitchFamily="34" charset="0"/>
              <a:buChar char="•"/>
            </a:pPr>
            <a:r>
              <a:rPr lang="en-GB" sz="1500" dirty="0">
                <a:solidFill>
                  <a:schemeClr val="tx1"/>
                </a:solidFill>
              </a:rPr>
              <a:t>Split into severe (&lt;1% factor VIII activity), moderate (1-5%) and mid (&gt;5%)</a:t>
            </a:r>
          </a:p>
          <a:p>
            <a:pPr marL="285750" indent="-285750">
              <a:buFont typeface="Arial" panose="020B0604020202020204" pitchFamily="34" charset="0"/>
              <a:buChar char="•"/>
            </a:pPr>
            <a:r>
              <a:rPr lang="en-GB" sz="1500" dirty="0">
                <a:solidFill>
                  <a:schemeClr val="tx1"/>
                </a:solidFill>
              </a:rPr>
              <a:t>Massive male predominance (X-linked)</a:t>
            </a:r>
          </a:p>
          <a:p>
            <a:pPr marL="285750" indent="-285750">
              <a:buFont typeface="Arial" panose="020B0604020202020204" pitchFamily="34" charset="0"/>
              <a:buChar char="•"/>
            </a:pPr>
            <a:r>
              <a:rPr lang="en-GB" sz="1500" dirty="0">
                <a:solidFill>
                  <a:schemeClr val="tx1"/>
                </a:solidFill>
              </a:rPr>
              <a:t>5 times more common than haemophilia B</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Prophylactic factor VIII</a:t>
            </a:r>
          </a:p>
          <a:p>
            <a:pPr marL="285750" indent="-285750">
              <a:buFont typeface="Arial" panose="020B0604020202020204" pitchFamily="34" charset="0"/>
              <a:buChar char="•"/>
            </a:pPr>
            <a:r>
              <a:rPr lang="en-GB" sz="1500" dirty="0">
                <a:solidFill>
                  <a:schemeClr val="tx1"/>
                </a:solidFill>
              </a:rPr>
              <a:t>Fresh frozen plasma containing factor VIII to be given for acute bleeds </a:t>
            </a:r>
          </a:p>
          <a:p>
            <a:pPr marL="285750" indent="-285750">
              <a:buFont typeface="Arial" panose="020B0604020202020204" pitchFamily="34" charset="0"/>
              <a:buChar char="•"/>
            </a:pPr>
            <a:r>
              <a:rPr lang="en-GB" sz="1500" dirty="0">
                <a:solidFill>
                  <a:schemeClr val="tx1"/>
                </a:solidFill>
              </a:rPr>
              <a:t>Desmopressin to boost factor VIII activity </a:t>
            </a: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Mild disease bleed after trauma</a:t>
            </a:r>
          </a:p>
          <a:p>
            <a:pPr marL="285750" indent="-285750">
              <a:buFont typeface="Arial" panose="020B0604020202020204" pitchFamily="34" charset="0"/>
              <a:buChar char="•"/>
            </a:pPr>
            <a:r>
              <a:rPr lang="en-GB" sz="1500" dirty="0">
                <a:solidFill>
                  <a:schemeClr val="tx1"/>
                </a:solidFill>
              </a:rPr>
              <a:t>Moderate disease</a:t>
            </a:r>
          </a:p>
          <a:p>
            <a:pPr marL="742950" lvl="1" indent="-285750">
              <a:buFont typeface="Arial" panose="020B0604020202020204" pitchFamily="34" charset="0"/>
              <a:buChar char="•"/>
            </a:pPr>
            <a:r>
              <a:rPr lang="en-GB" sz="1500" dirty="0">
                <a:solidFill>
                  <a:schemeClr val="tx1"/>
                </a:solidFill>
              </a:rPr>
              <a:t>Bleeding following venepuncture</a:t>
            </a:r>
          </a:p>
          <a:p>
            <a:pPr marL="742950" lvl="1" indent="-285750">
              <a:buFont typeface="Arial" panose="020B0604020202020204" pitchFamily="34" charset="0"/>
              <a:buChar char="•"/>
            </a:pPr>
            <a:r>
              <a:rPr lang="en-GB" sz="1500" dirty="0">
                <a:solidFill>
                  <a:schemeClr val="tx1"/>
                </a:solidFill>
              </a:rPr>
              <a:t>Bleeding following trauma </a:t>
            </a:r>
          </a:p>
          <a:p>
            <a:pPr marL="285750" indent="-285750">
              <a:buFont typeface="Arial" panose="020B0604020202020204" pitchFamily="34" charset="0"/>
              <a:buChar char="•"/>
            </a:pPr>
            <a:r>
              <a:rPr lang="en-GB" sz="1500" dirty="0">
                <a:solidFill>
                  <a:schemeClr val="tx1"/>
                </a:solidFill>
              </a:rPr>
              <a:t>Severe disease</a:t>
            </a:r>
          </a:p>
          <a:p>
            <a:pPr marL="742950" lvl="1" indent="-285750">
              <a:buFont typeface="Arial" panose="020B0604020202020204" pitchFamily="34" charset="0"/>
              <a:buChar char="•"/>
            </a:pPr>
            <a:r>
              <a:rPr lang="en-GB" sz="1500" dirty="0">
                <a:solidFill>
                  <a:schemeClr val="tx1"/>
                </a:solidFill>
              </a:rPr>
              <a:t>Neonatal bleeding</a:t>
            </a:r>
          </a:p>
          <a:p>
            <a:pPr marL="742950" lvl="1" indent="-285750">
              <a:buFont typeface="Arial" panose="020B0604020202020204" pitchFamily="34" charset="0"/>
              <a:buChar char="•"/>
            </a:pPr>
            <a:r>
              <a:rPr lang="en-GB" sz="1500" dirty="0">
                <a:solidFill>
                  <a:schemeClr val="tx1"/>
                </a:solidFill>
              </a:rPr>
              <a:t>History of spontaneous bleeding </a:t>
            </a:r>
          </a:p>
          <a:p>
            <a:pPr marL="742950" lvl="1" indent="-285750">
              <a:buFont typeface="Arial" panose="020B0604020202020204" pitchFamily="34" charset="0"/>
              <a:buChar char="•"/>
            </a:pPr>
            <a:r>
              <a:rPr lang="en-GB" sz="1500" dirty="0">
                <a:solidFill>
                  <a:schemeClr val="tx1"/>
                </a:solidFill>
              </a:rPr>
              <a:t>GI bleeds</a:t>
            </a:r>
          </a:p>
          <a:p>
            <a:pPr marL="742950" lvl="1" indent="-285750">
              <a:buFont typeface="Arial" panose="020B0604020202020204" pitchFamily="34" charset="0"/>
              <a:buChar char="•"/>
            </a:pPr>
            <a:r>
              <a:rPr lang="en-GB" sz="1500" dirty="0">
                <a:solidFill>
                  <a:schemeClr val="tx1"/>
                </a:solidFill>
              </a:rPr>
              <a:t>Haematuria </a:t>
            </a: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FBC </a:t>
            </a:r>
            <a:r>
              <a:rPr lang="en-GB" sz="1500" dirty="0">
                <a:solidFill>
                  <a:schemeClr val="tx1"/>
                </a:solidFill>
                <a:sym typeface="Wingdings" pitchFamily="2" charset="2"/>
              </a:rPr>
              <a:t> low haematocrit, low Hb</a:t>
            </a:r>
          </a:p>
          <a:p>
            <a:pPr marL="285750" indent="-285750">
              <a:buFont typeface="Arial" panose="020B0604020202020204" pitchFamily="34" charset="0"/>
              <a:buChar char="•"/>
            </a:pPr>
            <a:r>
              <a:rPr lang="en-GB" sz="1500" dirty="0">
                <a:solidFill>
                  <a:schemeClr val="tx1"/>
                </a:solidFill>
                <a:sym typeface="Wingdings" pitchFamily="2" charset="2"/>
              </a:rPr>
              <a:t>Normal prothrombin and bleeding time</a:t>
            </a:r>
          </a:p>
          <a:p>
            <a:pPr marL="285750" indent="-285750">
              <a:buFont typeface="Arial" panose="020B0604020202020204" pitchFamily="34" charset="0"/>
              <a:buChar char="•"/>
            </a:pPr>
            <a:r>
              <a:rPr lang="en-GB" sz="1500" dirty="0">
                <a:solidFill>
                  <a:schemeClr val="tx1"/>
                </a:solidFill>
                <a:sym typeface="Wingdings" pitchFamily="2" charset="2"/>
              </a:rPr>
              <a:t>Prolonged activated partial thromboplastin time</a:t>
            </a:r>
          </a:p>
          <a:p>
            <a:pPr marL="285750" indent="-285750">
              <a:buFont typeface="Arial" panose="020B0604020202020204" pitchFamily="34" charset="0"/>
              <a:buChar char="•"/>
            </a:pPr>
            <a:r>
              <a:rPr lang="en-GB" sz="1500" dirty="0">
                <a:solidFill>
                  <a:schemeClr val="tx1"/>
                </a:solidFill>
                <a:sym typeface="Wingdings" pitchFamily="2" charset="2"/>
              </a:rPr>
              <a:t>Heavily reduced factor VIII</a:t>
            </a:r>
          </a:p>
          <a:p>
            <a:pPr marL="285750" indent="-285750">
              <a:buFont typeface="Arial" panose="020B0604020202020204" pitchFamily="34" charset="0"/>
              <a:buChar char="•"/>
            </a:pPr>
            <a:r>
              <a:rPr lang="en-GB" sz="1500" dirty="0">
                <a:solidFill>
                  <a:schemeClr val="tx1"/>
                </a:solidFill>
                <a:sym typeface="Wingdings" pitchFamily="2" charset="2"/>
              </a:rPr>
              <a:t>CT head  look for haemorrhages </a:t>
            </a:r>
            <a:endParaRPr lang="en-GB" sz="1500" dirty="0">
              <a:solidFill>
                <a:schemeClr val="tx1"/>
              </a:solidFill>
            </a:endParaRPr>
          </a:p>
        </p:txBody>
      </p:sp>
    </p:spTree>
    <p:extLst>
      <p:ext uri="{BB962C8B-B14F-4D97-AF65-F5344CB8AC3E}">
        <p14:creationId xmlns:p14="http://schemas.microsoft.com/office/powerpoint/2010/main" val="2195726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Haemophilia B</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500" dirty="0">
                <a:solidFill>
                  <a:schemeClr val="tx1"/>
                </a:solidFill>
              </a:rPr>
              <a:t>Caused by Factor IX deficiency </a:t>
            </a:r>
          </a:p>
          <a:p>
            <a:pPr marL="285750" indent="-285750">
              <a:buFont typeface="Arial" panose="020B0604020202020204" pitchFamily="34" charset="0"/>
              <a:buChar char="•"/>
            </a:pPr>
            <a:r>
              <a:rPr lang="en-GB" sz="1500" dirty="0">
                <a:solidFill>
                  <a:schemeClr val="tx1"/>
                </a:solidFill>
              </a:rPr>
              <a:t>Male predominance (X-linked)</a:t>
            </a:r>
          </a:p>
          <a:p>
            <a:pPr marL="285750" indent="-285750">
              <a:buFont typeface="Arial" panose="020B0604020202020204" pitchFamily="34" charset="0"/>
              <a:buChar char="•"/>
            </a:pPr>
            <a:r>
              <a:rPr lang="en-GB" sz="1500" dirty="0">
                <a:solidFill>
                  <a:schemeClr val="tx1"/>
                </a:solidFill>
              </a:rPr>
              <a:t>Mild disease has factor IX levels of 6-30%</a:t>
            </a:r>
          </a:p>
          <a:p>
            <a:pPr marL="285750" indent="-285750">
              <a:buFont typeface="Arial" panose="020B0604020202020204" pitchFamily="34" charset="0"/>
              <a:buChar char="•"/>
            </a:pPr>
            <a:r>
              <a:rPr lang="en-GB" sz="1500" dirty="0">
                <a:solidFill>
                  <a:schemeClr val="tx1"/>
                </a:solidFill>
              </a:rPr>
              <a:t>Moderate disease has levels od 1-5%</a:t>
            </a:r>
          </a:p>
          <a:p>
            <a:pPr marL="285750" indent="-285750">
              <a:buFont typeface="Arial" panose="020B0604020202020204" pitchFamily="34" charset="0"/>
              <a:buChar char="•"/>
            </a:pPr>
            <a:r>
              <a:rPr lang="en-GB" sz="1500" dirty="0">
                <a:solidFill>
                  <a:schemeClr val="tx1"/>
                </a:solidFill>
              </a:rPr>
              <a:t>Severe disease has levels of &lt;1%	</a:t>
            </a:r>
          </a:p>
          <a:p>
            <a:pPr marL="742950" lvl="1" indent="-285750">
              <a:buFont typeface="Arial" panose="020B0604020202020204" pitchFamily="34" charset="0"/>
              <a:buChar char="•"/>
            </a:pPr>
            <a:r>
              <a:rPr lang="en-GB" sz="1500" dirty="0">
                <a:solidFill>
                  <a:schemeClr val="tx1"/>
                </a:solidFill>
              </a:rPr>
              <a:t>This accounts for 50% of cases</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b="1" dirty="0">
                <a:solidFill>
                  <a:schemeClr val="tx1"/>
                </a:solidFill>
              </a:rPr>
              <a:t>Treatment must be started before confirmed diagnosis</a:t>
            </a:r>
          </a:p>
          <a:p>
            <a:pPr marL="285750" indent="-285750">
              <a:buFont typeface="Arial" panose="020B0604020202020204" pitchFamily="34" charset="0"/>
              <a:buChar char="•"/>
            </a:pPr>
            <a:r>
              <a:rPr lang="en-GB" sz="1500" dirty="0">
                <a:solidFill>
                  <a:schemeClr val="tx1"/>
                </a:solidFill>
              </a:rPr>
              <a:t>Recombinant factor IX</a:t>
            </a:r>
          </a:p>
          <a:p>
            <a:pPr marL="285750" indent="-285750">
              <a:buFont typeface="Arial" panose="020B0604020202020204" pitchFamily="34" charset="0"/>
              <a:buChar char="•"/>
            </a:pPr>
            <a:r>
              <a:rPr lang="en-GB" sz="1500" dirty="0">
                <a:solidFill>
                  <a:schemeClr val="tx1"/>
                </a:solidFill>
              </a:rPr>
              <a:t>Vaccination against Hep A and B</a:t>
            </a:r>
            <a:br>
              <a:rPr lang="en-GB" sz="1500" dirty="0">
                <a:solidFill>
                  <a:schemeClr val="tx1"/>
                </a:solidFill>
              </a:rPr>
            </a:b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Patients should wear a medical emergency bracelet </a:t>
            </a: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Bruising</a:t>
            </a:r>
          </a:p>
          <a:p>
            <a:pPr marL="285750" indent="-285750">
              <a:buFont typeface="Arial" panose="020B0604020202020204" pitchFamily="34" charset="0"/>
              <a:buChar char="•"/>
            </a:pPr>
            <a:r>
              <a:rPr lang="en-GB" sz="1500" dirty="0">
                <a:solidFill>
                  <a:schemeClr val="tx1"/>
                </a:solidFill>
              </a:rPr>
              <a:t>Epistaxis (nose bleeds)</a:t>
            </a:r>
          </a:p>
          <a:p>
            <a:pPr marL="285750" indent="-285750">
              <a:buFont typeface="Arial" panose="020B0604020202020204" pitchFamily="34" charset="0"/>
              <a:buChar char="•"/>
            </a:pPr>
            <a:r>
              <a:rPr lang="en-GB" sz="1500" dirty="0">
                <a:solidFill>
                  <a:schemeClr val="tx1"/>
                </a:solidFill>
              </a:rPr>
              <a:t>Pallor</a:t>
            </a:r>
          </a:p>
          <a:p>
            <a:pPr marL="285750" indent="-285750">
              <a:buFont typeface="Arial" panose="020B0604020202020204" pitchFamily="34" charset="0"/>
              <a:buChar char="•"/>
            </a:pPr>
            <a:r>
              <a:rPr lang="en-GB" sz="1500" dirty="0">
                <a:solidFill>
                  <a:schemeClr val="tx1"/>
                </a:solidFill>
              </a:rPr>
              <a:t>Haemoptysis</a:t>
            </a:r>
          </a:p>
          <a:p>
            <a:pPr marL="285750" indent="-285750">
              <a:buFont typeface="Arial" panose="020B0604020202020204" pitchFamily="34" charset="0"/>
              <a:buChar char="•"/>
            </a:pPr>
            <a:r>
              <a:rPr lang="en-GB" sz="1500" dirty="0">
                <a:solidFill>
                  <a:schemeClr val="tx1"/>
                </a:solidFill>
              </a:rPr>
              <a:t>Heavy bleeding from minor trauma </a:t>
            </a:r>
          </a:p>
          <a:p>
            <a:pPr marL="285750" indent="-285750">
              <a:buFont typeface="Arial" panose="020B0604020202020204" pitchFamily="34" charset="0"/>
              <a:buChar char="•"/>
            </a:pPr>
            <a:r>
              <a:rPr lang="en-GB" sz="1500" dirty="0">
                <a:solidFill>
                  <a:schemeClr val="tx1"/>
                </a:solidFill>
              </a:rPr>
              <a:t>Bleeding from tooth loss in childhood</a:t>
            </a:r>
          </a:p>
          <a:p>
            <a:pPr marL="285750" indent="-285750">
              <a:buFont typeface="Arial" panose="020B0604020202020204" pitchFamily="34" charset="0"/>
              <a:buChar char="•"/>
            </a:pPr>
            <a:r>
              <a:rPr lang="en-GB" sz="1500" dirty="0">
                <a:solidFill>
                  <a:schemeClr val="tx1"/>
                </a:solidFill>
              </a:rPr>
              <a:t>Joint pain and stiffness </a:t>
            </a:r>
          </a:p>
          <a:p>
            <a:pPr marL="285750" indent="-285750">
              <a:buFont typeface="Arial" panose="020B0604020202020204" pitchFamily="34" charset="0"/>
              <a:buChar char="•"/>
            </a:pPr>
            <a:r>
              <a:rPr lang="en-GB" sz="1500" dirty="0">
                <a:solidFill>
                  <a:schemeClr val="tx1"/>
                </a:solidFill>
              </a:rPr>
              <a:t>Headache, irritability, vomiting </a:t>
            </a:r>
          </a:p>
          <a:p>
            <a:pPr marL="285750" indent="-285750">
              <a:buFont typeface="Arial" panose="020B0604020202020204" pitchFamily="34" charset="0"/>
              <a:buChar char="•"/>
            </a:pPr>
            <a:r>
              <a:rPr lang="en-GB" sz="1500" dirty="0">
                <a:solidFill>
                  <a:schemeClr val="tx1"/>
                </a:solidFill>
              </a:rPr>
              <a:t>Haematemesis </a:t>
            </a:r>
            <a:r>
              <a:rPr lang="en-GB" sz="1500" dirty="0">
                <a:solidFill>
                  <a:schemeClr val="tx1"/>
                </a:solidFill>
                <a:sym typeface="Wingdings" pitchFamily="2" charset="2"/>
              </a:rPr>
              <a:t> GI bleed</a:t>
            </a:r>
            <a:endParaRPr lang="en-GB" sz="1500" dirty="0">
              <a:solidFill>
                <a:schemeClr val="tx1"/>
              </a:solidFill>
            </a:endParaRP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Normal prothrombin time </a:t>
            </a:r>
          </a:p>
          <a:p>
            <a:pPr marL="285750" indent="-285750">
              <a:buFont typeface="Arial" panose="020B0604020202020204" pitchFamily="34" charset="0"/>
              <a:buChar char="•"/>
            </a:pPr>
            <a:r>
              <a:rPr lang="en-GB" sz="1500" dirty="0">
                <a:solidFill>
                  <a:schemeClr val="tx1"/>
                </a:solidFill>
              </a:rPr>
              <a:t>Prolonged activated partial thromboplastin time </a:t>
            </a:r>
          </a:p>
          <a:p>
            <a:pPr marL="285750" indent="-285750">
              <a:buFont typeface="Arial" panose="020B0604020202020204" pitchFamily="34" charset="0"/>
              <a:buChar char="•"/>
            </a:pPr>
            <a:r>
              <a:rPr lang="en-GB" sz="1500" dirty="0">
                <a:solidFill>
                  <a:schemeClr val="tx1"/>
                </a:solidFill>
              </a:rPr>
              <a:t>Low factor IX levels </a:t>
            </a:r>
          </a:p>
          <a:p>
            <a:pPr marL="285750" indent="-285750">
              <a:buFont typeface="Arial" panose="020B0604020202020204" pitchFamily="34" charset="0"/>
              <a:buChar char="•"/>
            </a:pPr>
            <a:r>
              <a:rPr lang="en-GB" sz="1500" dirty="0">
                <a:solidFill>
                  <a:schemeClr val="tx1"/>
                </a:solidFill>
              </a:rPr>
              <a:t>Endoscopy if GI bleed suspected </a:t>
            </a:r>
          </a:p>
        </p:txBody>
      </p:sp>
    </p:spTree>
    <p:extLst>
      <p:ext uri="{BB962C8B-B14F-4D97-AF65-F5344CB8AC3E}">
        <p14:creationId xmlns:p14="http://schemas.microsoft.com/office/powerpoint/2010/main" val="4116963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von Willebrand’s Disease</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500" dirty="0">
                <a:solidFill>
                  <a:schemeClr val="tx1"/>
                </a:solidFill>
              </a:rPr>
              <a:t>Most common hereditary coagulopathy </a:t>
            </a:r>
          </a:p>
          <a:p>
            <a:pPr marL="285750" indent="-285750">
              <a:buFont typeface="Arial" panose="020B0604020202020204" pitchFamily="34" charset="0"/>
              <a:buChar char="•"/>
            </a:pPr>
            <a:r>
              <a:rPr lang="en-GB" sz="1500" dirty="0">
                <a:solidFill>
                  <a:schemeClr val="tx1"/>
                </a:solidFill>
              </a:rPr>
              <a:t>Can be congenital or acquired </a:t>
            </a:r>
          </a:p>
          <a:p>
            <a:pPr marL="285750" indent="-285750">
              <a:buFont typeface="Arial" panose="020B0604020202020204" pitchFamily="34" charset="0"/>
              <a:buChar char="•"/>
            </a:pPr>
            <a:r>
              <a:rPr lang="en-GB" sz="1500" dirty="0">
                <a:solidFill>
                  <a:schemeClr val="tx1"/>
                </a:solidFill>
              </a:rPr>
              <a:t>Also called pseudohaemophilia </a:t>
            </a:r>
          </a:p>
          <a:p>
            <a:pPr marL="285750" indent="-285750">
              <a:buFont typeface="Arial" panose="020B0604020202020204" pitchFamily="34" charset="0"/>
              <a:buChar char="•"/>
            </a:pPr>
            <a:r>
              <a:rPr lang="en-GB" sz="1500" dirty="0">
                <a:solidFill>
                  <a:schemeClr val="tx1"/>
                </a:solidFill>
              </a:rPr>
              <a:t>Caused by von Willebrand factor deficiency </a:t>
            </a:r>
          </a:p>
          <a:p>
            <a:pPr marL="742950" lvl="1" indent="-285750">
              <a:buFont typeface="Arial" panose="020B0604020202020204" pitchFamily="34" charset="0"/>
              <a:buChar char="•"/>
            </a:pPr>
            <a:r>
              <a:rPr lang="en-GB" sz="1500" dirty="0">
                <a:solidFill>
                  <a:schemeClr val="tx1"/>
                </a:solidFill>
              </a:rPr>
              <a:t>This assists platelet plug formation </a:t>
            </a:r>
          </a:p>
          <a:p>
            <a:pPr marL="742950" lvl="1" indent="-285750">
              <a:buFont typeface="Arial" panose="020B0604020202020204" pitchFamily="34" charset="0"/>
              <a:buChar char="•"/>
            </a:pPr>
            <a:r>
              <a:rPr lang="en-GB" sz="1500" dirty="0">
                <a:solidFill>
                  <a:schemeClr val="tx1"/>
                </a:solidFill>
              </a:rPr>
              <a:t>vWF binds to factor VIII preventing clearance from plasma </a:t>
            </a:r>
          </a:p>
          <a:p>
            <a:pPr marL="285750" indent="-285750">
              <a:buFont typeface="Arial" panose="020B0604020202020204" pitchFamily="34" charset="0"/>
              <a:buChar char="•"/>
            </a:pPr>
            <a:r>
              <a:rPr lang="en-GB" sz="1500" dirty="0">
                <a:solidFill>
                  <a:schemeClr val="tx1"/>
                </a:solidFill>
              </a:rPr>
              <a:t>More common in females </a:t>
            </a:r>
          </a:p>
          <a:p>
            <a:pPr marL="285750" indent="-285750">
              <a:buFont typeface="Arial" panose="020B0604020202020204" pitchFamily="34" charset="0"/>
              <a:buChar char="•"/>
            </a:pPr>
            <a:r>
              <a:rPr lang="en-GB" sz="1500" dirty="0">
                <a:solidFill>
                  <a:schemeClr val="tx1"/>
                </a:solidFill>
              </a:rPr>
              <a:t>Poorer prognosis in blood type O</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Education on bleeding risks </a:t>
            </a:r>
          </a:p>
          <a:p>
            <a:pPr marL="285750" indent="-285750">
              <a:buFont typeface="Arial" panose="020B0604020202020204" pitchFamily="34" charset="0"/>
              <a:buChar char="•"/>
            </a:pPr>
            <a:r>
              <a:rPr lang="en-GB" sz="1500" dirty="0">
                <a:solidFill>
                  <a:schemeClr val="tx1"/>
                </a:solidFill>
              </a:rPr>
              <a:t>Stop any antiplatelet drugs and NSAIDs</a:t>
            </a:r>
          </a:p>
          <a:p>
            <a:pPr marL="285750" indent="-285750">
              <a:buFont typeface="Arial" panose="020B0604020202020204" pitchFamily="34" charset="0"/>
              <a:buChar char="•"/>
            </a:pPr>
            <a:r>
              <a:rPr lang="en-GB" sz="1500" dirty="0">
                <a:solidFill>
                  <a:schemeClr val="tx1"/>
                </a:solidFill>
              </a:rPr>
              <a:t>Tranexamic acid </a:t>
            </a:r>
            <a:r>
              <a:rPr lang="en-GB" sz="1500" dirty="0">
                <a:solidFill>
                  <a:schemeClr val="tx1"/>
                </a:solidFill>
                <a:sym typeface="Wingdings" pitchFamily="2" charset="2"/>
              </a:rPr>
              <a:t> used for minor bleeds</a:t>
            </a:r>
          </a:p>
          <a:p>
            <a:pPr marL="285750" indent="-285750">
              <a:buFont typeface="Arial" panose="020B0604020202020204" pitchFamily="34" charset="0"/>
              <a:buChar char="•"/>
            </a:pPr>
            <a:r>
              <a:rPr lang="en-GB" sz="1500" dirty="0">
                <a:solidFill>
                  <a:schemeClr val="tx1"/>
                </a:solidFill>
                <a:sym typeface="Wingdings" pitchFamily="2" charset="2"/>
              </a:rPr>
              <a:t>Combined oral contraceptive to control menorrhagia in women </a:t>
            </a:r>
          </a:p>
          <a:p>
            <a:pPr marL="285750" indent="-285750">
              <a:buFont typeface="Arial" panose="020B0604020202020204" pitchFamily="34" charset="0"/>
              <a:buChar char="•"/>
            </a:pPr>
            <a:r>
              <a:rPr lang="en-GB" sz="1500" dirty="0">
                <a:solidFill>
                  <a:schemeClr val="tx1"/>
                </a:solidFill>
                <a:sym typeface="Wingdings" pitchFamily="2" charset="2"/>
              </a:rPr>
              <a:t>Desmopressin -&gt; increases vWF levels </a:t>
            </a:r>
          </a:p>
          <a:p>
            <a:pPr marL="285750" indent="-285750">
              <a:buFont typeface="Arial" panose="020B0604020202020204" pitchFamily="34" charset="0"/>
              <a:buChar char="•"/>
            </a:pPr>
            <a:r>
              <a:rPr lang="en-GB" sz="1500" dirty="0">
                <a:solidFill>
                  <a:schemeClr val="tx1"/>
                </a:solidFill>
                <a:sym typeface="Wingdings" pitchFamily="2" charset="2"/>
              </a:rPr>
              <a:t>Platelet transfusions can be helpful in some </a:t>
            </a:r>
          </a:p>
          <a:p>
            <a:pPr marL="285750" indent="-285750">
              <a:buFont typeface="Arial" panose="020B0604020202020204" pitchFamily="34" charset="0"/>
              <a:buChar char="•"/>
            </a:pPr>
            <a:r>
              <a:rPr lang="en-GB" sz="1500" dirty="0">
                <a:solidFill>
                  <a:schemeClr val="tx1"/>
                </a:solidFill>
                <a:sym typeface="Wingdings" pitchFamily="2" charset="2"/>
              </a:rPr>
              <a:t>Family screening should be offered </a:t>
            </a:r>
            <a:endParaRPr lang="en-GB" sz="1500" dirty="0">
              <a:solidFill>
                <a:schemeClr val="tx1"/>
              </a:solidFill>
            </a:endParaRP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Bleeding from mucosa </a:t>
            </a:r>
          </a:p>
          <a:p>
            <a:pPr marL="742950" lvl="1" indent="-285750">
              <a:buFont typeface="Arial" panose="020B0604020202020204" pitchFamily="34" charset="0"/>
              <a:buChar char="•"/>
            </a:pPr>
            <a:r>
              <a:rPr lang="en-GB" sz="1500" dirty="0">
                <a:solidFill>
                  <a:schemeClr val="tx1"/>
                </a:solidFill>
              </a:rPr>
              <a:t>Epistaxis (nose bleeds)</a:t>
            </a:r>
          </a:p>
          <a:p>
            <a:pPr marL="742950" lvl="1" indent="-285750">
              <a:buFont typeface="Arial" panose="020B0604020202020204" pitchFamily="34" charset="0"/>
              <a:buChar char="•"/>
            </a:pPr>
            <a:r>
              <a:rPr lang="en-GB" sz="1500" dirty="0">
                <a:solidFill>
                  <a:schemeClr val="tx1"/>
                </a:solidFill>
              </a:rPr>
              <a:t>Menorrhagia (heavy periods)</a:t>
            </a:r>
          </a:p>
          <a:p>
            <a:pPr marL="285750" indent="-285750">
              <a:buFont typeface="Arial" panose="020B0604020202020204" pitchFamily="34" charset="0"/>
              <a:buChar char="•"/>
            </a:pPr>
            <a:r>
              <a:rPr lang="en-GB" sz="1500" dirty="0">
                <a:solidFill>
                  <a:schemeClr val="tx1"/>
                </a:solidFill>
              </a:rPr>
              <a:t>Spontaneous bleeding</a:t>
            </a:r>
          </a:p>
          <a:p>
            <a:pPr marL="285750" indent="-285750">
              <a:buFont typeface="Arial" panose="020B0604020202020204" pitchFamily="34" charset="0"/>
              <a:buChar char="•"/>
            </a:pPr>
            <a:r>
              <a:rPr lang="en-GB" sz="1500" dirty="0">
                <a:solidFill>
                  <a:schemeClr val="tx1"/>
                </a:solidFill>
              </a:rPr>
              <a:t>Blood clots during childbirth (rare)</a:t>
            </a:r>
          </a:p>
          <a:p>
            <a:pPr marL="285750" indent="-285750">
              <a:buFont typeface="Arial" panose="020B0604020202020204" pitchFamily="34" charset="0"/>
              <a:buChar char="•"/>
            </a:pPr>
            <a:r>
              <a:rPr lang="en-GB" sz="1500" dirty="0">
                <a:solidFill>
                  <a:schemeClr val="tx1"/>
                </a:solidFill>
              </a:rPr>
              <a:t>Spontaneous death (rare)</a:t>
            </a:r>
            <a:br>
              <a:rPr lang="en-GB" sz="1500" dirty="0">
                <a:solidFill>
                  <a:schemeClr val="tx1"/>
                </a:solidFill>
              </a:rPr>
            </a:b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3 types: Type 1, 2, 3, platelet type </a:t>
            </a:r>
          </a:p>
          <a:p>
            <a:pPr marL="285750" indent="-285750">
              <a:buFont typeface="Arial" panose="020B0604020202020204" pitchFamily="34" charset="0"/>
              <a:buChar char="•"/>
            </a:pPr>
            <a:r>
              <a:rPr lang="en-GB" sz="1500" dirty="0">
                <a:solidFill>
                  <a:schemeClr val="tx1"/>
                </a:solidFill>
              </a:rPr>
              <a:t>Type 1 is the most common (60-80%)</a:t>
            </a:r>
          </a:p>
          <a:p>
            <a:pPr marL="285750" indent="-285750">
              <a:buFont typeface="Arial" panose="020B0604020202020204" pitchFamily="34" charset="0"/>
              <a:buChar char="•"/>
            </a:pPr>
            <a:r>
              <a:rPr lang="en-GB" sz="1500" dirty="0">
                <a:solidFill>
                  <a:schemeClr val="tx1"/>
                </a:solidFill>
              </a:rPr>
              <a:t>Platelet type is the most rare (70 cases)</a:t>
            </a: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FBC</a:t>
            </a:r>
          </a:p>
          <a:p>
            <a:pPr marL="285750" indent="-285750">
              <a:buFont typeface="Arial" panose="020B0604020202020204" pitchFamily="34" charset="0"/>
              <a:buChar char="•"/>
            </a:pPr>
            <a:r>
              <a:rPr lang="en-GB" sz="1500" dirty="0">
                <a:solidFill>
                  <a:schemeClr val="tx1"/>
                </a:solidFill>
              </a:rPr>
              <a:t>Fibrinogen level</a:t>
            </a:r>
          </a:p>
          <a:p>
            <a:pPr marL="285750" indent="-285750">
              <a:buFont typeface="Arial" panose="020B0604020202020204" pitchFamily="34" charset="0"/>
              <a:buChar char="•"/>
            </a:pPr>
            <a:r>
              <a:rPr lang="en-GB" sz="1500" dirty="0">
                <a:solidFill>
                  <a:schemeClr val="tx1"/>
                </a:solidFill>
              </a:rPr>
              <a:t>Platelet count </a:t>
            </a:r>
            <a:r>
              <a:rPr lang="en-GB" sz="1500" dirty="0">
                <a:solidFill>
                  <a:schemeClr val="tx1"/>
                </a:solidFill>
                <a:sym typeface="Wingdings" pitchFamily="2" charset="2"/>
              </a:rPr>
              <a:t> normal </a:t>
            </a: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Clotting screen</a:t>
            </a:r>
          </a:p>
          <a:p>
            <a:pPr marL="285750" indent="-285750">
              <a:buFont typeface="Arial" panose="020B0604020202020204" pitchFamily="34" charset="0"/>
              <a:buChar char="•"/>
            </a:pPr>
            <a:r>
              <a:rPr lang="en-GB" sz="1500" dirty="0">
                <a:solidFill>
                  <a:schemeClr val="tx1"/>
                </a:solidFill>
              </a:rPr>
              <a:t>Plasma vWF decreased </a:t>
            </a:r>
          </a:p>
          <a:p>
            <a:pPr marL="285750" indent="-285750">
              <a:buFont typeface="Arial" panose="020B0604020202020204" pitchFamily="34" charset="0"/>
              <a:buChar char="•"/>
            </a:pPr>
            <a:r>
              <a:rPr lang="en-GB" sz="1500" dirty="0">
                <a:solidFill>
                  <a:schemeClr val="tx1"/>
                </a:solidFill>
              </a:rPr>
              <a:t>Factor VIII levels </a:t>
            </a:r>
            <a:r>
              <a:rPr lang="en-GB" sz="1500" dirty="0">
                <a:solidFill>
                  <a:schemeClr val="tx1"/>
                </a:solidFill>
                <a:sym typeface="Wingdings" pitchFamily="2" charset="2"/>
              </a:rPr>
              <a:t> can be decreased as vWF is not present to protect it </a:t>
            </a:r>
            <a:endParaRPr lang="en-GB" sz="1500" dirty="0">
              <a:solidFill>
                <a:schemeClr val="tx1"/>
              </a:solidFill>
            </a:endParaRPr>
          </a:p>
        </p:txBody>
      </p:sp>
    </p:spTree>
    <p:extLst>
      <p:ext uri="{BB962C8B-B14F-4D97-AF65-F5344CB8AC3E}">
        <p14:creationId xmlns:p14="http://schemas.microsoft.com/office/powerpoint/2010/main" val="1870022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Thrombosis</a:t>
            </a:r>
          </a:p>
        </p:txBody>
      </p:sp>
    </p:spTree>
    <p:extLst>
      <p:ext uri="{BB962C8B-B14F-4D97-AF65-F5344CB8AC3E}">
        <p14:creationId xmlns:p14="http://schemas.microsoft.com/office/powerpoint/2010/main" val="4207709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Deep Vein Thrombosis (DVT)</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500" dirty="0">
                <a:solidFill>
                  <a:schemeClr val="tx1"/>
                </a:solidFill>
              </a:rPr>
              <a:t>Caused when a blood clot forms in a vein</a:t>
            </a:r>
          </a:p>
          <a:p>
            <a:pPr marL="285750" indent="-285750">
              <a:buFont typeface="Arial" panose="020B0604020202020204" pitchFamily="34" charset="0"/>
              <a:buChar char="•"/>
            </a:pPr>
            <a:r>
              <a:rPr lang="en-GB" sz="1500" dirty="0">
                <a:solidFill>
                  <a:schemeClr val="tx1"/>
                </a:solidFill>
              </a:rPr>
              <a:t>Common post-operatively due to immobilisation </a:t>
            </a:r>
          </a:p>
          <a:p>
            <a:pPr marL="285750" indent="-285750">
              <a:buFont typeface="Arial" panose="020B0604020202020204" pitchFamily="34" charset="0"/>
              <a:buChar char="•"/>
            </a:pPr>
            <a:r>
              <a:rPr lang="en-GB" sz="1500" dirty="0">
                <a:solidFill>
                  <a:schemeClr val="tx1"/>
                </a:solidFill>
              </a:rPr>
              <a:t>Associated with contraceptive pill, long haul flights, leg fractures and malignancy </a:t>
            </a:r>
          </a:p>
          <a:p>
            <a:pPr marL="285750" indent="-285750">
              <a:buFont typeface="Arial" panose="020B0604020202020204" pitchFamily="34" charset="0"/>
              <a:buChar char="•"/>
            </a:pPr>
            <a:r>
              <a:rPr lang="en-GB" sz="1500" dirty="0">
                <a:solidFill>
                  <a:schemeClr val="tx1"/>
                </a:solidFill>
              </a:rPr>
              <a:t>Most commonly seen in calf </a:t>
            </a:r>
          </a:p>
          <a:p>
            <a:pPr marL="285750" indent="-285750">
              <a:buFont typeface="Arial" panose="020B0604020202020204" pitchFamily="34" charset="0"/>
              <a:buChar char="•"/>
            </a:pPr>
            <a:r>
              <a:rPr lang="en-GB" sz="1500" dirty="0">
                <a:solidFill>
                  <a:schemeClr val="tx1"/>
                </a:solidFill>
              </a:rPr>
              <a:t>Risks: increased age, pregnancy, trauma, previous DVT, obesity, immobility</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LMWH</a:t>
            </a:r>
          </a:p>
          <a:p>
            <a:pPr marL="285750" indent="-285750">
              <a:buFont typeface="Arial" panose="020B0604020202020204" pitchFamily="34" charset="0"/>
              <a:buChar char="•"/>
            </a:pPr>
            <a:r>
              <a:rPr lang="en-GB" sz="1500" dirty="0">
                <a:solidFill>
                  <a:schemeClr val="tx1"/>
                </a:solidFill>
              </a:rPr>
              <a:t>Oral warfarin </a:t>
            </a:r>
            <a:r>
              <a:rPr lang="en-GB" sz="1500" dirty="0">
                <a:solidFill>
                  <a:schemeClr val="tx1"/>
                </a:solidFill>
                <a:sym typeface="Wingdings" pitchFamily="2" charset="2"/>
              </a:rPr>
              <a:t> target INR of 2.5</a:t>
            </a:r>
          </a:p>
          <a:p>
            <a:pPr marL="285750" indent="-285750">
              <a:buFont typeface="Arial" panose="020B0604020202020204" pitchFamily="34" charset="0"/>
              <a:buChar char="•"/>
            </a:pPr>
            <a:r>
              <a:rPr lang="en-GB" sz="1500" dirty="0">
                <a:solidFill>
                  <a:schemeClr val="tx1"/>
                </a:solidFill>
                <a:sym typeface="Wingdings" pitchFamily="2" charset="2"/>
              </a:rPr>
              <a:t>DOAC  apixaban (note: not with warfarin)</a:t>
            </a:r>
          </a:p>
          <a:p>
            <a:pPr marL="285750" indent="-285750">
              <a:buFont typeface="Arial" panose="020B0604020202020204" pitchFamily="34" charset="0"/>
              <a:buChar char="•"/>
            </a:pPr>
            <a:r>
              <a:rPr lang="en-GB" sz="1500" dirty="0">
                <a:solidFill>
                  <a:schemeClr val="tx1"/>
                </a:solidFill>
                <a:sym typeface="Wingdings" pitchFamily="2" charset="2"/>
              </a:rPr>
              <a:t>Compression stockings </a:t>
            </a:r>
            <a:br>
              <a:rPr lang="en-GB" sz="1500" dirty="0">
                <a:solidFill>
                  <a:schemeClr val="tx1"/>
                </a:solidFill>
                <a:sym typeface="Wingdings" pitchFamily="2" charset="2"/>
              </a:rPr>
            </a:br>
            <a:endParaRPr lang="en-GB" sz="1500" dirty="0">
              <a:solidFill>
                <a:schemeClr val="tx1"/>
              </a:solidFill>
              <a:sym typeface="Wingdings" pitchFamily="2" charset="2"/>
            </a:endParaRPr>
          </a:p>
          <a:p>
            <a:pPr marL="285750" indent="-285750">
              <a:buFont typeface="Arial" panose="020B0604020202020204" pitchFamily="34" charset="0"/>
              <a:buChar char="•"/>
            </a:pPr>
            <a:r>
              <a:rPr lang="en-GB" sz="1500" dirty="0">
                <a:solidFill>
                  <a:schemeClr val="tx1"/>
                </a:solidFill>
                <a:sym typeface="Wingdings" pitchFamily="2" charset="2"/>
              </a:rPr>
              <a:t>Major complication: </a:t>
            </a:r>
            <a:r>
              <a:rPr lang="en-GB" sz="1500" b="1" dirty="0">
                <a:solidFill>
                  <a:schemeClr val="tx1"/>
                </a:solidFill>
                <a:sym typeface="Wingdings" pitchFamily="2" charset="2"/>
              </a:rPr>
              <a:t>Pulmonary embolism </a:t>
            </a:r>
            <a:endParaRPr lang="en-GB" sz="1500" b="1" dirty="0">
              <a:solidFill>
                <a:schemeClr val="tx1"/>
              </a:solidFill>
            </a:endParaRP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Often asymptomatic </a:t>
            </a:r>
          </a:p>
          <a:p>
            <a:pPr marL="285750" indent="-285750">
              <a:buFont typeface="Arial" panose="020B0604020202020204" pitchFamily="34" charset="0"/>
              <a:buChar char="•"/>
            </a:pPr>
            <a:r>
              <a:rPr lang="en-GB" sz="1500" dirty="0">
                <a:solidFill>
                  <a:schemeClr val="tx1"/>
                </a:solidFill>
              </a:rPr>
              <a:t>Pain in calf</a:t>
            </a:r>
          </a:p>
          <a:p>
            <a:pPr marL="285750" indent="-285750">
              <a:buFont typeface="Arial" panose="020B0604020202020204" pitchFamily="34" charset="0"/>
              <a:buChar char="•"/>
            </a:pPr>
            <a:r>
              <a:rPr lang="en-GB" sz="1500" dirty="0">
                <a:solidFill>
                  <a:schemeClr val="tx1"/>
                </a:solidFill>
              </a:rPr>
              <a:t>Swelling</a:t>
            </a:r>
          </a:p>
          <a:p>
            <a:pPr marL="285750" indent="-285750">
              <a:buFont typeface="Arial" panose="020B0604020202020204" pitchFamily="34" charset="0"/>
              <a:buChar char="•"/>
            </a:pPr>
            <a:r>
              <a:rPr lang="en-GB" sz="1500" dirty="0">
                <a:solidFill>
                  <a:schemeClr val="tx1"/>
                </a:solidFill>
              </a:rPr>
              <a:t>Redness and warmth over area</a:t>
            </a:r>
          </a:p>
          <a:p>
            <a:pPr marL="285750" indent="-285750">
              <a:buFont typeface="Arial" panose="020B0604020202020204" pitchFamily="34" charset="0"/>
              <a:buChar char="•"/>
            </a:pPr>
            <a:r>
              <a:rPr lang="en-GB" sz="1500" dirty="0">
                <a:solidFill>
                  <a:schemeClr val="tx1"/>
                </a:solidFill>
              </a:rPr>
              <a:t>Ankle oedema</a:t>
            </a:r>
          </a:p>
          <a:p>
            <a:pPr marL="285750" indent="-285750">
              <a:buFont typeface="Arial" panose="020B0604020202020204" pitchFamily="34" charset="0"/>
              <a:buChar char="•"/>
            </a:pPr>
            <a:r>
              <a:rPr lang="en-GB" sz="1500" b="1" dirty="0">
                <a:solidFill>
                  <a:schemeClr val="tx1"/>
                </a:solidFill>
              </a:rPr>
              <a:t>Unilateral</a:t>
            </a: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endParaRPr lang="en-GB" sz="1500" dirty="0">
              <a:solidFill>
                <a:schemeClr val="tx1"/>
              </a:solidFill>
            </a:endParaRP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dirty="0">
                <a:solidFill>
                  <a:schemeClr val="tx1"/>
                </a:solidFill>
              </a:rPr>
              <a:t>Well’s score </a:t>
            </a:r>
            <a:r>
              <a:rPr lang="en-GB" sz="1500" dirty="0">
                <a:solidFill>
                  <a:schemeClr val="tx1"/>
                </a:solidFill>
                <a:sym typeface="Wingdings" pitchFamily="2" charset="2"/>
              </a:rPr>
              <a:t> 2 points or more = proximal leg USS, less than 2 points = D-dimer</a:t>
            </a: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D-dimer</a:t>
            </a:r>
          </a:p>
          <a:p>
            <a:pPr marL="742950" lvl="1" indent="-285750">
              <a:buFont typeface="Arial" panose="020B0604020202020204" pitchFamily="34" charset="0"/>
              <a:buChar char="•"/>
            </a:pPr>
            <a:r>
              <a:rPr lang="en-GB" sz="1500" dirty="0">
                <a:solidFill>
                  <a:schemeClr val="tx1"/>
                </a:solidFill>
              </a:rPr>
              <a:t>Positive D-dimer is not diagnostic </a:t>
            </a:r>
          </a:p>
          <a:p>
            <a:pPr marL="742950" lvl="1" indent="-285750">
              <a:buFont typeface="Arial" panose="020B0604020202020204" pitchFamily="34" charset="0"/>
              <a:buChar char="•"/>
            </a:pPr>
            <a:r>
              <a:rPr lang="en-GB" sz="1500" dirty="0">
                <a:solidFill>
                  <a:schemeClr val="tx1"/>
                </a:solidFill>
              </a:rPr>
              <a:t>Negative D-dimer exclude DVT</a:t>
            </a:r>
          </a:p>
          <a:p>
            <a:pPr marL="742950" lvl="1" indent="-285750">
              <a:buFont typeface="Arial" panose="020B0604020202020204" pitchFamily="34" charset="0"/>
              <a:buChar char="•"/>
            </a:pPr>
            <a:r>
              <a:rPr lang="en-GB" sz="1500" dirty="0">
                <a:solidFill>
                  <a:schemeClr val="tx1"/>
                </a:solidFill>
              </a:rPr>
              <a:t>Can be positive in cancer, pregnancy, and post-operatively </a:t>
            </a:r>
          </a:p>
          <a:p>
            <a:pPr marL="285750" indent="-285750">
              <a:buFont typeface="Arial" panose="020B0604020202020204" pitchFamily="34" charset="0"/>
              <a:buChar char="•"/>
            </a:pPr>
            <a:r>
              <a:rPr lang="en-GB" sz="1500" dirty="0">
                <a:solidFill>
                  <a:schemeClr val="tx1"/>
                </a:solidFill>
              </a:rPr>
              <a:t>Doppler Ultrasound </a:t>
            </a:r>
          </a:p>
        </p:txBody>
      </p:sp>
      <p:pic>
        <p:nvPicPr>
          <p:cNvPr id="24578" name="Picture 2" descr="Deep Vein Thrombosis | Old Bat On A Bike.">
            <a:extLst>
              <a:ext uri="{FF2B5EF4-FFF2-40B4-BE49-F238E27FC236}">
                <a16:creationId xmlns:a16="http://schemas.microsoft.com/office/drawing/2014/main" id="{D6BE7FD9-5998-5247-BCE2-E06C4CCA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856" y="4886325"/>
            <a:ext cx="2263081" cy="150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17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Pulmonary Embolism (PE)</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19111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500" dirty="0">
                <a:solidFill>
                  <a:schemeClr val="tx1"/>
                </a:solidFill>
              </a:rPr>
              <a:t>Commonly arises from DVT</a:t>
            </a:r>
          </a:p>
          <a:p>
            <a:pPr marL="285750" indent="-285750">
              <a:buFont typeface="Arial" panose="020B0604020202020204" pitchFamily="34" charset="0"/>
              <a:buChar char="•"/>
            </a:pPr>
            <a:r>
              <a:rPr lang="en-GB" sz="1500" dirty="0">
                <a:solidFill>
                  <a:schemeClr val="tx1"/>
                </a:solidFill>
              </a:rPr>
              <a:t>Rare causes include sepsis, parasites, fat embolism, neoplastic cells </a:t>
            </a:r>
          </a:p>
          <a:p>
            <a:pPr marL="285750" indent="-285750">
              <a:buFont typeface="Arial" panose="020B0604020202020204" pitchFamily="34" charset="0"/>
              <a:buChar char="•"/>
            </a:pPr>
            <a:r>
              <a:rPr lang="en-GB" sz="1500" dirty="0">
                <a:solidFill>
                  <a:schemeClr val="tx1"/>
                </a:solidFill>
              </a:rPr>
              <a:t>Risks include: recent surgery, hip/knee replacement, immobility, malignancy, pregnancy, combined contraceptive pill, HRT</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If delay on CTPA give LMWH </a:t>
            </a:r>
            <a:r>
              <a:rPr lang="en-GB" sz="1500" dirty="0">
                <a:solidFill>
                  <a:schemeClr val="tx1"/>
                </a:solidFill>
                <a:sym typeface="Wingdings" pitchFamily="2" charset="2"/>
              </a:rPr>
              <a:t> Delteparin</a:t>
            </a:r>
          </a:p>
          <a:p>
            <a:pPr marL="285750" indent="-285750">
              <a:buFont typeface="Arial" panose="020B0604020202020204" pitchFamily="34" charset="0"/>
              <a:buChar char="•"/>
            </a:pPr>
            <a:r>
              <a:rPr lang="en-GB" sz="1500" dirty="0">
                <a:solidFill>
                  <a:schemeClr val="tx1"/>
                </a:solidFill>
                <a:sym typeface="Wingdings" pitchFamily="2" charset="2"/>
              </a:rPr>
              <a:t>Oxygen</a:t>
            </a:r>
          </a:p>
          <a:p>
            <a:pPr marL="285750" indent="-285750">
              <a:buFont typeface="Arial" panose="020B0604020202020204" pitchFamily="34" charset="0"/>
              <a:buChar char="•"/>
            </a:pPr>
            <a:r>
              <a:rPr lang="en-GB" sz="1500" dirty="0">
                <a:solidFill>
                  <a:schemeClr val="tx1"/>
                </a:solidFill>
                <a:sym typeface="Wingdings" pitchFamily="2" charset="2"/>
              </a:rPr>
              <a:t>Analgesia </a:t>
            </a:r>
          </a:p>
          <a:p>
            <a:pPr marL="285750" indent="-285750">
              <a:buFont typeface="Arial" panose="020B0604020202020204" pitchFamily="34" charset="0"/>
              <a:buChar char="•"/>
            </a:pPr>
            <a:r>
              <a:rPr lang="en-GB" sz="1500" dirty="0">
                <a:solidFill>
                  <a:schemeClr val="tx1"/>
                </a:solidFill>
                <a:sym typeface="Wingdings" pitchFamily="2" charset="2"/>
              </a:rPr>
              <a:t>DOAC  apixaban</a:t>
            </a:r>
            <a:br>
              <a:rPr lang="en-GB" sz="1500" dirty="0">
                <a:solidFill>
                  <a:schemeClr val="tx1"/>
                </a:solidFill>
                <a:sym typeface="Wingdings" pitchFamily="2" charset="2"/>
              </a:rPr>
            </a:br>
            <a:endParaRPr lang="en-GB" sz="1500" dirty="0">
              <a:solidFill>
                <a:schemeClr val="tx1"/>
              </a:solidFill>
              <a:sym typeface="Wingdings" pitchFamily="2" charset="2"/>
            </a:endParaRPr>
          </a:p>
          <a:p>
            <a:pPr marL="285750" indent="-285750">
              <a:buFont typeface="Arial" panose="020B0604020202020204" pitchFamily="34" charset="0"/>
              <a:buChar char="•"/>
            </a:pPr>
            <a:r>
              <a:rPr lang="en-GB" sz="1500" dirty="0">
                <a:solidFill>
                  <a:schemeClr val="tx1"/>
                </a:solidFill>
                <a:sym typeface="Wingdings" pitchFamily="2" charset="2"/>
              </a:rPr>
              <a:t>Major complications can occur in pregnant women </a:t>
            </a:r>
            <a:endParaRPr lang="en-GB" sz="1500" dirty="0">
              <a:solidFill>
                <a:schemeClr val="tx1"/>
              </a:solidFill>
            </a:endParaRP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4629150"/>
            <a:ext cx="4324277" cy="1914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b="1" dirty="0">
                <a:solidFill>
                  <a:schemeClr val="tx1"/>
                </a:solidFill>
              </a:rPr>
              <a:t>Acute onset shortness of breath</a:t>
            </a: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rPr>
              <a:t>Unilateral pleuritic chest pain </a:t>
            </a:r>
          </a:p>
          <a:p>
            <a:pPr marL="285750" indent="-285750">
              <a:buFont typeface="Arial" panose="020B0604020202020204" pitchFamily="34" charset="0"/>
              <a:buChar char="•"/>
            </a:pPr>
            <a:r>
              <a:rPr lang="en-GB" sz="1500" dirty="0">
                <a:solidFill>
                  <a:schemeClr val="tx1"/>
                </a:solidFill>
              </a:rPr>
              <a:t>Leaning forward to breathe</a:t>
            </a:r>
          </a:p>
          <a:p>
            <a:pPr marL="285750" indent="-285750">
              <a:buFont typeface="Arial" panose="020B0604020202020204" pitchFamily="34" charset="0"/>
              <a:buChar char="•"/>
            </a:pPr>
            <a:r>
              <a:rPr lang="en-GB" sz="1500" dirty="0">
                <a:solidFill>
                  <a:schemeClr val="tx1"/>
                </a:solidFill>
              </a:rPr>
              <a:t>Tachycardia</a:t>
            </a:r>
          </a:p>
          <a:p>
            <a:pPr marL="285750" indent="-285750">
              <a:buFont typeface="Arial" panose="020B0604020202020204" pitchFamily="34" charset="0"/>
              <a:buChar char="•"/>
            </a:pPr>
            <a:r>
              <a:rPr lang="en-GB" sz="1500" dirty="0">
                <a:solidFill>
                  <a:schemeClr val="tx1"/>
                </a:solidFill>
              </a:rPr>
              <a:t>Tachypnoea </a:t>
            </a:r>
          </a:p>
          <a:p>
            <a:pPr marL="285750" indent="-285750">
              <a:buFont typeface="Arial" panose="020B0604020202020204" pitchFamily="34" charset="0"/>
              <a:buChar char="•"/>
            </a:pPr>
            <a:r>
              <a:rPr lang="en-GB" sz="1500" dirty="0">
                <a:solidFill>
                  <a:schemeClr val="tx1"/>
                </a:solidFill>
              </a:rPr>
              <a:t>Haemodynamic instability </a:t>
            </a:r>
            <a:r>
              <a:rPr lang="en-GB" sz="1500" dirty="0">
                <a:solidFill>
                  <a:schemeClr val="tx1"/>
                </a:solidFill>
                <a:sym typeface="Wingdings" pitchFamily="2" charset="2"/>
              </a:rPr>
              <a:t> pallor, hypotension, shock, collapse</a:t>
            </a:r>
            <a:endParaRPr lang="en-GB" sz="1500" dirty="0">
              <a:solidFill>
                <a:schemeClr val="tx1"/>
              </a:solidFill>
            </a:endParaRP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500" b="1" dirty="0">
                <a:solidFill>
                  <a:srgbClr val="FF0000"/>
                </a:solidFill>
              </a:rPr>
              <a:t>CTPA</a:t>
            </a:r>
            <a:endParaRPr lang="en-GB" sz="1500" dirty="0">
              <a:solidFill>
                <a:srgbClr val="FF0000"/>
              </a:solidFill>
            </a:endParaRPr>
          </a:p>
          <a:p>
            <a:pPr marL="285750" indent="-285750">
              <a:buFont typeface="Arial" panose="020B0604020202020204" pitchFamily="34" charset="0"/>
              <a:buChar char="•"/>
            </a:pPr>
            <a:r>
              <a:rPr lang="en-GB" sz="1500" dirty="0">
                <a:solidFill>
                  <a:schemeClr val="tx1"/>
                </a:solidFill>
              </a:rPr>
              <a:t>Wells score </a:t>
            </a:r>
            <a:r>
              <a:rPr lang="en-GB" sz="1500" dirty="0">
                <a:solidFill>
                  <a:schemeClr val="tx1"/>
                </a:solidFill>
                <a:sym typeface="Wingdings" pitchFamily="2" charset="2"/>
              </a:rPr>
              <a:t> More than 4 requires an immediate CTPA</a:t>
            </a:r>
          </a:p>
          <a:p>
            <a:pPr marL="285750" indent="-285750">
              <a:buFont typeface="Arial" panose="020B0604020202020204" pitchFamily="34" charset="0"/>
              <a:buChar char="•"/>
            </a:pPr>
            <a:r>
              <a:rPr lang="en-GB" sz="1500" dirty="0">
                <a:solidFill>
                  <a:schemeClr val="tx1"/>
                </a:solidFill>
                <a:sym typeface="Wingdings" pitchFamily="2" charset="2"/>
              </a:rPr>
              <a:t>If Wells score is less than 4 perform D-dimer</a:t>
            </a:r>
          </a:p>
          <a:p>
            <a:pPr marL="285750" indent="-285750">
              <a:buFont typeface="Arial" panose="020B0604020202020204" pitchFamily="34" charset="0"/>
              <a:buChar char="•"/>
            </a:pPr>
            <a:r>
              <a:rPr lang="en-GB" sz="1500" dirty="0">
                <a:solidFill>
                  <a:schemeClr val="tx1"/>
                </a:solidFill>
                <a:sym typeface="Wingdings" pitchFamily="2" charset="2"/>
              </a:rPr>
              <a:t>CXR </a:t>
            </a:r>
          </a:p>
          <a:p>
            <a:pPr marL="285750" indent="-285750">
              <a:buFont typeface="Arial" panose="020B0604020202020204" pitchFamily="34" charset="0"/>
              <a:buChar char="•"/>
            </a:pPr>
            <a:r>
              <a:rPr lang="en-GB" sz="1500" dirty="0">
                <a:solidFill>
                  <a:schemeClr val="tx1"/>
                </a:solidFill>
                <a:sym typeface="Wingdings" pitchFamily="2" charset="2"/>
              </a:rPr>
              <a:t>Blood gases</a:t>
            </a:r>
          </a:p>
          <a:p>
            <a:pPr marL="285750" indent="-285750">
              <a:buFont typeface="Arial" panose="020B0604020202020204" pitchFamily="34" charset="0"/>
              <a:buChar char="•"/>
            </a:pPr>
            <a:r>
              <a:rPr lang="en-GB" sz="1500" dirty="0">
                <a:solidFill>
                  <a:schemeClr val="tx1"/>
                </a:solidFill>
                <a:sym typeface="Wingdings" pitchFamily="2" charset="2"/>
              </a:rPr>
              <a:t>ECG  look for alternate causes </a:t>
            </a:r>
            <a:endParaRPr lang="en-GB" sz="1500" dirty="0">
              <a:solidFill>
                <a:schemeClr val="tx1"/>
              </a:solidFill>
            </a:endParaRPr>
          </a:p>
        </p:txBody>
      </p:sp>
      <p:pic>
        <p:nvPicPr>
          <p:cNvPr id="25602" name="Picture 2" descr="CTPA overused in veterans with suspected PE | MDedge Hematology and Oncology">
            <a:extLst>
              <a:ext uri="{FF2B5EF4-FFF2-40B4-BE49-F238E27FC236}">
                <a16:creationId xmlns:a16="http://schemas.microsoft.com/office/drawing/2014/main" id="{A233D3A1-E4CB-D046-8E03-8B5C3E724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222" y="2754136"/>
            <a:ext cx="1821215" cy="1821215"/>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Normal CTPA | Radiology Case | Radiopaedia.org">
            <a:extLst>
              <a:ext uri="{FF2B5EF4-FFF2-40B4-BE49-F238E27FC236}">
                <a16:creationId xmlns:a16="http://schemas.microsoft.com/office/drawing/2014/main" id="{D01E7C0D-C96D-694D-928D-4B5195718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11" y="2754136"/>
            <a:ext cx="1821215" cy="182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9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Blood Constituents and Haematopoiesis </a:t>
            </a:r>
          </a:p>
        </p:txBody>
      </p:sp>
      <p:pic>
        <p:nvPicPr>
          <p:cNvPr id="1026" name="Picture 2" descr="Blood components">
            <a:extLst>
              <a:ext uri="{FF2B5EF4-FFF2-40B4-BE49-F238E27FC236}">
                <a16:creationId xmlns:a16="http://schemas.microsoft.com/office/drawing/2014/main" id="{9E07EA29-8E9E-AC4C-9435-9B9FF2ABA51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67" b="96333" l="10000" r="94000">
                        <a14:foregroundMark x1="21556" y1="10000" x2="32111" y2="5167"/>
                        <a14:foregroundMark x1="32111" y1="5167" x2="37000" y2="7000"/>
                        <a14:foregroundMark x1="37000" y1="7000" x2="40889" y2="12667"/>
                        <a14:foregroundMark x1="40889" y1="12667" x2="46111" y2="14333"/>
                        <a14:foregroundMark x1="46111" y1="14333" x2="49444" y2="8500"/>
                        <a14:foregroundMark x1="49444" y1="8500" x2="60000" y2="5000"/>
                        <a14:foregroundMark x1="60000" y1="5000" x2="84889" y2="7167"/>
                        <a14:foregroundMark x1="84889" y1="7167" x2="89778" y2="9333"/>
                        <a14:foregroundMark x1="89778" y1="9333" x2="93111" y2="18000"/>
                        <a14:foregroundMark x1="93111" y1="18000" x2="94111" y2="30833"/>
                        <a14:foregroundMark x1="93778" y1="30167" x2="93778" y2="38000"/>
                        <a14:foregroundMark x1="93778" y1="38000" x2="91667" y2="45167"/>
                        <a14:foregroundMark x1="91667" y1="45167" x2="81667" y2="58000"/>
                        <a14:foregroundMark x1="81667" y1="58000" x2="60778" y2="59833"/>
                        <a14:foregroundMark x1="60778" y1="59833" x2="54778" y2="65167"/>
                        <a14:foregroundMark x1="54778" y1="65167" x2="51667" y2="92000"/>
                        <a14:foregroundMark x1="51667" y1="92000" x2="48111" y2="97833"/>
                        <a14:foregroundMark x1="48111" y1="97833" x2="19444" y2="99833"/>
                        <a14:foregroundMark x1="19444" y1="99833" x2="7222" y2="98667"/>
                        <a14:foregroundMark x1="7222" y1="98667" x2="4444" y2="90000"/>
                        <a14:foregroundMark x1="4444" y1="90000" x2="9333" y2="84833"/>
                        <a14:foregroundMark x1="9333" y1="84833" x2="12000" y2="7333"/>
                        <a14:foregroundMark x1="12000" y1="7333" x2="19667" y2="7167"/>
                        <a14:foregroundMark x1="19667" y1="7167" x2="23444" y2="8667"/>
                        <a14:foregroundMark x1="6444" y1="88333" x2="4111" y2="95833"/>
                        <a14:foregroundMark x1="4111" y1="95833" x2="10667" y2="98000"/>
                        <a14:foregroundMark x1="10667" y1="98000" x2="28889" y2="96500"/>
                        <a14:foregroundMark x1="28889" y1="96500" x2="34444" y2="97667"/>
                        <a14:foregroundMark x1="34444" y1="97667" x2="45111" y2="96333"/>
                        <a14:foregroundMark x1="45111" y1="96333" x2="48889" y2="93500"/>
                        <a14:foregroundMark x1="11889" y1="80167" x2="11222" y2="71333"/>
                        <a14:foregroundMark x1="11222" y1="71333" x2="14667" y2="46167"/>
                        <a14:foregroundMark x1="14667" y1="46167" x2="28556" y2="36333"/>
                        <a14:foregroundMark x1="28556" y1="36333" x2="36556" y2="53667"/>
                        <a14:foregroundMark x1="36556" y1="53667" x2="36556" y2="66667"/>
                        <a14:foregroundMark x1="36556" y1="66667" x2="31000" y2="76667"/>
                        <a14:foregroundMark x1="31000" y1="76667" x2="15111" y2="71500"/>
                        <a14:foregroundMark x1="15111" y1="71500" x2="12222" y2="69667"/>
                        <a14:foregroundMark x1="34889" y1="61833" x2="35000" y2="36500"/>
                        <a14:foregroundMark x1="35000" y1="36500" x2="38444" y2="25000"/>
                        <a14:foregroundMark x1="38444" y1="25000" x2="45778" y2="13833"/>
                        <a14:foregroundMark x1="45778" y1="13833" x2="51556" y2="23333"/>
                        <a14:foregroundMark x1="51556" y1="23333" x2="52778" y2="49000"/>
                        <a14:foregroundMark x1="52778" y1="49000" x2="51000" y2="59667"/>
                        <a14:foregroundMark x1="51000" y1="59667" x2="44889" y2="66667"/>
                        <a14:foregroundMark x1="44889" y1="66667" x2="35111" y2="67167"/>
                        <a14:foregroundMark x1="35111" y1="67167" x2="32000" y2="61833"/>
                        <a14:foregroundMark x1="43333" y1="58500" x2="37444" y2="59500"/>
                        <a14:foregroundMark x1="37444" y1="59500" x2="32333" y2="66667"/>
                        <a14:foregroundMark x1="32333" y1="66667" x2="31222" y2="86333"/>
                        <a14:foregroundMark x1="31222" y1="86333" x2="33444" y2="93833"/>
                        <a14:foregroundMark x1="33444" y1="93833" x2="38889" y2="95500"/>
                        <a14:foregroundMark x1="38889" y1="95500" x2="46111" y2="89167"/>
                        <a14:foregroundMark x1="46111" y1="89167" x2="49778" y2="82000"/>
                        <a14:foregroundMark x1="49778" y1="82000" x2="51556" y2="73000"/>
                        <a14:foregroundMark x1="51556" y1="73000" x2="51556" y2="64333"/>
                        <a14:foregroundMark x1="51556" y1="64333" x2="46333" y2="56333"/>
                        <a14:foregroundMark x1="46333" y1="56333" x2="41000" y2="56500"/>
                        <a14:foregroundMark x1="40222" y1="71333" x2="32333" y2="81833"/>
                        <a14:foregroundMark x1="32333" y1="81833" x2="37778" y2="90833"/>
                        <a14:foregroundMark x1="37778" y1="90833" x2="44333" y2="87167"/>
                        <a14:foregroundMark x1="44333" y1="87167" x2="48444" y2="78500"/>
                        <a14:foregroundMark x1="48444" y1="78500" x2="48889" y2="68500"/>
                        <a14:foregroundMark x1="48889" y1="68500" x2="40778" y2="72167"/>
                        <a14:foregroundMark x1="40778" y1="72167" x2="37444" y2="78667"/>
                        <a14:foregroundMark x1="37444" y1="78667" x2="37444" y2="78667"/>
                        <a14:foregroundMark x1="42222" y1="68167" x2="28667" y2="81833"/>
                        <a14:foregroundMark x1="28667" y1="81833" x2="31889" y2="90833"/>
                        <a14:foregroundMark x1="31889" y1="90833" x2="36889" y2="89167"/>
                        <a14:foregroundMark x1="36889" y1="89167" x2="42889" y2="84000"/>
                        <a14:foregroundMark x1="42889" y1="84000" x2="45222" y2="73167"/>
                        <a14:foregroundMark x1="45222" y1="73167" x2="41556" y2="66667"/>
                        <a14:foregroundMark x1="41556" y1="66667" x2="40889" y2="67167"/>
                        <a14:foregroundMark x1="82111" y1="17000" x2="72222" y2="19667"/>
                        <a14:foregroundMark x1="72222" y1="19667" x2="66333" y2="32000"/>
                        <a14:foregroundMark x1="66333" y1="32000" x2="67333" y2="40167"/>
                        <a14:foregroundMark x1="67333" y1="40167" x2="72444" y2="43167"/>
                        <a14:foregroundMark x1="72444" y1="43167" x2="77667" y2="41500"/>
                        <a14:foregroundMark x1="77667" y1="41500" x2="83222" y2="34500"/>
                        <a14:foregroundMark x1="83222" y1="34500" x2="85556" y2="27500"/>
                        <a14:foregroundMark x1="85556" y1="27500" x2="83667" y2="19667"/>
                        <a14:foregroundMark x1="83667" y1="19667" x2="80778" y2="16000"/>
                        <a14:foregroundMark x1="71444" y1="48833" x2="66778" y2="52000"/>
                        <a14:foregroundMark x1="66778" y1="52000" x2="71111" y2="55833"/>
                        <a14:foregroundMark x1="71111" y1="55833" x2="70889" y2="49167"/>
                        <a14:foregroundMark x1="70556" y1="25000" x2="66111" y2="28167"/>
                        <a14:foregroundMark x1="66111" y1="28167" x2="66333" y2="37167"/>
                        <a14:foregroundMark x1="66333" y1="37167" x2="73333" y2="33833"/>
                        <a14:foregroundMark x1="73333" y1="33833" x2="73333" y2="26500"/>
                        <a14:foregroundMark x1="73333" y1="26500" x2="70000" y2="25833"/>
                        <a14:foregroundMark x1="77222" y1="32667" x2="76111" y2="40167"/>
                        <a14:foregroundMark x1="76111" y1="40167" x2="77556" y2="33167"/>
                        <a14:foregroundMark x1="77556" y1="33167" x2="76000" y2="32333"/>
                        <a14:foregroundMark x1="70000" y1="26833" x2="71000" y2="26167"/>
                        <a14:foregroundMark x1="75556" y1="9167" x2="74222" y2="17833"/>
                        <a14:foregroundMark x1="74222" y1="17833" x2="76444" y2="11167"/>
                        <a14:foregroundMark x1="76444" y1="11167" x2="74444" y2="9500"/>
                        <a14:foregroundMark x1="70111" y1="28167" x2="65556" y2="32167"/>
                        <a14:foregroundMark x1="65556" y1="32167" x2="70556" y2="34500"/>
                        <a14:foregroundMark x1="70556" y1="34500" x2="69111" y2="28500"/>
                        <a14:foregroundMark x1="82111" y1="26833" x2="76778" y2="28667"/>
                        <a14:foregroundMark x1="76778" y1="28667" x2="80222" y2="35000"/>
                        <a14:foregroundMark x1="80222" y1="35000" x2="82222" y2="28000"/>
                        <a14:foregroundMark x1="82222" y1="28000" x2="81111" y2="27500"/>
                        <a14:foregroundMark x1="72333" y1="33500" x2="71778" y2="42000"/>
                        <a14:foregroundMark x1="71778" y1="42000" x2="74111" y2="35500"/>
                        <a14:foregroundMark x1="74111" y1="35500" x2="71667" y2="33500"/>
                      </a14:backgroundRemoval>
                    </a14:imgEffect>
                  </a14:imgLayer>
                </a14:imgProps>
              </a:ext>
              <a:ext uri="{28A0092B-C50C-407E-A947-70E740481C1C}">
                <a14:useLocalDpi xmlns:a14="http://schemas.microsoft.com/office/drawing/2010/main" val="0"/>
              </a:ext>
            </a:extLst>
          </a:blip>
          <a:srcRect/>
          <a:stretch>
            <a:fillRect/>
          </a:stretch>
        </p:blipFill>
        <p:spPr bwMode="auto">
          <a:xfrm>
            <a:off x="1047822" y="646331"/>
            <a:ext cx="4473658" cy="319700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upload.wikimedia.org/wikipedia/commons/thumb/f/f0/Hematopoiesis_simple.svg/400px-Hematopoiesis_simple.svg.png">
            <a:extLst>
              <a:ext uri="{FF2B5EF4-FFF2-40B4-BE49-F238E27FC236}">
                <a16:creationId xmlns:a16="http://schemas.microsoft.com/office/drawing/2014/main" id="{EA9035FF-8FF0-2C45-A6A2-5EAB02FDD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2591824"/>
            <a:ext cx="6391275" cy="426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80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Infection</a:t>
            </a:r>
          </a:p>
        </p:txBody>
      </p:sp>
    </p:spTree>
    <p:extLst>
      <p:ext uri="{BB962C8B-B14F-4D97-AF65-F5344CB8AC3E}">
        <p14:creationId xmlns:p14="http://schemas.microsoft.com/office/powerpoint/2010/main" val="790689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Malaria </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7906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Epidemiology and Pathophysiology </a:t>
            </a:r>
          </a:p>
          <a:p>
            <a:pPr marL="285750" indent="-285750">
              <a:buFont typeface="Arial" panose="020B0604020202020204" pitchFamily="34" charset="0"/>
              <a:buChar char="•"/>
            </a:pPr>
            <a:r>
              <a:rPr lang="en-GB" sz="1500" dirty="0">
                <a:solidFill>
                  <a:schemeClr val="tx1"/>
                </a:solidFill>
              </a:rPr>
              <a:t>Parasitic infection, </a:t>
            </a:r>
            <a:r>
              <a:rPr lang="en-GB" sz="1500" i="1" dirty="0">
                <a:solidFill>
                  <a:schemeClr val="tx1"/>
                </a:solidFill>
              </a:rPr>
              <a:t>Plasmodium,</a:t>
            </a:r>
            <a:r>
              <a:rPr lang="en-GB" sz="1500" dirty="0">
                <a:solidFill>
                  <a:schemeClr val="tx1"/>
                </a:solidFill>
              </a:rPr>
              <a:t> spread by female anopheles mosquito </a:t>
            </a:r>
          </a:p>
          <a:p>
            <a:pPr marL="285750" indent="-285750">
              <a:buFont typeface="Arial" panose="020B0604020202020204" pitchFamily="34" charset="0"/>
              <a:buChar char="•"/>
            </a:pPr>
            <a:r>
              <a:rPr lang="en-GB" sz="1500" dirty="0">
                <a:solidFill>
                  <a:schemeClr val="tx1"/>
                </a:solidFill>
              </a:rPr>
              <a:t>4 species: </a:t>
            </a:r>
            <a:r>
              <a:rPr lang="en-GB" sz="1500" i="1" dirty="0">
                <a:solidFill>
                  <a:schemeClr val="tx1"/>
                </a:solidFill>
              </a:rPr>
              <a:t>P. falciparum, P. vivax, P. </a:t>
            </a:r>
            <a:r>
              <a:rPr lang="en-GB" sz="1500" i="1" dirty="0" err="1">
                <a:solidFill>
                  <a:schemeClr val="tx1"/>
                </a:solidFill>
              </a:rPr>
              <a:t>ovale</a:t>
            </a:r>
            <a:r>
              <a:rPr lang="en-GB" sz="1500" i="1" dirty="0">
                <a:solidFill>
                  <a:schemeClr val="tx1"/>
                </a:solidFill>
              </a:rPr>
              <a:t> P. </a:t>
            </a:r>
            <a:r>
              <a:rPr lang="en-GB" sz="1500" i="1" dirty="0" err="1">
                <a:solidFill>
                  <a:schemeClr val="tx1"/>
                </a:solidFill>
              </a:rPr>
              <a:t>malariae</a:t>
            </a:r>
            <a:r>
              <a:rPr lang="en-GB" sz="1500" i="1" dirty="0">
                <a:solidFill>
                  <a:schemeClr val="tx1"/>
                </a:solidFill>
              </a:rPr>
              <a:t> </a:t>
            </a:r>
          </a:p>
          <a:p>
            <a:pPr marL="285750" indent="-285750">
              <a:buFont typeface="Arial" panose="020B0604020202020204" pitchFamily="34" charset="0"/>
              <a:buChar char="•"/>
            </a:pPr>
            <a:r>
              <a:rPr lang="en-GB" sz="1500" dirty="0">
                <a:solidFill>
                  <a:schemeClr val="tx1"/>
                </a:solidFill>
              </a:rPr>
              <a:t>P. falciparum is the most common</a:t>
            </a:r>
          </a:p>
          <a:p>
            <a:pPr marL="285750" indent="-285750">
              <a:buFont typeface="Arial" panose="020B0604020202020204" pitchFamily="34" charset="0"/>
              <a:buChar char="•"/>
            </a:pPr>
            <a:r>
              <a:rPr lang="en-GB" sz="1500" dirty="0">
                <a:solidFill>
                  <a:schemeClr val="tx1"/>
                </a:solidFill>
              </a:rPr>
              <a:t>P. </a:t>
            </a:r>
            <a:r>
              <a:rPr lang="en-GB" sz="1500" dirty="0" err="1">
                <a:solidFill>
                  <a:schemeClr val="tx1"/>
                </a:solidFill>
              </a:rPr>
              <a:t>malariae</a:t>
            </a:r>
            <a:r>
              <a:rPr lang="en-GB" sz="1500" dirty="0">
                <a:solidFill>
                  <a:schemeClr val="tx1"/>
                </a:solidFill>
              </a:rPr>
              <a:t> is the least common </a:t>
            </a:r>
          </a:p>
          <a:p>
            <a:pPr marL="285750" indent="-285750">
              <a:buFont typeface="Arial" panose="020B0604020202020204" pitchFamily="34" charset="0"/>
              <a:buChar char="•"/>
            </a:pPr>
            <a:r>
              <a:rPr lang="en-GB" sz="1500" dirty="0">
                <a:solidFill>
                  <a:schemeClr val="tx1"/>
                </a:solidFill>
              </a:rPr>
              <a:t>Most common in Africa </a:t>
            </a:r>
          </a:p>
          <a:p>
            <a:pPr marL="285750" indent="-285750">
              <a:buFont typeface="Arial" panose="020B0604020202020204" pitchFamily="34" charset="0"/>
              <a:buChar char="•"/>
            </a:pPr>
            <a:r>
              <a:rPr lang="en-GB" sz="1500" dirty="0">
                <a:solidFill>
                  <a:schemeClr val="tx1"/>
                </a:solidFill>
              </a:rPr>
              <a:t>Risks include: infants, pregnancy, old age</a:t>
            </a:r>
          </a:p>
          <a:p>
            <a:pPr marL="285750" indent="-285750">
              <a:buFont typeface="Arial" panose="020B0604020202020204" pitchFamily="34" charset="0"/>
              <a:buChar char="•"/>
            </a:pPr>
            <a:r>
              <a:rPr lang="en-GB" sz="1500" b="1" dirty="0">
                <a:solidFill>
                  <a:schemeClr val="tx1"/>
                </a:solidFill>
              </a:rPr>
              <a:t>Notifiable disease</a:t>
            </a:r>
          </a:p>
        </p:txBody>
      </p:sp>
      <p:sp>
        <p:nvSpPr>
          <p:cNvPr id="15" name="Rounded Rectangle 14">
            <a:extLst>
              <a:ext uri="{FF2B5EF4-FFF2-40B4-BE49-F238E27FC236}">
                <a16:creationId xmlns:a16="http://schemas.microsoft.com/office/drawing/2014/main" id="{BBF81E16-4526-8C4F-A00C-A474E3A56C8A}"/>
              </a:ext>
            </a:extLst>
          </p:cNvPr>
          <p:cNvSpPr/>
          <p:nvPr/>
        </p:nvSpPr>
        <p:spPr>
          <a:xfrm>
            <a:off x="5400746" y="3507231"/>
            <a:ext cx="4324277" cy="3036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a:t>
            </a:r>
          </a:p>
          <a:p>
            <a:pPr marL="285750" indent="-285750">
              <a:buFont typeface="Arial" panose="020B0604020202020204" pitchFamily="34" charset="0"/>
              <a:buChar char="•"/>
            </a:pPr>
            <a:r>
              <a:rPr lang="en-GB" sz="1500" dirty="0">
                <a:solidFill>
                  <a:schemeClr val="tx1"/>
                </a:solidFill>
              </a:rPr>
              <a:t>Chloroquine for non-falciparum malaria </a:t>
            </a:r>
          </a:p>
          <a:p>
            <a:pPr marL="285750" indent="-285750">
              <a:buFont typeface="Arial" panose="020B0604020202020204" pitchFamily="34" charset="0"/>
              <a:buChar char="•"/>
            </a:pPr>
            <a:r>
              <a:rPr lang="en-GB" sz="1500" dirty="0">
                <a:solidFill>
                  <a:schemeClr val="tx1"/>
                </a:solidFill>
              </a:rPr>
              <a:t>Oral quinine sulphate for falciparum </a:t>
            </a:r>
          </a:p>
          <a:p>
            <a:pPr marL="742950" lvl="1" indent="-285750">
              <a:buFont typeface="Arial" panose="020B0604020202020204" pitchFamily="34" charset="0"/>
              <a:buChar char="•"/>
            </a:pPr>
            <a:r>
              <a:rPr lang="en-GB" sz="1500" dirty="0">
                <a:solidFill>
                  <a:schemeClr val="tx1"/>
                </a:solidFill>
              </a:rPr>
              <a:t>Add IV quinine dihydrochloride for severe disease </a:t>
            </a:r>
          </a:p>
          <a:p>
            <a:pPr marL="742950" lvl="1"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r>
              <a:rPr lang="en-GB" sz="1500" b="1" dirty="0">
                <a:solidFill>
                  <a:schemeClr val="tx1"/>
                </a:solidFill>
              </a:rPr>
              <a:t>Do not treat those with G6PD deficiency </a:t>
            </a:r>
          </a:p>
          <a:p>
            <a:pPr marL="742950" lvl="1" indent="-285750">
              <a:buFont typeface="Arial" panose="020B0604020202020204" pitchFamily="34" charset="0"/>
              <a:buChar char="•"/>
            </a:pPr>
            <a:r>
              <a:rPr lang="en-GB" sz="1500" dirty="0">
                <a:solidFill>
                  <a:schemeClr val="tx1"/>
                </a:solidFill>
              </a:rPr>
              <a:t>Need specialist help </a:t>
            </a:r>
          </a:p>
        </p:txBody>
      </p:sp>
      <p:sp>
        <p:nvSpPr>
          <p:cNvPr id="7" name="Rounded Rectangle 6">
            <a:extLst>
              <a:ext uri="{FF2B5EF4-FFF2-40B4-BE49-F238E27FC236}">
                <a16:creationId xmlns:a16="http://schemas.microsoft.com/office/drawing/2014/main" id="{651C3E73-BEF6-D049-9DC1-CB3BAABF4AA3}"/>
              </a:ext>
            </a:extLst>
          </p:cNvPr>
          <p:cNvSpPr/>
          <p:nvPr/>
        </p:nvSpPr>
        <p:spPr>
          <a:xfrm>
            <a:off x="790646" y="3507231"/>
            <a:ext cx="4324277" cy="3036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Signs and Symptoms</a:t>
            </a:r>
          </a:p>
          <a:p>
            <a:pPr marL="285750" indent="-285750">
              <a:buFont typeface="Arial" panose="020B0604020202020204" pitchFamily="34" charset="0"/>
              <a:buChar char="•"/>
            </a:pPr>
            <a:r>
              <a:rPr lang="en-GB" sz="1500" dirty="0">
                <a:solidFill>
                  <a:schemeClr val="tx1"/>
                </a:solidFill>
              </a:rPr>
              <a:t>Symptoms occur from 6 days post infection </a:t>
            </a:r>
          </a:p>
          <a:p>
            <a:pPr marL="285750" indent="-285750">
              <a:buFont typeface="Arial" panose="020B0604020202020204" pitchFamily="34" charset="0"/>
              <a:buChar char="•"/>
            </a:pPr>
            <a:r>
              <a:rPr lang="en-GB" sz="1500" dirty="0">
                <a:solidFill>
                  <a:schemeClr val="tx1"/>
                </a:solidFill>
              </a:rPr>
              <a:t>P. vivax and P. </a:t>
            </a:r>
            <a:r>
              <a:rPr lang="en-GB" sz="1500" dirty="0" err="1">
                <a:solidFill>
                  <a:schemeClr val="tx1"/>
                </a:solidFill>
              </a:rPr>
              <a:t>ovale</a:t>
            </a:r>
            <a:r>
              <a:rPr lang="en-GB" sz="1500" dirty="0">
                <a:solidFill>
                  <a:schemeClr val="tx1"/>
                </a:solidFill>
              </a:rPr>
              <a:t> commonly present 6 months post infection </a:t>
            </a:r>
          </a:p>
          <a:p>
            <a:pPr marL="285750" indent="-285750">
              <a:buFont typeface="Arial" panose="020B0604020202020204" pitchFamily="34" charset="0"/>
              <a:buChar char="•"/>
            </a:pPr>
            <a:r>
              <a:rPr lang="en-GB" sz="1500" dirty="0">
                <a:solidFill>
                  <a:schemeClr val="tx1"/>
                </a:solidFill>
              </a:rPr>
              <a:t>Non-specific symptoms</a:t>
            </a:r>
          </a:p>
          <a:p>
            <a:pPr marL="742950" lvl="1" indent="-285750">
              <a:buFont typeface="Arial" panose="020B0604020202020204" pitchFamily="34" charset="0"/>
              <a:buChar char="•"/>
            </a:pPr>
            <a:r>
              <a:rPr lang="en-GB" sz="1500" dirty="0">
                <a:solidFill>
                  <a:schemeClr val="tx1"/>
                </a:solidFill>
              </a:rPr>
              <a:t>Fever, chills</a:t>
            </a:r>
          </a:p>
          <a:p>
            <a:pPr marL="742950" lvl="1" indent="-285750">
              <a:buFont typeface="Arial" panose="020B0604020202020204" pitchFamily="34" charset="0"/>
              <a:buChar char="•"/>
            </a:pPr>
            <a:r>
              <a:rPr lang="en-GB" sz="1500" dirty="0">
                <a:solidFill>
                  <a:schemeClr val="tx1"/>
                </a:solidFill>
              </a:rPr>
              <a:t>Headache</a:t>
            </a:r>
          </a:p>
          <a:p>
            <a:pPr marL="742950" lvl="1" indent="-285750">
              <a:buFont typeface="Arial" panose="020B0604020202020204" pitchFamily="34" charset="0"/>
              <a:buChar char="•"/>
            </a:pPr>
            <a:r>
              <a:rPr lang="en-GB" sz="1500" dirty="0">
                <a:solidFill>
                  <a:schemeClr val="tx1"/>
                </a:solidFill>
              </a:rPr>
              <a:t>Cough </a:t>
            </a:r>
          </a:p>
          <a:p>
            <a:pPr marL="742950" lvl="1" indent="-285750">
              <a:buFont typeface="Arial" panose="020B0604020202020204" pitchFamily="34" charset="0"/>
              <a:buChar char="•"/>
            </a:pPr>
            <a:r>
              <a:rPr lang="en-GB" sz="1500" dirty="0">
                <a:solidFill>
                  <a:schemeClr val="tx1"/>
                </a:solidFill>
              </a:rPr>
              <a:t>Splenomegaly </a:t>
            </a:r>
          </a:p>
          <a:p>
            <a:pPr marL="285750" indent="-285750">
              <a:buFont typeface="Arial" panose="020B0604020202020204" pitchFamily="34" charset="0"/>
              <a:buChar char="•"/>
            </a:pPr>
            <a:r>
              <a:rPr lang="en-GB" sz="1500" dirty="0">
                <a:solidFill>
                  <a:schemeClr val="tx1"/>
                </a:solidFill>
              </a:rPr>
              <a:t>Severe disease in P. falciparum </a:t>
            </a:r>
          </a:p>
          <a:p>
            <a:pPr marL="742950" lvl="1" indent="-285750">
              <a:buFont typeface="Arial" panose="020B0604020202020204" pitchFamily="34" charset="0"/>
              <a:buChar char="•"/>
            </a:pPr>
            <a:r>
              <a:rPr lang="en-GB" sz="1500" dirty="0">
                <a:solidFill>
                  <a:schemeClr val="tx1"/>
                </a:solidFill>
              </a:rPr>
              <a:t>Shortness of breath</a:t>
            </a:r>
          </a:p>
          <a:p>
            <a:pPr marL="742950" lvl="1" indent="-285750">
              <a:buFont typeface="Arial" panose="020B0604020202020204" pitchFamily="34" charset="0"/>
              <a:buChar char="•"/>
            </a:pPr>
            <a:r>
              <a:rPr lang="en-GB" sz="1500" dirty="0">
                <a:solidFill>
                  <a:schemeClr val="tx1"/>
                </a:solidFill>
              </a:rPr>
              <a:t>Fits and hypovolaemia </a:t>
            </a:r>
          </a:p>
          <a:p>
            <a:pPr marL="742950" lvl="1" indent="-285750">
              <a:buFont typeface="Arial" panose="020B0604020202020204" pitchFamily="34" charset="0"/>
              <a:buChar char="•"/>
            </a:pPr>
            <a:r>
              <a:rPr lang="en-GB" sz="1500" dirty="0">
                <a:solidFill>
                  <a:schemeClr val="tx1"/>
                </a:solidFill>
              </a:rPr>
              <a:t>AKI and nephrotic syndrome </a:t>
            </a:r>
          </a:p>
        </p:txBody>
      </p:sp>
      <p:sp>
        <p:nvSpPr>
          <p:cNvPr id="8" name="Rounded Rectangle 7">
            <a:extLst>
              <a:ext uri="{FF2B5EF4-FFF2-40B4-BE49-F238E27FC236}">
                <a16:creationId xmlns:a16="http://schemas.microsoft.com/office/drawing/2014/main" id="{5054949B-17B8-554B-A6C0-F769F19149E0}"/>
              </a:ext>
            </a:extLst>
          </p:cNvPr>
          <p:cNvSpPr/>
          <p:nvPr/>
        </p:nvSpPr>
        <p:spPr>
          <a:xfrm>
            <a:off x="5400747" y="789208"/>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Investigations and Diagnosis</a:t>
            </a:r>
          </a:p>
          <a:p>
            <a:pPr marL="285750" indent="-285750">
              <a:buFont typeface="Arial" panose="020B0604020202020204" pitchFamily="34" charset="0"/>
              <a:buChar char="•"/>
            </a:pPr>
            <a:r>
              <a:rPr lang="en-GB" sz="1400" dirty="0">
                <a:solidFill>
                  <a:schemeClr val="tx1"/>
                </a:solidFill>
              </a:rPr>
              <a:t>Travel history </a:t>
            </a:r>
          </a:p>
          <a:p>
            <a:pPr marL="285750" indent="-285750">
              <a:buFont typeface="Arial" panose="020B0604020202020204" pitchFamily="34" charset="0"/>
              <a:buChar char="•"/>
            </a:pPr>
            <a:r>
              <a:rPr lang="en-GB" sz="1400" b="1" dirty="0">
                <a:solidFill>
                  <a:schemeClr val="tx1"/>
                </a:solidFill>
              </a:rPr>
              <a:t>Thick and thin blood smears </a:t>
            </a:r>
          </a:p>
          <a:p>
            <a:pPr marL="742950" lvl="1" indent="-285750">
              <a:buFont typeface="Arial" panose="020B0604020202020204" pitchFamily="34" charset="0"/>
              <a:buChar char="•"/>
            </a:pPr>
            <a:r>
              <a:rPr lang="en-GB" sz="1400" dirty="0">
                <a:solidFill>
                  <a:schemeClr val="tx1"/>
                </a:solidFill>
              </a:rPr>
              <a:t>Negative film can be seen </a:t>
            </a:r>
          </a:p>
          <a:p>
            <a:pPr marL="742950" lvl="1" indent="-285750">
              <a:buFont typeface="Arial" panose="020B0604020202020204" pitchFamily="34" charset="0"/>
              <a:buChar char="•"/>
            </a:pPr>
            <a:r>
              <a:rPr lang="en-GB" sz="1400" dirty="0">
                <a:solidFill>
                  <a:schemeClr val="tx1"/>
                </a:solidFill>
              </a:rPr>
              <a:t>If negative, 2 more films should be sent over the next 48 hours </a:t>
            </a:r>
          </a:p>
          <a:p>
            <a:pPr marL="285750" indent="-285750">
              <a:buFont typeface="Arial" panose="020B0604020202020204" pitchFamily="34" charset="0"/>
              <a:buChar char="•"/>
            </a:pPr>
            <a:r>
              <a:rPr lang="en-GB" sz="1400" dirty="0">
                <a:solidFill>
                  <a:schemeClr val="tx1"/>
                </a:solidFill>
              </a:rPr>
              <a:t>Rapid diagnostic tests</a:t>
            </a:r>
          </a:p>
          <a:p>
            <a:pPr marL="742950" lvl="1" indent="-285750">
              <a:buFont typeface="Arial" panose="020B0604020202020204" pitchFamily="34" charset="0"/>
              <a:buChar char="•"/>
            </a:pPr>
            <a:r>
              <a:rPr lang="en-GB" sz="1400" dirty="0">
                <a:solidFill>
                  <a:schemeClr val="tx1"/>
                </a:solidFill>
              </a:rPr>
              <a:t>Detect parasitic antigens </a:t>
            </a:r>
          </a:p>
          <a:p>
            <a:pPr marL="285750" indent="-285750">
              <a:buFont typeface="Arial" panose="020B0604020202020204" pitchFamily="34" charset="0"/>
              <a:buChar char="•"/>
            </a:pPr>
            <a:r>
              <a:rPr lang="en-GB" sz="1400" dirty="0">
                <a:solidFill>
                  <a:schemeClr val="tx1"/>
                </a:solidFill>
              </a:rPr>
              <a:t>PCR</a:t>
            </a:r>
          </a:p>
          <a:p>
            <a:pPr marL="285750" indent="-285750">
              <a:buFont typeface="Arial" panose="020B0604020202020204" pitchFamily="34" charset="0"/>
              <a:buChar char="•"/>
            </a:pPr>
            <a:r>
              <a:rPr lang="en-GB" sz="1400" dirty="0">
                <a:solidFill>
                  <a:schemeClr val="tx1"/>
                </a:solidFill>
              </a:rPr>
              <a:t>FBC, LFTs, U&amp;Es, blood gases, blood culture</a:t>
            </a:r>
          </a:p>
          <a:p>
            <a:pPr marL="285750" indent="-285750">
              <a:buFont typeface="Arial" panose="020B0604020202020204" pitchFamily="34" charset="0"/>
              <a:buChar char="•"/>
            </a:pPr>
            <a:r>
              <a:rPr lang="en-GB" sz="1400" dirty="0">
                <a:solidFill>
                  <a:schemeClr val="tx1"/>
                </a:solidFill>
              </a:rPr>
              <a:t>CXR, lumbar puncture </a:t>
            </a:r>
          </a:p>
        </p:txBody>
      </p:sp>
    </p:spTree>
    <p:extLst>
      <p:ext uri="{BB962C8B-B14F-4D97-AF65-F5344CB8AC3E}">
        <p14:creationId xmlns:p14="http://schemas.microsoft.com/office/powerpoint/2010/main" val="3315511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GB" sz="3600" dirty="0"/>
              <a:t>Malaria Life Cycle  </a:t>
            </a:r>
          </a:p>
        </p:txBody>
      </p:sp>
      <p:pic>
        <p:nvPicPr>
          <p:cNvPr id="27650" name="Picture 2" descr="CDC - Malaria - About Malaria - Biology">
            <a:extLst>
              <a:ext uri="{FF2B5EF4-FFF2-40B4-BE49-F238E27FC236}">
                <a16:creationId xmlns:a16="http://schemas.microsoft.com/office/drawing/2014/main" id="{DCD7712C-3980-414D-AED7-B03AFBA13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61" y="646331"/>
            <a:ext cx="7596188" cy="608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93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Formative Questions</a:t>
            </a:r>
          </a:p>
        </p:txBody>
      </p:sp>
    </p:spTree>
    <p:extLst>
      <p:ext uri="{BB962C8B-B14F-4D97-AF65-F5344CB8AC3E}">
        <p14:creationId xmlns:p14="http://schemas.microsoft.com/office/powerpoint/2010/main" val="3491955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1</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Angular stomatitis, lemon-yellow skin, ataxia and delusions are hallmarks of which type of anaemia?</a:t>
            </a:r>
          </a:p>
          <a:p>
            <a:pPr lvl="0"/>
            <a:endParaRPr lang="en-GB" dirty="0">
              <a:solidFill>
                <a:schemeClr val="tx1"/>
              </a:solidFill>
            </a:endParaRPr>
          </a:p>
          <a:p>
            <a:pPr marL="342900" lvl="0" indent="-342900">
              <a:buFont typeface="+mj-lt"/>
              <a:buAutoNum type="alphaLcParenR"/>
            </a:pPr>
            <a:r>
              <a:rPr lang="en-GB" dirty="0">
                <a:solidFill>
                  <a:schemeClr val="tx1"/>
                </a:solidFill>
              </a:rPr>
              <a:t>Iron deficiency anaemia</a:t>
            </a:r>
          </a:p>
          <a:p>
            <a:pPr marL="342900" lvl="0" indent="-342900">
              <a:buFont typeface="+mj-lt"/>
              <a:buAutoNum type="alphaLcParenR"/>
            </a:pPr>
            <a:r>
              <a:rPr lang="en-GB" dirty="0">
                <a:solidFill>
                  <a:schemeClr val="tx1"/>
                </a:solidFill>
              </a:rPr>
              <a:t>Thalassaemia</a:t>
            </a:r>
          </a:p>
          <a:p>
            <a:pPr marL="342900" lvl="0" indent="-342900">
              <a:buFont typeface="+mj-lt"/>
              <a:buAutoNum type="alphaLcParenR"/>
            </a:pPr>
            <a:r>
              <a:rPr lang="en-GB" dirty="0">
                <a:solidFill>
                  <a:schemeClr val="tx1"/>
                </a:solidFill>
              </a:rPr>
              <a:t>Anaemia of chronic disease </a:t>
            </a:r>
          </a:p>
          <a:p>
            <a:pPr marL="342900" lvl="0" indent="-342900">
              <a:buFont typeface="+mj-lt"/>
              <a:buAutoNum type="alphaLcParenR"/>
            </a:pPr>
            <a:r>
              <a:rPr lang="en-GB" dirty="0">
                <a:solidFill>
                  <a:schemeClr val="tx1"/>
                </a:solidFill>
              </a:rPr>
              <a:t>Pernicious anaemia</a:t>
            </a:r>
          </a:p>
          <a:p>
            <a:pPr marL="342900" lvl="0" indent="-342900">
              <a:buFont typeface="+mj-lt"/>
              <a:buAutoNum type="alphaLcParenR"/>
            </a:pPr>
            <a:r>
              <a:rPr lang="en-GB" dirty="0">
                <a:solidFill>
                  <a:schemeClr val="tx1"/>
                </a:solidFill>
              </a:rPr>
              <a:t>Bone marrow failure</a:t>
            </a:r>
          </a:p>
        </p:txBody>
      </p:sp>
    </p:spTree>
    <p:extLst>
      <p:ext uri="{BB962C8B-B14F-4D97-AF65-F5344CB8AC3E}">
        <p14:creationId xmlns:p14="http://schemas.microsoft.com/office/powerpoint/2010/main" val="3211219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1 -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Answer: D</a:t>
            </a:r>
          </a:p>
          <a:p>
            <a:endParaRPr lang="en-GB" sz="2400" dirty="0">
              <a:solidFill>
                <a:schemeClr val="tx1"/>
              </a:solidFill>
            </a:endParaRPr>
          </a:p>
          <a:p>
            <a:r>
              <a:rPr lang="en-GB" sz="2400" dirty="0">
                <a:solidFill>
                  <a:schemeClr val="tx1"/>
                </a:solidFill>
              </a:rPr>
              <a:t>These are all seen in pernicious anaemia.</a:t>
            </a:r>
          </a:p>
        </p:txBody>
      </p:sp>
    </p:spTree>
    <p:extLst>
      <p:ext uri="{BB962C8B-B14F-4D97-AF65-F5344CB8AC3E}">
        <p14:creationId xmlns:p14="http://schemas.microsoft.com/office/powerpoint/2010/main" val="412774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2</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are a junior doctor on your haematology rotation. You have just seen a 50 year old woman who presented with anaemia, gum hypertrophy and bone pain. You do a full blood count which shows thrombocytopaenia and neutropoenia. A bone marrow biopsy shows Auer rods. </a:t>
            </a:r>
          </a:p>
          <a:p>
            <a:endParaRPr lang="en-GB" dirty="0">
              <a:solidFill>
                <a:schemeClr val="tx1"/>
              </a:solidFill>
            </a:endParaRPr>
          </a:p>
          <a:p>
            <a:r>
              <a:rPr lang="en-GB" dirty="0">
                <a:solidFill>
                  <a:schemeClr val="tx1"/>
                </a:solidFill>
              </a:rPr>
              <a:t>What would you treat this woman for?</a:t>
            </a:r>
          </a:p>
          <a:p>
            <a:pPr marL="342900" lvl="0" indent="-342900">
              <a:buFont typeface="+mj-lt"/>
              <a:buAutoNum type="alphaLcParenR"/>
            </a:pPr>
            <a:r>
              <a:rPr lang="en-GB" dirty="0">
                <a:solidFill>
                  <a:schemeClr val="tx1"/>
                </a:solidFill>
              </a:rPr>
              <a:t>AML</a:t>
            </a:r>
          </a:p>
          <a:p>
            <a:pPr marL="342900" lvl="0" indent="-342900">
              <a:buFont typeface="+mj-lt"/>
              <a:buAutoNum type="alphaLcParenR"/>
            </a:pPr>
            <a:r>
              <a:rPr lang="en-GB" dirty="0">
                <a:solidFill>
                  <a:schemeClr val="tx1"/>
                </a:solidFill>
              </a:rPr>
              <a:t>ALL</a:t>
            </a:r>
          </a:p>
          <a:p>
            <a:pPr marL="342900" lvl="0" indent="-342900">
              <a:buFont typeface="+mj-lt"/>
              <a:buAutoNum type="alphaLcParenR"/>
            </a:pPr>
            <a:r>
              <a:rPr lang="en-GB" dirty="0">
                <a:solidFill>
                  <a:schemeClr val="tx1"/>
                </a:solidFill>
              </a:rPr>
              <a:t>CML</a:t>
            </a:r>
          </a:p>
          <a:p>
            <a:pPr marL="342900" lvl="0" indent="-342900">
              <a:buFont typeface="+mj-lt"/>
              <a:buAutoNum type="alphaLcParenR"/>
            </a:pPr>
            <a:r>
              <a:rPr lang="en-GB" dirty="0">
                <a:solidFill>
                  <a:schemeClr val="tx1"/>
                </a:solidFill>
              </a:rPr>
              <a:t>CLL</a:t>
            </a:r>
          </a:p>
          <a:p>
            <a:pPr marL="342900" indent="-342900">
              <a:buFont typeface="+mj-lt"/>
              <a:buAutoNum type="alphaLcParenR"/>
            </a:pPr>
            <a:r>
              <a:rPr lang="en-GB" dirty="0">
                <a:solidFill>
                  <a:schemeClr val="tx1"/>
                </a:solidFill>
              </a:rPr>
              <a:t>Multiple myeloma </a:t>
            </a:r>
            <a:endParaRPr lang="en-GB" sz="1500" b="1" dirty="0">
              <a:solidFill>
                <a:schemeClr val="tx1"/>
              </a:solidFill>
            </a:endParaRPr>
          </a:p>
        </p:txBody>
      </p:sp>
    </p:spTree>
    <p:extLst>
      <p:ext uri="{BB962C8B-B14F-4D97-AF65-F5344CB8AC3E}">
        <p14:creationId xmlns:p14="http://schemas.microsoft.com/office/powerpoint/2010/main" val="3836053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2 -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Answer: A</a:t>
            </a:r>
          </a:p>
          <a:p>
            <a:endParaRPr lang="en-GB" sz="2400" dirty="0">
              <a:solidFill>
                <a:schemeClr val="tx1"/>
              </a:solidFill>
            </a:endParaRPr>
          </a:p>
          <a:p>
            <a:r>
              <a:rPr lang="en-GB" sz="2400" dirty="0">
                <a:solidFill>
                  <a:schemeClr val="tx1"/>
                </a:solidFill>
              </a:rPr>
              <a:t>Auer rods are a hallmark of acute myeloid leukaemia. They are not seen in other cancers.</a:t>
            </a:r>
            <a:endParaRPr lang="en-GB" b="1" dirty="0">
              <a:solidFill>
                <a:schemeClr val="tx1"/>
              </a:solidFill>
            </a:endParaRPr>
          </a:p>
        </p:txBody>
      </p:sp>
    </p:spTree>
    <p:extLst>
      <p:ext uri="{BB962C8B-B14F-4D97-AF65-F5344CB8AC3E}">
        <p14:creationId xmlns:p14="http://schemas.microsoft.com/office/powerpoint/2010/main" val="1946343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3</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are an F2 on a tropic medicine rotation. You are seeing a patient who has recently been on holiday to Asia and is now complaining of nausea, loss of appetite, abdominal pain and some weight loss. Her symptoms started 6 weeks after returning to the UK. You perform some tests and diagnose tapeworm. </a:t>
            </a:r>
          </a:p>
          <a:p>
            <a:endParaRPr lang="en-GB" dirty="0">
              <a:solidFill>
                <a:schemeClr val="tx1"/>
              </a:solidFill>
            </a:endParaRPr>
          </a:p>
          <a:p>
            <a:r>
              <a:rPr lang="en-GB" dirty="0">
                <a:solidFill>
                  <a:schemeClr val="tx1"/>
                </a:solidFill>
              </a:rPr>
              <a:t>Which of the following would you expect to see?</a:t>
            </a:r>
          </a:p>
          <a:p>
            <a:pPr marL="342900" lvl="0" indent="-342900">
              <a:buFont typeface="+mj-lt"/>
              <a:buAutoNum type="alphaLcParenR"/>
            </a:pPr>
            <a:r>
              <a:rPr lang="en-GB" dirty="0">
                <a:solidFill>
                  <a:schemeClr val="tx1"/>
                </a:solidFill>
              </a:rPr>
              <a:t>Monocytosis</a:t>
            </a:r>
          </a:p>
          <a:p>
            <a:pPr marL="342900" lvl="0" indent="-342900">
              <a:buFont typeface="+mj-lt"/>
              <a:buAutoNum type="alphaLcParenR"/>
            </a:pPr>
            <a:r>
              <a:rPr lang="en-GB" dirty="0">
                <a:solidFill>
                  <a:schemeClr val="tx1"/>
                </a:solidFill>
              </a:rPr>
              <a:t>Thrombocytopenia </a:t>
            </a:r>
          </a:p>
          <a:p>
            <a:pPr marL="342900" lvl="0" indent="-342900">
              <a:buFont typeface="+mj-lt"/>
              <a:buAutoNum type="alphaLcParenR"/>
            </a:pPr>
            <a:r>
              <a:rPr lang="en-GB" dirty="0">
                <a:solidFill>
                  <a:schemeClr val="tx1"/>
                </a:solidFill>
              </a:rPr>
              <a:t>Eosinophilia </a:t>
            </a:r>
          </a:p>
          <a:p>
            <a:pPr marL="342900" lvl="0" indent="-342900">
              <a:buFont typeface="+mj-lt"/>
              <a:buAutoNum type="alphaLcParenR"/>
            </a:pPr>
            <a:r>
              <a:rPr lang="en-GB" dirty="0">
                <a:solidFill>
                  <a:schemeClr val="tx1"/>
                </a:solidFill>
              </a:rPr>
              <a:t>Neutrophilia</a:t>
            </a:r>
          </a:p>
          <a:p>
            <a:pPr marL="342900" lvl="0" indent="-342900">
              <a:buFont typeface="+mj-lt"/>
              <a:buAutoNum type="alphaLcParenR"/>
            </a:pPr>
            <a:r>
              <a:rPr lang="en-GB" dirty="0">
                <a:solidFill>
                  <a:schemeClr val="tx1"/>
                </a:solidFill>
              </a:rPr>
              <a:t>Lymphocytosis </a:t>
            </a:r>
            <a:br>
              <a:rPr lang="en-GB"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4223613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3 -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Answer: C</a:t>
            </a:r>
          </a:p>
          <a:p>
            <a:endParaRPr lang="en-GB" dirty="0">
              <a:solidFill>
                <a:schemeClr val="tx1"/>
              </a:solidFill>
            </a:endParaRPr>
          </a:p>
          <a:p>
            <a:r>
              <a:rPr lang="en-GB" dirty="0">
                <a:solidFill>
                  <a:schemeClr val="tx1"/>
                </a:solidFill>
              </a:rPr>
              <a:t>Eosinophilia is seen in parasitic disease.</a:t>
            </a:r>
          </a:p>
          <a:p>
            <a:r>
              <a:rPr lang="en-GB" dirty="0">
                <a:solidFill>
                  <a:schemeClr val="tx1"/>
                </a:solidFill>
              </a:rPr>
              <a:t>Monocytosis is seen in malaria, typhoid and TB. Thrombocytopenia is seen in viral infection, malignancies, SLE and liver disease. Neutrophilia is seen in malignancy, hypoxia, bacterial infection and rheumatoid arthritis. Lymphocytosis is seen in infection, stress, malignancy and after vigorous exercise. </a:t>
            </a:r>
          </a:p>
        </p:txBody>
      </p:sp>
    </p:spTree>
    <p:extLst>
      <p:ext uri="{BB962C8B-B14F-4D97-AF65-F5344CB8AC3E}">
        <p14:creationId xmlns:p14="http://schemas.microsoft.com/office/powerpoint/2010/main" val="258595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US" sz="3600" dirty="0"/>
              <a:t>White Blood Cells</a:t>
            </a:r>
          </a:p>
        </p:txBody>
      </p:sp>
      <p:pic>
        <p:nvPicPr>
          <p:cNvPr id="4" name="Picture 3">
            <a:extLst>
              <a:ext uri="{FF2B5EF4-FFF2-40B4-BE49-F238E27FC236}">
                <a16:creationId xmlns:a16="http://schemas.microsoft.com/office/drawing/2014/main" id="{19D542F1-A745-8848-A459-96943783F936}"/>
              </a:ext>
            </a:extLst>
          </p:cNvPr>
          <p:cNvPicPr>
            <a:picLocks noChangeAspect="1"/>
          </p:cNvPicPr>
          <p:nvPr/>
        </p:nvPicPr>
        <p:blipFill>
          <a:blip r:embed="rId3"/>
          <a:stretch>
            <a:fillRect/>
          </a:stretch>
        </p:blipFill>
        <p:spPr>
          <a:xfrm>
            <a:off x="2277305" y="842961"/>
            <a:ext cx="5956300" cy="1943100"/>
          </a:xfrm>
          <a:prstGeom prst="rect">
            <a:avLst/>
          </a:prstGeom>
        </p:spPr>
      </p:pic>
      <p:sp>
        <p:nvSpPr>
          <p:cNvPr id="6" name="Rounded Rectangle 5">
            <a:extLst>
              <a:ext uri="{FF2B5EF4-FFF2-40B4-BE49-F238E27FC236}">
                <a16:creationId xmlns:a16="http://schemas.microsoft.com/office/drawing/2014/main" id="{41D159A4-B3FF-DA4C-8D0E-8603C46EAE3D}"/>
              </a:ext>
            </a:extLst>
          </p:cNvPr>
          <p:cNvSpPr/>
          <p:nvPr/>
        </p:nvSpPr>
        <p:spPr>
          <a:xfrm>
            <a:off x="647774" y="3711355"/>
            <a:ext cx="3924228" cy="22893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White blood cells, or leukocytes, make up 1% of blood</a:t>
            </a:r>
          </a:p>
          <a:p>
            <a:pPr marL="285750" indent="-285750">
              <a:buFont typeface="Arial" panose="020B0604020202020204" pitchFamily="34" charset="0"/>
              <a:buChar char="•"/>
            </a:pPr>
            <a:r>
              <a:rPr lang="en-GB" dirty="0">
                <a:solidFill>
                  <a:schemeClr val="tx1"/>
                </a:solidFill>
              </a:rPr>
              <a:t>Primarily involved in immune responses</a:t>
            </a:r>
          </a:p>
          <a:p>
            <a:pPr marL="285750" indent="-285750">
              <a:buFont typeface="Arial" panose="020B0604020202020204" pitchFamily="34" charset="0"/>
              <a:buChar char="•"/>
            </a:pPr>
            <a:r>
              <a:rPr lang="en-GB" dirty="0">
                <a:solidFill>
                  <a:schemeClr val="tx1"/>
                </a:solidFill>
              </a:rPr>
              <a:t>Much larger than red blood cells</a:t>
            </a:r>
          </a:p>
          <a:p>
            <a:pPr marL="285750" indent="-285750">
              <a:buFont typeface="Arial" panose="020B0604020202020204" pitchFamily="34" charset="0"/>
              <a:buChar char="•"/>
            </a:pPr>
            <a:r>
              <a:rPr lang="en-GB" dirty="0">
                <a:solidFill>
                  <a:schemeClr val="tx1"/>
                </a:solidFill>
              </a:rPr>
              <a:t>Divided into 2 general groups: granulocytes and agranulocytes </a:t>
            </a:r>
          </a:p>
        </p:txBody>
      </p:sp>
      <p:sp>
        <p:nvSpPr>
          <p:cNvPr id="8" name="Rounded Rectangle 7">
            <a:extLst>
              <a:ext uri="{FF2B5EF4-FFF2-40B4-BE49-F238E27FC236}">
                <a16:creationId xmlns:a16="http://schemas.microsoft.com/office/drawing/2014/main" id="{03708245-FD65-7341-85F8-FED403EAAAD1}"/>
              </a:ext>
            </a:extLst>
          </p:cNvPr>
          <p:cNvSpPr/>
          <p:nvPr/>
        </p:nvSpPr>
        <p:spPr>
          <a:xfrm>
            <a:off x="4659384" y="2982691"/>
            <a:ext cx="5098979" cy="3746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There are 5 main types of WBC:</a:t>
            </a:r>
          </a:p>
          <a:p>
            <a:pPr marL="285750" indent="-285750">
              <a:buFont typeface="Arial" panose="020B0604020202020204" pitchFamily="34" charset="0"/>
              <a:buChar char="•"/>
            </a:pPr>
            <a:r>
              <a:rPr lang="en-GB" sz="1500" dirty="0">
                <a:solidFill>
                  <a:schemeClr val="tx1"/>
                </a:solidFill>
              </a:rPr>
              <a:t> Neutrophils are the most abundant type, they are phagocytes involved in fighting bacterial and fungal infections</a:t>
            </a:r>
          </a:p>
          <a:p>
            <a:pPr marL="285750" indent="-285750">
              <a:buFont typeface="Arial" panose="020B0604020202020204" pitchFamily="34" charset="0"/>
              <a:buChar char="•"/>
            </a:pPr>
            <a:r>
              <a:rPr lang="en-GB" sz="1500" dirty="0">
                <a:solidFill>
                  <a:schemeClr val="tx1"/>
                </a:solidFill>
              </a:rPr>
              <a:t>Monocytes are mainly involved in bacterial infections, they differentiate into macrophages </a:t>
            </a:r>
          </a:p>
          <a:p>
            <a:pPr marL="285750" indent="-285750">
              <a:buFont typeface="Arial" panose="020B0604020202020204" pitchFamily="34" charset="0"/>
              <a:buChar char="•"/>
            </a:pPr>
            <a:r>
              <a:rPr lang="en-GB" sz="1500" dirty="0">
                <a:solidFill>
                  <a:schemeClr val="tx1"/>
                </a:solidFill>
              </a:rPr>
              <a:t>Eosinophils are involved in parasitic infections</a:t>
            </a:r>
          </a:p>
          <a:p>
            <a:pPr marL="285750" indent="-285750">
              <a:buFont typeface="Arial" panose="020B0604020202020204" pitchFamily="34" charset="0"/>
              <a:buChar char="•"/>
            </a:pPr>
            <a:r>
              <a:rPr lang="en-GB" sz="1500" dirty="0">
                <a:solidFill>
                  <a:schemeClr val="tx1"/>
                </a:solidFill>
              </a:rPr>
              <a:t>Basophils are responsible for allergens as they contain histamine granules, resulting in inflammatory IgE responses </a:t>
            </a:r>
          </a:p>
          <a:p>
            <a:pPr marL="285750" indent="-285750">
              <a:buFont typeface="Arial" panose="020B0604020202020204" pitchFamily="34" charset="0"/>
              <a:buChar char="•"/>
            </a:pPr>
            <a:r>
              <a:rPr lang="en-GB" sz="1500" dirty="0">
                <a:solidFill>
                  <a:schemeClr val="tx1"/>
                </a:solidFill>
              </a:rPr>
              <a:t>Lymphocytes are mainly involved in viral infections. These are the smallest WBC and there are 3 major types: Natural killer cells, T cells and B cells. </a:t>
            </a:r>
          </a:p>
        </p:txBody>
      </p:sp>
    </p:spTree>
    <p:extLst>
      <p:ext uri="{BB962C8B-B14F-4D97-AF65-F5344CB8AC3E}">
        <p14:creationId xmlns:p14="http://schemas.microsoft.com/office/powerpoint/2010/main" val="1474520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4</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are a junior doctor working on a paediatric ward. Your patient is aged 3 and has anaemia, hepatosplenomegaly, headaches and bone pain. You perform a number of tests and start treating them for cancer. </a:t>
            </a:r>
          </a:p>
          <a:p>
            <a:endParaRPr lang="en-GB" dirty="0">
              <a:solidFill>
                <a:schemeClr val="tx1"/>
              </a:solidFill>
            </a:endParaRPr>
          </a:p>
          <a:p>
            <a:r>
              <a:rPr lang="en-GB" dirty="0">
                <a:solidFill>
                  <a:schemeClr val="tx1"/>
                </a:solidFill>
              </a:rPr>
              <a:t>Which cancer is the most likely diagnosis?</a:t>
            </a:r>
          </a:p>
          <a:p>
            <a:pPr marL="342900" lvl="0" indent="-342900">
              <a:buFont typeface="+mj-lt"/>
              <a:buAutoNum type="alphaLcParenR"/>
            </a:pPr>
            <a:r>
              <a:rPr lang="en-GB" dirty="0">
                <a:solidFill>
                  <a:schemeClr val="tx1"/>
                </a:solidFill>
              </a:rPr>
              <a:t>AML</a:t>
            </a:r>
          </a:p>
          <a:p>
            <a:pPr marL="342900" lvl="0" indent="-342900">
              <a:buFont typeface="+mj-lt"/>
              <a:buAutoNum type="alphaLcParenR"/>
            </a:pPr>
            <a:r>
              <a:rPr lang="en-GB" dirty="0">
                <a:solidFill>
                  <a:schemeClr val="tx1"/>
                </a:solidFill>
              </a:rPr>
              <a:t>ALL</a:t>
            </a:r>
          </a:p>
          <a:p>
            <a:pPr marL="342900" lvl="0" indent="-342900">
              <a:buFont typeface="+mj-lt"/>
              <a:buAutoNum type="alphaLcParenR"/>
            </a:pPr>
            <a:r>
              <a:rPr lang="en-GB" dirty="0">
                <a:solidFill>
                  <a:schemeClr val="tx1"/>
                </a:solidFill>
              </a:rPr>
              <a:t>CML</a:t>
            </a:r>
          </a:p>
          <a:p>
            <a:pPr marL="342900" lvl="0" indent="-342900">
              <a:buFont typeface="+mj-lt"/>
              <a:buAutoNum type="alphaLcParenR"/>
            </a:pPr>
            <a:r>
              <a:rPr lang="en-GB" dirty="0">
                <a:solidFill>
                  <a:schemeClr val="tx1"/>
                </a:solidFill>
              </a:rPr>
              <a:t>CLL</a:t>
            </a:r>
          </a:p>
          <a:p>
            <a:pPr marL="342900" lvl="0" indent="-342900">
              <a:buFont typeface="+mj-lt"/>
              <a:buAutoNum type="alphaLcParenR"/>
            </a:pPr>
            <a:r>
              <a:rPr lang="en-GB" dirty="0">
                <a:solidFill>
                  <a:schemeClr val="tx1"/>
                </a:solidFill>
              </a:rPr>
              <a:t>Multiple Myeloma </a:t>
            </a:r>
          </a:p>
        </p:txBody>
      </p:sp>
    </p:spTree>
    <p:extLst>
      <p:ext uri="{BB962C8B-B14F-4D97-AF65-F5344CB8AC3E}">
        <p14:creationId xmlns:p14="http://schemas.microsoft.com/office/powerpoint/2010/main" val="2482948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4 -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Answer: B</a:t>
            </a:r>
          </a:p>
          <a:p>
            <a:endParaRPr lang="en-GB" sz="2400" dirty="0">
              <a:solidFill>
                <a:schemeClr val="tx1"/>
              </a:solidFill>
            </a:endParaRPr>
          </a:p>
          <a:p>
            <a:r>
              <a:rPr lang="en-GB" sz="2400" dirty="0">
                <a:solidFill>
                  <a:schemeClr val="tx1"/>
                </a:solidFill>
              </a:rPr>
              <a:t>Acute lymphoblastic leukaemia is the most common paediatric cancer. </a:t>
            </a:r>
          </a:p>
          <a:p>
            <a:r>
              <a:rPr lang="en-GB" sz="2400" dirty="0">
                <a:solidFill>
                  <a:schemeClr val="tx1"/>
                </a:solidFill>
              </a:rPr>
              <a:t>AML, CML and CLL are all more common in adults. </a:t>
            </a:r>
            <a:endParaRPr lang="en-GB" b="1" dirty="0">
              <a:solidFill>
                <a:schemeClr val="tx1"/>
              </a:solidFill>
            </a:endParaRPr>
          </a:p>
        </p:txBody>
      </p:sp>
    </p:spTree>
    <p:extLst>
      <p:ext uri="{BB962C8B-B14F-4D97-AF65-F5344CB8AC3E}">
        <p14:creationId xmlns:p14="http://schemas.microsoft.com/office/powerpoint/2010/main" val="2405506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5</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What do these cells indicate?</a:t>
            </a:r>
          </a:p>
          <a:p>
            <a:pPr lvl="0"/>
            <a:endParaRPr lang="en-GB" dirty="0">
              <a:solidFill>
                <a:schemeClr val="tx1"/>
              </a:solidFill>
            </a:endParaRPr>
          </a:p>
          <a:p>
            <a:pPr marL="342900" lvl="0" indent="-342900">
              <a:buFont typeface="+mj-lt"/>
              <a:buAutoNum type="alphaLcParenR"/>
            </a:pPr>
            <a:r>
              <a:rPr lang="en-GB" dirty="0">
                <a:solidFill>
                  <a:schemeClr val="tx1"/>
                </a:solidFill>
              </a:rPr>
              <a:t>Thalassaemia</a:t>
            </a:r>
          </a:p>
          <a:p>
            <a:pPr marL="342900" lvl="0" indent="-342900">
              <a:buFont typeface="+mj-lt"/>
              <a:buAutoNum type="alphaLcParenR"/>
            </a:pPr>
            <a:r>
              <a:rPr lang="en-GB" dirty="0">
                <a:solidFill>
                  <a:schemeClr val="tx1"/>
                </a:solidFill>
              </a:rPr>
              <a:t>Hodgkin lymphoma </a:t>
            </a:r>
          </a:p>
          <a:p>
            <a:pPr marL="342900" lvl="0" indent="-342900">
              <a:buFont typeface="+mj-lt"/>
              <a:buAutoNum type="alphaLcParenR"/>
            </a:pPr>
            <a:r>
              <a:rPr lang="en-GB" dirty="0">
                <a:solidFill>
                  <a:schemeClr val="tx1"/>
                </a:solidFill>
              </a:rPr>
              <a:t>Multiple myeloma </a:t>
            </a:r>
          </a:p>
          <a:p>
            <a:pPr marL="342900" lvl="0" indent="-342900">
              <a:buFont typeface="+mj-lt"/>
              <a:buAutoNum type="alphaLcParenR"/>
            </a:pPr>
            <a:r>
              <a:rPr lang="en-GB" dirty="0">
                <a:solidFill>
                  <a:schemeClr val="tx1"/>
                </a:solidFill>
              </a:rPr>
              <a:t>DVT</a:t>
            </a:r>
          </a:p>
          <a:p>
            <a:pPr marL="342900" lvl="0" indent="-342900">
              <a:buFont typeface="+mj-lt"/>
              <a:buAutoNum type="alphaLcParenR"/>
            </a:pPr>
            <a:r>
              <a:rPr lang="en-GB" dirty="0">
                <a:solidFill>
                  <a:schemeClr val="tx1"/>
                </a:solidFill>
              </a:rPr>
              <a:t>G6PD deficiency </a:t>
            </a:r>
          </a:p>
          <a:p>
            <a:endParaRPr lang="en-GB" sz="1500" b="1" dirty="0">
              <a:solidFill>
                <a:schemeClr val="tx1"/>
              </a:solidFill>
            </a:endParaRPr>
          </a:p>
        </p:txBody>
      </p:sp>
      <p:pic>
        <p:nvPicPr>
          <p:cNvPr id="4" name="Picture 2" descr="BITE CELL or (DEGMACYTE) Appears as a... - Pathology Discussion Forum |  Facebook">
            <a:extLst>
              <a:ext uri="{FF2B5EF4-FFF2-40B4-BE49-F238E27FC236}">
                <a16:creationId xmlns:a16="http://schemas.microsoft.com/office/drawing/2014/main" id="{44FD3084-9117-CD41-A3B6-A27820675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086" y="2886020"/>
            <a:ext cx="3157989" cy="212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01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5 -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Answer: E</a:t>
            </a:r>
          </a:p>
          <a:p>
            <a:endParaRPr lang="en-GB" sz="2800" dirty="0">
              <a:solidFill>
                <a:schemeClr val="tx1"/>
              </a:solidFill>
            </a:endParaRPr>
          </a:p>
          <a:p>
            <a:r>
              <a:rPr lang="en-GB" sz="2800" dirty="0">
                <a:solidFill>
                  <a:schemeClr val="tx1"/>
                </a:solidFill>
              </a:rPr>
              <a:t>These are bite cells. They are seen in G6PD deficiency</a:t>
            </a:r>
            <a:r>
              <a:rPr lang="en-GB" sz="2800" dirty="0">
                <a:solidFill>
                  <a:schemeClr val="tx1"/>
                </a:solidFill>
                <a:effectLst/>
              </a:rPr>
              <a:t> </a:t>
            </a:r>
            <a:endParaRPr lang="en-GB" sz="2000" b="1" dirty="0">
              <a:solidFill>
                <a:schemeClr val="tx1"/>
              </a:solidFill>
            </a:endParaRPr>
          </a:p>
        </p:txBody>
      </p:sp>
    </p:spTree>
    <p:extLst>
      <p:ext uri="{BB962C8B-B14F-4D97-AF65-F5344CB8AC3E}">
        <p14:creationId xmlns:p14="http://schemas.microsoft.com/office/powerpoint/2010/main" val="3179962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6</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are an F1 who sees a 5 year-old patient with diagnosed ITP. His mother tells you that he has recently had a lot of nosebleeds and feels tired all the time. </a:t>
            </a:r>
          </a:p>
          <a:p>
            <a:endParaRPr lang="en-GB" dirty="0">
              <a:solidFill>
                <a:schemeClr val="tx1"/>
              </a:solidFill>
            </a:endParaRPr>
          </a:p>
          <a:p>
            <a:r>
              <a:rPr lang="en-GB" dirty="0">
                <a:solidFill>
                  <a:schemeClr val="tx1"/>
                </a:solidFill>
              </a:rPr>
              <a:t>How would you treat this patient?</a:t>
            </a:r>
          </a:p>
          <a:p>
            <a:pPr marL="342900" lvl="0" indent="-342900">
              <a:buFont typeface="+mj-lt"/>
              <a:buAutoNum type="alphaLcParenR"/>
            </a:pPr>
            <a:r>
              <a:rPr lang="en-GB" dirty="0">
                <a:solidFill>
                  <a:schemeClr val="tx1"/>
                </a:solidFill>
              </a:rPr>
              <a:t>Platelet transfusion </a:t>
            </a:r>
          </a:p>
          <a:p>
            <a:pPr marL="342900" lvl="0" indent="-342900">
              <a:buFont typeface="+mj-lt"/>
              <a:buAutoNum type="alphaLcParenR"/>
            </a:pPr>
            <a:r>
              <a:rPr lang="en-GB" dirty="0">
                <a:solidFill>
                  <a:schemeClr val="tx1"/>
                </a:solidFill>
              </a:rPr>
              <a:t>Apixaban</a:t>
            </a:r>
          </a:p>
          <a:p>
            <a:pPr marL="342900" lvl="0" indent="-342900">
              <a:buFont typeface="+mj-lt"/>
              <a:buAutoNum type="alphaLcParenR"/>
            </a:pPr>
            <a:r>
              <a:rPr lang="en-GB" dirty="0">
                <a:solidFill>
                  <a:schemeClr val="tx1"/>
                </a:solidFill>
              </a:rPr>
              <a:t>Heparin </a:t>
            </a:r>
          </a:p>
          <a:p>
            <a:pPr marL="342900" lvl="0" indent="-342900">
              <a:buFont typeface="+mj-lt"/>
              <a:buAutoNum type="alphaLcParenR"/>
            </a:pPr>
            <a:r>
              <a:rPr lang="en-GB" dirty="0">
                <a:solidFill>
                  <a:schemeClr val="tx1"/>
                </a:solidFill>
              </a:rPr>
              <a:t>Prednisolone</a:t>
            </a:r>
          </a:p>
          <a:p>
            <a:pPr marL="342900" lvl="0" indent="-342900">
              <a:buFont typeface="+mj-lt"/>
              <a:buAutoNum type="alphaLcParenR"/>
            </a:pPr>
            <a:r>
              <a:rPr lang="en-GB" dirty="0">
                <a:solidFill>
                  <a:schemeClr val="tx1"/>
                </a:solidFill>
              </a:rPr>
              <a:t>You would not give medication </a:t>
            </a:r>
          </a:p>
        </p:txBody>
      </p:sp>
    </p:spTree>
    <p:extLst>
      <p:ext uri="{BB962C8B-B14F-4D97-AF65-F5344CB8AC3E}">
        <p14:creationId xmlns:p14="http://schemas.microsoft.com/office/powerpoint/2010/main" val="1762334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6 -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Answer: D</a:t>
            </a:r>
          </a:p>
          <a:p>
            <a:endParaRPr lang="en-GB" sz="2400" dirty="0">
              <a:solidFill>
                <a:schemeClr val="tx1"/>
              </a:solidFill>
            </a:endParaRPr>
          </a:p>
          <a:p>
            <a:r>
              <a:rPr lang="en-GB" sz="2400" dirty="0">
                <a:solidFill>
                  <a:schemeClr val="tx1"/>
                </a:solidFill>
              </a:rPr>
              <a:t>In ITP, steroids are the first-line treatment. Platelet transfusions are also appropriate, but they would not be given initially. </a:t>
            </a:r>
            <a:endParaRPr lang="en-GB" b="1" dirty="0">
              <a:solidFill>
                <a:schemeClr val="tx1"/>
              </a:solidFill>
            </a:endParaRPr>
          </a:p>
        </p:txBody>
      </p:sp>
    </p:spTree>
    <p:extLst>
      <p:ext uri="{BB962C8B-B14F-4D97-AF65-F5344CB8AC3E}">
        <p14:creationId xmlns:p14="http://schemas.microsoft.com/office/powerpoint/2010/main" val="3638622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7</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Mr. Jones has been in hospital for a week recovering from a knee replacement. He is 75, has hypertension and is a smoker. He hasn’t been able to move very much since his surgery and refuses to wear compression stockings. Suddenly, Mr Jones becomes very short of breath and sits up to breath. His heart rate increases to 108 and he is breathing much faster than usual. </a:t>
            </a:r>
          </a:p>
          <a:p>
            <a:endParaRPr lang="en-GB" dirty="0">
              <a:solidFill>
                <a:schemeClr val="tx1"/>
              </a:solidFill>
            </a:endParaRPr>
          </a:p>
          <a:p>
            <a:r>
              <a:rPr lang="en-GB" dirty="0">
                <a:solidFill>
                  <a:schemeClr val="tx1"/>
                </a:solidFill>
              </a:rPr>
              <a:t>What investigation do you want to order?</a:t>
            </a:r>
          </a:p>
          <a:p>
            <a:pPr marL="342900" lvl="0" indent="-342900">
              <a:buFont typeface="+mj-lt"/>
              <a:buAutoNum type="alphaLcParenR"/>
            </a:pPr>
            <a:r>
              <a:rPr lang="en-GB" dirty="0">
                <a:solidFill>
                  <a:schemeClr val="tx1"/>
                </a:solidFill>
              </a:rPr>
              <a:t>ECG</a:t>
            </a:r>
          </a:p>
          <a:p>
            <a:pPr marL="342900" lvl="0" indent="-342900">
              <a:buFont typeface="+mj-lt"/>
              <a:buAutoNum type="alphaLcParenR"/>
            </a:pPr>
            <a:r>
              <a:rPr lang="en-GB" dirty="0">
                <a:solidFill>
                  <a:schemeClr val="tx1"/>
                </a:solidFill>
              </a:rPr>
              <a:t>CTPA</a:t>
            </a:r>
          </a:p>
          <a:p>
            <a:pPr marL="342900" lvl="0" indent="-342900">
              <a:buFont typeface="+mj-lt"/>
              <a:buAutoNum type="alphaLcParenR"/>
            </a:pPr>
            <a:r>
              <a:rPr lang="en-GB" dirty="0">
                <a:solidFill>
                  <a:schemeClr val="tx1"/>
                </a:solidFill>
              </a:rPr>
              <a:t>CXR</a:t>
            </a:r>
          </a:p>
          <a:p>
            <a:pPr marL="342900" lvl="0" indent="-342900">
              <a:buFont typeface="+mj-lt"/>
              <a:buAutoNum type="alphaLcParenR"/>
            </a:pPr>
            <a:r>
              <a:rPr lang="en-GB" dirty="0">
                <a:solidFill>
                  <a:schemeClr val="tx1"/>
                </a:solidFill>
              </a:rPr>
              <a:t>Doppler ultrasound </a:t>
            </a:r>
          </a:p>
          <a:p>
            <a:pPr marL="342900" indent="-342900">
              <a:buFont typeface="+mj-lt"/>
              <a:buAutoNum type="alphaLcParenR"/>
            </a:pPr>
            <a:r>
              <a:rPr lang="en-GB" dirty="0">
                <a:solidFill>
                  <a:schemeClr val="tx1"/>
                </a:solidFill>
              </a:rPr>
              <a:t>Arterial blood gas</a:t>
            </a:r>
            <a:r>
              <a:rPr lang="en-GB" dirty="0">
                <a:solidFill>
                  <a:schemeClr val="tx1"/>
                </a:solidFill>
                <a:effectLst/>
              </a:rPr>
              <a:t> </a:t>
            </a:r>
            <a:endParaRPr lang="en-GB" sz="1500" b="1" dirty="0">
              <a:solidFill>
                <a:schemeClr val="tx1"/>
              </a:solidFill>
            </a:endParaRPr>
          </a:p>
        </p:txBody>
      </p:sp>
    </p:spTree>
    <p:extLst>
      <p:ext uri="{BB962C8B-B14F-4D97-AF65-F5344CB8AC3E}">
        <p14:creationId xmlns:p14="http://schemas.microsoft.com/office/powerpoint/2010/main" val="2430782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7 -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Answer: B</a:t>
            </a:r>
          </a:p>
          <a:p>
            <a:endParaRPr lang="en-GB" dirty="0">
              <a:solidFill>
                <a:schemeClr val="tx1"/>
              </a:solidFill>
            </a:endParaRPr>
          </a:p>
          <a:p>
            <a:r>
              <a:rPr lang="en-GB" dirty="0">
                <a:solidFill>
                  <a:schemeClr val="tx1"/>
                </a:solidFill>
              </a:rPr>
              <a:t>This is most likely a pulmonary embolism. He has 5 risk factors and a text book presentation. He would score more than 4 if a Wells Score was carried out, therefore the most appropriate investigation would be a CTPA. </a:t>
            </a:r>
          </a:p>
        </p:txBody>
      </p:sp>
    </p:spTree>
    <p:extLst>
      <p:ext uri="{BB962C8B-B14F-4D97-AF65-F5344CB8AC3E}">
        <p14:creationId xmlns:p14="http://schemas.microsoft.com/office/powerpoint/2010/main" val="2397363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8</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Camilla is a 25 year old lady who has just returned home from visiting Ghana. She presents with very generic flu-like symptoms (fever, headache, cough) and is concerned that something is wrong. Whilst taking her history, you learn that she suffered from many mosquito bites during her trip. </a:t>
            </a:r>
          </a:p>
          <a:p>
            <a:endParaRPr lang="en-GB" dirty="0">
              <a:solidFill>
                <a:schemeClr val="tx1"/>
              </a:solidFill>
            </a:endParaRPr>
          </a:p>
          <a:p>
            <a:r>
              <a:rPr lang="en-GB" dirty="0">
                <a:solidFill>
                  <a:schemeClr val="tx1"/>
                </a:solidFill>
              </a:rPr>
              <a:t>What investigation would you organise to confirm your diagnosis?</a:t>
            </a:r>
          </a:p>
          <a:p>
            <a:pPr marL="342900" lvl="0" indent="-342900">
              <a:buFont typeface="+mj-lt"/>
              <a:buAutoNum type="alphaLcParenR"/>
            </a:pPr>
            <a:r>
              <a:rPr lang="en-GB" dirty="0">
                <a:solidFill>
                  <a:schemeClr val="tx1"/>
                </a:solidFill>
              </a:rPr>
              <a:t>FBC</a:t>
            </a:r>
          </a:p>
          <a:p>
            <a:pPr marL="342900" lvl="0" indent="-342900">
              <a:buFont typeface="+mj-lt"/>
              <a:buAutoNum type="alphaLcParenR"/>
            </a:pPr>
            <a:r>
              <a:rPr lang="en-GB" dirty="0">
                <a:solidFill>
                  <a:schemeClr val="tx1"/>
                </a:solidFill>
              </a:rPr>
              <a:t>Blood culture</a:t>
            </a:r>
          </a:p>
          <a:p>
            <a:pPr marL="342900" lvl="0" indent="-342900">
              <a:buFont typeface="+mj-lt"/>
              <a:buAutoNum type="alphaLcParenR"/>
            </a:pPr>
            <a:r>
              <a:rPr lang="en-GB" dirty="0">
                <a:solidFill>
                  <a:schemeClr val="tx1"/>
                </a:solidFill>
              </a:rPr>
              <a:t>Thick and thin blood smears</a:t>
            </a:r>
          </a:p>
          <a:p>
            <a:pPr marL="342900" lvl="0" indent="-342900">
              <a:buFont typeface="+mj-lt"/>
              <a:buAutoNum type="alphaLcParenR"/>
            </a:pPr>
            <a:r>
              <a:rPr lang="en-GB" dirty="0">
                <a:solidFill>
                  <a:schemeClr val="tx1"/>
                </a:solidFill>
              </a:rPr>
              <a:t>Haemoglobin electrophoresis </a:t>
            </a:r>
          </a:p>
          <a:p>
            <a:pPr marL="342900" lvl="0" indent="-342900">
              <a:buFont typeface="+mj-lt"/>
              <a:buAutoNum type="alphaLcParenR"/>
            </a:pPr>
            <a:r>
              <a:rPr lang="en-GB" dirty="0">
                <a:solidFill>
                  <a:schemeClr val="tx1"/>
                </a:solidFill>
              </a:rPr>
              <a:t>Bone marrow biopsy </a:t>
            </a:r>
          </a:p>
        </p:txBody>
      </p:sp>
    </p:spTree>
    <p:extLst>
      <p:ext uri="{BB962C8B-B14F-4D97-AF65-F5344CB8AC3E}">
        <p14:creationId xmlns:p14="http://schemas.microsoft.com/office/powerpoint/2010/main" val="624920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8 -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Answer: C</a:t>
            </a:r>
          </a:p>
          <a:p>
            <a:endParaRPr lang="en-GB" dirty="0">
              <a:solidFill>
                <a:schemeClr val="tx1"/>
              </a:solidFill>
            </a:endParaRPr>
          </a:p>
          <a:p>
            <a:r>
              <a:rPr lang="en-GB" dirty="0">
                <a:solidFill>
                  <a:schemeClr val="tx1"/>
                </a:solidFill>
              </a:rPr>
              <a:t>This is most likely Malaria. She has the symptoms and corresponding travel history. To confirm a diagnosis of malaria you need a positive thick and thin blood smear. </a:t>
            </a:r>
          </a:p>
          <a:p>
            <a:r>
              <a:rPr lang="en-GB" b="1" dirty="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182245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US" sz="3600" dirty="0"/>
              <a:t>The Coagulation Cascade</a:t>
            </a:r>
          </a:p>
        </p:txBody>
      </p:sp>
      <p:pic>
        <p:nvPicPr>
          <p:cNvPr id="2050" name="Picture 2" descr="The Coagulation Cascade">
            <a:extLst>
              <a:ext uri="{FF2B5EF4-FFF2-40B4-BE49-F238E27FC236}">
                <a16:creationId xmlns:a16="http://schemas.microsoft.com/office/drawing/2014/main" id="{1FB418F6-D23D-5C48-AF96-5568B549A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36" y="803498"/>
            <a:ext cx="5862638" cy="586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58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9</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Last week you saw a patient in GP who was complaining of tiredness and recurrent infection. You ordered a full blood count and the results have shown neutropenia. </a:t>
            </a:r>
          </a:p>
          <a:p>
            <a:endParaRPr lang="en-GB" dirty="0">
              <a:solidFill>
                <a:schemeClr val="tx1"/>
              </a:solidFill>
            </a:endParaRPr>
          </a:p>
          <a:p>
            <a:r>
              <a:rPr lang="en-GB" dirty="0">
                <a:solidFill>
                  <a:schemeClr val="tx1"/>
                </a:solidFill>
              </a:rPr>
              <a:t>Name 2 causes of neutropenia.</a:t>
            </a:r>
            <a:endParaRPr lang="en-GB" dirty="0">
              <a:solidFill>
                <a:schemeClr val="tx1"/>
              </a:solidFill>
              <a:effectLst/>
            </a:endParaRPr>
          </a:p>
          <a:p>
            <a:endParaRPr lang="en-GB" sz="1500" b="1" dirty="0">
              <a:solidFill>
                <a:schemeClr val="tx1"/>
              </a:solidFill>
            </a:endParaRPr>
          </a:p>
          <a:p>
            <a:r>
              <a:rPr lang="en-GB" dirty="0">
                <a:solidFill>
                  <a:schemeClr val="tx1"/>
                </a:solidFill>
              </a:rPr>
              <a:t>When would you want to repeat the patient’s bloods?</a:t>
            </a:r>
          </a:p>
          <a:p>
            <a:endParaRPr lang="en-GB" sz="1500" b="1" dirty="0">
              <a:solidFill>
                <a:schemeClr val="tx1"/>
              </a:solidFill>
            </a:endParaRPr>
          </a:p>
        </p:txBody>
      </p:sp>
    </p:spTree>
    <p:extLst>
      <p:ext uri="{BB962C8B-B14F-4D97-AF65-F5344CB8AC3E}">
        <p14:creationId xmlns:p14="http://schemas.microsoft.com/office/powerpoint/2010/main" val="4072036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9 -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Name 2 causes of neutropenia.</a:t>
            </a:r>
          </a:p>
          <a:p>
            <a:pPr marL="285750" lvl="0" indent="-285750">
              <a:buFont typeface="Arial" panose="020B0604020202020204" pitchFamily="34" charset="0"/>
              <a:buChar char="•"/>
            </a:pPr>
            <a:r>
              <a:rPr lang="en-GB" dirty="0">
                <a:solidFill>
                  <a:schemeClr val="tx1"/>
                </a:solidFill>
              </a:rPr>
              <a:t>Infection </a:t>
            </a:r>
          </a:p>
          <a:p>
            <a:pPr marL="285750" lvl="0" indent="-285750">
              <a:buFont typeface="Arial" panose="020B0604020202020204" pitchFamily="34" charset="0"/>
              <a:buChar char="•"/>
            </a:pPr>
            <a:r>
              <a:rPr lang="en-GB" dirty="0">
                <a:solidFill>
                  <a:schemeClr val="tx1"/>
                </a:solidFill>
              </a:rPr>
              <a:t>Drugs (phenytoin, antipsychotics)</a:t>
            </a:r>
          </a:p>
          <a:p>
            <a:pPr marL="285750" lvl="0" indent="-285750">
              <a:buFont typeface="Arial" panose="020B0604020202020204" pitchFamily="34" charset="0"/>
              <a:buChar char="•"/>
            </a:pPr>
            <a:r>
              <a:rPr lang="en-GB" dirty="0">
                <a:solidFill>
                  <a:schemeClr val="tx1"/>
                </a:solidFill>
              </a:rPr>
              <a:t>Malignancy </a:t>
            </a:r>
          </a:p>
          <a:p>
            <a:pPr marL="285750" lvl="0" indent="-285750">
              <a:buFont typeface="Arial" panose="020B0604020202020204" pitchFamily="34" charset="0"/>
              <a:buChar char="•"/>
            </a:pPr>
            <a:r>
              <a:rPr lang="en-GB" dirty="0">
                <a:solidFill>
                  <a:schemeClr val="tx1"/>
                </a:solidFill>
              </a:rPr>
              <a:t>Excess alcohol and liver disease</a:t>
            </a:r>
          </a:p>
          <a:p>
            <a:r>
              <a:rPr lang="en-GB" dirty="0">
                <a:solidFill>
                  <a:schemeClr val="tx1"/>
                </a:solidFill>
              </a:rPr>
              <a:t> </a:t>
            </a:r>
          </a:p>
          <a:p>
            <a:r>
              <a:rPr lang="en-GB" dirty="0">
                <a:solidFill>
                  <a:schemeClr val="tx1"/>
                </a:solidFill>
              </a:rPr>
              <a:t>When would you want to repeat the patient’s bloods?</a:t>
            </a:r>
          </a:p>
          <a:p>
            <a:pPr marL="285750" indent="-285750">
              <a:buFont typeface="Arial" panose="020B0604020202020204" pitchFamily="34" charset="0"/>
              <a:buChar char="•"/>
            </a:pPr>
            <a:r>
              <a:rPr lang="en-GB" dirty="0">
                <a:solidFill>
                  <a:schemeClr val="tx1"/>
                </a:solidFill>
              </a:rPr>
              <a:t>4 weeks’ time </a:t>
            </a:r>
            <a:endParaRPr lang="en-GB" sz="1500" b="1" dirty="0">
              <a:solidFill>
                <a:schemeClr val="tx1"/>
              </a:solidFill>
            </a:endParaRPr>
          </a:p>
        </p:txBody>
      </p:sp>
    </p:spTree>
    <p:extLst>
      <p:ext uri="{BB962C8B-B14F-4D97-AF65-F5344CB8AC3E}">
        <p14:creationId xmlns:p14="http://schemas.microsoft.com/office/powerpoint/2010/main" val="109944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10</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are a GP who has recently seen a patient complaining of fatigue, difficulty concentrating, breathlessness and headaches. You do a full blood count and diagnose iron deficiency anaemia. </a:t>
            </a:r>
          </a:p>
          <a:p>
            <a:endParaRPr lang="en-GB" dirty="0">
              <a:solidFill>
                <a:schemeClr val="tx1"/>
              </a:solidFill>
            </a:endParaRPr>
          </a:p>
          <a:p>
            <a:r>
              <a:rPr lang="en-GB" dirty="0">
                <a:solidFill>
                  <a:schemeClr val="tx1"/>
                </a:solidFill>
              </a:rPr>
              <a:t>What type of anaemia causes iron deficiency anaemia?</a:t>
            </a:r>
          </a:p>
          <a:p>
            <a:endParaRPr lang="en-GB" dirty="0">
              <a:solidFill>
                <a:schemeClr val="tx1"/>
              </a:solidFill>
            </a:endParaRPr>
          </a:p>
          <a:p>
            <a:r>
              <a:rPr lang="en-GB" dirty="0">
                <a:solidFill>
                  <a:schemeClr val="tx1"/>
                </a:solidFill>
              </a:rPr>
              <a:t>What are 2 other causes of this type of anaemia?</a:t>
            </a:r>
          </a:p>
          <a:p>
            <a:endParaRPr lang="en-GB" dirty="0">
              <a:solidFill>
                <a:schemeClr val="tx1"/>
              </a:solidFill>
            </a:endParaRPr>
          </a:p>
          <a:p>
            <a:r>
              <a:rPr lang="en-GB" dirty="0">
                <a:solidFill>
                  <a:schemeClr val="tx1"/>
                </a:solidFill>
              </a:rPr>
              <a:t>You decide to treat your patient with ferrous sulphate. What side effects would you want to alert the patient of?</a:t>
            </a:r>
          </a:p>
          <a:p>
            <a:endParaRPr lang="en-GB" dirty="0">
              <a:solidFill>
                <a:schemeClr val="tx1"/>
              </a:solidFill>
            </a:endParaRPr>
          </a:p>
        </p:txBody>
      </p:sp>
    </p:spTree>
    <p:extLst>
      <p:ext uri="{BB962C8B-B14F-4D97-AF65-F5344CB8AC3E}">
        <p14:creationId xmlns:p14="http://schemas.microsoft.com/office/powerpoint/2010/main" val="35987952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10 -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What type of anaemia causes iron deficiency anaemia?</a:t>
            </a:r>
          </a:p>
          <a:p>
            <a:pPr marL="285750" indent="-285750">
              <a:buFont typeface="Arial" panose="020B0604020202020204" pitchFamily="34" charset="0"/>
              <a:buChar char="•"/>
            </a:pPr>
            <a:r>
              <a:rPr lang="en-GB" dirty="0">
                <a:solidFill>
                  <a:schemeClr val="tx1"/>
                </a:solidFill>
              </a:rPr>
              <a:t>Microcytic </a:t>
            </a:r>
          </a:p>
          <a:p>
            <a:r>
              <a:rPr lang="en-GB" dirty="0">
                <a:solidFill>
                  <a:schemeClr val="tx1"/>
                </a:solidFill>
              </a:rPr>
              <a:t> </a:t>
            </a:r>
          </a:p>
          <a:p>
            <a:r>
              <a:rPr lang="en-GB" dirty="0">
                <a:solidFill>
                  <a:schemeClr val="tx1"/>
                </a:solidFill>
              </a:rPr>
              <a:t>What are 2 other causes of this type of anaemia?</a:t>
            </a:r>
          </a:p>
          <a:p>
            <a:pPr marL="285750" indent="-285750">
              <a:buFont typeface="Arial" panose="020B0604020202020204" pitchFamily="34" charset="0"/>
              <a:buChar char="•"/>
            </a:pPr>
            <a:r>
              <a:rPr lang="en-GB" dirty="0">
                <a:solidFill>
                  <a:schemeClr val="tx1"/>
                </a:solidFill>
              </a:rPr>
              <a:t>Chronic disease (cancer, HF, CKD), and thalassaemia </a:t>
            </a:r>
          </a:p>
          <a:p>
            <a:r>
              <a:rPr lang="en-GB" dirty="0">
                <a:solidFill>
                  <a:schemeClr val="tx1"/>
                </a:solidFill>
              </a:rPr>
              <a:t> </a:t>
            </a:r>
          </a:p>
          <a:p>
            <a:r>
              <a:rPr lang="en-GB" dirty="0">
                <a:solidFill>
                  <a:schemeClr val="tx1"/>
                </a:solidFill>
              </a:rPr>
              <a:t>You decide to treat your patient with ferrous sulphate. What side effects would you want to alert the patient of?</a:t>
            </a:r>
          </a:p>
          <a:p>
            <a:pPr marL="285750" indent="-285750">
              <a:buFont typeface="Arial" panose="020B0604020202020204" pitchFamily="34" charset="0"/>
              <a:buChar char="•"/>
            </a:pPr>
            <a:r>
              <a:rPr lang="en-GB" dirty="0">
                <a:solidFill>
                  <a:schemeClr val="tx1"/>
                </a:solidFill>
              </a:rPr>
              <a:t>Nausea, abdominal discomfort, GI upset, black stools </a:t>
            </a:r>
          </a:p>
        </p:txBody>
      </p:sp>
    </p:spTree>
    <p:extLst>
      <p:ext uri="{BB962C8B-B14F-4D97-AF65-F5344CB8AC3E}">
        <p14:creationId xmlns:p14="http://schemas.microsoft.com/office/powerpoint/2010/main" val="1941943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11</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1328854"/>
            <a:ext cx="6794376" cy="4322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are a junior doctor on you oncology rotation. You see a patient who presents with fever, sweating, enlarged, rubbery nodes that are painful when he drinks vodka and he says he feels tired all of the time. You do a blood smear and see reed Sternberg cells. You also organise imaging to be done, and see the disease both above and below his diaphragm, there is no organ involvement.  </a:t>
            </a:r>
          </a:p>
          <a:p>
            <a:r>
              <a:rPr lang="en-GB" dirty="0">
                <a:solidFill>
                  <a:schemeClr val="tx1"/>
                </a:solidFill>
              </a:rPr>
              <a:t> </a:t>
            </a:r>
          </a:p>
          <a:p>
            <a:r>
              <a:rPr lang="en-GB" dirty="0">
                <a:solidFill>
                  <a:schemeClr val="tx1"/>
                </a:solidFill>
              </a:rPr>
              <a:t>How would you treat this patient?</a:t>
            </a:r>
          </a:p>
          <a:p>
            <a:endParaRPr lang="en-GB" dirty="0">
              <a:solidFill>
                <a:schemeClr val="tx1"/>
              </a:solidFill>
            </a:endParaRPr>
          </a:p>
          <a:p>
            <a:r>
              <a:rPr lang="en-GB" dirty="0">
                <a:solidFill>
                  <a:schemeClr val="tx1"/>
                </a:solidFill>
              </a:rPr>
              <a:t>Describe the disease using the Ann Arbour classification.</a:t>
            </a:r>
          </a:p>
          <a:p>
            <a:endParaRPr lang="en-GB" dirty="0">
              <a:solidFill>
                <a:schemeClr val="tx1"/>
              </a:solidFill>
            </a:endParaRPr>
          </a:p>
        </p:txBody>
      </p:sp>
    </p:spTree>
    <p:extLst>
      <p:ext uri="{BB962C8B-B14F-4D97-AF65-F5344CB8AC3E}">
        <p14:creationId xmlns:p14="http://schemas.microsoft.com/office/powerpoint/2010/main" val="4197189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344772"/>
            <a:ext cx="9301090" cy="646331"/>
          </a:xfrm>
          <a:prstGeom prst="rect">
            <a:avLst/>
          </a:prstGeom>
          <a:noFill/>
        </p:spPr>
        <p:txBody>
          <a:bodyPr wrap="square" rtlCol="0">
            <a:spAutoFit/>
          </a:bodyPr>
          <a:lstStyle/>
          <a:p>
            <a:pPr algn="ctr"/>
            <a:r>
              <a:rPr lang="en-GB" sz="3600" dirty="0"/>
              <a:t>Question 11 - Answer</a:t>
            </a:r>
          </a:p>
        </p:txBody>
      </p:sp>
      <p:sp>
        <p:nvSpPr>
          <p:cNvPr id="9" name="Rounded Rectangle 8">
            <a:extLst>
              <a:ext uri="{FF2B5EF4-FFF2-40B4-BE49-F238E27FC236}">
                <a16:creationId xmlns:a16="http://schemas.microsoft.com/office/drawing/2014/main" id="{8822F307-E983-BC47-9F0A-2BF33DABC186}"/>
              </a:ext>
            </a:extLst>
          </p:cNvPr>
          <p:cNvSpPr/>
          <p:nvPr/>
        </p:nvSpPr>
        <p:spPr>
          <a:xfrm>
            <a:off x="1858267" y="991103"/>
            <a:ext cx="6794376" cy="56645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How would you treat this patient?</a:t>
            </a:r>
          </a:p>
          <a:p>
            <a:pPr marL="285750" indent="-285750">
              <a:buFont typeface="Arial" panose="020B0604020202020204" pitchFamily="34" charset="0"/>
              <a:buChar char="•"/>
            </a:pPr>
            <a:r>
              <a:rPr lang="en-GB" sz="1600" dirty="0">
                <a:solidFill>
                  <a:schemeClr val="tx1"/>
                </a:solidFill>
              </a:rPr>
              <a:t>Chemotherapy ABVD</a:t>
            </a:r>
          </a:p>
          <a:p>
            <a:pPr marL="742950" lvl="1" indent="-285750">
              <a:buFont typeface="Arial" panose="020B0604020202020204" pitchFamily="34" charset="0"/>
              <a:buChar char="•"/>
            </a:pPr>
            <a:r>
              <a:rPr lang="en-GB" sz="1600" dirty="0">
                <a:solidFill>
                  <a:schemeClr val="tx1"/>
                </a:solidFill>
              </a:rPr>
              <a:t>Adriamycin</a:t>
            </a:r>
          </a:p>
          <a:p>
            <a:pPr marL="742950" lvl="1" indent="-285750">
              <a:buFont typeface="Arial" panose="020B0604020202020204" pitchFamily="34" charset="0"/>
              <a:buChar char="•"/>
            </a:pPr>
            <a:r>
              <a:rPr lang="en-GB" sz="1600" dirty="0">
                <a:solidFill>
                  <a:schemeClr val="tx1"/>
                </a:solidFill>
              </a:rPr>
              <a:t>Bleomycin</a:t>
            </a:r>
          </a:p>
          <a:p>
            <a:pPr marL="742950" lvl="1" indent="-285750">
              <a:buFont typeface="Arial" panose="020B0604020202020204" pitchFamily="34" charset="0"/>
              <a:buChar char="•"/>
            </a:pPr>
            <a:r>
              <a:rPr lang="en-GB" sz="1600" dirty="0">
                <a:solidFill>
                  <a:schemeClr val="tx1"/>
                </a:solidFill>
              </a:rPr>
              <a:t>Vinblastine</a:t>
            </a:r>
          </a:p>
          <a:p>
            <a:pPr marL="742950" lvl="1" indent="-285750">
              <a:buFont typeface="Arial" panose="020B0604020202020204" pitchFamily="34" charset="0"/>
              <a:buChar char="•"/>
            </a:pPr>
            <a:r>
              <a:rPr lang="en-GB" sz="1600" dirty="0">
                <a:solidFill>
                  <a:schemeClr val="tx1"/>
                </a:solidFill>
              </a:rPr>
              <a:t>Dacarbazine</a:t>
            </a:r>
          </a:p>
          <a:p>
            <a:r>
              <a:rPr lang="en-GB" sz="1600" dirty="0">
                <a:solidFill>
                  <a:schemeClr val="tx1"/>
                </a:solidFill>
              </a:rPr>
              <a:t> </a:t>
            </a:r>
          </a:p>
          <a:p>
            <a:r>
              <a:rPr lang="en-GB" sz="1600" dirty="0">
                <a:solidFill>
                  <a:schemeClr val="tx1"/>
                </a:solidFill>
              </a:rPr>
              <a:t> </a:t>
            </a:r>
          </a:p>
          <a:p>
            <a:r>
              <a:rPr lang="en-GB" sz="1600" dirty="0">
                <a:solidFill>
                  <a:schemeClr val="tx1"/>
                </a:solidFill>
              </a:rPr>
              <a:t>Describe the disease using the Ann Arbour classification.</a:t>
            </a:r>
          </a:p>
          <a:p>
            <a:r>
              <a:rPr lang="en-GB" sz="1600" dirty="0">
                <a:solidFill>
                  <a:schemeClr val="tx1"/>
                </a:solidFill>
              </a:rPr>
              <a:t>Stage III B</a:t>
            </a:r>
          </a:p>
          <a:p>
            <a:r>
              <a:rPr lang="en-GB" sz="1600" dirty="0">
                <a:solidFill>
                  <a:schemeClr val="tx1"/>
                </a:solidFill>
              </a:rPr>
              <a:t> </a:t>
            </a:r>
          </a:p>
          <a:p>
            <a:pPr marL="285750" lvl="0" indent="-285750">
              <a:buFont typeface="Arial" panose="020B0604020202020204" pitchFamily="34" charset="0"/>
              <a:buChar char="•"/>
            </a:pPr>
            <a:r>
              <a:rPr lang="en-GB" sz="1600" dirty="0">
                <a:solidFill>
                  <a:schemeClr val="tx1"/>
                </a:solidFill>
              </a:rPr>
              <a:t>I – Confined to a single lymph node region</a:t>
            </a:r>
          </a:p>
          <a:p>
            <a:pPr marL="285750" lvl="0" indent="-285750">
              <a:buFont typeface="Arial" panose="020B0604020202020204" pitchFamily="34" charset="0"/>
              <a:buChar char="•"/>
            </a:pPr>
            <a:r>
              <a:rPr lang="en-GB" sz="1600" dirty="0">
                <a:solidFill>
                  <a:schemeClr val="tx1"/>
                </a:solidFill>
              </a:rPr>
              <a:t>II – Involvement of 2 or more nodal areas on the </a:t>
            </a:r>
            <a:r>
              <a:rPr lang="en-GB" sz="1600" b="1" dirty="0">
                <a:solidFill>
                  <a:schemeClr val="tx1"/>
                </a:solidFill>
              </a:rPr>
              <a:t>same side</a:t>
            </a:r>
            <a:r>
              <a:rPr lang="en-GB" sz="1600" dirty="0">
                <a:solidFill>
                  <a:schemeClr val="tx1"/>
                </a:solidFill>
              </a:rPr>
              <a:t> of the diaphragm </a:t>
            </a:r>
          </a:p>
          <a:p>
            <a:pPr marL="285750" lvl="0" indent="-285750">
              <a:buFont typeface="Arial" panose="020B0604020202020204" pitchFamily="34" charset="0"/>
              <a:buChar char="•"/>
            </a:pPr>
            <a:r>
              <a:rPr lang="en-GB" sz="1600" dirty="0">
                <a:solidFill>
                  <a:schemeClr val="tx1"/>
                </a:solidFill>
              </a:rPr>
              <a:t>III – Involvement of 2 or more nodal areas on </a:t>
            </a:r>
            <a:r>
              <a:rPr lang="en-GB" sz="1600" b="1" dirty="0">
                <a:solidFill>
                  <a:schemeClr val="tx1"/>
                </a:solidFill>
              </a:rPr>
              <a:t>both sides</a:t>
            </a:r>
            <a:r>
              <a:rPr lang="en-GB" sz="1600" dirty="0">
                <a:solidFill>
                  <a:schemeClr val="tx1"/>
                </a:solidFill>
              </a:rPr>
              <a:t> of the diaphragm </a:t>
            </a:r>
          </a:p>
          <a:p>
            <a:pPr marL="285750" lvl="0" indent="-285750">
              <a:buFont typeface="Arial" panose="020B0604020202020204" pitchFamily="34" charset="0"/>
              <a:buChar char="•"/>
            </a:pPr>
            <a:r>
              <a:rPr lang="en-GB" sz="1600" dirty="0">
                <a:solidFill>
                  <a:schemeClr val="tx1"/>
                </a:solidFill>
              </a:rPr>
              <a:t>IV – Spread beyond the lymph nodes, e.g. bone marrow or liver </a:t>
            </a:r>
          </a:p>
          <a:p>
            <a:pPr marL="285750" lvl="0" indent="-285750">
              <a:buFont typeface="Arial" panose="020B0604020202020204" pitchFamily="34" charset="0"/>
              <a:buChar char="•"/>
            </a:pPr>
            <a:r>
              <a:rPr lang="en-GB" sz="1600" dirty="0">
                <a:solidFill>
                  <a:schemeClr val="tx1"/>
                </a:solidFill>
              </a:rPr>
              <a:t>Suffix A – No systemic symptoms other than </a:t>
            </a:r>
            <a:r>
              <a:rPr lang="en-GB" sz="1600" dirty="0" err="1">
                <a:solidFill>
                  <a:schemeClr val="tx1"/>
                </a:solidFill>
              </a:rPr>
              <a:t>puruitis</a:t>
            </a:r>
            <a:r>
              <a:rPr lang="en-GB" sz="1600" dirty="0">
                <a:solidFill>
                  <a:schemeClr val="tx1"/>
                </a:solidFill>
              </a:rPr>
              <a:t> (severe itching of skin)</a:t>
            </a:r>
          </a:p>
          <a:p>
            <a:pPr marL="285750" indent="-285750">
              <a:buFont typeface="Arial" panose="020B0604020202020204" pitchFamily="34" charset="0"/>
              <a:buChar char="•"/>
            </a:pPr>
            <a:r>
              <a:rPr lang="en-GB" sz="1600" dirty="0">
                <a:solidFill>
                  <a:schemeClr val="tx1"/>
                </a:solidFill>
              </a:rPr>
              <a:t>Suffix B – Presence of B symptoms, such as fever, night sweats and weight loss</a:t>
            </a:r>
          </a:p>
        </p:txBody>
      </p:sp>
    </p:spTree>
    <p:extLst>
      <p:ext uri="{BB962C8B-B14F-4D97-AF65-F5344CB8AC3E}">
        <p14:creationId xmlns:p14="http://schemas.microsoft.com/office/powerpoint/2010/main" val="146467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F14E90-4D6B-6E44-A7AE-77C02635CEA7}"/>
              </a:ext>
            </a:extLst>
          </p:cNvPr>
          <p:cNvSpPr/>
          <p:nvPr/>
        </p:nvSpPr>
        <p:spPr>
          <a:xfrm>
            <a:off x="393894" y="2641209"/>
            <a:ext cx="9512105" cy="15755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Blood Investigations </a:t>
            </a:r>
          </a:p>
        </p:txBody>
      </p:sp>
    </p:spTree>
    <p:extLst>
      <p:ext uri="{BB962C8B-B14F-4D97-AF65-F5344CB8AC3E}">
        <p14:creationId xmlns:p14="http://schemas.microsoft.com/office/powerpoint/2010/main" val="288522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US" sz="3600" dirty="0"/>
              <a:t>Blood Investigations - FBC</a:t>
            </a:r>
          </a:p>
        </p:txBody>
      </p:sp>
      <p:sp>
        <p:nvSpPr>
          <p:cNvPr id="3" name="Rounded Rectangle 2">
            <a:extLst>
              <a:ext uri="{FF2B5EF4-FFF2-40B4-BE49-F238E27FC236}">
                <a16:creationId xmlns:a16="http://schemas.microsoft.com/office/drawing/2014/main" id="{E909AA9E-1132-7642-B4F9-A4BE5635B6FC}"/>
              </a:ext>
            </a:extLst>
          </p:cNvPr>
          <p:cNvSpPr/>
          <p:nvPr/>
        </p:nvSpPr>
        <p:spPr>
          <a:xfrm>
            <a:off x="833510" y="1239615"/>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Neutropenia (Low)</a:t>
            </a:r>
          </a:p>
          <a:p>
            <a:pPr marL="285750" indent="-285750">
              <a:buFont typeface="Arial" panose="020B0604020202020204" pitchFamily="34" charset="0"/>
              <a:buChar char="•"/>
            </a:pPr>
            <a:r>
              <a:rPr lang="en-GB" sz="1500" dirty="0">
                <a:solidFill>
                  <a:schemeClr val="tx1"/>
                </a:solidFill>
              </a:rPr>
              <a:t>&lt; 2.0 x 10</a:t>
            </a:r>
            <a:r>
              <a:rPr lang="en-GB" sz="1500" baseline="30000" dirty="0">
                <a:solidFill>
                  <a:schemeClr val="tx1"/>
                </a:solidFill>
              </a:rPr>
              <a:t>9</a:t>
            </a:r>
            <a:r>
              <a:rPr lang="en-GB" sz="1500" dirty="0">
                <a:solidFill>
                  <a:schemeClr val="tx1"/>
                </a:solidFill>
              </a:rPr>
              <a:t>/L</a:t>
            </a:r>
          </a:p>
          <a:p>
            <a:pPr marL="285750" indent="-285750">
              <a:buFont typeface="Arial" panose="020B0604020202020204" pitchFamily="34" charset="0"/>
              <a:buChar char="•"/>
            </a:pPr>
            <a:r>
              <a:rPr lang="en-GB" sz="1500" dirty="0">
                <a:solidFill>
                  <a:schemeClr val="tx1"/>
                </a:solidFill>
              </a:rPr>
              <a:t>Do a blood film and repeat FBC in 4 weeks</a:t>
            </a:r>
          </a:p>
          <a:p>
            <a:pPr marL="285750" indent="-285750">
              <a:buFont typeface="Arial" panose="020B0604020202020204" pitchFamily="34" charset="0"/>
              <a:buChar char="•"/>
            </a:pPr>
            <a:r>
              <a:rPr lang="en-GB" sz="1500" dirty="0">
                <a:solidFill>
                  <a:schemeClr val="tx1"/>
                </a:solidFill>
              </a:rPr>
              <a:t>Causes:</a:t>
            </a:r>
          </a:p>
          <a:p>
            <a:pPr marL="742950" lvl="1" indent="-285750">
              <a:buFont typeface="Arial" panose="020B0604020202020204" pitchFamily="34" charset="0"/>
              <a:buChar char="•"/>
            </a:pPr>
            <a:r>
              <a:rPr lang="en-GB" sz="1500" dirty="0">
                <a:solidFill>
                  <a:schemeClr val="tx1"/>
                </a:solidFill>
              </a:rPr>
              <a:t>Infection (EBV, HIV, Hep B, Hep C</a:t>
            </a:r>
          </a:p>
          <a:p>
            <a:pPr marL="742950" lvl="1" indent="-285750">
              <a:buFont typeface="Arial" panose="020B0604020202020204" pitchFamily="34" charset="0"/>
              <a:buChar char="•"/>
            </a:pPr>
            <a:r>
              <a:rPr lang="en-GB" sz="1500" dirty="0">
                <a:solidFill>
                  <a:schemeClr val="tx1"/>
                </a:solidFill>
              </a:rPr>
              <a:t>Drugs (Phenytoin, antipsychotics)</a:t>
            </a:r>
          </a:p>
          <a:p>
            <a:pPr marL="742950" lvl="1" indent="-285750">
              <a:buFont typeface="Arial" panose="020B0604020202020204" pitchFamily="34" charset="0"/>
              <a:buChar char="•"/>
            </a:pPr>
            <a:r>
              <a:rPr lang="en-GB" sz="1500" dirty="0">
                <a:solidFill>
                  <a:schemeClr val="tx1"/>
                </a:solidFill>
              </a:rPr>
              <a:t>Endocrine</a:t>
            </a:r>
          </a:p>
          <a:p>
            <a:pPr marL="742950" lvl="1" indent="-285750">
              <a:buFont typeface="Arial" panose="020B0604020202020204" pitchFamily="34" charset="0"/>
              <a:buChar char="•"/>
            </a:pPr>
            <a:r>
              <a:rPr lang="en-GB" sz="1500" dirty="0">
                <a:solidFill>
                  <a:schemeClr val="tx1"/>
                </a:solidFill>
              </a:rPr>
              <a:t>Malignancy (myeloma)</a:t>
            </a:r>
          </a:p>
          <a:p>
            <a:pPr marL="742950" lvl="1" indent="-285750">
              <a:buFont typeface="Arial" panose="020B0604020202020204" pitchFamily="34" charset="0"/>
              <a:buChar char="•"/>
            </a:pPr>
            <a:r>
              <a:rPr lang="en-GB" sz="1500" dirty="0">
                <a:solidFill>
                  <a:schemeClr val="tx1"/>
                </a:solidFill>
              </a:rPr>
              <a:t>Autoimmune</a:t>
            </a:r>
          </a:p>
          <a:p>
            <a:pPr marL="742950" lvl="1" indent="-285750">
              <a:buFont typeface="Arial" panose="020B0604020202020204" pitchFamily="34" charset="0"/>
              <a:buChar char="•"/>
            </a:pPr>
            <a:r>
              <a:rPr lang="en-GB" sz="1500" dirty="0">
                <a:solidFill>
                  <a:schemeClr val="tx1"/>
                </a:solidFill>
              </a:rPr>
              <a:t>Excess alcohol and liver disease </a:t>
            </a:r>
          </a:p>
        </p:txBody>
      </p:sp>
      <p:sp>
        <p:nvSpPr>
          <p:cNvPr id="4" name="Rounded Rectangle 3">
            <a:extLst>
              <a:ext uri="{FF2B5EF4-FFF2-40B4-BE49-F238E27FC236}">
                <a16:creationId xmlns:a16="http://schemas.microsoft.com/office/drawing/2014/main" id="{4F9B1DC1-28C5-0B40-B3AF-4A5F93804ED8}"/>
              </a:ext>
            </a:extLst>
          </p:cNvPr>
          <p:cNvSpPr/>
          <p:nvPr/>
        </p:nvSpPr>
        <p:spPr>
          <a:xfrm>
            <a:off x="1208556" y="845698"/>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Neutrophils</a:t>
            </a:r>
          </a:p>
        </p:txBody>
      </p:sp>
      <p:sp>
        <p:nvSpPr>
          <p:cNvPr id="5" name="Rounded Rectangle 4">
            <a:extLst>
              <a:ext uri="{FF2B5EF4-FFF2-40B4-BE49-F238E27FC236}">
                <a16:creationId xmlns:a16="http://schemas.microsoft.com/office/drawing/2014/main" id="{2F6DE687-7967-B449-9E6F-E04B9C30B924}"/>
              </a:ext>
            </a:extLst>
          </p:cNvPr>
          <p:cNvSpPr/>
          <p:nvPr/>
        </p:nvSpPr>
        <p:spPr>
          <a:xfrm>
            <a:off x="833509" y="3957638"/>
            <a:ext cx="4324277" cy="2739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Neutrophilia (High)</a:t>
            </a:r>
          </a:p>
          <a:p>
            <a:pPr marL="285750" indent="-285750">
              <a:buFont typeface="Arial" panose="020B0604020202020204" pitchFamily="34" charset="0"/>
              <a:buChar char="•"/>
            </a:pPr>
            <a:r>
              <a:rPr lang="en-GB" sz="1500" dirty="0">
                <a:solidFill>
                  <a:schemeClr val="tx1"/>
                </a:solidFill>
              </a:rPr>
              <a:t>&gt; 7.5 x 10</a:t>
            </a:r>
            <a:r>
              <a:rPr lang="en-GB" sz="1500" baseline="30000" dirty="0">
                <a:solidFill>
                  <a:schemeClr val="tx1"/>
                </a:solidFill>
              </a:rPr>
              <a:t>9</a:t>
            </a:r>
            <a:r>
              <a:rPr lang="en-GB" sz="1500" dirty="0">
                <a:solidFill>
                  <a:schemeClr val="tx1"/>
                </a:solidFill>
              </a:rPr>
              <a:t>/L</a:t>
            </a:r>
          </a:p>
          <a:p>
            <a:pPr marL="285750" indent="-285750">
              <a:buFont typeface="Arial" panose="020B0604020202020204" pitchFamily="34" charset="0"/>
              <a:buChar char="•"/>
            </a:pPr>
            <a:r>
              <a:rPr lang="en-GB" sz="1500" dirty="0">
                <a:solidFill>
                  <a:schemeClr val="tx1"/>
                </a:solidFill>
              </a:rPr>
              <a:t>Infection most common cause</a:t>
            </a:r>
          </a:p>
          <a:p>
            <a:pPr marL="285750" indent="-285750">
              <a:buFont typeface="Arial" panose="020B0604020202020204" pitchFamily="34" charset="0"/>
              <a:buChar char="•"/>
            </a:pPr>
            <a:r>
              <a:rPr lang="en-GB" sz="1500" dirty="0">
                <a:solidFill>
                  <a:schemeClr val="tx1"/>
                </a:solidFill>
              </a:rPr>
              <a:t>Repeat FBC in 4 weeks </a:t>
            </a:r>
          </a:p>
          <a:p>
            <a:pPr marL="285750" indent="-285750">
              <a:buFont typeface="Arial" panose="020B0604020202020204" pitchFamily="34" charset="0"/>
              <a:buChar char="•"/>
            </a:pPr>
            <a:r>
              <a:rPr lang="en-GB" sz="1500" dirty="0">
                <a:solidFill>
                  <a:schemeClr val="tx1"/>
                </a:solidFill>
              </a:rPr>
              <a:t>Causes: </a:t>
            </a:r>
          </a:p>
          <a:p>
            <a:pPr marL="742950" lvl="1" indent="-285750">
              <a:buFont typeface="Arial" panose="020B0604020202020204" pitchFamily="34" charset="0"/>
              <a:buChar char="•"/>
            </a:pPr>
            <a:r>
              <a:rPr lang="en-GB" sz="1500" dirty="0">
                <a:solidFill>
                  <a:schemeClr val="tx1"/>
                </a:solidFill>
              </a:rPr>
              <a:t>Infection (bacterial, VZV, HSV)</a:t>
            </a:r>
          </a:p>
          <a:p>
            <a:pPr marL="742950" lvl="1" indent="-285750">
              <a:buFont typeface="Arial" panose="020B0604020202020204" pitchFamily="34" charset="0"/>
              <a:buChar char="•"/>
            </a:pPr>
            <a:r>
              <a:rPr lang="en-GB" sz="1500" dirty="0">
                <a:solidFill>
                  <a:schemeClr val="tx1"/>
                </a:solidFill>
              </a:rPr>
              <a:t>Drugs (steroids)</a:t>
            </a:r>
          </a:p>
          <a:p>
            <a:pPr marL="742950" lvl="1" indent="-285750">
              <a:buFont typeface="Arial" panose="020B0604020202020204" pitchFamily="34" charset="0"/>
              <a:buChar char="•"/>
            </a:pPr>
            <a:r>
              <a:rPr lang="en-GB" sz="1500" dirty="0">
                <a:solidFill>
                  <a:schemeClr val="tx1"/>
                </a:solidFill>
              </a:rPr>
              <a:t>Malignancy (leukaemia, lymphoma) </a:t>
            </a:r>
          </a:p>
          <a:p>
            <a:pPr marL="742950" lvl="1" indent="-285750">
              <a:buFont typeface="Arial" panose="020B0604020202020204" pitchFamily="34" charset="0"/>
              <a:buChar char="•"/>
            </a:pPr>
            <a:r>
              <a:rPr lang="en-GB" sz="1500" dirty="0">
                <a:solidFill>
                  <a:schemeClr val="tx1"/>
                </a:solidFill>
              </a:rPr>
              <a:t>Rheumatoid arthritis </a:t>
            </a:r>
          </a:p>
          <a:p>
            <a:pPr marL="742950" lvl="1" indent="-285750">
              <a:buFont typeface="Arial" panose="020B0604020202020204" pitchFamily="34" charset="0"/>
              <a:buChar char="•"/>
            </a:pPr>
            <a:r>
              <a:rPr lang="en-GB" sz="1500" dirty="0">
                <a:solidFill>
                  <a:schemeClr val="tx1"/>
                </a:solidFill>
              </a:rPr>
              <a:t>Gout</a:t>
            </a:r>
          </a:p>
          <a:p>
            <a:pPr marL="742950" lvl="1" indent="-285750">
              <a:buFont typeface="Arial" panose="020B0604020202020204" pitchFamily="34" charset="0"/>
              <a:buChar char="•"/>
            </a:pPr>
            <a:r>
              <a:rPr lang="en-GB" sz="1500" dirty="0">
                <a:solidFill>
                  <a:schemeClr val="tx1"/>
                </a:solidFill>
              </a:rPr>
              <a:t>Hypoxia</a:t>
            </a:r>
          </a:p>
        </p:txBody>
      </p:sp>
      <p:sp>
        <p:nvSpPr>
          <p:cNvPr id="7" name="Rounded Rectangle 6">
            <a:extLst>
              <a:ext uri="{FF2B5EF4-FFF2-40B4-BE49-F238E27FC236}">
                <a16:creationId xmlns:a16="http://schemas.microsoft.com/office/drawing/2014/main" id="{8E3B4A04-B0FE-7841-95E0-83DB85047676}"/>
              </a:ext>
            </a:extLst>
          </p:cNvPr>
          <p:cNvSpPr/>
          <p:nvPr/>
        </p:nvSpPr>
        <p:spPr>
          <a:xfrm>
            <a:off x="5443610" y="1239615"/>
            <a:ext cx="4324277" cy="2575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Lymphopenia (Low)</a:t>
            </a:r>
          </a:p>
          <a:p>
            <a:pPr marL="285750" indent="-285750">
              <a:buFont typeface="Arial" panose="020B0604020202020204" pitchFamily="34" charset="0"/>
              <a:buChar char="•"/>
            </a:pPr>
            <a:r>
              <a:rPr lang="en-GB" sz="1500" dirty="0">
                <a:solidFill>
                  <a:schemeClr val="tx1"/>
                </a:solidFill>
              </a:rPr>
              <a:t>&lt; 1.3 x 10</a:t>
            </a:r>
            <a:r>
              <a:rPr lang="en-GB" sz="1500" baseline="30000" dirty="0">
                <a:solidFill>
                  <a:schemeClr val="tx1"/>
                </a:solidFill>
              </a:rPr>
              <a:t>9</a:t>
            </a:r>
            <a:r>
              <a:rPr lang="en-GB" sz="1500" dirty="0">
                <a:solidFill>
                  <a:schemeClr val="tx1"/>
                </a:solidFill>
              </a:rPr>
              <a:t>/L</a:t>
            </a:r>
          </a:p>
          <a:p>
            <a:pPr marL="285750" indent="-285750">
              <a:buFont typeface="Arial" panose="020B0604020202020204" pitchFamily="34" charset="0"/>
              <a:buChar char="•"/>
            </a:pPr>
            <a:r>
              <a:rPr lang="en-GB" sz="1500" dirty="0">
                <a:solidFill>
                  <a:schemeClr val="tx1"/>
                </a:solidFill>
              </a:rPr>
              <a:t>Treat underlying cause</a:t>
            </a:r>
          </a:p>
          <a:p>
            <a:pPr marL="285750" indent="-285750">
              <a:buFont typeface="Arial" panose="020B0604020202020204" pitchFamily="34" charset="0"/>
              <a:buChar char="•"/>
            </a:pPr>
            <a:r>
              <a:rPr lang="en-GB" sz="1500" dirty="0">
                <a:solidFill>
                  <a:schemeClr val="tx1"/>
                </a:solidFill>
              </a:rPr>
              <a:t>Causes:</a:t>
            </a:r>
          </a:p>
          <a:p>
            <a:pPr marL="742950" lvl="1" indent="-285750">
              <a:buFont typeface="Arial" panose="020B0604020202020204" pitchFamily="34" charset="0"/>
              <a:buChar char="•"/>
            </a:pPr>
            <a:r>
              <a:rPr lang="en-GB" sz="1500" dirty="0">
                <a:solidFill>
                  <a:schemeClr val="tx1"/>
                </a:solidFill>
              </a:rPr>
              <a:t>Drugs (steroids)</a:t>
            </a:r>
          </a:p>
          <a:p>
            <a:pPr marL="742950" lvl="1" indent="-285750">
              <a:buFont typeface="Arial" panose="020B0604020202020204" pitchFamily="34" charset="0"/>
              <a:buChar char="•"/>
            </a:pPr>
            <a:r>
              <a:rPr lang="en-GB" sz="1500" dirty="0">
                <a:solidFill>
                  <a:schemeClr val="tx1"/>
                </a:solidFill>
              </a:rPr>
              <a:t>Infection (post-viral = common)</a:t>
            </a:r>
          </a:p>
          <a:p>
            <a:pPr marL="742950" lvl="1" indent="-285750">
              <a:buFont typeface="Arial" panose="020B0604020202020204" pitchFamily="34" charset="0"/>
              <a:buChar char="•"/>
            </a:pPr>
            <a:r>
              <a:rPr lang="en-GB" sz="1500" dirty="0">
                <a:solidFill>
                  <a:schemeClr val="tx1"/>
                </a:solidFill>
              </a:rPr>
              <a:t>Malignancy</a:t>
            </a:r>
          </a:p>
          <a:p>
            <a:pPr marL="742950" lvl="1" indent="-285750">
              <a:buFont typeface="Arial" panose="020B0604020202020204" pitchFamily="34" charset="0"/>
              <a:buChar char="•"/>
            </a:pPr>
            <a:r>
              <a:rPr lang="en-GB" sz="1500" dirty="0">
                <a:solidFill>
                  <a:schemeClr val="tx1"/>
                </a:solidFill>
              </a:rPr>
              <a:t>Renal/hepatic impairment </a:t>
            </a:r>
          </a:p>
          <a:p>
            <a:pPr marL="742950" lvl="1" indent="-285750">
              <a:buFont typeface="Arial" panose="020B0604020202020204" pitchFamily="34" charset="0"/>
              <a:buChar char="•"/>
            </a:pPr>
            <a:r>
              <a:rPr lang="en-GB" sz="1500" dirty="0">
                <a:solidFill>
                  <a:schemeClr val="tx1"/>
                </a:solidFill>
              </a:rPr>
              <a:t>SLE, RA</a:t>
            </a:r>
          </a:p>
          <a:p>
            <a:pPr marL="742950" lvl="1" indent="-285750">
              <a:buFont typeface="Arial" panose="020B0604020202020204" pitchFamily="34" charset="0"/>
              <a:buChar char="•"/>
            </a:pPr>
            <a:r>
              <a:rPr lang="en-GB" sz="1500" dirty="0">
                <a:solidFill>
                  <a:schemeClr val="tx1"/>
                </a:solidFill>
              </a:rPr>
              <a:t>Anorexia nervosa </a:t>
            </a:r>
          </a:p>
        </p:txBody>
      </p:sp>
      <p:sp>
        <p:nvSpPr>
          <p:cNvPr id="8" name="Rounded Rectangle 7">
            <a:extLst>
              <a:ext uri="{FF2B5EF4-FFF2-40B4-BE49-F238E27FC236}">
                <a16:creationId xmlns:a16="http://schemas.microsoft.com/office/drawing/2014/main" id="{D6897CF5-2015-AD43-93D6-524F8C9BAFAD}"/>
              </a:ext>
            </a:extLst>
          </p:cNvPr>
          <p:cNvSpPr/>
          <p:nvPr/>
        </p:nvSpPr>
        <p:spPr>
          <a:xfrm>
            <a:off x="5443609" y="3957637"/>
            <a:ext cx="4324277" cy="2739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Lymphocytosis (High)</a:t>
            </a:r>
          </a:p>
          <a:p>
            <a:pPr marL="285750" indent="-285750">
              <a:buFont typeface="Arial" panose="020B0604020202020204" pitchFamily="34" charset="0"/>
              <a:buChar char="•"/>
            </a:pPr>
            <a:r>
              <a:rPr lang="en-GB" sz="1500" dirty="0">
                <a:solidFill>
                  <a:schemeClr val="tx1"/>
                </a:solidFill>
              </a:rPr>
              <a:t>&gt; 3.5 x 10</a:t>
            </a:r>
            <a:r>
              <a:rPr lang="en-GB" sz="1500" baseline="30000" dirty="0">
                <a:solidFill>
                  <a:schemeClr val="tx1"/>
                </a:solidFill>
              </a:rPr>
              <a:t>9</a:t>
            </a:r>
            <a:r>
              <a:rPr lang="en-GB" sz="1500" dirty="0">
                <a:solidFill>
                  <a:schemeClr val="tx1"/>
                </a:solidFill>
              </a:rPr>
              <a:t>/L</a:t>
            </a:r>
          </a:p>
          <a:p>
            <a:pPr marL="285750" indent="-285750">
              <a:buFont typeface="Arial" panose="020B0604020202020204" pitchFamily="34" charset="0"/>
              <a:buChar char="•"/>
            </a:pPr>
            <a:r>
              <a:rPr lang="en-GB" sz="1500" dirty="0">
                <a:solidFill>
                  <a:schemeClr val="tx1"/>
                </a:solidFill>
              </a:rPr>
              <a:t>If &gt; 20x10</a:t>
            </a:r>
            <a:r>
              <a:rPr lang="en-GB" sz="1500" baseline="30000" dirty="0">
                <a:solidFill>
                  <a:schemeClr val="tx1"/>
                </a:solidFill>
              </a:rPr>
              <a:t>9</a:t>
            </a:r>
            <a:r>
              <a:rPr lang="en-GB" sz="1500" dirty="0">
                <a:solidFill>
                  <a:schemeClr val="tx1"/>
                </a:solidFill>
              </a:rPr>
              <a:t>/L refer urgently – emergency </a:t>
            </a:r>
          </a:p>
          <a:p>
            <a:pPr marL="285750" indent="-285750">
              <a:buFont typeface="Arial" panose="020B0604020202020204" pitchFamily="34" charset="0"/>
              <a:buChar char="•"/>
            </a:pPr>
            <a:r>
              <a:rPr lang="en-GB" sz="1500" dirty="0">
                <a:solidFill>
                  <a:schemeClr val="tx1"/>
                </a:solidFill>
              </a:rPr>
              <a:t>Causes:</a:t>
            </a:r>
          </a:p>
          <a:p>
            <a:pPr marL="742950" lvl="1" indent="-285750">
              <a:buFont typeface="Arial" panose="020B0604020202020204" pitchFamily="34" charset="0"/>
              <a:buChar char="•"/>
            </a:pPr>
            <a:r>
              <a:rPr lang="en-GB" sz="1500" dirty="0">
                <a:solidFill>
                  <a:schemeClr val="tx1"/>
                </a:solidFill>
              </a:rPr>
              <a:t>Infection (EBV, CMV, Pertussis)</a:t>
            </a:r>
          </a:p>
          <a:p>
            <a:pPr marL="742950" lvl="1" indent="-285750">
              <a:buFont typeface="Arial" panose="020B0604020202020204" pitchFamily="34" charset="0"/>
              <a:buChar char="•"/>
            </a:pPr>
            <a:r>
              <a:rPr lang="en-GB" sz="1500" dirty="0">
                <a:solidFill>
                  <a:schemeClr val="tx1"/>
                </a:solidFill>
              </a:rPr>
              <a:t>Stress</a:t>
            </a:r>
          </a:p>
          <a:p>
            <a:pPr marL="742950" lvl="1" indent="-285750">
              <a:buFont typeface="Arial" panose="020B0604020202020204" pitchFamily="34" charset="0"/>
              <a:buChar char="•"/>
            </a:pPr>
            <a:r>
              <a:rPr lang="en-GB" sz="1500" dirty="0">
                <a:solidFill>
                  <a:schemeClr val="tx1"/>
                </a:solidFill>
              </a:rPr>
              <a:t>Vigorous exercise</a:t>
            </a:r>
          </a:p>
          <a:p>
            <a:pPr marL="742950" lvl="1" indent="-285750">
              <a:buFont typeface="Arial" panose="020B0604020202020204" pitchFamily="34" charset="0"/>
              <a:buChar char="•"/>
            </a:pPr>
            <a:r>
              <a:rPr lang="en-GB" sz="1500" dirty="0">
                <a:solidFill>
                  <a:schemeClr val="tx1"/>
                </a:solidFill>
              </a:rPr>
              <a:t>Malignancy</a:t>
            </a:r>
          </a:p>
          <a:p>
            <a:pPr marL="742950" lvl="1" indent="-285750">
              <a:buFont typeface="Arial" panose="020B0604020202020204" pitchFamily="34" charset="0"/>
              <a:buChar char="•"/>
            </a:pPr>
            <a:r>
              <a:rPr lang="en-GB" sz="1500" dirty="0">
                <a:solidFill>
                  <a:schemeClr val="tx1"/>
                </a:solidFill>
              </a:rPr>
              <a:t>Post splenectomy </a:t>
            </a:r>
          </a:p>
        </p:txBody>
      </p:sp>
      <p:sp>
        <p:nvSpPr>
          <p:cNvPr id="9" name="Rounded Rectangle 8">
            <a:extLst>
              <a:ext uri="{FF2B5EF4-FFF2-40B4-BE49-F238E27FC236}">
                <a16:creationId xmlns:a16="http://schemas.microsoft.com/office/drawing/2014/main" id="{C6913B89-1501-1D45-B559-65FE99902E28}"/>
              </a:ext>
            </a:extLst>
          </p:cNvPr>
          <p:cNvSpPr/>
          <p:nvPr/>
        </p:nvSpPr>
        <p:spPr>
          <a:xfrm>
            <a:off x="5818655" y="845698"/>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Lymphocytes</a:t>
            </a:r>
          </a:p>
        </p:txBody>
      </p:sp>
    </p:spTree>
    <p:extLst>
      <p:ext uri="{BB962C8B-B14F-4D97-AF65-F5344CB8AC3E}">
        <p14:creationId xmlns:p14="http://schemas.microsoft.com/office/powerpoint/2010/main" val="386530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F4140-8045-824D-A389-AED361C9C6E7}"/>
              </a:ext>
            </a:extLst>
          </p:cNvPr>
          <p:cNvSpPr txBox="1"/>
          <p:nvPr/>
        </p:nvSpPr>
        <p:spPr>
          <a:xfrm>
            <a:off x="604910" y="0"/>
            <a:ext cx="9301090" cy="646331"/>
          </a:xfrm>
          <a:prstGeom prst="rect">
            <a:avLst/>
          </a:prstGeom>
          <a:noFill/>
        </p:spPr>
        <p:txBody>
          <a:bodyPr wrap="square" rtlCol="0">
            <a:spAutoFit/>
          </a:bodyPr>
          <a:lstStyle/>
          <a:p>
            <a:pPr algn="ctr"/>
            <a:r>
              <a:rPr lang="en-US" sz="3600" dirty="0"/>
              <a:t>Blood Investigations - FBC</a:t>
            </a:r>
          </a:p>
        </p:txBody>
      </p:sp>
      <p:sp>
        <p:nvSpPr>
          <p:cNvPr id="3" name="Rounded Rectangle 2">
            <a:extLst>
              <a:ext uri="{FF2B5EF4-FFF2-40B4-BE49-F238E27FC236}">
                <a16:creationId xmlns:a16="http://schemas.microsoft.com/office/drawing/2014/main" id="{E909AA9E-1132-7642-B4F9-A4BE5635B6FC}"/>
              </a:ext>
            </a:extLst>
          </p:cNvPr>
          <p:cNvSpPr/>
          <p:nvPr/>
        </p:nvSpPr>
        <p:spPr>
          <a:xfrm>
            <a:off x="833510" y="1082449"/>
            <a:ext cx="4324277" cy="1775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Monocytosis (High)</a:t>
            </a:r>
          </a:p>
          <a:p>
            <a:pPr marL="285750" indent="-285750">
              <a:buFont typeface="Arial" panose="020B0604020202020204" pitchFamily="34" charset="0"/>
              <a:buChar char="•"/>
            </a:pPr>
            <a:r>
              <a:rPr lang="en-GB" sz="1500" dirty="0">
                <a:solidFill>
                  <a:schemeClr val="tx1"/>
                </a:solidFill>
              </a:rPr>
              <a:t>&gt; 0.8 x 10</a:t>
            </a:r>
            <a:r>
              <a:rPr lang="en-GB" sz="1500" baseline="30000" dirty="0">
                <a:solidFill>
                  <a:schemeClr val="tx1"/>
                </a:solidFill>
              </a:rPr>
              <a:t>9</a:t>
            </a:r>
            <a:r>
              <a:rPr lang="en-GB" sz="1500" dirty="0">
                <a:solidFill>
                  <a:schemeClr val="tx1"/>
                </a:solidFill>
              </a:rPr>
              <a:t>/L</a:t>
            </a:r>
          </a:p>
          <a:p>
            <a:pPr marL="285750" indent="-285750">
              <a:buFont typeface="Arial" panose="020B0604020202020204" pitchFamily="34" charset="0"/>
              <a:buChar char="•"/>
            </a:pPr>
            <a:r>
              <a:rPr lang="en-GB" sz="1500" dirty="0">
                <a:solidFill>
                  <a:schemeClr val="tx1"/>
                </a:solidFill>
              </a:rPr>
              <a:t>Causes:</a:t>
            </a:r>
          </a:p>
          <a:p>
            <a:pPr marL="742950" lvl="1" indent="-285750">
              <a:buFont typeface="Arial" panose="020B0604020202020204" pitchFamily="34" charset="0"/>
              <a:buChar char="•"/>
            </a:pPr>
            <a:r>
              <a:rPr lang="en-GB" sz="1500" dirty="0">
                <a:solidFill>
                  <a:schemeClr val="tx1"/>
                </a:solidFill>
              </a:rPr>
              <a:t>Malaria</a:t>
            </a:r>
          </a:p>
          <a:p>
            <a:pPr marL="742950" lvl="1" indent="-285750">
              <a:buFont typeface="Arial" panose="020B0604020202020204" pitchFamily="34" charset="0"/>
              <a:buChar char="•"/>
            </a:pPr>
            <a:r>
              <a:rPr lang="en-GB" sz="1500" dirty="0">
                <a:solidFill>
                  <a:schemeClr val="tx1"/>
                </a:solidFill>
              </a:rPr>
              <a:t>Typhoid</a:t>
            </a:r>
          </a:p>
          <a:p>
            <a:pPr marL="742950" lvl="1" indent="-285750">
              <a:buFont typeface="Arial" panose="020B0604020202020204" pitchFamily="34" charset="0"/>
              <a:buChar char="•"/>
            </a:pPr>
            <a:r>
              <a:rPr lang="en-GB" sz="1500" dirty="0">
                <a:solidFill>
                  <a:schemeClr val="tx1"/>
                </a:solidFill>
              </a:rPr>
              <a:t>TB</a:t>
            </a:r>
          </a:p>
          <a:p>
            <a:pPr marL="742950" lvl="1" indent="-285750">
              <a:buFont typeface="Arial" panose="020B0604020202020204" pitchFamily="34" charset="0"/>
              <a:buChar char="•"/>
            </a:pPr>
            <a:r>
              <a:rPr lang="en-GB" sz="1500" dirty="0">
                <a:solidFill>
                  <a:schemeClr val="tx1"/>
                </a:solidFill>
              </a:rPr>
              <a:t>Myelodysplastic Syndromes </a:t>
            </a:r>
          </a:p>
        </p:txBody>
      </p:sp>
      <p:sp>
        <p:nvSpPr>
          <p:cNvPr id="4" name="Rounded Rectangle 3">
            <a:extLst>
              <a:ext uri="{FF2B5EF4-FFF2-40B4-BE49-F238E27FC236}">
                <a16:creationId xmlns:a16="http://schemas.microsoft.com/office/drawing/2014/main" id="{4F9B1DC1-28C5-0B40-B3AF-4A5F93804ED8}"/>
              </a:ext>
            </a:extLst>
          </p:cNvPr>
          <p:cNvSpPr/>
          <p:nvPr/>
        </p:nvSpPr>
        <p:spPr>
          <a:xfrm>
            <a:off x="1208556" y="688531"/>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Monocytes</a:t>
            </a:r>
          </a:p>
        </p:txBody>
      </p:sp>
      <p:sp>
        <p:nvSpPr>
          <p:cNvPr id="7" name="Rounded Rectangle 6">
            <a:extLst>
              <a:ext uri="{FF2B5EF4-FFF2-40B4-BE49-F238E27FC236}">
                <a16:creationId xmlns:a16="http://schemas.microsoft.com/office/drawing/2014/main" id="{8E3B4A04-B0FE-7841-95E0-83DB85047676}"/>
              </a:ext>
            </a:extLst>
          </p:cNvPr>
          <p:cNvSpPr/>
          <p:nvPr/>
        </p:nvSpPr>
        <p:spPr>
          <a:xfrm>
            <a:off x="833510" y="3493635"/>
            <a:ext cx="4324277" cy="325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Eosinophilia</a:t>
            </a:r>
          </a:p>
          <a:p>
            <a:pPr marL="285750" indent="-285750">
              <a:buFont typeface="Arial" panose="020B0604020202020204" pitchFamily="34" charset="0"/>
              <a:buChar char="•"/>
            </a:pPr>
            <a:r>
              <a:rPr lang="en-GB" sz="1500" dirty="0">
                <a:solidFill>
                  <a:schemeClr val="tx1"/>
                </a:solidFill>
              </a:rPr>
              <a:t>&gt; 0.44 x 10</a:t>
            </a:r>
            <a:r>
              <a:rPr lang="en-GB" sz="1500" baseline="30000" dirty="0">
                <a:solidFill>
                  <a:schemeClr val="tx1"/>
                </a:solidFill>
              </a:rPr>
              <a:t>9</a:t>
            </a:r>
            <a:r>
              <a:rPr lang="en-GB" sz="1500" dirty="0">
                <a:solidFill>
                  <a:schemeClr val="tx1"/>
                </a:solidFill>
              </a:rPr>
              <a:t>/L</a:t>
            </a:r>
          </a:p>
          <a:p>
            <a:pPr marL="285750" indent="-285750">
              <a:buFont typeface="Arial" panose="020B0604020202020204" pitchFamily="34" charset="0"/>
              <a:buChar char="•"/>
            </a:pPr>
            <a:r>
              <a:rPr lang="en-GB" sz="1500" dirty="0">
                <a:solidFill>
                  <a:schemeClr val="tx1"/>
                </a:solidFill>
              </a:rPr>
              <a:t>Check travel and drug history </a:t>
            </a:r>
          </a:p>
          <a:p>
            <a:pPr marL="285750" indent="-285750">
              <a:buFont typeface="Arial" panose="020B0604020202020204" pitchFamily="34" charset="0"/>
              <a:buChar char="•"/>
            </a:pPr>
            <a:r>
              <a:rPr lang="en-GB" sz="1500" dirty="0">
                <a:solidFill>
                  <a:schemeClr val="tx1"/>
                </a:solidFill>
              </a:rPr>
              <a:t>Do blood film and repeat FBC in 2 weeks </a:t>
            </a:r>
          </a:p>
          <a:p>
            <a:pPr marL="285750" indent="-285750">
              <a:buFont typeface="Arial" panose="020B0604020202020204" pitchFamily="34" charset="0"/>
              <a:buChar char="•"/>
            </a:pPr>
            <a:r>
              <a:rPr lang="en-GB" sz="1500" dirty="0">
                <a:solidFill>
                  <a:schemeClr val="tx1"/>
                </a:solidFill>
              </a:rPr>
              <a:t>Causes:</a:t>
            </a:r>
          </a:p>
          <a:p>
            <a:pPr marL="742950" lvl="1" indent="-285750">
              <a:buFont typeface="Arial" panose="020B0604020202020204" pitchFamily="34" charset="0"/>
              <a:buChar char="•"/>
            </a:pPr>
            <a:r>
              <a:rPr lang="en-GB" sz="1500" dirty="0">
                <a:solidFill>
                  <a:schemeClr val="tx1"/>
                </a:solidFill>
              </a:rPr>
              <a:t>Asthma</a:t>
            </a:r>
          </a:p>
          <a:p>
            <a:pPr marL="742950" lvl="1" indent="-285750">
              <a:buFont typeface="Arial" panose="020B0604020202020204" pitchFamily="34" charset="0"/>
              <a:buChar char="•"/>
            </a:pPr>
            <a:r>
              <a:rPr lang="en-GB" sz="1500" b="1" dirty="0">
                <a:solidFill>
                  <a:schemeClr val="tx1"/>
                </a:solidFill>
              </a:rPr>
              <a:t>Parasitic infections</a:t>
            </a:r>
          </a:p>
          <a:p>
            <a:pPr marL="742950" lvl="1" indent="-285750">
              <a:buFont typeface="Arial" panose="020B0604020202020204" pitchFamily="34" charset="0"/>
              <a:buChar char="•"/>
            </a:pPr>
            <a:r>
              <a:rPr lang="en-GB" sz="1500" dirty="0">
                <a:solidFill>
                  <a:schemeClr val="tx1"/>
                </a:solidFill>
              </a:rPr>
              <a:t>Drugs </a:t>
            </a:r>
            <a:r>
              <a:rPr lang="en-GB" sz="1200" dirty="0">
                <a:solidFill>
                  <a:schemeClr val="tx1"/>
                </a:solidFill>
              </a:rPr>
              <a:t>(penicillin, allopurinol, amitriptyline)</a:t>
            </a:r>
          </a:p>
          <a:p>
            <a:pPr marL="742950" lvl="1" indent="-285750">
              <a:buFont typeface="Arial" panose="020B0604020202020204" pitchFamily="34" charset="0"/>
              <a:buChar char="•"/>
            </a:pPr>
            <a:r>
              <a:rPr lang="en-GB" sz="1500" dirty="0">
                <a:solidFill>
                  <a:schemeClr val="tx1"/>
                </a:solidFill>
              </a:rPr>
              <a:t>Smoking </a:t>
            </a:r>
          </a:p>
          <a:p>
            <a:pPr marL="742950" lvl="1" indent="-285750">
              <a:buFont typeface="Arial" panose="020B0604020202020204" pitchFamily="34" charset="0"/>
              <a:buChar char="•"/>
            </a:pPr>
            <a:r>
              <a:rPr lang="en-GB" sz="1500" dirty="0">
                <a:solidFill>
                  <a:schemeClr val="tx1"/>
                </a:solidFill>
              </a:rPr>
              <a:t>Endocrine (Addison’s)</a:t>
            </a:r>
          </a:p>
          <a:p>
            <a:pPr marL="742950" lvl="1" indent="-285750">
              <a:buFont typeface="Arial" panose="020B0604020202020204" pitchFamily="34" charset="0"/>
              <a:buChar char="•"/>
            </a:pPr>
            <a:r>
              <a:rPr lang="en-GB" sz="1500" dirty="0">
                <a:solidFill>
                  <a:schemeClr val="tx1"/>
                </a:solidFill>
              </a:rPr>
              <a:t>Malignancy</a:t>
            </a:r>
          </a:p>
          <a:p>
            <a:pPr marL="742950" lvl="1" indent="-285750">
              <a:buFont typeface="Arial" panose="020B0604020202020204" pitchFamily="34" charset="0"/>
              <a:buChar char="•"/>
            </a:pPr>
            <a:r>
              <a:rPr lang="en-GB" sz="1500" dirty="0">
                <a:solidFill>
                  <a:schemeClr val="tx1"/>
                </a:solidFill>
              </a:rPr>
              <a:t>Endocarditis </a:t>
            </a:r>
          </a:p>
          <a:p>
            <a:pPr marL="742950" lvl="1" indent="-285750">
              <a:buFont typeface="Arial" panose="020B0604020202020204" pitchFamily="34" charset="0"/>
              <a:buChar char="•"/>
            </a:pPr>
            <a:r>
              <a:rPr lang="en-GB" sz="1500" dirty="0">
                <a:solidFill>
                  <a:schemeClr val="tx1"/>
                </a:solidFill>
              </a:rPr>
              <a:t>Post-splenectomy</a:t>
            </a:r>
          </a:p>
        </p:txBody>
      </p:sp>
      <p:sp>
        <p:nvSpPr>
          <p:cNvPr id="9" name="Rounded Rectangle 8">
            <a:extLst>
              <a:ext uri="{FF2B5EF4-FFF2-40B4-BE49-F238E27FC236}">
                <a16:creationId xmlns:a16="http://schemas.microsoft.com/office/drawing/2014/main" id="{C6913B89-1501-1D45-B559-65FE99902E28}"/>
              </a:ext>
            </a:extLst>
          </p:cNvPr>
          <p:cNvSpPr/>
          <p:nvPr/>
        </p:nvSpPr>
        <p:spPr>
          <a:xfrm>
            <a:off x="1208558" y="3114338"/>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Eosinophils </a:t>
            </a:r>
          </a:p>
        </p:txBody>
      </p:sp>
      <p:sp>
        <p:nvSpPr>
          <p:cNvPr id="10" name="Rounded Rectangle 9">
            <a:extLst>
              <a:ext uri="{FF2B5EF4-FFF2-40B4-BE49-F238E27FC236}">
                <a16:creationId xmlns:a16="http://schemas.microsoft.com/office/drawing/2014/main" id="{80E71EE0-8DA3-A647-B688-8E86AFEAD25B}"/>
              </a:ext>
            </a:extLst>
          </p:cNvPr>
          <p:cNvSpPr/>
          <p:nvPr/>
        </p:nvSpPr>
        <p:spPr>
          <a:xfrm>
            <a:off x="5818655" y="688531"/>
            <a:ext cx="3574183" cy="4796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Platelets</a:t>
            </a:r>
          </a:p>
        </p:txBody>
      </p:sp>
      <p:sp>
        <p:nvSpPr>
          <p:cNvPr id="12" name="Rounded Rectangle 11">
            <a:extLst>
              <a:ext uri="{FF2B5EF4-FFF2-40B4-BE49-F238E27FC236}">
                <a16:creationId xmlns:a16="http://schemas.microsoft.com/office/drawing/2014/main" id="{83A66990-C65D-2944-A770-0A3E7E69286A}"/>
              </a:ext>
            </a:extLst>
          </p:cNvPr>
          <p:cNvSpPr/>
          <p:nvPr/>
        </p:nvSpPr>
        <p:spPr>
          <a:xfrm>
            <a:off x="5443609" y="1082449"/>
            <a:ext cx="4324277" cy="28609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Thrombocytopenia (Low)</a:t>
            </a:r>
          </a:p>
          <a:p>
            <a:pPr marL="285750" indent="-285750">
              <a:buFont typeface="Arial" panose="020B0604020202020204" pitchFamily="34" charset="0"/>
              <a:buChar char="•"/>
            </a:pPr>
            <a:r>
              <a:rPr lang="en-GB" sz="1500" dirty="0">
                <a:solidFill>
                  <a:schemeClr val="tx1"/>
                </a:solidFill>
              </a:rPr>
              <a:t>&lt; 150 x 10</a:t>
            </a:r>
            <a:r>
              <a:rPr lang="en-GB" sz="1500" baseline="30000" dirty="0">
                <a:solidFill>
                  <a:schemeClr val="tx1"/>
                </a:solidFill>
              </a:rPr>
              <a:t>9</a:t>
            </a:r>
            <a:r>
              <a:rPr lang="en-GB" sz="1500" dirty="0">
                <a:solidFill>
                  <a:schemeClr val="tx1"/>
                </a:solidFill>
              </a:rPr>
              <a:t>/L</a:t>
            </a:r>
          </a:p>
          <a:p>
            <a:pPr marL="285750" indent="-285750">
              <a:buFont typeface="Arial" panose="020B0604020202020204" pitchFamily="34" charset="0"/>
              <a:buChar char="•"/>
            </a:pPr>
            <a:r>
              <a:rPr lang="en-GB" sz="1500" dirty="0">
                <a:solidFill>
                  <a:schemeClr val="tx1"/>
                </a:solidFill>
              </a:rPr>
              <a:t>If &lt; 20 x 10</a:t>
            </a:r>
            <a:r>
              <a:rPr lang="en-GB" sz="1500" baseline="30000" dirty="0">
                <a:solidFill>
                  <a:schemeClr val="tx1"/>
                </a:solidFill>
              </a:rPr>
              <a:t>9</a:t>
            </a:r>
            <a:r>
              <a:rPr lang="en-GB" sz="1500" dirty="0">
                <a:solidFill>
                  <a:schemeClr val="tx1"/>
                </a:solidFill>
              </a:rPr>
              <a:t>/L refer urgently </a:t>
            </a:r>
          </a:p>
          <a:p>
            <a:pPr marL="285750" indent="-285750">
              <a:buFont typeface="Arial" panose="020B0604020202020204" pitchFamily="34" charset="0"/>
              <a:buChar char="•"/>
            </a:pPr>
            <a:r>
              <a:rPr lang="en-GB" sz="1500" dirty="0">
                <a:solidFill>
                  <a:schemeClr val="tx1"/>
                </a:solidFill>
              </a:rPr>
              <a:t>Causes:</a:t>
            </a:r>
          </a:p>
          <a:p>
            <a:pPr marL="742950" lvl="1" indent="-285750">
              <a:buFont typeface="Arial" panose="020B0604020202020204" pitchFamily="34" charset="0"/>
              <a:buChar char="•"/>
            </a:pPr>
            <a:r>
              <a:rPr lang="en-GB" sz="1500" dirty="0">
                <a:solidFill>
                  <a:schemeClr val="tx1"/>
                </a:solidFill>
              </a:rPr>
              <a:t>Viral infection (EBV, HIV, Malaria, TB)</a:t>
            </a:r>
          </a:p>
          <a:p>
            <a:pPr marL="742950" lvl="1" indent="-285750">
              <a:buFont typeface="Arial" panose="020B0604020202020204" pitchFamily="34" charset="0"/>
              <a:buChar char="•"/>
            </a:pPr>
            <a:r>
              <a:rPr lang="en-GB" sz="1500" dirty="0">
                <a:solidFill>
                  <a:schemeClr val="tx1"/>
                </a:solidFill>
              </a:rPr>
              <a:t>Drugs (NSAIDs, Heparin, Digoxin, PPIs)</a:t>
            </a:r>
          </a:p>
          <a:p>
            <a:pPr marL="742950" lvl="1" indent="-285750">
              <a:buFont typeface="Arial" panose="020B0604020202020204" pitchFamily="34" charset="0"/>
              <a:buChar char="•"/>
            </a:pPr>
            <a:r>
              <a:rPr lang="en-GB" sz="1500" dirty="0">
                <a:solidFill>
                  <a:schemeClr val="tx1"/>
                </a:solidFill>
              </a:rPr>
              <a:t>Alcohol</a:t>
            </a:r>
          </a:p>
          <a:p>
            <a:pPr marL="742950" lvl="1" indent="-285750">
              <a:buFont typeface="Arial" panose="020B0604020202020204" pitchFamily="34" charset="0"/>
              <a:buChar char="•"/>
            </a:pPr>
            <a:r>
              <a:rPr lang="en-GB" sz="1500" dirty="0">
                <a:solidFill>
                  <a:schemeClr val="tx1"/>
                </a:solidFill>
              </a:rPr>
              <a:t>Malignancies</a:t>
            </a:r>
          </a:p>
          <a:p>
            <a:pPr marL="742950" lvl="1" indent="-285750">
              <a:buFont typeface="Arial" panose="020B0604020202020204" pitchFamily="34" charset="0"/>
              <a:buChar char="•"/>
            </a:pPr>
            <a:r>
              <a:rPr lang="en-GB" sz="1500" dirty="0">
                <a:solidFill>
                  <a:schemeClr val="tx1"/>
                </a:solidFill>
              </a:rPr>
              <a:t>Liver and renal disease</a:t>
            </a:r>
          </a:p>
          <a:p>
            <a:pPr marL="742950" lvl="1" indent="-285750">
              <a:buFont typeface="Arial" panose="020B0604020202020204" pitchFamily="34" charset="0"/>
              <a:buChar char="•"/>
            </a:pPr>
            <a:r>
              <a:rPr lang="en-GB" sz="1500" dirty="0">
                <a:solidFill>
                  <a:schemeClr val="tx1"/>
                </a:solidFill>
              </a:rPr>
              <a:t>Aplastic anaemias</a:t>
            </a:r>
          </a:p>
          <a:p>
            <a:pPr marL="742950" lvl="1" indent="-285750">
              <a:buFont typeface="Arial" panose="020B0604020202020204" pitchFamily="34" charset="0"/>
              <a:buChar char="•"/>
            </a:pPr>
            <a:r>
              <a:rPr lang="en-GB" sz="1500" dirty="0">
                <a:solidFill>
                  <a:schemeClr val="tx1"/>
                </a:solidFill>
              </a:rPr>
              <a:t>SLE</a:t>
            </a:r>
          </a:p>
        </p:txBody>
      </p:sp>
      <p:sp>
        <p:nvSpPr>
          <p:cNvPr id="13" name="Rounded Rectangle 12">
            <a:extLst>
              <a:ext uri="{FF2B5EF4-FFF2-40B4-BE49-F238E27FC236}">
                <a16:creationId xmlns:a16="http://schemas.microsoft.com/office/drawing/2014/main" id="{B19D6F5A-F62B-D446-B457-EE8D4B782701}"/>
              </a:ext>
            </a:extLst>
          </p:cNvPr>
          <p:cNvSpPr/>
          <p:nvPr/>
        </p:nvSpPr>
        <p:spPr>
          <a:xfrm>
            <a:off x="5443609" y="4071937"/>
            <a:ext cx="4324277" cy="26255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Thrombocytosis (High)</a:t>
            </a:r>
          </a:p>
          <a:p>
            <a:pPr marL="285750" indent="-285750">
              <a:buFont typeface="Arial" panose="020B0604020202020204" pitchFamily="34" charset="0"/>
              <a:buChar char="•"/>
            </a:pPr>
            <a:r>
              <a:rPr lang="en-GB" sz="1500" dirty="0">
                <a:solidFill>
                  <a:schemeClr val="tx1"/>
                </a:solidFill>
              </a:rPr>
              <a:t>&gt; 400 x 10</a:t>
            </a:r>
            <a:r>
              <a:rPr lang="en-GB" sz="1500" baseline="30000" dirty="0">
                <a:solidFill>
                  <a:schemeClr val="tx1"/>
                </a:solidFill>
              </a:rPr>
              <a:t>9</a:t>
            </a:r>
            <a:r>
              <a:rPr lang="en-GB" sz="1500" dirty="0">
                <a:solidFill>
                  <a:schemeClr val="tx1"/>
                </a:solidFill>
              </a:rPr>
              <a:t>/L</a:t>
            </a:r>
          </a:p>
          <a:p>
            <a:pPr marL="285750" indent="-285750">
              <a:buFont typeface="Arial" panose="020B0604020202020204" pitchFamily="34" charset="0"/>
              <a:buChar char="•"/>
            </a:pPr>
            <a:r>
              <a:rPr lang="en-GB" sz="1500" dirty="0">
                <a:solidFill>
                  <a:schemeClr val="tx1"/>
                </a:solidFill>
              </a:rPr>
              <a:t>If &gt;1000 x 10</a:t>
            </a:r>
            <a:r>
              <a:rPr lang="en-GB" sz="1500" baseline="30000" dirty="0">
                <a:solidFill>
                  <a:schemeClr val="tx1"/>
                </a:solidFill>
              </a:rPr>
              <a:t>9</a:t>
            </a:r>
            <a:r>
              <a:rPr lang="en-GB" sz="1500" dirty="0">
                <a:solidFill>
                  <a:schemeClr val="tx1"/>
                </a:solidFill>
              </a:rPr>
              <a:t>/L refer urgently – emergency </a:t>
            </a:r>
          </a:p>
          <a:p>
            <a:pPr marL="285750" indent="-285750">
              <a:buFont typeface="Arial" panose="020B0604020202020204" pitchFamily="34" charset="0"/>
              <a:buChar char="•"/>
            </a:pPr>
            <a:r>
              <a:rPr lang="en-GB" sz="1500" dirty="0">
                <a:solidFill>
                  <a:schemeClr val="tx1"/>
                </a:solidFill>
              </a:rPr>
              <a:t>Causes:</a:t>
            </a:r>
          </a:p>
          <a:p>
            <a:pPr marL="742950" lvl="1" indent="-285750">
              <a:buFont typeface="Arial" panose="020B0604020202020204" pitchFamily="34" charset="0"/>
              <a:buChar char="•"/>
            </a:pPr>
            <a:r>
              <a:rPr lang="en-GB" sz="1500" dirty="0">
                <a:solidFill>
                  <a:schemeClr val="tx1"/>
                </a:solidFill>
              </a:rPr>
              <a:t>Reactive (infection, inflammation, haemorrhage, post-surgery)</a:t>
            </a:r>
          </a:p>
          <a:p>
            <a:pPr marL="742950" lvl="1" indent="-285750">
              <a:buFont typeface="Arial" panose="020B0604020202020204" pitchFamily="34" charset="0"/>
              <a:buChar char="•"/>
            </a:pPr>
            <a:r>
              <a:rPr lang="en-GB" sz="1500" dirty="0">
                <a:solidFill>
                  <a:schemeClr val="tx1"/>
                </a:solidFill>
              </a:rPr>
              <a:t>Malignancies</a:t>
            </a:r>
          </a:p>
          <a:p>
            <a:pPr marL="742950" lvl="1" indent="-285750">
              <a:buFont typeface="Arial" panose="020B0604020202020204" pitchFamily="34" charset="0"/>
              <a:buChar char="•"/>
            </a:pPr>
            <a:r>
              <a:rPr lang="en-GB" sz="1500" dirty="0">
                <a:solidFill>
                  <a:schemeClr val="tx1"/>
                </a:solidFill>
              </a:rPr>
              <a:t>Splenectomy</a:t>
            </a:r>
          </a:p>
          <a:p>
            <a:pPr marL="742950" lvl="1" indent="-285750">
              <a:buFont typeface="Arial" panose="020B0604020202020204" pitchFamily="34" charset="0"/>
              <a:buChar char="•"/>
            </a:pPr>
            <a:r>
              <a:rPr lang="en-GB" sz="1500" dirty="0">
                <a:solidFill>
                  <a:schemeClr val="tx1"/>
                </a:solidFill>
              </a:rPr>
              <a:t>Iron deficiency </a:t>
            </a:r>
          </a:p>
        </p:txBody>
      </p:sp>
    </p:spTree>
    <p:extLst>
      <p:ext uri="{BB962C8B-B14F-4D97-AF65-F5344CB8AC3E}">
        <p14:creationId xmlns:p14="http://schemas.microsoft.com/office/powerpoint/2010/main" val="632967167"/>
      </p:ext>
    </p:extLst>
  </p:cSld>
  <p:clrMapOvr>
    <a:masterClrMapping/>
  </p:clrMapOvr>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{224433FA-1A67-7242-AFA8-C4277B04ABA7}tf10001072</Template>
  <TotalTime>1726</TotalTime>
  <Words>5528</Words>
  <Application>Microsoft Macintosh PowerPoint</Application>
  <PresentationFormat>A4 Paper (210x297 mm)</PresentationFormat>
  <Paragraphs>1095</Paragraphs>
  <Slides>65</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Franklin Gothic Book</vt:lpstr>
      <vt:lpstr>Wingdings</vt:lpstr>
      <vt:lpstr>Crop</vt:lpstr>
      <vt:lpstr>Haematology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Haematology</dc:title>
  <dc:creator>Livvie Stevens</dc:creator>
  <cp:lastModifiedBy>chris salmon</cp:lastModifiedBy>
  <cp:revision>55</cp:revision>
  <cp:lastPrinted>2021-02-03T18:30:31Z</cp:lastPrinted>
  <dcterms:created xsi:type="dcterms:W3CDTF">2021-02-02T13:44:13Z</dcterms:created>
  <dcterms:modified xsi:type="dcterms:W3CDTF">2021-02-04T16:11:19Z</dcterms:modified>
</cp:coreProperties>
</file>