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8C5B366-6EC3-4861-8F90-E7E7DCDD9DE5}">
  <a:tblStyle styleId="{A8C5B366-6EC3-4861-8F90-E7E7DCDD9DE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7AE14D1-D07E-47C7-BD1F-63FFB8AE228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19e32584b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19e32584b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19e32584b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19e32584b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19e32584b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19e32584b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19e32584b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19e32584b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19e32584b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f19e32584b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19e32584b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19e32584b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19e32584b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f19e32584b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9e996f7f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b9e996f7f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848a7c4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b848a7c4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848a7c4f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848a7c4f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f19e32584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f19e32584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848a7c4f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848a7c4f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9e996f7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b9e996f7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9e996f7f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b9e996f7f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848a7c4f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848a7c4f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848a7c4f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b848a7c4f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848a7c4f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848a7c4f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9e996f7f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9e996f7f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b848a7c4f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b848a7c4f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848a7c4f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b848a7c4f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848a7c4f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b848a7c4f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19e32584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f19e32584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848a7c4f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b848a7c4f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848a7c4f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b848a7c4f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848a7c4f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b848a7c4f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848a7c4f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b848a7c4f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9e996f7f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b9e996f7f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b9e996f7f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b9e996f7f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848a7c4fc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b848a7c4f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848a7c4f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b848a7c4f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848a7c4f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848a7c4f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b848a7c4f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b848a7c4f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f19e32584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f19e32584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9e996f7f6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b9e996f7f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19e32584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19e32584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19e32584b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f19e32584b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19e32584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19e32584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19e32584b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19e32584b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f19e32584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f19e32584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  <a:solidFill>
            <a:srgbClr val="293266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7F4E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75" y="152400"/>
            <a:ext cx="50946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</a:t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of the following is not a risk factor for NAFLD?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Obesity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Hypercholesterolemia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Hypertension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Hepatitis 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Female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</a:t>
            </a:r>
            <a:endParaRPr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of the following is not a risk factor for NAFLD?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Obesity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Hypercholesterolemia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Hypertension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lphaUcPeriod"/>
            </a:pPr>
            <a:r>
              <a:rPr lang="en-GB">
                <a:solidFill>
                  <a:srgbClr val="FF0000"/>
                </a:solidFill>
              </a:rPr>
              <a:t>Hepatitis C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Female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Hepatitis C infection increased the risk for alcoholic liver disease but not found to increase risk for NAFLD.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Non-Alcoholic Fatty Liver Disease</a:t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218875" y="1416300"/>
            <a:ext cx="43068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Investigations</a:t>
            </a:r>
            <a:endParaRPr sz="2200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Bloods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Increased PT/INR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Decreased albumin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Increased bilirubin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Thrombocytopenia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Hyperglycemia</a:t>
            </a:r>
            <a:endParaRPr/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 Ultrasound scan 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Hepatic steatosis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4"/>
          <p:cNvSpPr txBox="1"/>
          <p:nvPr/>
        </p:nvSpPr>
        <p:spPr>
          <a:xfrm>
            <a:off x="4525675" y="1416300"/>
            <a:ext cx="4618200" cy="3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Lifestyle factors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 diet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Smoking cessation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Stop/reduce alcohol intake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risk factors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Statins, metformin, ACEi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 E treatment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Improves histological steatotic/fibrotic appearance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Hepatitis A</a:t>
            </a:r>
            <a:endParaRPr/>
          </a:p>
        </p:txBody>
      </p:sp>
      <p:graphicFrame>
        <p:nvGraphicFramePr>
          <p:cNvPr id="140" name="Google Shape;140;p25"/>
          <p:cNvGraphicFramePr/>
          <p:nvPr/>
        </p:nvGraphicFramePr>
        <p:xfrm>
          <a:off x="91900" y="1375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{A8C5B366-6EC3-4861-8F90-E7E7DCDD9DE5}</a:tableStyleId>
              </a:tblPr>
              <a:tblGrid>
                <a:gridCol w="4004100"/>
                <a:gridCol w="2482725"/>
                <a:gridCol w="2473375"/>
              </a:tblGrid>
              <a:tr h="281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VIRUS TYPE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Single-stranded RNA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Acute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ROUTE OF TRANSMISSION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</a:t>
                      </a: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co-oral: contaminated water and food (shellfish)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43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RISK FACTORS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Travel, Eating Shellfish, Living w/ other that have Hep A, Homelessness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4320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PRESENTATION (Sx)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Prodromal Phase </a:t>
                      </a: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(1-2 weeks)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Icteric Phase </a:t>
                      </a: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(usually 3 months)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2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N+V, Fever, Malaise, RUQ pain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Jaundice, Dark urine, Pale stools, Pruritus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6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DIAGNOSIS &amp; INVESTIGATIONS (Ix)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LFTs - ↑ ALT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 Total Bilirubin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Serology – ↑ HAV IgM Ab (active infection), ↑ Anti-HAV IgG Ab (persist after infection/vaccination)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43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TREATMENT (Tx)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Self Limiting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Supportive care – anti-emetics, rest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81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COMPLICATIONS (IF APPLICABLE)</a:t>
                      </a:r>
                      <a:endParaRPr b="1"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Hepatitis B</a:t>
            </a:r>
            <a:endParaRPr/>
          </a:p>
        </p:txBody>
      </p:sp>
      <p:graphicFrame>
        <p:nvGraphicFramePr>
          <p:cNvPr id="146" name="Google Shape;146;p26"/>
          <p:cNvGraphicFramePr/>
          <p:nvPr/>
        </p:nvGraphicFramePr>
        <p:xfrm>
          <a:off x="386775" y="156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{A8C5B366-6EC3-4861-8F90-E7E7DCDD9DE5}</a:tableStyleId>
              </a:tblPr>
              <a:tblGrid>
                <a:gridCol w="2929650"/>
                <a:gridCol w="3130200"/>
                <a:gridCol w="2310600"/>
              </a:tblGrid>
              <a:tr h="400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VIRUS TYPE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DNA Virus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Acute + Chronic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ROUTE OF TRANSMISSION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Blood, Bodily Fluids, Sharing Needles (IVDU, Tattoos), Vertical/Horizontal Transmission, Dialysis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0960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PRESENTATION (Sx)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Prodromal Phase (</a:t>
                      </a: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1-2 weeks)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Icteric Phase </a:t>
                      </a: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(usually few weeks – 6 months)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N+V, Fever, Malaise, RUQ pain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Jaundice, Dark urine, Pale stools, Pruritus, Arthralgia,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COMPLICATIONS (IF APPLICABLE)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Fulminant Hepatitis, HCC, Cirrhosis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Hepatitis C</a:t>
            </a:r>
            <a:endParaRPr/>
          </a:p>
        </p:txBody>
      </p:sp>
      <p:graphicFrame>
        <p:nvGraphicFramePr>
          <p:cNvPr id="152" name="Google Shape;152;p27"/>
          <p:cNvGraphicFramePr/>
          <p:nvPr/>
        </p:nvGraphicFramePr>
        <p:xfrm>
          <a:off x="218875" y="1229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{A8C5B366-6EC3-4861-8F90-E7E7DCDD9DE5}</a:tableStyleId>
              </a:tblPr>
              <a:tblGrid>
                <a:gridCol w="2939800"/>
                <a:gridCol w="1263775"/>
                <a:gridCol w="1245825"/>
                <a:gridCol w="1891175"/>
                <a:gridCol w="1272725"/>
              </a:tblGrid>
              <a:tr h="318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VIRUS TYPE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Single Stranded RNA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Acute + Chronic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8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ROUTE OF TRANSMISSION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Blood, Bodily Fluids, IVDU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1845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PRESENTATION (Sx)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Acute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Chronic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80700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Asymptomatic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Malaise, Fever, Myalgias, Arthralgias, N+V, Diarrhoea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Usual Chronic Liver Signs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8450">
                <a:tc row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DIAGNOSIS &amp; INVESTIGATIONS (Ix)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Anti Hc Ab -ve</a:t>
                      </a:r>
                      <a:endParaRPr b="1" sz="10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F7CBA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Anti Hc Ab +ve</a:t>
                      </a:r>
                      <a:endParaRPr b="1" sz="1000">
                        <a:solidFill>
                          <a:srgbClr val="F7CBA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4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Hc RNA –ve</a:t>
                      </a:r>
                      <a:endParaRPr b="1" sz="10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infection</a:t>
                      </a:r>
                      <a:endParaRPr i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Resolved infection</a:t>
                      </a:r>
                      <a:endParaRPr i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25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 sz="1000">
                          <a:solidFill>
                            <a:srgbClr val="F7CBA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Hc RNA +ve</a:t>
                      </a:r>
                      <a:endParaRPr b="1" i="1" sz="1000">
                        <a:solidFill>
                          <a:srgbClr val="F7CBA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Active infection</a:t>
                      </a:r>
                      <a:endParaRPr i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Active Infection (Acute/Chronic)</a:t>
                      </a:r>
                      <a:endParaRPr i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TREATMENT (Tx)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Direct Acting Antivirals (DAA) + Ribavirin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21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COMPLICATIONS (IF APPLICABLE)</a:t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HCC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Hepatitis E</a:t>
            </a:r>
            <a:endParaRPr/>
          </a:p>
        </p:txBody>
      </p:sp>
      <p:graphicFrame>
        <p:nvGraphicFramePr>
          <p:cNvPr id="158" name="Google Shape;158;p28"/>
          <p:cNvGraphicFramePr/>
          <p:nvPr/>
        </p:nvGraphicFramePr>
        <p:xfrm>
          <a:off x="398925" y="157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{A8C5B366-6EC3-4861-8F90-E7E7DCDD9DE5}</a:tableStyleId>
              </a:tblPr>
              <a:tblGrid>
                <a:gridCol w="3738375"/>
                <a:gridCol w="2312575"/>
                <a:gridCol w="2295200"/>
              </a:tblGrid>
              <a:tr h="400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VIRUS TYPE</a:t>
                      </a:r>
                      <a:endParaRPr b="1"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Single Stranded RNA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Acute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ROUTE OF TRANSMISSION</a:t>
                      </a:r>
                      <a:endParaRPr b="1"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f</a:t>
                      </a:r>
                      <a:r>
                        <a:rPr b="1" lang="en-GB" sz="1000"/>
                        <a:t>AE</a:t>
                      </a:r>
                      <a:r>
                        <a:rPr lang="en-GB" sz="1000"/>
                        <a:t>co-oral: contaminated water, undercooked pork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23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PRESENTATION (Sx)</a:t>
                      </a:r>
                      <a:endParaRPr b="1"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Usually asymptomatic and self limiting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800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DIAGNOSIS &amp; INVESTIGATIONS (Ix)</a:t>
                      </a:r>
                      <a:endParaRPr b="1"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Serology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23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TREATMENT (Tx)</a:t>
                      </a:r>
                      <a:endParaRPr b="1"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Supportive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23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COMPLICATIONS (IF APPLICABLE)</a:t>
                      </a:r>
                      <a:endParaRPr b="1"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Rare. Can progressive to cirrhosis in immunocompromised.</a:t>
                      </a:r>
                      <a:endParaRPr sz="1000"/>
                    </a:p>
                  </a:txBody>
                  <a:tcPr marT="91450" marB="91450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223" y="1324000"/>
            <a:ext cx="3639551" cy="36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Hernias</a:t>
            </a:r>
            <a:endParaRPr/>
          </a:p>
        </p:txBody>
      </p:sp>
      <p:sp>
        <p:nvSpPr>
          <p:cNvPr id="171" name="Google Shape;171;p30"/>
          <p:cNvSpPr txBox="1"/>
          <p:nvPr/>
        </p:nvSpPr>
        <p:spPr>
          <a:xfrm>
            <a:off x="218875" y="1416100"/>
            <a:ext cx="86133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 protrusion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an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tissue out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body cavity in  which it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normally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374375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Inguinal Hernia</a:t>
            </a:r>
            <a:endParaRPr/>
          </a:p>
        </p:txBody>
      </p:sp>
      <p:sp>
        <p:nvSpPr>
          <p:cNvPr id="173" name="Google Shape;173;p30"/>
          <p:cNvSpPr txBox="1"/>
          <p:nvPr/>
        </p:nvSpPr>
        <p:spPr>
          <a:xfrm>
            <a:off x="3260450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Hiatal Hernia</a:t>
            </a:r>
            <a:endParaRPr/>
          </a:p>
        </p:txBody>
      </p:sp>
      <p:sp>
        <p:nvSpPr>
          <p:cNvPr id="174" name="Google Shape;174;p30"/>
          <p:cNvSpPr txBox="1"/>
          <p:nvPr/>
        </p:nvSpPr>
        <p:spPr>
          <a:xfrm>
            <a:off x="5898675" y="2110050"/>
            <a:ext cx="293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Femoral Hernia</a:t>
            </a:r>
            <a:endParaRPr/>
          </a:p>
        </p:txBody>
      </p:sp>
      <p:sp>
        <p:nvSpPr>
          <p:cNvPr id="175" name="Google Shape;175;p30"/>
          <p:cNvSpPr txBox="1"/>
          <p:nvPr/>
        </p:nvSpPr>
        <p:spPr>
          <a:xfrm>
            <a:off x="218875" y="2392700"/>
            <a:ext cx="3000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-Most common (75%)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-Male, Exertional Lifting, Pressure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-Direct (20%) - Medial to Inferior epigastric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-Indirect (80%) - Lateral to Inferior epigastric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-Sx: Painful, Aching at the groin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-Investigation: Clinical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-Abdominal USS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3072000" y="2392700"/>
            <a:ext cx="3000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-Stomach herniate through the diaphragm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-Sliding 80% - LES slides into abdomen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-Rolling 20% - LES stays inside abdomen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-Sx: GORD, Dysphagia, heartburn, bloated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-Investigation: CXR, Barium swallow (diagnostic), OGD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6072000" y="23927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-Abdominal content herniate through femoral canal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-Female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-Sx: swelling in upper groin pointing down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-Investigation: Clinical, Abdominal USS/ Pelvis USS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Hernias</a:t>
            </a:r>
            <a:endParaRPr/>
          </a:p>
        </p:txBody>
      </p:sp>
      <p:sp>
        <p:nvSpPr>
          <p:cNvPr id="183" name="Google Shape;183;p31"/>
          <p:cNvSpPr txBox="1"/>
          <p:nvPr/>
        </p:nvSpPr>
        <p:spPr>
          <a:xfrm>
            <a:off x="218875" y="1416100"/>
            <a:ext cx="86133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 protrusion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an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tissue out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body cavity in  which it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normally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374375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Inguinal Hernia</a:t>
            </a:r>
            <a:endParaRPr/>
          </a:p>
        </p:txBody>
      </p:sp>
      <p:sp>
        <p:nvSpPr>
          <p:cNvPr id="185" name="Google Shape;185;p31"/>
          <p:cNvSpPr txBox="1"/>
          <p:nvPr/>
        </p:nvSpPr>
        <p:spPr>
          <a:xfrm>
            <a:off x="3260450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Hiatal Hernia</a:t>
            </a:r>
            <a:endParaRPr/>
          </a:p>
        </p:txBody>
      </p:sp>
      <p:sp>
        <p:nvSpPr>
          <p:cNvPr id="186" name="Google Shape;186;p31"/>
          <p:cNvSpPr txBox="1"/>
          <p:nvPr/>
        </p:nvSpPr>
        <p:spPr>
          <a:xfrm>
            <a:off x="5898675" y="2110050"/>
            <a:ext cx="293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Femoral Hernia</a:t>
            </a:r>
            <a:endParaRPr/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1750"/>
            <a:ext cx="2762049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238" y="2696525"/>
            <a:ext cx="3700425" cy="21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950" y="2571750"/>
            <a:ext cx="27620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28300" y="1521175"/>
            <a:ext cx="7737900" cy="30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2a Revision Session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 15th February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Noemi Jester and Chai Jin Lim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75" y="153250"/>
            <a:ext cx="8645849" cy="12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0" y="4141475"/>
            <a:ext cx="4764125" cy="9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Hernias</a:t>
            </a:r>
            <a:endParaRPr/>
          </a:p>
        </p:txBody>
      </p:sp>
      <p:sp>
        <p:nvSpPr>
          <p:cNvPr id="195" name="Google Shape;195;p32"/>
          <p:cNvSpPr txBox="1"/>
          <p:nvPr/>
        </p:nvSpPr>
        <p:spPr>
          <a:xfrm>
            <a:off x="218875" y="1416100"/>
            <a:ext cx="86133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 protrusion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an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tissue out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body cavity in  which it 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normally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374375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Incisional Hernia</a:t>
            </a: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3260450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Umbilical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Hernia</a:t>
            </a:r>
            <a:endParaRPr/>
          </a:p>
        </p:txBody>
      </p:sp>
      <p:sp>
        <p:nvSpPr>
          <p:cNvPr id="198" name="Google Shape;198;p32"/>
          <p:cNvSpPr txBox="1"/>
          <p:nvPr/>
        </p:nvSpPr>
        <p:spPr>
          <a:xfrm>
            <a:off x="218875" y="23927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defect is the result of an unhealed surgical wound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3072000" y="2392700"/>
            <a:ext cx="3000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-Abdominal content herniate through the passage of the umbilical cord at the abdominal wall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-Risk factors: obese women, pregnant women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50" y="3040600"/>
            <a:ext cx="1934225" cy="19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450" y="3731900"/>
            <a:ext cx="2252475" cy="12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/>
        </p:nvSpPr>
        <p:spPr>
          <a:xfrm>
            <a:off x="5984600" y="211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Epigastric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Hernia</a:t>
            </a:r>
            <a:endParaRPr/>
          </a:p>
        </p:txBody>
      </p:sp>
      <p:sp>
        <p:nvSpPr>
          <p:cNvPr id="203" name="Google Shape;203;p32"/>
          <p:cNvSpPr txBox="1"/>
          <p:nvPr/>
        </p:nvSpPr>
        <p:spPr>
          <a:xfrm>
            <a:off x="6260450" y="23580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-part of the intestine push through in the epigastric region of abdominal wall</a:t>
            </a:r>
            <a:endParaRPr sz="1500"/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0450" y="3209274"/>
            <a:ext cx="2210540" cy="19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Question!</a:t>
            </a:r>
            <a:endParaRPr/>
          </a:p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Mr Jones, a 57-year-old man, presents to his GP with an intermittent pain in the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right upper quadrant (RUQ), made worse when he eats, especially fatty meals.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He has a BMI of 35 and on examination has yellowish sclera. Last night he had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a fever and rigors (convulsive sweating and shivering). What is the likely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diagnosis?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A. Acute pancreatitis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B. Ascending Cholangitis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C. Biliary colic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D. Primary Biliary cholangitis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336"/>
              <a:t>E. Vincent’s angina</a:t>
            </a:r>
            <a:endParaRPr sz="5336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Answer!</a:t>
            </a:r>
            <a:endParaRPr/>
          </a:p>
        </p:txBody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The challenge in this question is differentiating between Biliary colic (C) and Ascending Cholangitis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(B)- both present with RUQ pain, made worse by eating fatty meals and jaundice. Ascending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cholangitis is however characterised by Charcot’s triad of jaundice, RUQ and fever with rigors.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(A)Acute pancreatitis typically presents with epigastric pain which radiates to the back, with very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high serum amylase. PBC is often diagnosed after incidental findings on LFT’s and typically presents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with lethargy and pruritis preceding Jaundice by up to years in some cases. Vincent’s Angina is 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condition characterised by ulceration of the mouth and gingivitis (inflammation of gums), typically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affecting smokers.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677600" y="0"/>
            <a:ext cx="76701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Biliary Tract Diseases</a:t>
            </a:r>
            <a:endParaRPr/>
          </a:p>
        </p:txBody>
      </p:sp>
      <p:graphicFrame>
        <p:nvGraphicFramePr>
          <p:cNvPr id="222" name="Google Shape;222;p35"/>
          <p:cNvGraphicFramePr/>
          <p:nvPr/>
        </p:nvGraphicFramePr>
        <p:xfrm>
          <a:off x="0" y="70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{F7AE14D1-D07E-47C7-BD1F-63FFB8AE228D}</a:tableStyleId>
              </a:tblPr>
              <a:tblGrid>
                <a:gridCol w="2256325"/>
                <a:gridCol w="2256325"/>
                <a:gridCol w="2256325"/>
                <a:gridCol w="2256325"/>
              </a:tblGrid>
              <a:tr h="44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Biliary Colic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Cholecystitis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Ascending Cholangitis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Risk Factors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Fat (BMI&gt;30), Female, Forty, Fertile, Fair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Fat (BMI&gt;30), Female, Forty, Fertile, Fair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Fat (BMI&gt;30), Female, Forty, Fertile, Fair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54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Symptoms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Severely, Intensifying abdo pain, triggered after fatty meal, RUQ pain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RUQ Pain, Fever, Tender Gallbladder, referred pain to the right shoulder (phrenic nerve), +ve murphy sign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Charcot Triad: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(RUQ pain, Fever, </a:t>
                      </a:r>
                      <a:r>
                        <a:rPr lang="en-GB" sz="1200"/>
                        <a:t>Jaundice)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Reynold Pentad: Charcot Triad  + altered mental state + hypotension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5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Investigations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AUSS (1st line)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FBC leukocytosis+neutrophilia, LFT </a:t>
                      </a:r>
                      <a:r>
                        <a:rPr lang="en-GB" sz="1200"/>
                        <a:t>normal, AUSS (thickened gallbladder wall &gt;3mm)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</a:rPr>
                        <a:t>FBC leukocytosis+neutrophilia, LFT increased bilirubin, CBD dilation + gallstones, MRCP (gold standard)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Treatments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Laparoscopic Cholecystectomy within 72 hours (Paracetamol, NSAID, Diclofenac)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Laparoscopic Cholecystectomy within 1 week (IV Fluid, analgesia, antibiotics)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ERCP (bile duct clearance), once stable &gt; Cholecystectomy (IV Fluid, antibiotics, </a:t>
                      </a:r>
                      <a:r>
                        <a:rPr lang="en-GB" sz="1200"/>
                        <a:t>analgesia</a:t>
                      </a:r>
                      <a:r>
                        <a:rPr lang="en-GB" sz="1200"/>
                        <a:t>)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Primary Biliary Cholangitis</a:t>
            </a:r>
            <a:endParaRPr/>
          </a:p>
        </p:txBody>
      </p:sp>
      <p:sp>
        <p:nvSpPr>
          <p:cNvPr id="228" name="Google Shape;228;p36"/>
          <p:cNvSpPr txBox="1"/>
          <p:nvPr/>
        </p:nvSpPr>
        <p:spPr>
          <a:xfrm>
            <a:off x="0" y="1269600"/>
            <a:ext cx="90240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Autoimmune disease of the liver, causing destruction of the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intralobular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bile ducts,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resulting in cholestasis&gt; Scarring of the liver, fibrosis and cirrhosis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Factors: Female, 40-50yo,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Autoimmune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Disease PMH, Smoking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Signs and symptoms: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Pruritus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fatigue, jaundice, hepatomegaly,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xanthelasma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xanthoma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Complications: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Splenomegaly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Oe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sophageal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varices,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Ascites, Hepatic encephalopathy, Malabsorption of Fat (Vit ADEK), Osteomalacia + fracture, coagulopathy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LFT - increased GGT, ALP, Billirubins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FBC - increased AMA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AUSS, MRCP, ERCP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Liver Biopsy- inflamed bile ducts with intraepithelial lymphocytes, epithelioid granuloma, fibrosis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Treatment: Ursodeoxycholic acid (symptoms control 1st line); Cholestyramine (pruritus), Vit ADEK, Liver transplant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Primary Sclerosing Cholangitis</a:t>
            </a:r>
            <a:endParaRPr/>
          </a:p>
        </p:txBody>
      </p:sp>
      <p:sp>
        <p:nvSpPr>
          <p:cNvPr id="234" name="Google Shape;234;p37"/>
          <p:cNvSpPr txBox="1"/>
          <p:nvPr/>
        </p:nvSpPr>
        <p:spPr>
          <a:xfrm>
            <a:off x="883075" y="1496450"/>
            <a:ext cx="7284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Progressive autoimmune disease of the liver causing destruction of the intrlobular and extralobular of the bile ducts, resulting in cholestasis&gt; scarring, fibrosis, cirrhosis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Factor: Male, IBD (Ulcerative colitis has a very strong link)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Signs and Sx: fatigue, itching, jaundice, enlargement of liver and spleen, dark urine, malabsorption and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steatorrhea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portal hypertension, oesophageal varices, hepatic encephalopathy, Charcot Triad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 Blood test (Increased ALP), positive pANCA, MRCP (Gold standard)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Treatment: Conservative Management (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Cholestyramine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pruritus, FAT soluble vitamin ADEK supplements, Liver transplant if later stage)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</a:t>
            </a:r>
            <a:endParaRPr/>
          </a:p>
        </p:txBody>
      </p:sp>
      <p:sp>
        <p:nvSpPr>
          <p:cNvPr id="240" name="Google Shape;240;p38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Which of the following is a cause of Pancreatitis?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A. Coeliac Disease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B. Gastro-oesophageal reflux disorder (GORD)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C. Horner’s syndrome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D. Mumps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E. Obesity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Acute Pancreatitis</a:t>
            </a:r>
            <a:endParaRPr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3475"/>
            <a:ext cx="2621125" cy="36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9"/>
          <p:cNvSpPr txBox="1"/>
          <p:nvPr/>
        </p:nvSpPr>
        <p:spPr>
          <a:xfrm>
            <a:off x="3025525" y="1416100"/>
            <a:ext cx="59007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common cause of acute: gallstones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common cause of chronic: ethanol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Signs and Sx: Severe epigastric pain radiating to the back, fever, nausea, vomiting, jaundice, steatorrhoea, Grey Turner sign (flank bleeding) and Cullen Sign (periumbilical bleeding)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1250" y="3046000"/>
            <a:ext cx="2621125" cy="156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4775" y="3046000"/>
            <a:ext cx="3037199" cy="19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Acute Pancreatitis</a:t>
            </a:r>
            <a:endParaRPr/>
          </a:p>
        </p:txBody>
      </p:sp>
      <p:sp>
        <p:nvSpPr>
          <p:cNvPr id="255" name="Google Shape;255;p40"/>
          <p:cNvSpPr txBox="1"/>
          <p:nvPr/>
        </p:nvSpPr>
        <p:spPr>
          <a:xfrm>
            <a:off x="218875" y="1416100"/>
            <a:ext cx="8707500" cy="28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Investigations:Emergency Hospital Admission, Bloods (Increase amylase, lipase GS), AUSS for gallstone, CT and MRI for extent of damage, Pancreatic Scoring System: Glasgow + Ranson’s Score, APPACHE II score (severity within 24 hours)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Treatments:Emergency Hospital Admission, IV Fluid, Oxygen, Analgesia, IV antibiotics, Nil by mouth and NG tube for feeding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Complications: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Systemic Inflammatory response Syndrome (tachycardia, tachypnoea, pyrexia, WBC increased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localised complications eg. pancreatic necrosis, pseudocyst, pancreatic abscess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systemic complications eg. multi organ failure, sepsis, acute kidney injury, acute respiratory distress syndrome, DIC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Chronic</a:t>
            </a:r>
            <a:r>
              <a:rPr lang="en-GB"/>
              <a:t> Pancreatitis</a:t>
            </a:r>
            <a:endParaRPr/>
          </a:p>
        </p:txBody>
      </p:sp>
      <p:sp>
        <p:nvSpPr>
          <p:cNvPr id="261" name="Google Shape;261;p41"/>
          <p:cNvSpPr txBox="1"/>
          <p:nvPr/>
        </p:nvSpPr>
        <p:spPr>
          <a:xfrm>
            <a:off x="469375" y="1530025"/>
            <a:ext cx="8112300" cy="28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Chronic, irreversible, inflammation and/or fibrosis of the pancreas, often characterised by severe pain and progressive endocrine and exocrine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insufficiency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3 months or more.</a:t>
            </a:r>
            <a:endParaRPr sz="1350">
              <a:solidFill>
                <a:srgbClr val="0E0E0E"/>
              </a:solidFill>
              <a:highlight>
                <a:srgbClr val="FBFA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Alcohol is the major cause (70-80%), other risk factors include smoking,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hypertriglyceridemia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hypercalcaemia, autoimmune disease, genetic causes, drugs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Symptoms:Epigastric pain radiating to the back, exacerbated by alcohol, exocrine and endocrine dysfunction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 Bloods (Lipase and amylase do not usually raised in chronic), increased feacal elastase, Abdo USS + CT (diagnostic)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Treatments: Lifestyle modification (Alcohol cessation), NSAIDs for pain management, pancreatic enzyme replacement therapy (lipase, amylase and protease)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500">
                <a:latin typeface="Calibri"/>
                <a:ea typeface="Calibri"/>
                <a:cs typeface="Calibri"/>
                <a:sym typeface="Calibri"/>
              </a:rPr>
              <a:t>Liver Failure</a:t>
            </a:r>
            <a:endParaRPr b="1" sz="4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219000" y="1357000"/>
            <a:ext cx="34161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Causes: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Acute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Viral (A/B/EBV)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Drugs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Alcohol (acute overdose)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Vascular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Obstruction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5354425" y="1357000"/>
            <a:ext cx="34161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Chronic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Alcohol (long-term use)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Viral (B/C)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Autoimmune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Metabolic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Ascites</a:t>
            </a:r>
            <a:endParaRPr/>
          </a:p>
        </p:txBody>
      </p:sp>
      <p:sp>
        <p:nvSpPr>
          <p:cNvPr id="267" name="Google Shape;267;p42"/>
          <p:cNvSpPr txBox="1"/>
          <p:nvPr/>
        </p:nvSpPr>
        <p:spPr>
          <a:xfrm>
            <a:off x="68875" y="1237050"/>
            <a:ext cx="6366900" cy="3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Pathologic accumulation of fluid within the peritoneal cavity</a:t>
            </a:r>
            <a:endParaRPr sz="1150"/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most common complications of cirrhosis</a:t>
            </a:r>
            <a:endParaRPr sz="1150"/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Causes of Ascites: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Local Inflammation: Peritonitis, Abdo cancer, TB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Low Proteins: Nephrotic Disease, </a:t>
            </a:r>
            <a:r>
              <a:rPr lang="en-GB" sz="1150"/>
              <a:t>Hypoalbuminemia</a:t>
            </a:r>
            <a:r>
              <a:rPr lang="en-GB" sz="1150"/>
              <a:t> (Liver Failure)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Flow Stasis: Cirrhosis (MC), Congestive HF, </a:t>
            </a:r>
            <a:r>
              <a:rPr lang="en-GB" sz="1150"/>
              <a:t>Budd</a:t>
            </a:r>
            <a:r>
              <a:rPr lang="en-GB" sz="1150"/>
              <a:t> </a:t>
            </a:r>
            <a:r>
              <a:rPr lang="en-GB" sz="1150"/>
              <a:t>chiari</a:t>
            </a:r>
            <a:r>
              <a:rPr lang="en-GB" sz="1150"/>
              <a:t> </a:t>
            </a:r>
            <a:endParaRPr sz="1150"/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Symptoms: Abdominal Distension, Shifting Dullness, Possible Jaundice and </a:t>
            </a:r>
            <a:r>
              <a:rPr lang="en-GB" sz="1150"/>
              <a:t>Pruritus</a:t>
            </a:r>
            <a:endParaRPr sz="1150"/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Investigations: Shifting Dullness (flank dullness, then flank resonance)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Abdominal Paracentesis + Ascitic fluid analysis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Cytology + MCS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Protein Measurement (serum albumin to calculate serum albumin-ascites albumin gradient SAAG Gradient)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&gt; 1.1g/dL (or &gt;30g/L protein)- exudate, cloudy fluid, inflamate mediated exudation, eg. malignancy, peritonitis, pancreatitis</a:t>
            </a:r>
            <a:endParaRPr sz="1150"/>
          </a:p>
          <a:p>
            <a:pPr indent="-3016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&lt;1,1g/dL (or &lt;30g/L protein)- transudate, clear fluid, increased hydrostatic pressure, portal hypertension, budd chiari, CHF, nephrotic syndrome, constrictive pericarditis</a:t>
            </a:r>
            <a:endParaRPr sz="1150"/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50"/>
              <a:buChar char="-"/>
            </a:pPr>
            <a:r>
              <a:rPr lang="en-GB" sz="1150"/>
              <a:t>Treatments: treat underlying cause, paracentesis, spironolactone, liver transplantation</a:t>
            </a:r>
            <a:endParaRPr sz="1150"/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650" y="1323475"/>
            <a:ext cx="2867950" cy="20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2800" y="3553375"/>
            <a:ext cx="2429650" cy="13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Portal Hypertension</a:t>
            </a:r>
            <a:endParaRPr sz="3600"/>
          </a:p>
        </p:txBody>
      </p:sp>
      <p:sp>
        <p:nvSpPr>
          <p:cNvPr id="275" name="Google Shape;275;p43"/>
          <p:cNvSpPr txBox="1"/>
          <p:nvPr/>
        </p:nvSpPr>
        <p:spPr>
          <a:xfrm>
            <a:off x="124925" y="1077450"/>
            <a:ext cx="63927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common complications of cirrhosis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portal pressure gradient (difference between portal vein and IVC/hepatic vein)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&lt; or equal to 5mmHg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Causes: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Prehepatic: Portal Vein Thrombosis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Intrahepatic: Cirrhosis,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Schistosomiasis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Posthepatic: RHS HF, BuddChiari, Constrictive pericarditis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400" y="2948150"/>
            <a:ext cx="3316375" cy="21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/>
          <p:nvPr/>
        </p:nvSpPr>
        <p:spPr>
          <a:xfrm>
            <a:off x="4809300" y="2083175"/>
            <a:ext cx="43347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Pathophysiology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Portal vein pressure is usually 1-4mmHg more than hepatic vein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liver cirrhosis, theres increased resistance to the flow in the bile ducts architecture, causing splanchnic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dilation (due to release of  the vasodilator)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increased in cardiac output&gt; fluid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overload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portal vein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Shunting of the blood to the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gastroesophageal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vein&gt; causing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esophageal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varices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Oesophageal Varices</a:t>
            </a:r>
            <a:endParaRPr sz="3600"/>
          </a:p>
        </p:txBody>
      </p:sp>
      <p:sp>
        <p:nvSpPr>
          <p:cNvPr id="283" name="Google Shape;283;p44"/>
          <p:cNvSpPr txBox="1"/>
          <p:nvPr/>
        </p:nvSpPr>
        <p:spPr>
          <a:xfrm>
            <a:off x="0" y="1323475"/>
            <a:ext cx="6720300" cy="3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Dilated submucosal distal o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esophageal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veins connecting the portal and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systematic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circulations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usually presents with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haematemesis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if rupture of the varices happened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differentiate  oesophageal varices rupture and mallory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weiss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tear?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MW Tear- Very acute history, Hx of retching, acute alcohol consumption (increased abdo pressure)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Varices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Rupture- Long Hx of alcoholism, Hx of Liver Cirrhosis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 Upper GI OGD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Treatments: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Acute management: Haemodynamic resuscitation, IV Fluid, Blood Transfusion if severe (Hb&lt;70/L)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Bleeding Management:IV Terlipressins, Variceal Band ligation, TIPPS (Transjugular Intrahepatic Portosystemic Shunt- divert pressure to other veins to lower the pressure)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Prevention:Beta Blocker (Nitrate as alternative), Repeat Varcieal Banding, Liver Transplantation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050" y="1323475"/>
            <a:ext cx="2520950" cy="331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Spontaneous Bacterial Peritonitis</a:t>
            </a:r>
            <a:endParaRPr/>
          </a:p>
        </p:txBody>
      </p:sp>
      <p:sp>
        <p:nvSpPr>
          <p:cNvPr id="290" name="Google Shape;290;p45"/>
          <p:cNvSpPr txBox="1"/>
          <p:nvPr/>
        </p:nvSpPr>
        <p:spPr>
          <a:xfrm>
            <a:off x="218875" y="1296025"/>
            <a:ext cx="5908200" cy="3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Peritonitis could be due to infection, a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scites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malignancy, bile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 involved: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 +ve: Staphh aureus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 -ve: Ecoli, Klebsiella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Sx: Sudden onset severe abdominal pain, possible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collapse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septic shock, fever;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rigidity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helps pain, initially poorly localised, then well localised (visceral &gt; parietal)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Ascitic tap shows neutrophilia, cultures MCS shows microorganisms, Increased ESR + CRP, Beta HCG to exclude pregnancy, Abdo Xray for bowel obstruction, Erect CXR shows air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diaphragm &gt; perforated colon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Treatments: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ABCDE, Treat underlying cause, IV fluid and AB course, Surgical peritoneal lavage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Complications: septicaemia,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paralytic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ileus, pelvic abscess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5025" y="1678450"/>
            <a:ext cx="33337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</a:t>
            </a:r>
            <a:endParaRPr/>
          </a:p>
        </p:txBody>
      </p:sp>
      <p:sp>
        <p:nvSpPr>
          <p:cNvPr id="297" name="Google Shape;297;p46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A 45-year old man has come in complaining of fatigue over the last month. In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addition, he notes pain in his joints and that he is going to the toilet more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frequently and is weeing more than usual. He also finds that he has difficulty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getting an erection and his wife has noticed that his skin has become “darker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than usual”. What is the most likely diagnosis?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A. Wilson’s Disease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B. Haemochromatosis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C. Addison’s Disease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D. Renal cell carcinoma</a:t>
            </a:r>
            <a:endParaRPr sz="6936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936"/>
              <a:t>E. Type 2 Diabetes Mellitus</a:t>
            </a:r>
            <a:endParaRPr sz="6936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Answer</a:t>
            </a:r>
            <a:endParaRPr/>
          </a:p>
        </p:txBody>
      </p:sp>
      <p:sp>
        <p:nvSpPr>
          <p:cNvPr id="303" name="Google Shape;303;p47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This is a hard question as haemochromatosis is not one of the commonest conditions you see. Renal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cell carcinoma does not present with darkening skin so that answer is wrong. While you can get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decompensated liver failure with Wilson’s Disease causing jaundice, the other symptoms don’t quite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match. Addison’s Disease presents with hyperpigmentation and fatigue but the urinary symptoms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don’t match. T2DM is a close answer but doesn’t explain arthralgia and the skin discolouration.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Haemochromatosis is therefore the best answer.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Haemochromatosis</a:t>
            </a:r>
            <a:endParaRPr/>
          </a:p>
        </p:txBody>
      </p:sp>
      <p:sp>
        <p:nvSpPr>
          <p:cNvPr id="309" name="Google Shape;309;p48"/>
          <p:cNvSpPr txBox="1"/>
          <p:nvPr/>
        </p:nvSpPr>
        <p:spPr>
          <a:xfrm>
            <a:off x="-161825" y="1113750"/>
            <a:ext cx="6460800" cy="29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 Recessive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mutation of HFE gene(chromosome 6)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Factor: male, Fam Hx, Increased intake of extra iron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Pathophysiology: Excess uptake by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transferrin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 and decreased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hepcidin (regulate the Iron metabolism), usually Fe 3-4g, in haemochromatosis, we see 15-20g of iron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Symptoms: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Triad : bronze statue skin, hepatomegaly, T2DM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atigue, joint pain, hypogonadism, liver cirrhosis, osteoporosis, HF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 Iron studies (ferritin, serum Fe, transferrin saturation, TIBC); HFE genetic test, Liver biopsy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Treatments: 1st line venesection (if CI&gt; desferrioxamine); lifestyle: decreased Fe diet intake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8"/>
          <p:cNvPicPr preferRelativeResize="0"/>
          <p:nvPr/>
        </p:nvPicPr>
        <p:blipFill rotWithShape="1">
          <a:blip r:embed="rId3">
            <a:alphaModFix/>
          </a:blip>
          <a:srcRect b="59760" l="0" r="0" t="0"/>
          <a:stretch/>
        </p:blipFill>
        <p:spPr>
          <a:xfrm>
            <a:off x="357817" y="3943275"/>
            <a:ext cx="5280610" cy="117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975" y="1868750"/>
            <a:ext cx="2794900" cy="21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Wilson’s Disease</a:t>
            </a:r>
            <a:endParaRPr/>
          </a:p>
        </p:txBody>
      </p:sp>
      <p:sp>
        <p:nvSpPr>
          <p:cNvPr id="317" name="Google Shape;317;p49"/>
          <p:cNvSpPr txBox="1"/>
          <p:nvPr/>
        </p:nvSpPr>
        <p:spPr>
          <a:xfrm>
            <a:off x="33175" y="1327250"/>
            <a:ext cx="8984700" cy="3836400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 Recessive mutation of ATP78 gene on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chromosome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 (long arm 13q), Excessive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Body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copper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factors: young patient around the age of 20, Fam Hx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faulty copper excretory mechanism, causing copper to accumulate in the liver 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spill into the blood &gt; accumulate in other organs and tissues eg subthalamus, putamen, and cortex of the brain, kidneys, and cornea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Symptoms: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Hepatic: jaundice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Neurological: Parkinsonism, memory issues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Opthalmological: Kayser Fleischer Ring (pathognamonic) -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green brown ring in the cornea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Investigations:Cu blood test (decreased serum copper due to increased body copper; decreased ceruloplasmin); liver biopsy (increased CU), MRI Brain (cerebellar + BG degeneration)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Treatments: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D-penicillinamine (Cu chelation, lifelong)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Diet (avoid Cu intake)- shellfish and mushroom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Liver transplantation for last resort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750" y="2339175"/>
            <a:ext cx="1761000" cy="13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Alpha 1 Antitrypsin Deficiency</a:t>
            </a:r>
            <a:endParaRPr/>
          </a:p>
        </p:txBody>
      </p:sp>
      <p:sp>
        <p:nvSpPr>
          <p:cNvPr id="324" name="Google Shape;324;p50"/>
          <p:cNvSpPr txBox="1"/>
          <p:nvPr/>
        </p:nvSpPr>
        <p:spPr>
          <a:xfrm>
            <a:off x="218875" y="1296025"/>
            <a:ext cx="86133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Deficiency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Alpha 1 antitrypsin enzyme(vs neutrophil elastase), autorecessive , mutation of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protease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inhibitor gene on chromosome 14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SERPINA 1 gene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A1AT usually inhibits neutrophil elastase, in this condition, NE increases, and causes effect in the lung and liver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Lung: panacinar emphysema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Liver:fibrotic, cirrhosis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Presentations: Young midaged male without/little smoking Hx with COPD symptoms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SOB, cough, sputum production (pink puffer), might present with jaundice too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Investigations: Decreased serum A1AT, Barrel chest, CT shows panacinar emphysema, LFT spirometry shows obstructions, genetic tests show mutation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TREATMENT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 smoking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 emphysema 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inhalers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Liver transplantation if hepatic decompensation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GB"/>
              <a:t>-End of Slide-</a:t>
            </a:r>
            <a:endParaRPr/>
          </a:p>
        </p:txBody>
      </p:sp>
      <p:sp>
        <p:nvSpPr>
          <p:cNvPr id="330" name="Google Shape;330;p51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585" y="1657307"/>
            <a:ext cx="4082134" cy="271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500">
                <a:latin typeface="Calibri"/>
                <a:ea typeface="Calibri"/>
                <a:cs typeface="Calibri"/>
                <a:sym typeface="Calibri"/>
              </a:rPr>
              <a:t>Liver Failure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219000" y="1357000"/>
            <a:ext cx="34161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Symptoms</a:t>
            </a:r>
            <a:r>
              <a:rPr lang="en-GB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Acute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Malaise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/>
              <a:t>Nausea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/>
              <a:t>Anorexia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GB"/>
              <a:t>Jaundice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5278225" y="1357000"/>
            <a:ext cx="3416100" cy="36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52">
                <a:solidFill>
                  <a:schemeClr val="dk1"/>
                </a:solidFill>
              </a:rPr>
              <a:t>Chronic</a:t>
            </a:r>
            <a:endParaRPr sz="2152">
              <a:solidFill>
                <a:schemeClr val="dk1"/>
              </a:solidFill>
            </a:endParaRPr>
          </a:p>
          <a:p>
            <a:pPr indent="-345419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2164"/>
              <a:t>Ascites, oedema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Dupuytren’s contractures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Malaise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Pruritus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Clubbing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Xanthelasma 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Spider naevi</a:t>
            </a:r>
            <a:endParaRPr sz="2164"/>
          </a:p>
          <a:p>
            <a:pPr indent="-3454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164"/>
              <a:t>Hepatomegaly</a:t>
            </a:r>
            <a:endParaRPr sz="2164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00" y="3701950"/>
            <a:ext cx="1844425" cy="11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0175" y="1256373"/>
            <a:ext cx="1914176" cy="107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1125" y="3233750"/>
            <a:ext cx="2233300" cy="12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2688" y="3858325"/>
            <a:ext cx="1795238" cy="11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4675" y="1988425"/>
            <a:ext cx="1660425" cy="124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</a:t>
            </a:r>
            <a:endParaRPr/>
          </a:p>
        </p:txBody>
      </p:sp>
      <p:sp>
        <p:nvSpPr>
          <p:cNvPr id="337" name="Google Shape;337;p52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738" y="1431550"/>
            <a:ext cx="3477826" cy="35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500">
                <a:latin typeface="Calibri"/>
                <a:ea typeface="Calibri"/>
                <a:cs typeface="Calibri"/>
                <a:sym typeface="Calibri"/>
              </a:rPr>
              <a:t>Liver Failure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219000" y="1324000"/>
            <a:ext cx="43068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Investigations</a:t>
            </a:r>
            <a:endParaRPr sz="2200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Clinical Examination</a:t>
            </a:r>
            <a:endParaRPr/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Imaging - Ultrasound</a:t>
            </a:r>
            <a:endParaRPr/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Blood tests</a:t>
            </a:r>
            <a:endParaRPr/>
          </a:p>
          <a:p>
            <a:pPr indent="-3429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Raised AST/ALT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Raised PT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FBC and U&amp;E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If ascites present - peritoneal tap with microscopy and culture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4525800" y="1324000"/>
            <a:ext cx="4618200" cy="3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Conservative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Analgesia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Medical (need to treat the complications)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Encephalopathy → Lactulose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Ascites → Diuretics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Cerebral oedema → Mannitol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Bleeding → Vitamin 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Sepsis → antibiotics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Hypoglycemia → dextrose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Transplant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Question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of the following is a cause of pre-hepatic jaundice?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Gilbert’s syndrome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Hepatocellular carcinoma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Gallstones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Haemolytic anaemia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Pancreatic head cancer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of the following is a cause of pre-hepatic jaundice?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Gilbert’s syndrome - intrahepatic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Hepatocellular carcinoma - intrahepatic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Gallstones - posthepatic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lphaUcPeriod"/>
            </a:pPr>
            <a:r>
              <a:rPr lang="en-GB">
                <a:solidFill>
                  <a:srgbClr val="FF0000"/>
                </a:solidFill>
              </a:rPr>
              <a:t>Haemolytic anaemia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GB"/>
              <a:t>Pancreatic head cancer - posthepatic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219000" y="1324000"/>
            <a:ext cx="86133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00" y="75538"/>
            <a:ext cx="8947001" cy="49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218875" y="196975"/>
            <a:ext cx="86133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Alcoholic Liver Disease 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219000" y="1171600"/>
            <a:ext cx="4306800" cy="32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Investigations</a:t>
            </a:r>
            <a:endParaRPr sz="2200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/>
              <a:t>Bloods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Increased bilirubin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Decreased albumin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Increased prothrombin time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Increased GGT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AST:ALT &gt;2</a:t>
            </a:r>
            <a:endParaRPr/>
          </a:p>
          <a:p>
            <a:pPr indent="-3175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GB"/>
              <a:t>FBC → macrocytic anaemia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 txBox="1"/>
          <p:nvPr/>
        </p:nvSpPr>
        <p:spPr>
          <a:xfrm>
            <a:off x="4525800" y="1324000"/>
            <a:ext cx="4618200" cy="3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Alcohol cessation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Nutritional support and supplementation (B1 and B9 especially)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Liver transplant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 of complications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Wernicke-Korsakoff Syndrome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5124475" y="3618900"/>
            <a:ext cx="37077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★"/>
            </a:pPr>
            <a:r>
              <a:rPr lang="en-GB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Wernicke-Korsakoff Syndrome</a:t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 B1 deficiency and alcohol withdrawal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Symptoms → ataxia, nystagmus, encephalopathy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 → IV thiamine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0" y="3362124"/>
            <a:ext cx="4725974" cy="17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