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7"/>
  </p:notesMasterIdLst>
  <p:sldIdLst>
    <p:sldId id="257" r:id="rId2"/>
    <p:sldId id="258" r:id="rId3"/>
    <p:sldId id="266" r:id="rId4"/>
    <p:sldId id="260" r:id="rId5"/>
    <p:sldId id="261" r:id="rId6"/>
    <p:sldId id="281" r:id="rId7"/>
    <p:sldId id="262" r:id="rId8"/>
    <p:sldId id="306" r:id="rId9"/>
    <p:sldId id="307" r:id="rId10"/>
    <p:sldId id="322" r:id="rId11"/>
    <p:sldId id="324" r:id="rId12"/>
    <p:sldId id="309" r:id="rId13"/>
    <p:sldId id="325" r:id="rId14"/>
    <p:sldId id="327" r:id="rId15"/>
    <p:sldId id="273" r:id="rId16"/>
    <p:sldId id="276" r:id="rId17"/>
    <p:sldId id="328" r:id="rId18"/>
    <p:sldId id="274" r:id="rId19"/>
    <p:sldId id="326" r:id="rId20"/>
    <p:sldId id="330" r:id="rId21"/>
    <p:sldId id="283" r:id="rId22"/>
    <p:sldId id="275" r:id="rId23"/>
    <p:sldId id="315" r:id="rId24"/>
    <p:sldId id="331" r:id="rId25"/>
    <p:sldId id="272" r:id="rId26"/>
    <p:sldId id="323" r:id="rId27"/>
    <p:sldId id="271" r:id="rId28"/>
    <p:sldId id="296" r:id="rId29"/>
    <p:sldId id="268" r:id="rId30"/>
    <p:sldId id="277" r:id="rId31"/>
    <p:sldId id="280" r:id="rId32"/>
    <p:sldId id="332" r:id="rId33"/>
    <p:sldId id="302" r:id="rId34"/>
    <p:sldId id="301" r:id="rId35"/>
    <p:sldId id="333" r:id="rId36"/>
    <p:sldId id="334" r:id="rId37"/>
    <p:sldId id="267" r:id="rId38"/>
    <p:sldId id="297" r:id="rId39"/>
    <p:sldId id="304" r:id="rId40"/>
    <p:sldId id="285" r:id="rId41"/>
    <p:sldId id="286" r:id="rId42"/>
    <p:sldId id="293" r:id="rId43"/>
    <p:sldId id="308" r:id="rId44"/>
    <p:sldId id="263" r:id="rId45"/>
    <p:sldId id="259" r:id="rId46"/>
    <p:sldId id="278" r:id="rId47"/>
    <p:sldId id="269" r:id="rId48"/>
    <p:sldId id="279" r:id="rId49"/>
    <p:sldId id="329" r:id="rId50"/>
    <p:sldId id="295" r:id="rId51"/>
    <p:sldId id="298" r:id="rId52"/>
    <p:sldId id="282" r:id="rId53"/>
    <p:sldId id="294" r:id="rId54"/>
    <p:sldId id="284" r:id="rId55"/>
    <p:sldId id="290" r:id="rId56"/>
    <p:sldId id="310" r:id="rId57"/>
    <p:sldId id="311" r:id="rId58"/>
    <p:sldId id="287" r:id="rId59"/>
    <p:sldId id="288" r:id="rId60"/>
    <p:sldId id="321" r:id="rId61"/>
    <p:sldId id="318" r:id="rId62"/>
    <p:sldId id="319" r:id="rId63"/>
    <p:sldId id="312" r:id="rId64"/>
    <p:sldId id="289" r:id="rId65"/>
    <p:sldId id="291" r:id="rId66"/>
    <p:sldId id="292" r:id="rId67"/>
    <p:sldId id="313" r:id="rId68"/>
    <p:sldId id="317" r:id="rId69"/>
    <p:sldId id="314" r:id="rId70"/>
    <p:sldId id="299" r:id="rId71"/>
    <p:sldId id="300" r:id="rId72"/>
    <p:sldId id="303" r:id="rId73"/>
    <p:sldId id="316" r:id="rId74"/>
    <p:sldId id="320" r:id="rId75"/>
    <p:sldId id="305" r:id="rId76"/>
  </p:sldIdLst>
  <p:sldSz cx="12192000" cy="6858000"/>
  <p:notesSz cx="6858000" cy="9144000"/>
  <p:embeddedFontLst>
    <p:embeddedFont>
      <p:font typeface="Calibri" panose="020F0502020204030204" pitchFamily="34" charset="0"/>
      <p:regular r:id="rId78"/>
      <p:bold r:id="rId79"/>
      <p:italic r:id="rId80"/>
      <p:boldItalic r:id="rId81"/>
    </p:embeddedFont>
    <p:embeddedFont>
      <p:font typeface="Radley" panose="020B0604020202020204" charset="0"/>
      <p:regular r:id="rId82"/>
      <p:italic r:id="rId8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4" roundtripDataSignature="AMtx7midTFJMvYV0dbxBux06t5LT13Ju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70218" autoAdjust="0"/>
  </p:normalViewPr>
  <p:slideViewPr>
    <p:cSldViewPr snapToGrid="0">
      <p:cViewPr varScale="1">
        <p:scale>
          <a:sx n="77" d="100"/>
          <a:sy n="77" d="100"/>
        </p:scale>
        <p:origin x="1896"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customschemas.google.com/relationships/presentationmetadata" Target="meta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2.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3.fntdata"/><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6.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1pPr>
            <a:lvl2pPr marL="914400" marR="0" lvl="1"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2pPr>
            <a:lvl3pPr marL="1371600" marR="0" lvl="2"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3pPr>
            <a:lvl4pPr marL="1828800" marR="0" lvl="3"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4pPr>
            <a:lvl5pPr marL="2286000" marR="0" lvl="4"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5pPr>
            <a:lvl6pPr marL="2743200" marR="0" lvl="5"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6pPr>
            <a:lvl7pPr marL="3200400" marR="0" lvl="6"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799"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3" name="Shape 93"/>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GB" sz="1200" b="0" i="0" u="none" strike="noStrike" cap="none" dirty="0">
                <a:solidFill>
                  <a:schemeClr val="dk1"/>
                </a:solidFill>
                <a:latin typeface="Calibri"/>
                <a:ea typeface="Calibri"/>
                <a:cs typeface="Calibri"/>
                <a:sym typeface="Calibri"/>
              </a:rPr>
              <a:t>Ask them if they know what innate cell this is already. </a:t>
            </a:r>
            <a:endParaRPr sz="1200" b="0" i="0" u="none" strike="noStrike" cap="none" dirty="0">
              <a:solidFill>
                <a:schemeClr val="dk1"/>
              </a:solidFill>
              <a:latin typeface="Calibri"/>
              <a:ea typeface="Calibri"/>
              <a:cs typeface="Calibri"/>
              <a:sym typeface="Calibri"/>
            </a:endParaRPr>
          </a:p>
        </p:txBody>
      </p:sp>
      <p:sp>
        <p:nvSpPr>
          <p:cNvPr id="94" name="Shape 94"/>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GB" sz="1200">
                <a:solidFill>
                  <a:schemeClr val="dk1"/>
                </a:solidFill>
                <a:latin typeface="Arial"/>
                <a:ea typeface="Arial"/>
                <a:cs typeface="Arial"/>
                <a:sym typeface="Arial"/>
              </a:rPr>
              <a:t>10</a:t>
            </a:fld>
            <a:endParaRPr lang="en-GB"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768151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b="0" dirty="0"/>
              <a:t>Can be split by membrane or cytoplasmic </a:t>
            </a:r>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5463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b="1" dirty="0"/>
              <a:t>Ask them how does the innate immune system detect antigenic material</a:t>
            </a:r>
            <a:r>
              <a:rPr lang="en-GB" dirty="0"/>
              <a:t>. </a:t>
            </a:r>
          </a:p>
          <a:p>
            <a:pPr marL="171450" lvl="0" indent="-171450">
              <a:spcBef>
                <a:spcPts val="0"/>
              </a:spcBef>
            </a:pPr>
            <a:r>
              <a:rPr lang="en-GB" dirty="0"/>
              <a:t>PRRs are germline encoded receptors and have a great degree of evolutionary conservation.  Detects pathogen-associated molecular patterns (PAMPs) and damage associated molecular patterns (DAMPs)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PRRs mostly all have leucine-rich repeats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Toll-Like receptors so called as they are like Toll receptors in fruit flies (drosophila) </a:t>
            </a:r>
          </a:p>
          <a:p>
            <a:pPr marL="171450" lvl="0" indent="-171450">
              <a:spcBef>
                <a:spcPts val="0"/>
              </a:spcBef>
            </a:pPr>
            <a:r>
              <a:rPr lang="en-GB" b="1" dirty="0"/>
              <a:t>TLRs (and C-type lectin receptors) are membrane bound. </a:t>
            </a:r>
          </a:p>
          <a:p>
            <a:pPr marL="171450" lvl="0" indent="-171450">
              <a:spcBef>
                <a:spcPts val="0"/>
              </a:spcBef>
            </a:pPr>
            <a:r>
              <a:rPr lang="en-GB" b="1" dirty="0"/>
              <a:t>TLRs 3, 7,8,9 are intracellular and detect nucleic acids. They detect intracellular material and ergo viruses! </a:t>
            </a:r>
          </a:p>
          <a:p>
            <a:pPr marL="171450" lvl="0" indent="-171450">
              <a:spcBef>
                <a:spcPts val="0"/>
              </a:spcBef>
            </a:pPr>
            <a:r>
              <a:rPr lang="en-GB" b="1" dirty="0"/>
              <a:t>TLR 5. Five. Flagellin, Flagellated bacteria</a:t>
            </a:r>
          </a:p>
          <a:p>
            <a:pPr marL="171450" lvl="0" indent="-171450">
              <a:spcBef>
                <a:spcPts val="0"/>
              </a:spcBef>
            </a:pPr>
            <a:r>
              <a:rPr lang="en-GB" b="1" dirty="0"/>
              <a:t>TLR 9 = Nine begins with N = Nonmethylated CpG (Cytosine and guanine)  motifs of ssDNA in bacteria and DNA viruses. </a:t>
            </a:r>
          </a:p>
          <a:p>
            <a:pPr marL="171450" lvl="0" indent="-171450">
              <a:spcBef>
                <a:spcPts val="0"/>
              </a:spcBef>
            </a:pPr>
            <a:r>
              <a:rPr lang="en-GB" b="1" dirty="0"/>
              <a:t>TLR2 Detects lipoteichoic acid G+ve. Also think TLR-2 Two begins with a T as does TB so therefore TLR2 detect mycobacteria. </a:t>
            </a:r>
          </a:p>
          <a:p>
            <a:pPr marL="171450" lvl="0" indent="-171450">
              <a:spcBef>
                <a:spcPts val="0"/>
              </a:spcBef>
            </a:pPr>
            <a:r>
              <a:rPr lang="en-GB" b="1" dirty="0"/>
              <a:t>TLR4 Detects LPS on G-ve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1" dirty="0"/>
              <a:t>Rule of thumb is that TLRs detecting genetic material are located on endosomes within cells whereas TLRs detecting other bacterial material are located on cell surface.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1" dirty="0"/>
              <a:t>Do a bit and then give them the simplified table.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1" dirty="0"/>
              <a:t>There are exceptions to the TLRs noted but if they ask you that in an exam it would be unfair and far too in depth. </a:t>
            </a:r>
          </a:p>
          <a:p>
            <a:pPr marL="171450" lvl="0" indent="-171450">
              <a:spcBef>
                <a:spcPts val="0"/>
              </a:spcBef>
            </a:pPr>
            <a:r>
              <a:rPr lang="en-GB" b="1" dirty="0"/>
              <a:t>NOD-Like Receptors and RIG-Like receptors are cytosolic </a:t>
            </a:r>
          </a:p>
          <a:p>
            <a:pPr marL="171450" lvl="0" indent="-171450">
              <a:spcBef>
                <a:spcPts val="0"/>
              </a:spcBef>
            </a:pPr>
            <a:r>
              <a:rPr lang="en-GB" dirty="0"/>
              <a:t>NLRs are cytosolic. NOD1/2 have CARD domains </a:t>
            </a:r>
            <a:r>
              <a:rPr lang="en-GB" b="0" dirty="0"/>
              <a:t>(</a:t>
            </a:r>
            <a:r>
              <a:rPr lang="en-US" sz="1200" b="0" i="0" u="none" strike="noStrike" kern="1200" cap="none" dirty="0">
                <a:solidFill>
                  <a:schemeClr val="dk1"/>
                </a:solidFill>
                <a:effectLst/>
                <a:latin typeface="Calibri"/>
                <a:ea typeface="Calibri"/>
                <a:cs typeface="Calibri"/>
                <a:sym typeface="Calibri"/>
              </a:rPr>
              <a:t>caspase activation and recruitment domains (CARDs)) </a:t>
            </a:r>
            <a:r>
              <a:rPr lang="en-US" sz="1200" b="0" i="0" u="none" strike="noStrike" kern="1200" cap="none" dirty="0">
                <a:solidFill>
                  <a:schemeClr val="dk1"/>
                </a:solidFill>
                <a:effectLst/>
                <a:latin typeface="Calibri"/>
                <a:ea typeface="Calibri"/>
                <a:cs typeface="Calibri"/>
                <a:sym typeface="Wingdings" panose="05000000000000000000" pitchFamily="2" charset="2"/>
              </a:rPr>
              <a:t> activating </a:t>
            </a:r>
            <a:r>
              <a:rPr lang="en-GB" sz="1200" b="0" i="0" u="none" strike="noStrike" kern="1200" cap="none" dirty="0">
                <a:solidFill>
                  <a:schemeClr val="dk1"/>
                </a:solidFill>
                <a:effectLst/>
                <a:latin typeface="Calibri"/>
                <a:ea typeface="Calibri"/>
                <a:cs typeface="Calibri"/>
                <a:sym typeface="Calibri"/>
              </a:rPr>
              <a:t>NF-</a:t>
            </a:r>
            <a:r>
              <a:rPr lang="el-GR" sz="1200" b="0" i="0" u="none" strike="noStrike" kern="1200" cap="none" dirty="0">
                <a:solidFill>
                  <a:schemeClr val="dk1"/>
                </a:solidFill>
                <a:effectLst/>
                <a:latin typeface="Calibri"/>
                <a:ea typeface="Calibri"/>
                <a:cs typeface="Calibri"/>
                <a:sym typeface="Calibri"/>
              </a:rPr>
              <a:t>κ</a:t>
            </a:r>
            <a:r>
              <a:rPr lang="en-GB" sz="1200" b="0" i="0" u="none" strike="noStrike" kern="1200" cap="none" dirty="0">
                <a:solidFill>
                  <a:schemeClr val="dk1"/>
                </a:solidFill>
                <a:effectLst/>
                <a:latin typeface="Calibri"/>
                <a:ea typeface="Calibri"/>
                <a:cs typeface="Calibri"/>
                <a:sym typeface="Calibri"/>
              </a:rPr>
              <a:t>B</a:t>
            </a:r>
            <a:r>
              <a:rPr lang="en-US" sz="1200" b="0" i="0" u="none" strike="noStrike" kern="1200" cap="none" dirty="0">
                <a:solidFill>
                  <a:schemeClr val="dk1"/>
                </a:solidFill>
                <a:effectLst/>
                <a:latin typeface="Calibri"/>
                <a:ea typeface="Calibri"/>
                <a:cs typeface="Calibri"/>
                <a:sym typeface="Wingdings" panose="05000000000000000000" pitchFamily="2" charset="2"/>
              </a:rPr>
              <a:t>  apoptosis. </a:t>
            </a:r>
          </a:p>
          <a:p>
            <a:pPr marL="628650" lvl="1" indent="-171450">
              <a:spcBef>
                <a:spcPts val="0"/>
              </a:spcBef>
            </a:pPr>
            <a:r>
              <a:rPr lang="en-US" sz="1200" b="0" i="0" u="none" strike="noStrike" kern="1200" cap="none" dirty="0">
                <a:solidFill>
                  <a:schemeClr val="dk1"/>
                </a:solidFill>
                <a:effectLst/>
                <a:latin typeface="Calibri"/>
                <a:ea typeface="Calibri"/>
                <a:cs typeface="Calibri"/>
                <a:sym typeface="Wingdings" panose="05000000000000000000" pitchFamily="2" charset="2"/>
              </a:rPr>
              <a:t>NALP3  has a pyrin domain that activates caspase 1 leading to pro-inflammatory cytokine (e.g. IL-1</a:t>
            </a:r>
            <a:r>
              <a:rPr lang="el-GR" sz="1200" b="0" i="0" u="none" strike="noStrike" kern="1200" cap="none" dirty="0">
                <a:solidFill>
                  <a:schemeClr val="dk1"/>
                </a:solidFill>
                <a:effectLst/>
                <a:latin typeface="Calibri"/>
                <a:ea typeface="Calibri"/>
                <a:cs typeface="Calibri"/>
                <a:sym typeface="Wingdings" panose="05000000000000000000" pitchFamily="2" charset="2"/>
              </a:rPr>
              <a:t>β, </a:t>
            </a:r>
            <a:r>
              <a:rPr lang="en-GB" sz="1200" b="0" i="0" u="none" strike="noStrike" kern="1200" cap="none" dirty="0">
                <a:solidFill>
                  <a:schemeClr val="dk1"/>
                </a:solidFill>
                <a:effectLst/>
                <a:latin typeface="Calibri"/>
                <a:ea typeface="Calibri"/>
                <a:cs typeface="Calibri"/>
                <a:sym typeface="Wingdings" panose="05000000000000000000" pitchFamily="2" charset="2"/>
              </a:rPr>
              <a:t>IL-18)</a:t>
            </a:r>
            <a:r>
              <a:rPr lang="en-US" sz="1200" b="0" i="0" u="none" strike="noStrike" kern="1200" cap="none" dirty="0">
                <a:solidFill>
                  <a:schemeClr val="dk1"/>
                </a:solidFill>
                <a:effectLst/>
                <a:latin typeface="Calibri"/>
                <a:ea typeface="Calibri"/>
                <a:cs typeface="Calibri"/>
                <a:sym typeface="Wingdings" panose="05000000000000000000" pitchFamily="2" charset="2"/>
              </a:rPr>
              <a:t> release and causing pyroptosis. There is a downstream protein called absent in melanoma 2. </a:t>
            </a:r>
          </a:p>
          <a:p>
            <a:pPr marL="628650" lvl="1" indent="-171450">
              <a:spcBef>
                <a:spcPts val="0"/>
              </a:spcBef>
            </a:pPr>
            <a:r>
              <a:rPr lang="en-US" sz="1200" b="0" i="0" u="none" strike="noStrike" kern="1200" cap="none" dirty="0">
                <a:solidFill>
                  <a:schemeClr val="dk1"/>
                </a:solidFill>
                <a:effectLst/>
                <a:latin typeface="Calibri"/>
                <a:cs typeface="Calibri"/>
                <a:sym typeface="Wingdings" panose="05000000000000000000" pitchFamily="2" charset="2"/>
              </a:rPr>
              <a:t>Just for interest – Pyroptosis is an inflammatory programmed cell death in response to bacterial infection. </a:t>
            </a:r>
          </a:p>
          <a:p>
            <a:pPr marL="171450" lvl="0" indent="-171450">
              <a:spcBef>
                <a:spcPts val="0"/>
              </a:spcBef>
            </a:pPr>
            <a:r>
              <a:rPr lang="en-US" b="0" i="0" u="none" strike="noStrike" kern="1200" cap="none" dirty="0">
                <a:solidFill>
                  <a:schemeClr val="dk1"/>
                </a:solidFill>
                <a:effectLst/>
                <a:latin typeface="Calibri"/>
                <a:cs typeface="Calibri"/>
                <a:sym typeface="Wingdings" panose="05000000000000000000" pitchFamily="2" charset="2"/>
              </a:rPr>
              <a:t>Say that if you’re </a:t>
            </a:r>
            <a:r>
              <a:rPr lang="en-US" b="0" i="0" u="none" strike="noStrike" kern="1200" cap="none" dirty="0" err="1">
                <a:solidFill>
                  <a:schemeClr val="dk1"/>
                </a:solidFill>
                <a:effectLst/>
                <a:latin typeface="Calibri"/>
                <a:cs typeface="Calibri"/>
                <a:sym typeface="Wingdings" panose="05000000000000000000" pitchFamily="2" charset="2"/>
              </a:rPr>
              <a:t>gonna</a:t>
            </a:r>
            <a:r>
              <a:rPr lang="en-US" b="0" i="0" u="none" strike="noStrike" kern="1200" cap="none" dirty="0">
                <a:solidFill>
                  <a:schemeClr val="dk1"/>
                </a:solidFill>
                <a:effectLst/>
                <a:latin typeface="Calibri"/>
                <a:cs typeface="Calibri"/>
                <a:sym typeface="Wingdings" panose="05000000000000000000" pitchFamily="2" charset="2"/>
              </a:rPr>
              <a:t> remember any at all remember TLR2 and TLR4. </a:t>
            </a:r>
            <a:endParaRPr lang="en-GB" b="0" dirty="0"/>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5463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more visual learners. </a:t>
            </a:r>
          </a:p>
          <a:p>
            <a:pPr>
              <a:buNone/>
            </a:pP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SzPct val="25000"/>
              <a:buNone/>
            </a:pPr>
            <a:fld id="{00000000-1234-1234-1234-123412341234}" type="slidenum">
              <a:rPr lang="en-GB" sz="1200" b="0" i="0" u="none" strike="noStrike" cap="none" smtClean="0">
                <a:solidFill>
                  <a:schemeClr val="dk1"/>
                </a:solidFill>
                <a:latin typeface="Arial"/>
                <a:ea typeface="Arial"/>
                <a:cs typeface="Arial"/>
                <a:sym typeface="Arial"/>
              </a:rPr>
              <a:t>13</a:t>
            </a:fld>
            <a:endParaRPr lang="en-GB"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89709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r>
              <a:rPr lang="en-US" dirty="0">
                <a:highlight>
                  <a:srgbClr val="FFFF00"/>
                </a:highlight>
              </a:rPr>
              <a:t>Thought of as a bridge between the two systems. </a:t>
            </a:r>
          </a:p>
          <a:p>
            <a:pPr marL="171450" lvl="0" indent="-171450"/>
            <a:r>
              <a:rPr lang="en-US" dirty="0">
                <a:highlight>
                  <a:srgbClr val="FFFF00"/>
                </a:highlight>
              </a:rPr>
              <a:t>A few different types but you would not be expected to know them. Your main cell is the interstitial DC. Langerhans cells have been considered as mostly DC cells but now there are populations of Langerhans cells that are also tissue resident macrophages. Plasmacytoid DCs respond to viral infection by releasing type I interferons (alpha and beta}</a:t>
            </a:r>
          </a:p>
          <a:p>
            <a:pPr marL="171450" lvl="0" indent="-171450"/>
            <a:r>
              <a:rPr lang="en-US" dirty="0">
                <a:highlight>
                  <a:srgbClr val="FFFF00"/>
                </a:highlight>
              </a:rPr>
              <a:t>Dendritic cells are phagocytic and antigen presenting. </a:t>
            </a:r>
          </a:p>
          <a:p>
            <a:pPr marL="171450" lvl="0" indent="-171450"/>
            <a:r>
              <a:rPr lang="en-US" dirty="0">
                <a:highlight>
                  <a:srgbClr val="FFFF00"/>
                </a:highlight>
              </a:rPr>
              <a:t>Become activated and start scooping up antigen. </a:t>
            </a:r>
          </a:p>
          <a:p>
            <a:pPr marL="171450" lvl="0" indent="-171450"/>
            <a:r>
              <a:rPr lang="en-US" dirty="0">
                <a:highlight>
                  <a:srgbClr val="FFFF00"/>
                </a:highlight>
              </a:rPr>
              <a:t>Digest and present to other cells in the context of MHC-II</a:t>
            </a:r>
          </a:p>
          <a:p>
            <a:pPr marL="171450" lvl="0" indent="-171450"/>
            <a:r>
              <a:rPr lang="en-US" dirty="0">
                <a:highlight>
                  <a:srgbClr val="FFFF00"/>
                </a:highlight>
              </a:rPr>
              <a:t>CCR7 is a chemokine receptor that guides DCs to secondary lymphoid organs. </a:t>
            </a:r>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6809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b="1" dirty="0"/>
              <a:t>Tissue resident macrophages </a:t>
            </a:r>
            <a:r>
              <a:rPr lang="en-GB" b="0" dirty="0"/>
              <a:t>are derived from the </a:t>
            </a:r>
            <a:r>
              <a:rPr lang="en-GB" b="1" dirty="0"/>
              <a:t>yolk</a:t>
            </a:r>
            <a:r>
              <a:rPr lang="en-GB" b="0" dirty="0"/>
              <a:t> </a:t>
            </a:r>
            <a:r>
              <a:rPr lang="en-GB" b="1" dirty="0"/>
              <a:t>sac</a:t>
            </a:r>
            <a:r>
              <a:rPr lang="en-GB" b="0" dirty="0"/>
              <a:t> and </a:t>
            </a:r>
            <a:r>
              <a:rPr lang="en-GB" b="1" dirty="0"/>
              <a:t>foetal</a:t>
            </a:r>
            <a:r>
              <a:rPr lang="en-GB" b="0" dirty="0"/>
              <a:t> </a:t>
            </a:r>
            <a:r>
              <a:rPr lang="en-GB" b="1" dirty="0"/>
              <a:t>liver</a:t>
            </a:r>
            <a:r>
              <a:rPr lang="en-GB" b="0" dirty="0"/>
              <a:t> during development and persist in tissues via self renewal. </a:t>
            </a:r>
          </a:p>
          <a:p>
            <a:pPr marL="171450" lvl="0" indent="-171450">
              <a:spcBef>
                <a:spcPts val="0"/>
              </a:spcBef>
            </a:pPr>
            <a:r>
              <a:rPr lang="en-GB" b="1" dirty="0"/>
              <a:t>Can be derived from circulating monocytes under the correct conditions. </a:t>
            </a:r>
          </a:p>
          <a:p>
            <a:pPr marL="171450" lvl="0" indent="-171450">
              <a:spcBef>
                <a:spcPts val="0"/>
              </a:spcBef>
            </a:pPr>
            <a:r>
              <a:rPr lang="en-GB" b="1" dirty="0"/>
              <a:t>INF gamma activates macrophages</a:t>
            </a:r>
            <a:r>
              <a:rPr lang="en-GB" dirty="0"/>
              <a:t>. </a:t>
            </a:r>
          </a:p>
          <a:p>
            <a:pPr marL="171450" lvl="0" indent="-171450">
              <a:spcBef>
                <a:spcPts val="0"/>
              </a:spcBef>
            </a:pPr>
            <a:r>
              <a:rPr lang="en-GB" b="1" dirty="0"/>
              <a:t>TNF-alpha is a major pro-inflammatory molecule and is predominantly produced by macrophages. </a:t>
            </a:r>
          </a:p>
          <a:p>
            <a:pPr marL="171450" lvl="0" indent="-171450">
              <a:spcBef>
                <a:spcPts val="0"/>
              </a:spcBef>
            </a:pPr>
            <a:r>
              <a:rPr lang="en-GB" dirty="0"/>
              <a:t>Two phenotypes M1 is considered pro-inflammatory due to its ability to metabolise arginine to nitric oxide. M2 are considered anti-inflammatory due to their ability to metabolise arginine to the repair molecule ornithine. However this dichotomy is dictated in the literature as greater complexities are being discovered. </a:t>
            </a:r>
          </a:p>
          <a:p>
            <a:pPr marL="171450" lvl="0" indent="-171450">
              <a:spcBef>
                <a:spcPts val="0"/>
              </a:spcBef>
            </a:pPr>
            <a:r>
              <a:rPr lang="en-GB" dirty="0"/>
              <a:t>Remember PRRs detects PAMPs and DAMPs. </a:t>
            </a:r>
          </a:p>
          <a:p>
            <a:pPr marL="171450" lvl="0" indent="-171450">
              <a:spcBef>
                <a:spcPts val="0"/>
              </a:spcBef>
            </a:pPr>
            <a:r>
              <a:rPr lang="en-GB" b="1" dirty="0"/>
              <a:t>Opsonisation</a:t>
            </a:r>
            <a:r>
              <a:rPr lang="en-GB" dirty="0"/>
              <a:t> – essential marking for phagocytosis by antibody and complement.  </a:t>
            </a:r>
          </a:p>
          <a:p>
            <a:pPr marL="628650" lvl="1" indent="-171450">
              <a:spcBef>
                <a:spcPts val="0"/>
              </a:spcBef>
            </a:pPr>
            <a:r>
              <a:rPr lang="en-GB" dirty="0"/>
              <a:t>Antibody bind pathogens by their Fab regions. Macrophages have Fc receptors that bind antibody and in turn phagocytoses the bacteria the antibody has bound. </a:t>
            </a:r>
          </a:p>
          <a:p>
            <a:pPr marL="628650" lvl="1" indent="-171450">
              <a:spcBef>
                <a:spcPts val="0"/>
              </a:spcBef>
            </a:pPr>
            <a:r>
              <a:rPr lang="en-GB" dirty="0"/>
              <a:t>Antibody binds pathogens. Complement then binds antibody Fc regions forming a complex. Macrophages have complement receptors that recognise this complex. Then phagocytose.  </a:t>
            </a:r>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6151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lgn="l">
              <a:spcBef>
                <a:spcPts val="0"/>
              </a:spcBef>
            </a:pPr>
            <a:r>
              <a:rPr lang="en-GB" b="1" dirty="0"/>
              <a:t>In phagocytosis pathogens are detected by pattern recognition receptors of innate phagocytic cells.</a:t>
            </a:r>
          </a:p>
          <a:p>
            <a:pPr marL="171450" lvl="0" indent="-171450" algn="l">
              <a:spcBef>
                <a:spcPts val="0"/>
              </a:spcBef>
            </a:pPr>
            <a:r>
              <a:rPr lang="en-GB" b="1" dirty="0"/>
              <a:t>live 1-3 days in vivo.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1" i="0" u="none" strike="noStrike" kern="1200" cap="none" baseline="0" dirty="0">
                <a:solidFill>
                  <a:schemeClr val="dk1"/>
                </a:solidFill>
                <a:latin typeface="Calibri"/>
                <a:ea typeface="Calibri"/>
                <a:cs typeface="Calibri"/>
                <a:sym typeface="Calibri"/>
              </a:rPr>
              <a:t>They are attracted to site by the chemokine IL-8 (CXCL8). Remember clean up on isle 8! </a:t>
            </a:r>
            <a:endParaRPr lang="en-GB" sz="1200" b="1" i="0" u="none" strike="noStrike" kern="1200" cap="none" baseline="0" dirty="0">
              <a:solidFill>
                <a:schemeClr val="dk1"/>
              </a:solidFill>
              <a:latin typeface="Calibri"/>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1" dirty="0"/>
              <a:t>They kill by releasing internalising bacteria and degranulating their contents into a phagolysosome. Major components include alpha-defensins and lactoferrin. </a:t>
            </a:r>
          </a:p>
          <a:p>
            <a:pPr algn="l"/>
            <a:r>
              <a:rPr lang="en-US" sz="1200" b="0" i="0" u="none" strike="noStrike" kern="1200" cap="none" baseline="0" dirty="0">
                <a:solidFill>
                  <a:schemeClr val="dk1"/>
                </a:solidFill>
                <a:latin typeface="Calibri"/>
                <a:ea typeface="Calibri"/>
                <a:cs typeface="Calibri"/>
                <a:sym typeface="Calibri"/>
              </a:rPr>
              <a:t> Their other killing mechanism is the respiratory burst. Here electrons are pumped into the phagolysosome by NADPH Oxidase. The electrons combine with molecular oxygen to produce superoxide ions. These ions combine with protons present in the granules to produce peroxide which is bactericidal in itself. Myeloperoxidase can then chlorinate the peroxide to produce a hypohalous acid which is also bactericidal. </a:t>
            </a:r>
          </a:p>
          <a:p>
            <a:pPr marL="0" marR="0" lvl="0" indent="0" algn="l" defTabSz="914400" rtl="0" eaLnBrk="1" fontAlgn="auto" latinLnBrk="0" hangingPunct="1">
              <a:lnSpc>
                <a:spcPct val="100000"/>
              </a:lnSpc>
              <a:spcBef>
                <a:spcPts val="0"/>
              </a:spcBef>
              <a:spcAft>
                <a:spcPts val="0"/>
              </a:spcAft>
              <a:buClrTx/>
              <a:buSzTx/>
              <a:buFontTx/>
              <a:buChar char="●"/>
              <a:tabLst/>
              <a:defRPr/>
            </a:pPr>
            <a:r>
              <a:rPr lang="en-GB" b="1" dirty="0"/>
              <a:t>Neutrophils are the principal cell of acute inflammation. This doesn’t have to be infective! Any acute inflammation can include post-MI, burns, etc. </a:t>
            </a:r>
            <a:endParaRPr lang="en-US" sz="1200" b="1" i="0" u="none" strike="noStrike" kern="1200" cap="none" baseline="0" dirty="0">
              <a:solidFill>
                <a:schemeClr val="dk1"/>
              </a:solidFill>
              <a:latin typeface="Calibri"/>
              <a:ea typeface="Calibri"/>
              <a:cs typeface="Calibri"/>
              <a:sym typeface="Calibri"/>
            </a:endParaRPr>
          </a:p>
          <a:p>
            <a:pPr algn="l"/>
            <a:r>
              <a:rPr lang="en-US" sz="1200" b="1" i="0" u="none" strike="noStrike" kern="1200" cap="none" baseline="0" dirty="0">
                <a:solidFill>
                  <a:schemeClr val="dk1"/>
                </a:solidFill>
                <a:latin typeface="Calibri"/>
                <a:ea typeface="Calibri"/>
                <a:cs typeface="Calibri"/>
                <a:sym typeface="Calibri"/>
              </a:rPr>
              <a:t>Movement of neutrophils out of capillaries in acute inflammation:</a:t>
            </a:r>
            <a:endParaRPr lang="en-GB" sz="1200" b="0" i="0" u="none" strike="noStrike" kern="1200" cap="none" baseline="0" dirty="0">
              <a:solidFill>
                <a:schemeClr val="dk1"/>
              </a:solidFill>
              <a:latin typeface="Calibri"/>
              <a:ea typeface="Calibri"/>
              <a:cs typeface="Calibri"/>
              <a:sym typeface="Calibri"/>
            </a:endParaRPr>
          </a:p>
          <a:p>
            <a:pPr lvl="1" algn="l">
              <a:buNone/>
            </a:pPr>
            <a:r>
              <a:rPr lang="en-US" sz="1200" b="0" i="0" u="none" strike="noStrike" kern="1200" cap="none" baseline="0" dirty="0">
                <a:solidFill>
                  <a:schemeClr val="dk1"/>
                </a:solidFill>
                <a:highlight>
                  <a:srgbClr val="FFFF00"/>
                </a:highlight>
                <a:latin typeface="Calibri"/>
                <a:ea typeface="Calibri"/>
                <a:cs typeface="Calibri"/>
                <a:sym typeface="Calibri"/>
              </a:rPr>
              <a:t>1. E-selectin (an adhesion molecule on the capillary endothelium), is activated by IL-1 and TNF-α from damaged cells and binds to the glycoprotein CD15 on neutrophils in blood. </a:t>
            </a:r>
          </a:p>
          <a:p>
            <a:pPr lvl="1" algn="l">
              <a:buNone/>
            </a:pPr>
            <a:r>
              <a:rPr lang="en-US" sz="1200" b="0" i="0" u="none" strike="noStrike" kern="1200" cap="none" baseline="0" dirty="0">
                <a:solidFill>
                  <a:schemeClr val="dk1"/>
                </a:solidFill>
                <a:highlight>
                  <a:srgbClr val="FFFF00"/>
                </a:highlight>
                <a:latin typeface="Calibri"/>
                <a:ea typeface="Calibri"/>
                <a:cs typeface="Calibri"/>
                <a:sym typeface="Calibri"/>
              </a:rPr>
              <a:t>2. This causes neutrophils in the blood to slow down and roll along the endothelium lining. </a:t>
            </a:r>
          </a:p>
          <a:p>
            <a:pPr lvl="1" algn="l">
              <a:buNone/>
            </a:pPr>
            <a:r>
              <a:rPr lang="en-US" sz="1200" b="0" i="0" u="none" strike="noStrike" kern="1200" cap="none" baseline="0" dirty="0">
                <a:solidFill>
                  <a:schemeClr val="dk1"/>
                </a:solidFill>
                <a:highlight>
                  <a:srgbClr val="FFFF00"/>
                </a:highlight>
                <a:latin typeface="Calibri"/>
                <a:ea typeface="Calibri"/>
                <a:cs typeface="Calibri"/>
                <a:sym typeface="Calibri"/>
              </a:rPr>
              <a:t>3. ICAM-1 on endothelium (induced by LPS, IL-1, TNF-α) binds to integrin on neutrophil; the neutrophil stops. </a:t>
            </a:r>
          </a:p>
          <a:p>
            <a:pPr lvl="1">
              <a:buNone/>
            </a:pPr>
            <a:r>
              <a:rPr lang="en-GB" sz="1200" b="0" i="0" u="none" strike="noStrike" kern="1200" cap="none" baseline="0" dirty="0">
                <a:solidFill>
                  <a:schemeClr val="dk1"/>
                </a:solidFill>
                <a:highlight>
                  <a:srgbClr val="FFFF00"/>
                </a:highlight>
                <a:latin typeface="Calibri"/>
                <a:ea typeface="Calibri"/>
                <a:cs typeface="Calibri"/>
                <a:sym typeface="Calibri"/>
              </a:rPr>
              <a:t>4. Diapedesis: neutrophil squeezes through endothelium (holes caused by C3a, C5a, chemokines, histamines, prostaglandins, leukotrienes (causing smooth muscle contractions in the bronchioles)) </a:t>
            </a:r>
            <a:endParaRPr dirty="0">
              <a:highlight>
                <a:srgbClr val="FFFF00"/>
              </a:highlight>
            </a:endParaRPr>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8099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algn="l"/>
            <a:r>
              <a:rPr lang="en-US" sz="1200" b="1" i="0" u="none" strike="noStrike" kern="1200" cap="none" baseline="0" dirty="0">
                <a:solidFill>
                  <a:schemeClr val="dk1"/>
                </a:solidFill>
                <a:latin typeface="Calibri"/>
                <a:ea typeface="Calibri"/>
                <a:cs typeface="Calibri"/>
                <a:sym typeface="Calibri"/>
              </a:rPr>
              <a:t>Movement of neutrophils out of capillaries in acute inflammation:</a:t>
            </a:r>
            <a:endParaRPr lang="en-GB" sz="1200" b="0" i="0" u="none" strike="noStrike" kern="1200" cap="none" baseline="0" dirty="0">
              <a:solidFill>
                <a:schemeClr val="dk1"/>
              </a:solidFill>
              <a:latin typeface="Calibri"/>
              <a:ea typeface="Calibri"/>
              <a:cs typeface="Calibri"/>
              <a:sym typeface="Calibri"/>
            </a:endParaRPr>
          </a:p>
          <a:p>
            <a:pPr lvl="1" algn="l">
              <a:buNone/>
            </a:pPr>
            <a:r>
              <a:rPr lang="en-US" sz="1200" b="0" i="0" u="none" strike="noStrike" kern="1200" cap="none" baseline="0" dirty="0">
                <a:solidFill>
                  <a:schemeClr val="dk1"/>
                </a:solidFill>
                <a:highlight>
                  <a:srgbClr val="FFFF00"/>
                </a:highlight>
                <a:latin typeface="Calibri"/>
                <a:ea typeface="Calibri"/>
                <a:cs typeface="Calibri"/>
                <a:sym typeface="Calibri"/>
              </a:rPr>
              <a:t>1. E-selectin (an adhesion molecule on the capillary endothelium), is activated by IL-1 and TNF-α from damaged cells and binds to the glycoprotein CD15 on neutrophils in blood. </a:t>
            </a:r>
          </a:p>
          <a:p>
            <a:pPr lvl="1" algn="l">
              <a:buNone/>
            </a:pPr>
            <a:r>
              <a:rPr lang="en-US" sz="1200" b="0" i="0" u="none" strike="noStrike" kern="1200" cap="none" baseline="0" dirty="0">
                <a:solidFill>
                  <a:schemeClr val="dk1"/>
                </a:solidFill>
                <a:highlight>
                  <a:srgbClr val="FFFF00"/>
                </a:highlight>
                <a:latin typeface="Calibri"/>
                <a:ea typeface="Calibri"/>
                <a:cs typeface="Calibri"/>
                <a:sym typeface="Calibri"/>
              </a:rPr>
              <a:t>2. This causes neutrophils in the blood to slow down and roll along the endothelium lining. </a:t>
            </a:r>
          </a:p>
          <a:p>
            <a:pPr lvl="1" algn="l">
              <a:buNone/>
            </a:pPr>
            <a:r>
              <a:rPr lang="en-US" sz="1200" b="0" i="0" u="none" strike="noStrike" kern="1200" cap="none" baseline="0" dirty="0">
                <a:solidFill>
                  <a:schemeClr val="dk1"/>
                </a:solidFill>
                <a:highlight>
                  <a:srgbClr val="FFFF00"/>
                </a:highlight>
                <a:latin typeface="Calibri"/>
                <a:ea typeface="Calibri"/>
                <a:cs typeface="Calibri"/>
                <a:sym typeface="Calibri"/>
              </a:rPr>
              <a:t>3. ICAM-1 on endothelium (induced by LPS, IL-1, TNF-α) binds to integrin on neutrophil; the neutrophil stops. </a:t>
            </a:r>
          </a:p>
          <a:p>
            <a:pPr lvl="1">
              <a:buNone/>
            </a:pPr>
            <a:r>
              <a:rPr lang="en-GB" sz="1200" b="0" i="0" u="none" strike="noStrike" kern="1200" cap="none" baseline="0" dirty="0">
                <a:solidFill>
                  <a:schemeClr val="dk1"/>
                </a:solidFill>
                <a:highlight>
                  <a:srgbClr val="FFFF00"/>
                </a:highlight>
                <a:latin typeface="Calibri"/>
                <a:ea typeface="Calibri"/>
                <a:cs typeface="Calibri"/>
                <a:sym typeface="Calibri"/>
              </a:rPr>
              <a:t>4. Diapedesis: neutrophil squeezes through endothelium (holes caused by C3a, C5a, chemokines, histamines, prostaglandins, leukotrienes (causing smooth muscle contractions in the bronchioles)) </a:t>
            </a:r>
            <a:endParaRPr dirty="0">
              <a:highlight>
                <a:srgbClr val="FFFF00"/>
              </a:highlight>
            </a:endParaRPr>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9392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0" lvl="0" indent="0">
              <a:spcBef>
                <a:spcPts val="0"/>
              </a:spcBef>
              <a:buNone/>
            </a:pPr>
            <a:r>
              <a:rPr lang="en-GB" dirty="0"/>
              <a:t> </a:t>
            </a:r>
          </a:p>
          <a:p>
            <a:pPr marL="171450" lvl="0" indent="-171450">
              <a:spcBef>
                <a:spcPts val="0"/>
              </a:spcBef>
            </a:pPr>
            <a:r>
              <a:rPr lang="en-GB" b="1" dirty="0"/>
              <a:t>You can remember the granulocytes (polymorphonuclear cells) as BEN; Basophil, Eosinophil, and Neutrophil. </a:t>
            </a:r>
            <a:endParaRPr b="1" dirty="0"/>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6452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lgn="l">
              <a:spcBef>
                <a:spcPts val="0"/>
              </a:spcBef>
            </a:pPr>
            <a:r>
              <a:rPr lang="en-GB" dirty="0">
                <a:highlight>
                  <a:srgbClr val="FFFF00"/>
                </a:highlight>
              </a:rPr>
              <a:t>Professional phagocytes are neutrophils, macrophages, and dendritic cells. </a:t>
            </a:r>
          </a:p>
          <a:p>
            <a:pPr marL="171450" lvl="0" indent="-171450" algn="l">
              <a:spcBef>
                <a:spcPts val="0"/>
              </a:spcBef>
            </a:pPr>
            <a:r>
              <a:rPr lang="en-GB" dirty="0">
                <a:highlight>
                  <a:srgbClr val="FFFF00"/>
                </a:highlight>
              </a:rPr>
              <a:t>Phagosome + Lysosome = phagolysosome. </a:t>
            </a:r>
          </a:p>
          <a:p>
            <a:pPr marL="171450" lvl="0" indent="-171450" algn="l">
              <a:spcBef>
                <a:spcPts val="0"/>
              </a:spcBef>
            </a:pPr>
            <a:r>
              <a:rPr lang="en-GB" dirty="0">
                <a:highlight>
                  <a:srgbClr val="FFFF00"/>
                </a:highlight>
              </a:rPr>
              <a:t>Lytic granules, cationic peptidases such as granzyme B, and azurophilic granules that stain blue. Phagolysosome changes pH to allow this. </a:t>
            </a:r>
          </a:p>
          <a:p>
            <a:pPr marL="171450" lvl="0" indent="-171450" algn="l">
              <a:spcBef>
                <a:spcPts val="0"/>
              </a:spcBef>
            </a:pPr>
            <a:r>
              <a:rPr lang="en-GB" dirty="0">
                <a:highlight>
                  <a:srgbClr val="FFFF00"/>
                </a:highlight>
              </a:rPr>
              <a:t>This is the oxygen independent route killing mechanism</a:t>
            </a:r>
          </a:p>
          <a:p>
            <a:pPr marL="171450" lvl="0" indent="-171450" algn="l">
              <a:spcBef>
                <a:spcPts val="0"/>
              </a:spcBef>
            </a:pPr>
            <a:r>
              <a:rPr lang="en-GB" dirty="0">
                <a:highlight>
                  <a:srgbClr val="FFFF00"/>
                </a:highlight>
              </a:rPr>
              <a:t>Second mechanism Respiratory Burst. </a:t>
            </a:r>
            <a:endParaRPr dirty="0">
              <a:highlight>
                <a:srgbClr val="FFFF00"/>
              </a:highlight>
            </a:endParaRPr>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3267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dirty="0">
              <a:solidFill>
                <a:schemeClr val="dk1"/>
              </a:solidFill>
              <a:latin typeface="Calibri"/>
              <a:ea typeface="Calibri"/>
              <a:cs typeface="Calibri"/>
              <a:sym typeface="Calibri"/>
            </a:endParaRPr>
          </a:p>
        </p:txBody>
      </p:sp>
      <p:sp>
        <p:nvSpPr>
          <p:cNvPr id="101" name="Google Shape;101;p3: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a:solidFill>
                  <a:schemeClr val="dk1"/>
                </a:solidFill>
                <a:latin typeface="Arial"/>
                <a:ea typeface="Arial"/>
                <a:cs typeface="Arial"/>
                <a:sym typeface="Arial"/>
              </a:rPr>
              <a:t>2</a:t>
            </a:fld>
            <a:endParaRPr sz="120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lgn="l">
              <a:spcBef>
                <a:spcPts val="0"/>
              </a:spcBef>
            </a:pPr>
            <a:r>
              <a:rPr lang="en-GB" dirty="0">
                <a:highlight>
                  <a:srgbClr val="FFFF00"/>
                </a:highlight>
              </a:rPr>
              <a:t>Second mechanism Respiratory Burst. Oxygen dependent mechanism. </a:t>
            </a:r>
          </a:p>
          <a:p>
            <a:pPr marL="171450" lvl="0" indent="-171450" algn="l">
              <a:spcBef>
                <a:spcPts val="0"/>
              </a:spcBef>
            </a:pPr>
            <a:r>
              <a:rPr lang="en-GB" dirty="0">
                <a:highlight>
                  <a:srgbClr val="FFFF00"/>
                </a:highlight>
              </a:rPr>
              <a:t>Elections pumped in via NADPH Oxidase. </a:t>
            </a:r>
          </a:p>
          <a:p>
            <a:pPr marL="171450" lvl="0" indent="-171450" algn="l">
              <a:spcBef>
                <a:spcPts val="0"/>
              </a:spcBef>
            </a:pPr>
            <a:r>
              <a:rPr lang="en-GB" dirty="0">
                <a:highlight>
                  <a:srgbClr val="FFFF00"/>
                </a:highlight>
              </a:rPr>
              <a:t>Electrons combined with molecular oxygen to make superoxide. </a:t>
            </a:r>
          </a:p>
          <a:p>
            <a:pPr marL="171450" lvl="0" indent="-171450" algn="l">
              <a:spcBef>
                <a:spcPts val="0"/>
              </a:spcBef>
            </a:pPr>
            <a:r>
              <a:rPr lang="en-GB" dirty="0">
                <a:highlight>
                  <a:srgbClr val="FFFF00"/>
                </a:highlight>
              </a:rPr>
              <a:t>Hydrogen ions and Chloride ions co-transported in. </a:t>
            </a:r>
          </a:p>
          <a:p>
            <a:pPr marL="171450" lvl="0" indent="-171450" algn="l">
              <a:spcBef>
                <a:spcPts val="0"/>
              </a:spcBef>
            </a:pPr>
            <a:r>
              <a:rPr lang="en-GB" dirty="0">
                <a:highlight>
                  <a:srgbClr val="FFFF00"/>
                </a:highlight>
              </a:rPr>
              <a:t>H+ combined with superoxide to make peroxide </a:t>
            </a:r>
          </a:p>
          <a:p>
            <a:pPr marL="171450" lvl="0" indent="-171450" algn="l">
              <a:spcBef>
                <a:spcPts val="0"/>
              </a:spcBef>
            </a:pPr>
            <a:r>
              <a:rPr lang="en-GB" dirty="0">
                <a:highlight>
                  <a:srgbClr val="FFFF00"/>
                </a:highlight>
              </a:rPr>
              <a:t>Peroxide combines with Chloride ions, catalysed by MPO to make HOCl which is bacteriacidal. </a:t>
            </a:r>
          </a:p>
          <a:p>
            <a:pPr marL="171450" lvl="0" indent="-171450" algn="l">
              <a:spcBef>
                <a:spcPts val="0"/>
              </a:spcBef>
            </a:pPr>
            <a:r>
              <a:rPr lang="en-GB" dirty="0">
                <a:highlight>
                  <a:srgbClr val="FFFF00"/>
                </a:highlight>
              </a:rPr>
              <a:t>Clinically important as NOX2 mutations lead to CGD. </a:t>
            </a:r>
          </a:p>
          <a:p>
            <a:pPr marL="171450" lvl="0" indent="-171450" algn="l">
              <a:spcBef>
                <a:spcPts val="0"/>
              </a:spcBef>
            </a:pPr>
            <a:r>
              <a:rPr lang="en-GB" b="0" u="none" dirty="0">
                <a:solidFill>
                  <a:schemeClr val="tx1"/>
                </a:solidFill>
                <a:highlight>
                  <a:srgbClr val="FFFF00"/>
                </a:highlight>
              </a:rPr>
              <a:t>Autoantibody to MPO causes  granulomatosis with polyangiitis (formerly known as Wegener’s Granulomatosis) and allergic granulomatosis.</a:t>
            </a:r>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3583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GB" dirty="0"/>
              <a:t>IgE binds allergen -&gt; Activated mast cells via Fc Receptor. </a:t>
            </a:r>
            <a:endParaRPr dirty="0"/>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0744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dirty="0"/>
              <a:t>ADCC is an independent mechanism that does not require complement and uses only one cell type. It is classically NK cells that do this. Typically IgG will bind surface antigens on the pathogen-infected or cancer cell. NK have Fc receptors (CD16) that recognise the antibody Fc region. This cross-linking triggers degranulation and cell apoptosis. Viral proteins are expressed on the surface of cells during viral replication can become antibody targets. </a:t>
            </a:r>
          </a:p>
          <a:p>
            <a:pPr marL="171450" lvl="0" indent="-171450">
              <a:spcBef>
                <a:spcPts val="0"/>
              </a:spcBef>
            </a:pPr>
            <a:r>
              <a:rPr lang="en-GB" b="1" dirty="0"/>
              <a:t>Granules contain perforin and granzymes that induce apoptosis and cell lysis. </a:t>
            </a:r>
          </a:p>
          <a:p>
            <a:pPr marL="171450" lvl="0" indent="-171450">
              <a:spcBef>
                <a:spcPts val="0"/>
              </a:spcBef>
            </a:pPr>
            <a:r>
              <a:rPr lang="en-GB" b="1" dirty="0"/>
              <a:t>Cancers tend to downregulate MHC-I mediated antigen presentation. NK cell inhibitory receptors detect levels of MHC I on cell surfaces, if cells lack enough MHC I, NK cells will activate and try to kill the cell. Cell that have MHC I activate the inhibitory receptor and therefore does not elicit a response. Cytotoxic T cells only act on tumour cells in response to NK cell cytokine production</a:t>
            </a:r>
            <a:r>
              <a:rPr lang="en-GB" dirty="0"/>
              <a:t>. </a:t>
            </a:r>
            <a:endParaRPr dirty="0"/>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1881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dirty="0"/>
              <a:t>Just for interest: There also exists another innate population called NK T cells that have both TCRs and NK cell surface markers. This will likely never come up on a medical school exam. </a:t>
            </a:r>
          </a:p>
          <a:p>
            <a:pPr marL="171450" lvl="0" indent="-171450">
              <a:spcBef>
                <a:spcPts val="0"/>
              </a:spcBef>
            </a:pPr>
            <a:r>
              <a:rPr lang="en-GB" dirty="0"/>
              <a:t>Antibody bind antigen on target cells. NK cells engage Fc portions of antibody using CD16, </a:t>
            </a:r>
          </a:p>
          <a:p>
            <a:pPr marL="171450" lvl="0" indent="-171450">
              <a:spcBef>
                <a:spcPts val="0"/>
              </a:spcBef>
            </a:pPr>
            <a:r>
              <a:rPr lang="en-GB" dirty="0"/>
              <a:t>Cross linkage leads to degranulation of lytic agents. </a:t>
            </a:r>
            <a:endParaRPr dirty="0"/>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86073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dirty="0"/>
              <a:t>MHC (</a:t>
            </a:r>
            <a:r>
              <a:rPr lang="en-GB" sz="1200" b="0" i="0" u="none" strike="noStrike" kern="1200" cap="none" dirty="0">
                <a:solidFill>
                  <a:schemeClr val="dk1"/>
                </a:solidFill>
                <a:effectLst/>
                <a:latin typeface="Calibri"/>
                <a:ea typeface="Calibri"/>
                <a:cs typeface="Calibri"/>
                <a:sym typeface="Calibri"/>
              </a:rPr>
              <a:t>major histocompatibility complex) </a:t>
            </a:r>
            <a:r>
              <a:rPr lang="en-GB" dirty="0"/>
              <a:t>molecules are coded on chromosome 6 </a:t>
            </a:r>
          </a:p>
          <a:p>
            <a:pPr marL="171450" lvl="0" indent="-171450">
              <a:spcBef>
                <a:spcPts val="0"/>
              </a:spcBef>
            </a:pPr>
            <a:r>
              <a:rPr lang="en-GB" b="1" dirty="0"/>
              <a:t>Exogenous antigen is processed in the ER and presented on cell surface in the context of MHC II. Endogenous proteins present in the cytosol such as viral proteins or cancer-related proteins are processed in endosomes and presented in the context of MHC-I</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Dendritic cells are phagocytic. Dendritic cells are also capable of cross-presentation; They can present exogenous Ag in the context of MHC-I in order to activate Tc cells.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There are two types of dendritic cells – conventional and plasmacytoid but this that come from lymphoid and myeloid lineages respectively. This is just for interest.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Technically thrombocytes are anucleate and still have MHC-I molecules but distinctly RBCs do not present MHC-I. </a:t>
            </a:r>
          </a:p>
          <a:p>
            <a:pPr marL="171450" lvl="0" indent="-171450">
              <a:spcBef>
                <a:spcPts val="0"/>
              </a:spcBef>
            </a:pPr>
            <a:endParaRPr dirty="0"/>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3120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dirty="0"/>
              <a:t>Dendritic cells can be thought of as the bridge between the innate and adaptive immune responses in secondary lymphoid organs.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1" dirty="0"/>
              <a:t>When immune cells come together they form what is know as an immune synapse. For a response to occur 3 things are essential 1. Binding of primary receptors e.g. TCR to MHC II. 2. Binding of co-stimulatory molecules e.g. CD28/CTLA4 to CD80/CD86. 3. A robust release of the appropriate cytokines. MHC binding without other stimulation leads to anergy (lack of response as a form of peripheral tolerance). Just keep the concept in mind, don’t get too bogged down in all the receptors here bar MHC and TCR.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1" dirty="0"/>
              <a:t>During initial encounter with a novel antigen T cells will differentiate into either memory or effector T cells.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1" dirty="0"/>
              <a:t>There are a multitude of co-receptors for specific immune cell interactions. Unless they are specifically taught to you or included into your curriculum they are not worth memorising. </a:t>
            </a:r>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9588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3" name="Shape 93"/>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94" name="Shape 94"/>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GB" sz="1200">
                <a:solidFill>
                  <a:schemeClr val="dk1"/>
                </a:solidFill>
                <a:latin typeface="Arial"/>
                <a:ea typeface="Arial"/>
                <a:cs typeface="Arial"/>
                <a:sym typeface="Arial"/>
              </a:rPr>
              <a:t>26</a:t>
            </a:fld>
            <a:endParaRPr lang="en-GB"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8080748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b="1" dirty="0"/>
              <a:t>CD3 is the identifying co-stimulating molecule for all T cells</a:t>
            </a:r>
            <a:r>
              <a:rPr lang="en-GB" dirty="0"/>
              <a:t>. Its main function is intracellular signalling that activates the T cell. It is a protein complex comprised of one gamma, one theta, and two epsilon polypeptide chains.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T-cells begin their lives in the bone marrow as HSCs and differentiate through the lymphoid pathway into immature T cells. *They initially start as naïve CD4+CD8+ double positive cells. During maturation in the thymus they undergo thymic education to retain either CD4 or CD8, and they undergo VDJ recombination in the thymus to determine the antigen epitope that their TCR will recognise.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b="1" dirty="0"/>
              <a:t>Take home point = TCRs are specific to a certain antigen. There are tens of thousands different TCRs within an individual. Allowing response to a wide range of antigens.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Naïve = not encountered antigen. </a:t>
            </a:r>
          </a:p>
          <a:p>
            <a:pPr marL="171450" lvl="0" indent="-171450">
              <a:spcBef>
                <a:spcPts val="0"/>
              </a:spcBef>
            </a:pPr>
            <a:r>
              <a:rPr lang="en-GB" b="1" dirty="0"/>
              <a:t>T-cells must recognise antigen in the context of MHC molecules using their T-cell receptors. The only exception to this is superantigens. Superantigens bind the beta/alpha chains of TCR regardless of TCR. Since there are only around 50 variants of the chain superantigens activate ~20% of the whole T cell population, compared to a normal T cell response of around 0.001%</a:t>
            </a:r>
          </a:p>
          <a:p>
            <a:pPr marL="171450" lvl="0" indent="-171450">
              <a:spcBef>
                <a:spcPts val="0"/>
              </a:spcBef>
            </a:pPr>
            <a:r>
              <a:rPr lang="en-GB" dirty="0"/>
              <a:t>N</a:t>
            </a:r>
            <a:r>
              <a:rPr lang="en-GB" b="1" dirty="0"/>
              <a:t>a</a:t>
            </a:r>
            <a:r>
              <a:rPr lang="en-GB" dirty="0"/>
              <a:t>ïve T cells are identified by being CD45R</a:t>
            </a:r>
            <a:r>
              <a:rPr lang="en-GB" b="1" dirty="0"/>
              <a:t>A</a:t>
            </a:r>
            <a:r>
              <a:rPr lang="en-GB" dirty="0"/>
              <a:t>+ whereas mem</a:t>
            </a:r>
            <a:r>
              <a:rPr lang="en-GB" b="1" dirty="0"/>
              <a:t>o</a:t>
            </a:r>
            <a:r>
              <a:rPr lang="en-GB" dirty="0"/>
              <a:t>ry T cells are identified by being CD45R</a:t>
            </a:r>
            <a:r>
              <a:rPr lang="en-GB" b="1" dirty="0"/>
              <a:t>O</a:t>
            </a:r>
            <a:r>
              <a:rPr lang="en-GB" dirty="0"/>
              <a:t>+. The general marker for T cell activation is CD25 expression.</a:t>
            </a:r>
          </a:p>
          <a:p>
            <a:pPr marL="0" lvl="0" indent="0">
              <a:spcBef>
                <a:spcPts val="0"/>
              </a:spcBef>
              <a:buNone/>
            </a:pPr>
            <a:r>
              <a:rPr lang="en-GB" dirty="0"/>
              <a:t> </a:t>
            </a:r>
          </a:p>
          <a:p>
            <a:pPr marL="0" lvl="0" indent="0">
              <a:spcBef>
                <a:spcPts val="0"/>
              </a:spcBef>
              <a:buNone/>
            </a:pPr>
            <a:endParaRPr lang="en-GB" dirty="0"/>
          </a:p>
          <a:p>
            <a:pPr marL="171450" lvl="0" indent="-171450">
              <a:spcBef>
                <a:spcPts val="0"/>
              </a:spcBef>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171450" lvl="0" indent="-171450">
              <a:spcBef>
                <a:spcPts val="0"/>
              </a:spcBef>
            </a:pPr>
            <a:endParaRPr lang="en-GB" dirty="0"/>
          </a:p>
          <a:p>
            <a:pPr marL="171450" lvl="0" indent="-171450">
              <a:spcBef>
                <a:spcPts val="0"/>
              </a:spcBef>
            </a:pPr>
            <a:endParaRPr dirty="0"/>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18162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dirty="0"/>
              <a:t>Upon antigen presentation by </a:t>
            </a:r>
            <a:r>
              <a:rPr lang="en-GB" b="1" dirty="0"/>
              <a:t>APCs naïve T cells can become a wide variety of effector T cells </a:t>
            </a:r>
            <a:r>
              <a:rPr lang="en-GB" dirty="0"/>
              <a:t>depending on transcription factors, and cytokine stimulation</a:t>
            </a:r>
          </a:p>
          <a:p>
            <a:pPr marL="171450" lvl="0" indent="-171450">
              <a:spcBef>
                <a:spcPts val="0"/>
              </a:spcBef>
            </a:pPr>
            <a:r>
              <a:rPr lang="en-GB" dirty="0"/>
              <a:t>No need to learn each pathway! </a:t>
            </a:r>
            <a:endParaRPr dirty="0"/>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54524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dirty="0"/>
              <a:t>Tc kills cells via two mechanisms;</a:t>
            </a:r>
          </a:p>
          <a:p>
            <a:pPr marL="628650" lvl="1" indent="-171450">
              <a:spcBef>
                <a:spcPts val="0"/>
              </a:spcBef>
            </a:pPr>
            <a:r>
              <a:rPr lang="en-GB" dirty="0"/>
              <a:t> 1. </a:t>
            </a:r>
            <a:r>
              <a:rPr lang="en-GB" b="1" dirty="0"/>
              <a:t>Perforin</a:t>
            </a:r>
            <a:r>
              <a:rPr lang="en-GB" dirty="0"/>
              <a:t> and </a:t>
            </a:r>
            <a:r>
              <a:rPr lang="en-GB" b="1" dirty="0"/>
              <a:t>Granzymes</a:t>
            </a:r>
            <a:r>
              <a:rPr lang="en-GB" dirty="0"/>
              <a:t>; Perforin is pore forming cytolytic protein that allows salt and water to enter cells and causing them to lyse. Granzymes are a group of serine proteases. They cleave a caspase protein (CPP-32) which will activate a nuclease (CAD) which initiations DNA degradation and apoptosis.</a:t>
            </a:r>
          </a:p>
          <a:p>
            <a:pPr marL="628650" lvl="1" indent="-171450">
              <a:spcBef>
                <a:spcPts val="0"/>
              </a:spcBef>
            </a:pPr>
            <a:r>
              <a:rPr lang="en-GB" dirty="0"/>
              <a:t> 2. CD8 T cells also express the </a:t>
            </a:r>
            <a:r>
              <a:rPr lang="en-GB" dirty="0" err="1"/>
              <a:t>Fas</a:t>
            </a:r>
            <a:r>
              <a:rPr lang="en-GB" dirty="0"/>
              <a:t> ligand, this binds </a:t>
            </a:r>
            <a:r>
              <a:rPr lang="en-GB" dirty="0" err="1"/>
              <a:t>Fas</a:t>
            </a:r>
            <a:r>
              <a:rPr lang="en-GB" dirty="0"/>
              <a:t> on target cells which activates the caspase cascade and therefore apoptosis.  </a:t>
            </a:r>
          </a:p>
          <a:p>
            <a:pPr marL="171450" lvl="0" indent="-171450">
              <a:spcBef>
                <a:spcPts val="0"/>
              </a:spcBef>
            </a:pPr>
            <a:r>
              <a:rPr lang="en-GB" b="1" dirty="0"/>
              <a:t>Tc kill cells that present endogenous antigen</a:t>
            </a:r>
            <a:r>
              <a:rPr lang="en-GB" dirty="0"/>
              <a:t>, e.g. cancers, viruses. </a:t>
            </a:r>
          </a:p>
          <a:p>
            <a:pPr marL="171450" lvl="0" indent="-171450">
              <a:spcBef>
                <a:spcPts val="0"/>
              </a:spcBef>
            </a:pPr>
            <a:r>
              <a:rPr lang="en-GB" dirty="0"/>
              <a:t>Ask can anyone think of intracellular bacterial infection? </a:t>
            </a:r>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5901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dirty="0"/>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1738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628650" lvl="1" indent="-171450">
              <a:spcBef>
                <a:spcPts val="0"/>
              </a:spcBef>
            </a:pPr>
            <a:r>
              <a:rPr lang="en-GB" b="1" dirty="0"/>
              <a:t>These are antagonistic and work to supress each other. We call this T cell polarisation. </a:t>
            </a:r>
            <a:endParaRPr lang="en-GB" b="0" dirty="0"/>
          </a:p>
          <a:p>
            <a:pPr marL="628650" lvl="1" indent="-171450">
              <a:spcBef>
                <a:spcPts val="0"/>
              </a:spcBef>
            </a:pPr>
            <a:r>
              <a:rPr lang="en-GB" b="0" dirty="0"/>
              <a:t>Can remember quite simply as cell-mediated response occurring before humoral response. Ergo Th1 is the associated with the 1</a:t>
            </a:r>
            <a:r>
              <a:rPr lang="en-GB" b="0" baseline="30000" dirty="0"/>
              <a:t>st</a:t>
            </a:r>
            <a:r>
              <a:rPr lang="en-GB" b="0" dirty="0"/>
              <a:t> response and Th2 is associated with the 2</a:t>
            </a:r>
            <a:r>
              <a:rPr lang="en-GB" b="0" baseline="30000" dirty="0"/>
              <a:t>nd</a:t>
            </a:r>
            <a:r>
              <a:rPr lang="en-GB" b="0" dirty="0"/>
              <a:t> response. </a:t>
            </a:r>
            <a:endParaRPr lang="en-GB" b="1" dirty="0"/>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51625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b="1" dirty="0"/>
              <a:t>Th17 and </a:t>
            </a:r>
            <a:r>
              <a:rPr lang="en-GB" b="1" dirty="0" err="1"/>
              <a:t>Treg</a:t>
            </a:r>
            <a:r>
              <a:rPr lang="en-GB" b="1" dirty="0"/>
              <a:t> cells are antagonistic</a:t>
            </a:r>
            <a:r>
              <a:rPr lang="en-GB" dirty="0"/>
              <a:t>. Transcription factors and cytokines produced by Th17 cells suppressive T reg cells and vice versa. </a:t>
            </a:r>
          </a:p>
          <a:p>
            <a:pPr marL="171450" lvl="0" indent="-171450">
              <a:spcBef>
                <a:spcPts val="0"/>
              </a:spcBef>
            </a:pPr>
            <a:r>
              <a:rPr lang="en-GB" b="1" dirty="0"/>
              <a:t>IL-8 is the most important cytokine in neutrophil production and recruitment. </a:t>
            </a:r>
          </a:p>
          <a:p>
            <a:pPr marL="171450" lvl="0" indent="-171450">
              <a:spcBef>
                <a:spcPts val="0"/>
              </a:spcBef>
            </a:pPr>
            <a:r>
              <a:rPr lang="en-GB" dirty="0"/>
              <a:t>IL-23 maintains Th17 populations and is a target for biologics. </a:t>
            </a:r>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16885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b="1" dirty="0"/>
              <a:t>BCR is just a cell bound antibody. </a:t>
            </a:r>
          </a:p>
          <a:p>
            <a:pPr marL="171450" lvl="0" indent="-171450">
              <a:spcBef>
                <a:spcPts val="0"/>
              </a:spcBef>
            </a:pPr>
            <a:r>
              <a:rPr lang="en-GB" dirty="0"/>
              <a:t>B-cells can either be activated directly by antigen in the absence of T cell help for a rapid but short-lived response. These tend to have less affinity and IgM releasing.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1" dirty="0"/>
              <a:t>In </a:t>
            </a:r>
            <a:r>
              <a:rPr lang="en-GB" sz="1200" b="1" i="0" u="none" strike="noStrike" kern="1200" cap="none" dirty="0">
                <a:solidFill>
                  <a:schemeClr val="dk1"/>
                </a:solidFill>
                <a:effectLst/>
                <a:latin typeface="Calibri"/>
                <a:ea typeface="Calibri"/>
                <a:cs typeface="Calibri"/>
                <a:sym typeface="Calibri"/>
              </a:rPr>
              <a:t>Hodgkin lymphoma there is the appearance of Reed–Sternberg ce</a:t>
            </a:r>
            <a:r>
              <a:rPr lang="en-GB" sz="1200" b="0" i="0" u="none" strike="noStrike" kern="1200" cap="none" dirty="0">
                <a:solidFill>
                  <a:schemeClr val="dk1"/>
                </a:solidFill>
                <a:effectLst/>
                <a:latin typeface="Calibri"/>
                <a:ea typeface="Calibri"/>
                <a:cs typeface="Calibri"/>
                <a:sym typeface="Calibri"/>
              </a:rPr>
              <a:t>ll. These are B-cell derived giant cells that are distinctive of this lymphoma</a:t>
            </a:r>
            <a:r>
              <a:rPr lang="en-GB" sz="1200" b="1" i="0" u="none" strike="noStrike" kern="1200" cap="none" dirty="0">
                <a:solidFill>
                  <a:schemeClr val="dk1"/>
                </a:solidFill>
                <a:effectLst/>
                <a:latin typeface="Calibri"/>
                <a:ea typeface="Calibri"/>
                <a:cs typeface="Calibri"/>
                <a:sym typeface="Calibri"/>
              </a:rPr>
              <a:t>. CD15 is a distinctive marker</a:t>
            </a:r>
            <a:r>
              <a:rPr lang="en-GB" sz="1200" b="0" i="0" u="none" strike="noStrike" kern="1200" cap="none" dirty="0">
                <a:solidFill>
                  <a:schemeClr val="dk1"/>
                </a:solidFill>
                <a:effectLst/>
                <a:latin typeface="Calibri"/>
                <a:ea typeface="Calibri"/>
                <a:cs typeface="Calibri"/>
                <a:sym typeface="Calibri"/>
              </a:rPr>
              <a:t>. They have </a:t>
            </a:r>
            <a:r>
              <a:rPr lang="en-US" sz="1200" b="0" i="0" u="none" strike="noStrike" kern="1200" cap="none" dirty="0">
                <a:solidFill>
                  <a:schemeClr val="bg1"/>
                </a:solidFill>
                <a:effectLst/>
                <a:latin typeface="Calibri"/>
                <a:ea typeface="Calibri"/>
                <a:cs typeface="Calibri"/>
                <a:sym typeface="Calibri"/>
              </a:rPr>
              <a:t>prominent eosinophilic inclusion-like nucleoli (thus resembling </a:t>
            </a:r>
            <a:r>
              <a:rPr lang="en-US" sz="1200" b="0" i="0" u="none" strike="noStrike" kern="1200" cap="none" dirty="0">
                <a:solidFill>
                  <a:schemeClr val="dk1"/>
                </a:solidFill>
                <a:effectLst/>
                <a:latin typeface="Calibri"/>
                <a:ea typeface="Calibri"/>
                <a:cs typeface="Calibri"/>
                <a:sym typeface="Calibri"/>
              </a:rPr>
              <a:t>an "owl's eye" appearance) under microscopy.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cap="none" dirty="0">
                <a:solidFill>
                  <a:schemeClr val="dk1"/>
                </a:solidFill>
                <a:effectLst/>
                <a:latin typeface="Calibri"/>
                <a:ea typeface="Calibri"/>
                <a:cs typeface="Calibri"/>
                <a:sym typeface="Calibri"/>
              </a:rPr>
              <a:t>CD20 is the target of Rituximab which is used in RA, CLL, Non-Hodgkin  lymphoma. Ask them if they know the clinical significance of CD20.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cap="none" dirty="0">
                <a:solidFill>
                  <a:schemeClr val="dk1"/>
                </a:solidFill>
                <a:effectLst/>
                <a:latin typeface="Calibri"/>
                <a:ea typeface="Calibri"/>
                <a:cs typeface="Calibri"/>
                <a:sym typeface="Calibri"/>
              </a:rPr>
              <a:t>Long lived plasma cells can remain in secondary organs or egress back into the bone marrow. </a:t>
            </a:r>
          </a:p>
          <a:p>
            <a:pPr marL="171450" lvl="0" indent="-171450">
              <a:spcBef>
                <a:spcPts val="0"/>
              </a:spcBef>
            </a:pPr>
            <a:endParaRPr dirty="0">
              <a:solidFill>
                <a:schemeClr val="accent3"/>
              </a:solidFill>
            </a:endParaRPr>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68212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dirty="0"/>
              <a:t>Happens in the cortex of lymph nodes predominantly </a:t>
            </a:r>
          </a:p>
          <a:p>
            <a:pPr marL="171450" lvl="0" indent="-171450">
              <a:spcBef>
                <a:spcPts val="0"/>
              </a:spcBef>
            </a:pPr>
            <a:endParaRPr dirty="0"/>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97464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dirty="0"/>
              <a:t>When B-cells are activated in lymphoid follicles, the follicles develop into germinal centres – where </a:t>
            </a:r>
            <a:r>
              <a:rPr lang="en-US" sz="1200" b="0" i="0" u="none" strike="noStrike" kern="1200" cap="none" dirty="0">
                <a:solidFill>
                  <a:schemeClr val="dk1"/>
                </a:solidFill>
                <a:effectLst/>
                <a:latin typeface="Calibri"/>
                <a:ea typeface="Calibri"/>
                <a:cs typeface="Calibri"/>
                <a:sym typeface="Calibri"/>
              </a:rPr>
              <a:t>mature B cells proliferate, differentiate, and mutate their antibody genes </a:t>
            </a:r>
          </a:p>
          <a:p>
            <a:pPr marL="171450" lvl="0" indent="-171450">
              <a:spcBef>
                <a:spcPts val="0"/>
              </a:spcBef>
            </a:pPr>
            <a:r>
              <a:rPr lang="en-GB" b="1" dirty="0"/>
              <a:t>B-cells can be activated directly by antigen in the absence of T cell help for a rapid but short-lived response. These tend to have less affinity and IgM releasing</a:t>
            </a:r>
            <a:r>
              <a:rPr lang="en-GB" dirty="0"/>
              <a:t>. </a:t>
            </a:r>
          </a:p>
          <a:p>
            <a:pPr marL="171450" lvl="0" indent="-171450">
              <a:spcBef>
                <a:spcPts val="0"/>
              </a:spcBef>
            </a:pPr>
            <a:r>
              <a:rPr lang="en-GB" b="1" dirty="0"/>
              <a:t>B cells that are activated when they internalise antigen and present it to T cells in the context of MHC II</a:t>
            </a:r>
            <a:r>
              <a:rPr lang="en-GB" dirty="0"/>
              <a:t>. They do this in lymph nodes. After activation they migrate to newly formed germinal centres to </a:t>
            </a:r>
            <a:r>
              <a:rPr lang="en-GB" b="1" dirty="0"/>
              <a:t>undergo somatic hypermutation</a:t>
            </a:r>
            <a:r>
              <a:rPr lang="en-GB" dirty="0"/>
              <a:t>. This is when activation-induced cysteine deaminase (AID) introduces random mutations in the variable region of the antibody gene. </a:t>
            </a:r>
            <a:r>
              <a:rPr lang="en-GB" b="1" dirty="0"/>
              <a:t>Dendritic cells in germinal centres will present the same antigen to the B cell to test if the avidity of its antibodies has increased. B cells with less avidity will be negatively selected and those with greater avidity will be positively selected and undergo class switching and clonal proliferation</a:t>
            </a:r>
            <a:r>
              <a:rPr lang="en-GB"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Fun fact germinal centre dendritic cells are not classical immune cells. Instead of a haematopoietic origin they are of mesenchymal origin. </a:t>
            </a:r>
          </a:p>
          <a:p>
            <a:pPr marL="171450" lvl="0" indent="-171450">
              <a:spcBef>
                <a:spcPts val="0"/>
              </a:spcBef>
            </a:pPr>
            <a:r>
              <a:rPr lang="en-GB" b="1" dirty="0"/>
              <a:t>When memory cells encounter their specific antigen, they become activated and undergo clonal proliferation and begin secreting IgG</a:t>
            </a:r>
            <a:r>
              <a:rPr lang="en-GB" dirty="0"/>
              <a:t>. </a:t>
            </a:r>
          </a:p>
          <a:p>
            <a:pPr marL="171450" lvl="0" indent="-171450">
              <a:spcBef>
                <a:spcPts val="0"/>
              </a:spcBef>
            </a:pPr>
            <a:r>
              <a:rPr lang="en-GB" b="1" dirty="0"/>
              <a:t>Effector B cell = plasma cell!!!</a:t>
            </a:r>
          </a:p>
          <a:p>
            <a:pPr marL="171450" lvl="0" indent="-171450">
              <a:spcBef>
                <a:spcPts val="0"/>
              </a:spcBef>
            </a:pPr>
            <a:r>
              <a:rPr lang="en-GB" dirty="0"/>
              <a:t>Which T cell helps this process? – Th2.  Well technically they are another distinct set called T follicular helper. But you do not need to know this. Just remember that Th2 cells help humoral immunity. </a:t>
            </a:r>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68641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b="1" dirty="0"/>
              <a:t>Constant region determines Antibody type and therefore effector function. </a:t>
            </a:r>
          </a:p>
          <a:p>
            <a:pPr marL="171450" lvl="0" indent="-171450">
              <a:spcBef>
                <a:spcPts val="0"/>
              </a:spcBef>
            </a:pPr>
            <a:r>
              <a:rPr lang="en-GB" b="1" dirty="0"/>
              <a:t>Fab region (</a:t>
            </a:r>
            <a:r>
              <a:rPr lang="en-GB" sz="1200" b="1" i="0" u="none" strike="noStrike" kern="1200" cap="none" dirty="0">
                <a:solidFill>
                  <a:schemeClr val="dk1"/>
                </a:solidFill>
                <a:effectLst/>
                <a:latin typeface="Calibri"/>
                <a:ea typeface="Calibri"/>
                <a:cs typeface="Calibri"/>
                <a:sym typeface="Calibri"/>
              </a:rPr>
              <a:t>antigen-binding fragment) bind epitopes of antigen</a:t>
            </a:r>
            <a:r>
              <a:rPr lang="en-GB" b="1" dirty="0"/>
              <a:t>. Fab regions are initially determined by a process called VDJ recombination during maturation in the bone marrow.</a:t>
            </a:r>
          </a:p>
          <a:p>
            <a:pPr marL="171450" lvl="0" indent="-171450">
              <a:spcBef>
                <a:spcPts val="0"/>
              </a:spcBef>
            </a:pPr>
            <a:r>
              <a:rPr lang="en-GB" dirty="0"/>
              <a:t>Avidity for antigen is increased during infection through somatic hypermutation in the germinal centres of secondary organs. </a:t>
            </a:r>
          </a:p>
          <a:p>
            <a:pPr marL="171450" lvl="0" indent="-171450">
              <a:spcBef>
                <a:spcPts val="0"/>
              </a:spcBef>
            </a:pPr>
            <a:r>
              <a:rPr lang="en-GB" b="1" dirty="0"/>
              <a:t>Fc region (</a:t>
            </a:r>
            <a:r>
              <a:rPr lang="en-GB" sz="1200" b="1" i="0" u="none" strike="noStrike" kern="1200" cap="none" dirty="0">
                <a:solidFill>
                  <a:schemeClr val="dk1"/>
                </a:solidFill>
                <a:effectLst/>
                <a:latin typeface="Calibri"/>
                <a:ea typeface="Calibri"/>
                <a:cs typeface="Calibri"/>
                <a:sym typeface="Calibri"/>
              </a:rPr>
              <a:t>fragment crystallizable region) </a:t>
            </a:r>
            <a:r>
              <a:rPr lang="en-GB" b="1" dirty="0"/>
              <a:t>is the area that binds Fc receptors on immune cell surfaces.</a:t>
            </a:r>
            <a:r>
              <a:rPr lang="en-GB" dirty="0"/>
              <a:t> </a:t>
            </a:r>
          </a:p>
          <a:p>
            <a:pPr marL="171450" lvl="0" indent="-171450">
              <a:spcBef>
                <a:spcPts val="0"/>
              </a:spcBef>
            </a:pPr>
            <a:r>
              <a:rPr lang="en-GB" dirty="0"/>
              <a:t>Fc region also binds complement to aid in opsonisation of pathogens for phagocytosis. </a:t>
            </a:r>
          </a:p>
          <a:p>
            <a:pPr marL="171450" lvl="0" indent="-171450">
              <a:spcBef>
                <a:spcPts val="0"/>
              </a:spcBef>
            </a:pPr>
            <a:r>
              <a:rPr lang="en-GB" b="1" dirty="0"/>
              <a:t>Functions of Antibodies; Neutralisation of toxins, agglutination, precipitation, opsonisation of pathogens, complement activation via the classical pathway </a:t>
            </a:r>
            <a:r>
              <a:rPr lang="en-GB" b="1" dirty="0">
                <a:sym typeface="Wingdings" panose="05000000000000000000" pitchFamily="2" charset="2"/>
              </a:rPr>
              <a:t> cell lysis and chemoattraction.</a:t>
            </a:r>
            <a:r>
              <a:rPr lang="en-GB" dirty="0">
                <a:sym typeface="Wingdings" panose="05000000000000000000" pitchFamily="2" charset="2"/>
              </a:rPr>
              <a:t> </a:t>
            </a:r>
            <a:endParaRPr dirty="0"/>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08166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b="1" dirty="0"/>
              <a:t>Colostrum contains IgA, IgM, and IgG where IgA is the principle antibody. </a:t>
            </a:r>
            <a:endParaRPr b="1" dirty="0"/>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51049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dirty="0"/>
              <a:t>Immunologists have seen this graph more times than they’ve had hot dinners. </a:t>
            </a:r>
          </a:p>
          <a:p>
            <a:pPr marL="171450" lvl="0" indent="-171450">
              <a:spcBef>
                <a:spcPts val="0"/>
              </a:spcBef>
            </a:pPr>
            <a:r>
              <a:rPr lang="en-GB" dirty="0"/>
              <a:t>Which cell type is raised in bacterial infection.  - Neutrophilia  especially in pyogenic infections. </a:t>
            </a:r>
          </a:p>
          <a:p>
            <a:pPr marL="171450" lvl="0" indent="-171450">
              <a:spcBef>
                <a:spcPts val="0"/>
              </a:spcBef>
            </a:pPr>
            <a:r>
              <a:rPr lang="en-GB" dirty="0"/>
              <a:t>Which cell type is raised in viral infections. – Lymphocytosis </a:t>
            </a:r>
          </a:p>
          <a:p>
            <a:pPr marL="628650" lvl="1" indent="-171450">
              <a:spcBef>
                <a:spcPts val="0"/>
              </a:spcBef>
            </a:pPr>
            <a:r>
              <a:rPr lang="en-GB" dirty="0"/>
              <a:t>And in Intracellular bacterial infections e.g. TB some protozoal infection such as toxoplasmosis.  </a:t>
            </a:r>
            <a:endParaRPr dirty="0"/>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71686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US" sz="1200" b="1" i="0" u="none" strike="noStrike" kern="1200" cap="none" dirty="0">
                <a:solidFill>
                  <a:schemeClr val="dk1"/>
                </a:solidFill>
                <a:effectLst/>
                <a:latin typeface="Calibri"/>
                <a:ea typeface="Calibri"/>
                <a:cs typeface="Calibri"/>
                <a:sym typeface="Calibri"/>
              </a:rPr>
              <a:t>Hypersensitivy = undesirable response to antigenic, allergenic, self material. This requires a pre-sensitized state of the host. </a:t>
            </a:r>
          </a:p>
          <a:p>
            <a:pPr marL="171450" lvl="0" indent="-171450">
              <a:spcBef>
                <a:spcPts val="0"/>
              </a:spcBef>
            </a:pPr>
            <a:r>
              <a:rPr lang="en-US" sz="1200" b="1" i="0" u="none" strike="noStrike" kern="1200" cap="none" dirty="0">
                <a:solidFill>
                  <a:schemeClr val="dk1"/>
                </a:solidFill>
                <a:effectLst/>
                <a:latin typeface="Calibri"/>
                <a:ea typeface="Calibri"/>
                <a:cs typeface="Calibri"/>
                <a:sym typeface="Calibri"/>
              </a:rPr>
              <a:t>The </a:t>
            </a:r>
            <a:r>
              <a:rPr lang="en-US" sz="1200" b="1" i="0" u="none" strike="noStrike" kern="1200" cap="none" dirty="0" err="1">
                <a:solidFill>
                  <a:schemeClr val="dk1"/>
                </a:solidFill>
                <a:effectLst/>
                <a:latin typeface="Calibri"/>
                <a:ea typeface="Calibri"/>
                <a:cs typeface="Calibri"/>
                <a:sym typeface="Calibri"/>
              </a:rPr>
              <a:t>Gell</a:t>
            </a:r>
            <a:r>
              <a:rPr lang="en-US" sz="1200" b="1" i="0" u="none" strike="noStrike" kern="1200" cap="none" dirty="0">
                <a:solidFill>
                  <a:schemeClr val="dk1"/>
                </a:solidFill>
                <a:effectLst/>
                <a:latin typeface="Calibri"/>
                <a:ea typeface="Calibri"/>
                <a:cs typeface="Calibri"/>
                <a:sym typeface="Calibri"/>
              </a:rPr>
              <a:t> and Coombs classification of hypersensitivity is the most widely used</a:t>
            </a:r>
            <a:endParaRPr lang="en-GB" b="1" dirty="0"/>
          </a:p>
          <a:p>
            <a:pPr marL="171450" lvl="0" indent="-171450">
              <a:spcBef>
                <a:spcPts val="0"/>
              </a:spcBef>
            </a:pPr>
            <a:r>
              <a:rPr lang="en-GB" dirty="0"/>
              <a:t>Type 1 is a fast reaction occurring in minutes. Cross-linking of antigen to IgE on mast cells and basophils causes massive degranulation and therefore massive release of histamine. </a:t>
            </a:r>
          </a:p>
          <a:p>
            <a:pPr marL="171450" lvl="0" indent="-171450">
              <a:spcBef>
                <a:spcPts val="0"/>
              </a:spcBef>
            </a:pPr>
            <a:r>
              <a:rPr lang="en-GB" dirty="0"/>
              <a:t>Type 2 IgM or IgG binds to self antigen leading to cell destruction by the membrane attack complex and cellular mechanisms. </a:t>
            </a:r>
          </a:p>
          <a:p>
            <a:pPr marL="171450" lvl="0" indent="-171450">
              <a:spcBef>
                <a:spcPts val="0"/>
              </a:spcBef>
            </a:pPr>
            <a:r>
              <a:rPr lang="en-GB" dirty="0"/>
              <a:t>Type 3 IgG binds soluble antigen forming a circulating immune complex. These deposit in vessel walls especially in the kidneys. Here they kick off an inflammatory response causing complement deposition, opsonisation, phagocytosis etc. RBCs carrying the complement receptor 1 bind complement coated immune complexes and transport them to the liver and spleen for phagocytosis. </a:t>
            </a:r>
          </a:p>
          <a:p>
            <a:pPr marL="171450" lvl="0" indent="-171450">
              <a:spcBef>
                <a:spcPts val="0"/>
              </a:spcBef>
            </a:pPr>
            <a:r>
              <a:rPr lang="en-GB" dirty="0"/>
              <a:t>Type 4; This is helper T cell mediated. Specifically, Th1. Th1 are activated by antigen presenting cells. Memory T cells are formed. When the memory T cells encounter the antigen again, they will activate macrophages leading to tissue damage. </a:t>
            </a:r>
          </a:p>
          <a:p>
            <a:pPr marL="171450" lvl="0" indent="-171450">
              <a:spcBef>
                <a:spcPts val="0"/>
              </a:spcBef>
            </a:pPr>
            <a:r>
              <a:rPr lang="en-GB" dirty="0"/>
              <a:t>Type 5 are an increasing recognised hypersensitivity. IgM or IgG bind cell surface receptors and either stimulating or blocks endogenous ligand binding. Grave’s disease and myasthenia gravis are among the only recognised pathologies of this type. </a:t>
            </a:r>
            <a:endParaRPr dirty="0"/>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99509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dirty="0" err="1"/>
              <a:t>Gotta</a:t>
            </a:r>
            <a:r>
              <a:rPr lang="en-GB" dirty="0"/>
              <a:t> know this. </a:t>
            </a:r>
          </a:p>
          <a:p>
            <a:pPr marL="171450" lvl="0" indent="-171450">
              <a:spcBef>
                <a:spcPts val="0"/>
              </a:spcBef>
            </a:pPr>
            <a:r>
              <a:rPr lang="en-GB" dirty="0"/>
              <a:t>If unsure it is better to call for help than do nothing. </a:t>
            </a:r>
          </a:p>
          <a:p>
            <a:pPr marL="171450" lvl="0" indent="-171450">
              <a:spcBef>
                <a:spcPts val="0"/>
              </a:spcBef>
            </a:pPr>
            <a:r>
              <a:rPr lang="en-GB" dirty="0"/>
              <a:t>Chlorphenamine and hydrocortisone has recently been removed from national guidance and therefore should only be used if local guidelines say to do so. </a:t>
            </a:r>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9321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0" lvl="0" indent="0">
              <a:spcBef>
                <a:spcPts val="0"/>
              </a:spcBef>
              <a:buNone/>
            </a:pPr>
            <a:r>
              <a:rPr lang="en-GB" dirty="0"/>
              <a:t> </a:t>
            </a:r>
            <a:endParaRPr lang="en-GB" sz="1500" dirty="0"/>
          </a:p>
          <a:p>
            <a:pPr marL="171450" lvl="0" indent="-171450">
              <a:spcBef>
                <a:spcPts val="0"/>
              </a:spcBef>
            </a:pPr>
            <a:r>
              <a:rPr lang="en-GB" sz="1500" b="1" dirty="0"/>
              <a:t>Secondary lymphoid tissues provide the stage to allow foreign antigen to interact with lymphocytes.</a:t>
            </a:r>
          </a:p>
          <a:p>
            <a:pPr marL="628650" lvl="1" indent="-171450">
              <a:spcBef>
                <a:spcPts val="0"/>
              </a:spcBef>
            </a:pPr>
            <a:r>
              <a:rPr lang="en-GB" sz="1500" dirty="0"/>
              <a:t>There are also mucosal associated lymphoid tissues such as the gut-associated lymphoid tissues which have greater plasma cell density than LNs, the spleen, and bone marrow combined. Peyer’s patches are essential lymphoid follicles of the gut. </a:t>
            </a:r>
          </a:p>
          <a:p>
            <a:pPr marL="171450" lvl="0" indent="-171450">
              <a:spcBef>
                <a:spcPts val="0"/>
              </a:spcBef>
            </a:pPr>
            <a:r>
              <a:rPr lang="en-GB" sz="1500" dirty="0"/>
              <a:t>Tertiary lymphoid  organs (TLOs) are lymph node like ectopic structures that form during chronic inflammation such as in chronic infection, transplant graft rejection, and autoimmunity. For example in multiple sclerosis focal TLOs form in the brain which produces anti-myelin antibody leading to the demyelinating pathology. </a:t>
            </a:r>
            <a:endParaRPr sz="1500" dirty="0"/>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47490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dirty="0"/>
              <a:t>Central tolerance is when TCRs and BCRs are tested against self antigen. B cells are tested in the bone marrow, BCRs that recognise self antigen either leads to clonal deletion (apoptosis), receptor editing, or anergy. T-cells undergo positive and negative selection in the thymus. Positive selection; T-cells that recognise MHC molecules. If they cannot they do not receive survival signals. This also determines CD4 or CD8 lineage. Negative selection; This test their affinity to self. If they bind self antigen they receive signals to apoptose. T cells that pass both stages move to secondary organs as mature naïve T cells. </a:t>
            </a:r>
          </a:p>
          <a:p>
            <a:pPr marL="171450" lvl="0" indent="-171450">
              <a:spcBef>
                <a:spcPts val="0"/>
              </a:spcBef>
            </a:pPr>
            <a:r>
              <a:rPr lang="en-GB" dirty="0"/>
              <a:t>Peripheral tolerance; Low affinity self reactive T cells can escape the thymus to the periphery. In secondary lymphoid organs T cells are presented self antigen again by dendritic cells and if they recognise they either are clonally deleted or converted to Treg. Tregs can also deplete IL-2 from the environment and secrete the tolerogenic cytokine IL-10. Induced anergy can also occur if there is no co-stimulatory (and therefore pro-inflammatory cytokine presence). </a:t>
            </a:r>
          </a:p>
          <a:p>
            <a:pPr marL="171450" lvl="0" indent="-171450">
              <a:spcBef>
                <a:spcPts val="0"/>
              </a:spcBef>
            </a:pPr>
            <a:r>
              <a:rPr lang="en-GB" dirty="0"/>
              <a:t>There a lot of other ways autoimmunity develops such as molecular mimicry, but do not worry about this detail. </a:t>
            </a:r>
          </a:p>
          <a:p>
            <a:pPr marL="171450" lvl="0" indent="-171450">
              <a:spcBef>
                <a:spcPts val="0"/>
              </a:spcBef>
            </a:pPr>
            <a:r>
              <a:rPr lang="en-GB" b="1" dirty="0">
                <a:latin typeface="Didot" charset="0"/>
                <a:ea typeface="Didot" charset="0"/>
                <a:cs typeface="Didot" charset="0"/>
              </a:rPr>
              <a:t>Tx involve reducing inflammation and suppressing the immune system. This usually relieves symptoms but do not typically cure. </a:t>
            </a:r>
          </a:p>
          <a:p>
            <a:pPr marL="171450" lvl="0" indent="-171450">
              <a:spcBef>
                <a:spcPts val="0"/>
              </a:spcBef>
            </a:pPr>
            <a:endParaRPr lang="en-GB" dirty="0"/>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65148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u="none" dirty="0">
                <a:solidFill>
                  <a:schemeClr val="tx1"/>
                </a:solidFill>
              </a:rPr>
              <a:t>Multiple sclerosis is the most common CNS immune mediated condition. It is a demyelinating condition. Caused by a failure of central and peripheral tolerance to eliminate self reactive T cells. These T cells are reactive to myelin proteins such myelin basic protein. </a:t>
            </a:r>
          </a:p>
          <a:p>
            <a:pPr marL="171450" lvl="0" indent="-171450">
              <a:spcBef>
                <a:spcPts val="0"/>
              </a:spcBef>
            </a:pPr>
            <a:r>
              <a:rPr lang="en-GB" u="none" dirty="0">
                <a:solidFill>
                  <a:schemeClr val="tx1"/>
                </a:solidFill>
              </a:rPr>
              <a:t>Tertiary Lymphoid organs form in the brain of MS allowing T and B cell interactions and the generation of autoantibodies.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u="none" dirty="0">
                <a:solidFill>
                  <a:schemeClr val="tx1"/>
                </a:solidFill>
              </a:rPr>
              <a:t>(Current research hasn’t made a definite link to MBP but several studies show a role of the autoantibody into the pathogenesis of MS. Another proposed mechanism is molecular mimicry where T cells in essence confuse MBP with herpes virus 6. Like a current theory of Guillain-Barre)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u="none" dirty="0">
                <a:solidFill>
                  <a:schemeClr val="tx1"/>
                </a:solidFill>
              </a:rPr>
              <a:t>Researchers often say diseases like MS “develop from interactions of an individuals genetics and with unidentified environmental causes”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u="none" dirty="0">
                <a:solidFill>
                  <a:schemeClr val="tx1"/>
                </a:solidFill>
              </a:rPr>
              <a:t>MS can be either;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u="none" dirty="0">
                <a:solidFill>
                  <a:schemeClr val="tx1"/>
                </a:solidFill>
              </a:rPr>
              <a:t>Relapsing remitting (RRMS); Where there are periods of disease activity and no activity. Often incomplete recovery will occur </a:t>
            </a:r>
            <a:r>
              <a:rPr lang="en-GB" u="none" dirty="0">
                <a:solidFill>
                  <a:schemeClr val="tx1"/>
                </a:solidFill>
                <a:sym typeface="Wingdings" panose="05000000000000000000" pitchFamily="2" charset="2"/>
              </a:rPr>
              <a:t> disability. Some will progress to secondary progressive. </a:t>
            </a:r>
            <a:r>
              <a:rPr lang="en-GB" u="none" dirty="0">
                <a:solidFill>
                  <a:schemeClr val="tx1"/>
                </a:solidFill>
              </a:rPr>
              <a:t>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u="none" dirty="0">
                <a:solidFill>
                  <a:schemeClr val="tx1"/>
                </a:solidFill>
              </a:rPr>
              <a:t>Primary progressive (PPMS); Worsening neurological function from onset of symptoms with no early relapses or remissions.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u="none" dirty="0">
                <a:solidFill>
                  <a:schemeClr val="tx1"/>
                </a:solidFill>
              </a:rPr>
              <a:t>Secondary progressive (SPMS); Progressive worsening of neurological function over time. There will be periods of active disease with progression of the disease as well as periods of non-active disease where it still progresses.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u="none" dirty="0">
                <a:solidFill>
                  <a:schemeClr val="tx1"/>
                </a:solidFill>
              </a:rPr>
              <a:t>And clinically isolated syndrome; </a:t>
            </a:r>
            <a:r>
              <a:rPr lang="en-US" u="none" dirty="0">
                <a:solidFill>
                  <a:schemeClr val="tx1"/>
                </a:solidFill>
              </a:rPr>
              <a:t>clinical situation of an individual's first neurological episode, caused by inflammation or demyelination of nerve tissue. CIS with enough paraclinical evidence can be considered as a clinical stage of multiple sclerosis but can be due to other Dx. </a:t>
            </a:r>
            <a:endParaRPr lang="en-GB" u="none"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u="none" dirty="0">
                <a:solidFill>
                  <a:schemeClr val="tx1"/>
                </a:solidFill>
              </a:rPr>
              <a:t>Diagnosis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u="none" dirty="0">
                <a:solidFill>
                  <a:schemeClr val="tx1"/>
                </a:solidFill>
              </a:rPr>
              <a:t>Spinal tap; demonstrating MS associated autoantibodies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u="none" dirty="0">
                <a:solidFill>
                  <a:schemeClr val="tx1"/>
                </a:solidFill>
              </a:rPr>
              <a:t>MRI; Highlights brain lesions.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cap="none" dirty="0">
                <a:solidFill>
                  <a:schemeClr val="dk1"/>
                </a:solidFill>
                <a:effectLst/>
                <a:latin typeface="Calibri"/>
                <a:ea typeface="Calibri"/>
                <a:cs typeface="Calibri"/>
                <a:sym typeface="Calibri"/>
              </a:rPr>
              <a:t>Evoked potential tests</a:t>
            </a:r>
            <a:r>
              <a:rPr lang="en-US" sz="1200" b="1" i="0" u="none" strike="noStrike" kern="1200" cap="none" dirty="0">
                <a:solidFill>
                  <a:schemeClr val="dk1"/>
                </a:solidFill>
                <a:effectLst/>
                <a:latin typeface="Calibri"/>
                <a:ea typeface="Calibri"/>
                <a:cs typeface="Calibri"/>
                <a:sym typeface="Calibri"/>
              </a:rPr>
              <a:t>,</a:t>
            </a:r>
            <a:r>
              <a:rPr lang="en-US" sz="1200" b="0" i="0" u="none" strike="noStrike" kern="1200" cap="none" dirty="0">
                <a:solidFill>
                  <a:schemeClr val="dk1"/>
                </a:solidFill>
                <a:effectLst/>
                <a:latin typeface="Calibri"/>
                <a:ea typeface="Calibri"/>
                <a:cs typeface="Calibri"/>
                <a:sym typeface="Calibri"/>
              </a:rPr>
              <a:t> which record the electrical signals produced by your nervous system in response to stimuli</a:t>
            </a:r>
          </a:p>
          <a:p>
            <a:pPr marL="457200" marR="0" lvl="1" indent="0" algn="l" defTabSz="914400" rtl="0" eaLnBrk="1" fontAlgn="auto" latinLnBrk="0" hangingPunct="1">
              <a:lnSpc>
                <a:spcPct val="100000"/>
              </a:lnSpc>
              <a:spcBef>
                <a:spcPts val="0"/>
              </a:spcBef>
              <a:spcAft>
                <a:spcPts val="0"/>
              </a:spcAft>
              <a:buClrTx/>
              <a:buSzTx/>
              <a:buNone/>
              <a:tabLst/>
              <a:defRPr/>
            </a:pPr>
            <a:endParaRPr lang="en-US" sz="1200" b="0" i="0" u="none" strike="noStrike" kern="1200" cap="none" dirty="0">
              <a:solidFill>
                <a:schemeClr val="dk1"/>
              </a:solidFill>
              <a:effectLst/>
              <a:latin typeface="Calibri"/>
              <a:cs typeface="Calibri"/>
              <a:sym typeface="Calibri"/>
            </a:endParaRPr>
          </a:p>
          <a:p>
            <a:pPr marL="457200" marR="0" lvl="1" indent="0" algn="l" defTabSz="914400" rtl="0" eaLnBrk="1" fontAlgn="auto" latinLnBrk="0" hangingPunct="1">
              <a:lnSpc>
                <a:spcPct val="100000"/>
              </a:lnSpc>
              <a:spcBef>
                <a:spcPts val="0"/>
              </a:spcBef>
              <a:spcAft>
                <a:spcPts val="0"/>
              </a:spcAft>
              <a:buClrTx/>
              <a:buSzTx/>
              <a:buNone/>
              <a:tabLst/>
              <a:defRPr/>
            </a:pPr>
            <a:r>
              <a:rPr lang="en-US" sz="1200" b="0" i="0" u="none" strike="noStrike" kern="1200" cap="none" dirty="0">
                <a:solidFill>
                  <a:schemeClr val="dk1"/>
                </a:solidFill>
                <a:effectLst/>
                <a:latin typeface="Calibri"/>
                <a:cs typeface="Calibri"/>
                <a:sym typeface="Calibri"/>
              </a:rPr>
              <a:t>Management </a:t>
            </a:r>
          </a:p>
          <a:p>
            <a:pPr marL="628650" marR="0" lvl="1" indent="-171450" algn="l" defTabSz="914400" rtl="0" eaLnBrk="1" fontAlgn="auto" latinLnBrk="0" hangingPunct="1">
              <a:lnSpc>
                <a:spcPct val="100000"/>
              </a:lnSpc>
              <a:spcBef>
                <a:spcPts val="0"/>
              </a:spcBef>
              <a:spcAft>
                <a:spcPts val="0"/>
              </a:spcAft>
              <a:buClrTx/>
              <a:buSzTx/>
              <a:tabLst/>
              <a:defRPr/>
            </a:pPr>
            <a:r>
              <a:rPr lang="en-US" sz="1200" b="0" i="0" u="none" strike="noStrike" kern="1200" cap="none" dirty="0">
                <a:solidFill>
                  <a:schemeClr val="dk1"/>
                </a:solidFill>
                <a:effectLst/>
                <a:latin typeface="Calibri"/>
                <a:cs typeface="Calibri"/>
                <a:sym typeface="Calibri"/>
              </a:rPr>
              <a:t>Acute attacks are managed with IV methylprednisolone</a:t>
            </a:r>
          </a:p>
          <a:p>
            <a:pPr marL="628650" marR="0" lvl="1" indent="-171450" algn="l" defTabSz="914400" rtl="0" eaLnBrk="1" fontAlgn="auto" latinLnBrk="0" hangingPunct="1">
              <a:lnSpc>
                <a:spcPct val="100000"/>
              </a:lnSpc>
              <a:spcBef>
                <a:spcPts val="0"/>
              </a:spcBef>
              <a:spcAft>
                <a:spcPts val="0"/>
              </a:spcAft>
              <a:buClrTx/>
              <a:buSzTx/>
              <a:tabLst/>
              <a:defRPr/>
            </a:pPr>
            <a:r>
              <a:rPr lang="en-US" sz="1200" b="0" i="0" u="none" strike="noStrike" kern="1200" cap="none" dirty="0">
                <a:solidFill>
                  <a:schemeClr val="dk1"/>
                </a:solidFill>
                <a:effectLst/>
                <a:latin typeface="Calibri"/>
                <a:cs typeface="Calibri"/>
                <a:sym typeface="Calibri"/>
              </a:rPr>
              <a:t>RRMS; Immunomodulators </a:t>
            </a:r>
            <a:r>
              <a:rPr lang="en-US" sz="1200" b="0" i="0" u="none" strike="noStrike" kern="1200" cap="none" dirty="0">
                <a:solidFill>
                  <a:schemeClr val="dk1"/>
                </a:solidFill>
                <a:effectLst/>
                <a:latin typeface="Calibri"/>
                <a:cs typeface="Calibri"/>
                <a:sym typeface="Wingdings" panose="05000000000000000000" pitchFamily="2" charset="2"/>
              </a:rPr>
              <a:t></a:t>
            </a:r>
            <a:r>
              <a:rPr lang="en-US" sz="1200" b="0" i="0" u="none" strike="noStrike" kern="1200" cap="none" dirty="0">
                <a:solidFill>
                  <a:schemeClr val="dk1"/>
                </a:solidFill>
                <a:effectLst/>
                <a:latin typeface="Calibri"/>
                <a:cs typeface="Calibri"/>
                <a:sym typeface="Calibri"/>
              </a:rPr>
              <a:t> Interferon beta 1a, or 1b, or peg-interferon beta 1a</a:t>
            </a:r>
          </a:p>
          <a:p>
            <a:pPr marL="628650" marR="0" lvl="1" indent="-171450" algn="l" defTabSz="914400" rtl="0" eaLnBrk="1" fontAlgn="auto" latinLnBrk="0" hangingPunct="1">
              <a:lnSpc>
                <a:spcPct val="100000"/>
              </a:lnSpc>
              <a:spcBef>
                <a:spcPts val="0"/>
              </a:spcBef>
              <a:spcAft>
                <a:spcPts val="0"/>
              </a:spcAft>
              <a:buClrTx/>
              <a:buSzTx/>
              <a:tabLst/>
              <a:defRPr/>
            </a:pPr>
            <a:r>
              <a:rPr lang="en-US" sz="1200" b="0" i="0" u="none" strike="noStrike" kern="1200" cap="none" dirty="0">
                <a:solidFill>
                  <a:schemeClr val="dk1"/>
                </a:solidFill>
                <a:effectLst/>
                <a:latin typeface="Calibri"/>
                <a:cs typeface="Calibri"/>
                <a:sym typeface="Calibri"/>
              </a:rPr>
              <a:t>SPMS; Siponimod or methylprednisolone. </a:t>
            </a:r>
          </a:p>
          <a:p>
            <a:pPr marL="628650" marR="0" lvl="1" indent="-171450" algn="l" defTabSz="914400" rtl="0" eaLnBrk="1" fontAlgn="auto" latinLnBrk="0" hangingPunct="1">
              <a:lnSpc>
                <a:spcPct val="100000"/>
              </a:lnSpc>
              <a:spcBef>
                <a:spcPts val="0"/>
              </a:spcBef>
              <a:spcAft>
                <a:spcPts val="0"/>
              </a:spcAft>
              <a:buClrTx/>
              <a:buSzTx/>
              <a:tabLst/>
              <a:defRPr/>
            </a:pPr>
            <a:r>
              <a:rPr lang="en-US" sz="1200" b="0" i="0" u="none" strike="noStrike" kern="1200" cap="none" dirty="0">
                <a:solidFill>
                  <a:schemeClr val="dk1"/>
                </a:solidFill>
                <a:effectLst/>
                <a:latin typeface="Calibri"/>
                <a:cs typeface="Calibri"/>
                <a:sym typeface="Calibri"/>
              </a:rPr>
              <a:t>PPMS; Ocrelizumab an anti CD20 MAb similar to rituximab.  </a:t>
            </a:r>
          </a:p>
          <a:p>
            <a:pPr marL="628650" marR="0" lvl="1" indent="-171450" algn="l" defTabSz="914400" rtl="0" eaLnBrk="1" fontAlgn="auto" latinLnBrk="0" hangingPunct="1">
              <a:lnSpc>
                <a:spcPct val="100000"/>
              </a:lnSpc>
              <a:spcBef>
                <a:spcPts val="0"/>
              </a:spcBef>
              <a:spcAft>
                <a:spcPts val="0"/>
              </a:spcAft>
              <a:buClrTx/>
              <a:buSzTx/>
              <a:tabLst/>
              <a:defRPr/>
            </a:pPr>
            <a:endParaRPr lang="en-US" sz="1200" b="0" i="0" u="none" strike="noStrike" kern="1200" cap="none" dirty="0">
              <a:solidFill>
                <a:schemeClr val="dk1"/>
              </a:solidFill>
              <a:effectLst/>
              <a:latin typeface="Calibri"/>
              <a:cs typeface="Calibri"/>
              <a:sym typeface="Calibri"/>
            </a:endParaRPr>
          </a:p>
          <a:p>
            <a:pPr marL="628650" marR="0" lvl="1" indent="-171450" algn="l" defTabSz="914400" rtl="0" eaLnBrk="1" fontAlgn="auto" latinLnBrk="0" hangingPunct="1">
              <a:lnSpc>
                <a:spcPct val="100000"/>
              </a:lnSpc>
              <a:spcBef>
                <a:spcPts val="0"/>
              </a:spcBef>
              <a:spcAft>
                <a:spcPts val="0"/>
              </a:spcAft>
              <a:buClrTx/>
              <a:buSzTx/>
              <a:tabLst/>
              <a:defRPr/>
            </a:pPr>
            <a:endParaRPr lang="en-US" sz="1200" b="0" i="0" u="none" strike="noStrike" kern="1200" cap="none" dirty="0">
              <a:solidFill>
                <a:schemeClr val="dk1"/>
              </a:solidFill>
              <a:effectLst/>
              <a:latin typeface="Calibri"/>
              <a:cs typeface="Calibri"/>
              <a:sym typeface="Calibri"/>
            </a:endParaRPr>
          </a:p>
          <a:p>
            <a:pPr marL="457200" marR="0" lvl="1" indent="0" algn="l" defTabSz="914400" rtl="0" eaLnBrk="1" fontAlgn="auto" latinLnBrk="0" hangingPunct="1">
              <a:lnSpc>
                <a:spcPct val="100000"/>
              </a:lnSpc>
              <a:spcBef>
                <a:spcPts val="0"/>
              </a:spcBef>
              <a:spcAft>
                <a:spcPts val="0"/>
              </a:spcAft>
              <a:buClrTx/>
              <a:buSzTx/>
              <a:buNone/>
              <a:tabLst/>
              <a:defRPr/>
            </a:pPr>
            <a:r>
              <a:rPr lang="en-US" sz="1200" b="0" i="0" u="none" strike="noStrike" kern="1200" cap="none" dirty="0">
                <a:solidFill>
                  <a:schemeClr val="dk1"/>
                </a:solidFill>
                <a:effectLst/>
                <a:latin typeface="Calibri"/>
                <a:cs typeface="Calibri"/>
                <a:sym typeface="Calibri"/>
              </a:rPr>
              <a:t>This page will be more clear and useful after neuro teaching!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tx1"/>
              </a:solidFill>
            </a:endParaRPr>
          </a:p>
          <a:p>
            <a:pPr marL="0" lvl="0" indent="0">
              <a:spcBef>
                <a:spcPts val="0"/>
              </a:spcBef>
              <a:buNone/>
            </a:pPr>
            <a:endParaRPr lang="en-GB" u="none" dirty="0">
              <a:solidFill>
                <a:schemeClr val="tx1"/>
              </a:solidFill>
            </a:endParaRPr>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73367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dirty="0"/>
              <a:t>Suppression and not deficient because there isn’t a lack of availability but production is being negated or blocked. </a:t>
            </a:r>
          </a:p>
          <a:p>
            <a:pPr marL="171450" lvl="0" indent="-171450">
              <a:spcBef>
                <a:spcPts val="0"/>
              </a:spcBef>
            </a:pPr>
            <a:r>
              <a:rPr lang="en-GB" dirty="0"/>
              <a:t>SCID = severe combined immunodeficiency. Also known as bubble boy disease where both B and T cells lose functionality, leading to a agammaglobulinaemia. One of the most severe primary immunodeficiency with various genetic causes and subtypes. SCID mice are, however, amazing to use in research and help isolated areas of the immune system. </a:t>
            </a:r>
          </a:p>
          <a:p>
            <a:pPr marL="171450" lvl="0" indent="-171450">
              <a:spcBef>
                <a:spcPts val="0"/>
              </a:spcBef>
            </a:pPr>
            <a:r>
              <a:rPr lang="en-GB" b="1" dirty="0"/>
              <a:t>Profound immunodeficiency is a hallmark of AIDS. </a:t>
            </a:r>
          </a:p>
          <a:p>
            <a:pPr marL="171450" lvl="0" indent="-171450">
              <a:spcBef>
                <a:spcPts val="0"/>
              </a:spcBef>
            </a:pPr>
            <a:r>
              <a:rPr lang="en-GB" b="1" dirty="0"/>
              <a:t>There also are a number of other secondary immunodeficiencies such as hypothyroidism, diabetes and hypoglycaemia.  Keep this in mind when caring for these patients. </a:t>
            </a:r>
          </a:p>
          <a:p>
            <a:pPr marL="171450" lvl="0" indent="-171450">
              <a:spcBef>
                <a:spcPts val="0"/>
              </a:spcBef>
            </a:pPr>
            <a:r>
              <a:rPr lang="en-GB" dirty="0"/>
              <a:t>Steroids, specifically glucocorticoids, are anti-inflammatory by blocking eicosanoid production. They also suppress cell-mediated immunity by inhibiting </a:t>
            </a:r>
            <a:r>
              <a:rPr lang="en-GB" sz="1200" b="0" i="0" u="none" strike="noStrike" kern="1200" cap="none" dirty="0">
                <a:solidFill>
                  <a:schemeClr val="dk1"/>
                </a:solidFill>
                <a:effectLst/>
                <a:latin typeface="Calibri"/>
                <a:ea typeface="Calibri"/>
                <a:cs typeface="Calibri"/>
                <a:sym typeface="Calibri"/>
              </a:rPr>
              <a:t>NF-</a:t>
            </a:r>
            <a:r>
              <a:rPr lang="el-GR" sz="1200" b="0" i="0" u="none" strike="noStrike" kern="1200" cap="none" dirty="0">
                <a:solidFill>
                  <a:schemeClr val="dk1"/>
                </a:solidFill>
                <a:effectLst/>
                <a:latin typeface="Calibri"/>
                <a:ea typeface="Calibri"/>
                <a:cs typeface="Calibri"/>
                <a:sym typeface="Calibri"/>
              </a:rPr>
              <a:t>κ</a:t>
            </a:r>
            <a:r>
              <a:rPr lang="en-GB" sz="1200" b="0" i="0" u="none" strike="noStrike" kern="1200" cap="none" dirty="0">
                <a:solidFill>
                  <a:schemeClr val="dk1"/>
                </a:solidFill>
                <a:effectLst/>
                <a:latin typeface="Calibri"/>
                <a:ea typeface="Calibri"/>
                <a:cs typeface="Calibri"/>
                <a:sym typeface="Calibri"/>
              </a:rPr>
              <a:t>B transcription pathway which supresses IL-2 production which in turn reduced T cell proliferation. </a:t>
            </a:r>
          </a:p>
          <a:p>
            <a:pPr marL="171450" lvl="0" indent="-171450">
              <a:spcBef>
                <a:spcPts val="0"/>
              </a:spcBef>
            </a:pPr>
            <a:r>
              <a:rPr lang="en-GB" sz="1200" b="0" i="0" u="none" strike="noStrike" kern="1200" cap="none" dirty="0">
                <a:solidFill>
                  <a:schemeClr val="dk1"/>
                </a:solidFill>
                <a:effectLst/>
                <a:latin typeface="Calibri"/>
                <a:cs typeface="Calibri"/>
                <a:sym typeface="Calibri"/>
              </a:rPr>
              <a:t>Azathioprine is an immunosuppressive drug that is a purine analogue that inhibits fast proliferating cells such as T cells. </a:t>
            </a:r>
          </a:p>
          <a:p>
            <a:pPr marL="171450" lvl="0" indent="-171450">
              <a:spcBef>
                <a:spcPts val="0"/>
              </a:spcBef>
            </a:pPr>
            <a:r>
              <a:rPr lang="en-GB" sz="1200" b="0" i="0" u="none" strike="noStrike" kern="1200" cap="none" dirty="0">
                <a:solidFill>
                  <a:schemeClr val="dk1"/>
                </a:solidFill>
                <a:effectLst/>
                <a:latin typeface="Calibri"/>
                <a:cs typeface="Calibri"/>
                <a:sym typeface="Calibri"/>
              </a:rPr>
              <a:t>Cancers; Leukaemia, Lymphoma, and Myeloma. </a:t>
            </a:r>
          </a:p>
          <a:p>
            <a:pPr marL="171450" lvl="0" indent="-171450">
              <a:spcBef>
                <a:spcPts val="0"/>
              </a:spcBef>
            </a:pPr>
            <a:r>
              <a:rPr lang="en-GB" sz="1200" b="1" i="0" u="none" strike="noStrike" kern="1200" cap="none" dirty="0">
                <a:solidFill>
                  <a:schemeClr val="dk1"/>
                </a:solidFill>
                <a:effectLst/>
                <a:latin typeface="Calibri"/>
                <a:cs typeface="Calibri"/>
                <a:sym typeface="Calibri"/>
              </a:rPr>
              <a:t>HIV has a cell tropism for CD4+ T cells. In uncontrolled infection there is increasing destruction of CD4 cells. Once it drops below 200 cells/</a:t>
            </a:r>
            <a:r>
              <a:rPr lang="en-GB" sz="1200" b="1" i="0" u="none" strike="noStrike" kern="1200" cap="none" dirty="0" err="1">
                <a:solidFill>
                  <a:schemeClr val="dk1"/>
                </a:solidFill>
                <a:effectLst/>
                <a:latin typeface="Calibri"/>
                <a:cs typeface="Calibri"/>
                <a:sym typeface="Calibri"/>
              </a:rPr>
              <a:t>uL</a:t>
            </a:r>
            <a:r>
              <a:rPr lang="en-GB" sz="1200" b="1" i="0" u="none" strike="noStrike" kern="1200" cap="none" dirty="0">
                <a:solidFill>
                  <a:schemeClr val="dk1"/>
                </a:solidFill>
                <a:effectLst/>
                <a:latin typeface="Calibri"/>
                <a:cs typeface="Calibri"/>
                <a:sym typeface="Calibri"/>
              </a:rPr>
              <a:t> there is profound immunodeficiency and is defining aspect of the development of AIDS. </a:t>
            </a:r>
            <a:endParaRPr lang="en-GB" b="1" u="none" dirty="0">
              <a:solidFill>
                <a:schemeClr val="tx1"/>
              </a:solidFill>
            </a:endParaRPr>
          </a:p>
          <a:p>
            <a:pPr lvl="0">
              <a:spcBef>
                <a:spcPts val="0"/>
              </a:spcBef>
              <a:buNone/>
            </a:pPr>
            <a:endParaRPr dirty="0"/>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00232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dirty="0"/>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81174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48" name="Google Shape;14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73372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dirty="0"/>
          </a:p>
        </p:txBody>
      </p:sp>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22538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45188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dirty="0"/>
              <a:t>The principle of vaccination; Controlled and safe exposure to part of a pathogen that is immunogenic and will induce immunological memory with little to no harm to the host. A lot of vaccines have an initial “prime” dose followed by a “boost dose”. An ideal vaccine will induce both T and B memory cells. Adjuvants help boost the immune response. Viral vectors are often used to boost the immune response. Vectors and Prime-boost regimes can be used to direct memory to specific tissues. </a:t>
            </a:r>
          </a:p>
          <a:p>
            <a:pPr marL="171450" lvl="0" indent="-171450">
              <a:spcBef>
                <a:spcPts val="0"/>
              </a:spcBef>
            </a:pPr>
            <a:r>
              <a:rPr lang="en-GB" dirty="0"/>
              <a:t>Natural active immunity is after exposure to antigen from pathogens in the environment. Unnatural active immunity is with vaccines. Natural passive immunity is maternal antibodies in colostrum. Active passive immunity is the transfer of antibodies from one organism to another e.g. IVIG. </a:t>
            </a:r>
          </a:p>
          <a:p>
            <a:pPr marL="171450" lvl="0" indent="-171450">
              <a:spcBef>
                <a:spcPts val="0"/>
              </a:spcBef>
            </a:pPr>
            <a:r>
              <a:rPr lang="en-GB" dirty="0"/>
              <a:t>The negative phase is a period after initial antigen exposure where ones immunity is actually lower than before encountering the antigen. </a:t>
            </a:r>
            <a:endParaRPr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79846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Microglia and Langerhans cells are unique in that they arise in the yolk sac only during the early stages of pregnancy. They seed themselves into their respective tissues were they undergo local proliferation if needed. Other Tissue resident macrophages can be derived from bone marrow as well as the yolk sac and foetal liver.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SzPct val="25000"/>
              <a:buNone/>
            </a:pPr>
            <a:fld id="{00000000-1234-1234-1234-123412341234}" type="slidenum">
              <a:rPr lang="en-GB" sz="1200" b="0" i="0" u="none" strike="noStrike" cap="none" smtClean="0">
                <a:solidFill>
                  <a:schemeClr val="dk1"/>
                </a:solidFill>
                <a:latin typeface="Arial"/>
                <a:ea typeface="Arial"/>
                <a:cs typeface="Arial"/>
                <a:sym typeface="Arial"/>
              </a:rPr>
              <a:t>48</a:t>
            </a:fld>
            <a:endParaRPr lang="en-GB"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286041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dirty="0"/>
              <a:t>Cheat Sheet. </a:t>
            </a:r>
            <a:endParaRPr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014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sz="1500" dirty="0"/>
              <a:t>LNs are the site of B cell and T cell interaction. </a:t>
            </a:r>
            <a:r>
              <a:rPr lang="en-GB" sz="1500" b="1" dirty="0"/>
              <a:t>They also interact with dendritic cells that are delivering antigen to the LN</a:t>
            </a:r>
            <a:r>
              <a:rPr lang="en-GB" sz="1500" dirty="0"/>
              <a:t>. Think of it as LNs and other secondary tissues are sites of innate and adaptive interaction. </a:t>
            </a:r>
          </a:p>
          <a:p>
            <a:pPr marL="171450" lvl="0" indent="-171450">
              <a:spcBef>
                <a:spcPts val="0"/>
              </a:spcBef>
            </a:pPr>
            <a:r>
              <a:rPr lang="en-GB" sz="1500" dirty="0"/>
              <a:t>DC enter with Ag in afferent lymphatics and interact with naïve CD4+ cells to activate them in the paracortex. T cell either become effector cells or memory cells.  Cells exit via the efferent lymphatics. </a:t>
            </a:r>
          </a:p>
          <a:p>
            <a:pPr marL="171450" lvl="0" indent="-171450">
              <a:spcBef>
                <a:spcPts val="0"/>
              </a:spcBef>
            </a:pPr>
            <a:r>
              <a:rPr lang="en-GB" sz="1500" dirty="0"/>
              <a:t>The lymphoid follicles are predominantly B cells. </a:t>
            </a:r>
            <a:endParaRPr sz="1500" dirty="0"/>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42530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dirty="0"/>
              <a:t>IL-4 promotes class switching to IgE in B cells as well as clonal proliferation. Also promotes M2 phenotype macrophages and therefore aids in wound healing. Positive feedback loop when released from  T cells so Th2 is favoured and Th1 is suppressed. </a:t>
            </a:r>
          </a:p>
          <a:p>
            <a:pPr marL="171450" lvl="0" indent="-171450">
              <a:spcBef>
                <a:spcPts val="0"/>
              </a:spcBef>
            </a:pPr>
            <a:r>
              <a:rPr lang="en-GB" dirty="0"/>
              <a:t>IL-8 is also known as CXCL9. Can actually be released by any TLR bearing cell. Promotes phagocytosis. Can actually attract all granulocytes but attracts neutrophils most potently. Also a known angiogenesis promoter. </a:t>
            </a:r>
          </a:p>
          <a:p>
            <a:pPr marL="171450" lvl="0" indent="-171450">
              <a:spcBef>
                <a:spcPts val="0"/>
              </a:spcBef>
            </a:pPr>
            <a:r>
              <a:rPr lang="en-US" dirty="0"/>
              <a:t>Interferons are cytokines released by the body in response to viral infections and neoplasia. They are classified according to cellular origin and the type of receptor they bind to. IFN-alpha (all WBC) and IFN-beta (Fibroblasts) bind to type 1 receptors whilst IFN-gamma (from NK and Th) binds only to type 2 receptors.</a:t>
            </a:r>
          </a:p>
          <a:p>
            <a:pPr marL="171450" lvl="0" indent="-171450">
              <a:spcBef>
                <a:spcPts val="0"/>
              </a:spcBef>
            </a:pPr>
            <a:r>
              <a:rPr lang="en-US" dirty="0"/>
              <a:t>Be mindful that a cytokine that active a cell is usually also produced by the cell it activates! </a:t>
            </a:r>
            <a:endParaRPr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98907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dirty="0"/>
              <a:t>An example of </a:t>
            </a:r>
            <a:r>
              <a:rPr lang="en-GB" dirty="0" err="1"/>
              <a:t>mAbs</a:t>
            </a:r>
            <a:r>
              <a:rPr lang="en-GB" dirty="0"/>
              <a:t> are anti-TNF therapy. These </a:t>
            </a:r>
            <a:r>
              <a:rPr lang="en-GB" dirty="0" err="1"/>
              <a:t>mAbs</a:t>
            </a:r>
            <a:r>
              <a:rPr lang="en-GB" dirty="0"/>
              <a:t> are often used in autoinflammatory conditions such as Crohn’s Disease (CD). Infliximab is a chimeric </a:t>
            </a:r>
            <a:r>
              <a:rPr lang="en-GB" dirty="0" err="1"/>
              <a:t>mAb</a:t>
            </a:r>
            <a:r>
              <a:rPr lang="en-GB" dirty="0"/>
              <a:t> used in CD often in acute infusions. Adalimumab is a humanised </a:t>
            </a:r>
            <a:r>
              <a:rPr lang="en-GB" dirty="0" err="1"/>
              <a:t>mAb</a:t>
            </a:r>
            <a:r>
              <a:rPr lang="en-GB" dirty="0"/>
              <a:t> that is a </a:t>
            </a:r>
            <a:r>
              <a:rPr lang="en-GB" dirty="0" err="1"/>
              <a:t>subcut</a:t>
            </a:r>
            <a:r>
              <a:rPr lang="en-GB" dirty="0"/>
              <a:t> injection that is patient administered and can be preferred when encouraging patient autonomy. </a:t>
            </a:r>
          </a:p>
          <a:p>
            <a:pPr marL="171450" lvl="0" indent="-171450">
              <a:spcBef>
                <a:spcPts val="0"/>
              </a:spcBef>
            </a:pPr>
            <a:r>
              <a:rPr lang="en-GB" dirty="0"/>
              <a:t>Glucocorticoids; E.g. Hydrocortisone, prednisone. They downregulate the monocyte production of IL-1 and TNF-alpha. They block the T-cell production of IL-2 and IFN-gamma and therefore humoral immunity. They also reduce the activation and migration of innate and adaptive cells in general. </a:t>
            </a:r>
          </a:p>
          <a:p>
            <a:pPr marL="171450" lvl="0" indent="-171450">
              <a:spcBef>
                <a:spcPts val="0"/>
              </a:spcBef>
            </a:pPr>
            <a:r>
              <a:rPr lang="en-GB" dirty="0"/>
              <a:t>Ciclosporin, tacrolimus and rapamycin; Are all calcineurin inhibitors and inhibit Ca2+ dependent second messenger signals in T cells following TCR activation. This makes them potent T cell inhibitors. </a:t>
            </a:r>
          </a:p>
          <a:p>
            <a:pPr marL="171450" lvl="0" indent="-171450">
              <a:spcBef>
                <a:spcPts val="0"/>
              </a:spcBef>
            </a:pPr>
            <a:r>
              <a:rPr lang="en-GB" dirty="0"/>
              <a:t>Purine analogues; The most important is azathioprine. Used in IBD and organ rejection. They incorporate into DNA resulting in chain termination. They are a potent antiproliferative in dividing adaptive immune cells. </a:t>
            </a:r>
          </a:p>
          <a:p>
            <a:pPr marL="171450" lvl="0" indent="-171450">
              <a:spcBef>
                <a:spcPts val="0"/>
              </a:spcBef>
            </a:pPr>
            <a:r>
              <a:rPr lang="en-GB" dirty="0"/>
              <a:t>Alkylating agents; e.g. Cyclophosphamide. Interfere with DNA synthesis and induce immunosuppression. Used a lot in oncology as anti-</a:t>
            </a:r>
            <a:r>
              <a:rPr lang="en-GB" dirty="0" err="1"/>
              <a:t>neoplastics</a:t>
            </a:r>
            <a:r>
              <a:rPr lang="en-GB" dirty="0"/>
              <a:t> </a:t>
            </a:r>
          </a:p>
          <a:p>
            <a:pPr marL="171450" lvl="0" indent="-171450">
              <a:spcBef>
                <a:spcPts val="0"/>
              </a:spcBef>
            </a:pPr>
            <a:r>
              <a:rPr lang="en-GB" dirty="0"/>
              <a:t>Cytokines and </a:t>
            </a:r>
            <a:r>
              <a:rPr lang="en-GB" dirty="0" err="1"/>
              <a:t>anticytokines</a:t>
            </a:r>
            <a:r>
              <a:rPr lang="en-GB" dirty="0"/>
              <a:t>; Cytokines are pleotropic and regulate the immune system so are attractive targets for therapy. Anakinra is a IL-1 receptor antagonist which is beneficial in type 2 DM. Pegylated interferon is used in chronic hepatitis C infection. </a:t>
            </a:r>
          </a:p>
          <a:p>
            <a:pPr marL="171450" lvl="0" indent="-171450">
              <a:spcBef>
                <a:spcPts val="0"/>
              </a:spcBef>
            </a:pPr>
            <a:r>
              <a:rPr lang="en-GB" dirty="0"/>
              <a:t>IV Ig; Is a preparation of poly specific IgG pooled from a large number of healthy donors (&gt;20k). It is used in patients with primary or secondary immunodeficiencies e.g. Selective IgA deficiency. Recommended for a small number of other diseases such as immune-mediated thrombocytopenia, and Kawasaki’s. Possible mechanisms include Fc receptor blockade to prevent phagocytosis, inhibition of autoantibody synthesis, inhibition of complement activation, induction of T cell regulation. </a:t>
            </a:r>
          </a:p>
          <a:p>
            <a:pPr marL="171450" lvl="0" indent="-171450">
              <a:spcBef>
                <a:spcPts val="0"/>
              </a:spcBef>
            </a:pPr>
            <a:endParaRPr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85134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dirty="0"/>
              <a:t>Complement is an acute phase protein that are synthesised by the liver and circulate in an inactive form. </a:t>
            </a:r>
          </a:p>
          <a:p>
            <a:pPr marL="171450" lvl="0" indent="-171450">
              <a:spcBef>
                <a:spcPts val="0"/>
              </a:spcBef>
            </a:pPr>
            <a:r>
              <a:rPr lang="en-GB" dirty="0"/>
              <a:t>Complement proteins are cleaved by convertases into two components e.g. C3 becomes C3a and C3b. Those ending with a are involved with inflammation and chemotaxis. C3b opsonises pathogens. The membrane attack complex inserts itself into pathogen membranes and causes lysis.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All pathways converge to active C3 convertase. </a:t>
            </a:r>
          </a:p>
          <a:p>
            <a:pPr marL="171450" lvl="0" indent="-171450">
              <a:spcBef>
                <a:spcPts val="0"/>
              </a:spcBef>
            </a:pPr>
            <a:r>
              <a:rPr lang="en-GB" dirty="0"/>
              <a:t>The classical pathway is initiated by antigen-antibody complexes (IgM/IgG) which bind complement and activate the cascade. </a:t>
            </a:r>
          </a:p>
          <a:p>
            <a:pPr marL="171450" lvl="0" indent="-171450">
              <a:spcBef>
                <a:spcPts val="0"/>
              </a:spcBef>
            </a:pPr>
            <a:r>
              <a:rPr lang="en-GB" dirty="0"/>
              <a:t>The alternative pathway is activated when C3b (which is free and abundant in plasma) binds pathogens surfaces directly e.g. in G-ve bacteria. C3 has the ability to auto hydrolyse into C3a and C3b where C3b then goes on to activate the cascade. </a:t>
            </a:r>
          </a:p>
          <a:p>
            <a:pPr marL="171450" lvl="0" indent="-171450">
              <a:spcBef>
                <a:spcPts val="0"/>
              </a:spcBef>
            </a:pPr>
            <a:r>
              <a:rPr lang="en-GB" dirty="0"/>
              <a:t>Mannose binding lectin (MBL) pathway; MBL binds mannose on pathogens’ surface. Mannose is not present on human cells. This activates MASP proteins (serine proteases) and cleave C2 and C4. </a:t>
            </a:r>
            <a:endParaRPr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78212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dirty="0"/>
              <a:t>Sometimes exams like to be mean and ask about HLA associates. </a:t>
            </a:r>
          </a:p>
          <a:p>
            <a:pPr marL="171450" lvl="0" indent="-171450">
              <a:spcBef>
                <a:spcPts val="0"/>
              </a:spcBef>
            </a:pPr>
            <a:r>
              <a:rPr lang="en-GB" dirty="0"/>
              <a:t>If in double B27 is always a good guess. </a:t>
            </a:r>
          </a:p>
          <a:p>
            <a:pPr marL="171450" lvl="0" indent="-171450">
              <a:spcBef>
                <a:spcPts val="0"/>
              </a:spcBef>
            </a:pPr>
            <a:r>
              <a:rPr lang="en-GB" dirty="0"/>
              <a:t>HLA-A, B, and C correspond to MHC-1 class molecules. HLA-DR, DQ, DP, and </a:t>
            </a:r>
            <a:r>
              <a:rPr lang="en-GB"/>
              <a:t>DM correspond to MHC-II</a:t>
            </a:r>
            <a:endParaRPr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95208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0" lvl="0" indent="0">
              <a:spcBef>
                <a:spcPts val="0"/>
              </a:spcBef>
              <a:buNone/>
            </a:pPr>
            <a:r>
              <a:rPr lang="en-GB" dirty="0">
                <a:effectLst/>
              </a:rPr>
              <a:t>CD1 MHC molecule that presents lipid molecules</a:t>
            </a:r>
          </a:p>
          <a:p>
            <a:pPr marL="0" lvl="0" indent="0">
              <a:spcBef>
                <a:spcPts val="0"/>
              </a:spcBef>
              <a:buNone/>
            </a:pPr>
            <a:r>
              <a:rPr lang="en-GB" dirty="0">
                <a:effectLst/>
              </a:rPr>
              <a:t>CD2 Found on thymocytes, T cells, and some natural killer cells that acts as a ligand for CD58 and CD59 and is involved in signal transduction and cell adhesion</a:t>
            </a:r>
          </a:p>
          <a:p>
            <a:pPr marL="0" lvl="0" indent="0">
              <a:spcBef>
                <a:spcPts val="0"/>
              </a:spcBef>
              <a:buNone/>
            </a:pPr>
            <a:r>
              <a:rPr lang="en-GB" dirty="0">
                <a:effectLst/>
              </a:rPr>
              <a:t>CD3 The signalling component of the T cell receptor (TCR) complex</a:t>
            </a:r>
          </a:p>
          <a:p>
            <a:pPr marL="0" lvl="0" indent="0">
              <a:spcBef>
                <a:spcPts val="0"/>
              </a:spcBef>
              <a:buNone/>
            </a:pPr>
            <a:r>
              <a:rPr lang="en-GB" dirty="0">
                <a:effectLst/>
              </a:rPr>
              <a:t>CD4 </a:t>
            </a:r>
            <a:r>
              <a:rPr lang="en-GB" u="none" strike="noStrike" dirty="0">
                <a:effectLst/>
              </a:rPr>
              <a:t>Found on helper T cells</a:t>
            </a:r>
            <a:r>
              <a:rPr lang="en-GB" dirty="0">
                <a:effectLst/>
              </a:rPr>
              <a:t>. </a:t>
            </a:r>
            <a:r>
              <a:rPr lang="en-GB" u="none" strike="noStrike" dirty="0">
                <a:effectLst/>
              </a:rPr>
              <a:t>Co-receptor for MHC class II Used by HIV to enter T cells. </a:t>
            </a:r>
          </a:p>
          <a:p>
            <a:pPr marL="0" lvl="0" indent="0">
              <a:spcBef>
                <a:spcPts val="0"/>
              </a:spcBef>
              <a:buNone/>
            </a:pPr>
            <a:r>
              <a:rPr lang="en-GB" dirty="0">
                <a:effectLst/>
              </a:rPr>
              <a:t>CD5 Found in the majority of mantle cell lymphomas</a:t>
            </a:r>
          </a:p>
          <a:p>
            <a:pPr marL="0" lvl="0" indent="0">
              <a:spcBef>
                <a:spcPts val="0"/>
              </a:spcBef>
              <a:buNone/>
            </a:pPr>
            <a:r>
              <a:rPr lang="en-GB" dirty="0">
                <a:effectLst/>
              </a:rPr>
              <a:t>CD8 </a:t>
            </a:r>
            <a:r>
              <a:rPr lang="en-GB" u="none" strike="noStrike" dirty="0">
                <a:effectLst/>
              </a:rPr>
              <a:t>Found on cytotoxic T cells</a:t>
            </a:r>
            <a:r>
              <a:rPr lang="en-GB" dirty="0">
                <a:effectLst/>
              </a:rPr>
              <a:t>. </a:t>
            </a:r>
            <a:r>
              <a:rPr lang="en-GB" u="none" strike="noStrike" dirty="0">
                <a:effectLst/>
              </a:rPr>
              <a:t>Co-receptor for MHC class I </a:t>
            </a:r>
            <a:r>
              <a:rPr lang="en-GB" dirty="0">
                <a:effectLst/>
              </a:rPr>
              <a:t>Found on a subset of myeloid dendritic cells </a:t>
            </a:r>
          </a:p>
          <a:p>
            <a:pPr marL="0" lvl="0" indent="0">
              <a:spcBef>
                <a:spcPts val="0"/>
              </a:spcBef>
              <a:buNone/>
            </a:pPr>
            <a:r>
              <a:rPr lang="en-GB" dirty="0">
                <a:effectLst/>
              </a:rPr>
              <a:t>CD14 Cell surface marker for macrophages</a:t>
            </a:r>
          </a:p>
          <a:p>
            <a:pPr marL="0" lvl="0" indent="0">
              <a:spcBef>
                <a:spcPts val="0"/>
              </a:spcBef>
              <a:buNone/>
            </a:pPr>
            <a:r>
              <a:rPr lang="en-GB" dirty="0">
                <a:effectLst/>
              </a:rPr>
              <a:t>CD15 Expressed on Reed-Sternberg cells (along with CD30)</a:t>
            </a:r>
          </a:p>
          <a:p>
            <a:pPr marL="0" lvl="0" indent="0">
              <a:spcBef>
                <a:spcPts val="0"/>
              </a:spcBef>
              <a:buNone/>
            </a:pPr>
            <a:r>
              <a:rPr lang="en-GB" dirty="0">
                <a:solidFill>
                  <a:schemeClr val="accent3"/>
                </a:solidFill>
                <a:effectLst/>
              </a:rPr>
              <a:t>CD16 Bind to the Fc portion of IgG antibodies</a:t>
            </a:r>
          </a:p>
          <a:p>
            <a:pPr marL="0" lvl="0" indent="0">
              <a:spcBef>
                <a:spcPts val="0"/>
              </a:spcBef>
              <a:buNone/>
            </a:pPr>
            <a:r>
              <a:rPr lang="en-GB" dirty="0">
                <a:effectLst/>
              </a:rPr>
              <a:t>CD21 Receptor for Epstein-Barr virus</a:t>
            </a:r>
          </a:p>
          <a:p>
            <a:pPr marL="0" lvl="0" indent="0">
              <a:spcBef>
                <a:spcPts val="0"/>
              </a:spcBef>
              <a:buNone/>
            </a:pPr>
            <a:r>
              <a:rPr lang="en-GB" dirty="0">
                <a:effectLst/>
              </a:rPr>
              <a:t>CD28 Interacts with B7 on antigen presenting cell as co-stimulation signal</a:t>
            </a:r>
          </a:p>
          <a:p>
            <a:pPr marL="0" lvl="0" indent="0">
              <a:spcBef>
                <a:spcPts val="0"/>
              </a:spcBef>
              <a:buNone/>
            </a:pPr>
            <a:r>
              <a:rPr lang="en-GB" dirty="0">
                <a:effectLst/>
              </a:rPr>
              <a:t>CD45 Protein tyrosine phosphatase present on all leucocytes. CD45RA is marker of naïve cells, CD45RO is the marker for memory cells. </a:t>
            </a:r>
          </a:p>
          <a:p>
            <a:pPr marL="0" lvl="0" indent="0">
              <a:spcBef>
                <a:spcPts val="0"/>
              </a:spcBef>
              <a:buNone/>
            </a:pPr>
            <a:r>
              <a:rPr lang="en-GB" dirty="0">
                <a:effectLst/>
              </a:rPr>
              <a:t>CD56 </a:t>
            </a:r>
            <a:r>
              <a:rPr lang="en-GB" u="none" strike="noStrike" dirty="0">
                <a:effectLst/>
              </a:rPr>
              <a:t>Unique marker for natural killer cells</a:t>
            </a:r>
          </a:p>
          <a:p>
            <a:pPr marL="0" lvl="0" indent="0">
              <a:spcBef>
                <a:spcPts val="0"/>
              </a:spcBef>
              <a:buNone/>
            </a:pPr>
            <a:r>
              <a:rPr lang="en-GB" dirty="0">
                <a:effectLst/>
              </a:rPr>
              <a:t>CD95 Acts as the FAS receptor, involved in apoptosis</a:t>
            </a:r>
            <a:endParaRPr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01318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lang="en-GB"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64826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ANSWERS BELOW HERE</a:t>
            </a:r>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r>
              <a:rPr lang="en-GB" dirty="0"/>
              <a:t>C) Neutrophils are the most abundant WBC. CRP is an acute phase protein that indicates general inflammation. Basophils are circulating cells that release histamine. Mast cells are tissues cells that release histamine. Lymphocytes are cells of the adaptive response. </a:t>
            </a:r>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93675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ANSWERS BELOW HERE</a:t>
            </a:r>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r>
              <a:rPr lang="en-GB" dirty="0"/>
              <a:t>e) Lymphocytes are raised during viral infection and generally any sort of intracellular infection. All the other cells are innate cells that generally deal with extracellular threats such as bacteria. </a:t>
            </a:r>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35313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GB" dirty="0"/>
              <a:t>ANSWERS BELOW HERE</a:t>
            </a:r>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r>
              <a:rPr lang="en-GB" dirty="0"/>
              <a:t>E. INF gamma is the main activator of macrophages. IL-2 is secreted by macrophages. IL-4 is involved in B-cell differentiation. IL-1</a:t>
            </a:r>
            <a:r>
              <a:rPr lang="el-GR" dirty="0"/>
              <a:t>β</a:t>
            </a:r>
            <a:r>
              <a:rPr lang="en-GB" dirty="0"/>
              <a:t> is a pyrogen </a:t>
            </a:r>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77314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GB" dirty="0"/>
              <a:t>ANSWERS BELOW HERE</a:t>
            </a:r>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marL="228600" lvl="0" indent="-228600">
              <a:spcBef>
                <a:spcPts val="0"/>
              </a:spcBef>
              <a:buAutoNum type="alphaLcParenR"/>
            </a:pPr>
            <a:r>
              <a:rPr lang="en-GB" dirty="0"/>
              <a:t>IL-4 is the key cytokine for allergic inflammation and has multiple roles in allergy and asthma including; </a:t>
            </a:r>
            <a:r>
              <a:rPr lang="en-GB" b="1" dirty="0"/>
              <a:t>IgE class switching, Th2 polerisation</a:t>
            </a:r>
            <a:r>
              <a:rPr lang="en-GB" dirty="0"/>
              <a:t>, Increases VCAM-1 expression, promotes eosinophils to enter tissues, and mucous secretions. </a:t>
            </a:r>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8670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b="1" dirty="0"/>
              <a:t>Red pulp; Mechanical filtration of RBCs, </a:t>
            </a:r>
            <a:r>
              <a:rPr lang="en-GB" dirty="0"/>
              <a:t>reserve for monocytes in mice. </a:t>
            </a:r>
          </a:p>
          <a:p>
            <a:pPr marL="171450" lvl="0" indent="-171450">
              <a:spcBef>
                <a:spcPts val="0"/>
              </a:spcBef>
            </a:pPr>
            <a:r>
              <a:rPr lang="en-GB" b="1" dirty="0"/>
              <a:t>White Pulp; Active immune responses through humoral and cell-mediated immunity. PALS is rich in T cells. Lymphoid follicles are rich in B cells</a:t>
            </a:r>
            <a:r>
              <a:rPr lang="en-GB" dirty="0"/>
              <a:t>. </a:t>
            </a:r>
          </a:p>
          <a:p>
            <a:pPr marL="171450" lvl="0" indent="-171450">
              <a:spcBef>
                <a:spcPts val="0"/>
              </a:spcBef>
            </a:pPr>
            <a:r>
              <a:rPr lang="en-GB" dirty="0"/>
              <a:t>Other functions; </a:t>
            </a:r>
          </a:p>
          <a:p>
            <a:pPr marL="628650" lvl="1" indent="-171450">
              <a:spcBef>
                <a:spcPts val="0"/>
              </a:spcBef>
            </a:pPr>
            <a:r>
              <a:rPr lang="en-GB" dirty="0"/>
              <a:t>Production of RBCs; up to the 5</a:t>
            </a:r>
            <a:r>
              <a:rPr lang="en-GB" baseline="30000" dirty="0"/>
              <a:t>th</a:t>
            </a:r>
            <a:r>
              <a:rPr lang="en-GB" dirty="0"/>
              <a:t> month of gestation. In thalassaemia (decreased or abnormal Hb) resulting in haemolytic anaemia haematopoesis occurs in the context of pathology and the spleen produces RBCs once more. </a:t>
            </a:r>
          </a:p>
          <a:p>
            <a:pPr marL="628650" lvl="1" indent="-171450">
              <a:spcBef>
                <a:spcPts val="0"/>
              </a:spcBef>
            </a:pPr>
            <a:r>
              <a:rPr lang="en-GB" dirty="0"/>
              <a:t>Storage of RBCs, lymphocytes, and other elements. ~25% of lymphocytes are stored. ~30% of RBCs are stored that can be released in hypovolaemia and hypoxia. It can also store platelets and clears old platelets from circulation. </a:t>
            </a:r>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92112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GB" dirty="0"/>
              <a:t>ANSWERS BELOW HERE</a:t>
            </a:r>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r>
              <a:rPr lang="en-GB" dirty="0"/>
              <a:t>D) The thymus is the site of T cell maturation. The spleen is a secondary organ providing a stage for antigen to interact with lymphocytes, and T and B cell interactions. The bone marrow is where all immune cells derive and the site of B cell maturation. The bursa of Fabricius is the site of b cell immunity in birds and where they get their namesake. The liver produces acute phase proteins in an immune response. </a:t>
            </a:r>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600490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GB" dirty="0"/>
              <a:t>ANSWERS BELOW HERE</a:t>
            </a:r>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r>
              <a:rPr lang="en-GB" dirty="0"/>
              <a:t>C) TLR4 detects LPS on Gram negative bacteria, of which pseudomonas aeruginosa is one. TLR2 detects lipoteichoic acid on Gram positive bacteria . TLR 6 dimerises with TLR2 and detects the same things. NOD-2  is an intracellular cytosolic PRR which detects muramyl dipeptide from G-ve and G+ve bacteria. RIG-1 is an cytosolic PRR that detects viral dsRNA and activates the inflammasome. </a:t>
            </a:r>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21246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GB" dirty="0"/>
              <a:t>ANSWERS BELOW HERE</a:t>
            </a:r>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r>
              <a:rPr lang="en-GB" dirty="0"/>
              <a:t>C) TLR2 detects lipoteichoic acid on the surface of gram positive bacteria. </a:t>
            </a:r>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79417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GB" dirty="0"/>
              <a:t>ANSWERS BELOW HERE</a:t>
            </a:r>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r>
              <a:rPr lang="en-GB" dirty="0"/>
              <a:t>a) Neutrophils are normally raised in bacterial infection, especially pyogenic infections. </a:t>
            </a:r>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82578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GB" dirty="0"/>
              <a:t>ANSWERS BELOW HERE</a:t>
            </a:r>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r>
              <a:rPr lang="en-GB" dirty="0"/>
              <a:t>d) Mannose is a carbohydrate found on  bacterial cell walls but not human cells. The lectin pathway of the complement system is triggered when MBL binds to mannose on bacteria. a and b are incorrect as antibodies activate the classical complement pathway. C3 convertase and the membrane attack complex are downstream components of the complement system and therefore do not trigger the cascade. </a:t>
            </a:r>
            <a:endParaRPr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26200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GB" dirty="0"/>
              <a:t>ANSWERS BELOW HERE</a:t>
            </a:r>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r>
              <a:rPr lang="en-GB" dirty="0"/>
              <a:t>e) CD8 T cells are responsible for inducing apoptosis in virally infected cells. </a:t>
            </a:r>
            <a:r>
              <a:rPr lang="en-GB" sz="1200" b="0" i="0" u="none" strike="noStrike" kern="1200" cap="none" dirty="0">
                <a:solidFill>
                  <a:schemeClr val="dk1"/>
                </a:solidFill>
                <a:effectLst/>
                <a:latin typeface="Calibri"/>
                <a:ea typeface="Calibri"/>
                <a:cs typeface="Calibri"/>
                <a:sym typeface="Calibri"/>
              </a:rPr>
              <a:t>Cytotoxic T cells are responsible for inducing apoptosis. T helper cells produce cytokines for promoting the immune response. Basophils are a sign of chronic inflammation and produce histamine. Neutrophils (macrophages) kill extracellular microbes through phagocytosis and not apoptosis. T helper cells release cytokines to alter the immune response.	</a:t>
            </a:r>
            <a:endParaRPr lang="en-GB"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89519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GB" dirty="0"/>
              <a:t>ANSWERS BELOW HERE</a:t>
            </a:r>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r>
              <a:rPr lang="en-GB" dirty="0"/>
              <a:t>d) IgE is the antibody responsible for type I hypersensitivity. </a:t>
            </a:r>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56594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GB" dirty="0"/>
              <a:t>ANSWERS BELOW HERE</a:t>
            </a:r>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r>
              <a:rPr lang="en-GB" dirty="0"/>
              <a:t>d) IgG is the antibody of secondary responses and has a higher affinity for antigen than other antibodies.   </a:t>
            </a:r>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41900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GB" dirty="0"/>
              <a:t>ANSWERS BELOW HERE</a:t>
            </a:r>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r>
              <a:rPr lang="en-GB" dirty="0"/>
              <a:t>b) IgA is the most abundant and coats mucosal surfaces. </a:t>
            </a:r>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796957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GB" dirty="0"/>
              <a:t>ANSWERS BELOW HERE</a:t>
            </a:r>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r>
              <a:rPr lang="en-GB" dirty="0"/>
              <a:t>b) IgA is the most abundant and coats mucosal surfaces. </a:t>
            </a:r>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469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buFont typeface="Arial" panose="020B0604020202020204" pitchFamily="34" charset="0"/>
              <a:buChar char="•"/>
            </a:pPr>
            <a:r>
              <a:rPr lang="en-US" sz="1200" b="1" i="0" u="none" strike="noStrike" kern="1200" cap="none" dirty="0">
                <a:solidFill>
                  <a:schemeClr val="dk1"/>
                </a:solidFill>
                <a:effectLst/>
                <a:latin typeface="Calibri"/>
                <a:ea typeface="Calibri"/>
                <a:cs typeface="Calibri"/>
                <a:sym typeface="Calibri"/>
              </a:rPr>
              <a:t>Hematopoiesis is the production of all the cellular components of blood and blood plasma</a:t>
            </a:r>
            <a:endParaRPr lang="en-GB" b="1" i="0" dirty="0"/>
          </a:p>
          <a:p>
            <a:pPr marL="171450" lvl="0" indent="-171450">
              <a:spcBef>
                <a:spcPts val="0"/>
              </a:spcBef>
              <a:buFont typeface="Arial" panose="020B0604020202020204" pitchFamily="34" charset="0"/>
              <a:buChar char="•"/>
            </a:pPr>
            <a:r>
              <a:rPr lang="en-GB" dirty="0"/>
              <a:t>In haematopoesis differentiation is determined the presence of specific cytokines and chemokines and the induction of specific transcription factors. </a:t>
            </a:r>
          </a:p>
          <a:p>
            <a:pPr marL="171450" lvl="0" indent="-171450">
              <a:spcBef>
                <a:spcPts val="0"/>
              </a:spcBef>
              <a:buFont typeface="Arial" panose="020B0604020202020204" pitchFamily="34" charset="0"/>
              <a:buChar char="•"/>
            </a:pPr>
            <a:r>
              <a:rPr lang="en-GB" b="1" dirty="0"/>
              <a:t>The innate immune system is the initial rapid and non-specific response to antigenic material with no immunological memory. </a:t>
            </a:r>
          </a:p>
          <a:p>
            <a:pPr marL="171450" lvl="0" indent="-171450">
              <a:spcBef>
                <a:spcPts val="0"/>
              </a:spcBef>
              <a:buFont typeface="Arial" panose="020B0604020202020204" pitchFamily="34" charset="0"/>
              <a:buChar char="•"/>
            </a:pPr>
            <a:r>
              <a:rPr lang="en-GB" b="1" dirty="0"/>
              <a:t>Common myeloid progenitor decedents can be considered as the innate branch of the immune system. On the other side decedents of the common lymphoid progenitor can be considered cells of the adaptive immune response. The only notable exception are natural killer cells that are considered innate cells. </a:t>
            </a:r>
            <a:endParaRPr b="1" dirty="0"/>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348133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GB" dirty="0"/>
              <a:t>ANSWERS BELOW HERE</a:t>
            </a:r>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r>
              <a:rPr lang="en-GB" dirty="0"/>
              <a:t>d) CD4+ T cells are the specific cell tropism for HIV are is correlated to disease progression. HIV uses CD4 to enter CD4+ cells. Other immunological changes are seen but are not correlated clinically with progression. </a:t>
            </a:r>
            <a:r>
              <a:rPr lang="en-US" sz="1200" b="0" i="0" u="none" strike="noStrike" kern="1200" cap="none" dirty="0">
                <a:solidFill>
                  <a:schemeClr val="dk1"/>
                </a:solidFill>
                <a:effectLst/>
                <a:latin typeface="Calibri"/>
                <a:ea typeface="Calibri"/>
                <a:cs typeface="Calibri"/>
                <a:sym typeface="Calibri"/>
              </a:rPr>
              <a:t>The following immunological changes are seen in progressive HIV:</a:t>
            </a:r>
          </a:p>
          <a:p>
            <a:r>
              <a:rPr lang="en-US" sz="1200" b="0" i="0" u="none" strike="noStrike" kern="1200" cap="none" dirty="0">
                <a:solidFill>
                  <a:schemeClr val="dk1"/>
                </a:solidFill>
                <a:effectLst/>
                <a:latin typeface="Calibri"/>
                <a:ea typeface="Calibri"/>
                <a:cs typeface="Calibri"/>
                <a:sym typeface="Calibri"/>
              </a:rPr>
              <a:t>Reduction in CD4 count</a:t>
            </a:r>
          </a:p>
          <a:p>
            <a:pPr marL="0" marR="0" lvl="0" indent="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cap="none" dirty="0">
                <a:solidFill>
                  <a:schemeClr val="dk1"/>
                </a:solidFill>
                <a:effectLst/>
                <a:latin typeface="Calibri"/>
                <a:ea typeface="Calibri"/>
                <a:cs typeface="Calibri"/>
                <a:sym typeface="Calibri"/>
              </a:rPr>
              <a:t>Increase B2-macroglobulin</a:t>
            </a:r>
          </a:p>
          <a:p>
            <a:r>
              <a:rPr lang="en-US" sz="1200" b="0" i="0" u="none" strike="noStrike" kern="1200" cap="none" dirty="0">
                <a:solidFill>
                  <a:schemeClr val="dk1"/>
                </a:solidFill>
                <a:effectLst/>
                <a:latin typeface="Calibri"/>
                <a:ea typeface="Calibri"/>
                <a:cs typeface="Calibri"/>
                <a:sym typeface="Calibri"/>
              </a:rPr>
              <a:t>Decreased IL-2 production</a:t>
            </a:r>
          </a:p>
          <a:p>
            <a:r>
              <a:rPr lang="en-US" sz="1200" b="0" i="0" u="none" strike="noStrike" kern="1200" cap="none" dirty="0">
                <a:solidFill>
                  <a:schemeClr val="dk1"/>
                </a:solidFill>
                <a:effectLst/>
                <a:latin typeface="Calibri"/>
                <a:ea typeface="Calibri"/>
                <a:cs typeface="Calibri"/>
                <a:sym typeface="Calibri"/>
              </a:rPr>
              <a:t>Polyclonal B-cell activation</a:t>
            </a:r>
          </a:p>
          <a:p>
            <a:r>
              <a:rPr lang="en-US" sz="1200" b="0" i="0" u="none" strike="noStrike" kern="1200" cap="none" dirty="0">
                <a:solidFill>
                  <a:schemeClr val="dk1"/>
                </a:solidFill>
                <a:effectLst/>
                <a:latin typeface="Calibri"/>
                <a:ea typeface="Calibri"/>
                <a:cs typeface="Calibri"/>
                <a:sym typeface="Calibri"/>
              </a:rPr>
              <a:t>Decrease NK cell function</a:t>
            </a:r>
          </a:p>
          <a:p>
            <a:r>
              <a:rPr lang="en-US" sz="1200" b="0" i="0" u="none" strike="noStrike" kern="1200" cap="none" dirty="0">
                <a:solidFill>
                  <a:schemeClr val="dk1"/>
                </a:solidFill>
                <a:effectLst/>
                <a:latin typeface="Calibri"/>
                <a:ea typeface="Calibri"/>
                <a:cs typeface="Calibri"/>
                <a:sym typeface="Calibri"/>
              </a:rPr>
              <a:t>Reduced delayed hypersensitivity responses</a:t>
            </a:r>
          </a:p>
          <a:p>
            <a:pPr lvl="0">
              <a:spcBef>
                <a:spcPts val="0"/>
              </a:spcBef>
              <a:buNone/>
            </a:pPr>
            <a:endParaRPr lang="en-GB"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296486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GB" dirty="0"/>
              <a:t>ANSWERS BELOW HERE</a:t>
            </a:r>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r>
              <a:rPr lang="en-GB" dirty="0"/>
              <a:t>b) Eosinophils are the innate response to helminth infection. Basophils could be thought of as circulating mast cells that secrete histamine. Neutrophils are the principle cell in acute inflammation and are particularly good at combating pyogenic (pus forming) bacteria. Macrophages serve a similar role to neutrophils but also antigen present and are present in chronic inflammation. Dendritic cells are antigen presenting cells that serve as a joining of the adaptive and innate immunity. </a:t>
            </a:r>
          </a:p>
          <a:p>
            <a:pPr lvl="0">
              <a:spcBef>
                <a:spcPts val="0"/>
              </a:spcBef>
              <a:buNone/>
            </a:pPr>
            <a:endParaRPr lang="en-GB" dirty="0"/>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92920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ANSWERS BELOW HERE</a:t>
            </a:r>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r>
              <a:rPr lang="en-GB" dirty="0"/>
              <a:t>d) CD8 is the identifying surface marker for cytotoxic T cells. CD4 is the marker for T helper cells. CRP is an acute phase protein raised during infection and inflammatory responses. MHC I and MHC I are antigen presenting molecules. </a:t>
            </a:r>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85823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ANSWERS BELOW HERE</a:t>
            </a:r>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r>
              <a:rPr lang="en-GB" dirty="0"/>
              <a:t>e) Hospital-acquired pneumonia is most commonly caused by bacteria. MHC-II is responsible for presenting exogenous antigen to other immune cells. CD4 is the marker/co-receptor for T-helper cells. MHC-III is a region of genes on the short arm of chromosome 6 that contains proteins for signalling molecules such as TNFs, and heat shock proteins. MHC-I is responsible for presenting endogenous proteins. TCR is the T cell receptor that binds antigen in the context of MHC. </a:t>
            </a:r>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06231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ANSWERS BELOW HERE</a:t>
            </a:r>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r>
              <a:rPr lang="en-GB" dirty="0"/>
              <a:t>d) Th2 cells are the T helper cell involved in humoral (antibody) immunity. Natural Killer T cells are an Interesting cell that expresses TCRs and surface receptors for NK cells so has characteristics of both innate and adaptive cells. Th17 cells are important in mucosal immunity and in the balance between regulation and inflammation. Th1 cells are involved in helping the innate immune system and cell-mediated immunity. (Follicular) Dendritic cells are involved in the generation of humoral immunity but are generally considered innate cells. </a:t>
            </a:r>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918652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GB" dirty="0"/>
              <a:t>ANSWERS BELOW HERE</a:t>
            </a:r>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endParaRPr lang="en-GB" dirty="0"/>
          </a:p>
          <a:p>
            <a:pPr lvl="0">
              <a:spcBef>
                <a:spcPts val="0"/>
              </a:spcBef>
              <a:buNone/>
            </a:pPr>
            <a:r>
              <a:rPr lang="en-GB" dirty="0"/>
              <a:t>d) IgE is the principle antibody involved in type 1 hypersensitivity. IgA is the secretory mucosal antibody. IgM is the less specific antibody that forms a pentamer. IgE is involved in atopy and allergy. IgD no one cares about xoxo. </a:t>
            </a:r>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9290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buFont typeface="Arial" panose="020B0604020202020204" pitchFamily="34" charset="0"/>
              <a:buChar char="•"/>
            </a:pPr>
            <a:r>
              <a:rPr lang="en-GB" b="1" dirty="0"/>
              <a:t>ALL comes from Lymphoid progenitors causing increased amounts of immature lymphocytes </a:t>
            </a:r>
          </a:p>
          <a:p>
            <a:pPr marL="171450" lvl="0" indent="-171450">
              <a:spcBef>
                <a:spcPts val="0"/>
              </a:spcBef>
              <a:buFont typeface="Arial" panose="020B0604020202020204" pitchFamily="34" charset="0"/>
              <a:buChar char="•"/>
            </a:pPr>
            <a:r>
              <a:rPr lang="en-GB" b="1" dirty="0"/>
              <a:t>CLL affects naïve (not exposed to antigen) mature B cells. </a:t>
            </a:r>
          </a:p>
          <a:p>
            <a:pPr marL="171450" lvl="0" indent="-171450">
              <a:spcBef>
                <a:spcPts val="0"/>
              </a:spcBef>
              <a:buFont typeface="Arial" panose="020B0604020202020204" pitchFamily="34" charset="0"/>
              <a:buChar char="•"/>
            </a:pPr>
            <a:r>
              <a:rPr lang="en-GB" b="1" dirty="0"/>
              <a:t>Lymphomas affect Mature naïve T cells and B cells in germinal centres </a:t>
            </a:r>
          </a:p>
          <a:p>
            <a:pPr marL="171450" lvl="0" indent="-171450">
              <a:spcBef>
                <a:spcPts val="0"/>
              </a:spcBef>
              <a:buFont typeface="Arial" panose="020B0604020202020204" pitchFamily="34" charset="0"/>
              <a:buChar char="•"/>
            </a:pPr>
            <a:r>
              <a:rPr lang="en-GB" b="1" dirty="0"/>
              <a:t>Multiple myeloma is a cancer of plasma cells. </a:t>
            </a:r>
          </a:p>
          <a:p>
            <a:pPr marL="171450" lvl="0" indent="-171450">
              <a:spcBef>
                <a:spcPts val="0"/>
              </a:spcBef>
              <a:buFont typeface="Arial" panose="020B0604020202020204" pitchFamily="34" charset="0"/>
              <a:buChar char="•"/>
            </a:pPr>
            <a:r>
              <a:rPr lang="en-GB" b="1" dirty="0"/>
              <a:t>AML is the cancer of myeloid progenitors causing a decrease in their downstream cells.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Myeloproliferative Disorders include chronic myeloid leukaemia includes proliferation of granulocytes</a:t>
            </a:r>
          </a:p>
          <a:p>
            <a:pPr marL="171450" lvl="0" indent="-171450">
              <a:spcBef>
                <a:spcPts val="0"/>
              </a:spcBef>
              <a:buFont typeface="Arial" panose="020B0604020202020204" pitchFamily="34" charset="0"/>
              <a:buChar char="•"/>
            </a:pPr>
            <a:endParaRPr lang="en-GB" dirty="0"/>
          </a:p>
          <a:p>
            <a:pPr marL="171450" lvl="0" indent="-171450">
              <a:spcBef>
                <a:spcPts val="0"/>
              </a:spcBef>
              <a:buFont typeface="Arial" panose="020B0604020202020204" pitchFamily="34" charset="0"/>
              <a:buChar char="•"/>
            </a:pPr>
            <a:r>
              <a:rPr lang="en-GB" dirty="0"/>
              <a:t>This slide will make more sense and be useful after haematology teaching!</a:t>
            </a:r>
            <a:endParaRPr dirty="0"/>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1401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marL="171450" lvl="0" indent="-171450">
              <a:spcBef>
                <a:spcPts val="0"/>
              </a:spcBef>
            </a:pPr>
            <a:r>
              <a:rPr lang="en-GB" b="1" dirty="0"/>
              <a:t>Not much to say other than learn half of this table and reverse it for the rest. </a:t>
            </a:r>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1668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
        <p:cNvGrpSpPr/>
        <p:nvPr/>
      </p:nvGrpSpPr>
      <p:grpSpPr>
        <a:xfrm>
          <a:off x="0" y="0"/>
          <a:ext cx="0" cy="0"/>
          <a:chOff x="0" y="0"/>
          <a:chExt cx="0" cy="0"/>
        </a:xfrm>
      </p:grpSpPr>
      <p:sp>
        <p:nvSpPr>
          <p:cNvPr id="16" name="Google Shape;1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
        <p:cNvGrpSpPr/>
        <p:nvPr/>
      </p:nvGrpSpPr>
      <p:grpSpPr>
        <a:xfrm>
          <a:off x="0" y="0"/>
          <a:ext cx="0" cy="0"/>
          <a:chOff x="0" y="0"/>
          <a:chExt cx="0" cy="0"/>
        </a:xfrm>
      </p:grpSpPr>
      <p:sp>
        <p:nvSpPr>
          <p:cNvPr id="29" name="Google Shape;29;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 name="Google Shape;3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5"/>
            <a:ext cx="6172200" cy="4873625"/>
          </a:xfrm>
          <a:prstGeom prst="rect">
            <a:avLst/>
          </a:prstGeom>
          <a:noFill/>
          <a:ln>
            <a:noFill/>
          </a:ln>
        </p:spPr>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hyperlink" Target="https://docs.google.com/forms/d/e/1FAIpQLSdZ7CPEXU39NQTivqIlWhbhIyUbFZ3UrZCDx0iFO_1T40w9Ug/viewform?usp=sf_link"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p:nvPr/>
        </p:nvSpPr>
        <p:spPr>
          <a:xfrm>
            <a:off x="5401733" y="5046132"/>
            <a:ext cx="1744133" cy="629398"/>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600" b="0" i="0" u="none" strike="noStrike" cap="none">
              <a:solidFill>
                <a:schemeClr val="dk1"/>
              </a:solidFill>
              <a:latin typeface="Radley"/>
              <a:ea typeface="Radley"/>
              <a:cs typeface="Radley"/>
              <a:sym typeface="Radley"/>
            </a:endParaRPr>
          </a:p>
        </p:txBody>
      </p:sp>
      <p:sp>
        <p:nvSpPr>
          <p:cNvPr id="95" name="Google Shape;95;p2"/>
          <p:cNvSpPr txBox="1"/>
          <p:nvPr/>
        </p:nvSpPr>
        <p:spPr>
          <a:xfrm>
            <a:off x="5061475" y="5675530"/>
            <a:ext cx="2734500" cy="646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a:solidFill>
                  <a:srgbClr val="293267"/>
                </a:solidFill>
                <a:latin typeface="Calibri"/>
                <a:ea typeface="Calibri"/>
                <a:cs typeface="Calibri"/>
                <a:sym typeface="Calibri"/>
              </a:rPr>
              <a:t>2022/2023</a:t>
            </a:r>
            <a:endParaRPr sz="3200" b="1" i="0" u="none" strike="noStrike" cap="none">
              <a:solidFill>
                <a:srgbClr val="293267"/>
              </a:solidFill>
              <a:latin typeface="Calibri"/>
              <a:ea typeface="Calibri"/>
              <a:cs typeface="Calibri"/>
              <a:sym typeface="Calibri"/>
            </a:endParaRPr>
          </a:p>
        </p:txBody>
      </p:sp>
      <p:grpSp>
        <p:nvGrpSpPr>
          <p:cNvPr id="2" name="Group 1">
            <a:extLst>
              <a:ext uri="{FF2B5EF4-FFF2-40B4-BE49-F238E27FC236}">
                <a16:creationId xmlns:a16="http://schemas.microsoft.com/office/drawing/2014/main" id="{242F3E15-989F-3F20-BAB1-9DA0FB59133D}"/>
              </a:ext>
            </a:extLst>
          </p:cNvPr>
          <p:cNvGrpSpPr/>
          <p:nvPr/>
        </p:nvGrpSpPr>
        <p:grpSpPr>
          <a:xfrm>
            <a:off x="2358035" y="-875912"/>
            <a:ext cx="7475929" cy="7475929"/>
            <a:chOff x="2358035" y="-875912"/>
            <a:chExt cx="7475929" cy="7475929"/>
          </a:xfrm>
        </p:grpSpPr>
        <p:pic>
          <p:nvPicPr>
            <p:cNvPr id="96" name="Google Shape;96;p2"/>
            <p:cNvPicPr preferRelativeResize="0"/>
            <p:nvPr/>
          </p:nvPicPr>
          <p:blipFill rotWithShape="1">
            <a:blip r:embed="rId3">
              <a:alphaModFix/>
            </a:blip>
            <a:srcRect/>
            <a:stretch/>
          </p:blipFill>
          <p:spPr>
            <a:xfrm>
              <a:off x="3999633" y="450064"/>
              <a:ext cx="4192731" cy="4192731"/>
            </a:xfrm>
            <a:prstGeom prst="rect">
              <a:avLst/>
            </a:prstGeom>
            <a:noFill/>
            <a:ln>
              <a:noFill/>
            </a:ln>
          </p:spPr>
        </p:pic>
        <p:pic>
          <p:nvPicPr>
            <p:cNvPr id="97" name="Google Shape;97;p2" descr="A picture containing text&#10;&#10;Description automatically generated"/>
            <p:cNvPicPr preferRelativeResize="0"/>
            <p:nvPr/>
          </p:nvPicPr>
          <p:blipFill rotWithShape="1">
            <a:blip r:embed="rId4">
              <a:alphaModFix/>
            </a:blip>
            <a:srcRect/>
            <a:stretch/>
          </p:blipFill>
          <p:spPr>
            <a:xfrm>
              <a:off x="2358035" y="-875912"/>
              <a:ext cx="7475929" cy="7475929"/>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8" name="Shape 98"/>
          <p:cNvSpPr txBox="1"/>
          <p:nvPr/>
        </p:nvSpPr>
        <p:spPr>
          <a:xfrm>
            <a:off x="-64008" y="-3652"/>
            <a:ext cx="12256008" cy="1485899"/>
          </a:xfrm>
          <a:prstGeom prst="rect">
            <a:avLst/>
          </a:prstGeom>
          <a:solidFill>
            <a:srgbClr val="293267"/>
          </a:solidFill>
          <a:ln>
            <a:noFill/>
          </a:ln>
        </p:spPr>
        <p:txBody>
          <a:bodyPr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99" name="Shape 99"/>
          <p:cNvSpPr txBox="1"/>
          <p:nvPr/>
        </p:nvSpPr>
        <p:spPr>
          <a:xfrm>
            <a:off x="2181103" y="206397"/>
            <a:ext cx="7424883" cy="981135"/>
          </a:xfrm>
          <a:prstGeom prst="rect">
            <a:avLst/>
          </a:prstGeom>
          <a:noFill/>
          <a:ln>
            <a:noFill/>
          </a:ln>
        </p:spPr>
        <p:txBody>
          <a:bodyPr wrap="square" lIns="68569" tIns="34275" rIns="68569" bIns="34275" anchor="t" anchorCtr="0">
            <a:noAutofit/>
          </a:bodyPr>
          <a:lstStyle/>
          <a:p>
            <a:pPr algn="ctr">
              <a:buSzPct val="25000"/>
            </a:pPr>
            <a:r>
              <a:rPr lang="en-GB" sz="5250" dirty="0">
                <a:solidFill>
                  <a:schemeClr val="bg1"/>
                </a:solidFill>
                <a:latin typeface="Didot" charset="0"/>
                <a:ea typeface="Didot" charset="0"/>
                <a:cs typeface="Didot" charset="0"/>
                <a:sym typeface="Calibri"/>
              </a:rPr>
              <a:t>Innate Immunology</a:t>
            </a:r>
          </a:p>
        </p:txBody>
      </p:sp>
      <p:pic>
        <p:nvPicPr>
          <p:cNvPr id="2" name="Picture 1">
            <a:extLst>
              <a:ext uri="{FF2B5EF4-FFF2-40B4-BE49-F238E27FC236}">
                <a16:creationId xmlns:a16="http://schemas.microsoft.com/office/drawing/2014/main" id="{BD397BB8-81E6-4CBF-A9C2-95DD271E423A}"/>
              </a:ext>
            </a:extLst>
          </p:cNvPr>
          <p:cNvPicPr>
            <a:picLocks noChangeAspect="1"/>
          </p:cNvPicPr>
          <p:nvPr/>
        </p:nvPicPr>
        <p:blipFill>
          <a:blip r:embed="rId3"/>
          <a:stretch>
            <a:fillRect/>
          </a:stretch>
        </p:blipFill>
        <p:spPr>
          <a:xfrm>
            <a:off x="2207421" y="2460382"/>
            <a:ext cx="7777158" cy="3110864"/>
          </a:xfrm>
          <a:prstGeom prst="roundRect">
            <a:avLst>
              <a:gd name="adj" fmla="val 8594"/>
            </a:avLst>
          </a:prstGeom>
          <a:solidFill>
            <a:srgbClr val="FFFFFF">
              <a:shade val="85000"/>
            </a:srgbClr>
          </a:solidFill>
          <a:ln>
            <a:noFill/>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2" name="TextBox 1"/>
          <p:cNvSpPr txBox="1"/>
          <p:nvPr/>
        </p:nvSpPr>
        <p:spPr>
          <a:xfrm>
            <a:off x="3214808" y="1014747"/>
            <a:ext cx="4348285" cy="507831"/>
          </a:xfrm>
          <a:prstGeom prst="rect">
            <a:avLst/>
          </a:prstGeom>
          <a:noFill/>
        </p:spPr>
        <p:txBody>
          <a:bodyPr wrap="square" rtlCol="0">
            <a:spAutoFit/>
          </a:bodyPr>
          <a:lstStyle/>
          <a:p>
            <a:r>
              <a:rPr lang="en-US" sz="2700" dirty="0">
                <a:solidFill>
                  <a:schemeClr val="bg1"/>
                </a:solidFill>
                <a:latin typeface="Didot" charset="0"/>
                <a:ea typeface="Didot" charset="0"/>
                <a:cs typeface="Didot" charset="0"/>
              </a:rPr>
              <a:t>Innate Immune system</a:t>
            </a:r>
          </a:p>
        </p:txBody>
      </p:sp>
      <p:sp>
        <p:nvSpPr>
          <p:cNvPr id="10" name="TextBox 9">
            <a:extLst>
              <a:ext uri="{FF2B5EF4-FFF2-40B4-BE49-F238E27FC236}">
                <a16:creationId xmlns:a16="http://schemas.microsoft.com/office/drawing/2014/main" id="{04CCEE0D-AA62-4D88-8EA7-80BC135CCC76}"/>
              </a:ext>
            </a:extLst>
          </p:cNvPr>
          <p:cNvSpPr txBox="1"/>
          <p:nvPr/>
        </p:nvSpPr>
        <p:spPr>
          <a:xfrm>
            <a:off x="1756214" y="1036787"/>
            <a:ext cx="4978085" cy="507831"/>
          </a:xfrm>
          <a:prstGeom prst="rect">
            <a:avLst/>
          </a:prstGeom>
          <a:noFill/>
        </p:spPr>
        <p:txBody>
          <a:bodyPr wrap="square" rtlCol="0">
            <a:spAutoFit/>
          </a:bodyPr>
          <a:lstStyle/>
          <a:p>
            <a:r>
              <a:rPr lang="en-US" sz="2700" dirty="0">
                <a:solidFill>
                  <a:schemeClr val="bg1"/>
                </a:solidFill>
                <a:latin typeface="Didot" charset="0"/>
                <a:ea typeface="Didot" charset="0"/>
                <a:cs typeface="Didot" charset="0"/>
              </a:rPr>
              <a:t>Innate Recognition </a:t>
            </a:r>
          </a:p>
        </p:txBody>
      </p:sp>
      <p:pic>
        <p:nvPicPr>
          <p:cNvPr id="8" name="Picture 7">
            <a:extLst>
              <a:ext uri="{FF2B5EF4-FFF2-40B4-BE49-F238E27FC236}">
                <a16:creationId xmlns:a16="http://schemas.microsoft.com/office/drawing/2014/main" id="{44DC7A4B-A1EC-4C14-87AF-370FA4646054}"/>
              </a:ext>
            </a:extLst>
          </p:cNvPr>
          <p:cNvPicPr>
            <a:picLocks noChangeAspect="1"/>
          </p:cNvPicPr>
          <p:nvPr/>
        </p:nvPicPr>
        <p:blipFill>
          <a:blip r:embed="rId3"/>
          <a:stretch>
            <a:fillRect/>
          </a:stretch>
        </p:blipFill>
        <p:spPr>
          <a:xfrm>
            <a:off x="1834799" y="1995404"/>
            <a:ext cx="8359907" cy="2867195"/>
          </a:xfrm>
          <a:prstGeom prst="rect">
            <a:avLst/>
          </a:prstGeom>
        </p:spPr>
      </p:pic>
      <p:sp>
        <p:nvSpPr>
          <p:cNvPr id="6" name="Shape 108">
            <a:extLst>
              <a:ext uri="{FF2B5EF4-FFF2-40B4-BE49-F238E27FC236}">
                <a16:creationId xmlns:a16="http://schemas.microsoft.com/office/drawing/2014/main" id="{980641E3-1A4E-4CD3-BEAB-7E8522E20872}"/>
              </a:ext>
            </a:extLst>
          </p:cNvPr>
          <p:cNvSpPr txBox="1"/>
          <p:nvPr/>
        </p:nvSpPr>
        <p:spPr>
          <a:xfrm>
            <a:off x="0" y="0"/>
            <a:ext cx="12192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7" name="TextBox 6">
            <a:extLst>
              <a:ext uri="{FF2B5EF4-FFF2-40B4-BE49-F238E27FC236}">
                <a16:creationId xmlns:a16="http://schemas.microsoft.com/office/drawing/2014/main" id="{E4AB68DA-2DC0-442B-9E26-B078A83E1B19}"/>
              </a:ext>
            </a:extLst>
          </p:cNvPr>
          <p:cNvSpPr txBox="1"/>
          <p:nvPr/>
        </p:nvSpPr>
        <p:spPr>
          <a:xfrm>
            <a:off x="1288123" y="209994"/>
            <a:ext cx="7730285"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Innate Recognition</a:t>
            </a:r>
          </a:p>
        </p:txBody>
      </p:sp>
    </p:spTree>
    <p:extLst>
      <p:ext uri="{BB962C8B-B14F-4D97-AF65-F5344CB8AC3E}">
        <p14:creationId xmlns:p14="http://schemas.microsoft.com/office/powerpoint/2010/main" val="413814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8" name="Shape 108"/>
          <p:cNvSpPr txBox="1"/>
          <p:nvPr/>
        </p:nvSpPr>
        <p:spPr>
          <a:xfrm>
            <a:off x="0" y="0"/>
            <a:ext cx="12192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1288123" y="209994"/>
            <a:ext cx="7730285"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Innate Recognition</a:t>
            </a:r>
          </a:p>
        </p:txBody>
      </p:sp>
      <p:pic>
        <p:nvPicPr>
          <p:cNvPr id="5" name="Picture 4">
            <a:extLst>
              <a:ext uri="{FF2B5EF4-FFF2-40B4-BE49-F238E27FC236}">
                <a16:creationId xmlns:a16="http://schemas.microsoft.com/office/drawing/2014/main" id="{12096F26-42BD-4888-908B-05B65F8C028D}"/>
              </a:ext>
            </a:extLst>
          </p:cNvPr>
          <p:cNvPicPr>
            <a:picLocks noChangeAspect="1"/>
          </p:cNvPicPr>
          <p:nvPr/>
        </p:nvPicPr>
        <p:blipFill>
          <a:blip r:embed="rId3"/>
          <a:stretch>
            <a:fillRect/>
          </a:stretch>
        </p:blipFill>
        <p:spPr>
          <a:xfrm>
            <a:off x="3047999" y="1193005"/>
            <a:ext cx="5629576" cy="4655990"/>
          </a:xfrm>
          <a:prstGeom prst="rect">
            <a:avLst/>
          </a:prstGeom>
        </p:spPr>
      </p:pic>
      <p:graphicFrame>
        <p:nvGraphicFramePr>
          <p:cNvPr id="10" name="Table 3">
            <a:extLst>
              <a:ext uri="{FF2B5EF4-FFF2-40B4-BE49-F238E27FC236}">
                <a16:creationId xmlns:a16="http://schemas.microsoft.com/office/drawing/2014/main" id="{9335F45C-3E74-470A-A0D7-C3737C62A4F0}"/>
              </a:ext>
            </a:extLst>
          </p:cNvPr>
          <p:cNvGraphicFramePr>
            <a:graphicFrameLocks noGrp="1"/>
          </p:cNvGraphicFramePr>
          <p:nvPr/>
        </p:nvGraphicFramePr>
        <p:xfrm>
          <a:off x="2485901" y="1397000"/>
          <a:ext cx="7564584" cy="4267995"/>
        </p:xfrm>
        <a:graphic>
          <a:graphicData uri="http://schemas.openxmlformats.org/drawingml/2006/table">
            <a:tbl>
              <a:tblPr firstRow="1" bandRow="1">
                <a:tableStyleId>{5C22544A-7EE6-4342-B048-85BDC9FD1C3A}</a:tableStyleId>
              </a:tblPr>
              <a:tblGrid>
                <a:gridCol w="2521528">
                  <a:extLst>
                    <a:ext uri="{9D8B030D-6E8A-4147-A177-3AD203B41FA5}">
                      <a16:colId xmlns:a16="http://schemas.microsoft.com/office/drawing/2014/main" val="3369160120"/>
                    </a:ext>
                  </a:extLst>
                </a:gridCol>
                <a:gridCol w="2521528">
                  <a:extLst>
                    <a:ext uri="{9D8B030D-6E8A-4147-A177-3AD203B41FA5}">
                      <a16:colId xmlns:a16="http://schemas.microsoft.com/office/drawing/2014/main" val="1784931360"/>
                    </a:ext>
                  </a:extLst>
                </a:gridCol>
                <a:gridCol w="2521528">
                  <a:extLst>
                    <a:ext uri="{9D8B030D-6E8A-4147-A177-3AD203B41FA5}">
                      <a16:colId xmlns:a16="http://schemas.microsoft.com/office/drawing/2014/main" val="1816050844"/>
                    </a:ext>
                  </a:extLst>
                </a:gridCol>
              </a:tblGrid>
              <a:tr h="1010523">
                <a:tc>
                  <a:txBody>
                    <a:bodyPr/>
                    <a:lstStyle/>
                    <a:p>
                      <a:r>
                        <a:rPr lang="en-GB" dirty="0"/>
                        <a:t>Pattern  Recognition Receptor (PRR)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Pathogen associated molecular pattern (PAMP)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Present 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899614"/>
                  </a:ext>
                </a:extLst>
              </a:tr>
              <a:tr h="508337">
                <a:tc>
                  <a:txBody>
                    <a:bodyPr/>
                    <a:lstStyle/>
                    <a:p>
                      <a:r>
                        <a:rPr lang="en-GB" b="1" dirty="0">
                          <a:highlight>
                            <a:srgbClr val="FFFF00"/>
                          </a:highlight>
                        </a:rPr>
                        <a:t>TLR2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highlight>
                            <a:srgbClr val="FFFF00"/>
                          </a:highlight>
                        </a:rPr>
                        <a:t>Peptidoglycan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err="1">
                          <a:highlight>
                            <a:srgbClr val="FFFF00"/>
                          </a:highlight>
                        </a:rPr>
                        <a:t>G+ve</a:t>
                      </a:r>
                      <a:r>
                        <a:rPr lang="en-GB" b="1" dirty="0">
                          <a:highlight>
                            <a:srgbClr val="FFFF00"/>
                          </a:highlight>
                        </a:rPr>
                        <a:t> Bacteria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1933057"/>
                  </a:ext>
                </a:extLst>
              </a:tr>
              <a:tr h="508337">
                <a:tc>
                  <a:txBody>
                    <a:bodyPr/>
                    <a:lstStyle/>
                    <a:p>
                      <a:r>
                        <a:rPr lang="en-GB" b="1" dirty="0"/>
                        <a:t>TLR3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dsRNA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Viruses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3194402"/>
                  </a:ext>
                </a:extLst>
              </a:tr>
              <a:tr h="715787">
                <a:tc>
                  <a:txBody>
                    <a:bodyPr/>
                    <a:lstStyle/>
                    <a:p>
                      <a:r>
                        <a:rPr lang="en-GB" b="1" dirty="0">
                          <a:highlight>
                            <a:srgbClr val="FFFF00"/>
                          </a:highlight>
                        </a:rPr>
                        <a:t>TLR4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highlight>
                            <a:srgbClr val="FFFF00"/>
                          </a:highlight>
                        </a:rPr>
                        <a:t>Lipopolysaccharide (LPS)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highlight>
                            <a:srgbClr val="FFFF00"/>
                          </a:highlight>
                        </a:rPr>
                        <a:t>Gram-ve Bacteria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6697145"/>
                  </a:ext>
                </a:extLst>
              </a:tr>
              <a:tr h="508337">
                <a:tc>
                  <a:txBody>
                    <a:bodyPr/>
                    <a:lstStyle/>
                    <a:p>
                      <a:r>
                        <a:rPr lang="en-GB" b="1" dirty="0">
                          <a:highlight>
                            <a:srgbClr val="FFFF00"/>
                          </a:highlight>
                        </a:rPr>
                        <a:t>TLR5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highlight>
                            <a:srgbClr val="FFFF00"/>
                          </a:highlight>
                        </a:rPr>
                        <a:t>Flagellin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highlight>
                            <a:srgbClr val="FFFF00"/>
                          </a:highlight>
                        </a:rPr>
                        <a:t>Flagellated Bacteria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3581873"/>
                  </a:ext>
                </a:extLst>
              </a:tr>
              <a:tr h="508337">
                <a:tc>
                  <a:txBody>
                    <a:bodyPr/>
                    <a:lstStyle/>
                    <a:p>
                      <a:r>
                        <a:rPr lang="en-GB" b="1" dirty="0"/>
                        <a:t>TLR7/8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err="1"/>
                        <a:t>ssRNA</a:t>
                      </a: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Viruses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3096227"/>
                  </a:ext>
                </a:extLst>
              </a:tr>
              <a:tr h="508337">
                <a:tc>
                  <a:txBody>
                    <a:bodyPr/>
                    <a:lstStyle/>
                    <a:p>
                      <a:r>
                        <a:rPr lang="en-GB" b="1" dirty="0"/>
                        <a:t>TLR9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dsDNA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Viruses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5641484"/>
                  </a:ext>
                </a:extLst>
              </a:tr>
            </a:tbl>
          </a:graphicData>
        </a:graphic>
      </p:graphicFrame>
    </p:spTree>
    <p:extLst>
      <p:ext uri="{BB962C8B-B14F-4D97-AF65-F5344CB8AC3E}">
        <p14:creationId xmlns:p14="http://schemas.microsoft.com/office/powerpoint/2010/main" val="1702357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8473FE-CC3A-441F-9514-D60AFA188B76}"/>
              </a:ext>
            </a:extLst>
          </p:cNvPr>
          <p:cNvPicPr>
            <a:picLocks noChangeAspect="1"/>
          </p:cNvPicPr>
          <p:nvPr/>
        </p:nvPicPr>
        <p:blipFill>
          <a:blip r:embed="rId3"/>
          <a:stretch>
            <a:fillRect/>
          </a:stretch>
        </p:blipFill>
        <p:spPr>
          <a:xfrm>
            <a:off x="3137554" y="1352993"/>
            <a:ext cx="5916892" cy="5035932"/>
          </a:xfrm>
          <a:prstGeom prst="rect">
            <a:avLst/>
          </a:prstGeom>
        </p:spPr>
      </p:pic>
      <p:sp>
        <p:nvSpPr>
          <p:cNvPr id="9" name="Shape 108">
            <a:extLst>
              <a:ext uri="{FF2B5EF4-FFF2-40B4-BE49-F238E27FC236}">
                <a16:creationId xmlns:a16="http://schemas.microsoft.com/office/drawing/2014/main" id="{2326BB4B-E7CE-429C-87C4-105A0CDD19D3}"/>
              </a:ext>
            </a:extLst>
          </p:cNvPr>
          <p:cNvSpPr txBox="1"/>
          <p:nvPr/>
        </p:nvSpPr>
        <p:spPr>
          <a:xfrm>
            <a:off x="0" y="0"/>
            <a:ext cx="12192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10" name="TextBox 9">
            <a:extLst>
              <a:ext uri="{FF2B5EF4-FFF2-40B4-BE49-F238E27FC236}">
                <a16:creationId xmlns:a16="http://schemas.microsoft.com/office/drawing/2014/main" id="{0FD5D86F-A210-4A41-8B7A-8968C8412F40}"/>
              </a:ext>
            </a:extLst>
          </p:cNvPr>
          <p:cNvSpPr txBox="1"/>
          <p:nvPr/>
        </p:nvSpPr>
        <p:spPr>
          <a:xfrm>
            <a:off x="1288123" y="209994"/>
            <a:ext cx="7730285"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Innate Recognition</a:t>
            </a:r>
          </a:p>
        </p:txBody>
      </p:sp>
    </p:spTree>
    <p:extLst>
      <p:ext uri="{BB962C8B-B14F-4D97-AF65-F5344CB8AC3E}">
        <p14:creationId xmlns:p14="http://schemas.microsoft.com/office/powerpoint/2010/main" val="4006050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8" name="Shape 108"/>
          <p:cNvSpPr txBox="1"/>
          <p:nvPr/>
        </p:nvSpPr>
        <p:spPr>
          <a:xfrm>
            <a:off x="0" y="0"/>
            <a:ext cx="12192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1263223" y="209994"/>
            <a:ext cx="7929489"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Innate Cells; Dendritic Cells</a:t>
            </a:r>
          </a:p>
        </p:txBody>
      </p:sp>
      <p:pic>
        <p:nvPicPr>
          <p:cNvPr id="1026" name="Picture 2" descr="Frontiers | Human Dendritic Cells: Their Heterogeneity and Clinical  Application Potential in Cancer Immunotherapy | Immunology">
            <a:extLst>
              <a:ext uri="{FF2B5EF4-FFF2-40B4-BE49-F238E27FC236}">
                <a16:creationId xmlns:a16="http://schemas.microsoft.com/office/drawing/2014/main" id="{6EEF081B-4ADA-486A-990B-7FBA95DE8C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8962" y="1253155"/>
            <a:ext cx="5339039" cy="452153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CA78005-5490-4CD8-BE86-DF9F0D9E8193}"/>
              </a:ext>
            </a:extLst>
          </p:cNvPr>
          <p:cNvPicPr>
            <a:picLocks noChangeAspect="1"/>
          </p:cNvPicPr>
          <p:nvPr/>
        </p:nvPicPr>
        <p:blipFill>
          <a:blip r:embed="rId4"/>
          <a:stretch>
            <a:fillRect/>
          </a:stretch>
        </p:blipFill>
        <p:spPr>
          <a:xfrm>
            <a:off x="1524001" y="2028021"/>
            <a:ext cx="3821187" cy="3746665"/>
          </a:xfrm>
          <a:prstGeom prst="rect">
            <a:avLst/>
          </a:prstGeom>
        </p:spPr>
      </p:pic>
    </p:spTree>
    <p:extLst>
      <p:ext uri="{BB962C8B-B14F-4D97-AF65-F5344CB8AC3E}">
        <p14:creationId xmlns:p14="http://schemas.microsoft.com/office/powerpoint/2010/main" val="324279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300990" y="1600199"/>
            <a:ext cx="7391400" cy="4525963"/>
          </a:xfrm>
          <a:prstGeom prst="rect">
            <a:avLst/>
          </a:prstGeom>
          <a:noFill/>
          <a:ln>
            <a:noFill/>
          </a:ln>
        </p:spPr>
        <p:txBody>
          <a:bodyPr spcFirstLastPara="1" wrap="square" lIns="91425" tIns="45700" rIns="91425" bIns="45700" anchor="t" anchorCtr="0">
            <a:noAutofit/>
          </a:bodyPr>
          <a:lstStyle/>
          <a:p>
            <a:pPr indent="-457200">
              <a:spcBef>
                <a:spcPts val="0"/>
              </a:spcBef>
            </a:pPr>
            <a:r>
              <a:rPr lang="en-GB" b="1" dirty="0">
                <a:latin typeface="Didot" charset="0"/>
                <a:ea typeface="Didot" charset="0"/>
                <a:cs typeface="Didot" charset="0"/>
              </a:rPr>
              <a:t>Phagocytosis, antigen presentation</a:t>
            </a:r>
            <a:r>
              <a:rPr lang="en-GB" dirty="0">
                <a:latin typeface="Didot" charset="0"/>
                <a:ea typeface="Didot" charset="0"/>
                <a:cs typeface="Didot" charset="0"/>
              </a:rPr>
              <a:t>, and cytokine secreting</a:t>
            </a:r>
          </a:p>
          <a:p>
            <a:pPr marL="857250" lvl="1" indent="-457200">
              <a:spcBef>
                <a:spcPts val="0"/>
              </a:spcBef>
            </a:pPr>
            <a:r>
              <a:rPr lang="en-GB" b="1" dirty="0">
                <a:latin typeface="Didot" charset="0"/>
                <a:ea typeface="Didot" charset="0"/>
                <a:cs typeface="Didot" charset="0"/>
              </a:rPr>
              <a:t>TNF-α,</a:t>
            </a:r>
            <a:r>
              <a:rPr lang="en-GB" dirty="0">
                <a:latin typeface="Didot" charset="0"/>
                <a:ea typeface="Didot" charset="0"/>
                <a:cs typeface="Didot" charset="0"/>
              </a:rPr>
              <a:t> </a:t>
            </a:r>
            <a:r>
              <a:rPr lang="en-GB" b="1" dirty="0">
                <a:latin typeface="Didot" charset="0"/>
                <a:ea typeface="Didot" charset="0"/>
                <a:cs typeface="Didot" charset="0"/>
              </a:rPr>
              <a:t>IL-1</a:t>
            </a:r>
            <a:r>
              <a:rPr lang="en-GB" dirty="0">
                <a:latin typeface="Didot" charset="0"/>
                <a:ea typeface="Didot" charset="0"/>
                <a:cs typeface="Didot" charset="0"/>
              </a:rPr>
              <a:t>, IL-12</a:t>
            </a:r>
            <a:endParaRPr lang="en-GB" b="0" i="0" u="none" strike="noStrike" cap="none" dirty="0">
              <a:solidFill>
                <a:schemeClr val="dk1"/>
              </a:solidFill>
              <a:latin typeface="Didot" charset="0"/>
              <a:ea typeface="Didot" charset="0"/>
              <a:cs typeface="Didot" charset="0"/>
              <a:sym typeface="Calibri"/>
            </a:endParaRPr>
          </a:p>
          <a:p>
            <a:pPr indent="-457200">
              <a:spcBef>
                <a:spcPts val="0"/>
              </a:spcBef>
            </a:pPr>
            <a:r>
              <a:rPr lang="en-GB" b="1" dirty="0">
                <a:latin typeface="Didot" charset="0"/>
                <a:ea typeface="Didot" charset="0"/>
                <a:cs typeface="Didot" charset="0"/>
              </a:rPr>
              <a:t>Round single nuclei</a:t>
            </a:r>
            <a:r>
              <a:rPr lang="en-GB" dirty="0">
                <a:latin typeface="Didot" charset="0"/>
                <a:ea typeface="Didot" charset="0"/>
                <a:cs typeface="Didot" charset="0"/>
              </a:rPr>
              <a:t> often with a small indentation. </a:t>
            </a:r>
          </a:p>
          <a:p>
            <a:pPr indent="-457200">
              <a:spcBef>
                <a:spcPts val="0"/>
              </a:spcBef>
            </a:pPr>
            <a:r>
              <a:rPr lang="en-GB" b="1" dirty="0">
                <a:latin typeface="Didot" charset="0"/>
                <a:ea typeface="Didot" charset="0"/>
                <a:cs typeface="Didot" charset="0"/>
              </a:rPr>
              <a:t>CD14+ </a:t>
            </a:r>
            <a:r>
              <a:rPr lang="en-GB" dirty="0">
                <a:latin typeface="Didot" charset="0"/>
                <a:ea typeface="Didot" charset="0"/>
                <a:cs typeface="Didot" charset="0"/>
              </a:rPr>
              <a:t>and </a:t>
            </a:r>
            <a:r>
              <a:rPr lang="en-GB" b="1" dirty="0">
                <a:latin typeface="Didot" charset="0"/>
                <a:ea typeface="Didot" charset="0"/>
                <a:cs typeface="Didot" charset="0"/>
              </a:rPr>
              <a:t>CD40+</a:t>
            </a:r>
          </a:p>
          <a:p>
            <a:pPr indent="-457200">
              <a:spcBef>
                <a:spcPts val="0"/>
              </a:spcBef>
            </a:pPr>
            <a:r>
              <a:rPr lang="en-GB" b="1" dirty="0">
                <a:latin typeface="Didot" charset="0"/>
                <a:ea typeface="Didot" charset="0"/>
                <a:cs typeface="Didot" charset="0"/>
              </a:rPr>
              <a:t>Either derived from blood monocytes or as tissue resident macrophages.</a:t>
            </a:r>
          </a:p>
          <a:p>
            <a:pPr indent="-457200">
              <a:spcBef>
                <a:spcPts val="0"/>
              </a:spcBef>
            </a:pPr>
            <a:r>
              <a:rPr lang="en-GB" dirty="0">
                <a:latin typeface="Didot" charset="0"/>
                <a:ea typeface="Didot" charset="0"/>
                <a:cs typeface="Didot" charset="0"/>
              </a:rPr>
              <a:t>Detect PAMPs and DAMPs by PRRs</a:t>
            </a:r>
          </a:p>
          <a:p>
            <a:pPr indent="-457200">
              <a:spcBef>
                <a:spcPts val="0"/>
              </a:spcBef>
            </a:pPr>
            <a:r>
              <a:rPr lang="en-GB" dirty="0">
                <a:latin typeface="Didot" charset="0"/>
                <a:ea typeface="Didot" charset="0"/>
                <a:cs typeface="Didot" charset="0"/>
              </a:rPr>
              <a:t>One of the </a:t>
            </a:r>
            <a:r>
              <a:rPr lang="en-GB" b="1" dirty="0">
                <a:latin typeface="Didot" charset="0"/>
                <a:ea typeface="Didot" charset="0"/>
                <a:cs typeface="Didot" charset="0"/>
              </a:rPr>
              <a:t>principle cells in chronic inflammation</a:t>
            </a:r>
            <a:r>
              <a:rPr lang="en-GB" dirty="0">
                <a:latin typeface="Didot" charset="0"/>
                <a:ea typeface="Didot" charset="0"/>
                <a:cs typeface="Didot" charset="0"/>
              </a:rPr>
              <a:t>. </a:t>
            </a:r>
          </a:p>
          <a:p>
            <a:pPr indent="-457200">
              <a:spcBef>
                <a:spcPts val="0"/>
              </a:spcBef>
            </a:pPr>
            <a:endParaRPr dirty="0">
              <a:latin typeface="Didot" charset="0"/>
              <a:ea typeface="Didot" charset="0"/>
              <a:cs typeface="Didot" charset="0"/>
            </a:endParaRPr>
          </a:p>
        </p:txBody>
      </p:sp>
      <p:sp>
        <p:nvSpPr>
          <p:cNvPr id="108" name="Shape 108"/>
          <p:cNvSpPr txBox="1"/>
          <p:nvPr/>
        </p:nvSpPr>
        <p:spPr>
          <a:xfrm>
            <a:off x="0" y="4389"/>
            <a:ext cx="12192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1138896" y="226415"/>
            <a:ext cx="8924101"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Innate Cells; Macrophages</a:t>
            </a:r>
          </a:p>
        </p:txBody>
      </p:sp>
      <p:pic>
        <p:nvPicPr>
          <p:cNvPr id="1026" name="Picture 2" descr="Macrophages containing blue- gray hemosiderin pigment">
            <a:extLst>
              <a:ext uri="{FF2B5EF4-FFF2-40B4-BE49-F238E27FC236}">
                <a16:creationId xmlns:a16="http://schemas.microsoft.com/office/drawing/2014/main" id="{4726727D-1C35-D54A-80DF-CE19363526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8115" y="2039142"/>
            <a:ext cx="3905250" cy="364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62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1688387" y="1294386"/>
            <a:ext cx="5453565" cy="4831779"/>
          </a:xfrm>
          <a:prstGeom prst="rect">
            <a:avLst/>
          </a:prstGeom>
          <a:noFill/>
          <a:ln>
            <a:noFill/>
          </a:ln>
        </p:spPr>
        <p:txBody>
          <a:bodyPr spcFirstLastPara="1" wrap="square" lIns="91425" tIns="45700" rIns="91425" bIns="45700" anchor="t" anchorCtr="0">
            <a:noAutofit/>
          </a:bodyPr>
          <a:lstStyle/>
          <a:p>
            <a:pPr indent="-457200">
              <a:spcBef>
                <a:spcPts val="0"/>
              </a:spcBef>
            </a:pPr>
            <a:r>
              <a:rPr lang="en-GB" b="1" dirty="0">
                <a:latin typeface="Didot" charset="0"/>
                <a:ea typeface="Didot" charset="0"/>
                <a:cs typeface="Didot" charset="0"/>
              </a:rPr>
              <a:t>Most abundant </a:t>
            </a:r>
            <a:r>
              <a:rPr lang="en-GB" dirty="0">
                <a:latin typeface="Didot" charset="0"/>
                <a:ea typeface="Didot" charset="0"/>
                <a:cs typeface="Didot" charset="0"/>
              </a:rPr>
              <a:t>(70%) WBC f</a:t>
            </a:r>
          </a:p>
          <a:p>
            <a:pPr indent="-457200">
              <a:spcBef>
                <a:spcPts val="0"/>
              </a:spcBef>
            </a:pPr>
            <a:r>
              <a:rPr lang="en-GB" dirty="0">
                <a:latin typeface="Didot" charset="0"/>
                <a:ea typeface="Didot" charset="0"/>
                <a:cs typeface="Didot" charset="0"/>
              </a:rPr>
              <a:t>Short lived </a:t>
            </a:r>
          </a:p>
          <a:p>
            <a:pPr indent="-457200">
              <a:spcBef>
                <a:spcPts val="0"/>
              </a:spcBef>
            </a:pPr>
            <a:r>
              <a:rPr lang="en-GB" b="1" dirty="0">
                <a:latin typeface="Didot" charset="0"/>
                <a:ea typeface="Didot" charset="0"/>
                <a:cs typeface="Didot" charset="0"/>
              </a:rPr>
              <a:t>Rapidly egress </a:t>
            </a:r>
            <a:r>
              <a:rPr lang="en-GB" dirty="0">
                <a:latin typeface="Didot" charset="0"/>
                <a:ea typeface="Didot" charset="0"/>
                <a:cs typeface="Didot" charset="0"/>
              </a:rPr>
              <a:t>into tissues during acute infection</a:t>
            </a:r>
          </a:p>
          <a:p>
            <a:pPr indent="-457200">
              <a:spcBef>
                <a:spcPts val="0"/>
              </a:spcBef>
            </a:pPr>
            <a:r>
              <a:rPr lang="en-GB" b="1" dirty="0">
                <a:latin typeface="Didot" charset="0"/>
                <a:ea typeface="Didot" charset="0"/>
                <a:cs typeface="Didot" charset="0"/>
              </a:rPr>
              <a:t>Phagocytic </a:t>
            </a:r>
            <a:r>
              <a:rPr lang="en-GB" dirty="0">
                <a:latin typeface="Didot" charset="0"/>
                <a:ea typeface="Didot" charset="0"/>
                <a:cs typeface="Didot" charset="0"/>
              </a:rPr>
              <a:t>and bactericidal. </a:t>
            </a:r>
          </a:p>
          <a:p>
            <a:pPr indent="-457200">
              <a:spcBef>
                <a:spcPts val="0"/>
              </a:spcBef>
            </a:pPr>
            <a:r>
              <a:rPr lang="en-GB" dirty="0">
                <a:latin typeface="Didot" charset="0"/>
                <a:ea typeface="Didot" charset="0"/>
                <a:cs typeface="Didot" charset="0"/>
              </a:rPr>
              <a:t>Principle cell of </a:t>
            </a:r>
            <a:r>
              <a:rPr lang="en-GB" b="1" dirty="0">
                <a:latin typeface="Didot" charset="0"/>
                <a:ea typeface="Didot" charset="0"/>
                <a:cs typeface="Didot" charset="0"/>
              </a:rPr>
              <a:t>acute inflammation</a:t>
            </a:r>
            <a:r>
              <a:rPr lang="en-GB" dirty="0">
                <a:latin typeface="Didot" charset="0"/>
                <a:ea typeface="Didot" charset="0"/>
                <a:cs typeface="Didot" charset="0"/>
              </a:rPr>
              <a:t> – </a:t>
            </a:r>
            <a:r>
              <a:rPr lang="en-GB" b="1" dirty="0">
                <a:latin typeface="Didot" charset="0"/>
                <a:ea typeface="Didot" charset="0"/>
                <a:cs typeface="Didot" charset="0"/>
              </a:rPr>
              <a:t>IL-8 Chemokine</a:t>
            </a:r>
            <a:r>
              <a:rPr lang="en-GB" dirty="0">
                <a:latin typeface="Didot" charset="0"/>
                <a:ea typeface="Didot" charset="0"/>
                <a:cs typeface="Didot" charset="0"/>
              </a:rPr>
              <a:t>!</a:t>
            </a:r>
          </a:p>
          <a:p>
            <a:pPr indent="-457200">
              <a:spcBef>
                <a:spcPts val="0"/>
              </a:spcBef>
            </a:pPr>
            <a:r>
              <a:rPr lang="en-GB" dirty="0">
                <a:latin typeface="Didot" charset="0"/>
                <a:ea typeface="Didot" charset="0"/>
                <a:cs typeface="Didot" charset="0"/>
              </a:rPr>
              <a:t>Polymorphonuclear cells </a:t>
            </a:r>
          </a:p>
          <a:p>
            <a:pPr marL="857250" lvl="1" indent="-457200">
              <a:spcBef>
                <a:spcPts val="0"/>
              </a:spcBef>
            </a:pPr>
            <a:r>
              <a:rPr lang="en-GB" dirty="0">
                <a:latin typeface="Didot" charset="0"/>
                <a:ea typeface="Didot" charset="0"/>
                <a:cs typeface="Didot" charset="0"/>
              </a:rPr>
              <a:t>Barr Body (inactivated X chromosome in women)</a:t>
            </a:r>
          </a:p>
          <a:p>
            <a:pPr marL="400050" lvl="1" indent="0">
              <a:spcBef>
                <a:spcPts val="0"/>
              </a:spcBef>
              <a:buNone/>
            </a:pPr>
            <a:endParaRPr lang="en-GB" dirty="0">
              <a:latin typeface="Didot" charset="0"/>
              <a:ea typeface="Didot" charset="0"/>
              <a:cs typeface="Didot" charset="0"/>
            </a:endParaRPr>
          </a:p>
          <a:p>
            <a:pPr marL="857250" lvl="1" indent="-457200">
              <a:spcBef>
                <a:spcPts val="0"/>
              </a:spcBef>
            </a:pPr>
            <a:endParaRPr lang="en-GB" dirty="0">
              <a:latin typeface="Didot" charset="0"/>
              <a:ea typeface="Didot" charset="0"/>
              <a:cs typeface="Didot" charset="0"/>
            </a:endParaRPr>
          </a:p>
        </p:txBody>
      </p:sp>
      <p:sp>
        <p:nvSpPr>
          <p:cNvPr id="108" name="Shape 108"/>
          <p:cNvSpPr txBox="1"/>
          <p:nvPr/>
        </p:nvSpPr>
        <p:spPr>
          <a:xfrm>
            <a:off x="0" y="0"/>
            <a:ext cx="12192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1263223" y="209994"/>
            <a:ext cx="7929489"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Innate Cells; Neutrophils</a:t>
            </a:r>
          </a:p>
        </p:txBody>
      </p:sp>
      <p:pic>
        <p:nvPicPr>
          <p:cNvPr id="1026" name="Picture 2" descr="Image result for Neutrophil">
            <a:extLst>
              <a:ext uri="{FF2B5EF4-FFF2-40B4-BE49-F238E27FC236}">
                <a16:creationId xmlns:a16="http://schemas.microsoft.com/office/drawing/2014/main" id="{BD13CD8D-522E-4B86-AEAF-A3B8B45B22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1952" y="1294386"/>
            <a:ext cx="3142881" cy="23560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arr body neutrophil">
            <a:extLst>
              <a:ext uri="{FF2B5EF4-FFF2-40B4-BE49-F238E27FC236}">
                <a16:creationId xmlns:a16="http://schemas.microsoft.com/office/drawing/2014/main" id="{7CA76F46-AD36-4DE8-806F-F84E2193C8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1952" y="3759141"/>
            <a:ext cx="3142881" cy="2367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31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6">
                                            <p:txEl>
                                              <p:pRg st="5" end="5"/>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8" name="Shape 108"/>
          <p:cNvSpPr txBox="1"/>
          <p:nvPr/>
        </p:nvSpPr>
        <p:spPr>
          <a:xfrm>
            <a:off x="0" y="0"/>
            <a:ext cx="12192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1263223" y="209994"/>
            <a:ext cx="7929489"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Innate Cells; Neutrophils</a:t>
            </a:r>
          </a:p>
        </p:txBody>
      </p:sp>
      <p:pic>
        <p:nvPicPr>
          <p:cNvPr id="1026" name="Picture 2" descr="Frontiers | Organ-Specific Mechanisms of Transendothelial Neutrophil  Migration in the Lung, Liver, Kidney, and Aorta | Immunology">
            <a:extLst>
              <a:ext uri="{FF2B5EF4-FFF2-40B4-BE49-F238E27FC236}">
                <a16:creationId xmlns:a16="http://schemas.microsoft.com/office/drawing/2014/main" id="{8643E705-826D-4500-8C78-1516234398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1517" y="2040915"/>
            <a:ext cx="7908966" cy="3289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958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1688386" y="1215246"/>
            <a:ext cx="8979614" cy="5001671"/>
          </a:xfrm>
          <a:prstGeom prst="rect">
            <a:avLst/>
          </a:prstGeom>
          <a:noFill/>
          <a:ln>
            <a:noFill/>
          </a:ln>
        </p:spPr>
        <p:txBody>
          <a:bodyPr spcFirstLastPara="1" wrap="square" lIns="91425" tIns="45700" rIns="91425" bIns="45700" anchor="t" anchorCtr="0">
            <a:noAutofit/>
          </a:bodyPr>
          <a:lstStyle/>
          <a:p>
            <a:pPr indent="-457200">
              <a:spcBef>
                <a:spcPts val="0"/>
              </a:spcBef>
            </a:pPr>
            <a:r>
              <a:rPr lang="en-GB" dirty="0">
                <a:latin typeface="Didot" charset="0"/>
                <a:ea typeface="Didot" charset="0"/>
                <a:cs typeface="Didot" charset="0"/>
              </a:rPr>
              <a:t>Basophil </a:t>
            </a:r>
          </a:p>
          <a:p>
            <a:pPr marL="857250" lvl="1" indent="-457200">
              <a:spcBef>
                <a:spcPts val="0"/>
              </a:spcBef>
            </a:pPr>
            <a:r>
              <a:rPr lang="en-GB" dirty="0">
                <a:latin typeface="Didot" charset="0"/>
                <a:ea typeface="Didot" charset="0"/>
                <a:cs typeface="Didot" charset="0"/>
              </a:rPr>
              <a:t>Can be thought of as circulating mast cells that </a:t>
            </a:r>
            <a:r>
              <a:rPr lang="en-GB" b="1" dirty="0">
                <a:latin typeface="Didot" charset="0"/>
                <a:ea typeface="Didot" charset="0"/>
                <a:cs typeface="Didot" charset="0"/>
              </a:rPr>
              <a:t>release histamine upon IgE crosslinking</a:t>
            </a:r>
            <a:r>
              <a:rPr lang="en-GB" dirty="0">
                <a:latin typeface="Didot" charset="0"/>
                <a:ea typeface="Didot" charset="0"/>
                <a:cs typeface="Didot" charset="0"/>
              </a:rPr>
              <a:t> Fc</a:t>
            </a:r>
            <a:r>
              <a:rPr lang="el-GR" dirty="0">
                <a:latin typeface="Didot" charset="0"/>
                <a:ea typeface="Didot" charset="0"/>
                <a:cs typeface="Didot" charset="0"/>
              </a:rPr>
              <a:t>ε</a:t>
            </a:r>
            <a:r>
              <a:rPr lang="en-GB" dirty="0">
                <a:latin typeface="Didot" charset="0"/>
                <a:ea typeface="Didot" charset="0"/>
                <a:cs typeface="Didot" charset="0"/>
              </a:rPr>
              <a:t> receptors. </a:t>
            </a:r>
          </a:p>
          <a:p>
            <a:pPr marL="857250" lvl="1" indent="-457200">
              <a:spcBef>
                <a:spcPts val="0"/>
              </a:spcBef>
            </a:pPr>
            <a:r>
              <a:rPr lang="en-GB" b="0" i="0" u="none" strike="noStrike" cap="none" dirty="0">
                <a:solidFill>
                  <a:schemeClr val="dk1"/>
                </a:solidFill>
                <a:latin typeface="Didot" charset="0"/>
                <a:ea typeface="Didot" charset="0"/>
                <a:cs typeface="Didot" charset="0"/>
                <a:sym typeface="Calibri"/>
              </a:rPr>
              <a:t>They also </a:t>
            </a:r>
            <a:r>
              <a:rPr lang="en-GB" dirty="0">
                <a:latin typeface="Didot" charset="0"/>
                <a:ea typeface="Didot" charset="0"/>
                <a:cs typeface="Didot" charset="0"/>
              </a:rPr>
              <a:t>secrete serotonin and heparin</a:t>
            </a:r>
          </a:p>
          <a:p>
            <a:pPr marL="857250" lvl="1" indent="-457200">
              <a:spcBef>
                <a:spcPts val="0"/>
              </a:spcBef>
            </a:pPr>
            <a:r>
              <a:rPr lang="en-GB" b="0" i="0" u="none" strike="noStrike" cap="none" dirty="0">
                <a:solidFill>
                  <a:schemeClr val="dk1"/>
                </a:solidFill>
                <a:latin typeface="Didot" charset="0"/>
                <a:ea typeface="Didot" charset="0"/>
                <a:cs typeface="Didot" charset="0"/>
                <a:sym typeface="Calibri"/>
              </a:rPr>
              <a:t>Important in </a:t>
            </a:r>
            <a:r>
              <a:rPr lang="en-GB" b="1" i="0" u="none" strike="noStrike" cap="none" dirty="0">
                <a:solidFill>
                  <a:schemeClr val="dk1"/>
                </a:solidFill>
                <a:latin typeface="Didot" charset="0"/>
                <a:ea typeface="Didot" charset="0"/>
                <a:cs typeface="Didot" charset="0"/>
                <a:sym typeface="Calibri"/>
              </a:rPr>
              <a:t>asthma, anaphylaxis, atopic dermatitis, and hay fever. </a:t>
            </a:r>
          </a:p>
          <a:p>
            <a:pPr marL="857250" lvl="1" indent="-457200">
              <a:spcBef>
                <a:spcPts val="0"/>
              </a:spcBef>
            </a:pPr>
            <a:r>
              <a:rPr lang="en-GB" dirty="0">
                <a:latin typeface="Didot" charset="0"/>
                <a:ea typeface="Didot" charset="0"/>
                <a:cs typeface="Didot" charset="0"/>
              </a:rPr>
              <a:t>Key point; They do not egress into tissues and become mast cells .</a:t>
            </a:r>
            <a:endParaRPr lang="en-GB" b="0" i="0" u="none" strike="noStrike" cap="none" dirty="0">
              <a:solidFill>
                <a:schemeClr val="dk1"/>
              </a:solidFill>
              <a:latin typeface="Didot" charset="0"/>
              <a:ea typeface="Didot" charset="0"/>
              <a:cs typeface="Didot" charset="0"/>
              <a:sym typeface="Calibri"/>
            </a:endParaRPr>
          </a:p>
          <a:p>
            <a:pPr indent="-457200">
              <a:spcBef>
                <a:spcPts val="0"/>
              </a:spcBef>
            </a:pPr>
            <a:r>
              <a:rPr lang="en-GB" dirty="0">
                <a:latin typeface="Didot" charset="0"/>
                <a:ea typeface="Didot" charset="0"/>
                <a:cs typeface="Didot" charset="0"/>
              </a:rPr>
              <a:t>Eosinophil</a:t>
            </a:r>
          </a:p>
          <a:p>
            <a:pPr marL="857250" lvl="1" indent="-457200">
              <a:spcBef>
                <a:spcPts val="0"/>
              </a:spcBef>
            </a:pPr>
            <a:r>
              <a:rPr lang="en-GB" b="0" i="0" u="none" strike="noStrike" cap="none" dirty="0">
                <a:solidFill>
                  <a:schemeClr val="dk1"/>
                </a:solidFill>
                <a:latin typeface="Didot" charset="0"/>
                <a:ea typeface="Didot" charset="0"/>
                <a:cs typeface="Didot" charset="0"/>
                <a:sym typeface="Calibri"/>
              </a:rPr>
              <a:t>Important </a:t>
            </a:r>
            <a:r>
              <a:rPr lang="en-GB" dirty="0">
                <a:latin typeface="Didot" charset="0"/>
                <a:ea typeface="Didot" charset="0"/>
                <a:cs typeface="Didot" charset="0"/>
              </a:rPr>
              <a:t>cells in dealing with </a:t>
            </a:r>
            <a:r>
              <a:rPr lang="en-GB" b="1" dirty="0">
                <a:latin typeface="Didot" charset="0"/>
                <a:ea typeface="Didot" charset="0"/>
                <a:cs typeface="Didot" charset="0"/>
              </a:rPr>
              <a:t>parasitic infections. </a:t>
            </a:r>
          </a:p>
          <a:p>
            <a:pPr marL="857250" lvl="1" indent="-457200">
              <a:spcBef>
                <a:spcPts val="0"/>
              </a:spcBef>
            </a:pPr>
            <a:r>
              <a:rPr lang="en-GB" b="0" i="0" u="none" strike="noStrike" cap="none" dirty="0">
                <a:solidFill>
                  <a:schemeClr val="dk1"/>
                </a:solidFill>
                <a:latin typeface="Didot" charset="0"/>
                <a:ea typeface="Didot" charset="0"/>
                <a:cs typeface="Didot" charset="0"/>
                <a:sym typeface="Calibri"/>
              </a:rPr>
              <a:t>Release cationic granules such as major basic protein. </a:t>
            </a:r>
          </a:p>
          <a:p>
            <a:pPr marL="857250" lvl="1" indent="-457200">
              <a:spcBef>
                <a:spcPts val="0"/>
              </a:spcBef>
            </a:pPr>
            <a:r>
              <a:rPr lang="en-GB" dirty="0">
                <a:latin typeface="Didot" charset="0"/>
                <a:ea typeface="Didot" charset="0"/>
                <a:cs typeface="Didot" charset="0"/>
              </a:rPr>
              <a:t>Release ROS, eicosanoids, leukotrienes, elastase among other molecules. </a:t>
            </a:r>
            <a:endParaRPr lang="en-GB" b="0" i="0" u="none" strike="noStrike" cap="none" dirty="0">
              <a:solidFill>
                <a:schemeClr val="dk1"/>
              </a:solidFill>
              <a:latin typeface="Didot" charset="0"/>
              <a:ea typeface="Didot" charset="0"/>
              <a:cs typeface="Didot" charset="0"/>
              <a:sym typeface="Calibri"/>
            </a:endParaRPr>
          </a:p>
        </p:txBody>
      </p:sp>
      <p:sp>
        <p:nvSpPr>
          <p:cNvPr id="108" name="Shape 108"/>
          <p:cNvSpPr txBox="1"/>
          <p:nvPr/>
        </p:nvSpPr>
        <p:spPr>
          <a:xfrm>
            <a:off x="0" y="0"/>
            <a:ext cx="12192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1096786" y="222026"/>
            <a:ext cx="9260984"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Innate Cells; Other Granulocytes</a:t>
            </a:r>
          </a:p>
        </p:txBody>
      </p:sp>
    </p:spTree>
    <p:extLst>
      <p:ext uri="{BB962C8B-B14F-4D97-AF65-F5344CB8AC3E}">
        <p14:creationId xmlns:p14="http://schemas.microsoft.com/office/powerpoint/2010/main" val="319447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8" name="Shape 108"/>
          <p:cNvSpPr txBox="1"/>
          <p:nvPr/>
        </p:nvSpPr>
        <p:spPr>
          <a:xfrm>
            <a:off x="0" y="0"/>
            <a:ext cx="12192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1263223" y="209994"/>
            <a:ext cx="7929489"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Phagocytosis</a:t>
            </a:r>
          </a:p>
        </p:txBody>
      </p:sp>
      <p:sp>
        <p:nvSpPr>
          <p:cNvPr id="7" name="TextBox 6">
            <a:extLst>
              <a:ext uri="{FF2B5EF4-FFF2-40B4-BE49-F238E27FC236}">
                <a16:creationId xmlns:a16="http://schemas.microsoft.com/office/drawing/2014/main" id="{A411110A-A6F5-4FA3-A2D6-3872121D8501}"/>
              </a:ext>
            </a:extLst>
          </p:cNvPr>
          <p:cNvSpPr txBox="1"/>
          <p:nvPr/>
        </p:nvSpPr>
        <p:spPr>
          <a:xfrm>
            <a:off x="1688386" y="1241816"/>
            <a:ext cx="8979614" cy="307777"/>
          </a:xfrm>
          <a:prstGeom prst="rect">
            <a:avLst/>
          </a:prstGeom>
          <a:noFill/>
        </p:spPr>
        <p:txBody>
          <a:bodyPr wrap="square">
            <a:spAutoFit/>
          </a:bodyPr>
          <a:lstStyle/>
          <a:p>
            <a:pPr algn="just"/>
            <a:r>
              <a:rPr lang="en-US" b="1" dirty="0">
                <a:latin typeface="Didot"/>
              </a:rPr>
              <a:t>Neutrophils</a:t>
            </a:r>
            <a:r>
              <a:rPr lang="en-US" dirty="0">
                <a:latin typeface="Didot"/>
              </a:rPr>
              <a:t>, </a:t>
            </a:r>
            <a:r>
              <a:rPr lang="en-US" b="1" dirty="0">
                <a:latin typeface="Didot"/>
              </a:rPr>
              <a:t>macrophages</a:t>
            </a:r>
            <a:r>
              <a:rPr lang="en-US" dirty="0">
                <a:latin typeface="Didot"/>
              </a:rPr>
              <a:t>, monocytes, </a:t>
            </a:r>
            <a:r>
              <a:rPr lang="en-US" b="1" dirty="0">
                <a:latin typeface="Didot"/>
              </a:rPr>
              <a:t>dendritic</a:t>
            </a:r>
            <a:r>
              <a:rPr lang="en-US" dirty="0">
                <a:latin typeface="Didot"/>
              </a:rPr>
              <a:t> </a:t>
            </a:r>
            <a:r>
              <a:rPr lang="en-US" b="1" dirty="0">
                <a:latin typeface="Didot"/>
              </a:rPr>
              <a:t>cells</a:t>
            </a:r>
            <a:r>
              <a:rPr lang="en-US" dirty="0">
                <a:latin typeface="Didot"/>
              </a:rPr>
              <a:t>, and eosinophils can be classified as professional phagocytes</a:t>
            </a:r>
            <a:endParaRPr lang="en-US" b="1" dirty="0">
              <a:latin typeface="Didot"/>
              <a:ea typeface="Didot" charset="0"/>
              <a:cs typeface="Didot" charset="0"/>
            </a:endParaRPr>
          </a:p>
        </p:txBody>
      </p:sp>
      <p:pic>
        <p:nvPicPr>
          <p:cNvPr id="2050" name="Picture 2" descr="Phagocytosis With Neutrophil Stock Illustration - Download Image Now -  iStock">
            <a:extLst>
              <a:ext uri="{FF2B5EF4-FFF2-40B4-BE49-F238E27FC236}">
                <a16:creationId xmlns:a16="http://schemas.microsoft.com/office/drawing/2014/main" id="{9EC632EA-9281-4416-BEA5-6705B5F28C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408" y="1765036"/>
            <a:ext cx="7294396" cy="4172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0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txBox="1">
            <a:spLocks noGrp="1"/>
          </p:cNvSpPr>
          <p:nvPr>
            <p:ph type="title"/>
          </p:nvPr>
        </p:nvSpPr>
        <p:spPr>
          <a:xfrm>
            <a:off x="1981200" y="274637"/>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Font typeface="Calibri"/>
              <a:buNone/>
            </a:pPr>
            <a:r>
              <a:rPr lang="en-US"/>
              <a:t>     </a:t>
            </a:r>
            <a:endParaRPr/>
          </a:p>
        </p:txBody>
      </p:sp>
      <p:sp>
        <p:nvSpPr>
          <p:cNvPr id="104" name="Google Shape;104;p3"/>
          <p:cNvSpPr txBox="1">
            <a:spLocks noGrp="1"/>
          </p:cNvSpPr>
          <p:nvPr>
            <p:ph type="body" idx="1"/>
          </p:nvPr>
        </p:nvSpPr>
        <p:spPr>
          <a:xfrm>
            <a:off x="1981200" y="2981326"/>
            <a:ext cx="8229600" cy="3144837"/>
          </a:xfrm>
          <a:prstGeom prst="rect">
            <a:avLst/>
          </a:prstGeom>
          <a:noFill/>
          <a:ln>
            <a:noFill/>
          </a:ln>
        </p:spPr>
        <p:txBody>
          <a:bodyPr spcFirstLastPara="1" wrap="square" lIns="91425" tIns="45700" rIns="91425" bIns="45700" anchor="t" anchorCtr="0">
            <a:noAutofit/>
          </a:bodyPr>
          <a:lstStyle/>
          <a:p>
            <a:pPr marL="342900" lvl="0" indent="-342900" algn="r" rtl="0">
              <a:lnSpc>
                <a:spcPct val="90000"/>
              </a:lnSpc>
              <a:spcBef>
                <a:spcPts val="0"/>
              </a:spcBef>
              <a:spcAft>
                <a:spcPts val="0"/>
              </a:spcAft>
              <a:buClr>
                <a:schemeClr val="dk1"/>
              </a:buClr>
              <a:buSzPts val="800"/>
              <a:buNone/>
            </a:pPr>
            <a:r>
              <a:rPr lang="en-US" dirty="0"/>
              <a:t>Phase 2a Revision Session</a:t>
            </a:r>
            <a:endParaRPr dirty="0"/>
          </a:p>
          <a:p>
            <a:pPr marL="342900" lvl="0" indent="-342900" algn="r" rtl="0">
              <a:lnSpc>
                <a:spcPct val="90000"/>
              </a:lnSpc>
              <a:spcBef>
                <a:spcPts val="1000"/>
              </a:spcBef>
              <a:spcAft>
                <a:spcPts val="0"/>
              </a:spcAft>
              <a:buClr>
                <a:schemeClr val="dk1"/>
              </a:buClr>
              <a:buSzPts val="800"/>
              <a:buNone/>
            </a:pPr>
            <a:endParaRPr dirty="0"/>
          </a:p>
          <a:p>
            <a:pPr marL="342900" lvl="0" indent="-342900" algn="r" rtl="0">
              <a:lnSpc>
                <a:spcPct val="90000"/>
              </a:lnSpc>
              <a:spcBef>
                <a:spcPts val="1000"/>
              </a:spcBef>
              <a:spcAft>
                <a:spcPts val="0"/>
              </a:spcAft>
              <a:buClr>
                <a:schemeClr val="dk1"/>
              </a:buClr>
              <a:buSzPts val="800"/>
              <a:buNone/>
            </a:pPr>
            <a:r>
              <a:rPr lang="en-GB" dirty="0"/>
              <a:t>Jonathan Sheridan</a:t>
            </a:r>
            <a:endParaRPr dirty="0"/>
          </a:p>
          <a:p>
            <a:pPr marL="342900" lvl="0" indent="-342900" algn="r" rtl="0">
              <a:lnSpc>
                <a:spcPct val="90000"/>
              </a:lnSpc>
              <a:spcBef>
                <a:spcPts val="1000"/>
              </a:spcBef>
              <a:spcAft>
                <a:spcPts val="0"/>
              </a:spcAft>
              <a:buClr>
                <a:schemeClr val="dk1"/>
              </a:buClr>
              <a:buSzPts val="800"/>
              <a:buNone/>
            </a:pPr>
            <a:endParaRPr dirty="0"/>
          </a:p>
        </p:txBody>
      </p:sp>
      <p:sp>
        <p:nvSpPr>
          <p:cNvPr id="105" name="Google Shape;105;p3"/>
          <p:cNvSpPr txBox="1"/>
          <p:nvPr/>
        </p:nvSpPr>
        <p:spPr>
          <a:xfrm>
            <a:off x="0" y="0"/>
            <a:ext cx="12191999" cy="1981199"/>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06" name="Google Shape;106;p3"/>
          <p:cNvSpPr txBox="1"/>
          <p:nvPr/>
        </p:nvSpPr>
        <p:spPr>
          <a:xfrm>
            <a:off x="822960" y="734625"/>
            <a:ext cx="10671048" cy="2246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200" dirty="0">
                <a:solidFill>
                  <a:schemeClr val="lt1"/>
                </a:solidFill>
                <a:latin typeface="Calibri"/>
                <a:ea typeface="Calibri"/>
                <a:cs typeface="Calibri"/>
                <a:sym typeface="Calibri"/>
              </a:rPr>
              <a:t>IMMUNOLOGY</a:t>
            </a:r>
            <a:endParaRPr sz="5200" b="0" i="0" u="none" strike="noStrike" cap="none" dirty="0">
              <a:solidFill>
                <a:schemeClr val="dk1"/>
              </a:solidFill>
              <a:latin typeface="Calibri"/>
              <a:ea typeface="Calibri"/>
              <a:cs typeface="Calibri"/>
              <a:sym typeface="Calibri"/>
            </a:endParaRPr>
          </a:p>
        </p:txBody>
      </p:sp>
      <p:sp>
        <p:nvSpPr>
          <p:cNvPr id="107" name="Google Shape;107;p3"/>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Peer Teaching Society is not liable for false or misleading information…</a:t>
            </a:r>
            <a:endParaRPr sz="1800" b="0" i="0" u="none" strike="noStrike" cap="none" dirty="0">
              <a:solidFill>
                <a:schemeClr val="dk1"/>
              </a:solidFill>
              <a:latin typeface="Calibri"/>
              <a:ea typeface="Calibri"/>
              <a:cs typeface="Calibri"/>
              <a:sym typeface="Calibri"/>
            </a:endParaRPr>
          </a:p>
        </p:txBody>
      </p:sp>
      <p:pic>
        <p:nvPicPr>
          <p:cNvPr id="108" name="Google Shape;108;p3"/>
          <p:cNvPicPr preferRelativeResize="0"/>
          <p:nvPr/>
        </p:nvPicPr>
        <p:blipFill rotWithShape="1">
          <a:blip r:embed="rId3">
            <a:alphaModFix/>
          </a:blip>
          <a:srcRect/>
          <a:stretch/>
        </p:blipFill>
        <p:spPr>
          <a:xfrm>
            <a:off x="304800" y="5612873"/>
            <a:ext cx="1023223" cy="102658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8" name="Shape 108"/>
          <p:cNvSpPr txBox="1"/>
          <p:nvPr/>
        </p:nvSpPr>
        <p:spPr>
          <a:xfrm>
            <a:off x="0" y="0"/>
            <a:ext cx="12192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1152985" y="209994"/>
            <a:ext cx="8811391"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Phagocytosis: Respiratory Burst</a:t>
            </a:r>
          </a:p>
        </p:txBody>
      </p:sp>
      <p:pic>
        <p:nvPicPr>
          <p:cNvPr id="3" name="Picture 2">
            <a:extLst>
              <a:ext uri="{FF2B5EF4-FFF2-40B4-BE49-F238E27FC236}">
                <a16:creationId xmlns:a16="http://schemas.microsoft.com/office/drawing/2014/main" id="{342D3892-4048-4D8E-89D8-6D2573522744}"/>
              </a:ext>
            </a:extLst>
          </p:cNvPr>
          <p:cNvPicPr>
            <a:picLocks noChangeAspect="1"/>
          </p:cNvPicPr>
          <p:nvPr/>
        </p:nvPicPr>
        <p:blipFill>
          <a:blip r:embed="rId3"/>
          <a:stretch>
            <a:fillRect/>
          </a:stretch>
        </p:blipFill>
        <p:spPr>
          <a:xfrm>
            <a:off x="3257550" y="1143000"/>
            <a:ext cx="5676900" cy="5715000"/>
          </a:xfrm>
          <a:prstGeom prst="rect">
            <a:avLst/>
          </a:prstGeom>
        </p:spPr>
      </p:pic>
    </p:spTree>
    <p:extLst>
      <p:ext uri="{BB962C8B-B14F-4D97-AF65-F5344CB8AC3E}">
        <p14:creationId xmlns:p14="http://schemas.microsoft.com/office/powerpoint/2010/main" val="147956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3" name="Picture 2">
            <a:extLst>
              <a:ext uri="{FF2B5EF4-FFF2-40B4-BE49-F238E27FC236}">
                <a16:creationId xmlns:a16="http://schemas.microsoft.com/office/drawing/2014/main" id="{D112F11B-C8BE-400D-85C4-F1FF05D443AF}"/>
              </a:ext>
            </a:extLst>
          </p:cNvPr>
          <p:cNvPicPr>
            <a:picLocks noChangeAspect="1"/>
          </p:cNvPicPr>
          <p:nvPr/>
        </p:nvPicPr>
        <p:blipFill>
          <a:blip r:embed="rId3"/>
          <a:stretch>
            <a:fillRect/>
          </a:stretch>
        </p:blipFill>
        <p:spPr>
          <a:xfrm>
            <a:off x="5985413" y="2587472"/>
            <a:ext cx="5434148" cy="2529371"/>
          </a:xfrm>
          <a:prstGeom prst="rect">
            <a:avLst/>
          </a:prstGeom>
        </p:spPr>
      </p:pic>
      <p:sp>
        <p:nvSpPr>
          <p:cNvPr id="106" name="Shape 106"/>
          <p:cNvSpPr txBox="1">
            <a:spLocks noGrp="1"/>
          </p:cNvSpPr>
          <p:nvPr>
            <p:ph type="body" idx="1"/>
          </p:nvPr>
        </p:nvSpPr>
        <p:spPr>
          <a:xfrm>
            <a:off x="1172986" y="1589175"/>
            <a:ext cx="4219303" cy="4525963"/>
          </a:xfrm>
          <a:prstGeom prst="rect">
            <a:avLst/>
          </a:prstGeom>
          <a:noFill/>
          <a:ln>
            <a:noFill/>
          </a:ln>
        </p:spPr>
        <p:txBody>
          <a:bodyPr spcFirstLastPara="1" wrap="square" lIns="91425" tIns="45700" rIns="91425" bIns="45700" anchor="t" anchorCtr="0">
            <a:noAutofit/>
          </a:bodyPr>
          <a:lstStyle/>
          <a:p>
            <a:pPr indent="-457200">
              <a:spcBef>
                <a:spcPts val="0"/>
              </a:spcBef>
            </a:pPr>
            <a:r>
              <a:rPr lang="en-GB" sz="2600" dirty="0">
                <a:latin typeface="Didot" charset="0"/>
                <a:ea typeface="Didot" charset="0"/>
                <a:cs typeface="Didot" charset="0"/>
              </a:rPr>
              <a:t>Important </a:t>
            </a:r>
            <a:r>
              <a:rPr lang="en-GB" sz="2600" b="1" dirty="0">
                <a:latin typeface="Didot" charset="0"/>
                <a:ea typeface="Didot" charset="0"/>
                <a:cs typeface="Didot" charset="0"/>
              </a:rPr>
              <a:t>in parasitic infection and allergic reactions. </a:t>
            </a:r>
          </a:p>
          <a:p>
            <a:pPr indent="-457200">
              <a:spcBef>
                <a:spcPts val="0"/>
              </a:spcBef>
            </a:pPr>
            <a:r>
              <a:rPr lang="en-GB" sz="2600" b="1" dirty="0">
                <a:latin typeface="Didot" charset="0"/>
                <a:ea typeface="Didot" charset="0"/>
                <a:cs typeface="Didot" charset="0"/>
              </a:rPr>
              <a:t>At mucosal surfaces. </a:t>
            </a:r>
          </a:p>
          <a:p>
            <a:pPr indent="-457200">
              <a:spcBef>
                <a:spcPts val="0"/>
              </a:spcBef>
            </a:pPr>
            <a:r>
              <a:rPr lang="en-GB" sz="2600" dirty="0">
                <a:latin typeface="Didot" charset="0"/>
                <a:ea typeface="Didot" charset="0"/>
                <a:cs typeface="Didot" charset="0"/>
              </a:rPr>
              <a:t>Stem cell factor is essential for development. </a:t>
            </a:r>
          </a:p>
          <a:p>
            <a:pPr indent="-457200">
              <a:spcBef>
                <a:spcPts val="0"/>
              </a:spcBef>
            </a:pPr>
            <a:r>
              <a:rPr lang="en-GB" sz="2600" b="1" dirty="0">
                <a:latin typeface="Didot" charset="0"/>
                <a:ea typeface="Didot" charset="0"/>
                <a:cs typeface="Didot" charset="0"/>
              </a:rPr>
              <a:t>Main source of histamine</a:t>
            </a:r>
            <a:r>
              <a:rPr lang="en-GB" sz="2600" dirty="0">
                <a:latin typeface="Didot" charset="0"/>
                <a:ea typeface="Didot" charset="0"/>
                <a:cs typeface="Didot" charset="0"/>
              </a:rPr>
              <a:t>. </a:t>
            </a:r>
          </a:p>
          <a:p>
            <a:pPr indent="-457200">
              <a:spcBef>
                <a:spcPts val="0"/>
              </a:spcBef>
            </a:pPr>
            <a:r>
              <a:rPr lang="en-GB" sz="2600" b="1" dirty="0">
                <a:latin typeface="Didot" charset="0"/>
                <a:ea typeface="Didot" charset="0"/>
                <a:cs typeface="Didot" charset="0"/>
              </a:rPr>
              <a:t>Activated by immune complex IgE crosslinking </a:t>
            </a:r>
            <a:r>
              <a:rPr lang="en-GB" sz="2400" b="1" dirty="0">
                <a:latin typeface="Didot" charset="0"/>
                <a:ea typeface="Didot" charset="0"/>
                <a:cs typeface="Didot" charset="0"/>
              </a:rPr>
              <a:t>Fc</a:t>
            </a:r>
            <a:r>
              <a:rPr lang="el-GR" sz="2400" b="1" dirty="0">
                <a:latin typeface="Didot" charset="0"/>
                <a:ea typeface="Didot" charset="0"/>
                <a:cs typeface="Didot" charset="0"/>
              </a:rPr>
              <a:t>ε</a:t>
            </a:r>
            <a:r>
              <a:rPr lang="en-GB" sz="2400" b="1" dirty="0">
                <a:latin typeface="Didot" charset="0"/>
                <a:ea typeface="Didot" charset="0"/>
                <a:cs typeface="Didot" charset="0"/>
              </a:rPr>
              <a:t>R1</a:t>
            </a:r>
            <a:endParaRPr sz="2600" b="1" dirty="0">
              <a:latin typeface="Didot" charset="0"/>
              <a:ea typeface="Didot" charset="0"/>
              <a:cs typeface="Didot" charset="0"/>
            </a:endParaRPr>
          </a:p>
        </p:txBody>
      </p:sp>
      <p:sp>
        <p:nvSpPr>
          <p:cNvPr id="108" name="Shape 108"/>
          <p:cNvSpPr txBox="1"/>
          <p:nvPr/>
        </p:nvSpPr>
        <p:spPr>
          <a:xfrm>
            <a:off x="0" y="0"/>
            <a:ext cx="12192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1172986" y="209994"/>
            <a:ext cx="8651384"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Innate Cells; Mast cells</a:t>
            </a:r>
          </a:p>
        </p:txBody>
      </p:sp>
    </p:spTree>
    <p:extLst>
      <p:ext uri="{BB962C8B-B14F-4D97-AF65-F5344CB8AC3E}">
        <p14:creationId xmlns:p14="http://schemas.microsoft.com/office/powerpoint/2010/main" val="325600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1981200" y="1600201"/>
            <a:ext cx="6252358" cy="4525963"/>
          </a:xfrm>
          <a:prstGeom prst="rect">
            <a:avLst/>
          </a:prstGeom>
          <a:noFill/>
          <a:ln>
            <a:noFill/>
          </a:ln>
        </p:spPr>
        <p:txBody>
          <a:bodyPr spcFirstLastPara="1" wrap="square" lIns="91425" tIns="45700" rIns="91425" bIns="45700" anchor="t" anchorCtr="0">
            <a:noAutofit/>
          </a:bodyPr>
          <a:lstStyle/>
          <a:p>
            <a:pPr indent="-457200">
              <a:spcBef>
                <a:spcPts val="0"/>
              </a:spcBef>
            </a:pPr>
            <a:r>
              <a:rPr lang="en-GB" b="1" dirty="0">
                <a:latin typeface="Didot" charset="0"/>
                <a:ea typeface="Didot" charset="0"/>
                <a:cs typeface="Didot" charset="0"/>
              </a:rPr>
              <a:t>In blood and tissues </a:t>
            </a:r>
          </a:p>
          <a:p>
            <a:pPr indent="-457200">
              <a:spcBef>
                <a:spcPts val="0"/>
              </a:spcBef>
            </a:pPr>
            <a:r>
              <a:rPr lang="en-GB" dirty="0">
                <a:latin typeface="Didot" charset="0"/>
                <a:ea typeface="Didot" charset="0"/>
                <a:cs typeface="Didot" charset="0"/>
              </a:rPr>
              <a:t>CD16+</a:t>
            </a:r>
          </a:p>
          <a:p>
            <a:pPr indent="-457200">
              <a:spcBef>
                <a:spcPts val="0"/>
              </a:spcBef>
            </a:pPr>
            <a:r>
              <a:rPr lang="en-GB" dirty="0">
                <a:latin typeface="Didot" charset="0"/>
                <a:ea typeface="Didot" charset="0"/>
                <a:cs typeface="Didot" charset="0"/>
              </a:rPr>
              <a:t>Not phagocytic</a:t>
            </a:r>
          </a:p>
          <a:p>
            <a:pPr indent="-457200">
              <a:spcBef>
                <a:spcPts val="0"/>
              </a:spcBef>
            </a:pPr>
            <a:r>
              <a:rPr lang="en-GB" b="1" dirty="0">
                <a:latin typeface="Didot" charset="0"/>
                <a:ea typeface="Didot" charset="0"/>
                <a:cs typeface="Didot" charset="0"/>
              </a:rPr>
              <a:t>Antibody-dependent cellular cytotoxicity (ADCC)</a:t>
            </a:r>
          </a:p>
          <a:p>
            <a:pPr indent="-457200">
              <a:spcBef>
                <a:spcPts val="0"/>
              </a:spcBef>
            </a:pPr>
            <a:r>
              <a:rPr lang="en-GB" dirty="0">
                <a:latin typeface="Didot" charset="0"/>
                <a:ea typeface="Didot" charset="0"/>
                <a:cs typeface="Didot" charset="0"/>
              </a:rPr>
              <a:t>Release</a:t>
            </a:r>
            <a:r>
              <a:rPr lang="en-GB" b="1" dirty="0">
                <a:latin typeface="Didot" charset="0"/>
                <a:ea typeface="Didot" charset="0"/>
                <a:cs typeface="Didot" charset="0"/>
              </a:rPr>
              <a:t> lytic granules that kill virus infected cells. </a:t>
            </a:r>
          </a:p>
          <a:p>
            <a:pPr indent="-457200">
              <a:spcBef>
                <a:spcPts val="0"/>
              </a:spcBef>
            </a:pPr>
            <a:r>
              <a:rPr lang="en-GB" dirty="0">
                <a:latin typeface="Didot" charset="0"/>
                <a:ea typeface="Didot" charset="0"/>
                <a:cs typeface="Didot" charset="0"/>
              </a:rPr>
              <a:t>Recognise</a:t>
            </a:r>
            <a:r>
              <a:rPr lang="en-GB" b="1" dirty="0">
                <a:latin typeface="Didot" charset="0"/>
                <a:ea typeface="Didot" charset="0"/>
                <a:cs typeface="Didot" charset="0"/>
              </a:rPr>
              <a:t> self and non-self </a:t>
            </a:r>
            <a:r>
              <a:rPr lang="en-GB" dirty="0">
                <a:latin typeface="Didot" charset="0"/>
                <a:ea typeface="Didot" charset="0"/>
                <a:cs typeface="Didot" charset="0"/>
              </a:rPr>
              <a:t>by the presence of </a:t>
            </a:r>
            <a:r>
              <a:rPr lang="en-GB" b="1" dirty="0">
                <a:latin typeface="Didot" charset="0"/>
                <a:ea typeface="Didot" charset="0"/>
                <a:cs typeface="Didot" charset="0"/>
              </a:rPr>
              <a:t>MHC-I on cell surfaces  </a:t>
            </a:r>
            <a:endParaRPr b="1" dirty="0">
              <a:latin typeface="Didot" charset="0"/>
              <a:ea typeface="Didot" charset="0"/>
              <a:cs typeface="Didot" charset="0"/>
            </a:endParaRPr>
          </a:p>
        </p:txBody>
      </p:sp>
      <p:sp>
        <p:nvSpPr>
          <p:cNvPr id="108" name="Shape 108"/>
          <p:cNvSpPr txBox="1"/>
          <p:nvPr/>
        </p:nvSpPr>
        <p:spPr>
          <a:xfrm>
            <a:off x="0" y="0"/>
            <a:ext cx="12192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1474992" y="209994"/>
            <a:ext cx="6235334"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Innate Cells; NK Cells</a:t>
            </a:r>
          </a:p>
        </p:txBody>
      </p:sp>
      <p:pic>
        <p:nvPicPr>
          <p:cNvPr id="7" name="Picture 6">
            <a:extLst>
              <a:ext uri="{FF2B5EF4-FFF2-40B4-BE49-F238E27FC236}">
                <a16:creationId xmlns:a16="http://schemas.microsoft.com/office/drawing/2014/main" id="{D9B98DEA-EBE2-4FA8-ADF1-E56C116EE636}"/>
              </a:ext>
            </a:extLst>
          </p:cNvPr>
          <p:cNvPicPr>
            <a:picLocks noChangeAspect="1"/>
          </p:cNvPicPr>
          <p:nvPr/>
        </p:nvPicPr>
        <p:blipFill>
          <a:blip r:embed="rId3"/>
          <a:stretch>
            <a:fillRect/>
          </a:stretch>
        </p:blipFill>
        <p:spPr>
          <a:xfrm>
            <a:off x="7277033" y="992352"/>
            <a:ext cx="3840697" cy="3080884"/>
          </a:xfrm>
          <a:prstGeom prst="rect">
            <a:avLst/>
          </a:prstGeom>
        </p:spPr>
      </p:pic>
    </p:spTree>
    <p:extLst>
      <p:ext uri="{BB962C8B-B14F-4D97-AF65-F5344CB8AC3E}">
        <p14:creationId xmlns:p14="http://schemas.microsoft.com/office/powerpoint/2010/main" val="261916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8" name="Shape 108"/>
          <p:cNvSpPr txBox="1"/>
          <p:nvPr/>
        </p:nvSpPr>
        <p:spPr>
          <a:xfrm>
            <a:off x="0" y="0"/>
            <a:ext cx="12192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1474992" y="209994"/>
            <a:ext cx="6235334"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Innate Cells; NK Cells</a:t>
            </a:r>
          </a:p>
        </p:txBody>
      </p:sp>
      <p:pic>
        <p:nvPicPr>
          <p:cNvPr id="7" name="Picture 6">
            <a:extLst>
              <a:ext uri="{FF2B5EF4-FFF2-40B4-BE49-F238E27FC236}">
                <a16:creationId xmlns:a16="http://schemas.microsoft.com/office/drawing/2014/main" id="{117B3FF3-AEB8-4354-86A2-1316DD299CC7}"/>
              </a:ext>
            </a:extLst>
          </p:cNvPr>
          <p:cNvPicPr>
            <a:picLocks noChangeAspect="1"/>
          </p:cNvPicPr>
          <p:nvPr/>
        </p:nvPicPr>
        <p:blipFill>
          <a:blip r:embed="rId3"/>
          <a:stretch>
            <a:fillRect/>
          </a:stretch>
        </p:blipFill>
        <p:spPr>
          <a:xfrm>
            <a:off x="1836354" y="1365612"/>
            <a:ext cx="8667261" cy="4829551"/>
          </a:xfrm>
          <a:prstGeom prst="rect">
            <a:avLst/>
          </a:prstGeom>
        </p:spPr>
      </p:pic>
    </p:spTree>
    <p:extLst>
      <p:ext uri="{BB962C8B-B14F-4D97-AF65-F5344CB8AC3E}">
        <p14:creationId xmlns:p14="http://schemas.microsoft.com/office/powerpoint/2010/main" val="374241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1981200" y="1409294"/>
            <a:ext cx="8389088" cy="4525963"/>
          </a:xfrm>
          <a:prstGeom prst="rect">
            <a:avLst/>
          </a:prstGeom>
          <a:noFill/>
          <a:ln>
            <a:noFill/>
          </a:ln>
        </p:spPr>
        <p:txBody>
          <a:bodyPr spcFirstLastPara="1" wrap="square" lIns="91425" tIns="45700" rIns="91425" bIns="45700" anchor="t" anchorCtr="0">
            <a:noAutofit/>
          </a:bodyPr>
          <a:lstStyle/>
          <a:p>
            <a:pPr indent="-457200">
              <a:spcBef>
                <a:spcPts val="0"/>
              </a:spcBef>
            </a:pPr>
            <a:r>
              <a:rPr lang="en-GB" dirty="0">
                <a:latin typeface="Didot" charset="0"/>
                <a:ea typeface="Didot" charset="0"/>
                <a:cs typeface="Didot" charset="0"/>
              </a:rPr>
              <a:t>The professional antigen presenting cells (APCs) </a:t>
            </a:r>
          </a:p>
          <a:p>
            <a:pPr marL="857250" lvl="1" indent="-457200">
              <a:spcBef>
                <a:spcPts val="0"/>
              </a:spcBef>
            </a:pPr>
            <a:r>
              <a:rPr lang="en-GB" b="1" dirty="0">
                <a:latin typeface="Didot" charset="0"/>
                <a:ea typeface="Didot" charset="0"/>
                <a:cs typeface="Didot" charset="0"/>
              </a:rPr>
              <a:t>Macrophages </a:t>
            </a:r>
          </a:p>
          <a:p>
            <a:pPr marL="857250" lvl="1" indent="-457200">
              <a:spcBef>
                <a:spcPts val="0"/>
              </a:spcBef>
            </a:pPr>
            <a:r>
              <a:rPr lang="en-GB" b="1" dirty="0">
                <a:latin typeface="Didot" charset="0"/>
                <a:ea typeface="Didot" charset="0"/>
                <a:cs typeface="Didot" charset="0"/>
              </a:rPr>
              <a:t>B-Cells </a:t>
            </a:r>
          </a:p>
          <a:p>
            <a:pPr marL="857250" lvl="1" indent="-457200">
              <a:spcBef>
                <a:spcPts val="0"/>
              </a:spcBef>
            </a:pPr>
            <a:r>
              <a:rPr lang="en-GB" b="1" dirty="0">
                <a:latin typeface="Didot" charset="0"/>
                <a:ea typeface="Didot" charset="0"/>
                <a:cs typeface="Didot" charset="0"/>
              </a:rPr>
              <a:t>Dendritic Cells</a:t>
            </a:r>
            <a:endParaRPr lang="en-US" b="1" dirty="0">
              <a:latin typeface="Didot" charset="0"/>
              <a:ea typeface="Didot" charset="0"/>
              <a:cs typeface="Didot" charset="0"/>
            </a:endParaRPr>
          </a:p>
          <a:p>
            <a:pPr indent="-457200">
              <a:spcBef>
                <a:spcPts val="0"/>
              </a:spcBef>
            </a:pPr>
            <a:r>
              <a:rPr lang="en-GB" dirty="0">
                <a:latin typeface="Didot" charset="0"/>
                <a:ea typeface="Didot" charset="0"/>
                <a:cs typeface="Didot" charset="0"/>
              </a:rPr>
              <a:t>They all present </a:t>
            </a:r>
            <a:r>
              <a:rPr lang="en-GB" b="1" dirty="0">
                <a:latin typeface="Didot" charset="0"/>
                <a:ea typeface="Didot" charset="0"/>
                <a:cs typeface="Didot" charset="0"/>
              </a:rPr>
              <a:t>exogenous Ag in the context of MHC-II</a:t>
            </a:r>
            <a:endParaRPr lang="en-US" b="1" dirty="0">
              <a:latin typeface="Didot" charset="0"/>
              <a:ea typeface="Didot" charset="0"/>
              <a:cs typeface="Didot" charset="0"/>
            </a:endParaRPr>
          </a:p>
          <a:p>
            <a:pPr indent="-457200">
              <a:spcBef>
                <a:spcPts val="0"/>
              </a:spcBef>
            </a:pPr>
            <a:r>
              <a:rPr lang="en-US" b="1" dirty="0">
                <a:latin typeface="Didot" charset="0"/>
                <a:ea typeface="Didot" charset="0"/>
                <a:cs typeface="Didot" charset="0"/>
              </a:rPr>
              <a:t>Dendritic cells are the most potent antigen presenting cell.</a:t>
            </a:r>
            <a:r>
              <a:rPr lang="en-US" dirty="0">
                <a:latin typeface="Didot" charset="0"/>
                <a:ea typeface="Didot" charset="0"/>
                <a:cs typeface="Didot" charset="0"/>
              </a:rPr>
              <a:t> They egress to secondary organs to aid the adaptive response. </a:t>
            </a:r>
            <a:endParaRPr lang="en-GB" dirty="0">
              <a:latin typeface="Didot" charset="0"/>
              <a:ea typeface="Didot" charset="0"/>
              <a:cs typeface="Didot" charset="0"/>
            </a:endParaRPr>
          </a:p>
          <a:p>
            <a:pPr indent="-457200">
              <a:spcBef>
                <a:spcPts val="0"/>
              </a:spcBef>
            </a:pPr>
            <a:r>
              <a:rPr lang="en-GB" b="1" dirty="0">
                <a:latin typeface="Didot" charset="0"/>
                <a:ea typeface="Didot" charset="0"/>
                <a:cs typeface="Didot" charset="0"/>
              </a:rPr>
              <a:t>All nucleated cells are capable of MHC-I presentation</a:t>
            </a:r>
            <a:r>
              <a:rPr lang="en-GB" dirty="0">
                <a:latin typeface="Didot" charset="0"/>
                <a:ea typeface="Didot" charset="0"/>
                <a:cs typeface="Didot" charset="0"/>
              </a:rPr>
              <a:t>. </a:t>
            </a:r>
          </a:p>
        </p:txBody>
      </p:sp>
      <p:sp>
        <p:nvSpPr>
          <p:cNvPr id="108" name="Shape 108"/>
          <p:cNvSpPr txBox="1"/>
          <p:nvPr/>
        </p:nvSpPr>
        <p:spPr>
          <a:xfrm>
            <a:off x="0" y="0"/>
            <a:ext cx="12192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1257434" y="183413"/>
            <a:ext cx="7975797"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Antigen Presenting Cells</a:t>
            </a:r>
          </a:p>
        </p:txBody>
      </p:sp>
    </p:spTree>
    <p:extLst>
      <p:ext uri="{BB962C8B-B14F-4D97-AF65-F5344CB8AC3E}">
        <p14:creationId xmlns:p14="http://schemas.microsoft.com/office/powerpoint/2010/main" val="2432339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2" name="TextBox 1"/>
          <p:cNvSpPr txBox="1"/>
          <p:nvPr/>
        </p:nvSpPr>
        <p:spPr>
          <a:xfrm>
            <a:off x="2254409" y="209994"/>
            <a:ext cx="467650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Title</a:t>
            </a:r>
          </a:p>
        </p:txBody>
      </p:sp>
      <p:sp>
        <p:nvSpPr>
          <p:cNvPr id="7" name="Shape 108">
            <a:extLst>
              <a:ext uri="{FF2B5EF4-FFF2-40B4-BE49-F238E27FC236}">
                <a16:creationId xmlns:a16="http://schemas.microsoft.com/office/drawing/2014/main" id="{6FE1C1D3-2AC8-46B7-9AFA-D050F4FA301D}"/>
              </a:ext>
            </a:extLst>
          </p:cNvPr>
          <p:cNvSpPr txBox="1"/>
          <p:nvPr/>
        </p:nvSpPr>
        <p:spPr>
          <a:xfrm>
            <a:off x="0" y="0"/>
            <a:ext cx="12192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8" name="TextBox 7">
            <a:extLst>
              <a:ext uri="{FF2B5EF4-FFF2-40B4-BE49-F238E27FC236}">
                <a16:creationId xmlns:a16="http://schemas.microsoft.com/office/drawing/2014/main" id="{26254A03-B695-46BC-B3B8-575A47FA425D}"/>
              </a:ext>
            </a:extLst>
          </p:cNvPr>
          <p:cNvSpPr txBox="1"/>
          <p:nvPr/>
        </p:nvSpPr>
        <p:spPr>
          <a:xfrm>
            <a:off x="1257434" y="183413"/>
            <a:ext cx="7975797"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Antigen Presenting Cells</a:t>
            </a:r>
          </a:p>
        </p:txBody>
      </p:sp>
      <p:pic>
        <p:nvPicPr>
          <p:cNvPr id="2050" name="Picture 2" descr="Image result for t cell dendritic cell interaction 3 signals">
            <a:extLst>
              <a:ext uri="{FF2B5EF4-FFF2-40B4-BE49-F238E27FC236}">
                <a16:creationId xmlns:a16="http://schemas.microsoft.com/office/drawing/2014/main" id="{AF08AE90-0163-42F9-9224-9EBF0D2AEB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4287" y="1326412"/>
            <a:ext cx="6425230" cy="4581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09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8" name="Shape 98"/>
          <p:cNvSpPr txBox="1"/>
          <p:nvPr/>
        </p:nvSpPr>
        <p:spPr>
          <a:xfrm>
            <a:off x="1524000" y="-3652"/>
            <a:ext cx="9144001" cy="1485899"/>
          </a:xfrm>
          <a:prstGeom prst="rect">
            <a:avLst/>
          </a:prstGeom>
          <a:solidFill>
            <a:srgbClr val="293267"/>
          </a:solidFill>
          <a:ln>
            <a:noFill/>
          </a:ln>
        </p:spPr>
        <p:txBody>
          <a:bodyPr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99" name="Shape 99"/>
          <p:cNvSpPr txBox="1"/>
          <p:nvPr/>
        </p:nvSpPr>
        <p:spPr>
          <a:xfrm>
            <a:off x="2743270" y="310135"/>
            <a:ext cx="6705459" cy="981135"/>
          </a:xfrm>
          <a:prstGeom prst="rect">
            <a:avLst/>
          </a:prstGeom>
          <a:noFill/>
          <a:ln>
            <a:noFill/>
          </a:ln>
        </p:spPr>
        <p:txBody>
          <a:bodyPr wrap="square" lIns="68569" tIns="34275" rIns="68569" bIns="34275" anchor="t" anchorCtr="0">
            <a:noAutofit/>
          </a:bodyPr>
          <a:lstStyle/>
          <a:p>
            <a:pPr algn="ctr">
              <a:buSzPct val="25000"/>
            </a:pPr>
            <a:r>
              <a:rPr lang="en-GB" sz="5250" dirty="0">
                <a:solidFill>
                  <a:schemeClr val="bg1"/>
                </a:solidFill>
                <a:latin typeface="Didot" charset="0"/>
                <a:ea typeface="Didot" charset="0"/>
                <a:cs typeface="Didot" charset="0"/>
                <a:sym typeface="Calibri"/>
              </a:rPr>
              <a:t>Adaptive Immunology</a:t>
            </a:r>
          </a:p>
        </p:txBody>
      </p:sp>
      <p:pic>
        <p:nvPicPr>
          <p:cNvPr id="3" name="Picture 2">
            <a:extLst>
              <a:ext uri="{FF2B5EF4-FFF2-40B4-BE49-F238E27FC236}">
                <a16:creationId xmlns:a16="http://schemas.microsoft.com/office/drawing/2014/main" id="{FEE0AD2C-4B22-4FA7-B466-26F742A374CE}"/>
              </a:ext>
            </a:extLst>
          </p:cNvPr>
          <p:cNvPicPr>
            <a:picLocks noChangeAspect="1"/>
          </p:cNvPicPr>
          <p:nvPr/>
        </p:nvPicPr>
        <p:blipFill>
          <a:blip r:embed="rId3"/>
          <a:stretch>
            <a:fillRect/>
          </a:stretch>
        </p:blipFill>
        <p:spPr>
          <a:xfrm>
            <a:off x="3238498" y="2586595"/>
            <a:ext cx="5715000" cy="3086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Shape 98">
            <a:extLst>
              <a:ext uri="{FF2B5EF4-FFF2-40B4-BE49-F238E27FC236}">
                <a16:creationId xmlns:a16="http://schemas.microsoft.com/office/drawing/2014/main" id="{45857055-7DF6-A912-599C-61E10A425066}"/>
              </a:ext>
            </a:extLst>
          </p:cNvPr>
          <p:cNvSpPr txBox="1"/>
          <p:nvPr/>
        </p:nvSpPr>
        <p:spPr>
          <a:xfrm>
            <a:off x="0" y="0"/>
            <a:ext cx="12191999" cy="1485899"/>
          </a:xfrm>
          <a:prstGeom prst="rect">
            <a:avLst/>
          </a:prstGeom>
          <a:solidFill>
            <a:srgbClr val="293267"/>
          </a:solidFill>
          <a:ln>
            <a:noFill/>
          </a:ln>
        </p:spPr>
        <p:txBody>
          <a:bodyPr wrap="square" lIns="68569" tIns="34275" rIns="68569" bIns="34275" anchor="t" anchorCtr="0">
            <a:noAutofit/>
          </a:bodyPr>
          <a:lstStyle/>
          <a:p>
            <a:endParaRPr sz="1350">
              <a:solidFill>
                <a:schemeClr val="dk1"/>
              </a:solidFill>
              <a:latin typeface="Calibri"/>
              <a:ea typeface="Calibri"/>
              <a:cs typeface="Calibri"/>
              <a:sym typeface="Calibri"/>
            </a:endParaRPr>
          </a:p>
        </p:txBody>
      </p:sp>
      <p:sp>
        <p:nvSpPr>
          <p:cNvPr id="4" name="Shape 99">
            <a:extLst>
              <a:ext uri="{FF2B5EF4-FFF2-40B4-BE49-F238E27FC236}">
                <a16:creationId xmlns:a16="http://schemas.microsoft.com/office/drawing/2014/main" id="{8B1C933A-7896-222D-E39C-AA70117508C9}"/>
              </a:ext>
            </a:extLst>
          </p:cNvPr>
          <p:cNvSpPr txBox="1"/>
          <p:nvPr/>
        </p:nvSpPr>
        <p:spPr>
          <a:xfrm>
            <a:off x="1625693" y="313787"/>
            <a:ext cx="8940611" cy="981135"/>
          </a:xfrm>
          <a:prstGeom prst="rect">
            <a:avLst/>
          </a:prstGeom>
          <a:noFill/>
          <a:ln>
            <a:noFill/>
          </a:ln>
        </p:spPr>
        <p:txBody>
          <a:bodyPr wrap="square" lIns="68569" tIns="34275" rIns="68569" bIns="34275" anchor="t" anchorCtr="0">
            <a:noAutofit/>
          </a:bodyPr>
          <a:lstStyle/>
          <a:p>
            <a:pPr algn="ctr">
              <a:buSzPct val="25000"/>
            </a:pPr>
            <a:r>
              <a:rPr lang="en-GB" sz="5250" dirty="0">
                <a:solidFill>
                  <a:schemeClr val="bg1"/>
                </a:solidFill>
                <a:latin typeface="Didot" charset="0"/>
                <a:ea typeface="Didot" charset="0"/>
                <a:cs typeface="Didot" charset="0"/>
                <a:sym typeface="Calibri"/>
              </a:rPr>
              <a:t>Adaptive Immunology</a:t>
            </a:r>
          </a:p>
        </p:txBody>
      </p:sp>
    </p:spTree>
    <p:extLst>
      <p:ext uri="{BB962C8B-B14F-4D97-AF65-F5344CB8AC3E}">
        <p14:creationId xmlns:p14="http://schemas.microsoft.com/office/powerpoint/2010/main" val="276531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1981200" y="1600201"/>
            <a:ext cx="4423764" cy="4525963"/>
          </a:xfrm>
          <a:prstGeom prst="rect">
            <a:avLst/>
          </a:prstGeom>
          <a:noFill/>
          <a:ln>
            <a:noFill/>
          </a:ln>
        </p:spPr>
        <p:txBody>
          <a:bodyPr spcFirstLastPara="1" wrap="square" lIns="91425" tIns="45700" rIns="91425" bIns="45700" anchor="t" anchorCtr="0">
            <a:noAutofit/>
          </a:bodyPr>
          <a:lstStyle/>
          <a:p>
            <a:pPr indent="-457200">
              <a:spcBef>
                <a:spcPts val="0"/>
              </a:spcBef>
            </a:pPr>
            <a:r>
              <a:rPr lang="en-GB" b="1" dirty="0">
                <a:latin typeface="Didot" charset="0"/>
                <a:ea typeface="Didot" charset="0"/>
                <a:cs typeface="Didot" charset="0"/>
              </a:rPr>
              <a:t>CD3 </a:t>
            </a:r>
            <a:r>
              <a:rPr lang="en-GB" dirty="0">
                <a:latin typeface="Didot" charset="0"/>
                <a:ea typeface="Didot" charset="0"/>
                <a:cs typeface="Didot" charset="0"/>
              </a:rPr>
              <a:t>is</a:t>
            </a:r>
            <a:r>
              <a:rPr lang="en-GB" b="1" dirty="0">
                <a:latin typeface="Didot" charset="0"/>
                <a:ea typeface="Didot" charset="0"/>
                <a:cs typeface="Didot" charset="0"/>
              </a:rPr>
              <a:t> </a:t>
            </a:r>
            <a:r>
              <a:rPr lang="en-GB" dirty="0">
                <a:latin typeface="Didot" charset="0"/>
                <a:ea typeface="Didot" charset="0"/>
                <a:cs typeface="Didot" charset="0"/>
              </a:rPr>
              <a:t>the</a:t>
            </a:r>
            <a:r>
              <a:rPr lang="en-GB" b="1" dirty="0">
                <a:latin typeface="Didot" charset="0"/>
                <a:ea typeface="Didot" charset="0"/>
                <a:cs typeface="Didot" charset="0"/>
              </a:rPr>
              <a:t> </a:t>
            </a:r>
            <a:r>
              <a:rPr lang="en-GB" dirty="0">
                <a:latin typeface="Didot" charset="0"/>
                <a:ea typeface="Didot" charset="0"/>
                <a:cs typeface="Didot" charset="0"/>
              </a:rPr>
              <a:t>common</a:t>
            </a:r>
            <a:r>
              <a:rPr lang="en-GB" b="1" dirty="0">
                <a:latin typeface="Didot" charset="0"/>
                <a:ea typeface="Didot" charset="0"/>
                <a:cs typeface="Didot" charset="0"/>
              </a:rPr>
              <a:t> T cell marker</a:t>
            </a:r>
          </a:p>
          <a:p>
            <a:pPr indent="-457200">
              <a:spcBef>
                <a:spcPts val="0"/>
              </a:spcBef>
            </a:pPr>
            <a:r>
              <a:rPr lang="en-GB" dirty="0">
                <a:latin typeface="Didot" charset="0"/>
                <a:ea typeface="Didot" charset="0"/>
                <a:cs typeface="Didot" charset="0"/>
              </a:rPr>
              <a:t>Can express </a:t>
            </a:r>
            <a:r>
              <a:rPr lang="en-GB" b="1" dirty="0">
                <a:latin typeface="Didot" charset="0"/>
                <a:ea typeface="Didot" charset="0"/>
                <a:cs typeface="Didot" charset="0"/>
              </a:rPr>
              <a:t>CD4 or CD8*</a:t>
            </a:r>
          </a:p>
          <a:p>
            <a:pPr indent="-457200">
              <a:spcBef>
                <a:spcPts val="0"/>
              </a:spcBef>
            </a:pPr>
            <a:r>
              <a:rPr lang="en-GB" b="1" dirty="0">
                <a:latin typeface="Didot" charset="0"/>
                <a:ea typeface="Didot" charset="0"/>
                <a:cs typeface="Didot" charset="0"/>
              </a:rPr>
              <a:t>T cell receptor </a:t>
            </a:r>
          </a:p>
          <a:p>
            <a:pPr indent="-457200">
              <a:spcBef>
                <a:spcPts val="0"/>
              </a:spcBef>
            </a:pPr>
            <a:r>
              <a:rPr lang="en-GB" dirty="0">
                <a:latin typeface="Didot" charset="0"/>
                <a:ea typeface="Didot" charset="0"/>
                <a:cs typeface="Didot" charset="0"/>
              </a:rPr>
              <a:t>Can be naïve, effector, or memory. </a:t>
            </a:r>
          </a:p>
          <a:p>
            <a:pPr indent="-457200">
              <a:spcBef>
                <a:spcPts val="0"/>
              </a:spcBef>
            </a:pPr>
            <a:r>
              <a:rPr lang="en-GB" b="1" dirty="0">
                <a:latin typeface="Didot" charset="0"/>
                <a:ea typeface="Didot" charset="0"/>
                <a:cs typeface="Didot" charset="0"/>
              </a:rPr>
              <a:t>CD25</a:t>
            </a:r>
            <a:r>
              <a:rPr lang="en-GB" dirty="0">
                <a:latin typeface="Didot" charset="0"/>
                <a:ea typeface="Didot" charset="0"/>
                <a:cs typeface="Didot" charset="0"/>
              </a:rPr>
              <a:t> is their marker of activation. </a:t>
            </a:r>
          </a:p>
          <a:p>
            <a:pPr indent="-457200">
              <a:spcBef>
                <a:spcPts val="0"/>
              </a:spcBef>
            </a:pPr>
            <a:endParaRPr b="1" dirty="0">
              <a:latin typeface="Didot" charset="0"/>
              <a:ea typeface="Didot" charset="0"/>
              <a:cs typeface="Didot" charset="0"/>
            </a:endParaRPr>
          </a:p>
        </p:txBody>
      </p:sp>
      <p:sp>
        <p:nvSpPr>
          <p:cNvPr id="108" name="Shape 108"/>
          <p:cNvSpPr txBox="1"/>
          <p:nvPr/>
        </p:nvSpPr>
        <p:spPr>
          <a:xfrm>
            <a:off x="0" y="7936"/>
            <a:ext cx="12192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1222258" y="217930"/>
            <a:ext cx="8257207"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Adaptive Cells: T cells </a:t>
            </a:r>
          </a:p>
        </p:txBody>
      </p:sp>
      <p:pic>
        <p:nvPicPr>
          <p:cNvPr id="1026" name="Picture 2" descr="Image result for CD4 T cell TCR">
            <a:extLst>
              <a:ext uri="{FF2B5EF4-FFF2-40B4-BE49-F238E27FC236}">
                <a16:creationId xmlns:a16="http://schemas.microsoft.com/office/drawing/2014/main" id="{E9989A3A-0C7A-4B72-9AB8-F542FAEDE8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0671" y="2321050"/>
            <a:ext cx="4157330" cy="3001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95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8" name="Shape 108"/>
          <p:cNvSpPr txBox="1"/>
          <p:nvPr/>
        </p:nvSpPr>
        <p:spPr>
          <a:xfrm>
            <a:off x="0" y="0"/>
            <a:ext cx="12192000" cy="1150936"/>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pic>
        <p:nvPicPr>
          <p:cNvPr id="6146" name="Picture 2" descr="Image result for T cell fates simple">
            <a:extLst>
              <a:ext uri="{FF2B5EF4-FFF2-40B4-BE49-F238E27FC236}">
                <a16:creationId xmlns:a16="http://schemas.microsoft.com/office/drawing/2014/main" id="{081D0079-FFE6-4CDF-BF4A-9C285CBDFE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6032" y="1238731"/>
            <a:ext cx="4779936" cy="540134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177A0C7-AEB0-4460-A2A9-E04E973025A8}"/>
              </a:ext>
            </a:extLst>
          </p:cNvPr>
          <p:cNvSpPr txBox="1"/>
          <p:nvPr/>
        </p:nvSpPr>
        <p:spPr>
          <a:xfrm>
            <a:off x="1222258" y="217930"/>
            <a:ext cx="8257207"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Adaptive Cells: T cells </a:t>
            </a:r>
          </a:p>
        </p:txBody>
      </p:sp>
    </p:spTree>
    <p:extLst>
      <p:ext uri="{BB962C8B-B14F-4D97-AF65-F5344CB8AC3E}">
        <p14:creationId xmlns:p14="http://schemas.microsoft.com/office/powerpoint/2010/main" val="7038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1981201" y="1600200"/>
            <a:ext cx="5065712" cy="4743450"/>
          </a:xfrm>
          <a:prstGeom prst="rect">
            <a:avLst/>
          </a:prstGeom>
          <a:noFill/>
          <a:ln>
            <a:noFill/>
          </a:ln>
        </p:spPr>
        <p:txBody>
          <a:bodyPr spcFirstLastPara="1" wrap="square" lIns="91425" tIns="45700" rIns="91425" bIns="45700" anchor="t" anchorCtr="0">
            <a:noAutofit/>
          </a:bodyPr>
          <a:lstStyle/>
          <a:p>
            <a:pPr indent="-457200">
              <a:spcBef>
                <a:spcPts val="0"/>
              </a:spcBef>
            </a:pPr>
            <a:r>
              <a:rPr lang="en-GB" dirty="0">
                <a:latin typeface="Didot" charset="0"/>
                <a:ea typeface="Didot" charset="0"/>
                <a:cs typeface="Didot" charset="0"/>
              </a:rPr>
              <a:t>Cytotoxic T Cells (Tc) </a:t>
            </a:r>
          </a:p>
          <a:p>
            <a:pPr marL="857250" lvl="1" indent="-457200">
              <a:spcBef>
                <a:spcPts val="0"/>
              </a:spcBef>
            </a:pPr>
            <a:r>
              <a:rPr lang="en-GB" b="1" dirty="0">
                <a:latin typeface="Didot" charset="0"/>
                <a:ea typeface="Didot" charset="0"/>
                <a:cs typeface="Didot" charset="0"/>
              </a:rPr>
              <a:t>CD8+</a:t>
            </a:r>
          </a:p>
          <a:p>
            <a:pPr marL="857250" lvl="1" indent="-457200">
              <a:spcBef>
                <a:spcPts val="0"/>
              </a:spcBef>
            </a:pPr>
            <a:r>
              <a:rPr lang="en-GB" dirty="0">
                <a:latin typeface="Didot" charset="0"/>
                <a:ea typeface="Didot" charset="0"/>
                <a:cs typeface="Didot" charset="0"/>
              </a:rPr>
              <a:t>Cytotoxic. </a:t>
            </a:r>
            <a:r>
              <a:rPr lang="en-GB" b="1" dirty="0">
                <a:latin typeface="Didot" charset="0"/>
                <a:ea typeface="Didot" charset="0"/>
                <a:cs typeface="Didot" charset="0"/>
              </a:rPr>
              <a:t>Release perforins and granzymes. </a:t>
            </a:r>
          </a:p>
          <a:p>
            <a:pPr marL="857250" lvl="1" indent="-457200">
              <a:spcBef>
                <a:spcPts val="0"/>
              </a:spcBef>
            </a:pPr>
            <a:r>
              <a:rPr lang="en-GB" b="1" dirty="0">
                <a:latin typeface="Didot" charset="0"/>
                <a:ea typeface="Didot" charset="0"/>
                <a:cs typeface="Didot" charset="0"/>
              </a:rPr>
              <a:t>Expresses Fas Ligand which binds to Fas </a:t>
            </a:r>
            <a:r>
              <a:rPr lang="en-GB" b="1" dirty="0">
                <a:latin typeface="Didot" charset="0"/>
                <a:ea typeface="Didot" charset="0"/>
                <a:cs typeface="Didot" charset="0"/>
                <a:sym typeface="Wingdings" panose="05000000000000000000" pitchFamily="2" charset="2"/>
              </a:rPr>
              <a:t> apoptosis </a:t>
            </a:r>
            <a:endParaRPr lang="en-GB" b="1" dirty="0">
              <a:latin typeface="Didot" charset="0"/>
              <a:ea typeface="Didot" charset="0"/>
              <a:cs typeface="Didot" charset="0"/>
            </a:endParaRPr>
          </a:p>
          <a:p>
            <a:pPr marL="857250" lvl="1" indent="-457200">
              <a:spcBef>
                <a:spcPts val="0"/>
              </a:spcBef>
            </a:pPr>
            <a:r>
              <a:rPr lang="en-GB" b="1" i="0" u="none" strike="noStrike" cap="none" dirty="0">
                <a:solidFill>
                  <a:schemeClr val="dk1"/>
                </a:solidFill>
                <a:latin typeface="Didot" charset="0"/>
                <a:ea typeface="Didot" charset="0"/>
                <a:cs typeface="Didot" charset="0"/>
                <a:sym typeface="Calibri"/>
              </a:rPr>
              <a:t>Recognise Ag in the context of MHC I</a:t>
            </a:r>
          </a:p>
          <a:p>
            <a:pPr marL="857250" lvl="1" indent="-457200">
              <a:spcBef>
                <a:spcPts val="0"/>
              </a:spcBef>
            </a:pPr>
            <a:r>
              <a:rPr lang="en-GB" dirty="0">
                <a:latin typeface="Didot" charset="0"/>
                <a:ea typeface="Didot" charset="0"/>
                <a:cs typeface="Didot" charset="0"/>
              </a:rPr>
              <a:t>Become effector or memory cells</a:t>
            </a:r>
            <a:endParaRPr lang="en-GB" b="0" i="0" u="none" strike="noStrike" cap="none" dirty="0">
              <a:solidFill>
                <a:schemeClr val="dk1"/>
              </a:solidFill>
              <a:latin typeface="Didot" charset="0"/>
              <a:ea typeface="Didot" charset="0"/>
              <a:cs typeface="Didot" charset="0"/>
              <a:sym typeface="Calibri"/>
            </a:endParaRPr>
          </a:p>
          <a:p>
            <a:pPr marL="0" indent="0">
              <a:spcBef>
                <a:spcPts val="0"/>
              </a:spcBef>
              <a:buNone/>
            </a:pPr>
            <a:endParaRPr dirty="0">
              <a:latin typeface="Didot" charset="0"/>
              <a:ea typeface="Didot" charset="0"/>
              <a:cs typeface="Didot" charset="0"/>
            </a:endParaRPr>
          </a:p>
        </p:txBody>
      </p:sp>
      <p:sp>
        <p:nvSpPr>
          <p:cNvPr id="108" name="Shape 108"/>
          <p:cNvSpPr txBox="1"/>
          <p:nvPr/>
        </p:nvSpPr>
        <p:spPr>
          <a:xfrm>
            <a:off x="0" y="0"/>
            <a:ext cx="12192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1016266" y="209994"/>
            <a:ext cx="9905138"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Adaptive Cells: Cytotoxic T cells (CD8+)</a:t>
            </a:r>
          </a:p>
        </p:txBody>
      </p:sp>
      <p:pic>
        <p:nvPicPr>
          <p:cNvPr id="6" name="Picture 5" descr="A screenshot of a cell phone&#10;&#10;Description automatically generated">
            <a:extLst>
              <a:ext uri="{FF2B5EF4-FFF2-40B4-BE49-F238E27FC236}">
                <a16:creationId xmlns:a16="http://schemas.microsoft.com/office/drawing/2014/main" id="{AFA1E8B0-5F54-4F37-B2F9-B6C24E1FA9ED}"/>
              </a:ext>
            </a:extLst>
          </p:cNvPr>
          <p:cNvPicPr>
            <a:picLocks noChangeAspect="1"/>
          </p:cNvPicPr>
          <p:nvPr/>
        </p:nvPicPr>
        <p:blipFill rotWithShape="1">
          <a:blip r:embed="rId3"/>
          <a:srcRect l="51295" t="1853"/>
          <a:stretch/>
        </p:blipFill>
        <p:spPr>
          <a:xfrm>
            <a:off x="6737215" y="1600199"/>
            <a:ext cx="3381716" cy="4464186"/>
          </a:xfrm>
          <a:prstGeom prst="rect">
            <a:avLst/>
          </a:prstGeom>
        </p:spPr>
      </p:pic>
    </p:spTree>
    <p:extLst>
      <p:ext uri="{BB962C8B-B14F-4D97-AF65-F5344CB8AC3E}">
        <p14:creationId xmlns:p14="http://schemas.microsoft.com/office/powerpoint/2010/main" val="205270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09600" y="1773935"/>
            <a:ext cx="10972800" cy="4302421"/>
          </a:xfrm>
          <a:prstGeom prst="rect">
            <a:avLst/>
          </a:prstGeom>
          <a:noFill/>
          <a:ln>
            <a:noFill/>
          </a:ln>
        </p:spPr>
        <p:txBody>
          <a:bodyPr spcFirstLastPara="1" wrap="square" lIns="91425" tIns="45700" rIns="91425" bIns="45700" anchor="t" anchorCtr="0">
            <a:noAutofit/>
          </a:bodyPr>
          <a:lstStyle/>
          <a:p>
            <a:pPr indent="-457200">
              <a:spcBef>
                <a:spcPts val="0"/>
              </a:spcBef>
            </a:pPr>
            <a:r>
              <a:rPr lang="en-GB" b="0" i="0" u="none" strike="noStrike" cap="none" dirty="0">
                <a:solidFill>
                  <a:schemeClr val="dk1"/>
                </a:solidFill>
                <a:latin typeface="Didot" charset="0"/>
                <a:ea typeface="Didot" charset="0"/>
                <a:cs typeface="Didot" charset="0"/>
                <a:sym typeface="Calibri"/>
              </a:rPr>
              <a:t>Organs and Cells of the Immune system</a:t>
            </a:r>
          </a:p>
          <a:p>
            <a:pPr indent="-457200">
              <a:spcBef>
                <a:spcPts val="0"/>
              </a:spcBef>
            </a:pPr>
            <a:r>
              <a:rPr lang="en-GB" dirty="0">
                <a:latin typeface="Didot" charset="0"/>
                <a:ea typeface="Didot" charset="0"/>
                <a:cs typeface="Didot" charset="0"/>
              </a:rPr>
              <a:t>Innate and Adaptive Response</a:t>
            </a:r>
          </a:p>
          <a:p>
            <a:pPr indent="-457200">
              <a:spcBef>
                <a:spcPts val="0"/>
              </a:spcBef>
            </a:pPr>
            <a:r>
              <a:rPr lang="en-GB" b="0" i="0" u="none" strike="noStrike" cap="none" dirty="0">
                <a:solidFill>
                  <a:schemeClr val="dk1"/>
                </a:solidFill>
                <a:latin typeface="Didot" charset="0"/>
                <a:ea typeface="Didot" charset="0"/>
                <a:cs typeface="Didot" charset="0"/>
                <a:sym typeface="Calibri"/>
              </a:rPr>
              <a:t>Antibodies</a:t>
            </a:r>
            <a:endParaRPr lang="en-GB" dirty="0">
              <a:latin typeface="Didot" charset="0"/>
              <a:ea typeface="Didot" charset="0"/>
              <a:cs typeface="Didot" charset="0"/>
            </a:endParaRPr>
          </a:p>
          <a:p>
            <a:pPr indent="-457200">
              <a:spcBef>
                <a:spcPts val="0"/>
              </a:spcBef>
            </a:pPr>
            <a:r>
              <a:rPr lang="en-GB" b="0" i="0" u="none" strike="noStrike" cap="none" dirty="0">
                <a:solidFill>
                  <a:schemeClr val="dk1"/>
                </a:solidFill>
                <a:latin typeface="Didot" charset="0"/>
                <a:ea typeface="Didot" charset="0"/>
                <a:cs typeface="Didot" charset="0"/>
                <a:sym typeface="Calibri"/>
              </a:rPr>
              <a:t>Autoimmunity </a:t>
            </a:r>
          </a:p>
          <a:p>
            <a:pPr indent="-457200">
              <a:spcBef>
                <a:spcPts val="0"/>
              </a:spcBef>
            </a:pPr>
            <a:r>
              <a:rPr lang="en-GB" dirty="0">
                <a:latin typeface="Didot" charset="0"/>
                <a:ea typeface="Didot" charset="0"/>
                <a:cs typeface="Didot" charset="0"/>
              </a:rPr>
              <a:t>Immunodeficiency</a:t>
            </a:r>
            <a:endParaRPr lang="en-GB" b="0" i="0" u="none" strike="noStrike" cap="none" dirty="0">
              <a:solidFill>
                <a:schemeClr val="dk1"/>
              </a:solidFill>
              <a:latin typeface="Didot" charset="0"/>
              <a:ea typeface="Didot" charset="0"/>
              <a:cs typeface="Didot" charset="0"/>
              <a:sym typeface="Calibri"/>
            </a:endParaRPr>
          </a:p>
          <a:p>
            <a:pPr indent="-457200">
              <a:spcBef>
                <a:spcPts val="0"/>
              </a:spcBef>
            </a:pPr>
            <a:r>
              <a:rPr lang="en-GB" dirty="0">
                <a:latin typeface="Didot" charset="0"/>
                <a:ea typeface="Didot" charset="0"/>
                <a:cs typeface="Didot" charset="0"/>
              </a:rPr>
              <a:t>Hypersensitivity</a:t>
            </a:r>
          </a:p>
          <a:p>
            <a:pPr marL="0" indent="0">
              <a:spcBef>
                <a:spcPts val="0"/>
              </a:spcBef>
              <a:buNone/>
            </a:pPr>
            <a:endParaRPr lang="en-GB" dirty="0">
              <a:latin typeface="Didot" charset="0"/>
              <a:ea typeface="Didot" charset="0"/>
              <a:cs typeface="Didot" charset="0"/>
            </a:endParaRPr>
          </a:p>
          <a:p>
            <a:pPr marL="0" indent="0">
              <a:spcBef>
                <a:spcPts val="0"/>
              </a:spcBef>
              <a:buNone/>
            </a:pPr>
            <a:r>
              <a:rPr lang="en-GB" sz="2500" dirty="0">
                <a:latin typeface="Didot" charset="0"/>
                <a:ea typeface="Didot" charset="0"/>
                <a:cs typeface="Didot" charset="0"/>
              </a:rPr>
              <a:t>*</a:t>
            </a:r>
            <a:r>
              <a:rPr lang="en-GB" sz="2300" dirty="0">
                <a:latin typeface="Didot" charset="0"/>
                <a:ea typeface="Didot" charset="0"/>
                <a:cs typeface="Didot" charset="0"/>
              </a:rPr>
              <a:t>Slide notes contain detailed notes on slide content + some extra bits. Bold text is key information on slides + notes. Index slides are also included for things not covered during the lecture or for extra background. SBAs also included at the end. </a:t>
            </a:r>
            <a:endParaRPr sz="2300" dirty="0">
              <a:latin typeface="Didot" charset="0"/>
              <a:ea typeface="Didot" charset="0"/>
              <a:cs typeface="Didot" charset="0"/>
            </a:endParaRPr>
          </a:p>
        </p:txBody>
      </p:sp>
      <p:sp>
        <p:nvSpPr>
          <p:cNvPr id="108" name="Shape 108"/>
          <p:cNvSpPr txBox="1"/>
          <p:nvPr/>
        </p:nvSpPr>
        <p:spPr>
          <a:xfrm>
            <a:off x="0" y="0"/>
            <a:ext cx="12192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2010134" y="183540"/>
            <a:ext cx="561180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Lecture outline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animEffect transition="in" filter="fade">
                                      <p:cBhvr>
                                        <p:cTn id="7" dur="500"/>
                                        <p:tgtEl>
                                          <p:spTgt spid="10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6">
                                            <p:txEl>
                                              <p:pRg st="1" end="1"/>
                                            </p:txEl>
                                          </p:spTgt>
                                        </p:tgtEl>
                                        <p:attrNameLst>
                                          <p:attrName>style.visibility</p:attrName>
                                        </p:attrNameLst>
                                      </p:cBhvr>
                                      <p:to>
                                        <p:strVal val="visible"/>
                                      </p:to>
                                    </p:set>
                                    <p:animEffect transition="in" filter="fade">
                                      <p:cBhvr>
                                        <p:cTn id="10" dur="500"/>
                                        <p:tgtEl>
                                          <p:spTgt spid="10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6">
                                            <p:txEl>
                                              <p:pRg st="2" end="2"/>
                                            </p:txEl>
                                          </p:spTgt>
                                        </p:tgtEl>
                                        <p:attrNameLst>
                                          <p:attrName>style.visibility</p:attrName>
                                        </p:attrNameLst>
                                      </p:cBhvr>
                                      <p:to>
                                        <p:strVal val="visible"/>
                                      </p:to>
                                    </p:set>
                                    <p:animEffect transition="in" filter="fade">
                                      <p:cBhvr>
                                        <p:cTn id="13" dur="500"/>
                                        <p:tgtEl>
                                          <p:spTgt spid="10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6">
                                            <p:txEl>
                                              <p:pRg st="3" end="3"/>
                                            </p:txEl>
                                          </p:spTgt>
                                        </p:tgtEl>
                                        <p:attrNameLst>
                                          <p:attrName>style.visibility</p:attrName>
                                        </p:attrNameLst>
                                      </p:cBhvr>
                                      <p:to>
                                        <p:strVal val="visible"/>
                                      </p:to>
                                    </p:set>
                                    <p:animEffect transition="in" filter="fade">
                                      <p:cBhvr>
                                        <p:cTn id="16" dur="500"/>
                                        <p:tgtEl>
                                          <p:spTgt spid="10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6">
                                            <p:txEl>
                                              <p:pRg st="4" end="4"/>
                                            </p:txEl>
                                          </p:spTgt>
                                        </p:tgtEl>
                                        <p:attrNameLst>
                                          <p:attrName>style.visibility</p:attrName>
                                        </p:attrNameLst>
                                      </p:cBhvr>
                                      <p:to>
                                        <p:strVal val="visible"/>
                                      </p:to>
                                    </p:set>
                                    <p:animEffect transition="in" filter="fade">
                                      <p:cBhvr>
                                        <p:cTn id="19" dur="500"/>
                                        <p:tgtEl>
                                          <p:spTgt spid="106">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6">
                                            <p:txEl>
                                              <p:pRg st="5" end="5"/>
                                            </p:txEl>
                                          </p:spTgt>
                                        </p:tgtEl>
                                        <p:attrNameLst>
                                          <p:attrName>style.visibility</p:attrName>
                                        </p:attrNameLst>
                                      </p:cBhvr>
                                      <p:to>
                                        <p:strVal val="visible"/>
                                      </p:to>
                                    </p:set>
                                    <p:animEffect transition="in" filter="fade">
                                      <p:cBhvr>
                                        <p:cTn id="22" dur="500"/>
                                        <p:tgtEl>
                                          <p:spTgt spid="10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1530322" y="1531012"/>
            <a:ext cx="4331762" cy="4525963"/>
          </a:xfrm>
          <a:prstGeom prst="rect">
            <a:avLst/>
          </a:prstGeom>
          <a:noFill/>
          <a:ln>
            <a:noFill/>
          </a:ln>
        </p:spPr>
        <p:txBody>
          <a:bodyPr spcFirstLastPara="1" wrap="square" lIns="91425" tIns="45700" rIns="91425" bIns="45700" anchor="t" anchorCtr="0">
            <a:noAutofit/>
          </a:bodyPr>
          <a:lstStyle/>
          <a:p>
            <a:pPr indent="-457200">
              <a:spcBef>
                <a:spcPts val="0"/>
              </a:spcBef>
            </a:pPr>
            <a:r>
              <a:rPr lang="en-GB" dirty="0">
                <a:latin typeface="Didot" charset="0"/>
                <a:ea typeface="Didot" charset="0"/>
                <a:cs typeface="Didot" charset="0"/>
              </a:rPr>
              <a:t>Th1</a:t>
            </a:r>
          </a:p>
          <a:p>
            <a:pPr marL="857250" lvl="1" indent="-457200">
              <a:spcBef>
                <a:spcPts val="0"/>
              </a:spcBef>
            </a:pPr>
            <a:r>
              <a:rPr lang="en-GB" b="1" dirty="0">
                <a:latin typeface="Didot"/>
                <a:ea typeface="Didot" charset="0"/>
                <a:cs typeface="Times New Roman" panose="02020603050405020304" pitchFamily="18" charset="0"/>
              </a:rPr>
              <a:t>Cell-mediated immunity</a:t>
            </a:r>
          </a:p>
          <a:p>
            <a:pPr marL="857250" lvl="1" indent="-457200">
              <a:spcBef>
                <a:spcPts val="0"/>
              </a:spcBef>
            </a:pPr>
            <a:r>
              <a:rPr lang="en-GB" dirty="0">
                <a:latin typeface="Didot"/>
                <a:ea typeface="Didot" charset="0"/>
                <a:cs typeface="Times New Roman" panose="02020603050405020304" pitchFamily="18" charset="0"/>
              </a:rPr>
              <a:t>Regulate monocytes and macrophages. </a:t>
            </a:r>
            <a:r>
              <a:rPr lang="en-GB" dirty="0">
                <a:latin typeface="Didot" charset="0"/>
                <a:ea typeface="Didot" charset="0"/>
                <a:cs typeface="Didot" charset="0"/>
              </a:rPr>
              <a:t> </a:t>
            </a:r>
          </a:p>
          <a:p>
            <a:pPr indent="-457200">
              <a:spcBef>
                <a:spcPts val="0"/>
              </a:spcBef>
            </a:pPr>
            <a:r>
              <a:rPr lang="en-GB" dirty="0">
                <a:latin typeface="Didot" charset="0"/>
                <a:ea typeface="Didot" charset="0"/>
                <a:cs typeface="Didot" charset="0"/>
              </a:rPr>
              <a:t>Th2 </a:t>
            </a:r>
          </a:p>
          <a:p>
            <a:pPr marL="857250" lvl="1" indent="-457200">
              <a:spcBef>
                <a:spcPts val="0"/>
              </a:spcBef>
            </a:pPr>
            <a:r>
              <a:rPr lang="en-GB" b="1" i="0" u="none" strike="noStrike" cap="none" dirty="0">
                <a:solidFill>
                  <a:schemeClr val="dk1"/>
                </a:solidFill>
                <a:latin typeface="Didot" charset="0"/>
                <a:ea typeface="Didot" charset="0"/>
                <a:cs typeface="Didot" charset="0"/>
                <a:sym typeface="Calibri"/>
              </a:rPr>
              <a:t>Humoral immunity . </a:t>
            </a:r>
          </a:p>
          <a:p>
            <a:pPr marL="857250" lvl="1" indent="-457200">
              <a:spcBef>
                <a:spcPts val="0"/>
              </a:spcBef>
            </a:pPr>
            <a:r>
              <a:rPr lang="en-GB" dirty="0">
                <a:latin typeface="Didot" charset="0"/>
                <a:ea typeface="Didot" charset="0"/>
                <a:cs typeface="Didot" charset="0"/>
              </a:rPr>
              <a:t>Regulators of eosinophils, basophils, and mast cells.</a:t>
            </a:r>
            <a:endParaRPr lang="en-GB" b="0" i="0" u="none" strike="noStrike" cap="none" dirty="0">
              <a:solidFill>
                <a:schemeClr val="dk1"/>
              </a:solidFill>
              <a:latin typeface="Didot" charset="0"/>
              <a:ea typeface="Didot" charset="0"/>
              <a:cs typeface="Didot" charset="0"/>
              <a:sym typeface="Calibri"/>
            </a:endParaRPr>
          </a:p>
        </p:txBody>
      </p:sp>
      <p:sp>
        <p:nvSpPr>
          <p:cNvPr id="108" name="Shape 108"/>
          <p:cNvSpPr txBox="1"/>
          <p:nvPr/>
        </p:nvSpPr>
        <p:spPr>
          <a:xfrm>
            <a:off x="0" y="0"/>
            <a:ext cx="12192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1101967" y="209994"/>
            <a:ext cx="9231811"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Adaptive Cells: T helper cells (CD4+)</a:t>
            </a:r>
          </a:p>
        </p:txBody>
      </p:sp>
      <p:pic>
        <p:nvPicPr>
          <p:cNvPr id="7" name="Picture 6">
            <a:extLst>
              <a:ext uri="{FF2B5EF4-FFF2-40B4-BE49-F238E27FC236}">
                <a16:creationId xmlns:a16="http://schemas.microsoft.com/office/drawing/2014/main" id="{4B252E30-AC7F-4510-821A-C9803F247E95}"/>
              </a:ext>
            </a:extLst>
          </p:cNvPr>
          <p:cNvPicPr>
            <a:picLocks noChangeAspect="1"/>
          </p:cNvPicPr>
          <p:nvPr/>
        </p:nvPicPr>
        <p:blipFill>
          <a:blip r:embed="rId3"/>
          <a:stretch>
            <a:fillRect/>
          </a:stretch>
        </p:blipFill>
        <p:spPr>
          <a:xfrm>
            <a:off x="5695343" y="2480310"/>
            <a:ext cx="4974034" cy="3058424"/>
          </a:xfrm>
          <a:prstGeom prst="rect">
            <a:avLst/>
          </a:prstGeom>
        </p:spPr>
      </p:pic>
    </p:spTree>
    <p:extLst>
      <p:ext uri="{BB962C8B-B14F-4D97-AF65-F5344CB8AC3E}">
        <p14:creationId xmlns:p14="http://schemas.microsoft.com/office/powerpoint/2010/main" val="319661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1524000" y="1352994"/>
            <a:ext cx="5303520" cy="4525963"/>
          </a:xfrm>
          <a:prstGeom prst="rect">
            <a:avLst/>
          </a:prstGeom>
          <a:noFill/>
          <a:ln>
            <a:noFill/>
          </a:ln>
        </p:spPr>
        <p:txBody>
          <a:bodyPr spcFirstLastPara="1" wrap="square" lIns="91425" tIns="45700" rIns="91425" bIns="45700" anchor="t" anchorCtr="0">
            <a:noAutofit/>
          </a:bodyPr>
          <a:lstStyle/>
          <a:p>
            <a:pPr indent="-457200">
              <a:spcBef>
                <a:spcPts val="0"/>
              </a:spcBef>
            </a:pPr>
            <a:r>
              <a:rPr lang="en-GB" dirty="0">
                <a:latin typeface="Didot" charset="0"/>
                <a:ea typeface="Didot" charset="0"/>
                <a:cs typeface="Didot" charset="0"/>
              </a:rPr>
              <a:t>Treg</a:t>
            </a:r>
          </a:p>
          <a:p>
            <a:pPr marL="857250" lvl="1" indent="-457200">
              <a:spcBef>
                <a:spcPts val="0"/>
              </a:spcBef>
            </a:pPr>
            <a:r>
              <a:rPr lang="en-GB" b="1" i="0" u="none" strike="noStrike" cap="none" dirty="0">
                <a:solidFill>
                  <a:schemeClr val="dk1"/>
                </a:solidFill>
                <a:latin typeface="Didot" charset="0"/>
                <a:ea typeface="Didot" charset="0"/>
                <a:cs typeface="Didot" charset="0"/>
                <a:sym typeface="Calibri"/>
              </a:rPr>
              <a:t>The principle </a:t>
            </a:r>
            <a:r>
              <a:rPr lang="en-GB" b="1" dirty="0">
                <a:latin typeface="Didot" charset="0"/>
                <a:ea typeface="Didot" charset="0"/>
                <a:cs typeface="Didot" charset="0"/>
              </a:rPr>
              <a:t>cell in peripheral immune tolerance. </a:t>
            </a:r>
          </a:p>
          <a:p>
            <a:pPr marL="857250" lvl="1" indent="-457200">
              <a:spcBef>
                <a:spcPts val="0"/>
              </a:spcBef>
            </a:pPr>
            <a:r>
              <a:rPr lang="en-GB" b="1" i="0" u="none" strike="noStrike" cap="none" dirty="0">
                <a:solidFill>
                  <a:schemeClr val="dk1"/>
                </a:solidFill>
                <a:latin typeface="Didot" charset="0"/>
                <a:ea typeface="Didot" charset="0"/>
                <a:cs typeface="Didot" charset="0"/>
                <a:sym typeface="Calibri"/>
              </a:rPr>
              <a:t>IL-10</a:t>
            </a:r>
            <a:r>
              <a:rPr lang="en-GB" b="0" i="0" u="none" strike="noStrike" cap="none" dirty="0">
                <a:solidFill>
                  <a:schemeClr val="dk1"/>
                </a:solidFill>
                <a:latin typeface="Didot" charset="0"/>
                <a:ea typeface="Didot" charset="0"/>
                <a:cs typeface="Didot" charset="0"/>
                <a:sym typeface="Calibri"/>
              </a:rPr>
              <a:t> is their key cytokine</a:t>
            </a:r>
            <a:r>
              <a:rPr lang="en-GB" dirty="0">
                <a:latin typeface="Didot" charset="0"/>
                <a:ea typeface="Didot" charset="0"/>
                <a:cs typeface="Didot" charset="0"/>
              </a:rPr>
              <a:t> that has a mass anti-inflammatory  action </a:t>
            </a:r>
            <a:endParaRPr lang="en-GB" b="0" i="0" u="none" strike="noStrike" cap="none" dirty="0">
              <a:solidFill>
                <a:schemeClr val="dk1"/>
              </a:solidFill>
              <a:latin typeface="Didot" charset="0"/>
              <a:ea typeface="Didot" charset="0"/>
              <a:cs typeface="Didot" charset="0"/>
              <a:sym typeface="Calibri"/>
            </a:endParaRPr>
          </a:p>
          <a:p>
            <a:pPr indent="-457200">
              <a:spcBef>
                <a:spcPts val="0"/>
              </a:spcBef>
            </a:pPr>
            <a:r>
              <a:rPr lang="en-GB" dirty="0">
                <a:latin typeface="Didot" charset="0"/>
                <a:ea typeface="Didot" charset="0"/>
                <a:cs typeface="Didot" charset="0"/>
              </a:rPr>
              <a:t>Th17</a:t>
            </a:r>
          </a:p>
          <a:p>
            <a:pPr marL="857250" lvl="1" indent="-457200">
              <a:spcBef>
                <a:spcPts val="0"/>
              </a:spcBef>
            </a:pPr>
            <a:r>
              <a:rPr lang="en-GB" b="0" i="0" u="none" strike="noStrike" cap="none" dirty="0">
                <a:solidFill>
                  <a:schemeClr val="dk1"/>
                </a:solidFill>
                <a:latin typeface="Didot" charset="0"/>
                <a:ea typeface="Didot" charset="0"/>
                <a:cs typeface="Didot" charset="0"/>
                <a:sym typeface="Calibri"/>
              </a:rPr>
              <a:t>Impor</a:t>
            </a:r>
            <a:r>
              <a:rPr lang="en-GB" dirty="0">
                <a:latin typeface="Didot" charset="0"/>
                <a:ea typeface="Didot" charset="0"/>
                <a:cs typeface="Didot" charset="0"/>
              </a:rPr>
              <a:t>tant cells at </a:t>
            </a:r>
            <a:r>
              <a:rPr lang="en-GB" b="1" dirty="0">
                <a:latin typeface="Didot" charset="0"/>
                <a:ea typeface="Didot" charset="0"/>
                <a:cs typeface="Didot" charset="0"/>
              </a:rPr>
              <a:t>mucosal membranes. </a:t>
            </a:r>
          </a:p>
          <a:p>
            <a:pPr marL="857250" lvl="1" indent="-457200">
              <a:spcBef>
                <a:spcPts val="0"/>
              </a:spcBef>
            </a:pPr>
            <a:r>
              <a:rPr lang="en-GB" b="0" i="0" u="none" strike="noStrike" cap="none" dirty="0">
                <a:solidFill>
                  <a:schemeClr val="dk1"/>
                </a:solidFill>
                <a:latin typeface="Didot" charset="0"/>
                <a:ea typeface="Didot" charset="0"/>
                <a:cs typeface="Didot" charset="0"/>
                <a:sym typeface="Calibri"/>
              </a:rPr>
              <a:t>Principle cytokine is </a:t>
            </a:r>
            <a:r>
              <a:rPr lang="en-GB" b="1" i="0" u="none" strike="noStrike" cap="none" dirty="0">
                <a:solidFill>
                  <a:schemeClr val="dk1"/>
                </a:solidFill>
                <a:latin typeface="Didot" charset="0"/>
                <a:ea typeface="Didot" charset="0"/>
                <a:cs typeface="Didot" charset="0"/>
                <a:sym typeface="Calibri"/>
              </a:rPr>
              <a:t>IL</a:t>
            </a:r>
            <a:r>
              <a:rPr lang="en-GB" b="1" dirty="0">
                <a:latin typeface="Didot" charset="0"/>
                <a:ea typeface="Didot" charset="0"/>
                <a:cs typeface="Didot" charset="0"/>
              </a:rPr>
              <a:t>-17 </a:t>
            </a:r>
          </a:p>
          <a:p>
            <a:pPr marL="857250" lvl="1" indent="-457200">
              <a:spcBef>
                <a:spcPts val="0"/>
              </a:spcBef>
            </a:pPr>
            <a:r>
              <a:rPr lang="en-GB" b="1" dirty="0">
                <a:latin typeface="Didot" charset="0"/>
                <a:ea typeface="Didot" charset="0"/>
                <a:cs typeface="Didot" charset="0"/>
              </a:rPr>
              <a:t>IL-17</a:t>
            </a:r>
            <a:r>
              <a:rPr lang="en-GB" dirty="0">
                <a:latin typeface="Didot" charset="0"/>
                <a:ea typeface="Didot" charset="0"/>
                <a:cs typeface="Didot" charset="0"/>
              </a:rPr>
              <a:t> induces innate immune cells to produce </a:t>
            </a:r>
            <a:r>
              <a:rPr lang="en-GB" b="1" dirty="0">
                <a:latin typeface="Didot" charset="0"/>
                <a:ea typeface="Didot" charset="0"/>
                <a:cs typeface="Didot" charset="0"/>
              </a:rPr>
              <a:t>IL-8 (CXCL8)</a:t>
            </a:r>
            <a:endParaRPr b="1" i="0" u="none" strike="noStrike" cap="none" dirty="0">
              <a:solidFill>
                <a:schemeClr val="dk1"/>
              </a:solidFill>
              <a:latin typeface="Didot" charset="0"/>
              <a:ea typeface="Didot" charset="0"/>
              <a:cs typeface="Didot" charset="0"/>
              <a:sym typeface="Calibri"/>
            </a:endParaRPr>
          </a:p>
        </p:txBody>
      </p:sp>
      <p:sp>
        <p:nvSpPr>
          <p:cNvPr id="108" name="Shape 108"/>
          <p:cNvSpPr txBox="1"/>
          <p:nvPr/>
        </p:nvSpPr>
        <p:spPr>
          <a:xfrm>
            <a:off x="-76200" y="0"/>
            <a:ext cx="122682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970187" y="209994"/>
            <a:ext cx="984571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Adaptive Cells: T helper cells (CD4+)</a:t>
            </a:r>
          </a:p>
        </p:txBody>
      </p:sp>
      <p:pic>
        <p:nvPicPr>
          <p:cNvPr id="1026" name="Picture 2" descr="Image result for th17 treg balance&quot;">
            <a:extLst>
              <a:ext uri="{FF2B5EF4-FFF2-40B4-BE49-F238E27FC236}">
                <a16:creationId xmlns:a16="http://schemas.microsoft.com/office/drawing/2014/main" id="{B7561ACF-80C9-461F-B270-783026BEED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0" y="2990913"/>
            <a:ext cx="4000500" cy="2080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506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1981200" y="1600201"/>
            <a:ext cx="8229600" cy="4525963"/>
          </a:xfrm>
          <a:prstGeom prst="rect">
            <a:avLst/>
          </a:prstGeom>
          <a:noFill/>
          <a:ln>
            <a:noFill/>
          </a:ln>
        </p:spPr>
        <p:txBody>
          <a:bodyPr spcFirstLastPara="1" wrap="square" lIns="91425" tIns="45700" rIns="91425" bIns="45700" anchor="t" anchorCtr="0">
            <a:noAutofit/>
          </a:bodyPr>
          <a:lstStyle/>
          <a:p>
            <a:pPr indent="-457200">
              <a:spcBef>
                <a:spcPts val="0"/>
              </a:spcBef>
            </a:pPr>
            <a:r>
              <a:rPr lang="en-GB" b="1" dirty="0">
                <a:latin typeface="Didot" charset="0"/>
                <a:ea typeface="Didot" charset="0"/>
                <a:cs typeface="Didot" charset="0"/>
              </a:rPr>
              <a:t>The BCR</a:t>
            </a:r>
          </a:p>
          <a:p>
            <a:pPr indent="-457200">
              <a:spcBef>
                <a:spcPts val="0"/>
              </a:spcBef>
            </a:pPr>
            <a:r>
              <a:rPr lang="en-GB" dirty="0">
                <a:latin typeface="Didot" charset="0"/>
                <a:ea typeface="Didot" charset="0"/>
                <a:cs typeface="Didot" charset="0"/>
              </a:rPr>
              <a:t>Can be naïve, effector, memory. </a:t>
            </a:r>
          </a:p>
          <a:p>
            <a:pPr indent="-457200">
              <a:spcBef>
                <a:spcPts val="0"/>
              </a:spcBef>
            </a:pPr>
            <a:r>
              <a:rPr lang="en-GB" b="1" dirty="0">
                <a:latin typeface="Didot" charset="0"/>
                <a:ea typeface="Didot" charset="0"/>
                <a:cs typeface="Didot" charset="0"/>
              </a:rPr>
              <a:t>CD19</a:t>
            </a:r>
            <a:r>
              <a:rPr lang="en-GB" dirty="0">
                <a:latin typeface="Didot" charset="0"/>
                <a:ea typeface="Didot" charset="0"/>
                <a:cs typeface="Didot" charset="0"/>
              </a:rPr>
              <a:t> is the co-stimulatory molecule of mature cells.</a:t>
            </a:r>
          </a:p>
          <a:p>
            <a:pPr indent="-457200">
              <a:spcBef>
                <a:spcPts val="0"/>
              </a:spcBef>
            </a:pPr>
            <a:r>
              <a:rPr lang="en-GB" b="1" dirty="0">
                <a:latin typeface="Didot" charset="0"/>
                <a:ea typeface="Didot" charset="0"/>
                <a:cs typeface="Didot" charset="0"/>
              </a:rPr>
              <a:t>CD20</a:t>
            </a:r>
            <a:r>
              <a:rPr lang="en-GB" dirty="0">
                <a:latin typeface="Didot" charset="0"/>
                <a:ea typeface="Didot" charset="0"/>
                <a:cs typeface="Didot" charset="0"/>
              </a:rPr>
              <a:t> is the mature B cell marker.  </a:t>
            </a:r>
          </a:p>
          <a:p>
            <a:pPr indent="-457200">
              <a:spcBef>
                <a:spcPts val="0"/>
              </a:spcBef>
            </a:pPr>
            <a:r>
              <a:rPr lang="en-GB" dirty="0">
                <a:latin typeface="Didot" charset="0"/>
                <a:ea typeface="Didot" charset="0"/>
                <a:cs typeface="Didot" charset="0"/>
              </a:rPr>
              <a:t>B-cell activation in </a:t>
            </a:r>
            <a:r>
              <a:rPr lang="en-GB" b="1" dirty="0">
                <a:latin typeface="Didot" charset="0"/>
                <a:ea typeface="Didot" charset="0"/>
                <a:cs typeface="Didot" charset="0"/>
              </a:rPr>
              <a:t>secondary lymphoid organs</a:t>
            </a:r>
            <a:r>
              <a:rPr lang="en-GB" dirty="0">
                <a:latin typeface="Didot" charset="0"/>
                <a:ea typeface="Didot" charset="0"/>
                <a:cs typeface="Didot" charset="0"/>
              </a:rPr>
              <a:t>. </a:t>
            </a:r>
          </a:p>
          <a:p>
            <a:pPr indent="-457200">
              <a:spcBef>
                <a:spcPts val="0"/>
              </a:spcBef>
            </a:pPr>
            <a:r>
              <a:rPr lang="en-GB" b="1" dirty="0">
                <a:latin typeface="Didot" charset="0"/>
                <a:ea typeface="Didot" charset="0"/>
                <a:cs typeface="Didot" charset="0"/>
              </a:rPr>
              <a:t>Somatic hypermutation </a:t>
            </a:r>
            <a:r>
              <a:rPr lang="en-GB" dirty="0">
                <a:latin typeface="Didot" charset="0"/>
                <a:ea typeface="Didot" charset="0"/>
                <a:cs typeface="Didot" charset="0"/>
              </a:rPr>
              <a:t>and </a:t>
            </a:r>
            <a:r>
              <a:rPr lang="en-GB" b="1" dirty="0">
                <a:latin typeface="Didot" charset="0"/>
                <a:ea typeface="Didot" charset="0"/>
                <a:cs typeface="Didot" charset="0"/>
              </a:rPr>
              <a:t>affinity selection </a:t>
            </a:r>
            <a:r>
              <a:rPr lang="en-GB" dirty="0">
                <a:latin typeface="Didot" charset="0"/>
                <a:ea typeface="Didot" charset="0"/>
                <a:cs typeface="Didot" charset="0"/>
              </a:rPr>
              <a:t>aided by dendritic and T cells.</a:t>
            </a:r>
          </a:p>
          <a:p>
            <a:pPr indent="-457200">
              <a:spcBef>
                <a:spcPts val="0"/>
              </a:spcBef>
            </a:pPr>
            <a:r>
              <a:rPr lang="en-GB" dirty="0">
                <a:latin typeface="Didot" charset="0"/>
                <a:ea typeface="Didot" charset="0"/>
                <a:cs typeface="Didot" charset="0"/>
              </a:rPr>
              <a:t>Activated B cells either become short lived plasma cells (IgM+) or long-lived plasma cells (IgG, E, or A+).</a:t>
            </a:r>
          </a:p>
          <a:p>
            <a:pPr indent="-457200">
              <a:spcBef>
                <a:spcPts val="0"/>
              </a:spcBef>
            </a:pPr>
            <a:endParaRPr dirty="0">
              <a:latin typeface="Didot" charset="0"/>
              <a:ea typeface="Didot" charset="0"/>
              <a:cs typeface="Didot" charset="0"/>
            </a:endParaRPr>
          </a:p>
        </p:txBody>
      </p:sp>
      <p:sp>
        <p:nvSpPr>
          <p:cNvPr id="108" name="Shape 108"/>
          <p:cNvSpPr txBox="1"/>
          <p:nvPr/>
        </p:nvSpPr>
        <p:spPr>
          <a:xfrm>
            <a:off x="0" y="0"/>
            <a:ext cx="12192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1474992" y="209994"/>
            <a:ext cx="6235334"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Adaptive Cells: B-Cells</a:t>
            </a:r>
          </a:p>
        </p:txBody>
      </p:sp>
    </p:spTree>
    <p:extLst>
      <p:ext uri="{BB962C8B-B14F-4D97-AF65-F5344CB8AC3E}">
        <p14:creationId xmlns:p14="http://schemas.microsoft.com/office/powerpoint/2010/main" val="163982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8" name="Shape 108"/>
          <p:cNvSpPr txBox="1"/>
          <p:nvPr/>
        </p:nvSpPr>
        <p:spPr>
          <a:xfrm>
            <a:off x="0" y="0"/>
            <a:ext cx="12192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1008554" y="209994"/>
            <a:ext cx="9966838"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B-Cell Activation</a:t>
            </a:r>
          </a:p>
        </p:txBody>
      </p:sp>
      <p:pic>
        <p:nvPicPr>
          <p:cNvPr id="7" name="Picture 6">
            <a:extLst>
              <a:ext uri="{FF2B5EF4-FFF2-40B4-BE49-F238E27FC236}">
                <a16:creationId xmlns:a16="http://schemas.microsoft.com/office/drawing/2014/main" id="{1FC97F93-7A31-4AAD-AD01-9E1486A84ACA}"/>
              </a:ext>
            </a:extLst>
          </p:cNvPr>
          <p:cNvPicPr>
            <a:picLocks noChangeAspect="1"/>
          </p:cNvPicPr>
          <p:nvPr/>
        </p:nvPicPr>
        <p:blipFill>
          <a:blip r:embed="rId3"/>
          <a:stretch>
            <a:fillRect/>
          </a:stretch>
        </p:blipFill>
        <p:spPr>
          <a:xfrm>
            <a:off x="2199997" y="1592705"/>
            <a:ext cx="7810500" cy="4343400"/>
          </a:xfrm>
          <a:prstGeom prst="rect">
            <a:avLst/>
          </a:prstGeom>
        </p:spPr>
      </p:pic>
      <p:sp>
        <p:nvSpPr>
          <p:cNvPr id="3" name="Oval 2">
            <a:extLst>
              <a:ext uri="{FF2B5EF4-FFF2-40B4-BE49-F238E27FC236}">
                <a16:creationId xmlns:a16="http://schemas.microsoft.com/office/drawing/2014/main" id="{94A64243-FC09-4FED-B42B-CFF856F825C1}"/>
              </a:ext>
            </a:extLst>
          </p:cNvPr>
          <p:cNvSpPr/>
          <p:nvPr/>
        </p:nvSpPr>
        <p:spPr>
          <a:xfrm>
            <a:off x="4327358" y="3110601"/>
            <a:ext cx="733926" cy="6432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76436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8" name="Shape 108"/>
          <p:cNvSpPr txBox="1"/>
          <p:nvPr/>
        </p:nvSpPr>
        <p:spPr>
          <a:xfrm>
            <a:off x="0" y="0"/>
            <a:ext cx="12192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1008554" y="209994"/>
            <a:ext cx="9966838"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B-Cell Activation</a:t>
            </a:r>
          </a:p>
        </p:txBody>
      </p:sp>
      <p:pic>
        <p:nvPicPr>
          <p:cNvPr id="1026" name="Picture 2" descr="Image result for B cell activation germinal center">
            <a:extLst>
              <a:ext uri="{FF2B5EF4-FFF2-40B4-BE49-F238E27FC236}">
                <a16:creationId xmlns:a16="http://schemas.microsoft.com/office/drawing/2014/main" id="{E5B7D8A3-F374-4AE9-8C4B-A19F808BDC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3778" y="1066317"/>
            <a:ext cx="7956391" cy="5791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347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8" name="Shape 108"/>
          <p:cNvSpPr txBox="1"/>
          <p:nvPr/>
        </p:nvSpPr>
        <p:spPr>
          <a:xfrm>
            <a:off x="0" y="4723"/>
            <a:ext cx="12192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1474992" y="214717"/>
            <a:ext cx="6235334"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Antibodies</a:t>
            </a:r>
          </a:p>
        </p:txBody>
      </p:sp>
      <p:pic>
        <p:nvPicPr>
          <p:cNvPr id="7" name="Picture 6" descr="https://classconnection.s3.amazonaws.com/33/flashcards/602033/jpg/antibodies_-_chains_and_binding_sites1313794652794.jpg">
            <a:extLst>
              <a:ext uri="{FF2B5EF4-FFF2-40B4-BE49-F238E27FC236}">
                <a16:creationId xmlns:a16="http://schemas.microsoft.com/office/drawing/2014/main" id="{64A2F5FE-5713-47AB-9E08-EBDE1E4BDEE5}"/>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18711" y="1993776"/>
            <a:ext cx="5577628" cy="2876404"/>
          </a:xfrm>
          <a:prstGeom prst="rect">
            <a:avLst/>
          </a:prstGeom>
          <a:noFill/>
          <a:ln>
            <a:noFill/>
          </a:ln>
        </p:spPr>
      </p:pic>
      <p:pic>
        <p:nvPicPr>
          <p:cNvPr id="8" name="Picture 2" descr="Image result for fab region">
            <a:extLst>
              <a:ext uri="{FF2B5EF4-FFF2-40B4-BE49-F238E27FC236}">
                <a16:creationId xmlns:a16="http://schemas.microsoft.com/office/drawing/2014/main" id="{4BB22BE0-220B-49E7-BC92-599603ED47E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19685" y="1769760"/>
            <a:ext cx="2821441" cy="29391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4278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8" name="Shape 108"/>
          <p:cNvSpPr txBox="1"/>
          <p:nvPr/>
        </p:nvSpPr>
        <p:spPr>
          <a:xfrm>
            <a:off x="0" y="0"/>
            <a:ext cx="12192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dirty="0">
              <a:solidFill>
                <a:schemeClr val="dk1"/>
              </a:solidFill>
              <a:latin typeface="Calibri"/>
              <a:ea typeface="Calibri"/>
              <a:cs typeface="Calibri"/>
              <a:sym typeface="Calibri"/>
            </a:endParaRPr>
          </a:p>
        </p:txBody>
      </p:sp>
      <p:sp>
        <p:nvSpPr>
          <p:cNvPr id="2" name="TextBox 1"/>
          <p:cNvSpPr txBox="1"/>
          <p:nvPr/>
        </p:nvSpPr>
        <p:spPr>
          <a:xfrm>
            <a:off x="1474992" y="209994"/>
            <a:ext cx="6235334"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Antibodies </a:t>
            </a:r>
          </a:p>
        </p:txBody>
      </p:sp>
      <p:graphicFrame>
        <p:nvGraphicFramePr>
          <p:cNvPr id="3" name="Table 2">
            <a:extLst>
              <a:ext uri="{FF2B5EF4-FFF2-40B4-BE49-F238E27FC236}">
                <a16:creationId xmlns:a16="http://schemas.microsoft.com/office/drawing/2014/main" id="{362E0BDB-3360-4B95-99B0-416CB1D63420}"/>
              </a:ext>
            </a:extLst>
          </p:cNvPr>
          <p:cNvGraphicFramePr>
            <a:graphicFrameLocks noGrp="1"/>
          </p:cNvGraphicFramePr>
          <p:nvPr/>
        </p:nvGraphicFramePr>
        <p:xfrm>
          <a:off x="1981200" y="1344226"/>
          <a:ext cx="8229600" cy="4355648"/>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3141059909"/>
                    </a:ext>
                  </a:extLst>
                </a:gridCol>
                <a:gridCol w="4114800">
                  <a:extLst>
                    <a:ext uri="{9D8B030D-6E8A-4147-A177-3AD203B41FA5}">
                      <a16:colId xmlns:a16="http://schemas.microsoft.com/office/drawing/2014/main" val="2766208920"/>
                    </a:ext>
                  </a:extLst>
                </a:gridCol>
              </a:tblGrid>
              <a:tr h="723152">
                <a:tc>
                  <a:txBody>
                    <a:bodyPr/>
                    <a:lstStyle/>
                    <a:p>
                      <a:r>
                        <a:rPr lang="en-GB" sz="1800" dirty="0"/>
                        <a:t>Antibody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dirty="0"/>
                        <a:t>Function and Features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8629874"/>
                  </a:ext>
                </a:extLst>
              </a:tr>
              <a:tr h="723152">
                <a:tc>
                  <a:txBody>
                    <a:bodyPr/>
                    <a:lstStyle/>
                    <a:p>
                      <a:r>
                        <a:rPr lang="en-GB" sz="1800" dirty="0"/>
                        <a:t>IgA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The </a:t>
                      </a:r>
                      <a:r>
                        <a:rPr lang="en-GB" b="1" dirty="0"/>
                        <a:t>mucosal</a:t>
                      </a:r>
                      <a:r>
                        <a:rPr lang="en-GB" dirty="0"/>
                        <a:t> Ab. A </a:t>
                      </a:r>
                      <a:r>
                        <a:rPr lang="en-GB" b="1" dirty="0"/>
                        <a:t>dimer</a:t>
                      </a:r>
                      <a:r>
                        <a:rPr lang="en-GB" dirty="0"/>
                        <a:t>. Present in </a:t>
                      </a:r>
                      <a:r>
                        <a:rPr lang="en-GB" b="1" dirty="0"/>
                        <a:t>colostrum</a:t>
                      </a:r>
                      <a:r>
                        <a:rPr lang="en-GB" dirty="0"/>
                        <a:t> and coats neonate gut.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9217120"/>
                  </a:ext>
                </a:extLst>
              </a:tr>
              <a:tr h="723152">
                <a:tc>
                  <a:txBody>
                    <a:bodyPr/>
                    <a:lstStyle/>
                    <a:p>
                      <a:r>
                        <a:rPr lang="en-GB" sz="1800" dirty="0"/>
                        <a:t>IgM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Pentameric</a:t>
                      </a:r>
                      <a:r>
                        <a:rPr lang="en-GB" dirty="0"/>
                        <a:t> and </a:t>
                      </a:r>
                      <a:r>
                        <a:rPr lang="en-GB" b="1" dirty="0"/>
                        <a:t>not entirely specific </a:t>
                      </a:r>
                      <a:r>
                        <a:rPr lang="en-GB" dirty="0"/>
                        <a:t>to antigen. </a:t>
                      </a:r>
                      <a:r>
                        <a:rPr lang="en-GB" b="1" dirty="0"/>
                        <a:t>Highest capacity </a:t>
                      </a:r>
                      <a:r>
                        <a:rPr lang="en-GB" dirty="0"/>
                        <a:t>to activate </a:t>
                      </a:r>
                      <a:r>
                        <a:rPr lang="en-GB" b="1" dirty="0"/>
                        <a:t>complement</a:t>
                      </a:r>
                      <a:r>
                        <a:rPr lang="en-GB"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8042195"/>
                  </a:ext>
                </a:extLst>
              </a:tr>
              <a:tr h="723152">
                <a:tc>
                  <a:txBody>
                    <a:bodyPr/>
                    <a:lstStyle/>
                    <a:p>
                      <a:r>
                        <a:rPr lang="en-GB" sz="1800" dirty="0"/>
                        <a:t>IgG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Most abundant in the blood</a:t>
                      </a:r>
                      <a:r>
                        <a:rPr lang="en-GB" dirty="0"/>
                        <a:t>. </a:t>
                      </a:r>
                      <a:r>
                        <a:rPr lang="en-GB" b="1" dirty="0"/>
                        <a:t>Highly</a:t>
                      </a:r>
                      <a:r>
                        <a:rPr lang="en-GB" dirty="0"/>
                        <a:t> specific. Important during secondary responses. 4 subclasses. </a:t>
                      </a:r>
                      <a:r>
                        <a:rPr lang="en-GB" b="1" dirty="0"/>
                        <a:t>Can cross the placenta</a:t>
                      </a:r>
                      <a:r>
                        <a:rPr lang="en-GB"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6533593"/>
                  </a:ext>
                </a:extLst>
              </a:tr>
              <a:tr h="723152">
                <a:tc>
                  <a:txBody>
                    <a:bodyPr/>
                    <a:lstStyle/>
                    <a:p>
                      <a:r>
                        <a:rPr lang="en-GB" sz="1800" dirty="0"/>
                        <a:t>IgE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Bound to Mast cells </a:t>
                      </a:r>
                      <a:r>
                        <a:rPr lang="en-GB" dirty="0"/>
                        <a:t>and basophils by </a:t>
                      </a:r>
                      <a:r>
                        <a:rPr lang="en-GB" b="1" dirty="0"/>
                        <a:t>Fc</a:t>
                      </a:r>
                      <a:r>
                        <a:rPr lang="el-GR" b="1" dirty="0">
                          <a:latin typeface="Times New Roman" panose="02020603050405020304" pitchFamily="18" charset="0"/>
                          <a:cs typeface="Times New Roman" panose="02020603050405020304" pitchFamily="18" charset="0"/>
                        </a:rPr>
                        <a:t>ε</a:t>
                      </a:r>
                      <a:r>
                        <a:rPr lang="en-GB" b="1" dirty="0">
                          <a:latin typeface="+mn-lt"/>
                          <a:cs typeface="Times New Roman" panose="02020603050405020304" pitchFamily="18" charset="0"/>
                        </a:rPr>
                        <a:t>R</a:t>
                      </a:r>
                      <a:r>
                        <a:rPr lang="en-GB" dirty="0">
                          <a:latin typeface="Times New Roman" panose="02020603050405020304" pitchFamily="18" charset="0"/>
                          <a:cs typeface="Times New Roman" panose="02020603050405020304" pitchFamily="18" charset="0"/>
                        </a:rPr>
                        <a:t>. </a:t>
                      </a:r>
                      <a:r>
                        <a:rPr lang="en-GB" dirty="0">
                          <a:latin typeface="+mn-lt"/>
                          <a:cs typeface="Times New Roman" panose="02020603050405020304" pitchFamily="18" charset="0"/>
                        </a:rPr>
                        <a:t>Important in </a:t>
                      </a:r>
                      <a:r>
                        <a:rPr lang="en-GB" b="1" dirty="0">
                          <a:latin typeface="+mn-lt"/>
                          <a:cs typeface="Times New Roman" panose="02020603050405020304" pitchFamily="18" charset="0"/>
                        </a:rPr>
                        <a:t>allergy</a:t>
                      </a:r>
                      <a:r>
                        <a:rPr lang="en-GB" dirty="0">
                          <a:latin typeface="+mn-lt"/>
                          <a:cs typeface="Times New Roman" panose="02020603050405020304" pitchFamily="18" charset="0"/>
                        </a:rPr>
                        <a:t> and </a:t>
                      </a:r>
                      <a:r>
                        <a:rPr lang="en-GB" b="1" dirty="0">
                          <a:latin typeface="+mn-lt"/>
                          <a:cs typeface="Times New Roman" panose="02020603050405020304" pitchFamily="18" charset="0"/>
                        </a:rPr>
                        <a:t>helminth</a:t>
                      </a:r>
                      <a:r>
                        <a:rPr lang="en-GB" dirty="0">
                          <a:latin typeface="+mn-lt"/>
                          <a:cs typeface="Times New Roman" panose="02020603050405020304" pitchFamily="18" charset="0"/>
                        </a:rPr>
                        <a:t> infection. </a:t>
                      </a:r>
                      <a:r>
                        <a:rPr lang="en-GB" b="1" dirty="0">
                          <a:latin typeface="+mn-lt"/>
                          <a:cs typeface="Times New Roman" panose="02020603050405020304" pitchFamily="18" charset="0"/>
                        </a:rPr>
                        <a:t>Least</a:t>
                      </a:r>
                      <a:r>
                        <a:rPr lang="en-GB" dirty="0">
                          <a:latin typeface="+mn-lt"/>
                          <a:cs typeface="Times New Roman" panose="02020603050405020304" pitchFamily="18" charset="0"/>
                        </a:rPr>
                        <a:t> </a:t>
                      </a:r>
                      <a:r>
                        <a:rPr lang="en-GB" b="1" dirty="0">
                          <a:latin typeface="+mn-lt"/>
                          <a:cs typeface="Times New Roman" panose="02020603050405020304" pitchFamily="18" charset="0"/>
                        </a:rPr>
                        <a:t>abundant</a:t>
                      </a:r>
                      <a:r>
                        <a:rPr lang="en-GB" dirty="0">
                          <a:latin typeface="+mn-lt"/>
                          <a:cs typeface="Times New Roman" panose="02020603050405020304" pitchFamily="18" charset="0"/>
                        </a:rPr>
                        <a:t> in the blood. </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3839330"/>
                  </a:ext>
                </a:extLst>
              </a:tr>
              <a:tr h="723152">
                <a:tc>
                  <a:txBody>
                    <a:bodyPr/>
                    <a:lstStyle/>
                    <a:p>
                      <a:r>
                        <a:rPr lang="en-GB" sz="1800" dirty="0"/>
                        <a:t>IgD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Not that important. Function is debated in the literature.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1937823"/>
                  </a:ext>
                </a:extLst>
              </a:tr>
            </a:tbl>
          </a:graphicData>
        </a:graphic>
      </p:graphicFrame>
    </p:spTree>
    <p:extLst>
      <p:ext uri="{BB962C8B-B14F-4D97-AF65-F5344CB8AC3E}">
        <p14:creationId xmlns:p14="http://schemas.microsoft.com/office/powerpoint/2010/main" val="269932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8" name="Shape 108"/>
          <p:cNvSpPr txBox="1"/>
          <p:nvPr/>
        </p:nvSpPr>
        <p:spPr>
          <a:xfrm>
            <a:off x="0" y="0"/>
            <a:ext cx="12192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1474992" y="209994"/>
            <a:ext cx="6235334"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Antibodies</a:t>
            </a:r>
          </a:p>
        </p:txBody>
      </p:sp>
      <p:pic>
        <p:nvPicPr>
          <p:cNvPr id="1026" name="Picture 2" descr="Image result for antibody  IgG vs IgM response curve">
            <a:extLst>
              <a:ext uri="{FF2B5EF4-FFF2-40B4-BE49-F238E27FC236}">
                <a16:creationId xmlns:a16="http://schemas.microsoft.com/office/drawing/2014/main" id="{358C338B-DC94-46D6-A8FD-64D2D56640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581" y="1400416"/>
            <a:ext cx="6984838" cy="4656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933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8" name="Shape 108"/>
          <p:cNvSpPr txBox="1"/>
          <p:nvPr/>
        </p:nvSpPr>
        <p:spPr>
          <a:xfrm>
            <a:off x="0" y="0"/>
            <a:ext cx="12192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10" name="TextBox 9">
            <a:extLst>
              <a:ext uri="{FF2B5EF4-FFF2-40B4-BE49-F238E27FC236}">
                <a16:creationId xmlns:a16="http://schemas.microsoft.com/office/drawing/2014/main" id="{4370F2BD-3571-415E-8B92-C661E3083D60}"/>
              </a:ext>
            </a:extLst>
          </p:cNvPr>
          <p:cNvSpPr txBox="1"/>
          <p:nvPr/>
        </p:nvSpPr>
        <p:spPr>
          <a:xfrm>
            <a:off x="1474992" y="209994"/>
            <a:ext cx="6235334"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Hypersensitivity </a:t>
            </a:r>
          </a:p>
        </p:txBody>
      </p:sp>
      <p:graphicFrame>
        <p:nvGraphicFramePr>
          <p:cNvPr id="2" name="Table 1">
            <a:extLst>
              <a:ext uri="{FF2B5EF4-FFF2-40B4-BE49-F238E27FC236}">
                <a16:creationId xmlns:a16="http://schemas.microsoft.com/office/drawing/2014/main" id="{B1EC8F84-B845-49A5-8B72-D338383396EE}"/>
              </a:ext>
            </a:extLst>
          </p:cNvPr>
          <p:cNvGraphicFramePr>
            <a:graphicFrameLocks noGrp="1"/>
          </p:cNvGraphicFramePr>
          <p:nvPr>
            <p:extLst>
              <p:ext uri="{D42A27DB-BD31-4B8C-83A1-F6EECF244321}">
                <p14:modId xmlns:p14="http://schemas.microsoft.com/office/powerpoint/2010/main" val="4143595316"/>
              </p:ext>
            </p:extLst>
          </p:nvPr>
        </p:nvGraphicFramePr>
        <p:xfrm>
          <a:off x="2401644" y="1352994"/>
          <a:ext cx="7388712" cy="4700278"/>
        </p:xfrm>
        <a:graphic>
          <a:graphicData uri="http://schemas.openxmlformats.org/drawingml/2006/table">
            <a:tbl>
              <a:tblPr>
                <a:tableStyleId>{5C22544A-7EE6-4342-B048-85BDC9FD1C3A}</a:tableStyleId>
              </a:tblPr>
              <a:tblGrid>
                <a:gridCol w="2462904">
                  <a:extLst>
                    <a:ext uri="{9D8B030D-6E8A-4147-A177-3AD203B41FA5}">
                      <a16:colId xmlns:a16="http://schemas.microsoft.com/office/drawing/2014/main" val="278330968"/>
                    </a:ext>
                  </a:extLst>
                </a:gridCol>
                <a:gridCol w="2462904">
                  <a:extLst>
                    <a:ext uri="{9D8B030D-6E8A-4147-A177-3AD203B41FA5}">
                      <a16:colId xmlns:a16="http://schemas.microsoft.com/office/drawing/2014/main" val="3243693792"/>
                    </a:ext>
                  </a:extLst>
                </a:gridCol>
                <a:gridCol w="2462904">
                  <a:extLst>
                    <a:ext uri="{9D8B030D-6E8A-4147-A177-3AD203B41FA5}">
                      <a16:colId xmlns:a16="http://schemas.microsoft.com/office/drawing/2014/main" val="2546277889"/>
                    </a:ext>
                  </a:extLst>
                </a:gridCol>
              </a:tblGrid>
              <a:tr h="456921">
                <a:tc>
                  <a:txBody>
                    <a:bodyPr/>
                    <a:lstStyle/>
                    <a:p>
                      <a:pPr algn="l" fontAlgn="b"/>
                      <a:r>
                        <a:rPr lang="en-GB" sz="1400" b="1" dirty="0">
                          <a:solidFill>
                            <a:schemeClr val="bg1"/>
                          </a:solidFill>
                          <a:effectLst/>
                        </a:rPr>
                        <a:t>Type</a:t>
                      </a:r>
                    </a:p>
                  </a:txBody>
                  <a:tcPr marL="31724" marR="31724" marT="15862" marB="1586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l" fontAlgn="b"/>
                      <a:r>
                        <a:rPr lang="en-GB" sz="1400" b="1" dirty="0">
                          <a:solidFill>
                            <a:schemeClr val="bg1"/>
                          </a:solidFill>
                          <a:effectLst/>
                        </a:rPr>
                        <a:t>Mechanism</a:t>
                      </a:r>
                    </a:p>
                  </a:txBody>
                  <a:tcPr marL="31724" marR="31724" marT="15862" marB="1586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l" fontAlgn="b"/>
                      <a:r>
                        <a:rPr lang="en-GB" sz="1400" b="1" dirty="0">
                          <a:solidFill>
                            <a:schemeClr val="bg1"/>
                          </a:solidFill>
                          <a:effectLst/>
                        </a:rPr>
                        <a:t>Examples</a:t>
                      </a:r>
                    </a:p>
                  </a:txBody>
                  <a:tcPr marL="31724" marR="31724" marT="15862" marB="1586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201687207"/>
                  </a:ext>
                </a:extLst>
              </a:tr>
              <a:tr h="690256">
                <a:tc>
                  <a:txBody>
                    <a:bodyPr/>
                    <a:lstStyle/>
                    <a:p>
                      <a:pPr fontAlgn="t"/>
                      <a:r>
                        <a:rPr lang="en-GB" sz="1400" b="1" dirty="0">
                          <a:effectLst/>
                        </a:rPr>
                        <a:t>Type I – Anaphylactic</a:t>
                      </a:r>
                    </a:p>
                  </a:txBody>
                  <a:tcPr marL="31724" marR="31724" marT="15862" marB="158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400" b="1" dirty="0">
                          <a:effectLst/>
                        </a:rPr>
                        <a:t>Antigen reacts with IgE bound to mast cells</a:t>
                      </a:r>
                    </a:p>
                  </a:txBody>
                  <a:tcPr marL="31724" marR="31724" marT="15862" marB="158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GB" sz="1400" b="1" dirty="0">
                          <a:effectLst/>
                        </a:rPr>
                        <a:t>• </a:t>
                      </a:r>
                      <a:r>
                        <a:rPr lang="en-GB" sz="1400" b="1" u="none" strike="noStrike" dirty="0">
                          <a:effectLst/>
                        </a:rPr>
                        <a:t>Anaphylaxis</a:t>
                      </a:r>
                      <a:br>
                        <a:rPr lang="en-GB" sz="1400" b="1" dirty="0">
                          <a:effectLst/>
                        </a:rPr>
                      </a:br>
                      <a:r>
                        <a:rPr lang="en-GB" sz="1400" b="1" dirty="0">
                          <a:effectLst/>
                        </a:rPr>
                        <a:t>• Atopy (e.g. </a:t>
                      </a:r>
                      <a:r>
                        <a:rPr lang="en-GB" sz="1400" b="1" u="none" strike="noStrike" dirty="0">
                          <a:effectLst/>
                        </a:rPr>
                        <a:t>asthma</a:t>
                      </a:r>
                      <a:r>
                        <a:rPr lang="en-GB" sz="1400" b="1" dirty="0">
                          <a:effectLst/>
                        </a:rPr>
                        <a:t>, eczema and </a:t>
                      </a:r>
                      <a:r>
                        <a:rPr lang="en-GB" sz="1400" b="1" u="none" strike="noStrike" dirty="0">
                          <a:effectLst/>
                        </a:rPr>
                        <a:t>hayfever</a:t>
                      </a:r>
                      <a:r>
                        <a:rPr lang="en-GB" sz="1400" b="1" dirty="0">
                          <a:effectLst/>
                        </a:rPr>
                        <a:t>)</a:t>
                      </a:r>
                    </a:p>
                  </a:txBody>
                  <a:tcPr marL="31724" marR="31724" marT="15862" marB="158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0177791"/>
                  </a:ext>
                </a:extLst>
              </a:tr>
              <a:tr h="1206185">
                <a:tc>
                  <a:txBody>
                    <a:bodyPr/>
                    <a:lstStyle/>
                    <a:p>
                      <a:pPr fontAlgn="t"/>
                      <a:r>
                        <a:rPr lang="en-GB" sz="1400" b="1" dirty="0">
                          <a:effectLst/>
                        </a:rPr>
                        <a:t>Type II - Cell bound</a:t>
                      </a:r>
                    </a:p>
                  </a:txBody>
                  <a:tcPr marL="31724" marR="31724" marT="15862" marB="158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400" b="1" dirty="0">
                          <a:effectLst/>
                        </a:rPr>
                        <a:t>IgG or IgM binds to antigen on cell surface</a:t>
                      </a:r>
                    </a:p>
                  </a:txBody>
                  <a:tcPr marL="31724" marR="31724" marT="15862" marB="158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GB" sz="1400" b="1" dirty="0">
                          <a:effectLst/>
                        </a:rPr>
                        <a:t>• Autoimmune haemolytic anaemia</a:t>
                      </a:r>
                      <a:br>
                        <a:rPr lang="en-GB" sz="1400" b="1" dirty="0">
                          <a:effectLst/>
                        </a:rPr>
                      </a:br>
                      <a:r>
                        <a:rPr lang="en-GB" sz="1400" b="1" dirty="0">
                          <a:effectLst/>
                        </a:rPr>
                        <a:t>• Goodpasture's syndrome</a:t>
                      </a:r>
                      <a:br>
                        <a:rPr lang="en-GB" sz="1400" b="1" dirty="0">
                          <a:effectLst/>
                        </a:rPr>
                      </a:br>
                      <a:r>
                        <a:rPr lang="en-GB" sz="1400" b="1" dirty="0">
                          <a:effectLst/>
                        </a:rPr>
                        <a:t>• </a:t>
                      </a:r>
                      <a:r>
                        <a:rPr lang="en-GB" sz="1400" b="1" u="none" strike="noStrike" dirty="0">
                          <a:effectLst/>
                        </a:rPr>
                        <a:t>Pernicious anaemia</a:t>
                      </a:r>
                      <a:br>
                        <a:rPr lang="en-GB" sz="1400" b="1" dirty="0">
                          <a:effectLst/>
                        </a:rPr>
                      </a:br>
                      <a:r>
                        <a:rPr lang="en-GB" sz="1400" b="1" dirty="0">
                          <a:effectLst/>
                        </a:rPr>
                        <a:t>• </a:t>
                      </a:r>
                      <a:r>
                        <a:rPr lang="en-GB" sz="1400" b="1" u="none" strike="noStrike" dirty="0">
                          <a:effectLst/>
                        </a:rPr>
                        <a:t>Rheumatic fever</a:t>
                      </a:r>
                      <a:endParaRPr lang="en-GB" sz="1400" b="1" dirty="0">
                        <a:effectLst/>
                      </a:endParaRPr>
                    </a:p>
                  </a:txBody>
                  <a:tcPr marL="31724" marR="31724" marT="15862" marB="158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6038502"/>
                  </a:ext>
                </a:extLst>
              </a:tr>
              <a:tr h="1009828">
                <a:tc>
                  <a:txBody>
                    <a:bodyPr/>
                    <a:lstStyle/>
                    <a:p>
                      <a:pPr fontAlgn="t"/>
                      <a:r>
                        <a:rPr lang="en-GB" sz="1400" b="1" dirty="0">
                          <a:effectLst/>
                        </a:rPr>
                        <a:t>Type III - Immune complex</a:t>
                      </a:r>
                    </a:p>
                  </a:txBody>
                  <a:tcPr marL="31724" marR="31724" marT="15862" marB="158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400" b="1" dirty="0">
                          <a:effectLst/>
                        </a:rPr>
                        <a:t>Free antigen and antibody (IgG, IgA) combine</a:t>
                      </a:r>
                    </a:p>
                  </a:txBody>
                  <a:tcPr marL="31724" marR="31724" marT="15862" marB="158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fontAlgn="t">
                        <a:buFont typeface="Arial" panose="020B0604020202020204" pitchFamily="34" charset="0"/>
                        <a:buChar char="•"/>
                      </a:pPr>
                      <a:r>
                        <a:rPr lang="en-GB" sz="1400" b="1" dirty="0">
                          <a:effectLst/>
                        </a:rPr>
                        <a:t>Systemic lupus erythematosus</a:t>
                      </a:r>
                    </a:p>
                    <a:p>
                      <a:pPr marL="171450" indent="-171450" fontAlgn="t">
                        <a:buFont typeface="Arial" panose="020B0604020202020204" pitchFamily="34" charset="0"/>
                        <a:buChar char="•"/>
                      </a:pPr>
                      <a:r>
                        <a:rPr lang="en-GB" sz="1400" b="1" u="none" strike="noStrike" dirty="0">
                          <a:effectLst/>
                        </a:rPr>
                        <a:t>Post-streptococcal glomerulonephritis</a:t>
                      </a:r>
                      <a:endParaRPr lang="en-GB" sz="1400" b="1" dirty="0">
                        <a:effectLst/>
                      </a:endParaRPr>
                    </a:p>
                  </a:txBody>
                  <a:tcPr marL="31724" marR="31724" marT="15862" marB="158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788714"/>
                  </a:ext>
                </a:extLst>
              </a:tr>
              <a:tr h="1337088">
                <a:tc>
                  <a:txBody>
                    <a:bodyPr/>
                    <a:lstStyle/>
                    <a:p>
                      <a:pPr fontAlgn="t"/>
                      <a:r>
                        <a:rPr lang="en-GB" sz="1400" b="1" dirty="0">
                          <a:effectLst/>
                        </a:rPr>
                        <a:t>Type IV - Delayed hypersensitivity</a:t>
                      </a:r>
                    </a:p>
                  </a:txBody>
                  <a:tcPr marL="31724" marR="31724" marT="15862" marB="158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GB" sz="1400" b="1" dirty="0">
                          <a:effectLst/>
                        </a:rPr>
                        <a:t>T-cell mediated</a:t>
                      </a:r>
                    </a:p>
                  </a:txBody>
                  <a:tcPr marL="31724" marR="31724" marT="15862" marB="158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GB" sz="1400" b="1" dirty="0">
                          <a:effectLst/>
                        </a:rPr>
                        <a:t>• Tuberculosis / </a:t>
                      </a:r>
                      <a:r>
                        <a:rPr lang="en-GB" sz="1400" b="1" u="none" strike="noStrike" dirty="0">
                          <a:effectLst/>
                        </a:rPr>
                        <a:t>tuberculin skin reaction</a:t>
                      </a:r>
                      <a:br>
                        <a:rPr lang="en-GB" sz="1400" b="1" dirty="0">
                          <a:effectLst/>
                        </a:rPr>
                      </a:br>
                      <a:r>
                        <a:rPr lang="en-GB" sz="1400" b="1" dirty="0">
                          <a:effectLst/>
                        </a:rPr>
                        <a:t>• Graft versus host disease</a:t>
                      </a:r>
                      <a:br>
                        <a:rPr lang="en-GB" sz="1400" b="1" dirty="0">
                          <a:effectLst/>
                        </a:rPr>
                      </a:br>
                      <a:r>
                        <a:rPr lang="en-GB" sz="1400" b="1" dirty="0">
                          <a:effectLst/>
                        </a:rPr>
                        <a:t>• Multiple sclerosis</a:t>
                      </a:r>
                      <a:br>
                        <a:rPr lang="en-GB" sz="1400" b="1" dirty="0">
                          <a:effectLst/>
                        </a:rPr>
                      </a:br>
                      <a:r>
                        <a:rPr lang="en-GB" sz="1400" b="1" dirty="0">
                          <a:effectLst/>
                        </a:rPr>
                        <a:t>• </a:t>
                      </a:r>
                      <a:r>
                        <a:rPr lang="en-GB" sz="1400" b="1" u="none" strike="noStrike" dirty="0">
                          <a:effectLst/>
                        </a:rPr>
                        <a:t>Guillain-Barre syndrome</a:t>
                      </a:r>
                      <a:endParaRPr lang="en-GB" sz="1400" b="1" dirty="0">
                        <a:effectLst/>
                      </a:endParaRPr>
                    </a:p>
                  </a:txBody>
                  <a:tcPr marL="31724" marR="31724" marT="15862" marB="158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207083"/>
                  </a:ext>
                </a:extLst>
              </a:tr>
            </a:tbl>
          </a:graphicData>
        </a:graphic>
      </p:graphicFrame>
    </p:spTree>
    <p:extLst>
      <p:ext uri="{BB962C8B-B14F-4D97-AF65-F5344CB8AC3E}">
        <p14:creationId xmlns:p14="http://schemas.microsoft.com/office/powerpoint/2010/main" val="383935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8" name="Shape 108"/>
          <p:cNvSpPr txBox="1"/>
          <p:nvPr/>
        </p:nvSpPr>
        <p:spPr>
          <a:xfrm>
            <a:off x="0" y="0"/>
            <a:ext cx="12192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10" name="TextBox 9">
            <a:extLst>
              <a:ext uri="{FF2B5EF4-FFF2-40B4-BE49-F238E27FC236}">
                <a16:creationId xmlns:a16="http://schemas.microsoft.com/office/drawing/2014/main" id="{4370F2BD-3571-415E-8B92-C661E3083D60}"/>
              </a:ext>
            </a:extLst>
          </p:cNvPr>
          <p:cNvSpPr txBox="1"/>
          <p:nvPr/>
        </p:nvSpPr>
        <p:spPr>
          <a:xfrm>
            <a:off x="1474992" y="209994"/>
            <a:ext cx="6235334"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Hypersensitivity </a:t>
            </a:r>
          </a:p>
        </p:txBody>
      </p:sp>
      <p:sp>
        <p:nvSpPr>
          <p:cNvPr id="7" name="Shape 106">
            <a:extLst>
              <a:ext uri="{FF2B5EF4-FFF2-40B4-BE49-F238E27FC236}">
                <a16:creationId xmlns:a16="http://schemas.microsoft.com/office/drawing/2014/main" id="{9C42592A-BEB5-40A6-85C4-FE71009312C8}"/>
              </a:ext>
            </a:extLst>
          </p:cNvPr>
          <p:cNvSpPr txBox="1">
            <a:spLocks noGrp="1"/>
          </p:cNvSpPr>
          <p:nvPr>
            <p:ph type="body" idx="1"/>
          </p:nvPr>
        </p:nvSpPr>
        <p:spPr>
          <a:xfrm>
            <a:off x="720635" y="1596641"/>
            <a:ext cx="4702628" cy="4643446"/>
          </a:xfrm>
          <a:prstGeom prst="rect">
            <a:avLst/>
          </a:prstGeom>
          <a:noFill/>
          <a:ln>
            <a:noFill/>
          </a:ln>
        </p:spPr>
        <p:txBody>
          <a:bodyPr spcFirstLastPara="1" wrap="square" lIns="91425" tIns="45700" rIns="91425" bIns="45700" anchor="t" anchorCtr="0">
            <a:noAutofit/>
          </a:bodyPr>
          <a:lstStyle/>
          <a:p>
            <a:pPr indent="-457200">
              <a:spcBef>
                <a:spcPts val="0"/>
              </a:spcBef>
            </a:pPr>
            <a:r>
              <a:rPr lang="en-GB" sz="2600" dirty="0">
                <a:latin typeface="Didot" charset="0"/>
                <a:ea typeface="Didot" charset="0"/>
                <a:cs typeface="Didot" charset="0"/>
              </a:rPr>
              <a:t>Anaphylaxis</a:t>
            </a:r>
          </a:p>
          <a:p>
            <a:pPr marL="857250" lvl="1" indent="-457200">
              <a:spcBef>
                <a:spcPts val="0"/>
              </a:spcBef>
            </a:pPr>
            <a:r>
              <a:rPr lang="en-GB" sz="2200" b="1" dirty="0">
                <a:latin typeface="Didot" charset="0"/>
                <a:ea typeface="Didot" charset="0"/>
                <a:cs typeface="Didot" charset="0"/>
              </a:rPr>
              <a:t>IgE</a:t>
            </a:r>
            <a:r>
              <a:rPr lang="en-GB" sz="2200" dirty="0">
                <a:latin typeface="Didot" charset="0"/>
                <a:ea typeface="Didot" charset="0"/>
                <a:cs typeface="Didot" charset="0"/>
              </a:rPr>
              <a:t> binds </a:t>
            </a:r>
            <a:r>
              <a:rPr lang="en-GB" sz="2200" b="1" dirty="0">
                <a:latin typeface="Didot" charset="0"/>
                <a:ea typeface="Didot" charset="0"/>
                <a:cs typeface="Didot" charset="0"/>
              </a:rPr>
              <a:t>antigen</a:t>
            </a:r>
            <a:r>
              <a:rPr lang="en-GB" sz="2200" dirty="0">
                <a:latin typeface="Didot" charset="0"/>
                <a:ea typeface="Didot" charset="0"/>
                <a:cs typeface="Didot" charset="0"/>
              </a:rPr>
              <a:t> which then </a:t>
            </a:r>
            <a:r>
              <a:rPr lang="en-GB" sz="2200" b="1" dirty="0">
                <a:latin typeface="Didot" charset="0"/>
                <a:ea typeface="Didot" charset="0"/>
                <a:cs typeface="Didot" charset="0"/>
              </a:rPr>
              <a:t>cross-links Fc</a:t>
            </a:r>
            <a:r>
              <a:rPr lang="el-GR" sz="2200" b="1" dirty="0">
                <a:latin typeface="Didot" charset="0"/>
                <a:ea typeface="Didot" charset="0"/>
                <a:cs typeface="Didot" charset="0"/>
              </a:rPr>
              <a:t>ε</a:t>
            </a:r>
            <a:r>
              <a:rPr lang="en-GB" sz="2200" b="1" dirty="0">
                <a:latin typeface="Didot" charset="0"/>
                <a:ea typeface="Didot" charset="0"/>
                <a:cs typeface="Didot" charset="0"/>
              </a:rPr>
              <a:t>RI on mast cells </a:t>
            </a:r>
            <a:r>
              <a:rPr lang="en-GB" sz="2200" dirty="0">
                <a:latin typeface="Didot" charset="0"/>
                <a:ea typeface="Didot" charset="0"/>
                <a:cs typeface="Didot" charset="0"/>
              </a:rPr>
              <a:t>and basophils leading to </a:t>
            </a:r>
            <a:r>
              <a:rPr lang="en-GB" sz="2200" b="1" dirty="0">
                <a:latin typeface="Didot" charset="0"/>
                <a:ea typeface="Didot" charset="0"/>
                <a:cs typeface="Didot" charset="0"/>
              </a:rPr>
              <a:t>massive degranulation and histamine release. </a:t>
            </a:r>
          </a:p>
          <a:p>
            <a:pPr marL="857250" lvl="1" indent="-457200">
              <a:spcBef>
                <a:spcPts val="0"/>
              </a:spcBef>
            </a:pPr>
            <a:r>
              <a:rPr lang="en-GB" sz="2200" b="1" dirty="0">
                <a:latin typeface="Didot" charset="0"/>
                <a:ea typeface="Didot" charset="0"/>
                <a:cs typeface="Didot" charset="0"/>
              </a:rPr>
              <a:t>Medical</a:t>
            </a:r>
            <a:r>
              <a:rPr lang="en-GB" sz="2200" dirty="0">
                <a:latin typeface="Didot" charset="0"/>
                <a:ea typeface="Didot" charset="0"/>
                <a:cs typeface="Didot" charset="0"/>
              </a:rPr>
              <a:t> </a:t>
            </a:r>
            <a:r>
              <a:rPr lang="en-GB" sz="2200" b="1" dirty="0">
                <a:latin typeface="Didot" charset="0"/>
                <a:ea typeface="Didot" charset="0"/>
                <a:cs typeface="Didot" charset="0"/>
              </a:rPr>
              <a:t>emergency</a:t>
            </a:r>
            <a:r>
              <a:rPr lang="en-GB" sz="2200" dirty="0">
                <a:latin typeface="Didot" charset="0"/>
                <a:ea typeface="Didot" charset="0"/>
                <a:cs typeface="Didot" charset="0"/>
              </a:rPr>
              <a:t> that can be fatal. </a:t>
            </a:r>
          </a:p>
          <a:p>
            <a:pPr marL="857250" lvl="1" indent="-457200">
              <a:spcBef>
                <a:spcPts val="0"/>
              </a:spcBef>
            </a:pPr>
            <a:r>
              <a:rPr lang="en-GB" sz="2200" b="1" dirty="0">
                <a:latin typeface="Didot" charset="0"/>
                <a:ea typeface="Didot" charset="0"/>
                <a:cs typeface="Didot" charset="0"/>
              </a:rPr>
              <a:t>IM Adrenaline is 1</a:t>
            </a:r>
            <a:r>
              <a:rPr lang="en-GB" sz="2200" b="1" baseline="30000" dirty="0">
                <a:latin typeface="Didot" charset="0"/>
                <a:ea typeface="Didot" charset="0"/>
                <a:cs typeface="Didot" charset="0"/>
              </a:rPr>
              <a:t>st</a:t>
            </a:r>
            <a:r>
              <a:rPr lang="en-GB" sz="2200" b="1" dirty="0">
                <a:latin typeface="Didot" charset="0"/>
                <a:ea typeface="Didot" charset="0"/>
                <a:cs typeface="Didot" charset="0"/>
              </a:rPr>
              <a:t> line </a:t>
            </a:r>
          </a:p>
          <a:p>
            <a:pPr marL="857250" lvl="1" indent="-457200">
              <a:spcBef>
                <a:spcPts val="0"/>
              </a:spcBef>
            </a:pPr>
            <a:r>
              <a:rPr lang="en-GB" sz="2200" b="1" dirty="0">
                <a:latin typeface="Didot" charset="0"/>
                <a:ea typeface="Didot" charset="0"/>
                <a:cs typeface="Didot" charset="0"/>
              </a:rPr>
              <a:t>Chlorphenamine</a:t>
            </a:r>
            <a:r>
              <a:rPr lang="en-GB" sz="2200" dirty="0">
                <a:latin typeface="Didot" charset="0"/>
                <a:ea typeface="Didot" charset="0"/>
                <a:cs typeface="Didot" charset="0"/>
              </a:rPr>
              <a:t> (antihistamine) and </a:t>
            </a:r>
            <a:r>
              <a:rPr lang="en-GB" sz="2200" b="1" dirty="0">
                <a:latin typeface="Didot" charset="0"/>
                <a:ea typeface="Didot" charset="0"/>
                <a:cs typeface="Didot" charset="0"/>
              </a:rPr>
              <a:t>hydrocortisone</a:t>
            </a:r>
            <a:r>
              <a:rPr lang="en-GB" sz="2200" dirty="0">
                <a:latin typeface="Didot" charset="0"/>
                <a:ea typeface="Didot" charset="0"/>
                <a:cs typeface="Didot" charset="0"/>
              </a:rPr>
              <a:t> (cortisol) can be used after this.*****</a:t>
            </a:r>
            <a:endParaRPr sz="2200" dirty="0">
              <a:latin typeface="Didot" charset="0"/>
              <a:ea typeface="Didot" charset="0"/>
              <a:cs typeface="Didot" charset="0"/>
            </a:endParaRPr>
          </a:p>
        </p:txBody>
      </p:sp>
      <p:pic>
        <p:nvPicPr>
          <p:cNvPr id="2" name="Picture 1">
            <a:extLst>
              <a:ext uri="{FF2B5EF4-FFF2-40B4-BE49-F238E27FC236}">
                <a16:creationId xmlns:a16="http://schemas.microsoft.com/office/drawing/2014/main" id="{27E0C6F7-E63B-46CA-A124-71E3F955F1D4}"/>
              </a:ext>
            </a:extLst>
          </p:cNvPr>
          <p:cNvPicPr>
            <a:picLocks noChangeAspect="1"/>
          </p:cNvPicPr>
          <p:nvPr/>
        </p:nvPicPr>
        <p:blipFill>
          <a:blip r:embed="rId3"/>
          <a:stretch>
            <a:fillRect/>
          </a:stretch>
        </p:blipFill>
        <p:spPr>
          <a:xfrm>
            <a:off x="6291944" y="1166018"/>
            <a:ext cx="4376057" cy="5504692"/>
          </a:xfrm>
          <a:prstGeom prst="rect">
            <a:avLst/>
          </a:prstGeom>
        </p:spPr>
      </p:pic>
    </p:spTree>
    <p:extLst>
      <p:ext uri="{BB962C8B-B14F-4D97-AF65-F5344CB8AC3E}">
        <p14:creationId xmlns:p14="http://schemas.microsoft.com/office/powerpoint/2010/main" val="367259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09600" y="1600201"/>
            <a:ext cx="6586728" cy="4525963"/>
          </a:xfrm>
          <a:prstGeom prst="rect">
            <a:avLst/>
          </a:prstGeom>
          <a:noFill/>
          <a:ln>
            <a:noFill/>
          </a:ln>
        </p:spPr>
        <p:txBody>
          <a:bodyPr spcFirstLastPara="1" wrap="square" lIns="91425" tIns="45700" rIns="91425" bIns="45700" anchor="t" anchorCtr="0">
            <a:noAutofit/>
          </a:bodyPr>
          <a:lstStyle/>
          <a:p>
            <a:pPr indent="-457200">
              <a:spcBef>
                <a:spcPts val="0"/>
              </a:spcBef>
            </a:pPr>
            <a:r>
              <a:rPr lang="en-GB" dirty="0">
                <a:latin typeface="Didot" charset="0"/>
                <a:ea typeface="Didot" charset="0"/>
                <a:cs typeface="Didot" charset="0"/>
              </a:rPr>
              <a:t>Primary Lymphoid organs</a:t>
            </a:r>
          </a:p>
          <a:p>
            <a:pPr marL="857250" lvl="1" indent="-457200">
              <a:spcBef>
                <a:spcPts val="0"/>
              </a:spcBef>
            </a:pPr>
            <a:r>
              <a:rPr lang="en-GB" b="1" dirty="0">
                <a:latin typeface="Didot" charset="0"/>
                <a:ea typeface="Didot" charset="0"/>
                <a:cs typeface="Didot" charset="0"/>
              </a:rPr>
              <a:t>Bone marrow; All Immune cell origin. B cell maturation site. </a:t>
            </a:r>
          </a:p>
          <a:p>
            <a:pPr marL="857250" lvl="1" indent="-457200">
              <a:spcBef>
                <a:spcPts val="0"/>
              </a:spcBef>
            </a:pPr>
            <a:r>
              <a:rPr lang="en-GB" b="1" dirty="0">
                <a:latin typeface="Didot" charset="0"/>
                <a:ea typeface="Didot" charset="0"/>
                <a:cs typeface="Didot" charset="0"/>
              </a:rPr>
              <a:t>Thymus; T-Cell maturation site. </a:t>
            </a:r>
            <a:endParaRPr lang="en-GB" sz="2800" b="1" dirty="0">
              <a:latin typeface="Didot" charset="0"/>
              <a:ea typeface="Didot" charset="0"/>
              <a:cs typeface="Didot" charset="0"/>
            </a:endParaRPr>
          </a:p>
          <a:p>
            <a:pPr indent="-457200">
              <a:spcBef>
                <a:spcPts val="0"/>
              </a:spcBef>
            </a:pPr>
            <a:r>
              <a:rPr lang="en-GB" dirty="0">
                <a:latin typeface="Didot" charset="0"/>
                <a:ea typeface="Didot" charset="0"/>
                <a:cs typeface="Didot" charset="0"/>
              </a:rPr>
              <a:t>Secondary Lymphoid organs </a:t>
            </a:r>
          </a:p>
          <a:p>
            <a:pPr marL="857250" lvl="1" indent="-457200">
              <a:spcBef>
                <a:spcPts val="0"/>
              </a:spcBef>
            </a:pPr>
            <a:r>
              <a:rPr lang="en-GB" b="1" dirty="0">
                <a:latin typeface="Didot" charset="0"/>
                <a:ea typeface="Didot" charset="0"/>
                <a:cs typeface="Didot" charset="0"/>
              </a:rPr>
              <a:t>Lymph nodes; Site of DC, B, and T-cell interactions. </a:t>
            </a:r>
          </a:p>
          <a:p>
            <a:pPr marL="857250" lvl="1" indent="-457200">
              <a:spcBef>
                <a:spcPts val="0"/>
              </a:spcBef>
            </a:pPr>
            <a:r>
              <a:rPr lang="en-GB" b="1" i="0" u="none" strike="noStrike" cap="none" dirty="0">
                <a:solidFill>
                  <a:schemeClr val="dk1"/>
                </a:solidFill>
                <a:latin typeface="Didot" charset="0"/>
                <a:ea typeface="Didot" charset="0"/>
                <a:cs typeface="Didot" charset="0"/>
                <a:sym typeface="Calibri"/>
              </a:rPr>
              <a:t>Spleen</a:t>
            </a:r>
            <a:r>
              <a:rPr lang="en-GB" b="1" dirty="0">
                <a:latin typeface="Didot" charset="0"/>
                <a:ea typeface="Didot" charset="0"/>
                <a:cs typeface="Didot" charset="0"/>
              </a:rPr>
              <a:t>; Site of removal of RBCs and Ab-coated bacteria</a:t>
            </a:r>
            <a:endParaRPr lang="en-GB" b="1" i="0" u="none" strike="noStrike" cap="none" dirty="0">
              <a:solidFill>
                <a:schemeClr val="dk1"/>
              </a:solidFill>
              <a:latin typeface="Didot" charset="0"/>
              <a:ea typeface="Didot" charset="0"/>
              <a:cs typeface="Didot" charset="0"/>
              <a:sym typeface="Calibri"/>
            </a:endParaRPr>
          </a:p>
          <a:p>
            <a:pPr indent="-457200">
              <a:spcBef>
                <a:spcPts val="0"/>
              </a:spcBef>
            </a:pPr>
            <a:r>
              <a:rPr lang="en-GB" dirty="0">
                <a:latin typeface="Didot" charset="0"/>
                <a:ea typeface="Didot" charset="0"/>
                <a:cs typeface="Didot" charset="0"/>
              </a:rPr>
              <a:t>Tertiary Lymphoid organs</a:t>
            </a:r>
          </a:p>
          <a:p>
            <a:pPr marL="857250" lvl="1" indent="-457200">
              <a:spcBef>
                <a:spcPts val="0"/>
              </a:spcBef>
            </a:pPr>
            <a:r>
              <a:rPr lang="en-GB" b="0" i="0" u="none" strike="noStrike" cap="none" dirty="0">
                <a:solidFill>
                  <a:schemeClr val="dk1"/>
                </a:solidFill>
                <a:latin typeface="Didot" charset="0"/>
                <a:ea typeface="Didot" charset="0"/>
                <a:cs typeface="Didot" charset="0"/>
                <a:sym typeface="Calibri"/>
              </a:rPr>
              <a:t>Transient formation of germinal centres, usually pathology related. </a:t>
            </a:r>
          </a:p>
          <a:p>
            <a:pPr marL="400050" lvl="1" indent="0">
              <a:spcBef>
                <a:spcPts val="0"/>
              </a:spcBef>
              <a:buNone/>
            </a:pPr>
            <a:endParaRPr lang="en-GB" dirty="0">
              <a:latin typeface="Didot" charset="0"/>
              <a:ea typeface="Didot" charset="0"/>
              <a:cs typeface="Didot" charset="0"/>
            </a:endParaRPr>
          </a:p>
        </p:txBody>
      </p:sp>
      <p:grpSp>
        <p:nvGrpSpPr>
          <p:cNvPr id="3" name="Group 2">
            <a:extLst>
              <a:ext uri="{FF2B5EF4-FFF2-40B4-BE49-F238E27FC236}">
                <a16:creationId xmlns:a16="http://schemas.microsoft.com/office/drawing/2014/main" id="{2A72AEF9-4A57-4D09-948F-E28768E5DE5B}"/>
              </a:ext>
            </a:extLst>
          </p:cNvPr>
          <p:cNvGrpSpPr/>
          <p:nvPr/>
        </p:nvGrpSpPr>
        <p:grpSpPr>
          <a:xfrm>
            <a:off x="0" y="0"/>
            <a:ext cx="12192000" cy="1143000"/>
            <a:chOff x="457200" y="239712"/>
            <a:chExt cx="8229600" cy="1143000"/>
          </a:xfrm>
        </p:grpSpPr>
        <p:sp>
          <p:nvSpPr>
            <p:cNvPr id="108" name="Shape 108"/>
            <p:cNvSpPr txBox="1"/>
            <p:nvPr/>
          </p:nvSpPr>
          <p:spPr>
            <a:xfrm>
              <a:off x="457200" y="239712"/>
              <a:ext cx="82296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1187608" y="449705"/>
              <a:ext cx="6806321"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Organs of the Immune System</a:t>
              </a:r>
            </a:p>
          </p:txBody>
        </p:sp>
      </p:grpSp>
      <p:pic>
        <p:nvPicPr>
          <p:cNvPr id="4" name="Picture 3">
            <a:extLst>
              <a:ext uri="{FF2B5EF4-FFF2-40B4-BE49-F238E27FC236}">
                <a16:creationId xmlns:a16="http://schemas.microsoft.com/office/drawing/2014/main" id="{C1DF87B1-2EF0-4E95-38DC-E15D7441FC10}"/>
              </a:ext>
            </a:extLst>
          </p:cNvPr>
          <p:cNvPicPr>
            <a:picLocks noChangeAspect="1"/>
          </p:cNvPicPr>
          <p:nvPr/>
        </p:nvPicPr>
        <p:blipFill rotWithShape="1">
          <a:blip r:embed="rId3"/>
          <a:srcRect l="655" r="987" b="9251"/>
          <a:stretch/>
        </p:blipFill>
        <p:spPr>
          <a:xfrm>
            <a:off x="7552944" y="1499616"/>
            <a:ext cx="3576706" cy="4525963"/>
          </a:xfrm>
          <a:prstGeom prst="rect">
            <a:avLst/>
          </a:prstGeom>
        </p:spPr>
      </p:pic>
    </p:spTree>
    <p:extLst>
      <p:ext uri="{BB962C8B-B14F-4D97-AF65-F5344CB8AC3E}">
        <p14:creationId xmlns:p14="http://schemas.microsoft.com/office/powerpoint/2010/main" val="323425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1981200" y="1345285"/>
            <a:ext cx="8229600" cy="4525963"/>
          </a:xfrm>
          <a:prstGeom prst="rect">
            <a:avLst/>
          </a:prstGeom>
          <a:noFill/>
          <a:ln>
            <a:noFill/>
          </a:ln>
        </p:spPr>
        <p:txBody>
          <a:bodyPr spcFirstLastPara="1" wrap="square" lIns="91425" tIns="45700" rIns="91425" bIns="45700" anchor="t" anchorCtr="0">
            <a:noAutofit/>
          </a:bodyPr>
          <a:lstStyle/>
          <a:p>
            <a:pPr indent="-457200">
              <a:spcBef>
                <a:spcPts val="0"/>
              </a:spcBef>
            </a:pPr>
            <a:r>
              <a:rPr lang="en-GB" dirty="0">
                <a:latin typeface="Didot" charset="0"/>
                <a:ea typeface="Didot" charset="0"/>
                <a:cs typeface="Didot" charset="0"/>
              </a:rPr>
              <a:t>Immune tolerance vs Autoimmunity</a:t>
            </a:r>
          </a:p>
          <a:p>
            <a:pPr indent="-457200">
              <a:spcBef>
                <a:spcPts val="0"/>
              </a:spcBef>
            </a:pPr>
            <a:r>
              <a:rPr lang="en-GB" dirty="0">
                <a:latin typeface="Didot" charset="0"/>
                <a:ea typeface="Didot" charset="0"/>
                <a:cs typeface="Didot" charset="0"/>
              </a:rPr>
              <a:t>How autoimmunity develops: Many ways!</a:t>
            </a:r>
          </a:p>
          <a:p>
            <a:pPr marL="857250" lvl="1" indent="-457200">
              <a:spcBef>
                <a:spcPts val="0"/>
              </a:spcBef>
            </a:pPr>
            <a:r>
              <a:rPr lang="en-GB" b="1" dirty="0">
                <a:latin typeface="Didot" charset="0"/>
                <a:ea typeface="Didot" charset="0"/>
                <a:cs typeface="Didot" charset="0"/>
              </a:rPr>
              <a:t>Thymic</a:t>
            </a:r>
            <a:r>
              <a:rPr lang="en-GB" dirty="0">
                <a:latin typeface="Didot" charset="0"/>
                <a:ea typeface="Didot" charset="0"/>
                <a:cs typeface="Didot" charset="0"/>
              </a:rPr>
              <a:t> education </a:t>
            </a:r>
          </a:p>
          <a:p>
            <a:pPr marL="857250" lvl="1" indent="-457200">
              <a:spcBef>
                <a:spcPts val="0"/>
              </a:spcBef>
            </a:pPr>
            <a:r>
              <a:rPr lang="en-GB" b="1" dirty="0">
                <a:latin typeface="Didot" charset="0"/>
                <a:ea typeface="Didot" charset="0"/>
                <a:cs typeface="Didot" charset="0"/>
              </a:rPr>
              <a:t>Tregs</a:t>
            </a:r>
          </a:p>
          <a:p>
            <a:pPr marL="857250" lvl="1" indent="-457200">
              <a:spcBef>
                <a:spcPts val="0"/>
              </a:spcBef>
            </a:pPr>
            <a:r>
              <a:rPr lang="en-GB" b="1" dirty="0">
                <a:latin typeface="Didot" charset="0"/>
                <a:ea typeface="Didot" charset="0"/>
                <a:cs typeface="Didot" charset="0"/>
              </a:rPr>
              <a:t>CD4</a:t>
            </a:r>
            <a:r>
              <a:rPr lang="en-GB" dirty="0">
                <a:latin typeface="Didot" charset="0"/>
                <a:ea typeface="Didot" charset="0"/>
                <a:cs typeface="Didot" charset="0"/>
              </a:rPr>
              <a:t> </a:t>
            </a:r>
            <a:r>
              <a:rPr lang="en-GB" b="1" dirty="0">
                <a:latin typeface="Didot" charset="0"/>
                <a:ea typeface="Didot" charset="0"/>
                <a:cs typeface="Didot" charset="0"/>
              </a:rPr>
              <a:t>activation</a:t>
            </a:r>
            <a:r>
              <a:rPr lang="en-GB" dirty="0">
                <a:latin typeface="Didot" charset="0"/>
                <a:ea typeface="Didot" charset="0"/>
                <a:cs typeface="Didot" charset="0"/>
              </a:rPr>
              <a:t> against </a:t>
            </a:r>
            <a:r>
              <a:rPr lang="en-GB" b="1" dirty="0">
                <a:latin typeface="Didot" charset="0"/>
                <a:ea typeface="Didot" charset="0"/>
                <a:cs typeface="Didot" charset="0"/>
              </a:rPr>
              <a:t>autoantigen</a:t>
            </a:r>
            <a:r>
              <a:rPr lang="en-GB" dirty="0">
                <a:latin typeface="Didot" charset="0"/>
                <a:ea typeface="Didot" charset="0"/>
                <a:cs typeface="Didot" charset="0"/>
              </a:rPr>
              <a:t> </a:t>
            </a:r>
          </a:p>
          <a:p>
            <a:pPr indent="-457200">
              <a:spcBef>
                <a:spcPts val="0"/>
              </a:spcBef>
            </a:pPr>
            <a:r>
              <a:rPr lang="en-GB" dirty="0">
                <a:latin typeface="Didot" charset="0"/>
                <a:ea typeface="Didot" charset="0"/>
                <a:cs typeface="Didot" charset="0"/>
              </a:rPr>
              <a:t>Features of autoimmunity </a:t>
            </a:r>
          </a:p>
          <a:p>
            <a:pPr marL="857250" lvl="1" indent="-457200">
              <a:spcBef>
                <a:spcPts val="0"/>
              </a:spcBef>
            </a:pPr>
            <a:r>
              <a:rPr lang="en-GB" dirty="0">
                <a:latin typeface="Didot" charset="0"/>
                <a:ea typeface="Didot" charset="0"/>
                <a:cs typeface="Didot" charset="0"/>
              </a:rPr>
              <a:t>Often </a:t>
            </a:r>
            <a:r>
              <a:rPr lang="en-GB" b="1" dirty="0">
                <a:latin typeface="Didot" charset="0"/>
                <a:ea typeface="Didot" charset="0"/>
                <a:cs typeface="Didot" charset="0"/>
              </a:rPr>
              <a:t>relapsing-remitting</a:t>
            </a:r>
            <a:r>
              <a:rPr lang="en-GB" dirty="0">
                <a:latin typeface="Didot" charset="0"/>
                <a:ea typeface="Didot" charset="0"/>
                <a:cs typeface="Didot" charset="0"/>
              </a:rPr>
              <a:t> </a:t>
            </a:r>
          </a:p>
          <a:p>
            <a:pPr marL="857250" lvl="1" indent="-457200">
              <a:spcBef>
                <a:spcPts val="0"/>
              </a:spcBef>
            </a:pPr>
            <a:r>
              <a:rPr lang="en-GB" dirty="0">
                <a:latin typeface="Didot" charset="0"/>
                <a:ea typeface="Didot" charset="0"/>
                <a:cs typeface="Didot" charset="0"/>
              </a:rPr>
              <a:t>Organ-specific vs Systemic</a:t>
            </a:r>
          </a:p>
          <a:p>
            <a:pPr marL="857250" lvl="1" indent="-457200">
              <a:spcBef>
                <a:spcPts val="0"/>
              </a:spcBef>
            </a:pPr>
            <a:r>
              <a:rPr lang="en-US" b="1" dirty="0">
                <a:latin typeface="Didot" charset="0"/>
                <a:ea typeface="Didot" charset="0"/>
                <a:cs typeface="Didot" charset="0"/>
              </a:rPr>
              <a:t>Damage</a:t>
            </a:r>
            <a:r>
              <a:rPr lang="en-US" dirty="0">
                <a:latin typeface="Didot" charset="0"/>
                <a:ea typeface="Didot" charset="0"/>
                <a:cs typeface="Didot" charset="0"/>
              </a:rPr>
              <a:t> to or </a:t>
            </a:r>
            <a:r>
              <a:rPr lang="en-US" b="1" dirty="0">
                <a:latin typeface="Didot" charset="0"/>
                <a:ea typeface="Didot" charset="0"/>
                <a:cs typeface="Didot" charset="0"/>
              </a:rPr>
              <a:t>destruction</a:t>
            </a:r>
            <a:r>
              <a:rPr lang="en-US" dirty="0">
                <a:latin typeface="Didot" charset="0"/>
                <a:ea typeface="Didot" charset="0"/>
                <a:cs typeface="Didot" charset="0"/>
              </a:rPr>
              <a:t> of tissues</a:t>
            </a:r>
          </a:p>
          <a:p>
            <a:pPr marL="857250" lvl="1" indent="-457200">
              <a:spcBef>
                <a:spcPts val="0"/>
              </a:spcBef>
            </a:pPr>
            <a:r>
              <a:rPr lang="en-US" dirty="0">
                <a:latin typeface="Didot" charset="0"/>
                <a:ea typeface="Didot" charset="0"/>
                <a:cs typeface="Didot" charset="0"/>
              </a:rPr>
              <a:t>Altered organ growth/function</a:t>
            </a:r>
          </a:p>
          <a:p>
            <a:pPr marL="857250" lvl="1" indent="-457200">
              <a:spcBef>
                <a:spcPts val="0"/>
              </a:spcBef>
            </a:pPr>
            <a:r>
              <a:rPr lang="en-US" b="1" dirty="0">
                <a:latin typeface="Didot" charset="0"/>
                <a:ea typeface="Didot" charset="0"/>
                <a:cs typeface="Didot" charset="0"/>
              </a:rPr>
              <a:t>Generation</a:t>
            </a:r>
            <a:r>
              <a:rPr lang="en-US" dirty="0">
                <a:latin typeface="Didot" charset="0"/>
                <a:ea typeface="Didot" charset="0"/>
                <a:cs typeface="Didot" charset="0"/>
              </a:rPr>
              <a:t> of </a:t>
            </a:r>
            <a:r>
              <a:rPr lang="en-US" b="1" dirty="0">
                <a:latin typeface="Didot" charset="0"/>
                <a:ea typeface="Didot" charset="0"/>
                <a:cs typeface="Didot" charset="0"/>
              </a:rPr>
              <a:t>autoantibodies</a:t>
            </a:r>
            <a:endParaRPr lang="en-GB" b="1" dirty="0">
              <a:latin typeface="Didot" charset="0"/>
              <a:ea typeface="Didot" charset="0"/>
              <a:cs typeface="Didot" charset="0"/>
            </a:endParaRPr>
          </a:p>
          <a:p>
            <a:pPr indent="-457200">
              <a:spcBef>
                <a:spcPts val="0"/>
              </a:spcBef>
            </a:pPr>
            <a:endParaRPr dirty="0">
              <a:latin typeface="Didot" charset="0"/>
              <a:ea typeface="Didot" charset="0"/>
              <a:cs typeface="Didot" charset="0"/>
            </a:endParaRPr>
          </a:p>
        </p:txBody>
      </p:sp>
      <p:sp>
        <p:nvSpPr>
          <p:cNvPr id="108" name="Shape 108"/>
          <p:cNvSpPr txBox="1"/>
          <p:nvPr/>
        </p:nvSpPr>
        <p:spPr>
          <a:xfrm>
            <a:off x="0" y="0"/>
            <a:ext cx="12192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1474992" y="209994"/>
            <a:ext cx="6235334"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Autoimmunity</a:t>
            </a:r>
          </a:p>
        </p:txBody>
      </p:sp>
    </p:spTree>
    <p:extLst>
      <p:ext uri="{BB962C8B-B14F-4D97-AF65-F5344CB8AC3E}">
        <p14:creationId xmlns:p14="http://schemas.microsoft.com/office/powerpoint/2010/main" val="48765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6">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8" name="Shape 108"/>
          <p:cNvSpPr txBox="1"/>
          <p:nvPr/>
        </p:nvSpPr>
        <p:spPr>
          <a:xfrm>
            <a:off x="0" y="0"/>
            <a:ext cx="12192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1065504" y="209994"/>
            <a:ext cx="9511241"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Autoimmunity – MS </a:t>
            </a:r>
          </a:p>
        </p:txBody>
      </p:sp>
      <p:pic>
        <p:nvPicPr>
          <p:cNvPr id="8" name="Picture 7">
            <a:extLst>
              <a:ext uri="{FF2B5EF4-FFF2-40B4-BE49-F238E27FC236}">
                <a16:creationId xmlns:a16="http://schemas.microsoft.com/office/drawing/2014/main" id="{1B1BBC23-73F6-48A6-AAAE-4A365E2112E1}"/>
              </a:ext>
            </a:extLst>
          </p:cNvPr>
          <p:cNvPicPr>
            <a:picLocks noChangeAspect="1"/>
          </p:cNvPicPr>
          <p:nvPr/>
        </p:nvPicPr>
        <p:blipFill>
          <a:blip r:embed="rId3"/>
          <a:stretch>
            <a:fillRect/>
          </a:stretch>
        </p:blipFill>
        <p:spPr>
          <a:xfrm>
            <a:off x="3277417" y="1295608"/>
            <a:ext cx="5637167" cy="4895435"/>
          </a:xfrm>
          <a:prstGeom prst="rect">
            <a:avLst/>
          </a:prstGeom>
        </p:spPr>
      </p:pic>
    </p:spTree>
    <p:extLst>
      <p:ext uri="{BB962C8B-B14F-4D97-AF65-F5344CB8AC3E}">
        <p14:creationId xmlns:p14="http://schemas.microsoft.com/office/powerpoint/2010/main" val="212634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1981200" y="1584025"/>
            <a:ext cx="8229600" cy="4525963"/>
          </a:xfrm>
          <a:prstGeom prst="rect">
            <a:avLst/>
          </a:prstGeom>
          <a:noFill/>
          <a:ln>
            <a:noFill/>
          </a:ln>
        </p:spPr>
        <p:txBody>
          <a:bodyPr spcFirstLastPara="1" wrap="square" lIns="91425" tIns="45700" rIns="91425" bIns="45700" anchor="t" anchorCtr="0">
            <a:noAutofit/>
          </a:bodyPr>
          <a:lstStyle/>
          <a:p>
            <a:pPr indent="-457200">
              <a:spcBef>
                <a:spcPts val="0"/>
              </a:spcBef>
            </a:pPr>
            <a:r>
              <a:rPr lang="en-GB" dirty="0">
                <a:latin typeface="Didot" charset="0"/>
                <a:ea typeface="Didot" charset="0"/>
                <a:cs typeface="Didot" charset="0"/>
              </a:rPr>
              <a:t>Primary Immunodeficiency</a:t>
            </a:r>
          </a:p>
          <a:p>
            <a:pPr marL="857250" lvl="1" indent="-457200">
              <a:spcBef>
                <a:spcPts val="0"/>
              </a:spcBef>
            </a:pPr>
            <a:r>
              <a:rPr lang="en-GB" dirty="0">
                <a:latin typeface="Didot" charset="0"/>
                <a:ea typeface="Didot" charset="0"/>
                <a:cs typeface="Didot" charset="0"/>
              </a:rPr>
              <a:t>Those born with </a:t>
            </a:r>
            <a:r>
              <a:rPr lang="en-GB" b="1" dirty="0">
                <a:latin typeface="Didot" charset="0"/>
                <a:ea typeface="Didot" charset="0"/>
                <a:cs typeface="Didot" charset="0"/>
              </a:rPr>
              <a:t>intrinsic</a:t>
            </a:r>
            <a:r>
              <a:rPr lang="en-GB" dirty="0">
                <a:latin typeface="Didot" charset="0"/>
                <a:ea typeface="Didot" charset="0"/>
                <a:cs typeface="Didot" charset="0"/>
              </a:rPr>
              <a:t> </a:t>
            </a:r>
            <a:r>
              <a:rPr lang="en-GB" b="1" dirty="0">
                <a:latin typeface="Didot" charset="0"/>
                <a:ea typeface="Didot" charset="0"/>
                <a:cs typeface="Didot" charset="0"/>
              </a:rPr>
              <a:t>defects</a:t>
            </a:r>
            <a:r>
              <a:rPr lang="en-GB" dirty="0">
                <a:latin typeface="Didot" charset="0"/>
                <a:ea typeface="Didot" charset="0"/>
                <a:cs typeface="Didot" charset="0"/>
              </a:rPr>
              <a:t> in their immune system. </a:t>
            </a:r>
          </a:p>
          <a:p>
            <a:pPr marL="857250" lvl="1" indent="-457200">
              <a:spcBef>
                <a:spcPts val="0"/>
              </a:spcBef>
            </a:pPr>
            <a:r>
              <a:rPr lang="en-GB" b="1" dirty="0">
                <a:latin typeface="Didot" charset="0"/>
                <a:ea typeface="Didot" charset="0"/>
                <a:cs typeface="Didot" charset="0"/>
              </a:rPr>
              <a:t>Rare</a:t>
            </a:r>
            <a:r>
              <a:rPr lang="en-GB" dirty="0">
                <a:latin typeface="Didot" charset="0"/>
                <a:ea typeface="Didot" charset="0"/>
                <a:cs typeface="Didot" charset="0"/>
              </a:rPr>
              <a:t> and mostly genetic disorders</a:t>
            </a:r>
          </a:p>
          <a:p>
            <a:pPr marL="857250" lvl="1" indent="-457200">
              <a:spcBef>
                <a:spcPts val="0"/>
              </a:spcBef>
            </a:pPr>
            <a:r>
              <a:rPr lang="en-GB" dirty="0">
                <a:latin typeface="Didot" charset="0"/>
                <a:ea typeface="Didot" charset="0"/>
                <a:cs typeface="Didot" charset="0"/>
              </a:rPr>
              <a:t>E.g. SCID  </a:t>
            </a:r>
          </a:p>
          <a:p>
            <a:pPr indent="-457200">
              <a:spcBef>
                <a:spcPts val="0"/>
              </a:spcBef>
            </a:pPr>
            <a:r>
              <a:rPr lang="en-GB" dirty="0">
                <a:latin typeface="Didot" charset="0"/>
                <a:ea typeface="Didot" charset="0"/>
                <a:cs typeface="Didot" charset="0"/>
              </a:rPr>
              <a:t>Secondary Immunodeficiency </a:t>
            </a:r>
          </a:p>
          <a:p>
            <a:pPr marL="857250" lvl="1" indent="-457200">
              <a:spcBef>
                <a:spcPts val="0"/>
              </a:spcBef>
            </a:pPr>
            <a:r>
              <a:rPr lang="en-GB" dirty="0">
                <a:latin typeface="Didot" charset="0"/>
                <a:ea typeface="Didot" charset="0"/>
                <a:cs typeface="Didot" charset="0"/>
              </a:rPr>
              <a:t>These are </a:t>
            </a:r>
            <a:r>
              <a:rPr lang="en-GB" b="1" dirty="0">
                <a:latin typeface="Didot" charset="0"/>
                <a:ea typeface="Didot" charset="0"/>
                <a:cs typeface="Didot" charset="0"/>
              </a:rPr>
              <a:t>acquired</a:t>
            </a:r>
            <a:r>
              <a:rPr lang="en-GB" dirty="0">
                <a:latin typeface="Didot" charset="0"/>
                <a:ea typeface="Didot" charset="0"/>
                <a:cs typeface="Didot" charset="0"/>
              </a:rPr>
              <a:t> and are referred to generally as </a:t>
            </a:r>
            <a:r>
              <a:rPr lang="en-GB" b="1" dirty="0">
                <a:latin typeface="Didot" charset="0"/>
                <a:ea typeface="Didot" charset="0"/>
                <a:cs typeface="Didot" charset="0"/>
              </a:rPr>
              <a:t>immunosuppression</a:t>
            </a:r>
          </a:p>
          <a:p>
            <a:pPr marL="857250" lvl="1" indent="-457200">
              <a:spcBef>
                <a:spcPts val="0"/>
              </a:spcBef>
            </a:pPr>
            <a:r>
              <a:rPr lang="en-GB" dirty="0">
                <a:latin typeface="Didot" charset="0"/>
                <a:ea typeface="Didot" charset="0"/>
                <a:cs typeface="Didot" charset="0"/>
              </a:rPr>
              <a:t>Drug induced e.g. Steroids, azathioprine, chemotherapy.</a:t>
            </a:r>
          </a:p>
          <a:p>
            <a:pPr marL="857250" lvl="1" indent="-457200">
              <a:spcBef>
                <a:spcPts val="0"/>
              </a:spcBef>
            </a:pPr>
            <a:r>
              <a:rPr lang="en-GB" dirty="0">
                <a:latin typeface="Didot" charset="0"/>
                <a:ea typeface="Didot" charset="0"/>
                <a:cs typeface="Didot" charset="0"/>
              </a:rPr>
              <a:t>Cancers of the bone marrow and blood cells</a:t>
            </a:r>
          </a:p>
          <a:p>
            <a:pPr marL="857250" lvl="1" indent="-457200">
              <a:spcBef>
                <a:spcPts val="0"/>
              </a:spcBef>
            </a:pPr>
            <a:r>
              <a:rPr lang="en-GB" dirty="0">
                <a:latin typeface="Didot" charset="0"/>
                <a:ea typeface="Didot" charset="0"/>
                <a:cs typeface="Didot" charset="0"/>
              </a:rPr>
              <a:t>AIDS. </a:t>
            </a:r>
          </a:p>
        </p:txBody>
      </p:sp>
      <p:sp>
        <p:nvSpPr>
          <p:cNvPr id="108" name="Shape 108"/>
          <p:cNvSpPr txBox="1"/>
          <p:nvPr/>
        </p:nvSpPr>
        <p:spPr>
          <a:xfrm>
            <a:off x="0" y="0"/>
            <a:ext cx="12192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10" name="TextBox 9">
            <a:extLst>
              <a:ext uri="{FF2B5EF4-FFF2-40B4-BE49-F238E27FC236}">
                <a16:creationId xmlns:a16="http://schemas.microsoft.com/office/drawing/2014/main" id="{4370F2BD-3571-415E-8B92-C661E3083D60}"/>
              </a:ext>
            </a:extLst>
          </p:cNvPr>
          <p:cNvSpPr txBox="1"/>
          <p:nvPr/>
        </p:nvSpPr>
        <p:spPr>
          <a:xfrm>
            <a:off x="974856" y="209994"/>
            <a:ext cx="10236427"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Immunodeficiency/Immunosuppression </a:t>
            </a:r>
          </a:p>
        </p:txBody>
      </p:sp>
    </p:spTree>
    <p:extLst>
      <p:ext uri="{BB962C8B-B14F-4D97-AF65-F5344CB8AC3E}">
        <p14:creationId xmlns:p14="http://schemas.microsoft.com/office/powerpoint/2010/main" val="120901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6">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8" name="Shape 108"/>
          <p:cNvSpPr txBox="1"/>
          <p:nvPr/>
        </p:nvSpPr>
        <p:spPr>
          <a:xfrm>
            <a:off x="0" y="0"/>
            <a:ext cx="12192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10" name="TextBox 9">
            <a:extLst>
              <a:ext uri="{FF2B5EF4-FFF2-40B4-BE49-F238E27FC236}">
                <a16:creationId xmlns:a16="http://schemas.microsoft.com/office/drawing/2014/main" id="{4370F2BD-3571-415E-8B92-C661E3083D60}"/>
              </a:ext>
            </a:extLst>
          </p:cNvPr>
          <p:cNvSpPr txBox="1"/>
          <p:nvPr/>
        </p:nvSpPr>
        <p:spPr>
          <a:xfrm>
            <a:off x="1474992" y="209994"/>
            <a:ext cx="6235334"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Useful Resources</a:t>
            </a:r>
          </a:p>
        </p:txBody>
      </p:sp>
      <p:sp>
        <p:nvSpPr>
          <p:cNvPr id="3" name="Text Placeholder 2">
            <a:extLst>
              <a:ext uri="{FF2B5EF4-FFF2-40B4-BE49-F238E27FC236}">
                <a16:creationId xmlns:a16="http://schemas.microsoft.com/office/drawing/2014/main" id="{47BAEF45-CD42-4146-BD7F-CA56D21EBDA0}"/>
              </a:ext>
            </a:extLst>
          </p:cNvPr>
          <p:cNvSpPr>
            <a:spLocks noGrp="1"/>
          </p:cNvSpPr>
          <p:nvPr>
            <p:ph type="body" idx="1"/>
          </p:nvPr>
        </p:nvSpPr>
        <p:spPr>
          <a:xfrm>
            <a:off x="1981200" y="1600201"/>
            <a:ext cx="7980744" cy="4525963"/>
          </a:xfrm>
        </p:spPr>
        <p:txBody>
          <a:bodyPr/>
          <a:lstStyle/>
          <a:p>
            <a:r>
              <a:rPr lang="en-GB" dirty="0"/>
              <a:t>Whirlwind tour but hope this helped! </a:t>
            </a:r>
          </a:p>
          <a:p>
            <a:r>
              <a:rPr lang="en-GB" dirty="0"/>
              <a:t>I’ll send out a good (but v detailed) set of notes! </a:t>
            </a:r>
          </a:p>
          <a:p>
            <a:r>
              <a:rPr lang="en-GB" dirty="0"/>
              <a:t>YouTube; Armando Hasudungan </a:t>
            </a:r>
          </a:p>
          <a:p>
            <a:r>
              <a:rPr lang="en-GB" dirty="0"/>
              <a:t>Textbooks: Roitt’s Essential Immunology or Immunology for Medical Students by Helbert </a:t>
            </a:r>
          </a:p>
          <a:p>
            <a:r>
              <a:rPr lang="en-GB" dirty="0"/>
              <a:t>Sites; BiteSized Immunology – BSI. </a:t>
            </a:r>
          </a:p>
        </p:txBody>
      </p:sp>
    </p:spTree>
    <p:extLst>
      <p:ext uri="{BB962C8B-B14F-4D97-AF65-F5344CB8AC3E}">
        <p14:creationId xmlns:p14="http://schemas.microsoft.com/office/powerpoint/2010/main" val="596431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p:nvPr/>
        </p:nvSpPr>
        <p:spPr>
          <a:xfrm>
            <a:off x="2711609" y="6343650"/>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51" name="Google Shape;151;p7"/>
          <p:cNvPicPr preferRelativeResize="0"/>
          <p:nvPr/>
        </p:nvPicPr>
        <p:blipFill rotWithShape="1">
          <a:blip r:embed="rId3">
            <a:alphaModFix/>
          </a:blip>
          <a:srcRect/>
          <a:stretch/>
        </p:blipFill>
        <p:spPr>
          <a:xfrm>
            <a:off x="1688387" y="5721614"/>
            <a:ext cx="1023223" cy="1026582"/>
          </a:xfrm>
          <a:prstGeom prst="rect">
            <a:avLst/>
          </a:prstGeom>
          <a:noFill/>
          <a:ln>
            <a:noFill/>
          </a:ln>
        </p:spPr>
      </p:pic>
      <p:sp>
        <p:nvSpPr>
          <p:cNvPr id="152" name="Google Shape;152;p7"/>
          <p:cNvSpPr txBox="1"/>
          <p:nvPr/>
        </p:nvSpPr>
        <p:spPr>
          <a:xfrm>
            <a:off x="4700364" y="79698"/>
            <a:ext cx="27912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0" i="0" u="none" strike="noStrike" cap="none">
                <a:solidFill>
                  <a:schemeClr val="dk1"/>
                </a:solidFill>
                <a:latin typeface="Calibri"/>
                <a:ea typeface="Calibri"/>
                <a:cs typeface="Calibri"/>
                <a:sym typeface="Calibri"/>
              </a:rPr>
              <a:t>Feedback</a:t>
            </a:r>
            <a:endParaRPr sz="1800" b="0" i="0" u="none" strike="noStrike" cap="none">
              <a:solidFill>
                <a:schemeClr val="dk1"/>
              </a:solidFill>
              <a:latin typeface="Calibri"/>
              <a:ea typeface="Calibri"/>
              <a:cs typeface="Calibri"/>
              <a:sym typeface="Calibri"/>
            </a:endParaRPr>
          </a:p>
        </p:txBody>
      </p:sp>
      <p:sp>
        <p:nvSpPr>
          <p:cNvPr id="153" name="Google Shape;153;p7"/>
          <p:cNvSpPr txBox="1"/>
          <p:nvPr/>
        </p:nvSpPr>
        <p:spPr>
          <a:xfrm>
            <a:off x="2981200" y="5475725"/>
            <a:ext cx="68295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hlink"/>
                </a:solidFill>
                <a:latin typeface="Calibri"/>
                <a:ea typeface="Calibri"/>
                <a:cs typeface="Calibri"/>
                <a:sym typeface="Calibri"/>
                <a:hlinkClick r:id="rId4"/>
              </a:rPr>
              <a:t>https://docs.google.com/forms/d/e/1FAIpQLSdZ7CPEXU39NQTivqIlWhbhIyUbFZ3UrZCDx0iFO_1T40w9Ug/viewform?usp=sf_link</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pic>
        <p:nvPicPr>
          <p:cNvPr id="154" name="Google Shape;154;p7"/>
          <p:cNvPicPr preferRelativeResize="0"/>
          <p:nvPr/>
        </p:nvPicPr>
        <p:blipFill>
          <a:blip r:embed="rId5">
            <a:alphaModFix/>
          </a:blip>
          <a:stretch>
            <a:fillRect/>
          </a:stretch>
        </p:blipFill>
        <p:spPr>
          <a:xfrm>
            <a:off x="4293625" y="1425890"/>
            <a:ext cx="3413350" cy="3350150"/>
          </a:xfrm>
          <a:prstGeom prst="rect">
            <a:avLst/>
          </a:prstGeom>
          <a:noFill/>
          <a:ln>
            <a:noFill/>
          </a:ln>
        </p:spPr>
      </p:pic>
    </p:spTree>
    <p:extLst>
      <p:ext uri="{BB962C8B-B14F-4D97-AF65-F5344CB8AC3E}">
        <p14:creationId xmlns:p14="http://schemas.microsoft.com/office/powerpoint/2010/main" val="94894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Shape 114"/>
          <p:cNvPicPr preferRelativeResize="0"/>
          <p:nvPr/>
        </p:nvPicPr>
        <p:blipFill rotWithShape="1">
          <a:blip r:embed="rId3" cstate="screen">
            <a:alphaModFix/>
            <a:duotone>
              <a:schemeClr val="bg2">
                <a:shade val="45000"/>
                <a:satMod val="135000"/>
              </a:schemeClr>
              <a:prstClr val="white"/>
            </a:duotone>
            <a:extLst>
              <a:ext uri="{28A0092B-C50C-407E-A947-70E740481C1C}">
                <a14:useLocalDpi xmlns:a14="http://schemas.microsoft.com/office/drawing/2010/main"/>
              </a:ext>
            </a:extLst>
          </a:blip>
          <a:srcRect r="3646"/>
          <a:stretch/>
        </p:blipFill>
        <p:spPr>
          <a:xfrm>
            <a:off x="2998243" y="0"/>
            <a:ext cx="6134099" cy="6858000"/>
          </a:xfrm>
          <a:prstGeom prst="rect">
            <a:avLst/>
          </a:prstGeom>
          <a:noFill/>
          <a:ln>
            <a:solidFill>
              <a:srgbClr val="293267"/>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1819154" y="2669645"/>
            <a:ext cx="8229600" cy="1143000"/>
          </a:xfrm>
          <a:prstGeom prst="rect">
            <a:avLst/>
          </a:prstGeom>
          <a:noFill/>
          <a:ln>
            <a:noFill/>
          </a:ln>
        </p:spPr>
        <p:txBody>
          <a:bodyPr spcFirstLastPara="1" wrap="square" lIns="91425" tIns="45700" rIns="91425" bIns="45700" anchor="t" anchorCtr="0">
            <a:noAutofit/>
          </a:bodyPr>
          <a:lstStyle/>
          <a:p>
            <a:pPr marL="0" indent="0" algn="ctr">
              <a:spcBef>
                <a:spcPts val="0"/>
              </a:spcBef>
              <a:buNone/>
            </a:pPr>
            <a:r>
              <a:rPr lang="en-GB" sz="4800" dirty="0">
                <a:latin typeface="Didot" charset="0"/>
                <a:ea typeface="Didot" charset="0"/>
                <a:cs typeface="Didot" charset="0"/>
              </a:rPr>
              <a:t>INDEX SLIDES</a:t>
            </a:r>
            <a:endParaRPr sz="4800" dirty="0">
              <a:latin typeface="Didot" charset="0"/>
              <a:ea typeface="Didot" charset="0"/>
              <a:cs typeface="Didot" charset="0"/>
            </a:endParaRPr>
          </a:p>
        </p:txBody>
      </p:sp>
      <p:sp>
        <p:nvSpPr>
          <p:cNvPr id="108" name="Shape 108"/>
          <p:cNvSpPr txBox="1"/>
          <p:nvPr/>
        </p:nvSpPr>
        <p:spPr>
          <a:xfrm>
            <a:off x="1524000" y="661"/>
            <a:ext cx="9144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6966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8" name="Shape 108"/>
          <p:cNvSpPr txBox="1"/>
          <p:nvPr/>
        </p:nvSpPr>
        <p:spPr>
          <a:xfrm>
            <a:off x="1524000" y="0"/>
            <a:ext cx="9144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2254409" y="209994"/>
            <a:ext cx="467650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Vaccines</a:t>
            </a:r>
          </a:p>
        </p:txBody>
      </p:sp>
      <p:graphicFrame>
        <p:nvGraphicFramePr>
          <p:cNvPr id="3" name="Table 3">
            <a:extLst>
              <a:ext uri="{FF2B5EF4-FFF2-40B4-BE49-F238E27FC236}">
                <a16:creationId xmlns:a16="http://schemas.microsoft.com/office/drawing/2014/main" id="{D06AE84B-42AE-42E7-B7A4-4CB77C8C791F}"/>
              </a:ext>
            </a:extLst>
          </p:cNvPr>
          <p:cNvGraphicFramePr>
            <a:graphicFrameLocks noGrp="1"/>
          </p:cNvGraphicFramePr>
          <p:nvPr/>
        </p:nvGraphicFramePr>
        <p:xfrm>
          <a:off x="1948543" y="1321998"/>
          <a:ext cx="8294914" cy="4311954"/>
        </p:xfrm>
        <a:graphic>
          <a:graphicData uri="http://schemas.openxmlformats.org/drawingml/2006/table">
            <a:tbl>
              <a:tblPr firstRow="1" bandRow="1">
                <a:tableStyleId>{5C22544A-7EE6-4342-B048-85BDC9FD1C3A}</a:tableStyleId>
              </a:tblPr>
              <a:tblGrid>
                <a:gridCol w="4147457">
                  <a:extLst>
                    <a:ext uri="{9D8B030D-6E8A-4147-A177-3AD203B41FA5}">
                      <a16:colId xmlns:a16="http://schemas.microsoft.com/office/drawing/2014/main" val="12290365"/>
                    </a:ext>
                  </a:extLst>
                </a:gridCol>
                <a:gridCol w="4147457">
                  <a:extLst>
                    <a:ext uri="{9D8B030D-6E8A-4147-A177-3AD203B41FA5}">
                      <a16:colId xmlns:a16="http://schemas.microsoft.com/office/drawing/2014/main" val="1383117283"/>
                    </a:ext>
                  </a:extLst>
                </a:gridCol>
              </a:tblGrid>
              <a:tr h="511066">
                <a:tc>
                  <a:txBody>
                    <a:bodyPr/>
                    <a:lstStyle/>
                    <a:p>
                      <a:r>
                        <a:rPr lang="en-GB" b="1" dirty="0"/>
                        <a:t>Active immunity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Passive immunity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7006728"/>
                  </a:ext>
                </a:extLst>
              </a:tr>
              <a:tr h="720304">
                <a:tc>
                  <a:txBody>
                    <a:bodyPr/>
                    <a:lstStyle/>
                    <a:p>
                      <a:r>
                        <a:rPr lang="en-GB" b="1" dirty="0"/>
                        <a:t>Produced by the host immune system.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Passive with no host participation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5824514"/>
                  </a:ext>
                </a:extLst>
              </a:tr>
              <a:tr h="511066">
                <a:tc>
                  <a:txBody>
                    <a:bodyPr/>
                    <a:lstStyle/>
                    <a:p>
                      <a:r>
                        <a:rPr lang="en-GB" b="1" dirty="0"/>
                        <a:t>Induced by infection or vaccines.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Usually pooled antibodies transferred into the host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0041706"/>
                  </a:ext>
                </a:extLst>
              </a:tr>
              <a:tr h="511066">
                <a:tc>
                  <a:txBody>
                    <a:bodyPr/>
                    <a:lstStyle/>
                    <a:p>
                      <a:r>
                        <a:rPr lang="en-GB" b="1" dirty="0"/>
                        <a:t>Durable effective protection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Transient and less effective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8424275"/>
                  </a:ext>
                </a:extLst>
              </a:tr>
              <a:tr h="511066">
                <a:tc>
                  <a:txBody>
                    <a:bodyPr/>
                    <a:lstStyle/>
                    <a:p>
                      <a:r>
                        <a:rPr lang="en-GB" b="1" dirty="0"/>
                        <a:t>Effective after initial lag period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No lag period, effective immediately.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5981358"/>
                  </a:ext>
                </a:extLst>
              </a:tr>
              <a:tr h="511066">
                <a:tc>
                  <a:txBody>
                    <a:bodyPr/>
                    <a:lstStyle/>
                    <a:p>
                      <a:r>
                        <a:rPr lang="en-GB" b="1" dirty="0"/>
                        <a:t>Immunological memory is present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No memory present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7147345"/>
                  </a:ext>
                </a:extLst>
              </a:tr>
              <a:tr h="511066">
                <a:tc>
                  <a:txBody>
                    <a:bodyPr/>
                    <a:lstStyle/>
                    <a:p>
                      <a:r>
                        <a:rPr lang="en-GB" b="1" dirty="0"/>
                        <a:t>Boosted effect on subsequent dose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Subsequent doses do not boost immunity due to elimination.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9964590"/>
                  </a:ext>
                </a:extLst>
              </a:tr>
              <a:tr h="511066">
                <a:tc>
                  <a:txBody>
                    <a:bodyPr/>
                    <a:lstStyle/>
                    <a:p>
                      <a:r>
                        <a:rPr lang="en-GB" b="1" dirty="0"/>
                        <a:t>Negative phase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No negative phase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6944391"/>
                  </a:ext>
                </a:extLst>
              </a:tr>
            </a:tbl>
          </a:graphicData>
        </a:graphic>
      </p:graphicFrame>
    </p:spTree>
    <p:extLst>
      <p:ext uri="{BB962C8B-B14F-4D97-AF65-F5344CB8AC3E}">
        <p14:creationId xmlns:p14="http://schemas.microsoft.com/office/powerpoint/2010/main" val="364511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4CF0F2AA-6354-4557-BF0E-BC644EC0802F}"/>
              </a:ext>
            </a:extLst>
          </p:cNvPr>
          <p:cNvGraphicFramePr>
            <a:graphicFrameLocks noGrp="1"/>
          </p:cNvGraphicFramePr>
          <p:nvPr/>
        </p:nvGraphicFramePr>
        <p:xfrm>
          <a:off x="1981200" y="1547232"/>
          <a:ext cx="8229600" cy="4729907"/>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242726875"/>
                    </a:ext>
                  </a:extLst>
                </a:gridCol>
                <a:gridCol w="4114800">
                  <a:extLst>
                    <a:ext uri="{9D8B030D-6E8A-4147-A177-3AD203B41FA5}">
                      <a16:colId xmlns:a16="http://schemas.microsoft.com/office/drawing/2014/main" val="1203759168"/>
                    </a:ext>
                  </a:extLst>
                </a:gridCol>
              </a:tblGrid>
              <a:tr h="363839">
                <a:tc>
                  <a:txBody>
                    <a:bodyPr/>
                    <a:lstStyle/>
                    <a:p>
                      <a:r>
                        <a:rPr lang="en-GB" b="1" dirty="0"/>
                        <a:t>Cell 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8782173"/>
                  </a:ext>
                </a:extLst>
              </a:tr>
              <a:tr h="363839">
                <a:tc>
                  <a:txBody>
                    <a:bodyPr/>
                    <a:lstStyle/>
                    <a:p>
                      <a:r>
                        <a:rPr lang="en-GB" b="1" dirty="0"/>
                        <a:t>Monocytes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Bone marrow/Blood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6970953"/>
                  </a:ext>
                </a:extLst>
              </a:tr>
              <a:tr h="363839">
                <a:tc>
                  <a:txBody>
                    <a:bodyPr/>
                    <a:lstStyle/>
                    <a:p>
                      <a:r>
                        <a:rPr lang="en-GB" b="1" dirty="0"/>
                        <a:t>Kupffer cells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Liver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0137229"/>
                  </a:ext>
                </a:extLst>
              </a:tr>
              <a:tr h="363839">
                <a:tc>
                  <a:txBody>
                    <a:bodyPr/>
                    <a:lstStyle/>
                    <a:p>
                      <a:r>
                        <a:rPr lang="en-GB" b="1" dirty="0"/>
                        <a:t>Sinus histiocytes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Lymph nodes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8231553"/>
                  </a:ext>
                </a:extLst>
              </a:tr>
              <a:tr h="363839">
                <a:tc>
                  <a:txBody>
                    <a:bodyPr/>
                    <a:lstStyle/>
                    <a:p>
                      <a:r>
                        <a:rPr lang="en-GB" b="1" dirty="0"/>
                        <a:t>Alveolar macrophages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Alveoli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3035826"/>
                  </a:ext>
                </a:extLst>
              </a:tr>
              <a:tr h="363839">
                <a:tc>
                  <a:txBody>
                    <a:bodyPr/>
                    <a:lstStyle/>
                    <a:p>
                      <a:r>
                        <a:rPr lang="en-GB" b="1" dirty="0"/>
                        <a:t>Tissue macrophages leading to giant cells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Connective tissue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8110763"/>
                  </a:ext>
                </a:extLst>
              </a:tr>
              <a:tr h="363839">
                <a:tc>
                  <a:txBody>
                    <a:bodyPr/>
                    <a:lstStyle/>
                    <a:p>
                      <a:r>
                        <a:rPr lang="en-GB" b="1" dirty="0"/>
                        <a:t>Microglia*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CNS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1350653"/>
                  </a:ext>
                </a:extLst>
              </a:tr>
              <a:tr h="363839">
                <a:tc>
                  <a:txBody>
                    <a:bodyPr/>
                    <a:lstStyle/>
                    <a:p>
                      <a:r>
                        <a:rPr lang="en-GB" b="1" dirty="0"/>
                        <a:t>Hofbauer cells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Placenta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3145174"/>
                  </a:ext>
                </a:extLst>
              </a:tr>
              <a:tr h="363839">
                <a:tc>
                  <a:txBody>
                    <a:bodyPr/>
                    <a:lstStyle/>
                    <a:p>
                      <a:r>
                        <a:rPr lang="en-GB" b="1" dirty="0"/>
                        <a:t>Intraglomerular mesangial cells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Kidney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7112252"/>
                  </a:ext>
                </a:extLst>
              </a:tr>
              <a:tr h="363839">
                <a:tc>
                  <a:txBody>
                    <a:bodyPr/>
                    <a:lstStyle/>
                    <a:p>
                      <a:r>
                        <a:rPr lang="en-GB" b="1" dirty="0"/>
                        <a:t>Osteoclasts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Bone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1324862"/>
                  </a:ext>
                </a:extLst>
              </a:tr>
              <a:tr h="363839">
                <a:tc>
                  <a:txBody>
                    <a:bodyPr/>
                    <a:lstStyle/>
                    <a:p>
                      <a:r>
                        <a:rPr lang="en-GB" b="1" dirty="0"/>
                        <a:t>Epithelioid cells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Granulomas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0255142"/>
                  </a:ext>
                </a:extLst>
              </a:tr>
              <a:tr h="363839">
                <a:tc>
                  <a:txBody>
                    <a:bodyPr/>
                    <a:lstStyle/>
                    <a:p>
                      <a:r>
                        <a:rPr lang="en-GB" b="1" dirty="0"/>
                        <a:t>Sinusoidal lining cells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Red pulp of the spleen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8390361"/>
                  </a:ext>
                </a:extLst>
              </a:tr>
              <a:tr h="363839">
                <a:tc>
                  <a:txBody>
                    <a:bodyPr/>
                    <a:lstStyle/>
                    <a:p>
                      <a:r>
                        <a:rPr lang="en-GB" b="1" dirty="0"/>
                        <a:t>Langerhans cells*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Skin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2709361"/>
                  </a:ext>
                </a:extLst>
              </a:tr>
            </a:tbl>
          </a:graphicData>
        </a:graphic>
      </p:graphicFrame>
      <p:sp>
        <p:nvSpPr>
          <p:cNvPr id="9" name="Shape 108">
            <a:extLst>
              <a:ext uri="{FF2B5EF4-FFF2-40B4-BE49-F238E27FC236}">
                <a16:creationId xmlns:a16="http://schemas.microsoft.com/office/drawing/2014/main" id="{6782A428-A4DF-4494-B7BC-4582532ED8F1}"/>
              </a:ext>
            </a:extLst>
          </p:cNvPr>
          <p:cNvSpPr txBox="1"/>
          <p:nvPr/>
        </p:nvSpPr>
        <p:spPr>
          <a:xfrm>
            <a:off x="1524000" y="-2234"/>
            <a:ext cx="9144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10" name="TextBox 9">
            <a:extLst>
              <a:ext uri="{FF2B5EF4-FFF2-40B4-BE49-F238E27FC236}">
                <a16:creationId xmlns:a16="http://schemas.microsoft.com/office/drawing/2014/main" id="{D987C462-3237-4579-A628-F3C2F70CE326}"/>
              </a:ext>
            </a:extLst>
          </p:cNvPr>
          <p:cNvSpPr txBox="1"/>
          <p:nvPr/>
        </p:nvSpPr>
        <p:spPr>
          <a:xfrm>
            <a:off x="2254409" y="207760"/>
            <a:ext cx="5558871"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Macrophage names </a:t>
            </a:r>
          </a:p>
        </p:txBody>
      </p:sp>
    </p:spTree>
    <p:extLst>
      <p:ext uri="{BB962C8B-B14F-4D97-AF65-F5344CB8AC3E}">
        <p14:creationId xmlns:p14="http://schemas.microsoft.com/office/powerpoint/2010/main" val="192477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2050" name="Picture 2" descr="Immunology - Pg 200 - Cytokines Flashcards | Quizlet">
            <a:extLst>
              <a:ext uri="{FF2B5EF4-FFF2-40B4-BE49-F238E27FC236}">
                <a16:creationId xmlns:a16="http://schemas.microsoft.com/office/drawing/2014/main" id="{AA661505-A6F6-4675-9BA0-42BC8B28E8B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14489" y="762501"/>
            <a:ext cx="8963025" cy="5332998"/>
          </a:xfrm>
          <a:prstGeom prst="rect">
            <a:avLst/>
          </a:prstGeom>
          <a:solidFill>
            <a:srgbClr val="FFFFFF"/>
          </a:solidFill>
          <a:ln>
            <a:noFill/>
          </a:ln>
        </p:spPr>
      </p:pic>
    </p:spTree>
    <p:extLst>
      <p:ext uri="{BB962C8B-B14F-4D97-AF65-F5344CB8AC3E}">
        <p14:creationId xmlns:p14="http://schemas.microsoft.com/office/powerpoint/2010/main" val="21228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3" name="Picture 2">
            <a:extLst>
              <a:ext uri="{FF2B5EF4-FFF2-40B4-BE49-F238E27FC236}">
                <a16:creationId xmlns:a16="http://schemas.microsoft.com/office/drawing/2014/main" id="{6A68CBA4-9006-4B9F-8CF5-DF3FDC81136A}"/>
              </a:ext>
            </a:extLst>
          </p:cNvPr>
          <p:cNvPicPr>
            <a:picLocks noChangeAspect="1"/>
          </p:cNvPicPr>
          <p:nvPr/>
        </p:nvPicPr>
        <p:blipFill>
          <a:blip r:embed="rId3"/>
          <a:stretch>
            <a:fillRect/>
          </a:stretch>
        </p:blipFill>
        <p:spPr>
          <a:xfrm>
            <a:off x="2190750" y="1592705"/>
            <a:ext cx="7810500" cy="4343400"/>
          </a:xfrm>
          <a:prstGeom prst="rect">
            <a:avLst/>
          </a:prstGeom>
        </p:spPr>
      </p:pic>
      <p:sp>
        <p:nvSpPr>
          <p:cNvPr id="108" name="Shape 108"/>
          <p:cNvSpPr txBox="1"/>
          <p:nvPr/>
        </p:nvSpPr>
        <p:spPr>
          <a:xfrm>
            <a:off x="0" y="0"/>
            <a:ext cx="12191999"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1479483" y="209994"/>
            <a:ext cx="6162829"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Lymph Nodes</a:t>
            </a:r>
          </a:p>
        </p:txBody>
      </p:sp>
    </p:spTree>
    <p:extLst>
      <p:ext uri="{BB962C8B-B14F-4D97-AF65-F5344CB8AC3E}">
        <p14:creationId xmlns:p14="http://schemas.microsoft.com/office/powerpoint/2010/main" val="1136759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0375F9D-37C8-4FF7-ABAE-B039DF8F8688}"/>
              </a:ext>
            </a:extLst>
          </p:cNvPr>
          <p:cNvGraphicFramePr>
            <a:graphicFrameLocks noGrp="1"/>
          </p:cNvGraphicFramePr>
          <p:nvPr/>
        </p:nvGraphicFramePr>
        <p:xfrm>
          <a:off x="1776662" y="293784"/>
          <a:ext cx="8466036" cy="6223974"/>
        </p:xfrm>
        <a:graphic>
          <a:graphicData uri="http://schemas.openxmlformats.org/drawingml/2006/table">
            <a:tbl>
              <a:tblPr>
                <a:tableStyleId>{69CF1AB2-1976-4502-BF36-3FF5EA218861}</a:tableStyleId>
              </a:tblPr>
              <a:tblGrid>
                <a:gridCol w="2116509">
                  <a:extLst>
                    <a:ext uri="{9D8B030D-6E8A-4147-A177-3AD203B41FA5}">
                      <a16:colId xmlns:a16="http://schemas.microsoft.com/office/drawing/2014/main" val="1122150784"/>
                    </a:ext>
                  </a:extLst>
                </a:gridCol>
                <a:gridCol w="2116509">
                  <a:extLst>
                    <a:ext uri="{9D8B030D-6E8A-4147-A177-3AD203B41FA5}">
                      <a16:colId xmlns:a16="http://schemas.microsoft.com/office/drawing/2014/main" val="1455155407"/>
                    </a:ext>
                  </a:extLst>
                </a:gridCol>
                <a:gridCol w="2116509">
                  <a:extLst>
                    <a:ext uri="{9D8B030D-6E8A-4147-A177-3AD203B41FA5}">
                      <a16:colId xmlns:a16="http://schemas.microsoft.com/office/drawing/2014/main" val="3985621656"/>
                    </a:ext>
                  </a:extLst>
                </a:gridCol>
                <a:gridCol w="2116509">
                  <a:extLst>
                    <a:ext uri="{9D8B030D-6E8A-4147-A177-3AD203B41FA5}">
                      <a16:colId xmlns:a16="http://schemas.microsoft.com/office/drawing/2014/main" val="804483731"/>
                    </a:ext>
                  </a:extLst>
                </a:gridCol>
              </a:tblGrid>
              <a:tr h="223367">
                <a:tc>
                  <a:txBody>
                    <a:bodyPr/>
                    <a:lstStyle/>
                    <a:p>
                      <a:pPr algn="l" fontAlgn="b"/>
                      <a:r>
                        <a:rPr lang="en-GB" sz="1200" b="1" dirty="0">
                          <a:effectLst/>
                        </a:rPr>
                        <a:t>Cytokine</a:t>
                      </a:r>
                    </a:p>
                  </a:txBody>
                  <a:tcPr marL="36402" marR="36402" marT="18201" marB="1820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l" fontAlgn="b"/>
                      <a:r>
                        <a:rPr lang="en-GB" sz="1200" b="1">
                          <a:effectLst/>
                        </a:rPr>
                        <a:t>Main sources</a:t>
                      </a:r>
                    </a:p>
                  </a:txBody>
                  <a:tcPr marL="36402" marR="36402" marT="18201" marB="1820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l" fontAlgn="b"/>
                      <a:r>
                        <a:rPr lang="en-GB" sz="1200" b="1" dirty="0">
                          <a:effectLst/>
                        </a:rPr>
                        <a:t>Functions</a:t>
                      </a:r>
                    </a:p>
                  </a:txBody>
                  <a:tcPr marL="36402" marR="36402" marT="18201" marB="1820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pPr algn="l" fontAlgn="b"/>
                      <a:r>
                        <a:rPr lang="en-GB" sz="1200" b="1" dirty="0">
                          <a:effectLst/>
                        </a:rPr>
                        <a:t>Inflammation</a:t>
                      </a:r>
                    </a:p>
                  </a:txBody>
                  <a:tcPr marL="36402" marR="36402" marT="18201" marB="1820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3295090342"/>
                  </a:ext>
                </a:extLst>
              </a:tr>
              <a:tr h="409654">
                <a:tc>
                  <a:txBody>
                    <a:bodyPr/>
                    <a:lstStyle/>
                    <a:p>
                      <a:pPr fontAlgn="t"/>
                      <a:r>
                        <a:rPr lang="en-GB" sz="1200" b="1">
                          <a:effectLst/>
                        </a:rPr>
                        <a:t>IL-1</a:t>
                      </a:r>
                    </a:p>
                  </a:txBody>
                  <a:tcPr marL="36402" marR="36402" marT="18201" marB="182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GB" sz="1200" b="1" u="none" strike="noStrike">
                          <a:effectLst/>
                        </a:rPr>
                        <a:t>Macrophages</a:t>
                      </a:r>
                      <a:endParaRPr lang="en-GB" sz="1200" b="1">
                        <a:effectLst/>
                      </a:endParaRPr>
                    </a:p>
                  </a:txBody>
                  <a:tcPr marL="36402" marR="36402" marT="18201" marB="182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GB" sz="1200" b="1">
                          <a:effectLst/>
                        </a:rPr>
                        <a:t>Acute inflammation</a:t>
                      </a:r>
                      <a:br>
                        <a:rPr lang="en-GB" sz="1200" b="1">
                          <a:effectLst/>
                        </a:rPr>
                      </a:br>
                      <a:r>
                        <a:rPr lang="en-GB" sz="1200" b="1" u="none" strike="noStrike">
                          <a:effectLst/>
                        </a:rPr>
                        <a:t>Induces fever</a:t>
                      </a:r>
                      <a:endParaRPr lang="en-GB" sz="1200" b="1">
                        <a:effectLst/>
                      </a:endParaRPr>
                    </a:p>
                  </a:txBody>
                  <a:tcPr marL="36402" marR="36402" marT="18201" marB="182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GB" sz="1200" b="1" dirty="0">
                          <a:effectLst/>
                        </a:rPr>
                        <a:t>Pro-inflammatory</a:t>
                      </a:r>
                    </a:p>
                  </a:txBody>
                  <a:tcPr marL="36402" marR="36402" marT="18201" marB="182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2881896"/>
                  </a:ext>
                </a:extLst>
              </a:tr>
              <a:tr h="595941">
                <a:tc>
                  <a:txBody>
                    <a:bodyPr/>
                    <a:lstStyle/>
                    <a:p>
                      <a:pPr fontAlgn="t"/>
                      <a:r>
                        <a:rPr lang="en-GB" sz="1200" b="1" dirty="0">
                          <a:effectLst/>
                        </a:rPr>
                        <a:t>IL-2</a:t>
                      </a:r>
                    </a:p>
                  </a:txBody>
                  <a:tcPr marL="36402" marR="36402" marT="18201" marB="182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GB" sz="1200" b="1" u="none" strike="noStrike">
                          <a:effectLst/>
                        </a:rPr>
                        <a:t>Th1 cells</a:t>
                      </a:r>
                      <a:endParaRPr lang="en-GB" sz="1200" b="1">
                        <a:effectLst/>
                      </a:endParaRPr>
                    </a:p>
                  </a:txBody>
                  <a:tcPr marL="36402" marR="36402" marT="18201" marB="182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b="1">
                          <a:effectLst/>
                        </a:rPr>
                        <a:t>Stimulates growth and differentiation of T cell response</a:t>
                      </a:r>
                    </a:p>
                  </a:txBody>
                  <a:tcPr marL="36402" marR="36402" marT="18201" marB="182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b="1" dirty="0">
                          <a:effectLst/>
                        </a:rPr>
                        <a:t>Pro-inflammatory</a:t>
                      </a:r>
                    </a:p>
                  </a:txBody>
                  <a:tcPr marL="36402" marR="36402" marT="18201" marB="182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8349469"/>
                  </a:ext>
                </a:extLst>
              </a:tr>
              <a:tr h="789292">
                <a:tc>
                  <a:txBody>
                    <a:bodyPr/>
                    <a:lstStyle/>
                    <a:p>
                      <a:pPr fontAlgn="t"/>
                      <a:r>
                        <a:rPr lang="en-GB" sz="1200" b="1">
                          <a:effectLst/>
                        </a:rPr>
                        <a:t>IL-3</a:t>
                      </a:r>
                    </a:p>
                  </a:txBody>
                  <a:tcPr marL="36402" marR="36402" marT="18201" marB="182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GB" sz="1200" b="1" dirty="0">
                          <a:effectLst/>
                        </a:rPr>
                        <a:t>Activated T helper cells</a:t>
                      </a:r>
                    </a:p>
                  </a:txBody>
                  <a:tcPr marL="36402" marR="36402" marT="18201" marB="182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b="1">
                          <a:effectLst/>
                        </a:rPr>
                        <a:t>Stimulates differentiation and proliferation of myeloid progenitor cells</a:t>
                      </a:r>
                    </a:p>
                  </a:txBody>
                  <a:tcPr marL="36402" marR="36402" marT="18201" marB="182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b="1" dirty="0">
                          <a:effectLst/>
                        </a:rPr>
                        <a:t>Pro-inflammatory </a:t>
                      </a:r>
                    </a:p>
                  </a:txBody>
                  <a:tcPr marL="36402" marR="36402" marT="18201" marB="182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363430"/>
                  </a:ext>
                </a:extLst>
              </a:tr>
              <a:tr h="637478">
                <a:tc>
                  <a:txBody>
                    <a:bodyPr/>
                    <a:lstStyle/>
                    <a:p>
                      <a:pPr fontAlgn="t"/>
                      <a:r>
                        <a:rPr lang="en-GB" sz="1200" b="1">
                          <a:effectLst/>
                        </a:rPr>
                        <a:t>IL-4</a:t>
                      </a:r>
                    </a:p>
                  </a:txBody>
                  <a:tcPr marL="36402" marR="36402" marT="18201" marB="182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GB" sz="1200" b="1">
                          <a:effectLst/>
                        </a:rPr>
                        <a:t>Th2 cells</a:t>
                      </a:r>
                    </a:p>
                  </a:txBody>
                  <a:tcPr marL="36402" marR="36402" marT="18201" marB="182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b="1" u="none" strike="noStrike">
                          <a:effectLst/>
                        </a:rPr>
                        <a:t>Stimulates proliferation and differentiation of B cells</a:t>
                      </a:r>
                      <a:endParaRPr lang="en-US" sz="1200" b="1">
                        <a:effectLst/>
                      </a:endParaRPr>
                    </a:p>
                  </a:txBody>
                  <a:tcPr marL="36402" marR="36402" marT="18201" marB="182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b="1" dirty="0">
                          <a:effectLst/>
                        </a:rPr>
                        <a:t>Anti-inflammatory</a:t>
                      </a:r>
                    </a:p>
                  </a:txBody>
                  <a:tcPr marL="36402" marR="36402" marT="18201" marB="182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0234805"/>
                  </a:ext>
                </a:extLst>
              </a:tr>
              <a:tr h="409654">
                <a:tc>
                  <a:txBody>
                    <a:bodyPr/>
                    <a:lstStyle/>
                    <a:p>
                      <a:pPr fontAlgn="t"/>
                      <a:r>
                        <a:rPr lang="en-GB" sz="1200" b="1">
                          <a:effectLst/>
                        </a:rPr>
                        <a:t>IL-5</a:t>
                      </a:r>
                    </a:p>
                  </a:txBody>
                  <a:tcPr marL="36402" marR="36402" marT="18201" marB="182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GB" sz="1200" b="1">
                          <a:effectLst/>
                        </a:rPr>
                        <a:t>Th2 cells</a:t>
                      </a:r>
                    </a:p>
                  </a:txBody>
                  <a:tcPr marL="36402" marR="36402" marT="18201" marB="182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GB" sz="1200" b="1" dirty="0">
                          <a:effectLst/>
                        </a:rPr>
                        <a:t>Stimulate production of eosinophils</a:t>
                      </a:r>
                    </a:p>
                  </a:txBody>
                  <a:tcPr marL="36402" marR="36402" marT="18201" marB="182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GB" sz="1200" b="1" dirty="0">
                          <a:effectLst/>
                        </a:rPr>
                        <a:t>Pro-inflammatory</a:t>
                      </a:r>
                    </a:p>
                  </a:txBody>
                  <a:tcPr marL="36402" marR="36402" marT="18201" marB="182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1710734"/>
                  </a:ext>
                </a:extLst>
              </a:tr>
              <a:tr h="637478">
                <a:tc>
                  <a:txBody>
                    <a:bodyPr/>
                    <a:lstStyle/>
                    <a:p>
                      <a:pPr fontAlgn="t"/>
                      <a:r>
                        <a:rPr lang="en-GB" sz="1200" b="1">
                          <a:effectLst/>
                        </a:rPr>
                        <a:t>IL-6</a:t>
                      </a:r>
                    </a:p>
                  </a:txBody>
                  <a:tcPr marL="36402" marR="36402" marT="18201" marB="182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GB" sz="1200" b="1" u="none" strike="noStrike">
                          <a:effectLst/>
                        </a:rPr>
                        <a:t>Macrophages</a:t>
                      </a:r>
                      <a:r>
                        <a:rPr lang="en-GB" sz="1200" b="1">
                          <a:effectLst/>
                        </a:rPr>
                        <a:t>, Th2 cells</a:t>
                      </a:r>
                    </a:p>
                  </a:txBody>
                  <a:tcPr marL="36402" marR="36402" marT="18201" marB="182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b="1" u="none" strike="noStrike" dirty="0">
                          <a:effectLst/>
                        </a:rPr>
                        <a:t>Stimulates differentiation of B cells</a:t>
                      </a:r>
                      <a:br>
                        <a:rPr lang="en-US" sz="1200" b="1" dirty="0">
                          <a:effectLst/>
                        </a:rPr>
                      </a:br>
                      <a:r>
                        <a:rPr lang="en-US" sz="1200" b="1" u="none" strike="noStrike" dirty="0">
                          <a:effectLst/>
                        </a:rPr>
                        <a:t>Induces fever</a:t>
                      </a:r>
                      <a:endParaRPr lang="en-US" sz="1200" b="1" dirty="0">
                        <a:effectLst/>
                      </a:endParaRPr>
                    </a:p>
                  </a:txBody>
                  <a:tcPr marL="36402" marR="36402" marT="18201" marB="182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b="1" dirty="0">
                          <a:effectLst/>
                        </a:rPr>
                        <a:t>Pro-inflammatory</a:t>
                      </a:r>
                    </a:p>
                  </a:txBody>
                  <a:tcPr marL="36402" marR="36402" marT="18201" marB="182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1435224"/>
                  </a:ext>
                </a:extLst>
              </a:tr>
              <a:tr h="333848">
                <a:tc>
                  <a:txBody>
                    <a:bodyPr/>
                    <a:lstStyle/>
                    <a:p>
                      <a:pPr fontAlgn="t"/>
                      <a:r>
                        <a:rPr lang="en-GB" sz="1200" b="1">
                          <a:effectLst/>
                        </a:rPr>
                        <a:t>IL-8</a:t>
                      </a:r>
                    </a:p>
                  </a:txBody>
                  <a:tcPr marL="36402" marR="36402" marT="18201" marB="182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GB" sz="1200" b="1">
                          <a:effectLst/>
                        </a:rPr>
                        <a:t>Macrophages</a:t>
                      </a:r>
                    </a:p>
                  </a:txBody>
                  <a:tcPr marL="36402" marR="36402" marT="18201" marB="182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GB" sz="1200" b="1" u="none" strike="noStrike">
                          <a:effectLst/>
                        </a:rPr>
                        <a:t>Neutrophil chemotaxis</a:t>
                      </a:r>
                      <a:endParaRPr lang="en-GB" sz="1200" b="1">
                        <a:effectLst/>
                      </a:endParaRPr>
                    </a:p>
                  </a:txBody>
                  <a:tcPr marL="36402" marR="36402" marT="18201" marB="182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GB" sz="1200" b="1" dirty="0">
                          <a:effectLst/>
                        </a:rPr>
                        <a:t>Pro-inflammatory </a:t>
                      </a:r>
                    </a:p>
                  </a:txBody>
                  <a:tcPr marL="36402" marR="36402" marT="18201" marB="182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2968799"/>
                  </a:ext>
                </a:extLst>
              </a:tr>
              <a:tr h="409654">
                <a:tc>
                  <a:txBody>
                    <a:bodyPr/>
                    <a:lstStyle/>
                    <a:p>
                      <a:pPr fontAlgn="t"/>
                      <a:r>
                        <a:rPr lang="en-GB" sz="1200" b="1">
                          <a:effectLst/>
                        </a:rPr>
                        <a:t>IL-10</a:t>
                      </a:r>
                    </a:p>
                  </a:txBody>
                  <a:tcPr marL="36402" marR="36402" marT="18201" marB="182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GB" sz="1200" b="1">
                          <a:effectLst/>
                        </a:rPr>
                        <a:t>Th2 cells</a:t>
                      </a:r>
                    </a:p>
                  </a:txBody>
                  <a:tcPr marL="36402" marR="36402" marT="18201" marB="182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b="1" dirty="0">
                          <a:effectLst/>
                        </a:rPr>
                        <a:t>Inhibits Th1 cytokine production</a:t>
                      </a:r>
                    </a:p>
                  </a:txBody>
                  <a:tcPr marL="36402" marR="36402" marT="18201" marB="182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b="1" dirty="0">
                          <a:effectLst/>
                        </a:rPr>
                        <a:t>Anti-inflammatory</a:t>
                      </a:r>
                    </a:p>
                  </a:txBody>
                  <a:tcPr marL="36402" marR="36402" marT="18201" marB="182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8356127"/>
                  </a:ext>
                </a:extLst>
              </a:tr>
              <a:tr h="789292">
                <a:tc>
                  <a:txBody>
                    <a:bodyPr/>
                    <a:lstStyle/>
                    <a:p>
                      <a:pPr fontAlgn="t"/>
                      <a:r>
                        <a:rPr lang="en-GB" sz="1200" b="1" dirty="0">
                          <a:effectLst/>
                        </a:rPr>
                        <a:t>IL-12</a:t>
                      </a:r>
                    </a:p>
                  </a:txBody>
                  <a:tcPr marL="36402" marR="36402" marT="18201" marB="182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GB" sz="1200" b="1">
                          <a:effectLst/>
                        </a:rPr>
                        <a:t>Dendritic cells, macrophages, B cells</a:t>
                      </a:r>
                    </a:p>
                  </a:txBody>
                  <a:tcPr marL="36402" marR="36402" marT="18201" marB="182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b="1" dirty="0">
                          <a:effectLst/>
                        </a:rPr>
                        <a:t>Activates NK cells and stimulates differentiation of naive T cells into Th1 cells</a:t>
                      </a:r>
                    </a:p>
                  </a:txBody>
                  <a:tcPr marL="36402" marR="36402" marT="18201" marB="182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b="1" dirty="0">
                          <a:effectLst/>
                        </a:rPr>
                        <a:t>Pro-inflammatory </a:t>
                      </a:r>
                    </a:p>
                  </a:txBody>
                  <a:tcPr marL="36402" marR="36402" marT="18201" marB="182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5106500"/>
                  </a:ext>
                </a:extLst>
              </a:tr>
              <a:tr h="494158">
                <a:tc>
                  <a:txBody>
                    <a:bodyPr/>
                    <a:lstStyle/>
                    <a:p>
                      <a:pPr fontAlgn="t"/>
                      <a:r>
                        <a:rPr lang="en-GB" sz="1400" b="1" u="none" strike="noStrike" cap="none" dirty="0">
                          <a:effectLst/>
                          <a:sym typeface="Arial"/>
                        </a:rPr>
                        <a:t>Tumour necrosis factor-</a:t>
                      </a:r>
                      <a:r>
                        <a:rPr lang="el-GR" sz="1400" b="1" u="none" strike="noStrike" cap="none" dirty="0">
                          <a:effectLst/>
                          <a:sym typeface="Arial"/>
                        </a:rPr>
                        <a:t>α</a:t>
                      </a:r>
                      <a:r>
                        <a:rPr lang="en-GB" sz="1400" b="1" u="none" strike="noStrike" cap="none" dirty="0">
                          <a:effectLst/>
                          <a:sym typeface="Arial"/>
                        </a:rPr>
                        <a:t> (TNF-</a:t>
                      </a:r>
                      <a:r>
                        <a:rPr lang="el-GR" sz="1200" b="1" u="none" strike="noStrike" cap="none" dirty="0">
                          <a:effectLst/>
                          <a:sym typeface="Arial"/>
                        </a:rPr>
                        <a:t>α</a:t>
                      </a:r>
                      <a:r>
                        <a:rPr lang="en-GB" sz="1200" b="1" u="none" strike="noStrike" cap="none" dirty="0">
                          <a:effectLst/>
                          <a:sym typeface="Arial"/>
                        </a:rPr>
                        <a:t> )</a:t>
                      </a:r>
                      <a:endParaRPr lang="en-GB" sz="1200" b="1" dirty="0">
                        <a:effectLst/>
                      </a:endParaRPr>
                    </a:p>
                  </a:txBody>
                  <a:tcPr marL="36402" marR="36402" marT="18201" marB="182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GB" sz="1200" b="1" dirty="0">
                          <a:effectLst/>
                        </a:rPr>
                        <a:t>Macrophages</a:t>
                      </a:r>
                    </a:p>
                  </a:txBody>
                  <a:tcPr marL="36402" marR="36402" marT="18201" marB="182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b="1" dirty="0">
                          <a:effectLst/>
                        </a:rPr>
                        <a:t>Induces fever, Neutrophil chemotaxis. </a:t>
                      </a:r>
                    </a:p>
                  </a:txBody>
                  <a:tcPr marL="36402" marR="36402" marT="18201" marB="182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b="1" dirty="0">
                          <a:effectLst/>
                        </a:rPr>
                        <a:t>Pro-inflammatory </a:t>
                      </a:r>
                    </a:p>
                  </a:txBody>
                  <a:tcPr marL="36402" marR="36402" marT="18201" marB="182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1259669"/>
                  </a:ext>
                </a:extLst>
              </a:tr>
              <a:tr h="494158">
                <a:tc>
                  <a:txBody>
                    <a:bodyPr/>
                    <a:lstStyle/>
                    <a:p>
                      <a:pPr fontAlgn="t"/>
                      <a:r>
                        <a:rPr lang="en-GB" sz="1400" b="1" u="none" strike="noStrike" cap="none" dirty="0">
                          <a:effectLst/>
                          <a:sym typeface="Arial"/>
                        </a:rPr>
                        <a:t>Interferon-</a:t>
                      </a:r>
                      <a:r>
                        <a:rPr lang="el-GR" sz="1400" b="1" u="none" strike="noStrike" cap="none" dirty="0">
                          <a:effectLst/>
                          <a:sym typeface="Arial"/>
                        </a:rPr>
                        <a:t>γ</a:t>
                      </a:r>
                      <a:endParaRPr lang="en-GB" sz="1200" b="1" dirty="0">
                        <a:effectLst/>
                      </a:endParaRPr>
                    </a:p>
                  </a:txBody>
                  <a:tcPr marL="36402" marR="36402" marT="18201" marB="182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GB" sz="1200" b="1" dirty="0">
                          <a:effectLst/>
                        </a:rPr>
                        <a:t>Th1 cells</a:t>
                      </a:r>
                    </a:p>
                  </a:txBody>
                  <a:tcPr marL="36402" marR="36402" marT="18201" marB="182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b="1" dirty="0">
                          <a:effectLst/>
                        </a:rPr>
                        <a:t>Activates macrophages + NK cells. </a:t>
                      </a:r>
                    </a:p>
                  </a:txBody>
                  <a:tcPr marL="36402" marR="36402" marT="18201" marB="182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200" b="1" dirty="0">
                          <a:effectLst/>
                        </a:rPr>
                        <a:t>Pro-inflammatory</a:t>
                      </a:r>
                    </a:p>
                  </a:txBody>
                  <a:tcPr marL="36402" marR="36402" marT="18201" marB="182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8547128"/>
                  </a:ext>
                </a:extLst>
              </a:tr>
            </a:tbl>
          </a:graphicData>
        </a:graphic>
      </p:graphicFrame>
    </p:spTree>
    <p:extLst>
      <p:ext uri="{BB962C8B-B14F-4D97-AF65-F5344CB8AC3E}">
        <p14:creationId xmlns:p14="http://schemas.microsoft.com/office/powerpoint/2010/main" val="214152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8" name="Shape 108"/>
          <p:cNvSpPr txBox="1"/>
          <p:nvPr/>
        </p:nvSpPr>
        <p:spPr>
          <a:xfrm>
            <a:off x="1524000" y="0"/>
            <a:ext cx="9144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2392705" y="248335"/>
            <a:ext cx="5703521"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Immune Based Therapies</a:t>
            </a:r>
          </a:p>
        </p:txBody>
      </p:sp>
      <p:graphicFrame>
        <p:nvGraphicFramePr>
          <p:cNvPr id="3" name="Table 2">
            <a:extLst>
              <a:ext uri="{FF2B5EF4-FFF2-40B4-BE49-F238E27FC236}">
                <a16:creationId xmlns:a16="http://schemas.microsoft.com/office/drawing/2014/main" id="{C1E67D0B-DC7D-42D6-AF51-C4FAAEFFA1FE}"/>
              </a:ext>
            </a:extLst>
          </p:cNvPr>
          <p:cNvGraphicFramePr>
            <a:graphicFrameLocks noGrp="1"/>
          </p:cNvGraphicFramePr>
          <p:nvPr/>
        </p:nvGraphicFramePr>
        <p:xfrm>
          <a:off x="1842052" y="1391334"/>
          <a:ext cx="8534400" cy="4487928"/>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val="2471885535"/>
                    </a:ext>
                  </a:extLst>
                </a:gridCol>
                <a:gridCol w="4267200">
                  <a:extLst>
                    <a:ext uri="{9D8B030D-6E8A-4147-A177-3AD203B41FA5}">
                      <a16:colId xmlns:a16="http://schemas.microsoft.com/office/drawing/2014/main" val="667601462"/>
                    </a:ext>
                  </a:extLst>
                </a:gridCol>
              </a:tblGrid>
              <a:tr h="866056">
                <a:tc>
                  <a:txBody>
                    <a:bodyPr/>
                    <a:lstStyle/>
                    <a:p>
                      <a:r>
                        <a:rPr lang="en-GB" b="1" dirty="0"/>
                        <a:t>Therapy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Mechanisms and examples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6822737"/>
                  </a:ext>
                </a:extLst>
              </a:tr>
              <a:tr h="866056">
                <a:tc>
                  <a:txBody>
                    <a:bodyPr/>
                    <a:lstStyle/>
                    <a:p>
                      <a:r>
                        <a:rPr lang="en-GB" b="1" dirty="0"/>
                        <a:t>Monoclonal Antibodies (</a:t>
                      </a:r>
                      <a:r>
                        <a:rPr lang="en-GB" b="1" dirty="0" err="1"/>
                        <a:t>mAbs</a:t>
                      </a:r>
                      <a:r>
                        <a:rPr lang="en-GB" b="1"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Very targeted. Do not carry antigenic segments. Designed to either deplete certain cell populations or functionally downregulate a population.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9616108"/>
                  </a:ext>
                </a:extLst>
              </a:tr>
              <a:tr h="866056">
                <a:tc>
                  <a:txBody>
                    <a:bodyPr/>
                    <a:lstStyle/>
                    <a:p>
                      <a:r>
                        <a:rPr lang="en-GB" b="1" dirty="0"/>
                        <a:t>Immunosuppressive drugs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mj-lt"/>
                        <a:buAutoNum type="arabicPeriod"/>
                      </a:pPr>
                      <a:r>
                        <a:rPr lang="en-GB" b="1" dirty="0"/>
                        <a:t>Glucocorticoids. </a:t>
                      </a:r>
                    </a:p>
                    <a:p>
                      <a:pPr marL="342900" indent="-342900">
                        <a:buFont typeface="+mj-lt"/>
                        <a:buAutoNum type="arabicPeriod"/>
                      </a:pPr>
                      <a:r>
                        <a:rPr lang="en-GB" b="1" dirty="0"/>
                        <a:t>Ciclosporin, tacrolimus and rapamycin</a:t>
                      </a:r>
                    </a:p>
                    <a:p>
                      <a:pPr marL="342900" indent="-342900">
                        <a:buFont typeface="+mj-lt"/>
                        <a:buAutoNum type="arabicPeriod"/>
                      </a:pPr>
                      <a:r>
                        <a:rPr lang="en-GB" b="1" dirty="0"/>
                        <a:t>Purine analogues. </a:t>
                      </a:r>
                    </a:p>
                    <a:p>
                      <a:pPr marL="342900" indent="-342900">
                        <a:buFont typeface="+mj-lt"/>
                        <a:buAutoNum type="arabicPeriod"/>
                      </a:pPr>
                      <a:r>
                        <a:rPr lang="en-GB" b="1" dirty="0"/>
                        <a:t>Alkylating agents.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292885"/>
                  </a:ext>
                </a:extLst>
              </a:tr>
              <a:tr h="866056">
                <a:tc>
                  <a:txBody>
                    <a:bodyPr/>
                    <a:lstStyle/>
                    <a:p>
                      <a:r>
                        <a:rPr lang="en-GB" b="1" dirty="0"/>
                        <a:t>Cytokines and Anti-cytokines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Either activate or block cytokine receptors to achieve immunomodulatory effects. E.g. Pegylated interferon.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0862925"/>
                  </a:ext>
                </a:extLst>
              </a:tr>
              <a:tr h="866056">
                <a:tc>
                  <a:txBody>
                    <a:bodyPr/>
                    <a:lstStyle/>
                    <a:p>
                      <a:r>
                        <a:rPr lang="en-GB" b="1" dirty="0"/>
                        <a:t>Intravenous Immunoglobulin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Replacing IgG in patients with immunodeficiencies. Can also be used in certain inflammatory conditions.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6716798"/>
                  </a:ext>
                </a:extLst>
              </a:tr>
            </a:tbl>
          </a:graphicData>
        </a:graphic>
      </p:graphicFrame>
    </p:spTree>
    <p:extLst>
      <p:ext uri="{BB962C8B-B14F-4D97-AF65-F5344CB8AC3E}">
        <p14:creationId xmlns:p14="http://schemas.microsoft.com/office/powerpoint/2010/main" val="247875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8" name="Shape 108"/>
          <p:cNvSpPr txBox="1"/>
          <p:nvPr/>
        </p:nvSpPr>
        <p:spPr>
          <a:xfrm>
            <a:off x="1524000" y="662"/>
            <a:ext cx="9144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2254409" y="210656"/>
            <a:ext cx="467650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Complement</a:t>
            </a:r>
          </a:p>
        </p:txBody>
      </p:sp>
      <p:pic>
        <p:nvPicPr>
          <p:cNvPr id="4098" name="Picture 2" descr="Image result for complement cascade janeways">
            <a:extLst>
              <a:ext uri="{FF2B5EF4-FFF2-40B4-BE49-F238E27FC236}">
                <a16:creationId xmlns:a16="http://schemas.microsoft.com/office/drawing/2014/main" id="{B77549F8-FA8B-47E4-9FFD-131181A185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4832" y="1454681"/>
            <a:ext cx="4899650" cy="5265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30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8" name="Shape 108"/>
          <p:cNvSpPr txBox="1"/>
          <p:nvPr/>
        </p:nvSpPr>
        <p:spPr>
          <a:xfrm>
            <a:off x="1524000" y="0"/>
            <a:ext cx="9144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2254408" y="209994"/>
            <a:ext cx="7612768"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HLA Associations</a:t>
            </a:r>
          </a:p>
        </p:txBody>
      </p:sp>
      <p:graphicFrame>
        <p:nvGraphicFramePr>
          <p:cNvPr id="5" name="Table 4">
            <a:extLst>
              <a:ext uri="{FF2B5EF4-FFF2-40B4-BE49-F238E27FC236}">
                <a16:creationId xmlns:a16="http://schemas.microsoft.com/office/drawing/2014/main" id="{F2839818-FE48-467E-819D-D327C5F7189C}"/>
              </a:ext>
            </a:extLst>
          </p:cNvPr>
          <p:cNvGraphicFramePr>
            <a:graphicFrameLocks noGrp="1"/>
          </p:cNvGraphicFramePr>
          <p:nvPr/>
        </p:nvGraphicFramePr>
        <p:xfrm>
          <a:off x="1981200" y="1478360"/>
          <a:ext cx="8229600" cy="4002174"/>
        </p:xfrm>
        <a:graphic>
          <a:graphicData uri="http://schemas.openxmlformats.org/drawingml/2006/table">
            <a:tbl>
              <a:tblPr firstRow="1" firstCol="1" bandRow="1">
                <a:tableStyleId>{5C22544A-7EE6-4342-B048-85BDC9FD1C3A}</a:tableStyleId>
              </a:tblPr>
              <a:tblGrid>
                <a:gridCol w="4114800">
                  <a:extLst>
                    <a:ext uri="{9D8B030D-6E8A-4147-A177-3AD203B41FA5}">
                      <a16:colId xmlns:a16="http://schemas.microsoft.com/office/drawing/2014/main" val="588947073"/>
                    </a:ext>
                  </a:extLst>
                </a:gridCol>
                <a:gridCol w="4114800">
                  <a:extLst>
                    <a:ext uri="{9D8B030D-6E8A-4147-A177-3AD203B41FA5}">
                      <a16:colId xmlns:a16="http://schemas.microsoft.com/office/drawing/2014/main" val="1776899033"/>
                    </a:ext>
                  </a:extLst>
                </a:gridCol>
              </a:tblGrid>
              <a:tr h="227428">
                <a:tc>
                  <a:txBody>
                    <a:bodyPr/>
                    <a:lstStyle/>
                    <a:p>
                      <a:pPr algn="just">
                        <a:lnSpc>
                          <a:spcPct val="107000"/>
                        </a:lnSpc>
                        <a:spcAft>
                          <a:spcPts val="0"/>
                        </a:spcAft>
                      </a:pPr>
                      <a:r>
                        <a:rPr lang="en-GB" sz="1200" b="1">
                          <a:effectLst/>
                        </a:rPr>
                        <a:t>HLA Type</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GB" sz="1200" b="1">
                          <a:effectLst/>
                        </a:rPr>
                        <a:t>Associations </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8076917"/>
                  </a:ext>
                </a:extLst>
              </a:tr>
              <a:tr h="227428">
                <a:tc>
                  <a:txBody>
                    <a:bodyPr/>
                    <a:lstStyle/>
                    <a:p>
                      <a:pPr algn="just">
                        <a:lnSpc>
                          <a:spcPct val="107000"/>
                        </a:lnSpc>
                        <a:spcAft>
                          <a:spcPts val="0"/>
                        </a:spcAft>
                      </a:pPr>
                      <a:r>
                        <a:rPr lang="en-GB" sz="1200" b="1">
                          <a:effectLst/>
                        </a:rPr>
                        <a:t>HLA-A3</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GB" sz="1200" b="1">
                          <a:effectLst/>
                        </a:rPr>
                        <a:t>Haemochromatosis</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6458030"/>
                  </a:ext>
                </a:extLst>
              </a:tr>
              <a:tr h="227428">
                <a:tc>
                  <a:txBody>
                    <a:bodyPr/>
                    <a:lstStyle/>
                    <a:p>
                      <a:pPr algn="just">
                        <a:lnSpc>
                          <a:spcPct val="107000"/>
                        </a:lnSpc>
                        <a:spcAft>
                          <a:spcPts val="0"/>
                        </a:spcAft>
                      </a:pPr>
                      <a:r>
                        <a:rPr lang="en-GB" sz="1200" b="1">
                          <a:effectLst/>
                        </a:rPr>
                        <a:t>HLA-B51</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GB" sz="1200" b="1">
                          <a:effectLst/>
                        </a:rPr>
                        <a:t>Behcet's disease</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700146"/>
                  </a:ext>
                </a:extLst>
              </a:tr>
              <a:tr h="955011">
                <a:tc>
                  <a:txBody>
                    <a:bodyPr/>
                    <a:lstStyle/>
                    <a:p>
                      <a:pPr algn="just">
                        <a:lnSpc>
                          <a:spcPct val="107000"/>
                        </a:lnSpc>
                        <a:spcAft>
                          <a:spcPts val="0"/>
                        </a:spcAft>
                      </a:pPr>
                      <a:r>
                        <a:rPr lang="en-GB" sz="1200" b="1">
                          <a:effectLst/>
                        </a:rPr>
                        <a:t>HLA-B27</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l">
                        <a:lnSpc>
                          <a:spcPct val="107000"/>
                        </a:lnSpc>
                        <a:spcAft>
                          <a:spcPts val="800"/>
                        </a:spcAft>
                        <a:buSzPts val="1000"/>
                        <a:buFont typeface="Symbol" panose="05050102010706020507" pitchFamily="18" charset="2"/>
                        <a:buChar char=""/>
                        <a:tabLst>
                          <a:tab pos="457200" algn="l"/>
                        </a:tabLst>
                      </a:pPr>
                      <a:r>
                        <a:rPr lang="en-GB" sz="1200" b="1">
                          <a:effectLst/>
                        </a:rPr>
                        <a:t>Ankylosing spondylitis</a:t>
                      </a:r>
                      <a:endParaRPr lang="en-GB" sz="1100" b="1">
                        <a:effectLst/>
                      </a:endParaRPr>
                    </a:p>
                    <a:p>
                      <a:pPr marL="342900" lvl="0" indent="-342900" algn="l">
                        <a:lnSpc>
                          <a:spcPct val="107000"/>
                        </a:lnSpc>
                        <a:spcAft>
                          <a:spcPts val="800"/>
                        </a:spcAft>
                        <a:buSzPts val="1000"/>
                        <a:buFont typeface="Symbol" panose="05050102010706020507" pitchFamily="18" charset="2"/>
                        <a:buChar char=""/>
                        <a:tabLst>
                          <a:tab pos="457200" algn="l"/>
                        </a:tabLst>
                      </a:pPr>
                      <a:r>
                        <a:rPr lang="en-GB" sz="1200" b="1">
                          <a:effectLst/>
                        </a:rPr>
                        <a:t>Reiter's syndrome</a:t>
                      </a:r>
                      <a:endParaRPr lang="en-GB" sz="1100" b="1">
                        <a:effectLst/>
                      </a:endParaRPr>
                    </a:p>
                    <a:p>
                      <a:pPr marL="342900" lvl="0" indent="-342900" algn="l">
                        <a:lnSpc>
                          <a:spcPct val="107000"/>
                        </a:lnSpc>
                        <a:spcAft>
                          <a:spcPts val="800"/>
                        </a:spcAft>
                        <a:buSzPts val="1000"/>
                        <a:buFont typeface="Symbol" panose="05050102010706020507" pitchFamily="18" charset="2"/>
                        <a:buChar char=""/>
                        <a:tabLst>
                          <a:tab pos="457200" algn="l"/>
                        </a:tabLst>
                      </a:pPr>
                      <a:r>
                        <a:rPr lang="en-GB" sz="1200" b="1">
                          <a:effectLst/>
                        </a:rPr>
                        <a:t>Acute anterior uveitis</a:t>
                      </a:r>
                      <a:endParaRPr lang="en-GB" sz="1100" b="1">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5956187"/>
                  </a:ext>
                </a:extLst>
              </a:tr>
              <a:tr h="227428">
                <a:tc>
                  <a:txBody>
                    <a:bodyPr/>
                    <a:lstStyle/>
                    <a:p>
                      <a:pPr algn="just">
                        <a:lnSpc>
                          <a:spcPct val="107000"/>
                        </a:lnSpc>
                        <a:spcAft>
                          <a:spcPts val="0"/>
                        </a:spcAft>
                      </a:pPr>
                      <a:r>
                        <a:rPr lang="en-GB" sz="1200" b="1">
                          <a:effectLst/>
                        </a:rPr>
                        <a:t>HLA-DQ2/DQ8</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0"/>
                        </a:spcAft>
                      </a:pPr>
                      <a:r>
                        <a:rPr lang="en-GB" sz="1200" b="1">
                          <a:effectLst/>
                        </a:rPr>
                        <a:t>Coeliac disease</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9400940"/>
                  </a:ext>
                </a:extLst>
              </a:tr>
              <a:tr h="591220">
                <a:tc>
                  <a:txBody>
                    <a:bodyPr/>
                    <a:lstStyle/>
                    <a:p>
                      <a:pPr algn="just">
                        <a:lnSpc>
                          <a:spcPct val="107000"/>
                        </a:lnSpc>
                        <a:spcAft>
                          <a:spcPts val="0"/>
                        </a:spcAft>
                      </a:pPr>
                      <a:r>
                        <a:rPr lang="en-GB" sz="1200" b="1">
                          <a:effectLst/>
                        </a:rPr>
                        <a:t>HLA-DR2</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l">
                        <a:lnSpc>
                          <a:spcPct val="107000"/>
                        </a:lnSpc>
                        <a:spcAft>
                          <a:spcPts val="800"/>
                        </a:spcAft>
                        <a:buSzPts val="1000"/>
                        <a:buFont typeface="Symbol" panose="05050102010706020507" pitchFamily="18" charset="2"/>
                        <a:buChar char=""/>
                        <a:tabLst>
                          <a:tab pos="457200" algn="l"/>
                        </a:tabLst>
                      </a:pPr>
                      <a:r>
                        <a:rPr lang="en-GB" sz="1200" b="1">
                          <a:effectLst/>
                        </a:rPr>
                        <a:t>Narcolepsy</a:t>
                      </a:r>
                      <a:endParaRPr lang="en-GB" sz="1100" b="1">
                        <a:effectLst/>
                      </a:endParaRPr>
                    </a:p>
                    <a:p>
                      <a:pPr marL="342900" lvl="0" indent="-342900" algn="l">
                        <a:lnSpc>
                          <a:spcPct val="107000"/>
                        </a:lnSpc>
                        <a:spcAft>
                          <a:spcPts val="800"/>
                        </a:spcAft>
                        <a:buSzPts val="1000"/>
                        <a:buFont typeface="Symbol" panose="05050102010706020507" pitchFamily="18" charset="2"/>
                        <a:buChar char=""/>
                        <a:tabLst>
                          <a:tab pos="457200" algn="l"/>
                        </a:tabLst>
                      </a:pPr>
                      <a:r>
                        <a:rPr lang="en-GB" sz="1200" b="1">
                          <a:effectLst/>
                        </a:rPr>
                        <a:t>Goodpasture's</a:t>
                      </a:r>
                      <a:endParaRPr lang="en-GB" sz="1100" b="1">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2633009"/>
                  </a:ext>
                </a:extLst>
              </a:tr>
              <a:tr h="955011">
                <a:tc>
                  <a:txBody>
                    <a:bodyPr/>
                    <a:lstStyle/>
                    <a:p>
                      <a:pPr algn="just">
                        <a:lnSpc>
                          <a:spcPct val="107000"/>
                        </a:lnSpc>
                        <a:spcAft>
                          <a:spcPts val="0"/>
                        </a:spcAft>
                      </a:pPr>
                      <a:r>
                        <a:rPr lang="en-GB" sz="1200" b="1">
                          <a:effectLst/>
                        </a:rPr>
                        <a:t>HLA-DR3</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l">
                        <a:lnSpc>
                          <a:spcPct val="107000"/>
                        </a:lnSpc>
                        <a:spcAft>
                          <a:spcPts val="800"/>
                        </a:spcAft>
                        <a:buSzPts val="1000"/>
                        <a:buFont typeface="Symbol" panose="05050102010706020507" pitchFamily="18" charset="2"/>
                        <a:buChar char=""/>
                        <a:tabLst>
                          <a:tab pos="457200" algn="l"/>
                        </a:tabLst>
                      </a:pPr>
                      <a:r>
                        <a:rPr lang="en-GB" sz="1200" b="1">
                          <a:effectLst/>
                        </a:rPr>
                        <a:t>Dermatitis herpetiformis</a:t>
                      </a:r>
                      <a:endParaRPr lang="en-GB" sz="1100" b="1">
                        <a:effectLst/>
                      </a:endParaRPr>
                    </a:p>
                    <a:p>
                      <a:pPr marL="342900" lvl="0" indent="-342900" algn="l">
                        <a:lnSpc>
                          <a:spcPct val="107000"/>
                        </a:lnSpc>
                        <a:spcAft>
                          <a:spcPts val="800"/>
                        </a:spcAft>
                        <a:buSzPts val="1000"/>
                        <a:buFont typeface="Symbol" panose="05050102010706020507" pitchFamily="18" charset="2"/>
                        <a:buChar char=""/>
                        <a:tabLst>
                          <a:tab pos="457200" algn="l"/>
                        </a:tabLst>
                      </a:pPr>
                      <a:r>
                        <a:rPr lang="en-GB" sz="1200" b="1">
                          <a:effectLst/>
                        </a:rPr>
                        <a:t>Sjogren's syndrome</a:t>
                      </a:r>
                      <a:endParaRPr lang="en-GB" sz="1100" b="1">
                        <a:effectLst/>
                      </a:endParaRPr>
                    </a:p>
                    <a:p>
                      <a:pPr marL="342900" lvl="0" indent="-342900" algn="l">
                        <a:lnSpc>
                          <a:spcPct val="107000"/>
                        </a:lnSpc>
                        <a:spcAft>
                          <a:spcPts val="800"/>
                        </a:spcAft>
                        <a:buSzPts val="1000"/>
                        <a:buFont typeface="Symbol" panose="05050102010706020507" pitchFamily="18" charset="2"/>
                        <a:buChar char=""/>
                        <a:tabLst>
                          <a:tab pos="457200" algn="l"/>
                        </a:tabLst>
                      </a:pPr>
                      <a:r>
                        <a:rPr lang="en-GB" sz="1200" b="1">
                          <a:effectLst/>
                        </a:rPr>
                        <a:t>Primary biliary cirrhosis</a:t>
                      </a:r>
                      <a:endParaRPr lang="en-GB" sz="1100" b="1">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9146371"/>
                  </a:ext>
                </a:extLst>
              </a:tr>
              <a:tr h="591220">
                <a:tc>
                  <a:txBody>
                    <a:bodyPr/>
                    <a:lstStyle/>
                    <a:p>
                      <a:pPr algn="just">
                        <a:lnSpc>
                          <a:spcPct val="107000"/>
                        </a:lnSpc>
                        <a:spcAft>
                          <a:spcPts val="0"/>
                        </a:spcAft>
                      </a:pPr>
                      <a:r>
                        <a:rPr lang="en-GB" sz="1200" b="1">
                          <a:effectLst/>
                        </a:rPr>
                        <a:t>HLA-DR4</a:t>
                      </a:r>
                      <a:endParaRPr lang="en-GB"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l">
                        <a:lnSpc>
                          <a:spcPct val="107000"/>
                        </a:lnSpc>
                        <a:spcAft>
                          <a:spcPts val="800"/>
                        </a:spcAft>
                        <a:buSzPts val="1000"/>
                        <a:buFont typeface="Symbol" panose="05050102010706020507" pitchFamily="18" charset="2"/>
                        <a:buChar char=""/>
                        <a:tabLst>
                          <a:tab pos="457200" algn="l"/>
                        </a:tabLst>
                      </a:pPr>
                      <a:r>
                        <a:rPr lang="en-GB" sz="1200" b="1" dirty="0">
                          <a:effectLst/>
                        </a:rPr>
                        <a:t>Type 1 diabetes mellitus</a:t>
                      </a:r>
                      <a:endParaRPr lang="en-GB" sz="1100" b="1" dirty="0">
                        <a:effectLst/>
                      </a:endParaRPr>
                    </a:p>
                    <a:p>
                      <a:pPr marL="342900" lvl="0" indent="-342900" algn="l">
                        <a:lnSpc>
                          <a:spcPct val="107000"/>
                        </a:lnSpc>
                        <a:spcAft>
                          <a:spcPts val="800"/>
                        </a:spcAft>
                        <a:buSzPts val="1000"/>
                        <a:buFont typeface="Symbol" panose="05050102010706020507" pitchFamily="18" charset="2"/>
                        <a:buChar char=""/>
                        <a:tabLst>
                          <a:tab pos="457200" algn="l"/>
                        </a:tabLst>
                      </a:pPr>
                      <a:r>
                        <a:rPr lang="en-GB" sz="1200" b="1" dirty="0">
                          <a:effectLst/>
                        </a:rPr>
                        <a:t>Rheumatoid arthritis</a:t>
                      </a:r>
                      <a:endParaRPr lang="en-GB" sz="1100" b="1"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0471192"/>
                  </a:ext>
                </a:extLst>
              </a:tr>
            </a:tbl>
          </a:graphicData>
        </a:graphic>
      </p:graphicFrame>
    </p:spTree>
    <p:extLst>
      <p:ext uri="{BB962C8B-B14F-4D97-AF65-F5344CB8AC3E}">
        <p14:creationId xmlns:p14="http://schemas.microsoft.com/office/powerpoint/2010/main" val="171275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8" name="Shape 108"/>
          <p:cNvSpPr txBox="1"/>
          <p:nvPr/>
        </p:nvSpPr>
        <p:spPr>
          <a:xfrm>
            <a:off x="1524000" y="0"/>
            <a:ext cx="9144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2254409" y="248335"/>
            <a:ext cx="467650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Cells and their markers</a:t>
            </a:r>
          </a:p>
        </p:txBody>
      </p:sp>
      <p:graphicFrame>
        <p:nvGraphicFramePr>
          <p:cNvPr id="3" name="Table 2">
            <a:extLst>
              <a:ext uri="{FF2B5EF4-FFF2-40B4-BE49-F238E27FC236}">
                <a16:creationId xmlns:a16="http://schemas.microsoft.com/office/drawing/2014/main" id="{C22F7672-A38E-4CC4-9AF9-C9FECC4E1C10}"/>
              </a:ext>
            </a:extLst>
          </p:cNvPr>
          <p:cNvGraphicFramePr>
            <a:graphicFrameLocks noGrp="1"/>
          </p:cNvGraphicFramePr>
          <p:nvPr/>
        </p:nvGraphicFramePr>
        <p:xfrm>
          <a:off x="2477588" y="1391335"/>
          <a:ext cx="7341326" cy="4456829"/>
        </p:xfrm>
        <a:graphic>
          <a:graphicData uri="http://schemas.openxmlformats.org/drawingml/2006/table">
            <a:tbl>
              <a:tblPr>
                <a:tableStyleId>{BC89EF96-8CEA-46FF-86C4-4CE0E7609802}</a:tableStyleId>
              </a:tblPr>
              <a:tblGrid>
                <a:gridCol w="3670663">
                  <a:extLst>
                    <a:ext uri="{9D8B030D-6E8A-4147-A177-3AD203B41FA5}">
                      <a16:colId xmlns:a16="http://schemas.microsoft.com/office/drawing/2014/main" val="3591855706"/>
                    </a:ext>
                  </a:extLst>
                </a:gridCol>
                <a:gridCol w="3670663">
                  <a:extLst>
                    <a:ext uri="{9D8B030D-6E8A-4147-A177-3AD203B41FA5}">
                      <a16:colId xmlns:a16="http://schemas.microsoft.com/office/drawing/2014/main" val="2355731921"/>
                    </a:ext>
                  </a:extLst>
                </a:gridCol>
              </a:tblGrid>
              <a:tr h="400952">
                <a:tc>
                  <a:txBody>
                    <a:bodyPr/>
                    <a:lstStyle/>
                    <a:p>
                      <a:pPr algn="l" fontAlgn="b"/>
                      <a:r>
                        <a:rPr lang="en-GB" sz="2000" dirty="0">
                          <a:solidFill>
                            <a:schemeClr val="bg1"/>
                          </a:solidFill>
                          <a:effectLst/>
                        </a:rPr>
                        <a:t>Type of cell</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tc>
                  <a:txBody>
                    <a:bodyPr/>
                    <a:lstStyle/>
                    <a:p>
                      <a:pPr algn="l" fontAlgn="b"/>
                      <a:r>
                        <a:rPr lang="en-GB" sz="2000" dirty="0">
                          <a:solidFill>
                            <a:schemeClr val="bg1"/>
                          </a:solidFill>
                          <a:effectLst/>
                        </a:rPr>
                        <a:t>Cell surface markers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3624204453"/>
                  </a:ext>
                </a:extLst>
              </a:tr>
              <a:tr h="681618">
                <a:tc>
                  <a:txBody>
                    <a:bodyPr/>
                    <a:lstStyle/>
                    <a:p>
                      <a:pPr fontAlgn="t"/>
                      <a:r>
                        <a:rPr lang="en-GB" sz="2000" dirty="0">
                          <a:effectLst/>
                        </a:rPr>
                        <a:t>Haematopoietic stem cells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GB" sz="2000" u="none" strike="noStrike">
                          <a:effectLst/>
                        </a:rPr>
                        <a:t>CD34</a:t>
                      </a:r>
                      <a:endParaRPr lang="en-GB" sz="200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7136433"/>
                  </a:ext>
                </a:extLst>
              </a:tr>
              <a:tr h="400952">
                <a:tc>
                  <a:txBody>
                    <a:bodyPr/>
                    <a:lstStyle/>
                    <a:p>
                      <a:pPr fontAlgn="t"/>
                      <a:r>
                        <a:rPr lang="en-GB" sz="2000">
                          <a:effectLst/>
                        </a:rPr>
                        <a:t>Helper T cell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GB" sz="2000" b="1" u="none" strike="noStrike" dirty="0">
                          <a:effectLst/>
                        </a:rPr>
                        <a:t>CD4</a:t>
                      </a:r>
                      <a:r>
                        <a:rPr lang="en-GB" sz="2000" u="none" strike="noStrike" dirty="0">
                          <a:effectLst/>
                        </a:rPr>
                        <a:t>, TCR, CD3, CD28</a:t>
                      </a:r>
                      <a:endParaRPr lang="en-GB" sz="200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0670570"/>
                  </a:ext>
                </a:extLst>
              </a:tr>
              <a:tr h="400952">
                <a:tc>
                  <a:txBody>
                    <a:bodyPr/>
                    <a:lstStyle/>
                    <a:p>
                      <a:pPr fontAlgn="t"/>
                      <a:r>
                        <a:rPr lang="en-GB" sz="2000">
                          <a:effectLst/>
                        </a:rPr>
                        <a:t>Cytotoxic T cell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GB" sz="2000" b="1" u="none" strike="noStrike" dirty="0">
                          <a:effectLst/>
                        </a:rPr>
                        <a:t>CD8</a:t>
                      </a:r>
                      <a:r>
                        <a:rPr lang="en-GB" sz="2000" u="none" strike="noStrike" dirty="0">
                          <a:effectLst/>
                        </a:rPr>
                        <a:t>, TCR, CD3, CD28</a:t>
                      </a:r>
                      <a:endParaRPr lang="en-GB" sz="200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5512529"/>
                  </a:ext>
                </a:extLst>
              </a:tr>
              <a:tr h="681618">
                <a:tc>
                  <a:txBody>
                    <a:bodyPr/>
                    <a:lstStyle/>
                    <a:p>
                      <a:pPr fontAlgn="t"/>
                      <a:r>
                        <a:rPr lang="en-GB" sz="2000" dirty="0">
                          <a:effectLst/>
                        </a:rPr>
                        <a:t>Regulatory T cell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2000" dirty="0">
                          <a:effectLst/>
                        </a:rPr>
                        <a:t>CD4, </a:t>
                      </a:r>
                      <a:r>
                        <a:rPr lang="en-US" sz="2000" b="1" dirty="0">
                          <a:effectLst/>
                        </a:rPr>
                        <a:t>CD25</a:t>
                      </a:r>
                      <a:r>
                        <a:rPr lang="en-US" sz="2000" dirty="0">
                          <a:effectLst/>
                        </a:rPr>
                        <a:t>, TCR, CD3, </a:t>
                      </a:r>
                      <a:r>
                        <a:rPr lang="en-US" sz="2000" b="1" dirty="0">
                          <a:effectLst/>
                        </a:rPr>
                        <a:t>CD28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1087008"/>
                  </a:ext>
                </a:extLst>
              </a:tr>
              <a:tr h="681618">
                <a:tc>
                  <a:txBody>
                    <a:bodyPr/>
                    <a:lstStyle/>
                    <a:p>
                      <a:pPr fontAlgn="t"/>
                      <a:r>
                        <a:rPr lang="en-GB" sz="2000">
                          <a:effectLst/>
                        </a:rPr>
                        <a:t>B cell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pl-PL" sz="2000" b="1" u="none" strike="noStrike" dirty="0">
                          <a:effectLst/>
                        </a:rPr>
                        <a:t>CD19</a:t>
                      </a:r>
                      <a:r>
                        <a:rPr lang="pl-PL" sz="2000" u="none" strike="noStrike" dirty="0">
                          <a:effectLst/>
                        </a:rPr>
                        <a:t>, </a:t>
                      </a:r>
                      <a:r>
                        <a:rPr lang="pl-PL" sz="2000" b="1" u="none" strike="noStrike" dirty="0">
                          <a:effectLst/>
                        </a:rPr>
                        <a:t>CD20</a:t>
                      </a:r>
                      <a:r>
                        <a:rPr lang="pl-PL" sz="2000" u="none" strike="noStrike" dirty="0">
                          <a:effectLst/>
                        </a:rPr>
                        <a:t>, CD40, MHC II, B7</a:t>
                      </a:r>
                      <a:endParaRPr lang="pl-PL" sz="200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2905391"/>
                  </a:ext>
                </a:extLst>
              </a:tr>
              <a:tr h="788745">
                <a:tc>
                  <a:txBody>
                    <a:bodyPr/>
                    <a:lstStyle/>
                    <a:p>
                      <a:pPr fontAlgn="t"/>
                      <a:r>
                        <a:rPr lang="en-GB" sz="2000">
                          <a:effectLst/>
                        </a:rPr>
                        <a:t>Macrophage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pl-PL" sz="2000" b="1" dirty="0">
                          <a:effectLst/>
                        </a:rPr>
                        <a:t>CD14</a:t>
                      </a:r>
                      <a:r>
                        <a:rPr lang="pl-PL" sz="2000" dirty="0">
                          <a:effectLst/>
                        </a:rPr>
                        <a:t>, </a:t>
                      </a:r>
                      <a:r>
                        <a:rPr lang="pl-PL" sz="2000" b="1" dirty="0">
                          <a:effectLst/>
                        </a:rPr>
                        <a:t>CD40</a:t>
                      </a:r>
                      <a:r>
                        <a:rPr lang="pl-PL" sz="2000" dirty="0">
                          <a:effectLst/>
                        </a:rPr>
                        <a:t>, MHC II, B7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3801439"/>
                  </a:ext>
                </a:extLst>
              </a:tr>
              <a:tr h="400952">
                <a:tc>
                  <a:txBody>
                    <a:bodyPr/>
                    <a:lstStyle/>
                    <a:p>
                      <a:pPr fontAlgn="t"/>
                      <a:r>
                        <a:rPr lang="en-GB" sz="2000">
                          <a:effectLst/>
                        </a:rPr>
                        <a:t>Natural killer cell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GB" sz="2000" b="0" dirty="0">
                          <a:effectLst/>
                        </a:rPr>
                        <a:t>CD16</a:t>
                      </a:r>
                      <a:r>
                        <a:rPr lang="en-GB" sz="2000" dirty="0">
                          <a:effectLst/>
                        </a:rPr>
                        <a:t>, </a:t>
                      </a:r>
                      <a:r>
                        <a:rPr lang="en-GB" sz="2000" b="1" dirty="0">
                          <a:effectLst/>
                        </a:rPr>
                        <a:t>CD56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7738392"/>
                  </a:ext>
                </a:extLst>
              </a:tr>
            </a:tbl>
          </a:graphicData>
        </a:graphic>
      </p:graphicFrame>
    </p:spTree>
    <p:extLst>
      <p:ext uri="{BB962C8B-B14F-4D97-AF65-F5344CB8AC3E}">
        <p14:creationId xmlns:p14="http://schemas.microsoft.com/office/powerpoint/2010/main" val="4131739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8" name="Shape 108"/>
          <p:cNvSpPr txBox="1"/>
          <p:nvPr/>
        </p:nvSpPr>
        <p:spPr>
          <a:xfrm>
            <a:off x="1981200" y="239712"/>
            <a:ext cx="82296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2711609" y="449706"/>
            <a:ext cx="420885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SBAs</a:t>
            </a:r>
          </a:p>
        </p:txBody>
      </p:sp>
      <p:sp>
        <p:nvSpPr>
          <p:cNvPr id="7" name="Shape 106">
            <a:extLst>
              <a:ext uri="{FF2B5EF4-FFF2-40B4-BE49-F238E27FC236}">
                <a16:creationId xmlns:a16="http://schemas.microsoft.com/office/drawing/2014/main" id="{4A1E0DAC-DC91-4EEB-8E60-37CCC14999AE}"/>
              </a:ext>
            </a:extLst>
          </p:cNvPr>
          <p:cNvSpPr txBox="1">
            <a:spLocks noGrp="1"/>
          </p:cNvSpPr>
          <p:nvPr>
            <p:ph type="body" idx="1"/>
          </p:nvPr>
        </p:nvSpPr>
        <p:spPr>
          <a:xfrm>
            <a:off x="1981200" y="1584025"/>
            <a:ext cx="8229600" cy="4525963"/>
          </a:xfrm>
          <a:prstGeom prst="rect">
            <a:avLst/>
          </a:prstGeom>
          <a:noFill/>
          <a:ln>
            <a:noFill/>
          </a:ln>
        </p:spPr>
        <p:txBody>
          <a:bodyPr spcFirstLastPara="1" wrap="square" lIns="91425" tIns="45700" rIns="91425" bIns="45700" anchor="t" anchorCtr="0">
            <a:noAutofit/>
          </a:bodyPr>
          <a:lstStyle/>
          <a:p>
            <a:pPr marL="0" indent="0">
              <a:spcBef>
                <a:spcPts val="0"/>
              </a:spcBef>
              <a:buNone/>
            </a:pPr>
            <a:r>
              <a:rPr lang="en-GB" b="0" i="0" u="none" strike="noStrike" cap="none" dirty="0">
                <a:solidFill>
                  <a:schemeClr val="dk1"/>
                </a:solidFill>
                <a:latin typeface="Didot" charset="0"/>
                <a:ea typeface="Didot" charset="0"/>
                <a:cs typeface="Didot" charset="0"/>
                <a:sym typeface="Calibri"/>
              </a:rPr>
              <a:t>The following are a series of SBAs for you to try. The answers to each question with explanations are written in the presenter notes. Good luck! </a:t>
            </a:r>
            <a:endParaRPr b="0" i="0" u="none" strike="noStrike" cap="none" dirty="0">
              <a:solidFill>
                <a:schemeClr val="dk1"/>
              </a:solidFill>
              <a:latin typeface="Didot" charset="0"/>
              <a:ea typeface="Didot" charset="0"/>
              <a:cs typeface="Didot" charset="0"/>
              <a:sym typeface="Calibri"/>
            </a:endParaRPr>
          </a:p>
        </p:txBody>
      </p:sp>
    </p:spTree>
    <p:extLst>
      <p:ext uri="{BB962C8B-B14F-4D97-AF65-F5344CB8AC3E}">
        <p14:creationId xmlns:p14="http://schemas.microsoft.com/office/powerpoint/2010/main" val="13835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8" name="Shape 108"/>
          <p:cNvSpPr txBox="1"/>
          <p:nvPr/>
        </p:nvSpPr>
        <p:spPr>
          <a:xfrm>
            <a:off x="1981200" y="239712"/>
            <a:ext cx="82296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2711609" y="449706"/>
            <a:ext cx="420885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SBAs</a:t>
            </a:r>
          </a:p>
        </p:txBody>
      </p:sp>
      <p:sp>
        <p:nvSpPr>
          <p:cNvPr id="4" name="Text Placeholder 3">
            <a:extLst>
              <a:ext uri="{FF2B5EF4-FFF2-40B4-BE49-F238E27FC236}">
                <a16:creationId xmlns:a16="http://schemas.microsoft.com/office/drawing/2014/main" id="{66390FA7-0AF2-4A76-B2CA-1F5D135E62F2}"/>
              </a:ext>
            </a:extLst>
          </p:cNvPr>
          <p:cNvSpPr>
            <a:spLocks noGrp="1"/>
          </p:cNvSpPr>
          <p:nvPr>
            <p:ph type="body" idx="1"/>
          </p:nvPr>
        </p:nvSpPr>
        <p:spPr>
          <a:xfrm>
            <a:off x="1981200" y="1600201"/>
            <a:ext cx="8229600" cy="4525963"/>
          </a:xfrm>
        </p:spPr>
        <p:txBody>
          <a:bodyPr/>
          <a:lstStyle/>
          <a:p>
            <a:pPr marL="177800" indent="0">
              <a:buNone/>
            </a:pPr>
            <a:r>
              <a:rPr lang="en-US" sz="2000" dirty="0"/>
              <a:t>The immune system is made up of both innate and adaptive aspects and involves a variety of cells. Which is the most abundant white blood cell in humans?</a:t>
            </a:r>
          </a:p>
          <a:p>
            <a:pPr marL="177800" indent="0">
              <a:buNone/>
            </a:pPr>
            <a:endParaRPr lang="en-US" sz="2000" dirty="0"/>
          </a:p>
          <a:p>
            <a:pPr marL="635000" indent="-457200">
              <a:buFont typeface="+mj-lt"/>
              <a:buAutoNum type="alphaLcParenR"/>
            </a:pPr>
            <a:r>
              <a:rPr lang="en-US" sz="2000" dirty="0"/>
              <a:t>Basophils</a:t>
            </a:r>
          </a:p>
          <a:p>
            <a:pPr marL="635000" indent="-457200">
              <a:buFont typeface="+mj-lt"/>
              <a:buAutoNum type="alphaLcParenR"/>
            </a:pPr>
            <a:r>
              <a:rPr lang="en-US" sz="2000" dirty="0"/>
              <a:t>CRP </a:t>
            </a:r>
          </a:p>
          <a:p>
            <a:pPr marL="635000" indent="-457200">
              <a:buFont typeface="+mj-lt"/>
              <a:buAutoNum type="alphaLcParenR"/>
            </a:pPr>
            <a:r>
              <a:rPr lang="en-US" sz="2000" dirty="0"/>
              <a:t>Neutrophils</a:t>
            </a:r>
          </a:p>
          <a:p>
            <a:pPr marL="635000" indent="-457200">
              <a:buFont typeface="+mj-lt"/>
              <a:buAutoNum type="alphaLcParenR"/>
            </a:pPr>
            <a:r>
              <a:rPr lang="en-US" sz="2000" dirty="0"/>
              <a:t>Mast Cells</a:t>
            </a:r>
          </a:p>
          <a:p>
            <a:pPr marL="635000" indent="-457200">
              <a:buFont typeface="+mj-lt"/>
              <a:buAutoNum type="alphaLcParenR"/>
            </a:pPr>
            <a:r>
              <a:rPr lang="en-US" sz="2000" dirty="0"/>
              <a:t>Lymphocytes </a:t>
            </a:r>
            <a:endParaRPr lang="en-GB" sz="2000" dirty="0"/>
          </a:p>
        </p:txBody>
      </p:sp>
    </p:spTree>
    <p:extLst>
      <p:ext uri="{BB962C8B-B14F-4D97-AF65-F5344CB8AC3E}">
        <p14:creationId xmlns:p14="http://schemas.microsoft.com/office/powerpoint/2010/main" val="240782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8" name="Shape 108"/>
          <p:cNvSpPr txBox="1"/>
          <p:nvPr/>
        </p:nvSpPr>
        <p:spPr>
          <a:xfrm>
            <a:off x="1981200" y="239712"/>
            <a:ext cx="82296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2711609" y="449706"/>
            <a:ext cx="420885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SBAs</a:t>
            </a:r>
          </a:p>
        </p:txBody>
      </p:sp>
      <p:sp>
        <p:nvSpPr>
          <p:cNvPr id="4" name="Text Placeholder 3">
            <a:extLst>
              <a:ext uri="{FF2B5EF4-FFF2-40B4-BE49-F238E27FC236}">
                <a16:creationId xmlns:a16="http://schemas.microsoft.com/office/drawing/2014/main" id="{66390FA7-0AF2-4A76-B2CA-1F5D135E62F2}"/>
              </a:ext>
            </a:extLst>
          </p:cNvPr>
          <p:cNvSpPr>
            <a:spLocks noGrp="1"/>
          </p:cNvSpPr>
          <p:nvPr>
            <p:ph type="body" idx="1"/>
          </p:nvPr>
        </p:nvSpPr>
        <p:spPr>
          <a:xfrm>
            <a:off x="1981200" y="1600201"/>
            <a:ext cx="8229600" cy="4525963"/>
          </a:xfrm>
        </p:spPr>
        <p:txBody>
          <a:bodyPr/>
          <a:lstStyle/>
          <a:p>
            <a:pPr marL="177800" indent="0">
              <a:buNone/>
            </a:pPr>
            <a:r>
              <a:rPr lang="en-US" sz="2000" dirty="0"/>
              <a:t>A mother brings her 3-year-old child to the GP saying he has a fever and is generally unwell. The GP suspects the they have a viral infections such as respiratory syncytial virus. What cell would you expect to be raised in this patient?</a:t>
            </a:r>
          </a:p>
          <a:p>
            <a:pPr marL="177800" indent="0">
              <a:buNone/>
            </a:pPr>
            <a:endParaRPr lang="en-US" sz="2000" dirty="0"/>
          </a:p>
          <a:p>
            <a:pPr marL="635000" indent="-457200">
              <a:buFont typeface="+mj-lt"/>
              <a:buAutoNum type="alphaLcParenR"/>
            </a:pPr>
            <a:r>
              <a:rPr lang="en-US" sz="2000" dirty="0"/>
              <a:t>Mast Cell</a:t>
            </a:r>
          </a:p>
          <a:p>
            <a:pPr marL="635000" indent="-457200">
              <a:buFont typeface="+mj-lt"/>
              <a:buAutoNum type="alphaLcParenR"/>
            </a:pPr>
            <a:r>
              <a:rPr lang="en-US" sz="2000" dirty="0"/>
              <a:t>Microglia  </a:t>
            </a:r>
          </a:p>
          <a:p>
            <a:pPr marL="635000" indent="-457200">
              <a:buFont typeface="+mj-lt"/>
              <a:buAutoNum type="alphaLcParenR"/>
            </a:pPr>
            <a:r>
              <a:rPr lang="en-US" sz="2000" dirty="0"/>
              <a:t>Neutrophils</a:t>
            </a:r>
          </a:p>
          <a:p>
            <a:pPr marL="635000" indent="-457200">
              <a:buFont typeface="+mj-lt"/>
              <a:buAutoNum type="alphaLcParenR"/>
            </a:pPr>
            <a:r>
              <a:rPr lang="en-US" sz="2000" dirty="0"/>
              <a:t>Macrophages</a:t>
            </a:r>
          </a:p>
          <a:p>
            <a:pPr marL="635000" indent="-457200">
              <a:buFont typeface="+mj-lt"/>
              <a:buAutoNum type="alphaLcParenR"/>
            </a:pPr>
            <a:r>
              <a:rPr lang="en-US" sz="2000" dirty="0"/>
              <a:t>Lymphocytes </a:t>
            </a:r>
            <a:endParaRPr lang="en-GB" sz="2000" dirty="0"/>
          </a:p>
        </p:txBody>
      </p:sp>
    </p:spTree>
    <p:extLst>
      <p:ext uri="{BB962C8B-B14F-4D97-AF65-F5344CB8AC3E}">
        <p14:creationId xmlns:p14="http://schemas.microsoft.com/office/powerpoint/2010/main" val="44672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8" name="Shape 108"/>
          <p:cNvSpPr txBox="1"/>
          <p:nvPr/>
        </p:nvSpPr>
        <p:spPr>
          <a:xfrm>
            <a:off x="1981200" y="239712"/>
            <a:ext cx="82296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2711609" y="449706"/>
            <a:ext cx="420885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SBAs</a:t>
            </a:r>
          </a:p>
        </p:txBody>
      </p:sp>
      <p:sp>
        <p:nvSpPr>
          <p:cNvPr id="7" name="Shape 106">
            <a:extLst>
              <a:ext uri="{FF2B5EF4-FFF2-40B4-BE49-F238E27FC236}">
                <a16:creationId xmlns:a16="http://schemas.microsoft.com/office/drawing/2014/main" id="{4A1E0DAC-DC91-4EEB-8E60-37CCC14999AE}"/>
              </a:ext>
            </a:extLst>
          </p:cNvPr>
          <p:cNvSpPr txBox="1">
            <a:spLocks noGrp="1"/>
          </p:cNvSpPr>
          <p:nvPr>
            <p:ph type="body" idx="1"/>
          </p:nvPr>
        </p:nvSpPr>
        <p:spPr>
          <a:xfrm>
            <a:off x="1981200" y="1584025"/>
            <a:ext cx="8229600" cy="4525963"/>
          </a:xfrm>
          <a:prstGeom prst="rect">
            <a:avLst/>
          </a:prstGeom>
          <a:noFill/>
          <a:ln>
            <a:noFill/>
          </a:ln>
        </p:spPr>
        <p:txBody>
          <a:bodyPr spcFirstLastPara="1" wrap="square" lIns="91425" tIns="45700" rIns="91425" bIns="45700" anchor="t" anchorCtr="0">
            <a:noAutofit/>
          </a:bodyPr>
          <a:lstStyle/>
          <a:p>
            <a:pPr marL="0" indent="0">
              <a:spcBef>
                <a:spcPts val="0"/>
              </a:spcBef>
              <a:buNone/>
            </a:pPr>
            <a:r>
              <a:rPr lang="en-US" sz="2000" dirty="0">
                <a:latin typeface="Didot" charset="0"/>
                <a:ea typeface="Didot" charset="0"/>
                <a:cs typeface="Didot" charset="0"/>
              </a:rPr>
              <a:t>A 34-year-old male comes into the GP complaining of haemoptysis. He notes that he wakes up at night due to waking up in a pool of sweat and mentions he recently returned from a holiday in Pakistan. The GP suspects tuberculosis. Which of the following cytokines is primarily responsible for activating macrophages?</a:t>
            </a:r>
          </a:p>
          <a:p>
            <a:pPr marL="0" indent="0">
              <a:spcBef>
                <a:spcPts val="0"/>
              </a:spcBef>
              <a:buNone/>
            </a:pPr>
            <a:endParaRPr lang="en-US" sz="2000" dirty="0">
              <a:latin typeface="Didot" charset="0"/>
              <a:ea typeface="Didot" charset="0"/>
              <a:cs typeface="Didot" charset="0"/>
            </a:endParaRPr>
          </a:p>
          <a:p>
            <a:pPr indent="-457200">
              <a:spcBef>
                <a:spcPts val="0"/>
              </a:spcBef>
              <a:buFont typeface="+mj-lt"/>
              <a:buAutoNum type="alphaLcParenR"/>
            </a:pPr>
            <a:r>
              <a:rPr lang="en-US" sz="2000" dirty="0">
                <a:latin typeface="Didot" charset="0"/>
                <a:ea typeface="Didot" charset="0"/>
                <a:cs typeface="Didot" charset="0"/>
              </a:rPr>
              <a:t>IL-2 </a:t>
            </a:r>
          </a:p>
          <a:p>
            <a:pPr indent="-457200">
              <a:spcBef>
                <a:spcPts val="0"/>
              </a:spcBef>
              <a:buFont typeface="+mj-lt"/>
              <a:buAutoNum type="alphaLcParenR"/>
            </a:pPr>
            <a:r>
              <a:rPr lang="en-US" sz="2000" dirty="0">
                <a:latin typeface="Didot" charset="0"/>
                <a:ea typeface="Didot" charset="0"/>
                <a:cs typeface="Didot" charset="0"/>
              </a:rPr>
              <a:t>IL-4</a:t>
            </a:r>
          </a:p>
          <a:p>
            <a:pPr indent="-457200">
              <a:spcBef>
                <a:spcPts val="0"/>
              </a:spcBef>
              <a:buFont typeface="+mj-lt"/>
              <a:buAutoNum type="alphaLcParenR"/>
            </a:pPr>
            <a:r>
              <a:rPr lang="en-US" sz="2000" dirty="0">
                <a:latin typeface="Didot" charset="0"/>
                <a:ea typeface="Didot" charset="0"/>
                <a:cs typeface="Didot" charset="0"/>
              </a:rPr>
              <a:t>TNF</a:t>
            </a:r>
            <a:r>
              <a:rPr lang="el-GR" sz="2000" dirty="0">
                <a:latin typeface="Didot" charset="0"/>
                <a:ea typeface="Didot" charset="0"/>
                <a:cs typeface="Didot" charset="0"/>
              </a:rPr>
              <a:t>α</a:t>
            </a:r>
            <a:endParaRPr lang="en-GB" sz="2000" dirty="0">
              <a:latin typeface="Didot" charset="0"/>
              <a:ea typeface="Didot" charset="0"/>
              <a:cs typeface="Didot" charset="0"/>
            </a:endParaRPr>
          </a:p>
          <a:p>
            <a:pPr indent="-457200">
              <a:spcBef>
                <a:spcPts val="0"/>
              </a:spcBef>
              <a:buFont typeface="+mj-lt"/>
              <a:buAutoNum type="alphaLcParenR"/>
            </a:pPr>
            <a:r>
              <a:rPr lang="en-US" sz="2000" dirty="0">
                <a:latin typeface="Didot" charset="0"/>
                <a:ea typeface="Didot" charset="0"/>
                <a:cs typeface="Didot" charset="0"/>
              </a:rPr>
              <a:t>IL-</a:t>
            </a:r>
            <a:r>
              <a:rPr lang="en-US" sz="2000" dirty="0">
                <a:latin typeface="Didot"/>
                <a:ea typeface="Didot" charset="0"/>
                <a:cs typeface="Didot" charset="0"/>
              </a:rPr>
              <a:t>1</a:t>
            </a:r>
            <a:r>
              <a:rPr lang="el-GR" sz="2000" dirty="0">
                <a:latin typeface="Didot"/>
                <a:ea typeface="Didot" charset="0"/>
                <a:cs typeface="Didot" charset="0"/>
              </a:rPr>
              <a:t>β</a:t>
            </a:r>
            <a:endParaRPr lang="en-US" sz="2000" dirty="0">
              <a:latin typeface="Didot"/>
              <a:ea typeface="Didot" charset="0"/>
              <a:cs typeface="Didot" charset="0"/>
            </a:endParaRPr>
          </a:p>
          <a:p>
            <a:pPr indent="-457200">
              <a:spcBef>
                <a:spcPts val="0"/>
              </a:spcBef>
              <a:buFont typeface="+mj-lt"/>
              <a:buAutoNum type="alphaLcParenR"/>
            </a:pPr>
            <a:r>
              <a:rPr lang="en-US" sz="2000" dirty="0">
                <a:latin typeface="Didot"/>
                <a:ea typeface="Didot" charset="0"/>
                <a:cs typeface="Didot" charset="0"/>
              </a:rPr>
              <a:t>IFN-</a:t>
            </a:r>
            <a:r>
              <a:rPr lang="el-GR" sz="2000" dirty="0">
                <a:latin typeface="Didot"/>
                <a:ea typeface="Didot" charset="0"/>
                <a:cs typeface="Didot" charset="0"/>
              </a:rPr>
              <a:t>γ</a:t>
            </a:r>
            <a:endParaRPr dirty="0">
              <a:latin typeface="Didot" charset="0"/>
              <a:ea typeface="Didot" charset="0"/>
              <a:cs typeface="Didot" charset="0"/>
            </a:endParaRPr>
          </a:p>
        </p:txBody>
      </p:sp>
    </p:spTree>
    <p:extLst>
      <p:ext uri="{BB962C8B-B14F-4D97-AF65-F5344CB8AC3E}">
        <p14:creationId xmlns:p14="http://schemas.microsoft.com/office/powerpoint/2010/main" val="394874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8" name="Shape 108"/>
          <p:cNvSpPr txBox="1"/>
          <p:nvPr/>
        </p:nvSpPr>
        <p:spPr>
          <a:xfrm>
            <a:off x="1981200" y="239712"/>
            <a:ext cx="82296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2711609" y="449706"/>
            <a:ext cx="420885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SBAs</a:t>
            </a:r>
          </a:p>
        </p:txBody>
      </p:sp>
      <p:sp>
        <p:nvSpPr>
          <p:cNvPr id="7" name="Shape 106">
            <a:extLst>
              <a:ext uri="{FF2B5EF4-FFF2-40B4-BE49-F238E27FC236}">
                <a16:creationId xmlns:a16="http://schemas.microsoft.com/office/drawing/2014/main" id="{4A1E0DAC-DC91-4EEB-8E60-37CCC14999AE}"/>
              </a:ext>
            </a:extLst>
          </p:cNvPr>
          <p:cNvSpPr txBox="1">
            <a:spLocks noGrp="1"/>
          </p:cNvSpPr>
          <p:nvPr>
            <p:ph type="body" idx="1"/>
          </p:nvPr>
        </p:nvSpPr>
        <p:spPr>
          <a:xfrm>
            <a:off x="1981200" y="1584025"/>
            <a:ext cx="8229600" cy="4525963"/>
          </a:xfrm>
          <a:prstGeom prst="rect">
            <a:avLst/>
          </a:prstGeom>
          <a:noFill/>
          <a:ln>
            <a:noFill/>
          </a:ln>
        </p:spPr>
        <p:txBody>
          <a:bodyPr spcFirstLastPara="1" wrap="square" lIns="91425" tIns="45700" rIns="91425" bIns="45700" anchor="t" anchorCtr="0">
            <a:noAutofit/>
          </a:bodyPr>
          <a:lstStyle/>
          <a:p>
            <a:pPr marL="0" indent="0">
              <a:spcBef>
                <a:spcPts val="0"/>
              </a:spcBef>
              <a:buNone/>
            </a:pPr>
            <a:r>
              <a:rPr lang="en-US" sz="2000" dirty="0"/>
              <a:t>A 5-year-old girl is brought to the GP after repeated episodes of allergic rhinitis and eczema. Which cytokine is involved in atopy and, amongst other things, causes class switching of immunoglobulins to IgE?</a:t>
            </a:r>
          </a:p>
          <a:p>
            <a:pPr marL="0" indent="0">
              <a:spcBef>
                <a:spcPts val="0"/>
              </a:spcBef>
              <a:buNone/>
            </a:pPr>
            <a:endParaRPr lang="en-US" sz="2000" dirty="0"/>
          </a:p>
          <a:p>
            <a:pPr indent="-457200">
              <a:spcBef>
                <a:spcPts val="0"/>
              </a:spcBef>
              <a:buFont typeface="+mj-lt"/>
              <a:buAutoNum type="alphaLcParenR"/>
            </a:pPr>
            <a:r>
              <a:rPr lang="en-GB" sz="2000" dirty="0">
                <a:latin typeface="Didot" charset="0"/>
                <a:ea typeface="Didot" charset="0"/>
                <a:cs typeface="Didot" charset="0"/>
              </a:rPr>
              <a:t>IL-4 </a:t>
            </a:r>
          </a:p>
          <a:p>
            <a:pPr indent="-457200">
              <a:spcBef>
                <a:spcPts val="0"/>
              </a:spcBef>
              <a:buFont typeface="+mj-lt"/>
              <a:buAutoNum type="alphaLcParenR"/>
            </a:pPr>
            <a:r>
              <a:rPr lang="en-GB" sz="2000" dirty="0">
                <a:latin typeface="Didot" charset="0"/>
                <a:ea typeface="Didot" charset="0"/>
                <a:cs typeface="Didot" charset="0"/>
              </a:rPr>
              <a:t>IL-17 </a:t>
            </a:r>
          </a:p>
          <a:p>
            <a:pPr indent="-457200">
              <a:spcBef>
                <a:spcPts val="0"/>
              </a:spcBef>
              <a:buFont typeface="+mj-lt"/>
              <a:buAutoNum type="alphaLcParenR"/>
            </a:pPr>
            <a:r>
              <a:rPr lang="en-GB" sz="2000" dirty="0">
                <a:latin typeface="Didot" charset="0"/>
                <a:ea typeface="Didot" charset="0"/>
                <a:cs typeface="Didot" charset="0"/>
              </a:rPr>
              <a:t>IL-5</a:t>
            </a:r>
          </a:p>
          <a:p>
            <a:pPr indent="-457200">
              <a:spcBef>
                <a:spcPts val="0"/>
              </a:spcBef>
              <a:buFont typeface="+mj-lt"/>
              <a:buAutoNum type="alphaLcParenR"/>
            </a:pPr>
            <a:r>
              <a:rPr lang="en-US" sz="2000" dirty="0">
                <a:latin typeface="Didot" charset="0"/>
                <a:ea typeface="Didot" charset="0"/>
                <a:cs typeface="Didot" charset="0"/>
              </a:rPr>
              <a:t>IL-</a:t>
            </a:r>
            <a:r>
              <a:rPr lang="en-US" sz="2000" dirty="0">
                <a:latin typeface="Didot"/>
                <a:ea typeface="Didot" charset="0"/>
                <a:cs typeface="Didot" charset="0"/>
              </a:rPr>
              <a:t>1</a:t>
            </a:r>
            <a:r>
              <a:rPr lang="el-GR" sz="2000" dirty="0">
                <a:latin typeface="Didot"/>
                <a:ea typeface="Didot" charset="0"/>
                <a:cs typeface="Didot" charset="0"/>
              </a:rPr>
              <a:t>β</a:t>
            </a:r>
            <a:endParaRPr lang="en-GB" sz="2000" dirty="0">
              <a:latin typeface="Didot"/>
              <a:ea typeface="Didot" charset="0"/>
              <a:cs typeface="Didot" charset="0"/>
            </a:endParaRPr>
          </a:p>
          <a:p>
            <a:pPr indent="-457200">
              <a:spcBef>
                <a:spcPts val="0"/>
              </a:spcBef>
              <a:buFont typeface="+mj-lt"/>
              <a:buAutoNum type="alphaLcParenR"/>
            </a:pPr>
            <a:r>
              <a:rPr lang="en-US" sz="2000" dirty="0">
                <a:latin typeface="Didot"/>
                <a:ea typeface="Didot" charset="0"/>
                <a:cs typeface="Didot" charset="0"/>
              </a:rPr>
              <a:t>IFN-</a:t>
            </a:r>
            <a:r>
              <a:rPr lang="el-GR" sz="2000" dirty="0">
                <a:latin typeface="Didot"/>
                <a:ea typeface="Didot" charset="0"/>
                <a:cs typeface="Didot" charset="0"/>
              </a:rPr>
              <a:t>γ</a:t>
            </a:r>
            <a:endParaRPr lang="el-GR" dirty="0">
              <a:latin typeface="Didot" charset="0"/>
              <a:ea typeface="Didot" charset="0"/>
              <a:cs typeface="Didot" charset="0"/>
            </a:endParaRPr>
          </a:p>
          <a:p>
            <a:pPr indent="-457200">
              <a:spcBef>
                <a:spcPts val="0"/>
              </a:spcBef>
              <a:buFont typeface="+mj-lt"/>
              <a:buAutoNum type="alphaLcParenR"/>
            </a:pPr>
            <a:endParaRPr lang="en-GB" sz="2000" dirty="0">
              <a:latin typeface="Didot"/>
              <a:ea typeface="Didot" charset="0"/>
              <a:cs typeface="Didot" charset="0"/>
            </a:endParaRPr>
          </a:p>
          <a:p>
            <a:pPr indent="-457200">
              <a:spcBef>
                <a:spcPts val="0"/>
              </a:spcBef>
              <a:buFont typeface="+mj-lt"/>
              <a:buAutoNum type="alphaLcParenR"/>
            </a:pPr>
            <a:endParaRPr lang="en-US" sz="2000" dirty="0">
              <a:latin typeface="Didot"/>
              <a:ea typeface="Didot" charset="0"/>
              <a:cs typeface="Didot" charset="0"/>
            </a:endParaRPr>
          </a:p>
          <a:p>
            <a:pPr indent="-457200">
              <a:spcBef>
                <a:spcPts val="0"/>
              </a:spcBef>
              <a:buFont typeface="+mj-lt"/>
              <a:buAutoNum type="alphaLcParenR"/>
            </a:pPr>
            <a:endParaRPr sz="2000" dirty="0">
              <a:latin typeface="Didot" charset="0"/>
              <a:ea typeface="Didot" charset="0"/>
              <a:cs typeface="Didot" charset="0"/>
            </a:endParaRPr>
          </a:p>
        </p:txBody>
      </p:sp>
    </p:spTree>
    <p:extLst>
      <p:ext uri="{BB962C8B-B14F-4D97-AF65-F5344CB8AC3E}">
        <p14:creationId xmlns:p14="http://schemas.microsoft.com/office/powerpoint/2010/main" val="1025196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8" name="Shape 108"/>
          <p:cNvSpPr txBox="1"/>
          <p:nvPr/>
        </p:nvSpPr>
        <p:spPr>
          <a:xfrm>
            <a:off x="0" y="0"/>
            <a:ext cx="12192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1474992" y="209994"/>
            <a:ext cx="6235334"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Spleen</a:t>
            </a:r>
          </a:p>
        </p:txBody>
      </p:sp>
      <p:pic>
        <p:nvPicPr>
          <p:cNvPr id="4" name="Picture 3">
            <a:extLst>
              <a:ext uri="{FF2B5EF4-FFF2-40B4-BE49-F238E27FC236}">
                <a16:creationId xmlns:a16="http://schemas.microsoft.com/office/drawing/2014/main" id="{C6773589-826B-454F-9BBA-9390A82A80EE}"/>
              </a:ext>
            </a:extLst>
          </p:cNvPr>
          <p:cNvPicPr>
            <a:picLocks noChangeAspect="1"/>
          </p:cNvPicPr>
          <p:nvPr/>
        </p:nvPicPr>
        <p:blipFill>
          <a:blip r:embed="rId3"/>
          <a:stretch>
            <a:fillRect/>
          </a:stretch>
        </p:blipFill>
        <p:spPr>
          <a:xfrm>
            <a:off x="2363972" y="1552990"/>
            <a:ext cx="7233293" cy="4380343"/>
          </a:xfrm>
          <a:prstGeom prst="rect">
            <a:avLst/>
          </a:prstGeom>
        </p:spPr>
      </p:pic>
    </p:spTree>
    <p:extLst>
      <p:ext uri="{BB962C8B-B14F-4D97-AF65-F5344CB8AC3E}">
        <p14:creationId xmlns:p14="http://schemas.microsoft.com/office/powerpoint/2010/main" val="414348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8" name="Shape 108"/>
          <p:cNvSpPr txBox="1"/>
          <p:nvPr/>
        </p:nvSpPr>
        <p:spPr>
          <a:xfrm>
            <a:off x="1981200" y="239712"/>
            <a:ext cx="82296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2711609" y="449706"/>
            <a:ext cx="420885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SBAs</a:t>
            </a:r>
          </a:p>
        </p:txBody>
      </p:sp>
      <p:sp>
        <p:nvSpPr>
          <p:cNvPr id="7" name="Shape 106">
            <a:extLst>
              <a:ext uri="{FF2B5EF4-FFF2-40B4-BE49-F238E27FC236}">
                <a16:creationId xmlns:a16="http://schemas.microsoft.com/office/drawing/2014/main" id="{4A1E0DAC-DC91-4EEB-8E60-37CCC14999AE}"/>
              </a:ext>
            </a:extLst>
          </p:cNvPr>
          <p:cNvSpPr txBox="1">
            <a:spLocks noGrp="1"/>
          </p:cNvSpPr>
          <p:nvPr>
            <p:ph type="body" idx="1"/>
          </p:nvPr>
        </p:nvSpPr>
        <p:spPr>
          <a:xfrm>
            <a:off x="1981200" y="1584025"/>
            <a:ext cx="8229600" cy="4525963"/>
          </a:xfrm>
          <a:prstGeom prst="rect">
            <a:avLst/>
          </a:prstGeom>
          <a:noFill/>
          <a:ln>
            <a:noFill/>
          </a:ln>
        </p:spPr>
        <p:txBody>
          <a:bodyPr spcFirstLastPara="1" wrap="square" lIns="91425" tIns="45700" rIns="91425" bIns="45700" anchor="t" anchorCtr="0">
            <a:noAutofit/>
          </a:bodyPr>
          <a:lstStyle/>
          <a:p>
            <a:pPr marL="0" indent="0">
              <a:spcBef>
                <a:spcPts val="0"/>
              </a:spcBef>
              <a:buNone/>
            </a:pPr>
            <a:r>
              <a:rPr lang="en-GB" sz="2000" dirty="0">
                <a:latin typeface="Didot" charset="0"/>
                <a:ea typeface="Didot" charset="0"/>
                <a:cs typeface="Didot" charset="0"/>
              </a:rPr>
              <a:t>A 35-year-old woman presents to her GP complaining of unintentional weight loss, palpitations, and oligomenorrhoea. She is subsequently diagnosed with Graves disease by a specialist. Given their involvement in autoimmunity, where does T cell maturation occur? </a:t>
            </a:r>
          </a:p>
          <a:p>
            <a:pPr marL="0" indent="0">
              <a:spcBef>
                <a:spcPts val="0"/>
              </a:spcBef>
              <a:buNone/>
            </a:pPr>
            <a:endParaRPr lang="en-GB" sz="2000" dirty="0">
              <a:latin typeface="Didot" charset="0"/>
              <a:ea typeface="Didot" charset="0"/>
              <a:cs typeface="Didot" charset="0"/>
            </a:endParaRPr>
          </a:p>
          <a:p>
            <a:pPr indent="-457200">
              <a:spcBef>
                <a:spcPts val="0"/>
              </a:spcBef>
              <a:buFont typeface="+mj-lt"/>
              <a:buAutoNum type="alphaLcParenR"/>
            </a:pPr>
            <a:r>
              <a:rPr lang="en-GB" sz="2000" dirty="0">
                <a:latin typeface="Didot"/>
                <a:ea typeface="Didot" charset="0"/>
                <a:cs typeface="Didot" charset="0"/>
              </a:rPr>
              <a:t>Spleen</a:t>
            </a:r>
          </a:p>
          <a:p>
            <a:pPr indent="-457200">
              <a:spcBef>
                <a:spcPts val="0"/>
              </a:spcBef>
              <a:buFont typeface="+mj-lt"/>
              <a:buAutoNum type="alphaLcParenR"/>
            </a:pPr>
            <a:r>
              <a:rPr lang="en-GB" sz="2000" dirty="0">
                <a:latin typeface="Didot"/>
                <a:ea typeface="Didot" charset="0"/>
                <a:cs typeface="Didot" charset="0"/>
              </a:rPr>
              <a:t>Bone Marrow</a:t>
            </a:r>
          </a:p>
          <a:p>
            <a:pPr indent="-457200">
              <a:spcBef>
                <a:spcPts val="0"/>
              </a:spcBef>
              <a:buFont typeface="+mj-lt"/>
              <a:buAutoNum type="alphaLcParenR"/>
            </a:pPr>
            <a:r>
              <a:rPr lang="en-GB" sz="2000" dirty="0">
                <a:latin typeface="Didot"/>
                <a:ea typeface="Didot" charset="0"/>
                <a:cs typeface="Didot" charset="0"/>
              </a:rPr>
              <a:t>Bursa of Fabricius </a:t>
            </a:r>
          </a:p>
          <a:p>
            <a:pPr indent="-457200">
              <a:spcBef>
                <a:spcPts val="0"/>
              </a:spcBef>
              <a:buFont typeface="+mj-lt"/>
              <a:buAutoNum type="alphaLcParenR"/>
            </a:pPr>
            <a:r>
              <a:rPr lang="en-GB" sz="2000" dirty="0">
                <a:latin typeface="Didot"/>
                <a:ea typeface="Didot" charset="0"/>
                <a:cs typeface="Didot" charset="0"/>
              </a:rPr>
              <a:t>Thymus </a:t>
            </a:r>
          </a:p>
          <a:p>
            <a:pPr indent="-457200">
              <a:spcBef>
                <a:spcPts val="0"/>
              </a:spcBef>
              <a:buFont typeface="+mj-lt"/>
              <a:buAutoNum type="alphaLcParenR"/>
            </a:pPr>
            <a:r>
              <a:rPr lang="en-GB" sz="2000" dirty="0">
                <a:latin typeface="Didot"/>
                <a:ea typeface="Didot" charset="0"/>
                <a:cs typeface="Didot" charset="0"/>
              </a:rPr>
              <a:t>Liver</a:t>
            </a:r>
          </a:p>
          <a:p>
            <a:pPr indent="-457200">
              <a:spcBef>
                <a:spcPts val="0"/>
              </a:spcBef>
              <a:buFont typeface="+mj-lt"/>
              <a:buAutoNum type="alphaLcParenR"/>
            </a:pPr>
            <a:endParaRPr lang="en-GB" sz="2000" dirty="0">
              <a:latin typeface="Didot"/>
              <a:ea typeface="Didot" charset="0"/>
              <a:cs typeface="Didot" charset="0"/>
            </a:endParaRPr>
          </a:p>
          <a:p>
            <a:pPr indent="-457200">
              <a:spcBef>
                <a:spcPts val="0"/>
              </a:spcBef>
              <a:buFont typeface="+mj-lt"/>
              <a:buAutoNum type="alphaLcParenR"/>
            </a:pPr>
            <a:endParaRPr lang="en-US" sz="2000" dirty="0">
              <a:latin typeface="Didot"/>
              <a:ea typeface="Didot" charset="0"/>
              <a:cs typeface="Didot" charset="0"/>
            </a:endParaRPr>
          </a:p>
          <a:p>
            <a:pPr indent="-457200">
              <a:spcBef>
                <a:spcPts val="0"/>
              </a:spcBef>
              <a:buFont typeface="+mj-lt"/>
              <a:buAutoNum type="alphaLcParenR"/>
            </a:pPr>
            <a:endParaRPr sz="2000" dirty="0">
              <a:latin typeface="Didot" charset="0"/>
              <a:ea typeface="Didot" charset="0"/>
              <a:cs typeface="Didot" charset="0"/>
            </a:endParaRPr>
          </a:p>
        </p:txBody>
      </p:sp>
    </p:spTree>
    <p:extLst>
      <p:ext uri="{BB962C8B-B14F-4D97-AF65-F5344CB8AC3E}">
        <p14:creationId xmlns:p14="http://schemas.microsoft.com/office/powerpoint/2010/main" val="1672297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8" name="Shape 108"/>
          <p:cNvSpPr txBox="1"/>
          <p:nvPr/>
        </p:nvSpPr>
        <p:spPr>
          <a:xfrm>
            <a:off x="1981200" y="239712"/>
            <a:ext cx="82296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2711609" y="449706"/>
            <a:ext cx="420885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SBAs</a:t>
            </a:r>
          </a:p>
        </p:txBody>
      </p:sp>
      <p:sp>
        <p:nvSpPr>
          <p:cNvPr id="7" name="Shape 106">
            <a:extLst>
              <a:ext uri="{FF2B5EF4-FFF2-40B4-BE49-F238E27FC236}">
                <a16:creationId xmlns:a16="http://schemas.microsoft.com/office/drawing/2014/main" id="{4A1E0DAC-DC91-4EEB-8E60-37CCC14999AE}"/>
              </a:ext>
            </a:extLst>
          </p:cNvPr>
          <p:cNvSpPr txBox="1">
            <a:spLocks noGrp="1"/>
          </p:cNvSpPr>
          <p:nvPr>
            <p:ph type="body" idx="1"/>
          </p:nvPr>
        </p:nvSpPr>
        <p:spPr>
          <a:xfrm>
            <a:off x="1981200" y="1584025"/>
            <a:ext cx="8229600" cy="4525963"/>
          </a:xfrm>
          <a:prstGeom prst="rect">
            <a:avLst/>
          </a:prstGeom>
          <a:noFill/>
          <a:ln>
            <a:noFill/>
          </a:ln>
        </p:spPr>
        <p:txBody>
          <a:bodyPr spcFirstLastPara="1" wrap="square" lIns="91425" tIns="45700" rIns="91425" bIns="45700" anchor="t" anchorCtr="0">
            <a:noAutofit/>
          </a:bodyPr>
          <a:lstStyle/>
          <a:p>
            <a:pPr marL="0" indent="0">
              <a:spcBef>
                <a:spcPts val="0"/>
              </a:spcBef>
              <a:buNone/>
            </a:pPr>
            <a:r>
              <a:rPr lang="en-GB" sz="2000" dirty="0">
                <a:latin typeface="Didot" charset="0"/>
                <a:ea typeface="Didot" charset="0"/>
                <a:cs typeface="Didot" charset="0"/>
              </a:rPr>
              <a:t>It’s your first day on placement and you take a history from an elderly gentleman who is currently running a high-grade fever. You later find out he is currently suffering from a Pseudomonas aeruginosa infection. Which pattern recognition receptor is most likely to detect this infection?</a:t>
            </a:r>
          </a:p>
          <a:p>
            <a:pPr marL="0" indent="0">
              <a:spcBef>
                <a:spcPts val="0"/>
              </a:spcBef>
              <a:buNone/>
            </a:pPr>
            <a:endParaRPr lang="en-GB" sz="2000" dirty="0">
              <a:latin typeface="Didot" charset="0"/>
              <a:ea typeface="Didot" charset="0"/>
              <a:cs typeface="Didot" charset="0"/>
            </a:endParaRPr>
          </a:p>
          <a:p>
            <a:pPr indent="-457200">
              <a:spcBef>
                <a:spcPts val="0"/>
              </a:spcBef>
              <a:buFont typeface="+mj-lt"/>
              <a:buAutoNum type="alphaLcParenR"/>
            </a:pPr>
            <a:r>
              <a:rPr lang="en-GB" sz="2000" dirty="0">
                <a:latin typeface="Didot"/>
                <a:ea typeface="Didot" charset="0"/>
                <a:cs typeface="Didot" charset="0"/>
              </a:rPr>
              <a:t>TLR2</a:t>
            </a:r>
          </a:p>
          <a:p>
            <a:pPr indent="-457200">
              <a:spcBef>
                <a:spcPts val="0"/>
              </a:spcBef>
              <a:buFont typeface="+mj-lt"/>
              <a:buAutoNum type="alphaLcParenR"/>
            </a:pPr>
            <a:r>
              <a:rPr lang="en-GB" sz="2000" dirty="0">
                <a:latin typeface="Didot"/>
                <a:ea typeface="Didot" charset="0"/>
                <a:cs typeface="Didot" charset="0"/>
              </a:rPr>
              <a:t>TLR6</a:t>
            </a:r>
          </a:p>
          <a:p>
            <a:pPr indent="-457200">
              <a:spcBef>
                <a:spcPts val="0"/>
              </a:spcBef>
              <a:buFont typeface="+mj-lt"/>
              <a:buAutoNum type="alphaLcParenR"/>
            </a:pPr>
            <a:r>
              <a:rPr lang="en-GB" sz="2000" dirty="0">
                <a:latin typeface="Didot"/>
                <a:ea typeface="Didot" charset="0"/>
                <a:cs typeface="Didot" charset="0"/>
              </a:rPr>
              <a:t>TLR4</a:t>
            </a:r>
          </a:p>
          <a:p>
            <a:pPr indent="-457200">
              <a:spcBef>
                <a:spcPts val="0"/>
              </a:spcBef>
              <a:buFont typeface="+mj-lt"/>
              <a:buAutoNum type="alphaLcParenR"/>
            </a:pPr>
            <a:r>
              <a:rPr lang="en-GB" sz="2000" dirty="0">
                <a:latin typeface="Didot"/>
                <a:ea typeface="Didot" charset="0"/>
                <a:cs typeface="Didot" charset="0"/>
              </a:rPr>
              <a:t>NOD-2</a:t>
            </a:r>
          </a:p>
          <a:p>
            <a:pPr indent="-457200">
              <a:spcBef>
                <a:spcPts val="0"/>
              </a:spcBef>
              <a:buFont typeface="+mj-lt"/>
              <a:buAutoNum type="alphaLcParenR"/>
            </a:pPr>
            <a:r>
              <a:rPr lang="en-GB" sz="2000" dirty="0">
                <a:latin typeface="Didot"/>
                <a:ea typeface="Didot" charset="0"/>
                <a:cs typeface="Didot" charset="0"/>
              </a:rPr>
              <a:t>RIG1</a:t>
            </a:r>
          </a:p>
          <a:p>
            <a:pPr indent="-457200">
              <a:spcBef>
                <a:spcPts val="0"/>
              </a:spcBef>
              <a:buFont typeface="+mj-lt"/>
              <a:buAutoNum type="alphaLcParenR"/>
            </a:pPr>
            <a:endParaRPr lang="en-GB" sz="2000" dirty="0">
              <a:latin typeface="Didot"/>
              <a:ea typeface="Didot" charset="0"/>
              <a:cs typeface="Didot" charset="0"/>
            </a:endParaRPr>
          </a:p>
          <a:p>
            <a:pPr indent="-457200">
              <a:spcBef>
                <a:spcPts val="0"/>
              </a:spcBef>
              <a:buFont typeface="+mj-lt"/>
              <a:buAutoNum type="alphaLcParenR"/>
            </a:pPr>
            <a:endParaRPr lang="en-US" sz="2000" dirty="0">
              <a:latin typeface="Didot"/>
              <a:ea typeface="Didot" charset="0"/>
              <a:cs typeface="Didot" charset="0"/>
            </a:endParaRPr>
          </a:p>
          <a:p>
            <a:pPr indent="-457200">
              <a:spcBef>
                <a:spcPts val="0"/>
              </a:spcBef>
              <a:buFont typeface="+mj-lt"/>
              <a:buAutoNum type="alphaLcParenR"/>
            </a:pPr>
            <a:endParaRPr sz="2000" dirty="0">
              <a:latin typeface="Didot" charset="0"/>
              <a:ea typeface="Didot" charset="0"/>
              <a:cs typeface="Didot" charset="0"/>
            </a:endParaRPr>
          </a:p>
        </p:txBody>
      </p:sp>
    </p:spTree>
    <p:extLst>
      <p:ext uri="{BB962C8B-B14F-4D97-AF65-F5344CB8AC3E}">
        <p14:creationId xmlns:p14="http://schemas.microsoft.com/office/powerpoint/2010/main" val="39094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8" name="Shape 108"/>
          <p:cNvSpPr txBox="1"/>
          <p:nvPr/>
        </p:nvSpPr>
        <p:spPr>
          <a:xfrm>
            <a:off x="1981200" y="239712"/>
            <a:ext cx="82296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2711609" y="449706"/>
            <a:ext cx="420885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SBAs</a:t>
            </a:r>
          </a:p>
        </p:txBody>
      </p:sp>
      <p:sp>
        <p:nvSpPr>
          <p:cNvPr id="7" name="Shape 106">
            <a:extLst>
              <a:ext uri="{FF2B5EF4-FFF2-40B4-BE49-F238E27FC236}">
                <a16:creationId xmlns:a16="http://schemas.microsoft.com/office/drawing/2014/main" id="{4A1E0DAC-DC91-4EEB-8E60-37CCC14999AE}"/>
              </a:ext>
            </a:extLst>
          </p:cNvPr>
          <p:cNvSpPr txBox="1">
            <a:spLocks noGrp="1"/>
          </p:cNvSpPr>
          <p:nvPr>
            <p:ph type="body" idx="1"/>
          </p:nvPr>
        </p:nvSpPr>
        <p:spPr>
          <a:xfrm>
            <a:off x="1981200" y="1584025"/>
            <a:ext cx="8229600" cy="4525963"/>
          </a:xfrm>
          <a:prstGeom prst="rect">
            <a:avLst/>
          </a:prstGeom>
          <a:noFill/>
          <a:ln>
            <a:noFill/>
          </a:ln>
        </p:spPr>
        <p:txBody>
          <a:bodyPr spcFirstLastPara="1" wrap="square" lIns="91425" tIns="45700" rIns="91425" bIns="45700" anchor="t" anchorCtr="0">
            <a:noAutofit/>
          </a:bodyPr>
          <a:lstStyle/>
          <a:p>
            <a:pPr marL="0" indent="0">
              <a:spcBef>
                <a:spcPts val="0"/>
              </a:spcBef>
              <a:buNone/>
            </a:pPr>
            <a:r>
              <a:rPr lang="en-GB" sz="2000" dirty="0">
                <a:latin typeface="Didot" charset="0"/>
                <a:ea typeface="Didot" charset="0"/>
                <a:cs typeface="Didot" charset="0"/>
              </a:rPr>
              <a:t>It’s your second day on placement and you take a history from an elderly gentleman who is currently running a high-grade fever. You later find out he is currently suffering from a Streptococcus pneumoniae infection. Which pattern recognition receptor is most likely to detect this infection?</a:t>
            </a:r>
          </a:p>
          <a:p>
            <a:pPr marL="0" indent="0">
              <a:spcBef>
                <a:spcPts val="0"/>
              </a:spcBef>
              <a:buNone/>
            </a:pPr>
            <a:endParaRPr lang="en-GB" sz="2000" dirty="0">
              <a:latin typeface="Didot" charset="0"/>
              <a:ea typeface="Didot" charset="0"/>
              <a:cs typeface="Didot" charset="0"/>
            </a:endParaRPr>
          </a:p>
          <a:p>
            <a:pPr indent="-457200">
              <a:spcBef>
                <a:spcPts val="0"/>
              </a:spcBef>
              <a:buFont typeface="+mj-lt"/>
              <a:buAutoNum type="alphaLcParenR"/>
            </a:pPr>
            <a:r>
              <a:rPr lang="en-GB" sz="2000" dirty="0">
                <a:latin typeface="Didot"/>
                <a:ea typeface="Didot" charset="0"/>
                <a:cs typeface="Didot" charset="0"/>
              </a:rPr>
              <a:t>TLR2</a:t>
            </a:r>
          </a:p>
          <a:p>
            <a:pPr indent="-457200">
              <a:spcBef>
                <a:spcPts val="0"/>
              </a:spcBef>
              <a:buFont typeface="+mj-lt"/>
              <a:buAutoNum type="alphaLcParenR"/>
            </a:pPr>
            <a:r>
              <a:rPr lang="en-GB" sz="2000" dirty="0">
                <a:latin typeface="Didot"/>
                <a:ea typeface="Didot" charset="0"/>
                <a:cs typeface="Didot" charset="0"/>
              </a:rPr>
              <a:t>TLR6</a:t>
            </a:r>
          </a:p>
          <a:p>
            <a:pPr indent="-457200">
              <a:spcBef>
                <a:spcPts val="0"/>
              </a:spcBef>
              <a:buFont typeface="+mj-lt"/>
              <a:buAutoNum type="alphaLcParenR"/>
            </a:pPr>
            <a:r>
              <a:rPr lang="en-GB" sz="2000" dirty="0">
                <a:latin typeface="Didot"/>
                <a:ea typeface="Didot" charset="0"/>
                <a:cs typeface="Didot" charset="0"/>
              </a:rPr>
              <a:t>TLR4</a:t>
            </a:r>
          </a:p>
          <a:p>
            <a:pPr indent="-457200">
              <a:spcBef>
                <a:spcPts val="0"/>
              </a:spcBef>
              <a:buFont typeface="+mj-lt"/>
              <a:buAutoNum type="alphaLcParenR"/>
            </a:pPr>
            <a:r>
              <a:rPr lang="en-GB" sz="2000" dirty="0">
                <a:latin typeface="Didot"/>
                <a:ea typeface="Didot" charset="0"/>
                <a:cs typeface="Didot" charset="0"/>
              </a:rPr>
              <a:t>NOD-2</a:t>
            </a:r>
          </a:p>
          <a:p>
            <a:pPr indent="-457200">
              <a:spcBef>
                <a:spcPts val="0"/>
              </a:spcBef>
              <a:buFont typeface="+mj-lt"/>
              <a:buAutoNum type="alphaLcParenR"/>
            </a:pPr>
            <a:r>
              <a:rPr lang="en-GB" sz="2000" dirty="0">
                <a:latin typeface="Didot"/>
                <a:ea typeface="Didot" charset="0"/>
                <a:cs typeface="Didot" charset="0"/>
              </a:rPr>
              <a:t>RIG1</a:t>
            </a:r>
          </a:p>
          <a:p>
            <a:pPr indent="-457200">
              <a:spcBef>
                <a:spcPts val="0"/>
              </a:spcBef>
              <a:buFont typeface="+mj-lt"/>
              <a:buAutoNum type="alphaLcParenR"/>
            </a:pPr>
            <a:endParaRPr lang="en-GB" sz="2000" dirty="0">
              <a:latin typeface="Didot"/>
              <a:ea typeface="Didot" charset="0"/>
              <a:cs typeface="Didot" charset="0"/>
            </a:endParaRPr>
          </a:p>
          <a:p>
            <a:pPr indent="-457200">
              <a:spcBef>
                <a:spcPts val="0"/>
              </a:spcBef>
              <a:buFont typeface="+mj-lt"/>
              <a:buAutoNum type="alphaLcParenR"/>
            </a:pPr>
            <a:endParaRPr lang="en-US" sz="2000" dirty="0">
              <a:latin typeface="Didot"/>
              <a:ea typeface="Didot" charset="0"/>
              <a:cs typeface="Didot" charset="0"/>
            </a:endParaRPr>
          </a:p>
          <a:p>
            <a:pPr indent="-457200">
              <a:spcBef>
                <a:spcPts val="0"/>
              </a:spcBef>
              <a:buFont typeface="+mj-lt"/>
              <a:buAutoNum type="alphaLcParenR"/>
            </a:pPr>
            <a:endParaRPr sz="2000" dirty="0">
              <a:latin typeface="Didot" charset="0"/>
              <a:ea typeface="Didot" charset="0"/>
              <a:cs typeface="Didot" charset="0"/>
            </a:endParaRPr>
          </a:p>
        </p:txBody>
      </p:sp>
    </p:spTree>
    <p:extLst>
      <p:ext uri="{BB962C8B-B14F-4D97-AF65-F5344CB8AC3E}">
        <p14:creationId xmlns:p14="http://schemas.microsoft.com/office/powerpoint/2010/main" val="295825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8" name="Shape 108"/>
          <p:cNvSpPr txBox="1"/>
          <p:nvPr/>
        </p:nvSpPr>
        <p:spPr>
          <a:xfrm>
            <a:off x="1981200" y="239712"/>
            <a:ext cx="82296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2711609" y="449706"/>
            <a:ext cx="420885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SBAs</a:t>
            </a:r>
          </a:p>
        </p:txBody>
      </p:sp>
      <p:sp>
        <p:nvSpPr>
          <p:cNvPr id="7" name="Shape 106">
            <a:extLst>
              <a:ext uri="{FF2B5EF4-FFF2-40B4-BE49-F238E27FC236}">
                <a16:creationId xmlns:a16="http://schemas.microsoft.com/office/drawing/2014/main" id="{4A1E0DAC-DC91-4EEB-8E60-37CCC14999AE}"/>
              </a:ext>
            </a:extLst>
          </p:cNvPr>
          <p:cNvSpPr txBox="1">
            <a:spLocks noGrp="1"/>
          </p:cNvSpPr>
          <p:nvPr>
            <p:ph type="body" idx="1"/>
          </p:nvPr>
        </p:nvSpPr>
        <p:spPr>
          <a:xfrm>
            <a:off x="1981200" y="1584025"/>
            <a:ext cx="8229600" cy="4525963"/>
          </a:xfrm>
          <a:prstGeom prst="rect">
            <a:avLst/>
          </a:prstGeom>
          <a:noFill/>
          <a:ln>
            <a:noFill/>
          </a:ln>
        </p:spPr>
        <p:txBody>
          <a:bodyPr spcFirstLastPara="1" wrap="square" lIns="91425" tIns="45700" rIns="91425" bIns="45700" anchor="t" anchorCtr="0">
            <a:noAutofit/>
          </a:bodyPr>
          <a:lstStyle/>
          <a:p>
            <a:pPr marL="0" indent="0">
              <a:spcBef>
                <a:spcPts val="0"/>
              </a:spcBef>
              <a:buNone/>
            </a:pPr>
            <a:r>
              <a:rPr lang="en-GB" sz="2000" dirty="0">
                <a:latin typeface="Didot" charset="0"/>
                <a:ea typeface="Didot" charset="0"/>
                <a:cs typeface="Didot" charset="0"/>
              </a:rPr>
              <a:t>An intravenous drug presents to A&amp;E complaining of fever, a hot painful red lump, and general malaise. The F1 who clerked them suspects an MRSA infection. Which white blood cell is most likely to be raised in this patient?</a:t>
            </a:r>
          </a:p>
          <a:p>
            <a:pPr marL="0" indent="0">
              <a:spcBef>
                <a:spcPts val="0"/>
              </a:spcBef>
              <a:buNone/>
            </a:pPr>
            <a:endParaRPr lang="en-GB" sz="2000" dirty="0">
              <a:latin typeface="Didot" charset="0"/>
              <a:ea typeface="Didot" charset="0"/>
              <a:cs typeface="Didot" charset="0"/>
            </a:endParaRPr>
          </a:p>
          <a:p>
            <a:pPr indent="-457200">
              <a:spcBef>
                <a:spcPts val="0"/>
              </a:spcBef>
              <a:buFont typeface="+mj-lt"/>
              <a:buAutoNum type="alphaLcParenR"/>
            </a:pPr>
            <a:r>
              <a:rPr lang="en-GB" sz="2000" dirty="0">
                <a:latin typeface="Didot" charset="0"/>
                <a:ea typeface="Didot" charset="0"/>
                <a:cs typeface="Didot" charset="0"/>
              </a:rPr>
              <a:t>Neutrophil</a:t>
            </a:r>
          </a:p>
          <a:p>
            <a:pPr indent="-457200">
              <a:spcBef>
                <a:spcPts val="0"/>
              </a:spcBef>
              <a:buFont typeface="+mj-lt"/>
              <a:buAutoNum type="alphaLcParenR"/>
            </a:pPr>
            <a:r>
              <a:rPr lang="en-GB" sz="2000" dirty="0">
                <a:latin typeface="Didot" charset="0"/>
                <a:ea typeface="Didot" charset="0"/>
                <a:cs typeface="Didot" charset="0"/>
              </a:rPr>
              <a:t>Mast Cell</a:t>
            </a:r>
          </a:p>
          <a:p>
            <a:pPr indent="-457200">
              <a:spcBef>
                <a:spcPts val="0"/>
              </a:spcBef>
              <a:buFont typeface="+mj-lt"/>
              <a:buAutoNum type="alphaLcParenR"/>
            </a:pPr>
            <a:r>
              <a:rPr lang="en-GB" sz="2000" dirty="0">
                <a:latin typeface="Didot" charset="0"/>
                <a:ea typeface="Didot" charset="0"/>
                <a:cs typeface="Didot" charset="0"/>
              </a:rPr>
              <a:t>Basophil</a:t>
            </a:r>
          </a:p>
          <a:p>
            <a:pPr indent="-457200">
              <a:spcBef>
                <a:spcPts val="0"/>
              </a:spcBef>
              <a:buFont typeface="+mj-lt"/>
              <a:buAutoNum type="alphaLcParenR"/>
            </a:pPr>
            <a:r>
              <a:rPr lang="en-US" sz="2000" dirty="0">
                <a:latin typeface="Didot" charset="0"/>
                <a:ea typeface="Didot" charset="0"/>
                <a:cs typeface="Didot" charset="0"/>
              </a:rPr>
              <a:t>Lymphocyte </a:t>
            </a:r>
            <a:endParaRPr lang="en-GB" sz="2000" dirty="0">
              <a:latin typeface="Didot"/>
              <a:ea typeface="Didot" charset="0"/>
              <a:cs typeface="Didot" charset="0"/>
            </a:endParaRPr>
          </a:p>
          <a:p>
            <a:pPr indent="-457200">
              <a:spcBef>
                <a:spcPts val="0"/>
              </a:spcBef>
              <a:buFont typeface="+mj-lt"/>
              <a:buAutoNum type="alphaLcParenR"/>
            </a:pPr>
            <a:r>
              <a:rPr lang="en-US" sz="2000" dirty="0">
                <a:latin typeface="Didot"/>
                <a:ea typeface="Didot" charset="0"/>
                <a:cs typeface="Didot" charset="0"/>
              </a:rPr>
              <a:t>Dendritic cell</a:t>
            </a:r>
            <a:endParaRPr lang="el-GR" dirty="0">
              <a:latin typeface="Didot" charset="0"/>
              <a:ea typeface="Didot" charset="0"/>
              <a:cs typeface="Didot" charset="0"/>
            </a:endParaRPr>
          </a:p>
          <a:p>
            <a:pPr indent="-457200">
              <a:spcBef>
                <a:spcPts val="0"/>
              </a:spcBef>
              <a:buFont typeface="+mj-lt"/>
              <a:buAutoNum type="alphaLcParenR"/>
            </a:pPr>
            <a:endParaRPr lang="en-GB" sz="2000" dirty="0">
              <a:latin typeface="Didot"/>
              <a:ea typeface="Didot" charset="0"/>
              <a:cs typeface="Didot" charset="0"/>
            </a:endParaRPr>
          </a:p>
          <a:p>
            <a:pPr indent="-457200">
              <a:spcBef>
                <a:spcPts val="0"/>
              </a:spcBef>
              <a:buFont typeface="+mj-lt"/>
              <a:buAutoNum type="alphaLcParenR"/>
            </a:pPr>
            <a:endParaRPr lang="en-US" sz="2000" dirty="0">
              <a:latin typeface="Didot"/>
              <a:ea typeface="Didot" charset="0"/>
              <a:cs typeface="Didot" charset="0"/>
            </a:endParaRPr>
          </a:p>
          <a:p>
            <a:pPr indent="-457200">
              <a:spcBef>
                <a:spcPts val="0"/>
              </a:spcBef>
              <a:buFont typeface="+mj-lt"/>
              <a:buAutoNum type="alphaLcParenR"/>
            </a:pPr>
            <a:endParaRPr sz="2000" dirty="0">
              <a:latin typeface="Didot" charset="0"/>
              <a:ea typeface="Didot" charset="0"/>
              <a:cs typeface="Didot" charset="0"/>
            </a:endParaRPr>
          </a:p>
        </p:txBody>
      </p:sp>
    </p:spTree>
    <p:extLst>
      <p:ext uri="{BB962C8B-B14F-4D97-AF65-F5344CB8AC3E}">
        <p14:creationId xmlns:p14="http://schemas.microsoft.com/office/powerpoint/2010/main" val="4191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8" name="Shape 108"/>
          <p:cNvSpPr txBox="1"/>
          <p:nvPr/>
        </p:nvSpPr>
        <p:spPr>
          <a:xfrm>
            <a:off x="1981200" y="239712"/>
            <a:ext cx="82296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2711609" y="449706"/>
            <a:ext cx="420885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SBAs</a:t>
            </a:r>
          </a:p>
        </p:txBody>
      </p:sp>
      <p:sp>
        <p:nvSpPr>
          <p:cNvPr id="7" name="Shape 106">
            <a:extLst>
              <a:ext uri="{FF2B5EF4-FFF2-40B4-BE49-F238E27FC236}">
                <a16:creationId xmlns:a16="http://schemas.microsoft.com/office/drawing/2014/main" id="{4A1E0DAC-DC91-4EEB-8E60-37CCC14999AE}"/>
              </a:ext>
            </a:extLst>
          </p:cNvPr>
          <p:cNvSpPr txBox="1">
            <a:spLocks noGrp="1"/>
          </p:cNvSpPr>
          <p:nvPr>
            <p:ph type="body" idx="1"/>
          </p:nvPr>
        </p:nvSpPr>
        <p:spPr>
          <a:xfrm>
            <a:off x="1981200" y="1584025"/>
            <a:ext cx="8229600" cy="4525963"/>
          </a:xfrm>
          <a:prstGeom prst="rect">
            <a:avLst/>
          </a:prstGeom>
          <a:noFill/>
          <a:ln>
            <a:noFill/>
          </a:ln>
        </p:spPr>
        <p:txBody>
          <a:bodyPr spcFirstLastPara="1" wrap="square" lIns="91425" tIns="45700" rIns="91425" bIns="45700" anchor="t" anchorCtr="0">
            <a:noAutofit/>
          </a:bodyPr>
          <a:lstStyle/>
          <a:p>
            <a:pPr marL="0" indent="0">
              <a:spcBef>
                <a:spcPts val="0"/>
              </a:spcBef>
              <a:buNone/>
            </a:pPr>
            <a:r>
              <a:rPr lang="en-US" sz="2000" dirty="0">
                <a:latin typeface="Didot" charset="0"/>
                <a:ea typeface="Didot" charset="0"/>
                <a:cs typeface="Didot" charset="0"/>
              </a:rPr>
              <a:t>An infant presents to hospital with a fever, shortness of breath and a cough producing yellow sputum. She has had many previous admissions due to similar infections and has been diagnosed with a deficiency in mannose binding lectin (MBL). Which substance is failing to trigger a complement cascade reaction in this patient?</a:t>
            </a:r>
          </a:p>
          <a:p>
            <a:pPr marL="0" indent="0">
              <a:spcBef>
                <a:spcPts val="0"/>
              </a:spcBef>
              <a:buNone/>
            </a:pPr>
            <a:endParaRPr lang="en-US" sz="2000" dirty="0">
              <a:latin typeface="Didot" charset="0"/>
              <a:ea typeface="Didot" charset="0"/>
              <a:cs typeface="Didot" charset="0"/>
            </a:endParaRPr>
          </a:p>
          <a:p>
            <a:pPr indent="-457200">
              <a:spcBef>
                <a:spcPts val="0"/>
              </a:spcBef>
              <a:buFont typeface="+mj-lt"/>
              <a:buAutoNum type="alphaLcParenR"/>
            </a:pPr>
            <a:r>
              <a:rPr lang="en-US" sz="2000" dirty="0">
                <a:latin typeface="Didot" charset="0"/>
                <a:ea typeface="Didot" charset="0"/>
                <a:cs typeface="Didot" charset="0"/>
              </a:rPr>
              <a:t>IgE</a:t>
            </a:r>
          </a:p>
          <a:p>
            <a:pPr indent="-457200">
              <a:spcBef>
                <a:spcPts val="0"/>
              </a:spcBef>
              <a:buFont typeface="+mj-lt"/>
              <a:buAutoNum type="alphaLcParenR"/>
            </a:pPr>
            <a:r>
              <a:rPr lang="en-US" sz="2000" dirty="0">
                <a:latin typeface="Didot" charset="0"/>
                <a:ea typeface="Didot" charset="0"/>
                <a:cs typeface="Didot" charset="0"/>
              </a:rPr>
              <a:t>IgM</a:t>
            </a:r>
          </a:p>
          <a:p>
            <a:pPr indent="-457200">
              <a:spcBef>
                <a:spcPts val="0"/>
              </a:spcBef>
              <a:buFont typeface="+mj-lt"/>
              <a:buAutoNum type="alphaLcParenR"/>
            </a:pPr>
            <a:r>
              <a:rPr lang="en-US" sz="2000" dirty="0">
                <a:latin typeface="Didot" charset="0"/>
                <a:ea typeface="Didot" charset="0"/>
                <a:cs typeface="Didot" charset="0"/>
              </a:rPr>
              <a:t>C3 Convertase</a:t>
            </a:r>
          </a:p>
          <a:p>
            <a:pPr indent="-457200">
              <a:spcBef>
                <a:spcPts val="0"/>
              </a:spcBef>
              <a:buFont typeface="+mj-lt"/>
              <a:buAutoNum type="alphaLcParenR"/>
            </a:pPr>
            <a:r>
              <a:rPr lang="en-US" sz="2000" dirty="0">
                <a:latin typeface="Didot" charset="0"/>
                <a:ea typeface="Didot" charset="0"/>
                <a:cs typeface="Didot" charset="0"/>
              </a:rPr>
              <a:t>Pathogen surface carbohydrates. </a:t>
            </a:r>
          </a:p>
          <a:p>
            <a:pPr indent="-457200">
              <a:spcBef>
                <a:spcPts val="0"/>
              </a:spcBef>
              <a:buFont typeface="+mj-lt"/>
              <a:buAutoNum type="alphaLcParenR"/>
            </a:pPr>
            <a:r>
              <a:rPr lang="en-US" sz="2000" dirty="0">
                <a:latin typeface="Didot" charset="0"/>
                <a:ea typeface="Didot" charset="0"/>
                <a:cs typeface="Didot" charset="0"/>
              </a:rPr>
              <a:t>Membrane attack complex</a:t>
            </a:r>
            <a:endParaRPr sz="2000" dirty="0">
              <a:latin typeface="Didot" charset="0"/>
              <a:ea typeface="Didot" charset="0"/>
              <a:cs typeface="Didot" charset="0"/>
            </a:endParaRPr>
          </a:p>
        </p:txBody>
      </p:sp>
    </p:spTree>
    <p:extLst>
      <p:ext uri="{BB962C8B-B14F-4D97-AF65-F5344CB8AC3E}">
        <p14:creationId xmlns:p14="http://schemas.microsoft.com/office/powerpoint/2010/main" val="3452025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8" name="Shape 108"/>
          <p:cNvSpPr txBox="1"/>
          <p:nvPr/>
        </p:nvSpPr>
        <p:spPr>
          <a:xfrm>
            <a:off x="1981200" y="239712"/>
            <a:ext cx="82296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2711609" y="449706"/>
            <a:ext cx="420885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SBAs</a:t>
            </a:r>
          </a:p>
        </p:txBody>
      </p:sp>
      <p:sp>
        <p:nvSpPr>
          <p:cNvPr id="7" name="Shape 106">
            <a:extLst>
              <a:ext uri="{FF2B5EF4-FFF2-40B4-BE49-F238E27FC236}">
                <a16:creationId xmlns:a16="http://schemas.microsoft.com/office/drawing/2014/main" id="{4A1E0DAC-DC91-4EEB-8E60-37CCC14999AE}"/>
              </a:ext>
            </a:extLst>
          </p:cNvPr>
          <p:cNvSpPr txBox="1">
            <a:spLocks noGrp="1"/>
          </p:cNvSpPr>
          <p:nvPr>
            <p:ph type="body" idx="1"/>
          </p:nvPr>
        </p:nvSpPr>
        <p:spPr>
          <a:xfrm>
            <a:off x="1981200" y="1584025"/>
            <a:ext cx="8229600" cy="4525963"/>
          </a:xfrm>
          <a:prstGeom prst="rect">
            <a:avLst/>
          </a:prstGeom>
          <a:noFill/>
          <a:ln>
            <a:noFill/>
          </a:ln>
        </p:spPr>
        <p:txBody>
          <a:bodyPr spcFirstLastPara="1" wrap="square" lIns="91425" tIns="45700" rIns="91425" bIns="45700" anchor="t" anchorCtr="0">
            <a:noAutofit/>
          </a:bodyPr>
          <a:lstStyle/>
          <a:p>
            <a:pPr marL="0" indent="0">
              <a:spcBef>
                <a:spcPts val="0"/>
              </a:spcBef>
              <a:buNone/>
            </a:pPr>
            <a:r>
              <a:rPr lang="en-US" sz="2000" dirty="0">
                <a:latin typeface="Didot" charset="0"/>
                <a:ea typeface="Didot" charset="0"/>
                <a:cs typeface="Didot" charset="0"/>
              </a:rPr>
              <a:t>A 13-year-old boy has been brought to the GP by his dad after having a sore throat and a cough for the last week. After an examination, the GP concludes that he likely has a viral infection that will resolve without other treatment. Which immune cells are responsible for directly combating this type of infection through apoptosis? </a:t>
            </a:r>
          </a:p>
          <a:p>
            <a:pPr marL="0" indent="0">
              <a:spcBef>
                <a:spcPts val="0"/>
              </a:spcBef>
              <a:buNone/>
            </a:pPr>
            <a:endParaRPr lang="en-US" sz="2000" dirty="0">
              <a:latin typeface="Didot" charset="0"/>
              <a:ea typeface="Didot" charset="0"/>
              <a:cs typeface="Didot" charset="0"/>
            </a:endParaRPr>
          </a:p>
          <a:p>
            <a:pPr indent="-457200">
              <a:spcBef>
                <a:spcPts val="0"/>
              </a:spcBef>
              <a:buFont typeface="+mj-lt"/>
              <a:buAutoNum type="alphaLcParenR"/>
            </a:pPr>
            <a:r>
              <a:rPr lang="en-US" sz="2000" dirty="0">
                <a:latin typeface="Didot" charset="0"/>
                <a:ea typeface="Didot" charset="0"/>
                <a:cs typeface="Didot" charset="0"/>
              </a:rPr>
              <a:t>Basophils </a:t>
            </a:r>
          </a:p>
          <a:p>
            <a:pPr indent="-457200">
              <a:spcBef>
                <a:spcPts val="0"/>
              </a:spcBef>
              <a:buFont typeface="+mj-lt"/>
              <a:buAutoNum type="alphaLcParenR"/>
            </a:pPr>
            <a:r>
              <a:rPr lang="en-US" sz="2000" dirty="0">
                <a:latin typeface="Didot" charset="0"/>
                <a:ea typeface="Didot" charset="0"/>
                <a:cs typeface="Didot" charset="0"/>
              </a:rPr>
              <a:t>Plasma Cells </a:t>
            </a:r>
          </a:p>
          <a:p>
            <a:pPr indent="-457200">
              <a:spcBef>
                <a:spcPts val="0"/>
              </a:spcBef>
              <a:buFont typeface="+mj-lt"/>
              <a:buAutoNum type="alphaLcParenR"/>
            </a:pPr>
            <a:r>
              <a:rPr lang="en-US" sz="2000" dirty="0">
                <a:latin typeface="Didot" charset="0"/>
                <a:ea typeface="Didot" charset="0"/>
                <a:cs typeface="Didot" charset="0"/>
              </a:rPr>
              <a:t>T helper cells Neutrophils </a:t>
            </a:r>
          </a:p>
          <a:p>
            <a:pPr indent="-457200">
              <a:spcBef>
                <a:spcPts val="0"/>
              </a:spcBef>
              <a:buFont typeface="+mj-lt"/>
              <a:buAutoNum type="alphaLcParenR"/>
            </a:pPr>
            <a:r>
              <a:rPr lang="en-US" sz="2000" dirty="0">
                <a:latin typeface="Didot" charset="0"/>
                <a:ea typeface="Didot" charset="0"/>
                <a:cs typeface="Didot" charset="0"/>
              </a:rPr>
              <a:t>Cytotoxic T-cells</a:t>
            </a:r>
          </a:p>
          <a:p>
            <a:pPr indent="-457200">
              <a:spcBef>
                <a:spcPts val="0"/>
              </a:spcBef>
              <a:buFont typeface="+mj-lt"/>
              <a:buAutoNum type="alphaLcParenR"/>
            </a:pPr>
            <a:r>
              <a:rPr lang="en-US" sz="2000" dirty="0">
                <a:latin typeface="Didot" charset="0"/>
                <a:ea typeface="Didot" charset="0"/>
                <a:cs typeface="Didot" charset="0"/>
              </a:rPr>
              <a:t>CD8 T Cells</a:t>
            </a:r>
          </a:p>
          <a:p>
            <a:pPr marL="0" indent="0">
              <a:spcBef>
                <a:spcPts val="0"/>
              </a:spcBef>
              <a:buNone/>
            </a:pPr>
            <a:endParaRPr sz="2000" dirty="0">
              <a:latin typeface="Didot" charset="0"/>
              <a:ea typeface="Didot" charset="0"/>
              <a:cs typeface="Didot" charset="0"/>
            </a:endParaRPr>
          </a:p>
        </p:txBody>
      </p:sp>
    </p:spTree>
    <p:extLst>
      <p:ext uri="{BB962C8B-B14F-4D97-AF65-F5344CB8AC3E}">
        <p14:creationId xmlns:p14="http://schemas.microsoft.com/office/powerpoint/2010/main" val="319912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8" name="Shape 108"/>
          <p:cNvSpPr txBox="1"/>
          <p:nvPr/>
        </p:nvSpPr>
        <p:spPr>
          <a:xfrm>
            <a:off x="1981200" y="239712"/>
            <a:ext cx="82296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2711609" y="449706"/>
            <a:ext cx="420885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SBAs</a:t>
            </a:r>
          </a:p>
        </p:txBody>
      </p:sp>
      <p:sp>
        <p:nvSpPr>
          <p:cNvPr id="7" name="Shape 106">
            <a:extLst>
              <a:ext uri="{FF2B5EF4-FFF2-40B4-BE49-F238E27FC236}">
                <a16:creationId xmlns:a16="http://schemas.microsoft.com/office/drawing/2014/main" id="{4A1E0DAC-DC91-4EEB-8E60-37CCC14999AE}"/>
              </a:ext>
            </a:extLst>
          </p:cNvPr>
          <p:cNvSpPr txBox="1">
            <a:spLocks noGrp="1"/>
          </p:cNvSpPr>
          <p:nvPr>
            <p:ph type="body" idx="1"/>
          </p:nvPr>
        </p:nvSpPr>
        <p:spPr>
          <a:xfrm>
            <a:off x="1981200" y="1584025"/>
            <a:ext cx="8229600" cy="4525963"/>
          </a:xfrm>
          <a:prstGeom prst="rect">
            <a:avLst/>
          </a:prstGeom>
          <a:noFill/>
          <a:ln>
            <a:noFill/>
          </a:ln>
        </p:spPr>
        <p:txBody>
          <a:bodyPr spcFirstLastPara="1" wrap="square" lIns="91425" tIns="45700" rIns="91425" bIns="45700" anchor="t" anchorCtr="0">
            <a:noAutofit/>
          </a:bodyPr>
          <a:lstStyle/>
          <a:p>
            <a:pPr marL="0" indent="0">
              <a:spcBef>
                <a:spcPts val="0"/>
              </a:spcBef>
              <a:buNone/>
            </a:pPr>
            <a:r>
              <a:rPr lang="en-US" sz="2000" dirty="0"/>
              <a:t>A 10-year-old boy presents with an itchy rash on his elbows. The rash is red and there are excoriation marks. He has a past history of hay fever and has generally dry skin. The GP diagnoses him with eczema and he is prescribed hydrocortisone. Which antibody is responsible for mediating type 1 hypersensitivity?</a:t>
            </a:r>
          </a:p>
          <a:p>
            <a:pPr marL="0" indent="0">
              <a:spcBef>
                <a:spcPts val="0"/>
              </a:spcBef>
              <a:buNone/>
            </a:pPr>
            <a:endParaRPr lang="en-US" sz="2000" dirty="0"/>
          </a:p>
          <a:p>
            <a:pPr indent="-457200">
              <a:spcBef>
                <a:spcPts val="0"/>
              </a:spcBef>
              <a:buFont typeface="+mj-lt"/>
              <a:buAutoNum type="alphaLcParenR"/>
            </a:pPr>
            <a:r>
              <a:rPr lang="en-US" sz="2000" dirty="0"/>
              <a:t>IgG</a:t>
            </a:r>
          </a:p>
          <a:p>
            <a:pPr indent="-457200">
              <a:spcBef>
                <a:spcPts val="0"/>
              </a:spcBef>
              <a:buFont typeface="+mj-lt"/>
              <a:buAutoNum type="alphaLcParenR"/>
            </a:pPr>
            <a:r>
              <a:rPr lang="en-US" sz="2000" dirty="0"/>
              <a:t>IgA</a:t>
            </a:r>
          </a:p>
          <a:p>
            <a:pPr indent="-457200">
              <a:spcBef>
                <a:spcPts val="0"/>
              </a:spcBef>
              <a:buFont typeface="+mj-lt"/>
              <a:buAutoNum type="alphaLcParenR"/>
            </a:pPr>
            <a:r>
              <a:rPr lang="en-US" sz="2000" dirty="0"/>
              <a:t>IgM</a:t>
            </a:r>
          </a:p>
          <a:p>
            <a:pPr indent="-457200">
              <a:spcBef>
                <a:spcPts val="0"/>
              </a:spcBef>
              <a:buFont typeface="+mj-lt"/>
              <a:buAutoNum type="alphaLcParenR"/>
            </a:pPr>
            <a:r>
              <a:rPr lang="en-US" sz="2000" dirty="0"/>
              <a:t>IgE</a:t>
            </a:r>
          </a:p>
          <a:p>
            <a:pPr indent="-457200">
              <a:spcBef>
                <a:spcPts val="0"/>
              </a:spcBef>
              <a:buFont typeface="+mj-lt"/>
              <a:buAutoNum type="alphaLcParenR"/>
            </a:pPr>
            <a:r>
              <a:rPr lang="en-US" sz="2000" dirty="0"/>
              <a:t>IgD</a:t>
            </a:r>
          </a:p>
          <a:p>
            <a:pPr marL="0" indent="0">
              <a:spcBef>
                <a:spcPts val="0"/>
              </a:spcBef>
              <a:buNone/>
            </a:pPr>
            <a:endParaRPr lang="en-US" sz="2000" dirty="0">
              <a:latin typeface="Didot" charset="0"/>
              <a:ea typeface="Didot" charset="0"/>
              <a:cs typeface="Didot" charset="0"/>
            </a:endParaRPr>
          </a:p>
          <a:p>
            <a:pPr marL="0" indent="0">
              <a:spcBef>
                <a:spcPts val="0"/>
              </a:spcBef>
              <a:buNone/>
            </a:pPr>
            <a:endParaRPr sz="2000" dirty="0">
              <a:latin typeface="Didot" charset="0"/>
              <a:ea typeface="Didot" charset="0"/>
              <a:cs typeface="Didot" charset="0"/>
            </a:endParaRPr>
          </a:p>
        </p:txBody>
      </p:sp>
    </p:spTree>
    <p:extLst>
      <p:ext uri="{BB962C8B-B14F-4D97-AF65-F5344CB8AC3E}">
        <p14:creationId xmlns:p14="http://schemas.microsoft.com/office/powerpoint/2010/main" val="28191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8" name="Shape 108"/>
          <p:cNvSpPr txBox="1"/>
          <p:nvPr/>
        </p:nvSpPr>
        <p:spPr>
          <a:xfrm>
            <a:off x="1981200" y="239712"/>
            <a:ext cx="82296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2711609" y="449706"/>
            <a:ext cx="420885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SBAs</a:t>
            </a:r>
          </a:p>
        </p:txBody>
      </p:sp>
      <p:sp>
        <p:nvSpPr>
          <p:cNvPr id="7" name="Shape 106">
            <a:extLst>
              <a:ext uri="{FF2B5EF4-FFF2-40B4-BE49-F238E27FC236}">
                <a16:creationId xmlns:a16="http://schemas.microsoft.com/office/drawing/2014/main" id="{4A1E0DAC-DC91-4EEB-8E60-37CCC14999AE}"/>
              </a:ext>
            </a:extLst>
          </p:cNvPr>
          <p:cNvSpPr txBox="1">
            <a:spLocks noGrp="1"/>
          </p:cNvSpPr>
          <p:nvPr>
            <p:ph type="body" idx="1"/>
          </p:nvPr>
        </p:nvSpPr>
        <p:spPr>
          <a:xfrm>
            <a:off x="1981200" y="1584025"/>
            <a:ext cx="8229600" cy="4525963"/>
          </a:xfrm>
          <a:prstGeom prst="rect">
            <a:avLst/>
          </a:prstGeom>
          <a:noFill/>
          <a:ln>
            <a:noFill/>
          </a:ln>
        </p:spPr>
        <p:txBody>
          <a:bodyPr spcFirstLastPara="1" wrap="square" lIns="91425" tIns="45700" rIns="91425" bIns="45700" anchor="t" anchorCtr="0">
            <a:noAutofit/>
          </a:bodyPr>
          <a:lstStyle/>
          <a:p>
            <a:pPr marL="0" indent="0">
              <a:spcBef>
                <a:spcPts val="0"/>
              </a:spcBef>
              <a:buNone/>
            </a:pPr>
            <a:endParaRPr lang="en-US" sz="2000" dirty="0"/>
          </a:p>
          <a:p>
            <a:pPr marL="0" indent="0">
              <a:spcBef>
                <a:spcPts val="0"/>
              </a:spcBef>
              <a:buNone/>
            </a:pPr>
            <a:r>
              <a:rPr lang="en-US" sz="2000" dirty="0"/>
              <a:t>An office worker has recently taken time off due to contracting the flu. A few weeks later other members of their office start showing flu symptoms. The worker asked his GP if he is at risk of contracting the flu again. Which antibody is responsible for secondary responses to a previous infection?</a:t>
            </a:r>
          </a:p>
          <a:p>
            <a:pPr indent="-457200">
              <a:spcBef>
                <a:spcPts val="0"/>
              </a:spcBef>
              <a:buFont typeface="+mj-lt"/>
              <a:buAutoNum type="alphaLcParenR"/>
            </a:pPr>
            <a:endParaRPr lang="en-US" sz="2000" dirty="0"/>
          </a:p>
          <a:p>
            <a:pPr indent="-457200">
              <a:spcBef>
                <a:spcPts val="0"/>
              </a:spcBef>
              <a:buFont typeface="+mj-lt"/>
              <a:buAutoNum type="alphaLcParenR"/>
            </a:pPr>
            <a:endParaRPr lang="en-US" sz="2000" dirty="0"/>
          </a:p>
          <a:p>
            <a:pPr indent="-457200">
              <a:spcBef>
                <a:spcPts val="0"/>
              </a:spcBef>
              <a:buFont typeface="+mj-lt"/>
              <a:buAutoNum type="alphaLcParenR"/>
            </a:pPr>
            <a:r>
              <a:rPr lang="en-US" sz="2000" dirty="0"/>
              <a:t>IgG</a:t>
            </a:r>
          </a:p>
          <a:p>
            <a:pPr indent="-457200">
              <a:spcBef>
                <a:spcPts val="0"/>
              </a:spcBef>
              <a:buFont typeface="+mj-lt"/>
              <a:buAutoNum type="alphaLcParenR"/>
            </a:pPr>
            <a:r>
              <a:rPr lang="en-US" sz="2000" dirty="0"/>
              <a:t>IgA</a:t>
            </a:r>
          </a:p>
          <a:p>
            <a:pPr indent="-457200">
              <a:spcBef>
                <a:spcPts val="0"/>
              </a:spcBef>
              <a:buFont typeface="+mj-lt"/>
              <a:buAutoNum type="alphaLcParenR"/>
            </a:pPr>
            <a:r>
              <a:rPr lang="en-US" sz="2000" dirty="0"/>
              <a:t>IgM</a:t>
            </a:r>
          </a:p>
          <a:p>
            <a:pPr indent="-457200">
              <a:spcBef>
                <a:spcPts val="0"/>
              </a:spcBef>
              <a:buFont typeface="+mj-lt"/>
              <a:buAutoNum type="alphaLcParenR"/>
            </a:pPr>
            <a:r>
              <a:rPr lang="en-US" sz="2000" dirty="0"/>
              <a:t>IgE</a:t>
            </a:r>
          </a:p>
          <a:p>
            <a:pPr indent="-457200">
              <a:spcBef>
                <a:spcPts val="0"/>
              </a:spcBef>
              <a:buFont typeface="+mj-lt"/>
              <a:buAutoNum type="alphaLcParenR"/>
            </a:pPr>
            <a:r>
              <a:rPr lang="en-US" sz="2000" dirty="0"/>
              <a:t>IgD</a:t>
            </a:r>
          </a:p>
          <a:p>
            <a:pPr marL="0" indent="0">
              <a:spcBef>
                <a:spcPts val="0"/>
              </a:spcBef>
              <a:buNone/>
            </a:pPr>
            <a:endParaRPr lang="en-US" sz="2000" dirty="0">
              <a:latin typeface="Didot" charset="0"/>
              <a:ea typeface="Didot" charset="0"/>
              <a:cs typeface="Didot" charset="0"/>
            </a:endParaRPr>
          </a:p>
          <a:p>
            <a:pPr marL="0" indent="0">
              <a:spcBef>
                <a:spcPts val="0"/>
              </a:spcBef>
              <a:buNone/>
            </a:pPr>
            <a:endParaRPr sz="2000" dirty="0">
              <a:latin typeface="Didot" charset="0"/>
              <a:ea typeface="Didot" charset="0"/>
              <a:cs typeface="Didot" charset="0"/>
            </a:endParaRPr>
          </a:p>
        </p:txBody>
      </p:sp>
    </p:spTree>
    <p:extLst>
      <p:ext uri="{BB962C8B-B14F-4D97-AF65-F5344CB8AC3E}">
        <p14:creationId xmlns:p14="http://schemas.microsoft.com/office/powerpoint/2010/main" val="345539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8" name="Shape 108"/>
          <p:cNvSpPr txBox="1"/>
          <p:nvPr/>
        </p:nvSpPr>
        <p:spPr>
          <a:xfrm>
            <a:off x="1981200" y="239712"/>
            <a:ext cx="82296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2711609" y="449706"/>
            <a:ext cx="420885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SBAs</a:t>
            </a:r>
          </a:p>
        </p:txBody>
      </p:sp>
      <p:sp>
        <p:nvSpPr>
          <p:cNvPr id="7" name="Shape 106">
            <a:extLst>
              <a:ext uri="{FF2B5EF4-FFF2-40B4-BE49-F238E27FC236}">
                <a16:creationId xmlns:a16="http://schemas.microsoft.com/office/drawing/2014/main" id="{4A1E0DAC-DC91-4EEB-8E60-37CCC14999AE}"/>
              </a:ext>
            </a:extLst>
          </p:cNvPr>
          <p:cNvSpPr txBox="1">
            <a:spLocks noGrp="1"/>
          </p:cNvSpPr>
          <p:nvPr>
            <p:ph type="body" idx="1"/>
          </p:nvPr>
        </p:nvSpPr>
        <p:spPr>
          <a:xfrm>
            <a:off x="1981200" y="1584025"/>
            <a:ext cx="8229600" cy="4525963"/>
          </a:xfrm>
          <a:prstGeom prst="rect">
            <a:avLst/>
          </a:prstGeom>
          <a:noFill/>
          <a:ln>
            <a:noFill/>
          </a:ln>
        </p:spPr>
        <p:txBody>
          <a:bodyPr spcFirstLastPara="1" wrap="square" lIns="91425" tIns="45700" rIns="91425" bIns="45700" anchor="t" anchorCtr="0">
            <a:noAutofit/>
          </a:bodyPr>
          <a:lstStyle/>
          <a:p>
            <a:pPr marL="0" indent="0">
              <a:spcBef>
                <a:spcPts val="0"/>
              </a:spcBef>
              <a:buNone/>
            </a:pPr>
            <a:r>
              <a:rPr lang="en-US" sz="2000" dirty="0"/>
              <a:t>A mother is concerned about infection of her newborn child. She asks her GP about best to protect their child from infections. Which is the most abundant antibody in colostrum?</a:t>
            </a:r>
          </a:p>
          <a:p>
            <a:pPr marL="0" indent="0">
              <a:spcBef>
                <a:spcPts val="0"/>
              </a:spcBef>
              <a:buNone/>
            </a:pPr>
            <a:endParaRPr lang="en-US" sz="2000" dirty="0"/>
          </a:p>
          <a:p>
            <a:pPr marL="0" indent="0">
              <a:spcBef>
                <a:spcPts val="0"/>
              </a:spcBef>
              <a:buNone/>
            </a:pPr>
            <a:endParaRPr lang="en-US" sz="2000" dirty="0"/>
          </a:p>
          <a:p>
            <a:pPr indent="-457200">
              <a:spcBef>
                <a:spcPts val="0"/>
              </a:spcBef>
              <a:buFont typeface="+mj-lt"/>
              <a:buAutoNum type="alphaLcParenR"/>
            </a:pPr>
            <a:endParaRPr lang="en-US" sz="2000" dirty="0"/>
          </a:p>
          <a:p>
            <a:pPr indent="-457200">
              <a:spcBef>
                <a:spcPts val="0"/>
              </a:spcBef>
              <a:buFont typeface="+mj-lt"/>
              <a:buAutoNum type="alphaLcParenR"/>
            </a:pPr>
            <a:r>
              <a:rPr lang="en-US" sz="2000" dirty="0"/>
              <a:t>IgG</a:t>
            </a:r>
          </a:p>
          <a:p>
            <a:pPr indent="-457200">
              <a:spcBef>
                <a:spcPts val="0"/>
              </a:spcBef>
              <a:buFont typeface="+mj-lt"/>
              <a:buAutoNum type="alphaLcParenR"/>
            </a:pPr>
            <a:r>
              <a:rPr lang="en-US" sz="2000" dirty="0"/>
              <a:t>IgA</a:t>
            </a:r>
          </a:p>
          <a:p>
            <a:pPr indent="-457200">
              <a:spcBef>
                <a:spcPts val="0"/>
              </a:spcBef>
              <a:buFont typeface="+mj-lt"/>
              <a:buAutoNum type="alphaLcParenR"/>
            </a:pPr>
            <a:r>
              <a:rPr lang="en-US" sz="2000" dirty="0"/>
              <a:t>IgM</a:t>
            </a:r>
          </a:p>
          <a:p>
            <a:pPr indent="-457200">
              <a:spcBef>
                <a:spcPts val="0"/>
              </a:spcBef>
              <a:buFont typeface="+mj-lt"/>
              <a:buAutoNum type="alphaLcParenR"/>
            </a:pPr>
            <a:r>
              <a:rPr lang="en-US" sz="2000" dirty="0"/>
              <a:t>IgE</a:t>
            </a:r>
          </a:p>
          <a:p>
            <a:pPr indent="-457200">
              <a:spcBef>
                <a:spcPts val="0"/>
              </a:spcBef>
              <a:buFont typeface="+mj-lt"/>
              <a:buAutoNum type="alphaLcParenR"/>
            </a:pPr>
            <a:r>
              <a:rPr lang="en-US" sz="2000" dirty="0"/>
              <a:t>IgD</a:t>
            </a:r>
          </a:p>
          <a:p>
            <a:pPr marL="0" indent="0">
              <a:spcBef>
                <a:spcPts val="0"/>
              </a:spcBef>
              <a:buNone/>
            </a:pPr>
            <a:endParaRPr lang="en-US" sz="2000" dirty="0">
              <a:latin typeface="Didot" charset="0"/>
              <a:ea typeface="Didot" charset="0"/>
              <a:cs typeface="Didot" charset="0"/>
            </a:endParaRPr>
          </a:p>
          <a:p>
            <a:pPr marL="0" indent="0">
              <a:spcBef>
                <a:spcPts val="0"/>
              </a:spcBef>
              <a:buNone/>
            </a:pPr>
            <a:endParaRPr sz="2000" dirty="0">
              <a:latin typeface="Didot" charset="0"/>
              <a:ea typeface="Didot" charset="0"/>
              <a:cs typeface="Didot" charset="0"/>
            </a:endParaRPr>
          </a:p>
        </p:txBody>
      </p:sp>
    </p:spTree>
    <p:extLst>
      <p:ext uri="{BB962C8B-B14F-4D97-AF65-F5344CB8AC3E}">
        <p14:creationId xmlns:p14="http://schemas.microsoft.com/office/powerpoint/2010/main" val="3796036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8" name="Shape 108"/>
          <p:cNvSpPr txBox="1"/>
          <p:nvPr/>
        </p:nvSpPr>
        <p:spPr>
          <a:xfrm>
            <a:off x="1981200" y="239712"/>
            <a:ext cx="82296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2711609" y="449706"/>
            <a:ext cx="420885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SBAs</a:t>
            </a:r>
          </a:p>
        </p:txBody>
      </p:sp>
      <p:sp>
        <p:nvSpPr>
          <p:cNvPr id="7" name="Shape 106">
            <a:extLst>
              <a:ext uri="{FF2B5EF4-FFF2-40B4-BE49-F238E27FC236}">
                <a16:creationId xmlns:a16="http://schemas.microsoft.com/office/drawing/2014/main" id="{4A1E0DAC-DC91-4EEB-8E60-37CCC14999AE}"/>
              </a:ext>
            </a:extLst>
          </p:cNvPr>
          <p:cNvSpPr txBox="1">
            <a:spLocks noGrp="1"/>
          </p:cNvSpPr>
          <p:nvPr>
            <p:ph type="body" idx="1"/>
          </p:nvPr>
        </p:nvSpPr>
        <p:spPr>
          <a:xfrm>
            <a:off x="1981200" y="1584025"/>
            <a:ext cx="8229600" cy="4525963"/>
          </a:xfrm>
          <a:prstGeom prst="rect">
            <a:avLst/>
          </a:prstGeom>
          <a:noFill/>
          <a:ln>
            <a:noFill/>
          </a:ln>
        </p:spPr>
        <p:txBody>
          <a:bodyPr spcFirstLastPara="1" wrap="square" lIns="91425" tIns="45700" rIns="91425" bIns="45700" anchor="t" anchorCtr="0">
            <a:noAutofit/>
          </a:bodyPr>
          <a:lstStyle/>
          <a:p>
            <a:pPr marL="0" indent="0">
              <a:spcBef>
                <a:spcPts val="0"/>
              </a:spcBef>
              <a:buNone/>
            </a:pPr>
            <a:r>
              <a:rPr lang="en-US" sz="2000" dirty="0"/>
              <a:t>A mother is concerned about infection of her newborn child. She asks her GP about best to protect their child from infections. Which is the most abundant antibody in colostrum?</a:t>
            </a:r>
          </a:p>
          <a:p>
            <a:pPr marL="0" indent="0">
              <a:spcBef>
                <a:spcPts val="0"/>
              </a:spcBef>
              <a:buNone/>
            </a:pPr>
            <a:endParaRPr lang="en-US" sz="2000" dirty="0"/>
          </a:p>
          <a:p>
            <a:pPr indent="-457200">
              <a:spcBef>
                <a:spcPts val="0"/>
              </a:spcBef>
              <a:buFont typeface="+mj-lt"/>
              <a:buAutoNum type="alphaLcParenR"/>
            </a:pPr>
            <a:endParaRPr lang="en-US" sz="2000" dirty="0"/>
          </a:p>
          <a:p>
            <a:pPr indent="-457200">
              <a:spcBef>
                <a:spcPts val="0"/>
              </a:spcBef>
              <a:buFont typeface="+mj-lt"/>
              <a:buAutoNum type="alphaLcParenR"/>
            </a:pPr>
            <a:r>
              <a:rPr lang="en-US" sz="2000" dirty="0"/>
              <a:t>IgG</a:t>
            </a:r>
          </a:p>
          <a:p>
            <a:pPr indent="-457200">
              <a:spcBef>
                <a:spcPts val="0"/>
              </a:spcBef>
              <a:buFont typeface="+mj-lt"/>
              <a:buAutoNum type="alphaLcParenR"/>
            </a:pPr>
            <a:r>
              <a:rPr lang="en-US" sz="2000" dirty="0"/>
              <a:t>IgA</a:t>
            </a:r>
          </a:p>
          <a:p>
            <a:pPr indent="-457200">
              <a:spcBef>
                <a:spcPts val="0"/>
              </a:spcBef>
              <a:buFont typeface="+mj-lt"/>
              <a:buAutoNum type="alphaLcParenR"/>
            </a:pPr>
            <a:r>
              <a:rPr lang="en-US" sz="2000" dirty="0"/>
              <a:t>IgM</a:t>
            </a:r>
          </a:p>
          <a:p>
            <a:pPr indent="-457200">
              <a:spcBef>
                <a:spcPts val="0"/>
              </a:spcBef>
              <a:buFont typeface="+mj-lt"/>
              <a:buAutoNum type="alphaLcParenR"/>
            </a:pPr>
            <a:r>
              <a:rPr lang="en-US" sz="2000" dirty="0"/>
              <a:t>IgE</a:t>
            </a:r>
          </a:p>
          <a:p>
            <a:pPr indent="-457200">
              <a:spcBef>
                <a:spcPts val="0"/>
              </a:spcBef>
              <a:buFont typeface="+mj-lt"/>
              <a:buAutoNum type="alphaLcParenR"/>
            </a:pPr>
            <a:r>
              <a:rPr lang="en-US" sz="2000" dirty="0"/>
              <a:t>IgD</a:t>
            </a:r>
          </a:p>
          <a:p>
            <a:pPr marL="0" indent="0">
              <a:spcBef>
                <a:spcPts val="0"/>
              </a:spcBef>
              <a:buNone/>
            </a:pPr>
            <a:endParaRPr lang="en-US" sz="2000" dirty="0">
              <a:latin typeface="Didot" charset="0"/>
              <a:ea typeface="Didot" charset="0"/>
              <a:cs typeface="Didot" charset="0"/>
            </a:endParaRPr>
          </a:p>
          <a:p>
            <a:pPr marL="0" indent="0">
              <a:spcBef>
                <a:spcPts val="0"/>
              </a:spcBef>
              <a:buNone/>
            </a:pPr>
            <a:endParaRPr sz="2000" dirty="0">
              <a:latin typeface="Didot" charset="0"/>
              <a:ea typeface="Didot" charset="0"/>
              <a:cs typeface="Didot" charset="0"/>
            </a:endParaRPr>
          </a:p>
        </p:txBody>
      </p:sp>
    </p:spTree>
    <p:extLst>
      <p:ext uri="{BB962C8B-B14F-4D97-AF65-F5344CB8AC3E}">
        <p14:creationId xmlns:p14="http://schemas.microsoft.com/office/powerpoint/2010/main" val="2856127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3" name="Picture 2">
            <a:extLst>
              <a:ext uri="{FF2B5EF4-FFF2-40B4-BE49-F238E27FC236}">
                <a16:creationId xmlns:a16="http://schemas.microsoft.com/office/drawing/2014/main" id="{8637BEBA-B9B5-4650-AFCF-5C5B6DF5F2CD}"/>
              </a:ext>
            </a:extLst>
          </p:cNvPr>
          <p:cNvPicPr>
            <a:picLocks noChangeAspect="1"/>
          </p:cNvPicPr>
          <p:nvPr/>
        </p:nvPicPr>
        <p:blipFill>
          <a:blip r:embed="rId3"/>
          <a:stretch>
            <a:fillRect/>
          </a:stretch>
        </p:blipFill>
        <p:spPr>
          <a:xfrm>
            <a:off x="2863419" y="1094925"/>
            <a:ext cx="6465162" cy="5313371"/>
          </a:xfrm>
          <a:prstGeom prst="rect">
            <a:avLst/>
          </a:prstGeom>
        </p:spPr>
      </p:pic>
      <p:sp>
        <p:nvSpPr>
          <p:cNvPr id="108" name="Shape 108"/>
          <p:cNvSpPr txBox="1"/>
          <p:nvPr/>
        </p:nvSpPr>
        <p:spPr>
          <a:xfrm>
            <a:off x="0" y="0"/>
            <a:ext cx="12192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1935706" y="264099"/>
            <a:ext cx="561180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Haematopoesis </a:t>
            </a:r>
          </a:p>
        </p:txBody>
      </p:sp>
    </p:spTree>
    <p:extLst>
      <p:ext uri="{BB962C8B-B14F-4D97-AF65-F5344CB8AC3E}">
        <p14:creationId xmlns:p14="http://schemas.microsoft.com/office/powerpoint/2010/main" val="192759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8" name="Shape 108"/>
          <p:cNvSpPr txBox="1"/>
          <p:nvPr/>
        </p:nvSpPr>
        <p:spPr>
          <a:xfrm>
            <a:off x="1981200" y="239712"/>
            <a:ext cx="82296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2711609" y="449706"/>
            <a:ext cx="420885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SBAs</a:t>
            </a:r>
          </a:p>
        </p:txBody>
      </p:sp>
      <p:sp>
        <p:nvSpPr>
          <p:cNvPr id="7" name="Shape 106">
            <a:extLst>
              <a:ext uri="{FF2B5EF4-FFF2-40B4-BE49-F238E27FC236}">
                <a16:creationId xmlns:a16="http://schemas.microsoft.com/office/drawing/2014/main" id="{4A1E0DAC-DC91-4EEB-8E60-37CCC14999AE}"/>
              </a:ext>
            </a:extLst>
          </p:cNvPr>
          <p:cNvSpPr txBox="1">
            <a:spLocks noGrp="1"/>
          </p:cNvSpPr>
          <p:nvPr>
            <p:ph type="body" idx="1"/>
          </p:nvPr>
        </p:nvSpPr>
        <p:spPr>
          <a:xfrm>
            <a:off x="1981200" y="1584025"/>
            <a:ext cx="8229600" cy="4525963"/>
          </a:xfrm>
          <a:prstGeom prst="rect">
            <a:avLst/>
          </a:prstGeom>
          <a:noFill/>
          <a:ln>
            <a:noFill/>
          </a:ln>
        </p:spPr>
        <p:txBody>
          <a:bodyPr spcFirstLastPara="1" wrap="square" lIns="91425" tIns="45700" rIns="91425" bIns="45700" anchor="t" anchorCtr="0">
            <a:noAutofit/>
          </a:bodyPr>
          <a:lstStyle/>
          <a:p>
            <a:pPr marL="0" indent="0">
              <a:spcBef>
                <a:spcPts val="0"/>
              </a:spcBef>
              <a:buNone/>
            </a:pPr>
            <a:r>
              <a:rPr lang="en-US" sz="2000" dirty="0"/>
              <a:t>A 38-year-old male attends the human immunodeficiency virus (HIV) clinic for routine blood tests for monitoring of his condition. The number of which of the following cells is used to measure the progression of disease in HIV positive patients?</a:t>
            </a:r>
          </a:p>
          <a:p>
            <a:pPr marL="0" indent="0">
              <a:spcBef>
                <a:spcPts val="0"/>
              </a:spcBef>
              <a:buNone/>
            </a:pPr>
            <a:endParaRPr lang="en-US" sz="2000" dirty="0">
              <a:latin typeface="Didot" charset="0"/>
              <a:ea typeface="Didot" charset="0"/>
              <a:cs typeface="Didot" charset="0"/>
            </a:endParaRPr>
          </a:p>
          <a:p>
            <a:pPr indent="-457200">
              <a:spcBef>
                <a:spcPts val="0"/>
              </a:spcBef>
              <a:buFont typeface="+mj-lt"/>
              <a:buAutoNum type="alphaLcParenR"/>
            </a:pPr>
            <a:r>
              <a:rPr lang="en-GB" sz="2000" dirty="0">
                <a:latin typeface="Didot" charset="0"/>
                <a:ea typeface="Didot" charset="0"/>
                <a:cs typeface="Didot" charset="0"/>
              </a:rPr>
              <a:t>Neutrophils</a:t>
            </a:r>
          </a:p>
          <a:p>
            <a:pPr indent="-457200">
              <a:spcBef>
                <a:spcPts val="0"/>
              </a:spcBef>
              <a:buFont typeface="+mj-lt"/>
              <a:buAutoNum type="alphaLcParenR"/>
            </a:pPr>
            <a:r>
              <a:rPr lang="en-GB" sz="2000" dirty="0">
                <a:latin typeface="Didot" charset="0"/>
                <a:ea typeface="Didot" charset="0"/>
                <a:cs typeface="Didot" charset="0"/>
              </a:rPr>
              <a:t>B Cells</a:t>
            </a:r>
          </a:p>
          <a:p>
            <a:pPr indent="-457200">
              <a:spcBef>
                <a:spcPts val="0"/>
              </a:spcBef>
              <a:buFont typeface="+mj-lt"/>
              <a:buAutoNum type="alphaLcParenR"/>
            </a:pPr>
            <a:r>
              <a:rPr lang="en-GB" sz="2000" dirty="0">
                <a:latin typeface="Didot" charset="0"/>
                <a:ea typeface="Didot" charset="0"/>
                <a:cs typeface="Didot" charset="0"/>
              </a:rPr>
              <a:t>NK cells </a:t>
            </a:r>
          </a:p>
          <a:p>
            <a:pPr indent="-457200">
              <a:spcBef>
                <a:spcPts val="0"/>
              </a:spcBef>
              <a:buFont typeface="+mj-lt"/>
              <a:buAutoNum type="alphaLcParenR"/>
            </a:pPr>
            <a:r>
              <a:rPr lang="en-GB" sz="2000" dirty="0">
                <a:latin typeface="Didot" charset="0"/>
                <a:ea typeface="Didot" charset="0"/>
                <a:cs typeface="Didot" charset="0"/>
              </a:rPr>
              <a:t>CD4 T cells </a:t>
            </a:r>
          </a:p>
          <a:p>
            <a:pPr indent="-457200">
              <a:spcBef>
                <a:spcPts val="0"/>
              </a:spcBef>
              <a:buFont typeface="+mj-lt"/>
              <a:buAutoNum type="alphaLcParenR"/>
            </a:pPr>
            <a:r>
              <a:rPr lang="en-GB" sz="2000" dirty="0">
                <a:latin typeface="Didot" charset="0"/>
                <a:ea typeface="Didot" charset="0"/>
                <a:cs typeface="Didot" charset="0"/>
              </a:rPr>
              <a:t>CD8 T cells</a:t>
            </a:r>
            <a:endParaRPr sz="2000" dirty="0">
              <a:latin typeface="Didot" charset="0"/>
              <a:ea typeface="Didot" charset="0"/>
              <a:cs typeface="Didot" charset="0"/>
            </a:endParaRPr>
          </a:p>
        </p:txBody>
      </p:sp>
    </p:spTree>
    <p:extLst>
      <p:ext uri="{BB962C8B-B14F-4D97-AF65-F5344CB8AC3E}">
        <p14:creationId xmlns:p14="http://schemas.microsoft.com/office/powerpoint/2010/main" val="385671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8" name="Shape 108"/>
          <p:cNvSpPr txBox="1"/>
          <p:nvPr/>
        </p:nvSpPr>
        <p:spPr>
          <a:xfrm>
            <a:off x="1981200" y="239712"/>
            <a:ext cx="82296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2711609" y="449706"/>
            <a:ext cx="420885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SBAs</a:t>
            </a:r>
          </a:p>
        </p:txBody>
      </p:sp>
      <p:sp>
        <p:nvSpPr>
          <p:cNvPr id="7" name="Shape 106">
            <a:extLst>
              <a:ext uri="{FF2B5EF4-FFF2-40B4-BE49-F238E27FC236}">
                <a16:creationId xmlns:a16="http://schemas.microsoft.com/office/drawing/2014/main" id="{4A1E0DAC-DC91-4EEB-8E60-37CCC14999AE}"/>
              </a:ext>
            </a:extLst>
          </p:cNvPr>
          <p:cNvSpPr txBox="1">
            <a:spLocks noGrp="1"/>
          </p:cNvSpPr>
          <p:nvPr>
            <p:ph type="body" idx="1"/>
          </p:nvPr>
        </p:nvSpPr>
        <p:spPr>
          <a:xfrm>
            <a:off x="1981200" y="1584025"/>
            <a:ext cx="8229600" cy="4525963"/>
          </a:xfrm>
          <a:prstGeom prst="rect">
            <a:avLst/>
          </a:prstGeom>
          <a:noFill/>
          <a:ln>
            <a:noFill/>
          </a:ln>
        </p:spPr>
        <p:txBody>
          <a:bodyPr spcFirstLastPara="1" wrap="square" lIns="91425" tIns="45700" rIns="91425" bIns="45700" anchor="t" anchorCtr="0">
            <a:noAutofit/>
          </a:bodyPr>
          <a:lstStyle/>
          <a:p>
            <a:pPr marL="0" indent="0">
              <a:spcBef>
                <a:spcPts val="0"/>
              </a:spcBef>
              <a:buNone/>
            </a:pPr>
            <a:r>
              <a:rPr lang="en-US" sz="2000" dirty="0"/>
              <a:t>A 34-year-old man is referred to the gastroenterologist due to persistent epigastric pain and nausea. He returned travelling from south-east Asia ten weeks ago. Blood tests reveal iron deficiency anaemia, and faecal microscopy reveals the presence of hookworm eggs. Which immune cell is responsible for the defense against helminths (parasitic worms)?</a:t>
            </a:r>
          </a:p>
          <a:p>
            <a:pPr marL="0" indent="0">
              <a:spcBef>
                <a:spcPts val="0"/>
              </a:spcBef>
              <a:buNone/>
            </a:pPr>
            <a:endParaRPr lang="en-US" sz="2000" dirty="0"/>
          </a:p>
          <a:p>
            <a:pPr indent="-457200">
              <a:spcBef>
                <a:spcPts val="0"/>
              </a:spcBef>
              <a:buFont typeface="+mj-lt"/>
              <a:buAutoNum type="alphaLcParenR"/>
            </a:pPr>
            <a:r>
              <a:rPr lang="en-US" sz="2000" dirty="0"/>
              <a:t>Basophils</a:t>
            </a:r>
          </a:p>
          <a:p>
            <a:pPr indent="-457200">
              <a:spcBef>
                <a:spcPts val="0"/>
              </a:spcBef>
              <a:buFont typeface="+mj-lt"/>
              <a:buAutoNum type="alphaLcParenR"/>
            </a:pPr>
            <a:r>
              <a:rPr lang="en-US" sz="2000" dirty="0"/>
              <a:t>Eosinophils </a:t>
            </a:r>
          </a:p>
          <a:p>
            <a:pPr indent="-457200">
              <a:spcBef>
                <a:spcPts val="0"/>
              </a:spcBef>
              <a:buFont typeface="+mj-lt"/>
              <a:buAutoNum type="alphaLcParenR"/>
            </a:pPr>
            <a:r>
              <a:rPr lang="en-US" sz="2000" dirty="0"/>
              <a:t>Neutrophils </a:t>
            </a:r>
          </a:p>
          <a:p>
            <a:pPr indent="-457200">
              <a:spcBef>
                <a:spcPts val="0"/>
              </a:spcBef>
              <a:buFont typeface="+mj-lt"/>
              <a:buAutoNum type="alphaLcParenR"/>
            </a:pPr>
            <a:r>
              <a:rPr lang="en-US" sz="2000" dirty="0"/>
              <a:t>Macrophages </a:t>
            </a:r>
          </a:p>
          <a:p>
            <a:pPr indent="-457200">
              <a:spcBef>
                <a:spcPts val="0"/>
              </a:spcBef>
              <a:buFont typeface="+mj-lt"/>
              <a:buAutoNum type="alphaLcParenR"/>
            </a:pPr>
            <a:r>
              <a:rPr lang="en-US" sz="2000" dirty="0"/>
              <a:t>Dendritic Cells</a:t>
            </a:r>
          </a:p>
          <a:p>
            <a:pPr marL="0" indent="0">
              <a:spcBef>
                <a:spcPts val="0"/>
              </a:spcBef>
              <a:buNone/>
            </a:pPr>
            <a:endParaRPr sz="2000" dirty="0">
              <a:latin typeface="Didot" charset="0"/>
              <a:ea typeface="Didot" charset="0"/>
              <a:cs typeface="Didot" charset="0"/>
            </a:endParaRPr>
          </a:p>
        </p:txBody>
      </p:sp>
    </p:spTree>
    <p:extLst>
      <p:ext uri="{BB962C8B-B14F-4D97-AF65-F5344CB8AC3E}">
        <p14:creationId xmlns:p14="http://schemas.microsoft.com/office/powerpoint/2010/main" val="136053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8" name="Shape 108"/>
          <p:cNvSpPr txBox="1"/>
          <p:nvPr/>
        </p:nvSpPr>
        <p:spPr>
          <a:xfrm>
            <a:off x="1981200" y="239712"/>
            <a:ext cx="82296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2711609" y="449706"/>
            <a:ext cx="420885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SBAs</a:t>
            </a:r>
          </a:p>
        </p:txBody>
      </p:sp>
      <p:sp>
        <p:nvSpPr>
          <p:cNvPr id="4" name="Text Placeholder 3">
            <a:extLst>
              <a:ext uri="{FF2B5EF4-FFF2-40B4-BE49-F238E27FC236}">
                <a16:creationId xmlns:a16="http://schemas.microsoft.com/office/drawing/2014/main" id="{66390FA7-0AF2-4A76-B2CA-1F5D135E62F2}"/>
              </a:ext>
            </a:extLst>
          </p:cNvPr>
          <p:cNvSpPr>
            <a:spLocks noGrp="1"/>
          </p:cNvSpPr>
          <p:nvPr>
            <p:ph type="body" idx="1"/>
          </p:nvPr>
        </p:nvSpPr>
        <p:spPr>
          <a:xfrm>
            <a:off x="1981200" y="1600201"/>
            <a:ext cx="8229600" cy="4525963"/>
          </a:xfrm>
        </p:spPr>
        <p:txBody>
          <a:bodyPr/>
          <a:lstStyle/>
          <a:p>
            <a:pPr marL="177800" indent="0">
              <a:buNone/>
            </a:pPr>
            <a:r>
              <a:rPr lang="en-US" sz="2000" dirty="0"/>
              <a:t>A 14-year-old boy complains of a 3-day history of fatigue, aches and pains, and fever. Upon examination his temperature is 38ºC and his tonsils are inflamed. He is suspected to have a bacterial infection which will be fought by his adaptive immune system. Which of the following cell-surface proteins are found on cytotoxic T-cells?</a:t>
            </a:r>
          </a:p>
          <a:p>
            <a:pPr marL="177800" indent="0">
              <a:buNone/>
            </a:pPr>
            <a:endParaRPr lang="en-US" sz="2000" dirty="0"/>
          </a:p>
          <a:p>
            <a:pPr marL="635000" indent="-457200">
              <a:buFont typeface="+mj-lt"/>
              <a:buAutoNum type="alphaLcParenR"/>
            </a:pPr>
            <a:r>
              <a:rPr lang="en-US" sz="2000" dirty="0"/>
              <a:t>CD4 </a:t>
            </a:r>
          </a:p>
          <a:p>
            <a:pPr marL="635000" indent="-457200">
              <a:buFont typeface="+mj-lt"/>
              <a:buAutoNum type="alphaLcParenR"/>
            </a:pPr>
            <a:r>
              <a:rPr lang="en-US" sz="2000" dirty="0"/>
              <a:t>CRP </a:t>
            </a:r>
          </a:p>
          <a:p>
            <a:pPr marL="635000" indent="-457200">
              <a:buFont typeface="+mj-lt"/>
              <a:buAutoNum type="alphaLcParenR"/>
            </a:pPr>
            <a:r>
              <a:rPr lang="en-US" sz="2000" dirty="0"/>
              <a:t>MHC I</a:t>
            </a:r>
          </a:p>
          <a:p>
            <a:pPr marL="635000" indent="-457200">
              <a:buFont typeface="+mj-lt"/>
              <a:buAutoNum type="alphaLcParenR"/>
            </a:pPr>
            <a:r>
              <a:rPr lang="en-US" sz="2000" dirty="0"/>
              <a:t>CD 8 </a:t>
            </a:r>
          </a:p>
          <a:p>
            <a:pPr marL="635000" indent="-457200">
              <a:buFont typeface="+mj-lt"/>
              <a:buAutoNum type="alphaLcParenR"/>
            </a:pPr>
            <a:r>
              <a:rPr lang="en-US" sz="2000" dirty="0"/>
              <a:t>MHC II</a:t>
            </a:r>
            <a:endParaRPr lang="en-GB" sz="2000" dirty="0"/>
          </a:p>
        </p:txBody>
      </p:sp>
    </p:spTree>
    <p:extLst>
      <p:ext uri="{BB962C8B-B14F-4D97-AF65-F5344CB8AC3E}">
        <p14:creationId xmlns:p14="http://schemas.microsoft.com/office/powerpoint/2010/main" val="3239107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8" name="Shape 108"/>
          <p:cNvSpPr txBox="1"/>
          <p:nvPr/>
        </p:nvSpPr>
        <p:spPr>
          <a:xfrm>
            <a:off x="1981200" y="239712"/>
            <a:ext cx="82296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2711609" y="449706"/>
            <a:ext cx="420885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SBAs</a:t>
            </a:r>
          </a:p>
        </p:txBody>
      </p:sp>
      <p:sp>
        <p:nvSpPr>
          <p:cNvPr id="4" name="Text Placeholder 3">
            <a:extLst>
              <a:ext uri="{FF2B5EF4-FFF2-40B4-BE49-F238E27FC236}">
                <a16:creationId xmlns:a16="http://schemas.microsoft.com/office/drawing/2014/main" id="{66390FA7-0AF2-4A76-B2CA-1F5D135E62F2}"/>
              </a:ext>
            </a:extLst>
          </p:cNvPr>
          <p:cNvSpPr>
            <a:spLocks noGrp="1"/>
          </p:cNvSpPr>
          <p:nvPr>
            <p:ph type="body" idx="1"/>
          </p:nvPr>
        </p:nvSpPr>
        <p:spPr>
          <a:xfrm>
            <a:off x="1981200" y="1600201"/>
            <a:ext cx="8229600" cy="4525963"/>
          </a:xfrm>
        </p:spPr>
        <p:txBody>
          <a:bodyPr/>
          <a:lstStyle/>
          <a:p>
            <a:pPr marL="177800" indent="0">
              <a:buNone/>
            </a:pPr>
            <a:r>
              <a:rPr lang="en-US" sz="2000" dirty="0"/>
              <a:t>A 65-year-old man is admitted to hospital following a fall. He subsequently developed a bacterial hospital-acquired pneumonia. Given the most likely causative microorganism, which molecule is responsible for presenting its antigenic material to immune cells?</a:t>
            </a:r>
          </a:p>
          <a:p>
            <a:pPr marL="177800" indent="0">
              <a:buNone/>
            </a:pPr>
            <a:endParaRPr lang="en-US" sz="2000" dirty="0"/>
          </a:p>
          <a:p>
            <a:pPr marL="635000" indent="-457200">
              <a:buFont typeface="+mj-lt"/>
              <a:buAutoNum type="alphaLcParenR"/>
            </a:pPr>
            <a:r>
              <a:rPr lang="en-US" sz="2000" dirty="0"/>
              <a:t>CD4 </a:t>
            </a:r>
          </a:p>
          <a:p>
            <a:pPr marL="635000" indent="-457200">
              <a:buFont typeface="+mj-lt"/>
              <a:buAutoNum type="alphaLcParenR"/>
            </a:pPr>
            <a:r>
              <a:rPr lang="en-US" sz="2000" dirty="0"/>
              <a:t>MHC III </a:t>
            </a:r>
          </a:p>
          <a:p>
            <a:pPr marL="635000" indent="-457200">
              <a:buFont typeface="+mj-lt"/>
              <a:buAutoNum type="alphaLcParenR"/>
            </a:pPr>
            <a:r>
              <a:rPr lang="en-US" sz="2000" dirty="0"/>
              <a:t>MHC I</a:t>
            </a:r>
          </a:p>
          <a:p>
            <a:pPr marL="635000" indent="-457200">
              <a:buFont typeface="+mj-lt"/>
              <a:buAutoNum type="alphaLcParenR"/>
            </a:pPr>
            <a:r>
              <a:rPr lang="en-US" sz="2000" dirty="0"/>
              <a:t>TCR</a:t>
            </a:r>
          </a:p>
          <a:p>
            <a:pPr marL="635000" indent="-457200">
              <a:buFont typeface="+mj-lt"/>
              <a:buAutoNum type="alphaLcParenR"/>
            </a:pPr>
            <a:r>
              <a:rPr lang="en-US" sz="2000" dirty="0"/>
              <a:t>MHC II</a:t>
            </a:r>
            <a:endParaRPr lang="en-GB" sz="2000" dirty="0"/>
          </a:p>
        </p:txBody>
      </p:sp>
    </p:spTree>
    <p:extLst>
      <p:ext uri="{BB962C8B-B14F-4D97-AF65-F5344CB8AC3E}">
        <p14:creationId xmlns:p14="http://schemas.microsoft.com/office/powerpoint/2010/main" val="26065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8" name="Shape 108"/>
          <p:cNvSpPr txBox="1"/>
          <p:nvPr/>
        </p:nvSpPr>
        <p:spPr>
          <a:xfrm>
            <a:off x="1981200" y="239712"/>
            <a:ext cx="82296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2711609" y="449706"/>
            <a:ext cx="420885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SBAs</a:t>
            </a:r>
          </a:p>
        </p:txBody>
      </p:sp>
      <p:sp>
        <p:nvSpPr>
          <p:cNvPr id="4" name="Text Placeholder 3">
            <a:extLst>
              <a:ext uri="{FF2B5EF4-FFF2-40B4-BE49-F238E27FC236}">
                <a16:creationId xmlns:a16="http://schemas.microsoft.com/office/drawing/2014/main" id="{66390FA7-0AF2-4A76-B2CA-1F5D135E62F2}"/>
              </a:ext>
            </a:extLst>
          </p:cNvPr>
          <p:cNvSpPr>
            <a:spLocks noGrp="1"/>
          </p:cNvSpPr>
          <p:nvPr>
            <p:ph type="body" idx="1"/>
          </p:nvPr>
        </p:nvSpPr>
        <p:spPr>
          <a:xfrm>
            <a:off x="1981200" y="1600201"/>
            <a:ext cx="8229600" cy="4525963"/>
          </a:xfrm>
        </p:spPr>
        <p:txBody>
          <a:bodyPr/>
          <a:lstStyle/>
          <a:p>
            <a:pPr marL="177800" indent="0">
              <a:buNone/>
            </a:pPr>
            <a:r>
              <a:rPr lang="en-US" sz="2000" dirty="0"/>
              <a:t>A father brings their 6-year-old boy to the GP complaining of an incredibly lengthy chest infection and recurrent gastritis. He is referred to an immunologist. His bloods extremely low levels of IgA and IgG. He is diagnosed with common variable immunodeficiency (CVID). Which adaptive cell type is essential in aiding class switching of B cells? </a:t>
            </a:r>
          </a:p>
          <a:p>
            <a:pPr marL="177800" indent="0">
              <a:buNone/>
            </a:pPr>
            <a:endParaRPr lang="en-US" sz="2000" dirty="0"/>
          </a:p>
          <a:p>
            <a:pPr marL="635000" indent="-457200">
              <a:buFont typeface="+mj-lt"/>
              <a:buAutoNum type="alphaLcParenR"/>
            </a:pPr>
            <a:r>
              <a:rPr lang="en-US" sz="2000" dirty="0"/>
              <a:t>Natural Killer T cells. </a:t>
            </a:r>
          </a:p>
          <a:p>
            <a:pPr marL="635000" indent="-457200">
              <a:buFont typeface="+mj-lt"/>
              <a:buAutoNum type="alphaLcParenR"/>
            </a:pPr>
            <a:r>
              <a:rPr lang="en-US" sz="2000" dirty="0"/>
              <a:t>Th17 cells </a:t>
            </a:r>
          </a:p>
          <a:p>
            <a:pPr marL="635000" indent="-457200">
              <a:buFont typeface="+mj-lt"/>
              <a:buAutoNum type="alphaLcParenR"/>
            </a:pPr>
            <a:r>
              <a:rPr lang="en-US" sz="2000" dirty="0"/>
              <a:t>Th2 cells </a:t>
            </a:r>
          </a:p>
          <a:p>
            <a:pPr marL="635000" indent="-457200">
              <a:buFont typeface="+mj-lt"/>
              <a:buAutoNum type="alphaLcParenR"/>
            </a:pPr>
            <a:r>
              <a:rPr lang="en-US" sz="2000" dirty="0"/>
              <a:t>Th1 cells</a:t>
            </a:r>
          </a:p>
          <a:p>
            <a:pPr marL="635000" indent="-457200">
              <a:buFont typeface="+mj-lt"/>
              <a:buAutoNum type="alphaLcParenR"/>
            </a:pPr>
            <a:r>
              <a:rPr lang="en-US" sz="2000" dirty="0"/>
              <a:t>Dendritic Cells</a:t>
            </a:r>
            <a:endParaRPr lang="en-GB" sz="2000" dirty="0"/>
          </a:p>
        </p:txBody>
      </p:sp>
    </p:spTree>
    <p:extLst>
      <p:ext uri="{BB962C8B-B14F-4D97-AF65-F5344CB8AC3E}">
        <p14:creationId xmlns:p14="http://schemas.microsoft.com/office/powerpoint/2010/main" val="155535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8" name="Shape 108"/>
          <p:cNvSpPr txBox="1"/>
          <p:nvPr/>
        </p:nvSpPr>
        <p:spPr>
          <a:xfrm>
            <a:off x="1981200" y="239712"/>
            <a:ext cx="82296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2711609" y="449706"/>
            <a:ext cx="420885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SBAs</a:t>
            </a:r>
          </a:p>
        </p:txBody>
      </p:sp>
      <p:sp>
        <p:nvSpPr>
          <p:cNvPr id="7" name="Shape 106">
            <a:extLst>
              <a:ext uri="{FF2B5EF4-FFF2-40B4-BE49-F238E27FC236}">
                <a16:creationId xmlns:a16="http://schemas.microsoft.com/office/drawing/2014/main" id="{4A1E0DAC-DC91-4EEB-8E60-37CCC14999AE}"/>
              </a:ext>
            </a:extLst>
          </p:cNvPr>
          <p:cNvSpPr txBox="1">
            <a:spLocks noGrp="1"/>
          </p:cNvSpPr>
          <p:nvPr>
            <p:ph type="body" idx="1"/>
          </p:nvPr>
        </p:nvSpPr>
        <p:spPr>
          <a:xfrm>
            <a:off x="1981200" y="1584025"/>
            <a:ext cx="8229600" cy="4525963"/>
          </a:xfrm>
          <a:prstGeom prst="rect">
            <a:avLst/>
          </a:prstGeom>
          <a:noFill/>
          <a:ln>
            <a:noFill/>
          </a:ln>
        </p:spPr>
        <p:txBody>
          <a:bodyPr spcFirstLastPara="1" wrap="square" lIns="91425" tIns="45700" rIns="91425" bIns="45700" anchor="t" anchorCtr="0">
            <a:noAutofit/>
          </a:bodyPr>
          <a:lstStyle/>
          <a:p>
            <a:pPr marL="0" indent="0">
              <a:spcBef>
                <a:spcPts val="0"/>
              </a:spcBef>
              <a:buNone/>
            </a:pPr>
            <a:r>
              <a:rPr lang="en-US" sz="2000" dirty="0"/>
              <a:t>A 24-year-old lady collapses after being stung by a wasp. You run to her aid and find marked facial oedema and a loud wheeze. You suspect anaphylaxis. Which type of immunoglobulin (Ig) is associated with this kind of reaction?</a:t>
            </a:r>
          </a:p>
          <a:p>
            <a:pPr marL="0" indent="0">
              <a:spcBef>
                <a:spcPts val="0"/>
              </a:spcBef>
              <a:buNone/>
            </a:pPr>
            <a:endParaRPr lang="en-US" sz="2000" dirty="0">
              <a:latin typeface="Didot" charset="0"/>
              <a:ea typeface="Didot" charset="0"/>
              <a:cs typeface="Didot" charset="0"/>
            </a:endParaRPr>
          </a:p>
          <a:p>
            <a:pPr indent="-457200">
              <a:spcBef>
                <a:spcPts val="0"/>
              </a:spcBef>
              <a:buFont typeface="+mj-lt"/>
              <a:buAutoNum type="alphaLcParenR"/>
            </a:pPr>
            <a:r>
              <a:rPr lang="en-US" sz="2000" dirty="0">
                <a:latin typeface="Didot" charset="0"/>
                <a:ea typeface="Didot" charset="0"/>
                <a:cs typeface="Didot" charset="0"/>
              </a:rPr>
              <a:t>IgG</a:t>
            </a:r>
          </a:p>
          <a:p>
            <a:pPr indent="-457200">
              <a:spcBef>
                <a:spcPts val="0"/>
              </a:spcBef>
              <a:buFont typeface="+mj-lt"/>
              <a:buAutoNum type="alphaLcParenR"/>
            </a:pPr>
            <a:r>
              <a:rPr lang="en-US" sz="2000" dirty="0">
                <a:latin typeface="Didot" charset="0"/>
                <a:ea typeface="Didot" charset="0"/>
                <a:cs typeface="Didot" charset="0"/>
              </a:rPr>
              <a:t>IgA</a:t>
            </a:r>
          </a:p>
          <a:p>
            <a:pPr indent="-457200">
              <a:spcBef>
                <a:spcPts val="0"/>
              </a:spcBef>
              <a:buFont typeface="+mj-lt"/>
              <a:buAutoNum type="alphaLcParenR"/>
            </a:pPr>
            <a:r>
              <a:rPr lang="en-US" sz="2000" dirty="0">
                <a:latin typeface="Didot" charset="0"/>
                <a:ea typeface="Didot" charset="0"/>
                <a:cs typeface="Didot" charset="0"/>
              </a:rPr>
              <a:t>IgM</a:t>
            </a:r>
          </a:p>
          <a:p>
            <a:pPr indent="-457200">
              <a:spcBef>
                <a:spcPts val="0"/>
              </a:spcBef>
              <a:buFont typeface="+mj-lt"/>
              <a:buAutoNum type="alphaLcParenR"/>
            </a:pPr>
            <a:r>
              <a:rPr lang="en-US" sz="2000" dirty="0">
                <a:latin typeface="Didot" charset="0"/>
                <a:ea typeface="Didot" charset="0"/>
                <a:cs typeface="Didot" charset="0"/>
              </a:rPr>
              <a:t>IgE</a:t>
            </a:r>
          </a:p>
          <a:p>
            <a:pPr indent="-457200">
              <a:spcBef>
                <a:spcPts val="0"/>
              </a:spcBef>
              <a:buFont typeface="+mj-lt"/>
              <a:buAutoNum type="alphaLcParenR"/>
            </a:pPr>
            <a:r>
              <a:rPr lang="en-US" sz="2000" dirty="0">
                <a:latin typeface="Didot" charset="0"/>
                <a:ea typeface="Didot" charset="0"/>
                <a:cs typeface="Didot" charset="0"/>
              </a:rPr>
              <a:t>IgD</a:t>
            </a:r>
            <a:endParaRPr sz="2000" dirty="0">
              <a:latin typeface="Didot" charset="0"/>
              <a:ea typeface="Didot" charset="0"/>
              <a:cs typeface="Didot" charset="0"/>
            </a:endParaRPr>
          </a:p>
        </p:txBody>
      </p:sp>
    </p:spTree>
    <p:extLst>
      <p:ext uri="{BB962C8B-B14F-4D97-AF65-F5344CB8AC3E}">
        <p14:creationId xmlns:p14="http://schemas.microsoft.com/office/powerpoint/2010/main" val="217232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8" name="Shape 108"/>
          <p:cNvSpPr txBox="1"/>
          <p:nvPr/>
        </p:nvSpPr>
        <p:spPr>
          <a:xfrm>
            <a:off x="0" y="12771"/>
            <a:ext cx="12192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1935706" y="264099"/>
            <a:ext cx="5611800"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Haematopoesis </a:t>
            </a:r>
          </a:p>
        </p:txBody>
      </p:sp>
      <p:pic>
        <p:nvPicPr>
          <p:cNvPr id="5" name="Picture 4">
            <a:extLst>
              <a:ext uri="{FF2B5EF4-FFF2-40B4-BE49-F238E27FC236}">
                <a16:creationId xmlns:a16="http://schemas.microsoft.com/office/drawing/2014/main" id="{06B0404B-030F-48DD-A92A-28826CB46622}"/>
              </a:ext>
            </a:extLst>
          </p:cNvPr>
          <p:cNvPicPr>
            <a:picLocks noChangeAspect="1"/>
          </p:cNvPicPr>
          <p:nvPr/>
        </p:nvPicPr>
        <p:blipFill>
          <a:blip r:embed="rId3"/>
          <a:stretch>
            <a:fillRect/>
          </a:stretch>
        </p:blipFill>
        <p:spPr>
          <a:xfrm>
            <a:off x="2738991" y="1147763"/>
            <a:ext cx="6395484" cy="4801625"/>
          </a:xfrm>
          <a:prstGeom prst="rect">
            <a:avLst/>
          </a:prstGeom>
        </p:spPr>
      </p:pic>
    </p:spTree>
    <p:extLst>
      <p:ext uri="{BB962C8B-B14F-4D97-AF65-F5344CB8AC3E}">
        <p14:creationId xmlns:p14="http://schemas.microsoft.com/office/powerpoint/2010/main" val="196103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8" name="Shape 108"/>
          <p:cNvSpPr txBox="1"/>
          <p:nvPr/>
        </p:nvSpPr>
        <p:spPr>
          <a:xfrm>
            <a:off x="0" y="0"/>
            <a:ext cx="12192000" cy="1143000"/>
          </a:xfrm>
          <a:prstGeom prst="rect">
            <a:avLst/>
          </a:prstGeom>
          <a:solidFill>
            <a:srgbClr val="293267"/>
          </a:solidFill>
          <a:ln>
            <a:noFill/>
          </a:ln>
        </p:spPr>
        <p:txBody>
          <a:bodyPr wrap="square" lIns="91425" tIns="45700" rIns="91425" bIns="45700" anchor="t" anchorCtr="0">
            <a:noAutofit/>
          </a:bodyPr>
          <a:lstStyle/>
          <a:p>
            <a:pPr>
              <a:buClr>
                <a:schemeClr val="dk1"/>
              </a:buClr>
            </a:pPr>
            <a:endParaRPr sz="1800">
              <a:solidFill>
                <a:schemeClr val="dk1"/>
              </a:solidFill>
              <a:latin typeface="Calibri"/>
              <a:ea typeface="Calibri"/>
              <a:cs typeface="Calibri"/>
              <a:sym typeface="Calibri"/>
            </a:endParaRPr>
          </a:p>
        </p:txBody>
      </p:sp>
      <p:sp>
        <p:nvSpPr>
          <p:cNvPr id="2" name="TextBox 1"/>
          <p:cNvSpPr txBox="1"/>
          <p:nvPr/>
        </p:nvSpPr>
        <p:spPr>
          <a:xfrm>
            <a:off x="1288123" y="209994"/>
            <a:ext cx="7730285" cy="646331"/>
          </a:xfrm>
          <a:prstGeom prst="rect">
            <a:avLst/>
          </a:prstGeom>
          <a:noFill/>
        </p:spPr>
        <p:txBody>
          <a:bodyPr wrap="square" rtlCol="0">
            <a:spAutoFit/>
          </a:bodyPr>
          <a:lstStyle/>
          <a:p>
            <a:r>
              <a:rPr lang="en-US" sz="3600" dirty="0">
                <a:solidFill>
                  <a:schemeClr val="bg1"/>
                </a:solidFill>
                <a:latin typeface="Didot" charset="0"/>
                <a:ea typeface="Didot" charset="0"/>
                <a:cs typeface="Didot" charset="0"/>
              </a:rPr>
              <a:t>Innate vs Adaptive Immunity </a:t>
            </a:r>
          </a:p>
        </p:txBody>
      </p:sp>
      <p:pic>
        <p:nvPicPr>
          <p:cNvPr id="3" name="Picture 2">
            <a:extLst>
              <a:ext uri="{FF2B5EF4-FFF2-40B4-BE49-F238E27FC236}">
                <a16:creationId xmlns:a16="http://schemas.microsoft.com/office/drawing/2014/main" id="{CA9683A0-AE78-42F9-AF22-EED3FD64FDAF}"/>
              </a:ext>
            </a:extLst>
          </p:cNvPr>
          <p:cNvPicPr>
            <a:picLocks noChangeAspect="1"/>
          </p:cNvPicPr>
          <p:nvPr/>
        </p:nvPicPr>
        <p:blipFill>
          <a:blip r:embed="rId3"/>
          <a:stretch>
            <a:fillRect/>
          </a:stretch>
        </p:blipFill>
        <p:spPr>
          <a:xfrm>
            <a:off x="2979276" y="1352994"/>
            <a:ext cx="6233449" cy="4675087"/>
          </a:xfrm>
          <a:prstGeom prst="rect">
            <a:avLst/>
          </a:prstGeom>
        </p:spPr>
      </p:pic>
    </p:spTree>
    <p:extLst>
      <p:ext uri="{BB962C8B-B14F-4D97-AF65-F5344CB8AC3E}">
        <p14:creationId xmlns:p14="http://schemas.microsoft.com/office/powerpoint/2010/main" val="277803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000000"/>
      </a:dk1>
      <a:lt1>
        <a:srgbClr val="F8F4E4"/>
      </a:lt1>
      <a:dk2>
        <a:srgbClr val="44546A"/>
      </a:dk2>
      <a:lt2>
        <a:srgbClr val="F8F4E4"/>
      </a:lt2>
      <a:accent1>
        <a:srgbClr val="D7B5C6"/>
      </a:accent1>
      <a:accent2>
        <a:srgbClr val="9A8AFA"/>
      </a:accent2>
      <a:accent3>
        <a:srgbClr val="E9D1F7"/>
      </a:accent3>
      <a:accent4>
        <a:srgbClr val="8496B0"/>
      </a:accent4>
      <a:accent5>
        <a:srgbClr val="48A1FA"/>
      </a:accent5>
      <a:accent6>
        <a:srgbClr val="F7CBAC"/>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TotalTime>
  <Words>9450</Words>
  <Application>Microsoft Office PowerPoint</Application>
  <PresentationFormat>Widescreen</PresentationFormat>
  <Paragraphs>1007</Paragraphs>
  <Slides>75</Slides>
  <Notes>75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75</vt:i4>
      </vt:variant>
    </vt:vector>
  </HeadingPairs>
  <TitlesOfParts>
    <vt:vector size="82" baseType="lpstr">
      <vt:lpstr>Arial</vt:lpstr>
      <vt:lpstr>Radley</vt:lpstr>
      <vt:lpstr>Symbol</vt:lpstr>
      <vt:lpstr>Didot</vt:lpstr>
      <vt:lpstr>Calibri</vt:lpstr>
      <vt:lpstr>Times New Roman</vt:lpstr>
      <vt:lpstr>Office Theme</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Sheridan</dc:creator>
  <cp:lastModifiedBy>Jonathan Sheridan</cp:lastModifiedBy>
  <cp:revision>10</cp:revision>
  <dcterms:modified xsi:type="dcterms:W3CDTF">2022-12-05T17:19:24Z</dcterms:modified>
</cp:coreProperties>
</file>