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1"/>
  </p:notesMasterIdLst>
  <p:sldIdLst>
    <p:sldId id="257" r:id="rId2"/>
    <p:sldId id="258"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08" r:id="rId69"/>
    <p:sldId id="309" r:id="rId70"/>
  </p:sldIdLst>
  <p:sldSz cx="12192000" cy="6858000"/>
  <p:notesSz cx="6858000" cy="9144000"/>
  <p:embeddedFontLst>
    <p:embeddedFont>
      <p:font typeface="Calibri" panose="020F0502020204030204" pitchFamily="34" charset="0"/>
      <p:regular r:id="rId72"/>
      <p:bold r:id="rId73"/>
      <p:italic r:id="rId74"/>
      <p:boldItalic r:id="rId75"/>
    </p:embeddedFont>
    <p:embeddedFont>
      <p:font typeface="Lato" panose="020F0502020204030203" pitchFamily="34" charset="0"/>
      <p:regular r:id="rId76"/>
      <p:bold r:id="rId77"/>
      <p:italic r:id="rId78"/>
      <p:boldItalic r:id="rId79"/>
    </p:embeddedFont>
    <p:embeddedFont>
      <p:font typeface="Radley" panose="020B0604020202020204" charset="0"/>
      <p:regular r:id="rId80"/>
      <p: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2" roundtripDataSignature="AMtx7mjHH5uj8qirxA2jTR0zX3glkFIwX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293267"/>
    <a:srgbClr val="D9EA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55E415-DFED-4748-804A-D0C7D2938EB9}">
  <a:tblStyle styleId="{7755E415-DFED-4748-804A-D0C7D2938EB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78191E-A38F-4FD9-BD22-3200FB10C310}"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8B3D998C-09B6-4908-B81C-0C2DD54ADAE7}"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5.fntdata"/><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3.fntdata"/><Relationship Id="rId79" Type="http://schemas.openxmlformats.org/officeDocument/2006/relationships/font" Target="fonts/font8.fntdata"/><Relationship Id="rId87"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82" Type="http://customschemas.google.com/relationships/presentationmetadata" Target="meta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80" Type="http://schemas.openxmlformats.org/officeDocument/2006/relationships/font" Target="fonts/font9.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4.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 Id="rId86"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aris" userId="dff0aa276947f234" providerId="LiveId" clId="{ECC01CB9-6724-484B-AACA-4A6184DD0228}"/>
    <pc:docChg chg="custSel modSld">
      <pc:chgData name="haaris" userId="dff0aa276947f234" providerId="LiveId" clId="{ECC01CB9-6724-484B-AACA-4A6184DD0228}" dt="2023-02-09T16:09:50.607" v="17" actId="14100"/>
      <pc:docMkLst>
        <pc:docMk/>
      </pc:docMkLst>
      <pc:sldChg chg="modSp mod">
        <pc:chgData name="haaris" userId="dff0aa276947f234" providerId="LiveId" clId="{ECC01CB9-6724-484B-AACA-4A6184DD0228}" dt="2023-02-09T16:09:50.607" v="17" actId="14100"/>
        <pc:sldMkLst>
          <pc:docMk/>
          <pc:sldMk cId="3050274704" sldId="312"/>
        </pc:sldMkLst>
        <pc:spChg chg="mod">
          <ac:chgData name="haaris" userId="dff0aa276947f234" providerId="LiveId" clId="{ECC01CB9-6724-484B-AACA-4A6184DD0228}" dt="2023-02-09T16:09:34.115" v="13"/>
          <ac:spMkLst>
            <pc:docMk/>
            <pc:sldMk cId="3050274704" sldId="312"/>
            <ac:spMk id="10" creationId="{54C2728D-2039-AA6A-CDBC-9412940FCBF1}"/>
          </ac:spMkLst>
        </pc:spChg>
        <pc:spChg chg="mod">
          <ac:chgData name="haaris" userId="dff0aa276947f234" providerId="LiveId" clId="{ECC01CB9-6724-484B-AACA-4A6184DD0228}" dt="2023-02-09T16:09:45.772" v="16" actId="20577"/>
          <ac:spMkLst>
            <pc:docMk/>
            <pc:sldMk cId="3050274704" sldId="312"/>
            <ac:spMk id="11" creationId="{84C0ADC9-45DD-934D-A813-9A05404D91A7}"/>
          </ac:spMkLst>
        </pc:spChg>
        <pc:picChg chg="mod">
          <ac:chgData name="haaris" userId="dff0aa276947f234" providerId="LiveId" clId="{ECC01CB9-6724-484B-AACA-4A6184DD0228}" dt="2023-02-09T16:09:50.607" v="17" actId="14100"/>
          <ac:picMkLst>
            <pc:docMk/>
            <pc:sldMk cId="3050274704" sldId="312"/>
            <ac:picMk id="9" creationId="{1957043F-8EF5-C18A-8C58-669863B33B50}"/>
          </ac:picMkLst>
        </pc:picChg>
      </pc:sldChg>
      <pc:sldChg chg="modSp mod">
        <pc:chgData name="haaris" userId="dff0aa276947f234" providerId="LiveId" clId="{ECC01CB9-6724-484B-AACA-4A6184DD0228}" dt="2023-02-09T16:09:02.038" v="6" actId="27636"/>
        <pc:sldMkLst>
          <pc:docMk/>
          <pc:sldMk cId="1805836434" sldId="314"/>
        </pc:sldMkLst>
        <pc:spChg chg="mod">
          <ac:chgData name="haaris" userId="dff0aa276947f234" providerId="LiveId" clId="{ECC01CB9-6724-484B-AACA-4A6184DD0228}" dt="2023-02-09T16:09:02.038" v="6" actId="27636"/>
          <ac:spMkLst>
            <pc:docMk/>
            <pc:sldMk cId="1805836434" sldId="314"/>
            <ac:spMk id="3" creationId="{302491E7-F9D9-F0AC-978F-9AC3199BBA5B}"/>
          </ac:spMkLst>
        </pc:spChg>
      </pc:sldChg>
      <pc:sldChg chg="modSp mod">
        <pc:chgData name="haaris" userId="dff0aa276947f234" providerId="LiveId" clId="{ECC01CB9-6724-484B-AACA-4A6184DD0228}" dt="2023-02-09T16:08:47" v="4" actId="113"/>
        <pc:sldMkLst>
          <pc:docMk/>
          <pc:sldMk cId="2505627755" sldId="326"/>
        </pc:sldMkLst>
        <pc:spChg chg="mod">
          <ac:chgData name="haaris" userId="dff0aa276947f234" providerId="LiveId" clId="{ECC01CB9-6724-484B-AACA-4A6184DD0228}" dt="2023-02-09T16:08:47" v="4" actId="113"/>
          <ac:spMkLst>
            <pc:docMk/>
            <pc:sldMk cId="2505627755" sldId="326"/>
            <ac:spMk id="6" creationId="{7111E99E-3071-CE5D-86D6-796AAF66EAF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amboss.com/us/knowledge/Amino_acids#Zf6186a8587de75d129d2450f56d237b7"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dc5249b26c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dc5249b26c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g1dc5249b26c_0_74: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06a47657c9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06a47657c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g206a47657c9_0_19: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06a47657c9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06a47657c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g206a47657c9_0_27: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06a47657c9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06a47657c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g206a47657c9_0_33: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06a47657c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06a47657c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g206a47657c9_0_39: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055d9a3d6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055d9a3d6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g2055d9a3d67_0_8: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055d9a3d6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055d9a3d6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g2055d9a3d67_0_21: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055d9a3d67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055d9a3d67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g2055d9a3d67_0_32: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055d9a3d67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055d9a3d67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g2055d9a3d67_0_48: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055d9a3d67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055d9a3d67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g2055d9a3d67_0_58: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01" name="Google Shape;101;p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a:solidFill>
                  <a:schemeClr val="dk1"/>
                </a:solidFill>
                <a:latin typeface="Arial"/>
                <a:ea typeface="Arial"/>
                <a:cs typeface="Arial"/>
                <a:sym typeface="Arial"/>
              </a:rPr>
              <a:t>2</a:t>
            </a:fld>
            <a:endParaRPr sz="120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055d9a3d67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055d9a3d67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g2055d9a3d67_0_217: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055d9a3d67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055d9a3d67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g2055d9a3d67_0_226: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06a47657c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06a47657c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g206a47657c9_0_45: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06a47657c9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206a47657c9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g206a47657c9_0_53: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055d9a3d67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055d9a3d67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g2055d9a3d67_0_68: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055d9a3d67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055d9a3d67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g2055d9a3d67_0_84: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055d9a3d6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2055d9a3d6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g2055d9a3d67_0_76: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055d9a3d67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2055d9a3d67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g2055d9a3d67_0_94: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055d9a3d67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2055d9a3d67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g2055d9a3d67_0_106: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055d9a3d67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2055d9a3d67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 name="Google Shape;383;g2055d9a3d67_0_114: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dc5249b26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dc5249b2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g1dc5249b26c_0_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055d9a3d67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055d9a3d67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g2055d9a3d67_0_122: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055d9a3d67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2055d9a3d67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g2055d9a3d67_0_13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055d9a3d67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055d9a3d67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g2055d9a3d67_0_146: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055d9a3d67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2055d9a3d67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g2055d9a3d67_0_139: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06a47657c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206a47657c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g206a47657c9_0_59: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06a47657c9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206a47657c9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g206a47657c9_0_65: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2055d9a3d67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2055d9a3d67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5" name="Google Shape;445;g2055d9a3d67_0_167: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055d9a3d67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2055d9a3d67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g2055d9a3d67_0_177: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2055d9a3d67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2055d9a3d67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g2055d9a3d67_0_187: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055d9a3d67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2055d9a3d67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1" name="Google Shape;471;g2055d9a3d67_0_198: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dc5249b26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dc5249b26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g1dc5249b26c_0_8: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055d9a3d67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2055d9a3d67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g2055d9a3d67_0_209: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206a47657c9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206a47657c9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7" name="Google Shape;487;g206a47657c9_0_78: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06a47657c9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206a47657c9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4" name="Google Shape;494;g206a47657c9_0_84: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206a47657c9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206a47657c9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1" name="Google Shape;501;g206a47657c9_0_97: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206a47657c9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206a47657c9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8" name="Google Shape;508;g206a47657c9_0_105: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206a47657c9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206a47657c9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5" name="Google Shape;515;g206a47657c9_0_118: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206a47657c9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206a47657c9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2" name="Google Shape;522;g206a47657c9_0_132: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f42a8af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14f42a8af8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GB" sz="1200" u="none" strike="noStrike" cap="none" dirty="0"/>
              <a:t>Incubation phase usually lasts 1-6 months </a:t>
            </a:r>
          </a:p>
          <a:p>
            <a:pPr marL="0" lvl="0" indent="0" algn="l" rtl="0">
              <a:lnSpc>
                <a:spcPct val="100000"/>
              </a:lnSpc>
              <a:spcBef>
                <a:spcPts val="0"/>
              </a:spcBef>
              <a:spcAft>
                <a:spcPts val="0"/>
              </a:spcAft>
              <a:buSzPts val="1200"/>
              <a:buNone/>
            </a:pPr>
            <a:r>
              <a:rPr lang="en-GB" sz="1200" u="none" strike="noStrike" cap="none" dirty="0"/>
              <a:t>Contaminated food – raw shellfish concentrate the virus from sea water that is contaminated from human sewage </a:t>
            </a:r>
          </a:p>
        </p:txBody>
      </p:sp>
      <p:sp>
        <p:nvSpPr>
          <p:cNvPr id="141" name="Google Shape;141;g14f42a8af8d_0_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47</a:t>
            </a:fld>
            <a:endParaRPr/>
          </a:p>
        </p:txBody>
      </p:sp>
    </p:spTree>
    <p:extLst>
      <p:ext uri="{BB962C8B-B14F-4D97-AF65-F5344CB8AC3E}">
        <p14:creationId xmlns:p14="http://schemas.microsoft.com/office/powerpoint/2010/main" val="8092298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f42a8af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14f42a8af8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GB" sz="1200" u="none" strike="noStrike" cap="none" dirty="0"/>
              <a:t>Vertical Transmission = pass from mother to child </a:t>
            </a:r>
          </a:p>
          <a:p>
            <a:pPr marL="0" lvl="0" indent="0" algn="l" rtl="0">
              <a:lnSpc>
                <a:spcPct val="100000"/>
              </a:lnSpc>
              <a:spcBef>
                <a:spcPts val="0"/>
              </a:spcBef>
              <a:spcAft>
                <a:spcPts val="0"/>
              </a:spcAft>
              <a:buSzPts val="1200"/>
              <a:buNone/>
            </a:pPr>
            <a:r>
              <a:rPr lang="en-GB" sz="1200" u="none" strike="noStrike" cap="none" dirty="0"/>
              <a:t>Horizontal Transmission = pass between siblings </a:t>
            </a:r>
          </a:p>
          <a:p>
            <a:pPr marL="0" lvl="0" indent="0" algn="l" rtl="0">
              <a:lnSpc>
                <a:spcPct val="100000"/>
              </a:lnSpc>
              <a:spcBef>
                <a:spcPts val="0"/>
              </a:spcBef>
              <a:spcAft>
                <a:spcPts val="0"/>
              </a:spcAft>
              <a:buSzPts val="1200"/>
              <a:buNone/>
            </a:pPr>
            <a:endParaRPr lang="en-GB" sz="1200" u="none" strike="noStrike" cap="none" dirty="0"/>
          </a:p>
          <a:p>
            <a:pPr marL="0" lvl="0" indent="0" algn="l" rtl="0">
              <a:lnSpc>
                <a:spcPct val="100000"/>
              </a:lnSpc>
              <a:spcBef>
                <a:spcPts val="0"/>
              </a:spcBef>
              <a:spcAft>
                <a:spcPts val="0"/>
              </a:spcAft>
              <a:buSzPts val="1200"/>
              <a:buNone/>
            </a:pPr>
            <a:r>
              <a:rPr lang="en-GB" sz="1200" u="none" strike="noStrike" cap="none" dirty="0"/>
              <a:t>Fulminant Hepatitis = acute, severe liver injury where mass necrosis of hepatocytes = HE, coagulopathy…</a:t>
            </a:r>
          </a:p>
        </p:txBody>
      </p:sp>
      <p:sp>
        <p:nvSpPr>
          <p:cNvPr id="141" name="Google Shape;141;g14f42a8af8d_0_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48</a:t>
            </a:fld>
            <a:endParaRPr/>
          </a:p>
        </p:txBody>
      </p:sp>
    </p:spTree>
    <p:extLst>
      <p:ext uri="{BB962C8B-B14F-4D97-AF65-F5344CB8AC3E}">
        <p14:creationId xmlns:p14="http://schemas.microsoft.com/office/powerpoint/2010/main" val="9303769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IgM form first then IgG form later </a:t>
            </a:r>
          </a:p>
        </p:txBody>
      </p:sp>
      <p:sp>
        <p:nvSpPr>
          <p:cNvPr id="4" name="Slide Number Placeholder 3"/>
          <p:cNvSpPr>
            <a:spLocks noGrp="1"/>
          </p:cNvSpPr>
          <p:nvPr>
            <p:ph type="sldNum" sz="quarter" idx="5"/>
          </p:nvPr>
        </p:nvSpPr>
        <p:spPr/>
        <p:txBody>
          <a:bodyPr/>
          <a:lstStyle/>
          <a:p>
            <a:fld id="{0515C604-3480-4595-9028-0AA6CD4C2B55}" type="slidenum">
              <a:rPr lang="en-GB" smtClean="0"/>
              <a:t>49</a:t>
            </a:fld>
            <a:endParaRPr lang="en-GB"/>
          </a:p>
        </p:txBody>
      </p:sp>
    </p:spTree>
    <p:extLst>
      <p:ext uri="{BB962C8B-B14F-4D97-AF65-F5344CB8AC3E}">
        <p14:creationId xmlns:p14="http://schemas.microsoft.com/office/powerpoint/2010/main" val="3070596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dc5249b26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dc5249b26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g1dc5249b26c_0_18: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15C604-3480-4595-9028-0AA6CD4C2B55}" type="slidenum">
              <a:rPr lang="en-GB" smtClean="0"/>
              <a:t>51</a:t>
            </a:fld>
            <a:endParaRPr lang="en-GB"/>
          </a:p>
        </p:txBody>
      </p:sp>
    </p:spTree>
    <p:extLst>
      <p:ext uri="{BB962C8B-B14F-4D97-AF65-F5344CB8AC3E}">
        <p14:creationId xmlns:p14="http://schemas.microsoft.com/office/powerpoint/2010/main" val="31177868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f42a8af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14f42a8af8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GB" sz="1200" u="none" strike="noStrike" cap="none" dirty="0"/>
              <a:t>Acute infection is often asymptomatic </a:t>
            </a:r>
          </a:p>
          <a:p>
            <a:pPr marL="0" lvl="0" indent="0" algn="l" rtl="0">
              <a:lnSpc>
                <a:spcPct val="100000"/>
              </a:lnSpc>
              <a:spcBef>
                <a:spcPts val="0"/>
              </a:spcBef>
              <a:spcAft>
                <a:spcPts val="0"/>
              </a:spcAft>
              <a:buSzPts val="1200"/>
              <a:buNone/>
            </a:pPr>
            <a:endParaRPr lang="en-GB" sz="1200" b="0" u="none" strike="noStrike" cap="none" dirty="0"/>
          </a:p>
          <a:p>
            <a:pPr algn="l">
              <a:buFont typeface="Arial" panose="020B0604020202020204" pitchFamily="34" charset="0"/>
              <a:buChar char="•"/>
            </a:pPr>
            <a:r>
              <a:rPr lang="en-GB" b="0" i="0" u="none" strike="noStrike" dirty="0">
                <a:solidFill>
                  <a:srgbClr val="1A1C1C"/>
                </a:solidFill>
                <a:effectLst/>
                <a:latin typeface="Lato" panose="020F0502020204030203" pitchFamily="34" charset="0"/>
              </a:rPr>
              <a:t>Anti-HCV antibodies </a:t>
            </a:r>
            <a:r>
              <a:rPr lang="en-GB" b="0" i="0" dirty="0">
                <a:solidFill>
                  <a:srgbClr val="1A1C1C"/>
                </a:solidFill>
                <a:effectLst/>
                <a:latin typeface="Lato" panose="020F0502020204030203" pitchFamily="34" charset="0"/>
              </a:rPr>
              <a:t>may take as long as 6 weeks after </a:t>
            </a:r>
            <a:r>
              <a:rPr lang="en-GB" b="0" i="0" u="none" strike="noStrike" dirty="0">
                <a:solidFill>
                  <a:srgbClr val="1A1C1C"/>
                </a:solidFill>
                <a:effectLst/>
                <a:latin typeface="Lato" panose="020F0502020204030203" pitchFamily="34" charset="0"/>
              </a:rPr>
              <a:t>HCV </a:t>
            </a:r>
            <a:r>
              <a:rPr lang="en-GB" b="0" i="0" dirty="0">
                <a:solidFill>
                  <a:srgbClr val="1A1C1C"/>
                </a:solidFill>
                <a:effectLst/>
                <a:latin typeface="Lato" panose="020F0502020204030203" pitchFamily="34" charset="0"/>
              </a:rPr>
              <a:t>exposure to be detectable on tests.</a:t>
            </a:r>
          </a:p>
          <a:p>
            <a:pPr algn="l">
              <a:buFont typeface="Arial" panose="020B0604020202020204" pitchFamily="34" charset="0"/>
              <a:buChar char="•"/>
            </a:pPr>
            <a:r>
              <a:rPr lang="en-GB" b="0" i="0" u="none" strike="noStrike" dirty="0">
                <a:solidFill>
                  <a:srgbClr val="1A1C1C"/>
                </a:solidFill>
                <a:effectLst/>
                <a:latin typeface="Lato" panose="020F0502020204030203" pitchFamily="34" charset="0"/>
              </a:rPr>
              <a:t>HCV RNA </a:t>
            </a:r>
            <a:r>
              <a:rPr lang="en-GB" b="0" i="0" dirty="0">
                <a:solidFill>
                  <a:srgbClr val="1A1C1C"/>
                </a:solidFill>
                <a:effectLst/>
                <a:latin typeface="Lato" panose="020F0502020204030203" pitchFamily="34" charset="0"/>
              </a:rPr>
              <a:t>may take as long as 2–3 weeks after viral exposure to be detectable on tests.</a:t>
            </a:r>
          </a:p>
          <a:p>
            <a:pPr marL="0" lvl="0" indent="0" algn="l" rtl="0">
              <a:lnSpc>
                <a:spcPct val="100000"/>
              </a:lnSpc>
              <a:spcBef>
                <a:spcPts val="0"/>
              </a:spcBef>
              <a:spcAft>
                <a:spcPts val="0"/>
              </a:spcAft>
              <a:buSzPts val="1200"/>
              <a:buNone/>
            </a:pPr>
            <a:endParaRPr lang="en-GB" sz="1200" u="none" strike="noStrike" cap="none" dirty="0"/>
          </a:p>
        </p:txBody>
      </p:sp>
      <p:sp>
        <p:nvSpPr>
          <p:cNvPr id="141" name="Google Shape;141;g14f42a8af8d_0_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52</a:t>
            </a:fld>
            <a:endParaRPr/>
          </a:p>
        </p:txBody>
      </p:sp>
    </p:spTree>
    <p:extLst>
      <p:ext uri="{BB962C8B-B14F-4D97-AF65-F5344CB8AC3E}">
        <p14:creationId xmlns:p14="http://schemas.microsoft.com/office/powerpoint/2010/main" val="1083816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f42a8af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14f42a8af8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GB" sz="1200" u="none" strike="noStrike" cap="none" dirty="0"/>
              <a:t>Normally produces only a mild illness </a:t>
            </a:r>
          </a:p>
        </p:txBody>
      </p:sp>
      <p:sp>
        <p:nvSpPr>
          <p:cNvPr id="141" name="Google Shape;141;g14f42a8af8d_0_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53</a:t>
            </a:fld>
            <a:endParaRPr/>
          </a:p>
        </p:txBody>
      </p:sp>
    </p:spTree>
    <p:extLst>
      <p:ext uri="{BB962C8B-B14F-4D97-AF65-F5344CB8AC3E}">
        <p14:creationId xmlns:p14="http://schemas.microsoft.com/office/powerpoint/2010/main" val="42111405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15C604-3480-4595-9028-0AA6CD4C2B55}" type="slidenum">
              <a:rPr lang="en-GB" smtClean="0"/>
              <a:t>54</a:t>
            </a:fld>
            <a:endParaRPr lang="en-GB"/>
          </a:p>
        </p:txBody>
      </p:sp>
    </p:spTree>
    <p:extLst>
      <p:ext uri="{BB962C8B-B14F-4D97-AF65-F5344CB8AC3E}">
        <p14:creationId xmlns:p14="http://schemas.microsoft.com/office/powerpoint/2010/main" val="35350979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f42a8af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14f42a8af8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GB" dirty="0"/>
              <a:t>F+W – caused by excess iron = anaemia &amp; damaged organs = decrease production of enzymes/hormones </a:t>
            </a:r>
          </a:p>
          <a:p>
            <a:pPr marL="0" lvl="0" indent="0" algn="l" rtl="0">
              <a:lnSpc>
                <a:spcPct val="100000"/>
              </a:lnSpc>
              <a:spcBef>
                <a:spcPts val="0"/>
              </a:spcBef>
              <a:spcAft>
                <a:spcPts val="0"/>
              </a:spcAft>
              <a:buSzPts val="1200"/>
              <a:buNone/>
            </a:pPr>
            <a:r>
              <a:rPr lang="en-GB" dirty="0"/>
              <a:t>Abd pain – caused by damage and inflammation of pancreas and liver</a:t>
            </a:r>
          </a:p>
          <a:p>
            <a:pPr marL="0" lvl="0" indent="0" algn="l" rtl="0">
              <a:lnSpc>
                <a:spcPct val="100000"/>
              </a:lnSpc>
              <a:spcBef>
                <a:spcPts val="0"/>
              </a:spcBef>
              <a:spcAft>
                <a:spcPts val="0"/>
              </a:spcAft>
              <a:buSzPts val="1200"/>
              <a:buNone/>
            </a:pPr>
            <a:r>
              <a:rPr lang="en-GB" dirty="0"/>
              <a:t>Diabetes – excess iron = damage to beta cells = decreased insulin production (also to do with inflammation of pancreas)</a:t>
            </a:r>
          </a:p>
          <a:p>
            <a:pPr marL="0" lvl="0" indent="0" algn="l" rtl="0">
              <a:lnSpc>
                <a:spcPct val="100000"/>
              </a:lnSpc>
              <a:spcBef>
                <a:spcPts val="0"/>
              </a:spcBef>
              <a:spcAft>
                <a:spcPts val="0"/>
              </a:spcAft>
              <a:buSzPts val="1200"/>
              <a:buNone/>
            </a:pPr>
            <a:endParaRPr lang="en-GB" dirty="0"/>
          </a:p>
          <a:p>
            <a:pPr marL="285750" marR="0" lvl="0" indent="-285750" algn="l" rtl="0">
              <a:lnSpc>
                <a:spcPct val="100000"/>
              </a:lnSpc>
              <a:spcBef>
                <a:spcPts val="0"/>
              </a:spcBef>
              <a:spcAft>
                <a:spcPts val="0"/>
              </a:spcAft>
              <a:buClr>
                <a:srgbClr val="000000"/>
              </a:buClr>
              <a:buSzPts val="1400"/>
              <a:buFontTx/>
              <a:buChar char="-"/>
            </a:pPr>
            <a:r>
              <a:rPr lang="en-GB" dirty="0" err="1"/>
              <a:t>PathP</a:t>
            </a:r>
            <a:r>
              <a:rPr lang="en-GB" dirty="0"/>
              <a:t> - </a:t>
            </a:r>
            <a:r>
              <a:rPr lang="en-GB" sz="1200" u="none" strike="noStrike" cap="none" dirty="0"/>
              <a:t>Decreased expression of Hepcidin (regulates Iron offloading in liver) &amp; increased uptake</a:t>
            </a:r>
          </a:p>
        </p:txBody>
      </p:sp>
      <p:sp>
        <p:nvSpPr>
          <p:cNvPr id="141" name="Google Shape;141;g14f42a8af8d_0_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55</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f42a8af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14f42a8af8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GB" dirty="0"/>
              <a:t>Dysarthria = speech difficulties </a:t>
            </a:r>
          </a:p>
          <a:p>
            <a:pPr marL="0" lvl="0" indent="0" algn="l" rtl="0">
              <a:lnSpc>
                <a:spcPct val="100000"/>
              </a:lnSpc>
              <a:spcBef>
                <a:spcPts val="0"/>
              </a:spcBef>
              <a:spcAft>
                <a:spcPts val="0"/>
              </a:spcAft>
              <a:buSzPts val="1200"/>
              <a:buNone/>
            </a:pPr>
            <a:r>
              <a:rPr lang="en-GB" dirty="0"/>
              <a:t>Dystonia = abnormal muscle tone </a:t>
            </a:r>
            <a:endParaRPr dirty="0"/>
          </a:p>
        </p:txBody>
      </p:sp>
      <p:sp>
        <p:nvSpPr>
          <p:cNvPr id="141" name="Google Shape;141;g14f42a8af8d_0_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56</a:t>
            </a:fld>
            <a:endParaRPr/>
          </a:p>
        </p:txBody>
      </p:sp>
    </p:spTree>
    <p:extLst>
      <p:ext uri="{BB962C8B-B14F-4D97-AF65-F5344CB8AC3E}">
        <p14:creationId xmlns:p14="http://schemas.microsoft.com/office/powerpoint/2010/main" val="14613325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f42a8af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14f42a8af8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141" name="Google Shape;141;g14f42a8af8d_0_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57</a:t>
            </a:fld>
            <a:endParaRPr/>
          </a:p>
        </p:txBody>
      </p:sp>
    </p:spTree>
    <p:extLst>
      <p:ext uri="{BB962C8B-B14F-4D97-AF65-F5344CB8AC3E}">
        <p14:creationId xmlns:p14="http://schemas.microsoft.com/office/powerpoint/2010/main" val="29854811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f42a8af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14f42a8af8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141" name="Google Shape;141;g14f42a8af8d_0_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58</a:t>
            </a:fld>
            <a:endParaRPr/>
          </a:p>
        </p:txBody>
      </p:sp>
    </p:spTree>
    <p:extLst>
      <p:ext uri="{BB962C8B-B14F-4D97-AF65-F5344CB8AC3E}">
        <p14:creationId xmlns:p14="http://schemas.microsoft.com/office/powerpoint/2010/main" val="6647020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f42a8af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14f42a8af8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141" name="Google Shape;141;g14f42a8af8d_0_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59</a:t>
            </a:fld>
            <a:endParaRPr/>
          </a:p>
        </p:txBody>
      </p:sp>
    </p:spTree>
    <p:extLst>
      <p:ext uri="{BB962C8B-B14F-4D97-AF65-F5344CB8AC3E}">
        <p14:creationId xmlns:p14="http://schemas.microsoft.com/office/powerpoint/2010/main" val="37310178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f42a8af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14f42a8af8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GB" dirty="0"/>
              <a:t>ERCP – provides imaging of biliary and pancreatic ductal systems </a:t>
            </a:r>
            <a:endParaRPr dirty="0"/>
          </a:p>
        </p:txBody>
      </p:sp>
      <p:sp>
        <p:nvSpPr>
          <p:cNvPr id="141" name="Google Shape;141;g14f42a8af8d_0_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60</a:t>
            </a:fld>
            <a:endParaRPr/>
          </a:p>
        </p:txBody>
      </p:sp>
    </p:spTree>
    <p:extLst>
      <p:ext uri="{BB962C8B-B14F-4D97-AF65-F5344CB8AC3E}">
        <p14:creationId xmlns:p14="http://schemas.microsoft.com/office/powerpoint/2010/main" val="2417958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dc5249b26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dc5249b26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g1dc5249b26c_0_25: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f42a8af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14f42a8af8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GB" dirty="0"/>
              <a:t>Peritoneum – the lining that covers the inner wall of the abdomen and most organs within it </a:t>
            </a:r>
          </a:p>
          <a:p>
            <a:pPr marL="0" lvl="0" indent="0" algn="l" rtl="0">
              <a:lnSpc>
                <a:spcPct val="100000"/>
              </a:lnSpc>
              <a:spcBef>
                <a:spcPts val="0"/>
              </a:spcBef>
              <a:spcAft>
                <a:spcPts val="0"/>
              </a:spcAft>
              <a:buSzPts val="1200"/>
              <a:buNone/>
            </a:pPr>
            <a:endParaRPr lang="en-GB" dirty="0"/>
          </a:p>
          <a:p>
            <a:pPr marL="0" lvl="0" indent="0" algn="l" rtl="0">
              <a:lnSpc>
                <a:spcPct val="100000"/>
              </a:lnSpc>
              <a:spcBef>
                <a:spcPts val="0"/>
              </a:spcBef>
              <a:spcAft>
                <a:spcPts val="0"/>
              </a:spcAft>
              <a:buSzPts val="1200"/>
              <a:buNone/>
            </a:pPr>
            <a:r>
              <a:rPr lang="en-GB" dirty="0"/>
              <a:t>Paracentesis – removes excess ascites fluid </a:t>
            </a:r>
            <a:endParaRPr dirty="0"/>
          </a:p>
        </p:txBody>
      </p:sp>
      <p:sp>
        <p:nvSpPr>
          <p:cNvPr id="141" name="Google Shape;141;g14f42a8af8d_0_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61</a:t>
            </a:fld>
            <a:endParaRPr/>
          </a:p>
        </p:txBody>
      </p:sp>
    </p:spTree>
    <p:extLst>
      <p:ext uri="{BB962C8B-B14F-4D97-AF65-F5344CB8AC3E}">
        <p14:creationId xmlns:p14="http://schemas.microsoft.com/office/powerpoint/2010/main" val="15494564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f42a8af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14f42a8af8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141" name="Google Shape;141;g14f42a8af8d_0_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62</a:t>
            </a:fld>
            <a:endParaRPr/>
          </a:p>
        </p:txBody>
      </p:sp>
    </p:spTree>
    <p:extLst>
      <p:ext uri="{BB962C8B-B14F-4D97-AF65-F5344CB8AC3E}">
        <p14:creationId xmlns:p14="http://schemas.microsoft.com/office/powerpoint/2010/main" val="2694527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f42a8af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14f42a8af8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141" name="Google Shape;141;g14f42a8af8d_0_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63</a:t>
            </a:fld>
            <a:endParaRPr/>
          </a:p>
        </p:txBody>
      </p:sp>
    </p:spTree>
    <p:extLst>
      <p:ext uri="{BB962C8B-B14F-4D97-AF65-F5344CB8AC3E}">
        <p14:creationId xmlns:p14="http://schemas.microsoft.com/office/powerpoint/2010/main" val="24721751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f42a8af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14f42a8af8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r>
              <a:rPr lang="en-GB" sz="1200" u="none" strike="noStrike" cap="none" dirty="0"/>
              <a:t>hereditary condition that affects the liver's ability to metabolize bilirubin, a waste product produced when red blood cells break down</a:t>
            </a:r>
          </a:p>
          <a:p>
            <a:pPr marL="0" lvl="0" indent="0" algn="l" rtl="0">
              <a:lnSpc>
                <a:spcPct val="100000"/>
              </a:lnSpc>
              <a:spcBef>
                <a:spcPts val="0"/>
              </a:spcBef>
              <a:spcAft>
                <a:spcPts val="0"/>
              </a:spcAft>
              <a:buSzPts val="1200"/>
              <a:buNone/>
            </a:pPr>
            <a:endParaRPr lang="en-GB" dirty="0"/>
          </a:p>
          <a:p>
            <a:pPr marL="0" lvl="0" indent="0" algn="l" rtl="0">
              <a:lnSpc>
                <a:spcPct val="100000"/>
              </a:lnSpc>
              <a:spcBef>
                <a:spcPts val="0"/>
              </a:spcBef>
              <a:spcAft>
                <a:spcPts val="0"/>
              </a:spcAft>
              <a:buSzPts val="1200"/>
              <a:buNone/>
            </a:pPr>
            <a:r>
              <a:rPr lang="en-GB" b="0" i="0" dirty="0">
                <a:effectLst/>
                <a:latin typeface="Arial" panose="020B0604020202020204" pitchFamily="34" charset="0"/>
              </a:rPr>
              <a:t>The cause of </a:t>
            </a:r>
            <a:r>
              <a:rPr lang="en-GB" b="0" i="0" dirty="0" err="1">
                <a:effectLst/>
                <a:latin typeface="Arial" panose="020B0604020202020204" pitchFamily="34" charset="0"/>
              </a:rPr>
              <a:t>hyperbilirubinaemia</a:t>
            </a:r>
            <a:r>
              <a:rPr lang="en-GB" b="0" i="0" dirty="0">
                <a:effectLst/>
                <a:latin typeface="Arial" panose="020B0604020202020204" pitchFamily="34" charset="0"/>
              </a:rPr>
              <a:t> under stress is not entirely understood, though several hypotheses have been presented including increased haem turnover, increased enterohepatic uptake of unconjugated bilirubin, and altered hepatic uptake mechanism</a:t>
            </a:r>
            <a:endParaRPr dirty="0"/>
          </a:p>
        </p:txBody>
      </p:sp>
      <p:sp>
        <p:nvSpPr>
          <p:cNvPr id="141" name="Google Shape;141;g14f42a8af8d_0_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64</a:t>
            </a:fld>
            <a:endParaRPr/>
          </a:p>
        </p:txBody>
      </p:sp>
    </p:spTree>
    <p:extLst>
      <p:ext uri="{BB962C8B-B14F-4D97-AF65-F5344CB8AC3E}">
        <p14:creationId xmlns:p14="http://schemas.microsoft.com/office/powerpoint/2010/main" val="19041377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f42a8af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14f42a8af8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GB" b="0" i="0" dirty="0">
                <a:solidFill>
                  <a:srgbClr val="374151"/>
                </a:solidFill>
                <a:effectLst/>
                <a:latin typeface="Söhne"/>
              </a:rPr>
              <a:t>Intestinal bleeding can cause hepatic encephalopathy by increasing the amount of toxins in the blood that the liver needs to remove.</a:t>
            </a:r>
          </a:p>
          <a:p>
            <a:pPr marL="0" lvl="0" indent="0" algn="l" rtl="0">
              <a:lnSpc>
                <a:spcPct val="100000"/>
              </a:lnSpc>
              <a:spcBef>
                <a:spcPts val="0"/>
              </a:spcBef>
              <a:spcAft>
                <a:spcPts val="0"/>
              </a:spcAft>
              <a:buSzPts val="1200"/>
              <a:buNone/>
            </a:pPr>
            <a:endParaRPr lang="en-GB" b="0" i="0" dirty="0">
              <a:solidFill>
                <a:srgbClr val="374151"/>
              </a:solidFill>
              <a:effectLst/>
              <a:latin typeface="Söhne"/>
            </a:endParaRPr>
          </a:p>
          <a:p>
            <a:pPr marL="0" lvl="0" indent="0" algn="l" rtl="0">
              <a:lnSpc>
                <a:spcPct val="100000"/>
              </a:lnSpc>
              <a:spcBef>
                <a:spcPts val="0"/>
              </a:spcBef>
              <a:spcAft>
                <a:spcPts val="0"/>
              </a:spcAft>
              <a:buSzPts val="1200"/>
              <a:buNone/>
            </a:pPr>
            <a:r>
              <a:rPr lang="en-GB" b="0" i="0" dirty="0">
                <a:solidFill>
                  <a:srgbClr val="374151"/>
                </a:solidFill>
                <a:effectLst/>
                <a:latin typeface="Söhne"/>
              </a:rPr>
              <a:t>Ataxia - </a:t>
            </a:r>
            <a:r>
              <a:rPr lang="en-GB" b="0" i="0" dirty="0">
                <a:solidFill>
                  <a:srgbClr val="202124"/>
                </a:solidFill>
                <a:effectLst/>
                <a:latin typeface="arial" panose="020B0604020202020204" pitchFamily="34" charset="0"/>
              </a:rPr>
              <a:t>a group of disorders that affect co-ordination, balance and speech</a:t>
            </a:r>
            <a:r>
              <a:rPr lang="en-GB" b="0" i="0" dirty="0">
                <a:solidFill>
                  <a:srgbClr val="374151"/>
                </a:solidFill>
                <a:effectLst/>
                <a:latin typeface="Söhne"/>
              </a:rPr>
              <a:t> </a:t>
            </a:r>
          </a:p>
          <a:p>
            <a:pPr marL="0" lvl="0" indent="0" algn="l" rtl="0">
              <a:lnSpc>
                <a:spcPct val="100000"/>
              </a:lnSpc>
              <a:spcBef>
                <a:spcPts val="0"/>
              </a:spcBef>
              <a:spcAft>
                <a:spcPts val="0"/>
              </a:spcAft>
              <a:buSzPts val="1200"/>
              <a:buNone/>
            </a:pPr>
            <a:endParaRPr lang="en-GB" b="0" i="0" dirty="0">
              <a:solidFill>
                <a:srgbClr val="374151"/>
              </a:solidFill>
              <a:effectLst/>
              <a:latin typeface="Söhne"/>
            </a:endParaRPr>
          </a:p>
          <a:p>
            <a:pPr marL="0" lvl="0" indent="0" algn="l" rtl="0">
              <a:lnSpc>
                <a:spcPct val="100000"/>
              </a:lnSpc>
              <a:spcBef>
                <a:spcPts val="0"/>
              </a:spcBef>
              <a:spcAft>
                <a:spcPts val="0"/>
              </a:spcAft>
              <a:buSzPts val="1200"/>
              <a:buNone/>
            </a:pPr>
            <a:r>
              <a:rPr lang="en-GB" b="0" i="0" dirty="0">
                <a:solidFill>
                  <a:srgbClr val="374151"/>
                </a:solidFill>
                <a:effectLst/>
                <a:latin typeface="Söhne"/>
              </a:rPr>
              <a:t>FBC and BMP – rules out hypoglycaemia, hyponatraemia, ketoacidosis </a:t>
            </a:r>
          </a:p>
          <a:p>
            <a:pPr marL="0" lvl="0" indent="0" algn="l" rtl="0">
              <a:lnSpc>
                <a:spcPct val="100000"/>
              </a:lnSpc>
              <a:spcBef>
                <a:spcPts val="0"/>
              </a:spcBef>
              <a:spcAft>
                <a:spcPts val="0"/>
              </a:spcAft>
              <a:buSzPts val="1200"/>
              <a:buNone/>
            </a:pPr>
            <a:r>
              <a:rPr lang="en-GB" b="0" i="0" dirty="0">
                <a:solidFill>
                  <a:srgbClr val="374151"/>
                </a:solidFill>
                <a:effectLst/>
                <a:latin typeface="Söhne"/>
              </a:rPr>
              <a:t>Blood Alcohol – rule out alcohol intoxication </a:t>
            </a:r>
          </a:p>
          <a:p>
            <a:pPr marL="0" lvl="0" indent="0" algn="l" rtl="0">
              <a:lnSpc>
                <a:spcPct val="100000"/>
              </a:lnSpc>
              <a:spcBef>
                <a:spcPts val="0"/>
              </a:spcBef>
              <a:spcAft>
                <a:spcPts val="0"/>
              </a:spcAft>
              <a:buSzPts val="1200"/>
              <a:buNone/>
            </a:pPr>
            <a:endParaRPr lang="en-GB" b="0" i="0" dirty="0">
              <a:solidFill>
                <a:srgbClr val="374151"/>
              </a:solidFill>
              <a:effectLst/>
              <a:latin typeface="Söhne"/>
            </a:endParaRPr>
          </a:p>
          <a:p>
            <a:pPr algn="l"/>
            <a:r>
              <a:rPr lang="en-GB" b="0" i="0" u="none" strike="noStrike" dirty="0">
                <a:effectLst/>
                <a:latin typeface="Lato" panose="020F0502020204030203" pitchFamily="34" charset="0"/>
              </a:rPr>
              <a:t>Lactulose </a:t>
            </a:r>
            <a:r>
              <a:rPr lang="en-GB" b="0" i="0" dirty="0">
                <a:solidFill>
                  <a:srgbClr val="1A1C1C"/>
                </a:solidFill>
                <a:effectLst/>
                <a:latin typeface="Lato" panose="020F0502020204030203" pitchFamily="34" charset="0"/>
              </a:rPr>
              <a:t>is converted to </a:t>
            </a:r>
            <a:r>
              <a:rPr lang="en-GB" b="0" i="0" u="none" strike="noStrike" dirty="0">
                <a:effectLst/>
                <a:latin typeface="Lato" panose="020F0502020204030203" pitchFamily="34" charset="0"/>
              </a:rPr>
              <a:t>lactic acid </a:t>
            </a:r>
            <a:r>
              <a:rPr lang="en-GB" b="0" i="0" dirty="0">
                <a:solidFill>
                  <a:srgbClr val="1A1C1C"/>
                </a:solidFill>
                <a:effectLst/>
                <a:latin typeface="Lato" panose="020F0502020204030203" pitchFamily="34" charset="0"/>
              </a:rPr>
              <a:t>by intestinal flora → </a:t>
            </a:r>
            <a:r>
              <a:rPr lang="en-GB" b="1" i="0" dirty="0">
                <a:solidFill>
                  <a:srgbClr val="1A1C1C"/>
                </a:solidFill>
                <a:effectLst/>
                <a:latin typeface="Lato" panose="020F0502020204030203" pitchFamily="34" charset="0"/>
              </a:rPr>
              <a:t>acidification</a:t>
            </a:r>
            <a:r>
              <a:rPr lang="en-GB" b="0" i="0" dirty="0">
                <a:solidFill>
                  <a:srgbClr val="1A1C1C"/>
                </a:solidFill>
                <a:effectLst/>
                <a:latin typeface="Lato" panose="020F0502020204030203" pitchFamily="34" charset="0"/>
              </a:rPr>
              <a:t> in the gut → conversion of </a:t>
            </a:r>
            <a:r>
              <a:rPr lang="en-GB" b="0" i="0" u="none" strike="noStrike" dirty="0">
                <a:effectLst/>
                <a:latin typeface="Lato" panose="020F0502020204030203" pitchFamily="34" charset="0"/>
                <a:hlinkClick r:id="rId3"/>
              </a:rPr>
              <a:t>ammonia</a:t>
            </a:r>
          </a:p>
          <a:p>
            <a:pPr algn="l"/>
            <a:r>
              <a:rPr lang="en-GB" b="0" i="0" dirty="0">
                <a:solidFill>
                  <a:srgbClr val="1A1C1C"/>
                </a:solidFill>
                <a:effectLst/>
                <a:latin typeface="Lato" panose="020F0502020204030203" pitchFamily="34" charset="0"/>
              </a:rPr>
              <a:t>(</a:t>
            </a:r>
            <a:r>
              <a:rPr lang="en-GB" b="0" i="0" u="none" strike="noStrike" dirty="0">
                <a:effectLst/>
                <a:latin typeface="Lato" panose="020F0502020204030203" pitchFamily="34" charset="0"/>
              </a:rPr>
              <a:t>NH3</a:t>
            </a:r>
            <a:r>
              <a:rPr lang="en-GB" b="0" i="0" dirty="0">
                <a:solidFill>
                  <a:srgbClr val="1A1C1C"/>
                </a:solidFill>
                <a:effectLst/>
                <a:latin typeface="Lato" panose="020F0502020204030203" pitchFamily="34" charset="0"/>
              </a:rPr>
              <a:t>) to ammonium (NH</a:t>
            </a:r>
            <a:r>
              <a:rPr lang="en-GB" b="0" i="0" baseline="-25000" dirty="0">
                <a:solidFill>
                  <a:srgbClr val="1A1C1C"/>
                </a:solidFill>
                <a:effectLst/>
                <a:latin typeface="Lato" panose="020F0502020204030203" pitchFamily="34" charset="0"/>
              </a:rPr>
              <a:t>4</a:t>
            </a:r>
            <a:r>
              <a:rPr lang="en-GB" b="0" i="0" baseline="30000" dirty="0">
                <a:solidFill>
                  <a:srgbClr val="1A1C1C"/>
                </a:solidFill>
                <a:effectLst/>
                <a:latin typeface="Lato" panose="020F0502020204030203" pitchFamily="34" charset="0"/>
              </a:rPr>
              <a:t>+</a:t>
            </a:r>
            <a:r>
              <a:rPr lang="en-GB" b="0" i="0" dirty="0">
                <a:solidFill>
                  <a:srgbClr val="1A1C1C"/>
                </a:solidFill>
                <a:effectLst/>
                <a:latin typeface="Lato" panose="020F0502020204030203" pitchFamily="34" charset="0"/>
              </a:rPr>
              <a:t>) → ammonium is excreted in the faeces → decreased blood </a:t>
            </a:r>
            <a:r>
              <a:rPr lang="en-GB" b="0" i="0" u="none" strike="noStrike" dirty="0">
                <a:effectLst/>
                <a:latin typeface="Lato" panose="020F0502020204030203" pitchFamily="34" charset="0"/>
              </a:rPr>
              <a:t>ammonia c</a:t>
            </a:r>
            <a:r>
              <a:rPr lang="en-GB" b="0" i="0" dirty="0">
                <a:solidFill>
                  <a:srgbClr val="1A1C1C"/>
                </a:solidFill>
                <a:effectLst/>
                <a:latin typeface="Lato" panose="020F0502020204030203" pitchFamily="34" charset="0"/>
              </a:rPr>
              <a:t>oncentration</a:t>
            </a:r>
          </a:p>
          <a:p>
            <a:pPr algn="l"/>
            <a:endParaRPr lang="en-GB" b="0" i="0" dirty="0">
              <a:solidFill>
                <a:srgbClr val="1A1C1C"/>
              </a:solidFill>
              <a:effectLst/>
              <a:latin typeface="Lato" panose="020F0502020204030203" pitchFamily="34" charset="0"/>
            </a:endParaRPr>
          </a:p>
          <a:p>
            <a:pPr algn="l"/>
            <a:r>
              <a:rPr lang="en-GB" b="0" i="0" dirty="0">
                <a:solidFill>
                  <a:srgbClr val="1A1C1C"/>
                </a:solidFill>
                <a:effectLst/>
                <a:latin typeface="Lato" panose="020F0502020204030203" pitchFamily="34" charset="0"/>
              </a:rPr>
              <a:t>Aspiration Pneumonia – unable to control airways due to altered mental status </a:t>
            </a:r>
            <a:endParaRPr dirty="0"/>
          </a:p>
        </p:txBody>
      </p:sp>
      <p:sp>
        <p:nvSpPr>
          <p:cNvPr id="141" name="Google Shape;141;g14f42a8af8d_0_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65</a:t>
            </a:fld>
            <a:endParaRPr/>
          </a:p>
        </p:txBody>
      </p:sp>
    </p:spTree>
    <p:extLst>
      <p:ext uri="{BB962C8B-B14F-4D97-AF65-F5344CB8AC3E}">
        <p14:creationId xmlns:p14="http://schemas.microsoft.com/office/powerpoint/2010/main" val="35090524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28" name="Google Shape;52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37" name="Google Shape;53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dc5249b26c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dc5249b26c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g1dc5249b26c_0_32: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dc5249b26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dc5249b26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1dc5249b26c_0_5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dc5249b26c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dc5249b26c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1dc5249b26c_0_66: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
        <p:cNvGrpSpPr/>
        <p:nvPr/>
      </p:nvGrpSpPr>
      <p:grpSpPr>
        <a:xfrm>
          <a:off x="0" y="0"/>
          <a:ext cx="0" cy="0"/>
          <a:chOff x="0" y="0"/>
          <a:chExt cx="0" cy="0"/>
        </a:xfrm>
      </p:grpSpPr>
      <p:sp>
        <p:nvSpPr>
          <p:cNvPr id="16" name="Google Shape;1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 name="Google Shape;3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5"/>
            <a:ext cx="6172200" cy="4873625"/>
          </a:xfrm>
          <a:prstGeom prst="rect">
            <a:avLst/>
          </a:prstGeom>
          <a:noFill/>
          <a:ln>
            <a:noFill/>
          </a:ln>
        </p:spPr>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p:nvPr/>
        </p:nvSpPr>
        <p:spPr>
          <a:xfrm>
            <a:off x="5401733" y="5046132"/>
            <a:ext cx="1744133" cy="62939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Radley"/>
              <a:ea typeface="Radley"/>
              <a:cs typeface="Radley"/>
              <a:sym typeface="Radley"/>
            </a:endParaRPr>
          </a:p>
        </p:txBody>
      </p:sp>
      <p:sp>
        <p:nvSpPr>
          <p:cNvPr id="95" name="Google Shape;95;p2"/>
          <p:cNvSpPr txBox="1"/>
          <p:nvPr/>
        </p:nvSpPr>
        <p:spPr>
          <a:xfrm>
            <a:off x="5061475" y="5675530"/>
            <a:ext cx="2734500" cy="646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293267"/>
                </a:solidFill>
                <a:latin typeface="Calibri"/>
                <a:ea typeface="Calibri"/>
                <a:cs typeface="Calibri"/>
                <a:sym typeface="Calibri"/>
              </a:rPr>
              <a:t>2022/2023</a:t>
            </a:r>
            <a:endParaRPr sz="3200" b="1" i="0" u="none" strike="noStrike" cap="none">
              <a:solidFill>
                <a:srgbClr val="293267"/>
              </a:solidFill>
              <a:latin typeface="Calibri"/>
              <a:ea typeface="Calibri"/>
              <a:cs typeface="Calibri"/>
              <a:sym typeface="Calibri"/>
            </a:endParaRPr>
          </a:p>
        </p:txBody>
      </p:sp>
      <p:pic>
        <p:nvPicPr>
          <p:cNvPr id="96" name="Google Shape;96;p2"/>
          <p:cNvPicPr preferRelativeResize="0"/>
          <p:nvPr/>
        </p:nvPicPr>
        <p:blipFill rotWithShape="1">
          <a:blip r:embed="rId3">
            <a:alphaModFix/>
          </a:blip>
          <a:srcRect/>
          <a:stretch/>
        </p:blipFill>
        <p:spPr>
          <a:xfrm>
            <a:off x="3999633" y="450064"/>
            <a:ext cx="4192731" cy="4192731"/>
          </a:xfrm>
          <a:prstGeom prst="rect">
            <a:avLst/>
          </a:prstGeom>
          <a:noFill/>
          <a:ln>
            <a:noFill/>
          </a:ln>
        </p:spPr>
      </p:pic>
      <p:pic>
        <p:nvPicPr>
          <p:cNvPr id="97" name="Google Shape;97;p2" descr="A picture containing text&#10;&#10;Description automatically generated"/>
          <p:cNvPicPr preferRelativeResize="0"/>
          <p:nvPr/>
        </p:nvPicPr>
        <p:blipFill rotWithShape="1">
          <a:blip r:embed="rId4">
            <a:alphaModFix/>
          </a:blip>
          <a:srcRect/>
          <a:stretch/>
        </p:blipFill>
        <p:spPr>
          <a:xfrm>
            <a:off x="2358035" y="-875912"/>
            <a:ext cx="7475929" cy="747592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1dc5249b26c_0_74"/>
          <p:cNvSpPr txBox="1">
            <a:spLocks noGrp="1"/>
          </p:cNvSpPr>
          <p:nvPr>
            <p:ph type="title"/>
          </p:nvPr>
        </p:nvSpPr>
        <p:spPr>
          <a:xfrm>
            <a:off x="838200" y="322595"/>
            <a:ext cx="10515600" cy="1325700"/>
          </a:xfrm>
          <a:prstGeom prst="rect">
            <a:avLst/>
          </a:prstGeom>
          <a:solidFill>
            <a:srgbClr val="293267"/>
          </a:solidFill>
        </p:spPr>
        <p:txBody>
          <a:bodyPr spcFirstLastPara="1" wrap="square" lIns="91425" tIns="45700" rIns="91425" bIns="45700" anchor="ctr" anchorCtr="0">
            <a:normAutofit/>
          </a:bodyPr>
          <a:lstStyle/>
          <a:p>
            <a:pPr marL="0" lvl="0" indent="0" algn="l" rtl="0">
              <a:spcBef>
                <a:spcPts val="0"/>
              </a:spcBef>
              <a:spcAft>
                <a:spcPts val="0"/>
              </a:spcAft>
              <a:buNone/>
            </a:pPr>
            <a:r>
              <a:rPr lang="en-US" dirty="0">
                <a:solidFill>
                  <a:srgbClr val="F8F8F8"/>
                </a:solidFill>
              </a:rPr>
              <a:t>Liver Failure </a:t>
            </a:r>
            <a:endParaRPr dirty="0">
              <a:solidFill>
                <a:srgbClr val="F8F8F8"/>
              </a:solidFill>
            </a:endParaRPr>
          </a:p>
        </p:txBody>
      </p:sp>
      <p:sp>
        <p:nvSpPr>
          <p:cNvPr id="241" name="Google Shape;241;g1dc5249b26c_0_74"/>
          <p:cNvSpPr txBox="1">
            <a:spLocks noGrp="1"/>
          </p:cNvSpPr>
          <p:nvPr>
            <p:ph type="body" idx="1"/>
          </p:nvPr>
        </p:nvSpPr>
        <p:spPr>
          <a:xfrm>
            <a:off x="838200" y="1825625"/>
            <a:ext cx="5181600" cy="4351200"/>
          </a:xfrm>
          <a:prstGeom prst="rect">
            <a:avLst/>
          </a:prstGeom>
        </p:spPr>
        <p:txBody>
          <a:bodyPr spcFirstLastPara="1" wrap="square" lIns="91425" tIns="45700" rIns="91425" bIns="45700" anchor="t" anchorCtr="0">
            <a:normAutofit/>
          </a:bodyPr>
          <a:lstStyle/>
          <a:p>
            <a:pPr marL="0" lvl="0" indent="0" algn="l" rtl="0">
              <a:lnSpc>
                <a:spcPct val="80000"/>
              </a:lnSpc>
              <a:spcBef>
                <a:spcPts val="1000"/>
              </a:spcBef>
              <a:spcAft>
                <a:spcPts val="0"/>
              </a:spcAft>
              <a:buNone/>
            </a:pPr>
            <a:r>
              <a:rPr lang="en-US" sz="2200">
                <a:solidFill>
                  <a:srgbClr val="FF0000"/>
                </a:solidFill>
              </a:rPr>
              <a:t>Investigations </a:t>
            </a:r>
            <a:endParaRPr sz="2200">
              <a:solidFill>
                <a:srgbClr val="FF0000"/>
              </a:solidFill>
            </a:endParaRPr>
          </a:p>
          <a:p>
            <a:pPr marL="457200" lvl="0" indent="-368300" algn="l" rtl="0">
              <a:lnSpc>
                <a:spcPct val="80000"/>
              </a:lnSpc>
              <a:spcBef>
                <a:spcPts val="1000"/>
              </a:spcBef>
              <a:spcAft>
                <a:spcPts val="0"/>
              </a:spcAft>
              <a:buSzPts val="2200"/>
              <a:buChar char="★"/>
            </a:pPr>
            <a:r>
              <a:rPr lang="en-US" sz="2200"/>
              <a:t>Clinical Examination </a:t>
            </a:r>
            <a:endParaRPr sz="2200"/>
          </a:p>
          <a:p>
            <a:pPr marL="457200" lvl="0" indent="-368300" algn="l" rtl="0">
              <a:lnSpc>
                <a:spcPct val="80000"/>
              </a:lnSpc>
              <a:spcBef>
                <a:spcPts val="0"/>
              </a:spcBef>
              <a:spcAft>
                <a:spcPts val="0"/>
              </a:spcAft>
              <a:buSzPts val="2200"/>
              <a:buChar char="★"/>
            </a:pPr>
            <a:r>
              <a:rPr lang="en-US" sz="2200"/>
              <a:t>Imaging - Ultrasound </a:t>
            </a:r>
            <a:endParaRPr sz="2200"/>
          </a:p>
          <a:p>
            <a:pPr marL="457200" lvl="0" indent="-368300" algn="l" rtl="0">
              <a:lnSpc>
                <a:spcPct val="80000"/>
              </a:lnSpc>
              <a:spcBef>
                <a:spcPts val="0"/>
              </a:spcBef>
              <a:spcAft>
                <a:spcPts val="0"/>
              </a:spcAft>
              <a:buSzPts val="2200"/>
              <a:buChar char="★"/>
            </a:pPr>
            <a:r>
              <a:rPr lang="en-US" sz="2200"/>
              <a:t>Blood tests</a:t>
            </a:r>
            <a:endParaRPr sz="2200"/>
          </a:p>
          <a:p>
            <a:pPr marL="914400" lvl="1" indent="-368300" algn="l" rtl="0">
              <a:lnSpc>
                <a:spcPct val="80000"/>
              </a:lnSpc>
              <a:spcBef>
                <a:spcPts val="0"/>
              </a:spcBef>
              <a:spcAft>
                <a:spcPts val="0"/>
              </a:spcAft>
              <a:buSzPts val="2200"/>
              <a:buChar char="○"/>
            </a:pPr>
            <a:r>
              <a:rPr lang="en-US" sz="2200"/>
              <a:t>Raised AST/ALT</a:t>
            </a:r>
            <a:endParaRPr sz="2200"/>
          </a:p>
          <a:p>
            <a:pPr marL="914400" lvl="1" indent="-368300" algn="l" rtl="0">
              <a:lnSpc>
                <a:spcPct val="80000"/>
              </a:lnSpc>
              <a:spcBef>
                <a:spcPts val="0"/>
              </a:spcBef>
              <a:spcAft>
                <a:spcPts val="0"/>
              </a:spcAft>
              <a:buSzPts val="2200"/>
              <a:buChar char="○"/>
            </a:pPr>
            <a:r>
              <a:rPr lang="en-US" sz="2200"/>
              <a:t>Raised PT</a:t>
            </a:r>
            <a:endParaRPr sz="2200"/>
          </a:p>
          <a:p>
            <a:pPr marL="914400" lvl="1" indent="-368300" algn="l" rtl="0">
              <a:lnSpc>
                <a:spcPct val="80000"/>
              </a:lnSpc>
              <a:spcBef>
                <a:spcPts val="0"/>
              </a:spcBef>
              <a:spcAft>
                <a:spcPts val="0"/>
              </a:spcAft>
              <a:buSzPts val="2200"/>
              <a:buChar char="○"/>
            </a:pPr>
            <a:r>
              <a:rPr lang="en-US" sz="2200"/>
              <a:t>FBC and U&amp;E</a:t>
            </a:r>
            <a:endParaRPr sz="2200"/>
          </a:p>
          <a:p>
            <a:pPr marL="457200" lvl="0" indent="-368300" algn="l" rtl="0">
              <a:lnSpc>
                <a:spcPct val="80000"/>
              </a:lnSpc>
              <a:spcBef>
                <a:spcPts val="0"/>
              </a:spcBef>
              <a:spcAft>
                <a:spcPts val="0"/>
              </a:spcAft>
              <a:buSzPts val="2200"/>
              <a:buChar char="★"/>
            </a:pPr>
            <a:r>
              <a:rPr lang="en-US" sz="2200"/>
              <a:t>If ascites present - peritoneal tap with microscopy and culture </a:t>
            </a:r>
            <a:endParaRPr sz="2200"/>
          </a:p>
          <a:p>
            <a:pPr marL="0" lvl="0" indent="0" algn="l" rtl="0">
              <a:lnSpc>
                <a:spcPct val="80000"/>
              </a:lnSpc>
              <a:spcBef>
                <a:spcPts val="1000"/>
              </a:spcBef>
              <a:spcAft>
                <a:spcPts val="0"/>
              </a:spcAft>
              <a:buNone/>
            </a:pPr>
            <a:endParaRPr/>
          </a:p>
        </p:txBody>
      </p:sp>
      <p:sp>
        <p:nvSpPr>
          <p:cNvPr id="242" name="Google Shape;242;g1dc5249b26c_0_74"/>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rmAutofit fontScale="77500" lnSpcReduction="20000"/>
          </a:bodyPr>
          <a:lstStyle/>
          <a:p>
            <a:pPr marL="0" lvl="0" indent="0" algn="l" rtl="0">
              <a:spcBef>
                <a:spcPts val="1000"/>
              </a:spcBef>
              <a:spcAft>
                <a:spcPts val="0"/>
              </a:spcAft>
              <a:buNone/>
            </a:pPr>
            <a:r>
              <a:rPr lang="en-US">
                <a:solidFill>
                  <a:srgbClr val="FF0000"/>
                </a:solidFill>
              </a:rPr>
              <a:t>Management</a:t>
            </a:r>
            <a:r>
              <a:rPr lang="en-US"/>
              <a:t> </a:t>
            </a:r>
            <a:endParaRPr/>
          </a:p>
          <a:p>
            <a:pPr marL="457200" lvl="0" indent="-325755" algn="l" rtl="0">
              <a:spcBef>
                <a:spcPts val="1000"/>
              </a:spcBef>
              <a:spcAft>
                <a:spcPts val="0"/>
              </a:spcAft>
              <a:buSzPct val="64285"/>
              <a:buChar char="★"/>
            </a:pPr>
            <a:r>
              <a:rPr lang="en-US"/>
              <a:t>Conservative </a:t>
            </a:r>
            <a:endParaRPr/>
          </a:p>
          <a:p>
            <a:pPr marL="914400" lvl="1" indent="-325755" algn="l" rtl="0">
              <a:spcBef>
                <a:spcPts val="0"/>
              </a:spcBef>
              <a:spcAft>
                <a:spcPts val="0"/>
              </a:spcAft>
              <a:buSzPct val="75000"/>
              <a:buChar char="○"/>
            </a:pPr>
            <a:r>
              <a:rPr lang="en-US"/>
              <a:t>analgesia </a:t>
            </a:r>
            <a:endParaRPr/>
          </a:p>
          <a:p>
            <a:pPr marL="914400" lvl="1" indent="-325755" algn="l" rtl="0">
              <a:spcBef>
                <a:spcPts val="0"/>
              </a:spcBef>
              <a:spcAft>
                <a:spcPts val="0"/>
              </a:spcAft>
              <a:buSzPct val="75000"/>
              <a:buChar char="○"/>
            </a:pPr>
            <a:r>
              <a:rPr lang="en-US"/>
              <a:t>fluids </a:t>
            </a:r>
            <a:endParaRPr/>
          </a:p>
          <a:p>
            <a:pPr marL="914400" lvl="0" indent="0" algn="l" rtl="0">
              <a:spcBef>
                <a:spcPts val="1000"/>
              </a:spcBef>
              <a:spcAft>
                <a:spcPts val="0"/>
              </a:spcAft>
              <a:buNone/>
            </a:pPr>
            <a:endParaRPr/>
          </a:p>
          <a:p>
            <a:pPr marL="457200" lvl="0" indent="-325755" algn="l" rtl="0">
              <a:spcBef>
                <a:spcPts val="1000"/>
              </a:spcBef>
              <a:spcAft>
                <a:spcPts val="0"/>
              </a:spcAft>
              <a:buSzPct val="64285"/>
              <a:buChar char="★"/>
            </a:pPr>
            <a:r>
              <a:rPr lang="en-US"/>
              <a:t>Medical - Need to treat the complications!</a:t>
            </a:r>
            <a:endParaRPr/>
          </a:p>
          <a:p>
            <a:pPr marL="914400" lvl="1" indent="-325755" algn="l" rtl="0">
              <a:spcBef>
                <a:spcPts val="0"/>
              </a:spcBef>
              <a:spcAft>
                <a:spcPts val="0"/>
              </a:spcAft>
              <a:buSzPct val="75000"/>
              <a:buChar char="○"/>
            </a:pPr>
            <a:r>
              <a:rPr lang="en-US"/>
              <a:t>Encephalopathy - Lactulose </a:t>
            </a:r>
            <a:endParaRPr/>
          </a:p>
          <a:p>
            <a:pPr marL="914400" lvl="1" indent="-325755" algn="l" rtl="0">
              <a:spcBef>
                <a:spcPts val="0"/>
              </a:spcBef>
              <a:spcAft>
                <a:spcPts val="0"/>
              </a:spcAft>
              <a:buSzPct val="75000"/>
              <a:buChar char="○"/>
            </a:pPr>
            <a:r>
              <a:rPr lang="en-US"/>
              <a:t>Ascites - Diuretics </a:t>
            </a:r>
            <a:endParaRPr/>
          </a:p>
          <a:p>
            <a:pPr marL="914400" lvl="1" indent="-325755" algn="l" rtl="0">
              <a:spcBef>
                <a:spcPts val="0"/>
              </a:spcBef>
              <a:spcAft>
                <a:spcPts val="0"/>
              </a:spcAft>
              <a:buSzPct val="75000"/>
              <a:buChar char="○"/>
            </a:pPr>
            <a:r>
              <a:rPr lang="en-US"/>
              <a:t>Cerebral oedema - Mannitol </a:t>
            </a:r>
            <a:endParaRPr/>
          </a:p>
          <a:p>
            <a:pPr marL="914400" lvl="1" indent="-325755" algn="l" rtl="0">
              <a:spcBef>
                <a:spcPts val="0"/>
              </a:spcBef>
              <a:spcAft>
                <a:spcPts val="0"/>
              </a:spcAft>
              <a:buSzPct val="75000"/>
              <a:buChar char="○"/>
            </a:pPr>
            <a:r>
              <a:rPr lang="en-US"/>
              <a:t>Bleeding- Vitamin K </a:t>
            </a:r>
            <a:endParaRPr/>
          </a:p>
          <a:p>
            <a:pPr marL="914400" lvl="1" indent="-325755" algn="l" rtl="0">
              <a:spcBef>
                <a:spcPts val="0"/>
              </a:spcBef>
              <a:spcAft>
                <a:spcPts val="0"/>
              </a:spcAft>
              <a:buSzPct val="75000"/>
              <a:buChar char="○"/>
            </a:pPr>
            <a:r>
              <a:rPr lang="en-US"/>
              <a:t>Sepsis - antibiotics </a:t>
            </a:r>
            <a:endParaRPr/>
          </a:p>
          <a:p>
            <a:pPr marL="914400" lvl="1" indent="-325755" algn="l" rtl="0">
              <a:spcBef>
                <a:spcPts val="0"/>
              </a:spcBef>
              <a:spcAft>
                <a:spcPts val="0"/>
              </a:spcAft>
              <a:buSzPct val="75000"/>
              <a:buChar char="○"/>
            </a:pPr>
            <a:r>
              <a:rPr lang="en-US"/>
              <a:t>Hypoglycemia - dextrose </a:t>
            </a:r>
            <a:endParaRPr/>
          </a:p>
          <a:p>
            <a:pPr marL="457200" lvl="0" indent="0" algn="l" rtl="0">
              <a:spcBef>
                <a:spcPts val="1000"/>
              </a:spcBef>
              <a:spcAft>
                <a:spcPts val="0"/>
              </a:spcAft>
              <a:buNone/>
            </a:pPr>
            <a:endParaRPr/>
          </a:p>
          <a:p>
            <a:pPr marL="457200" lvl="0" indent="-325755" algn="l" rtl="0">
              <a:spcBef>
                <a:spcPts val="1000"/>
              </a:spcBef>
              <a:spcAft>
                <a:spcPts val="0"/>
              </a:spcAft>
              <a:buSzPct val="64285"/>
              <a:buChar char="★"/>
            </a:pPr>
            <a:r>
              <a:rPr lang="en-US"/>
              <a:t>Transplant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206a47657c9_0_19"/>
          <p:cNvSpPr txBox="1">
            <a:spLocks noGrp="1"/>
          </p:cNvSpPr>
          <p:nvPr>
            <p:ph type="body" idx="1"/>
          </p:nvPr>
        </p:nvSpPr>
        <p:spPr>
          <a:xfrm>
            <a:off x="838200" y="1878600"/>
            <a:ext cx="10515600" cy="4298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Which of the following is not found in an acute presentation of liver failure? </a:t>
            </a:r>
            <a:endParaRPr/>
          </a:p>
          <a:p>
            <a:pPr marL="457200" lvl="0" indent="-342900" algn="l" rtl="0">
              <a:spcBef>
                <a:spcPts val="1000"/>
              </a:spcBef>
              <a:spcAft>
                <a:spcPts val="0"/>
              </a:spcAft>
              <a:buSzPts val="1800"/>
              <a:buAutoNum type="alphaUcParenR"/>
            </a:pPr>
            <a:r>
              <a:rPr lang="en-US"/>
              <a:t>Jaundice</a:t>
            </a:r>
            <a:endParaRPr/>
          </a:p>
          <a:p>
            <a:pPr marL="457200" lvl="0" indent="-342900" algn="l" rtl="0">
              <a:spcBef>
                <a:spcPts val="0"/>
              </a:spcBef>
              <a:spcAft>
                <a:spcPts val="0"/>
              </a:spcAft>
              <a:buSzPts val="1800"/>
              <a:buAutoNum type="alphaUcParenR"/>
            </a:pPr>
            <a:r>
              <a:rPr lang="en-US"/>
              <a:t>Nausea</a:t>
            </a:r>
            <a:endParaRPr/>
          </a:p>
          <a:p>
            <a:pPr marL="457200" lvl="0" indent="-342900" algn="l" rtl="0">
              <a:spcBef>
                <a:spcPts val="0"/>
              </a:spcBef>
              <a:spcAft>
                <a:spcPts val="0"/>
              </a:spcAft>
              <a:buSzPts val="1800"/>
              <a:buAutoNum type="alphaUcParenR"/>
            </a:pPr>
            <a:r>
              <a:rPr lang="en-US"/>
              <a:t>Hepatomegaly </a:t>
            </a:r>
            <a:endParaRPr/>
          </a:p>
          <a:p>
            <a:pPr marL="457200" lvl="0" indent="-342900" algn="l" rtl="0">
              <a:spcBef>
                <a:spcPts val="0"/>
              </a:spcBef>
              <a:spcAft>
                <a:spcPts val="0"/>
              </a:spcAft>
              <a:buSzPts val="1800"/>
              <a:buAutoNum type="alphaUcParenR"/>
            </a:pPr>
            <a:r>
              <a:rPr lang="en-US"/>
              <a:t>Anorexia </a:t>
            </a:r>
            <a:endParaRPr/>
          </a:p>
        </p:txBody>
      </p:sp>
      <p:sp>
        <p:nvSpPr>
          <p:cNvPr id="3" name="Title 2">
            <a:extLst>
              <a:ext uri="{FF2B5EF4-FFF2-40B4-BE49-F238E27FC236}">
                <a16:creationId xmlns:a16="http://schemas.microsoft.com/office/drawing/2014/main" id="{D4BB308B-D328-7DCC-1E25-35AF8C2C6E58}"/>
              </a:ext>
            </a:extLst>
          </p:cNvPr>
          <p:cNvSpPr>
            <a:spLocks noGrp="1"/>
          </p:cNvSpPr>
          <p:nvPr>
            <p:ph type="title"/>
          </p:nvPr>
        </p:nvSpPr>
        <p:spPr/>
        <p:txBody>
          <a:bodyPr/>
          <a:lstStyle/>
          <a:p>
            <a:endParaRPr lang="en-GB"/>
          </a:p>
        </p:txBody>
      </p:sp>
      <p:sp>
        <p:nvSpPr>
          <p:cNvPr id="4" name="Google Shape;441;g206a47657c9_0_65">
            <a:extLst>
              <a:ext uri="{FF2B5EF4-FFF2-40B4-BE49-F238E27FC236}">
                <a16:creationId xmlns:a16="http://schemas.microsoft.com/office/drawing/2014/main" id="{72191827-1BA7-6873-D401-A612DB8DD602}"/>
              </a:ext>
            </a:extLst>
          </p:cNvPr>
          <p:cNvSpPr txBox="1">
            <a:spLocks/>
          </p:cNvSpPr>
          <p:nvPr/>
        </p:nvSpPr>
        <p:spPr>
          <a:xfrm>
            <a:off x="838200" y="322594"/>
            <a:ext cx="10515600" cy="1325700"/>
          </a:xfrm>
          <a:prstGeom prst="rect">
            <a:avLst/>
          </a:prstGeom>
          <a:solidFill>
            <a:srgbClr val="293267"/>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a:solidFill>
                  <a:srgbClr val="F8F8F8"/>
                </a:solidFill>
              </a:rPr>
              <a:t>Question</a:t>
            </a:r>
            <a:endParaRPr lang="en-US" dirty="0">
              <a:solidFill>
                <a:srgbClr val="F8F8F8"/>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206a47657c9_0_27"/>
          <p:cNvSpPr txBox="1">
            <a:spLocks noGrp="1"/>
          </p:cNvSpPr>
          <p:nvPr>
            <p:ph type="body" idx="1"/>
          </p:nvPr>
        </p:nvSpPr>
        <p:spPr>
          <a:xfrm>
            <a:off x="838200" y="1878600"/>
            <a:ext cx="10515600" cy="4298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Which of the following is not found in an acute presentation of liver failure? </a:t>
            </a:r>
            <a:endParaRPr/>
          </a:p>
          <a:p>
            <a:pPr marL="457200" lvl="0" indent="-342900" algn="l" rtl="0">
              <a:spcBef>
                <a:spcPts val="1000"/>
              </a:spcBef>
              <a:spcAft>
                <a:spcPts val="0"/>
              </a:spcAft>
              <a:buSzPts val="1800"/>
              <a:buAutoNum type="alphaUcParenR"/>
            </a:pPr>
            <a:r>
              <a:rPr lang="en-US"/>
              <a:t>Jaundice</a:t>
            </a:r>
            <a:endParaRPr/>
          </a:p>
          <a:p>
            <a:pPr marL="457200" lvl="0" indent="-342900" algn="l" rtl="0">
              <a:spcBef>
                <a:spcPts val="0"/>
              </a:spcBef>
              <a:spcAft>
                <a:spcPts val="0"/>
              </a:spcAft>
              <a:buSzPts val="1800"/>
              <a:buAutoNum type="alphaUcParenR"/>
            </a:pPr>
            <a:r>
              <a:rPr lang="en-US"/>
              <a:t>Nausea</a:t>
            </a:r>
            <a:endParaRPr/>
          </a:p>
          <a:p>
            <a:pPr marL="457200" lvl="0" indent="-342900" algn="l" rtl="0">
              <a:spcBef>
                <a:spcPts val="0"/>
              </a:spcBef>
              <a:spcAft>
                <a:spcPts val="0"/>
              </a:spcAft>
              <a:buClr>
                <a:srgbClr val="FF0000"/>
              </a:buClr>
              <a:buSzPts val="1800"/>
              <a:buAutoNum type="alphaUcParenR"/>
            </a:pPr>
            <a:r>
              <a:rPr lang="en-US">
                <a:solidFill>
                  <a:srgbClr val="FF0000"/>
                </a:solidFill>
              </a:rPr>
              <a:t>Hepatomegaly </a:t>
            </a:r>
            <a:endParaRPr>
              <a:solidFill>
                <a:srgbClr val="FF0000"/>
              </a:solidFill>
            </a:endParaRPr>
          </a:p>
          <a:p>
            <a:pPr marL="457200" lvl="0" indent="-342900" algn="l" rtl="0">
              <a:spcBef>
                <a:spcPts val="0"/>
              </a:spcBef>
              <a:spcAft>
                <a:spcPts val="0"/>
              </a:spcAft>
              <a:buSzPts val="1800"/>
              <a:buAutoNum type="alphaUcParenR"/>
            </a:pPr>
            <a:r>
              <a:rPr lang="en-US"/>
              <a:t>Anorexia </a:t>
            </a:r>
            <a:endParaRPr/>
          </a:p>
        </p:txBody>
      </p:sp>
      <p:sp>
        <p:nvSpPr>
          <p:cNvPr id="3" name="Title 2">
            <a:extLst>
              <a:ext uri="{FF2B5EF4-FFF2-40B4-BE49-F238E27FC236}">
                <a16:creationId xmlns:a16="http://schemas.microsoft.com/office/drawing/2014/main" id="{EA6213DB-9C40-98D3-87D2-F18795A42EFA}"/>
              </a:ext>
            </a:extLst>
          </p:cNvPr>
          <p:cNvSpPr>
            <a:spLocks noGrp="1"/>
          </p:cNvSpPr>
          <p:nvPr>
            <p:ph type="title"/>
          </p:nvPr>
        </p:nvSpPr>
        <p:spPr/>
        <p:txBody>
          <a:bodyPr/>
          <a:lstStyle/>
          <a:p>
            <a:endParaRPr lang="en-GB"/>
          </a:p>
        </p:txBody>
      </p:sp>
      <p:sp>
        <p:nvSpPr>
          <p:cNvPr id="4" name="Google Shape;441;g206a47657c9_0_65">
            <a:extLst>
              <a:ext uri="{FF2B5EF4-FFF2-40B4-BE49-F238E27FC236}">
                <a16:creationId xmlns:a16="http://schemas.microsoft.com/office/drawing/2014/main" id="{E03DFEAB-8DAF-D0C6-404D-F6DB5DD5B087}"/>
              </a:ext>
            </a:extLst>
          </p:cNvPr>
          <p:cNvSpPr txBox="1">
            <a:spLocks/>
          </p:cNvSpPr>
          <p:nvPr/>
        </p:nvSpPr>
        <p:spPr>
          <a:xfrm>
            <a:off x="838200" y="322594"/>
            <a:ext cx="10515600" cy="1325700"/>
          </a:xfrm>
          <a:prstGeom prst="rect">
            <a:avLst/>
          </a:prstGeom>
          <a:solidFill>
            <a:srgbClr val="293267"/>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a:solidFill>
                  <a:srgbClr val="F8F8F8"/>
                </a:solidFill>
              </a:rPr>
              <a:t>Question</a:t>
            </a:r>
            <a:endParaRPr lang="en-US" dirty="0">
              <a:solidFill>
                <a:srgbClr val="F8F8F8"/>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06a47657c9_0_33"/>
          <p:cNvSpPr txBox="1">
            <a:spLocks noGrp="1"/>
          </p:cNvSpPr>
          <p:nvPr>
            <p:ph type="body" idx="1"/>
          </p:nvPr>
        </p:nvSpPr>
        <p:spPr>
          <a:xfrm>
            <a:off x="838200" y="1878600"/>
            <a:ext cx="10515600" cy="4298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Which of the following is given to treat cerebral oedema? </a:t>
            </a:r>
            <a:endParaRPr/>
          </a:p>
          <a:p>
            <a:pPr marL="457200" lvl="0" indent="-342900" algn="l" rtl="0">
              <a:spcBef>
                <a:spcPts val="1000"/>
              </a:spcBef>
              <a:spcAft>
                <a:spcPts val="0"/>
              </a:spcAft>
              <a:buSzPts val="1800"/>
              <a:buAutoNum type="alphaUcParenR"/>
            </a:pPr>
            <a:r>
              <a:rPr lang="en-US"/>
              <a:t>Mannitol </a:t>
            </a:r>
            <a:endParaRPr/>
          </a:p>
          <a:p>
            <a:pPr marL="457200" lvl="0" indent="-342900" algn="l" rtl="0">
              <a:spcBef>
                <a:spcPts val="0"/>
              </a:spcBef>
              <a:spcAft>
                <a:spcPts val="0"/>
              </a:spcAft>
              <a:buSzPts val="1800"/>
              <a:buAutoNum type="alphaUcParenR"/>
            </a:pPr>
            <a:r>
              <a:rPr lang="en-US"/>
              <a:t>Dextrose </a:t>
            </a:r>
            <a:endParaRPr/>
          </a:p>
          <a:p>
            <a:pPr marL="457200" lvl="0" indent="-342900" algn="l" rtl="0">
              <a:spcBef>
                <a:spcPts val="0"/>
              </a:spcBef>
              <a:spcAft>
                <a:spcPts val="0"/>
              </a:spcAft>
              <a:buSzPts val="1800"/>
              <a:buAutoNum type="alphaUcParenR"/>
            </a:pPr>
            <a:r>
              <a:rPr lang="en-US"/>
              <a:t>Vitamin K</a:t>
            </a:r>
            <a:endParaRPr/>
          </a:p>
          <a:p>
            <a:pPr marL="457200" lvl="0" indent="-342900" algn="l" rtl="0">
              <a:spcBef>
                <a:spcPts val="0"/>
              </a:spcBef>
              <a:spcAft>
                <a:spcPts val="0"/>
              </a:spcAft>
              <a:buSzPts val="1800"/>
              <a:buAutoNum type="alphaUcParenR"/>
            </a:pPr>
            <a:r>
              <a:rPr lang="en-US"/>
              <a:t>Lactulose  </a:t>
            </a:r>
            <a:endParaRPr/>
          </a:p>
        </p:txBody>
      </p:sp>
      <p:sp>
        <p:nvSpPr>
          <p:cNvPr id="3" name="Title 2">
            <a:extLst>
              <a:ext uri="{FF2B5EF4-FFF2-40B4-BE49-F238E27FC236}">
                <a16:creationId xmlns:a16="http://schemas.microsoft.com/office/drawing/2014/main" id="{A812BD47-2927-798F-CC36-56D3751DCCF1}"/>
              </a:ext>
            </a:extLst>
          </p:cNvPr>
          <p:cNvSpPr>
            <a:spLocks noGrp="1"/>
          </p:cNvSpPr>
          <p:nvPr>
            <p:ph type="title"/>
          </p:nvPr>
        </p:nvSpPr>
        <p:spPr/>
        <p:txBody>
          <a:bodyPr/>
          <a:lstStyle/>
          <a:p>
            <a:endParaRPr lang="en-GB"/>
          </a:p>
        </p:txBody>
      </p:sp>
      <p:sp>
        <p:nvSpPr>
          <p:cNvPr id="4" name="Google Shape;441;g206a47657c9_0_65">
            <a:extLst>
              <a:ext uri="{FF2B5EF4-FFF2-40B4-BE49-F238E27FC236}">
                <a16:creationId xmlns:a16="http://schemas.microsoft.com/office/drawing/2014/main" id="{3EB559F2-9C9B-AA56-0A10-FB717F365B19}"/>
              </a:ext>
            </a:extLst>
          </p:cNvPr>
          <p:cNvSpPr txBox="1">
            <a:spLocks/>
          </p:cNvSpPr>
          <p:nvPr/>
        </p:nvSpPr>
        <p:spPr>
          <a:xfrm>
            <a:off x="838200" y="322594"/>
            <a:ext cx="10515600" cy="1325700"/>
          </a:xfrm>
          <a:prstGeom prst="rect">
            <a:avLst/>
          </a:prstGeom>
          <a:solidFill>
            <a:srgbClr val="293267"/>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a:solidFill>
                  <a:srgbClr val="F8F8F8"/>
                </a:solidFill>
              </a:rPr>
              <a:t>Question</a:t>
            </a:r>
            <a:endParaRPr lang="en-US" dirty="0">
              <a:solidFill>
                <a:srgbClr val="F8F8F8"/>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06a47657c9_0_39"/>
          <p:cNvSpPr txBox="1">
            <a:spLocks noGrp="1"/>
          </p:cNvSpPr>
          <p:nvPr>
            <p:ph type="body" idx="1"/>
          </p:nvPr>
        </p:nvSpPr>
        <p:spPr>
          <a:xfrm>
            <a:off x="838200" y="1878600"/>
            <a:ext cx="10515600" cy="4298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Which of the following is given to treat cerebral oedema? </a:t>
            </a:r>
            <a:endParaRPr/>
          </a:p>
          <a:p>
            <a:pPr marL="457200" lvl="0" indent="-342900" algn="l" rtl="0">
              <a:spcBef>
                <a:spcPts val="1000"/>
              </a:spcBef>
              <a:spcAft>
                <a:spcPts val="0"/>
              </a:spcAft>
              <a:buClr>
                <a:srgbClr val="FF0000"/>
              </a:buClr>
              <a:buSzPts val="1800"/>
              <a:buAutoNum type="alphaUcParenR"/>
            </a:pPr>
            <a:r>
              <a:rPr lang="en-US">
                <a:solidFill>
                  <a:srgbClr val="FF0000"/>
                </a:solidFill>
              </a:rPr>
              <a:t>Mannitol </a:t>
            </a:r>
            <a:endParaRPr>
              <a:solidFill>
                <a:srgbClr val="FF0000"/>
              </a:solidFill>
            </a:endParaRPr>
          </a:p>
          <a:p>
            <a:pPr marL="457200" lvl="0" indent="-342900" algn="l" rtl="0">
              <a:spcBef>
                <a:spcPts val="0"/>
              </a:spcBef>
              <a:spcAft>
                <a:spcPts val="0"/>
              </a:spcAft>
              <a:buSzPts val="1800"/>
              <a:buAutoNum type="alphaUcParenR"/>
            </a:pPr>
            <a:r>
              <a:rPr lang="en-US"/>
              <a:t>Dextrose </a:t>
            </a:r>
            <a:endParaRPr/>
          </a:p>
          <a:p>
            <a:pPr marL="457200" lvl="0" indent="-342900" algn="l" rtl="0">
              <a:spcBef>
                <a:spcPts val="0"/>
              </a:spcBef>
              <a:spcAft>
                <a:spcPts val="0"/>
              </a:spcAft>
              <a:buSzPts val="1800"/>
              <a:buAutoNum type="alphaUcParenR"/>
            </a:pPr>
            <a:r>
              <a:rPr lang="en-US"/>
              <a:t>Vitamin K</a:t>
            </a:r>
            <a:endParaRPr/>
          </a:p>
          <a:p>
            <a:pPr marL="457200" lvl="0" indent="-342900" algn="l" rtl="0">
              <a:spcBef>
                <a:spcPts val="0"/>
              </a:spcBef>
              <a:spcAft>
                <a:spcPts val="0"/>
              </a:spcAft>
              <a:buSzPts val="1800"/>
              <a:buAutoNum type="alphaUcParenR"/>
            </a:pPr>
            <a:r>
              <a:rPr lang="en-US"/>
              <a:t>Lactulose  </a:t>
            </a:r>
            <a:endParaRPr/>
          </a:p>
        </p:txBody>
      </p:sp>
      <p:sp>
        <p:nvSpPr>
          <p:cNvPr id="3" name="Title 2">
            <a:extLst>
              <a:ext uri="{FF2B5EF4-FFF2-40B4-BE49-F238E27FC236}">
                <a16:creationId xmlns:a16="http://schemas.microsoft.com/office/drawing/2014/main" id="{1EE7A13D-184C-20C8-2CB6-33A8E6BD1420}"/>
              </a:ext>
            </a:extLst>
          </p:cNvPr>
          <p:cNvSpPr>
            <a:spLocks noGrp="1"/>
          </p:cNvSpPr>
          <p:nvPr>
            <p:ph type="title"/>
          </p:nvPr>
        </p:nvSpPr>
        <p:spPr/>
        <p:txBody>
          <a:bodyPr/>
          <a:lstStyle/>
          <a:p>
            <a:endParaRPr lang="en-GB"/>
          </a:p>
        </p:txBody>
      </p:sp>
      <p:sp>
        <p:nvSpPr>
          <p:cNvPr id="4" name="Google Shape;441;g206a47657c9_0_65">
            <a:extLst>
              <a:ext uri="{FF2B5EF4-FFF2-40B4-BE49-F238E27FC236}">
                <a16:creationId xmlns:a16="http://schemas.microsoft.com/office/drawing/2014/main" id="{68136DD7-C0C6-2AC8-59FF-7B0CBB20B9C0}"/>
              </a:ext>
            </a:extLst>
          </p:cNvPr>
          <p:cNvSpPr txBox="1">
            <a:spLocks/>
          </p:cNvSpPr>
          <p:nvPr/>
        </p:nvSpPr>
        <p:spPr>
          <a:xfrm>
            <a:off x="838200" y="322594"/>
            <a:ext cx="10515600" cy="1325700"/>
          </a:xfrm>
          <a:prstGeom prst="rect">
            <a:avLst/>
          </a:prstGeom>
          <a:solidFill>
            <a:srgbClr val="293267"/>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a:solidFill>
                  <a:srgbClr val="F8F8F8"/>
                </a:solidFill>
              </a:rPr>
              <a:t>Question</a:t>
            </a:r>
            <a:endParaRPr lang="en-US" dirty="0">
              <a:solidFill>
                <a:srgbClr val="F8F8F8"/>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2055d9a3d67_0_8"/>
          <p:cNvSpPr txBox="1">
            <a:spLocks noGrp="1"/>
          </p:cNvSpPr>
          <p:nvPr>
            <p:ph type="title"/>
          </p:nvPr>
        </p:nvSpPr>
        <p:spPr>
          <a:xfrm>
            <a:off x="838200" y="365125"/>
            <a:ext cx="10515600" cy="1325700"/>
          </a:xfrm>
          <a:prstGeom prst="rect">
            <a:avLst/>
          </a:prstGeom>
          <a:solidFill>
            <a:srgbClr val="293267"/>
          </a:solidFill>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rgbClr val="F8F8F8"/>
                </a:solidFill>
              </a:rPr>
              <a:t>Biliary tract diseases</a:t>
            </a:r>
            <a:endParaRPr dirty="0">
              <a:solidFill>
                <a:srgbClr val="F8F8F8"/>
              </a:solidFill>
            </a:endParaRPr>
          </a:p>
        </p:txBody>
      </p:sp>
      <p:pic>
        <p:nvPicPr>
          <p:cNvPr id="277" name="Google Shape;277;g2055d9a3d67_0_8"/>
          <p:cNvPicPr preferRelativeResize="0"/>
          <p:nvPr/>
        </p:nvPicPr>
        <p:blipFill rotWithShape="1">
          <a:blip r:embed="rId3">
            <a:alphaModFix/>
          </a:blip>
          <a:srcRect r="2581"/>
          <a:stretch/>
        </p:blipFill>
        <p:spPr>
          <a:xfrm>
            <a:off x="6207025" y="1825625"/>
            <a:ext cx="5146775" cy="2859765"/>
          </a:xfrm>
          <a:prstGeom prst="rect">
            <a:avLst/>
          </a:prstGeom>
          <a:noFill/>
          <a:ln>
            <a:noFill/>
          </a:ln>
        </p:spPr>
      </p:pic>
      <p:pic>
        <p:nvPicPr>
          <p:cNvPr id="278" name="Google Shape;278;g2055d9a3d67_0_8"/>
          <p:cNvPicPr preferRelativeResize="0"/>
          <p:nvPr/>
        </p:nvPicPr>
        <p:blipFill>
          <a:blip r:embed="rId4">
            <a:alphaModFix/>
          </a:blip>
          <a:stretch>
            <a:fillRect/>
          </a:stretch>
        </p:blipFill>
        <p:spPr>
          <a:xfrm>
            <a:off x="6176875" y="5665400"/>
            <a:ext cx="5207075" cy="1110600"/>
          </a:xfrm>
          <a:prstGeom prst="rect">
            <a:avLst/>
          </a:prstGeom>
          <a:noFill/>
          <a:ln>
            <a:noFill/>
          </a:ln>
        </p:spPr>
      </p:pic>
      <p:sp>
        <p:nvSpPr>
          <p:cNvPr id="279" name="Google Shape;279;g2055d9a3d67_0_8"/>
          <p:cNvSpPr txBox="1">
            <a:spLocks noGrp="1"/>
          </p:cNvSpPr>
          <p:nvPr>
            <p:ph type="body" idx="1"/>
          </p:nvPr>
        </p:nvSpPr>
        <p:spPr>
          <a:xfrm>
            <a:off x="152400" y="1864400"/>
            <a:ext cx="5278200" cy="4281000"/>
          </a:xfrm>
          <a:prstGeom prst="rect">
            <a:avLst/>
          </a:prstGeom>
        </p:spPr>
        <p:txBody>
          <a:bodyPr spcFirstLastPara="1" wrap="square" lIns="91425" tIns="45700" rIns="91425" bIns="45700" anchor="t" anchorCtr="0">
            <a:normAutofit fontScale="92500" lnSpcReduction="10000"/>
          </a:bodyPr>
          <a:lstStyle/>
          <a:p>
            <a:pPr marL="457200" lvl="0" indent="-342900" algn="l" rtl="0">
              <a:spcBef>
                <a:spcPts val="1000"/>
              </a:spcBef>
              <a:spcAft>
                <a:spcPts val="0"/>
              </a:spcAft>
              <a:buSzPts val="1800"/>
              <a:buChar char="★"/>
            </a:pPr>
            <a:r>
              <a:rPr lang="en-US"/>
              <a:t>Biliary colic - Gallstones </a:t>
            </a:r>
            <a:endParaRPr/>
          </a:p>
          <a:p>
            <a:pPr marL="457200" lvl="0" indent="0" algn="l" rtl="0">
              <a:spcBef>
                <a:spcPts val="1000"/>
              </a:spcBef>
              <a:spcAft>
                <a:spcPts val="0"/>
              </a:spcAft>
              <a:buNone/>
            </a:pPr>
            <a:endParaRPr/>
          </a:p>
          <a:p>
            <a:pPr marL="457200" lvl="0" indent="-342900" algn="l" rtl="0">
              <a:spcBef>
                <a:spcPts val="1000"/>
              </a:spcBef>
              <a:spcAft>
                <a:spcPts val="0"/>
              </a:spcAft>
              <a:buSzPts val="1800"/>
              <a:buChar char="★"/>
            </a:pPr>
            <a:r>
              <a:rPr lang="en-US"/>
              <a:t>Cholecystitis </a:t>
            </a:r>
            <a:endParaRPr/>
          </a:p>
          <a:p>
            <a:pPr marL="457200" lvl="0" indent="0" algn="l" rtl="0">
              <a:spcBef>
                <a:spcPts val="1000"/>
              </a:spcBef>
              <a:spcAft>
                <a:spcPts val="0"/>
              </a:spcAft>
              <a:buNone/>
            </a:pPr>
            <a:endParaRPr/>
          </a:p>
          <a:p>
            <a:pPr marL="457200" lvl="0" indent="-342900" algn="l" rtl="0">
              <a:spcBef>
                <a:spcPts val="1000"/>
              </a:spcBef>
              <a:spcAft>
                <a:spcPts val="0"/>
              </a:spcAft>
              <a:buSzPts val="1800"/>
              <a:buChar char="★"/>
            </a:pPr>
            <a:r>
              <a:rPr lang="en-US"/>
              <a:t>Cholangitis </a:t>
            </a:r>
            <a:endParaRPr/>
          </a:p>
          <a:p>
            <a:pPr marL="0" lvl="0" indent="0" algn="l" rtl="0">
              <a:spcBef>
                <a:spcPts val="1000"/>
              </a:spcBef>
              <a:spcAft>
                <a:spcPts val="0"/>
              </a:spcAft>
              <a:buNone/>
            </a:pPr>
            <a:endParaRPr/>
          </a:p>
          <a:p>
            <a:pPr marL="0" lvl="0" indent="0" algn="l" rtl="0">
              <a:spcBef>
                <a:spcPts val="1000"/>
              </a:spcBef>
              <a:spcAft>
                <a:spcPts val="0"/>
              </a:spcAft>
              <a:buNone/>
            </a:pPr>
            <a:r>
              <a:rPr lang="en-US" i="1"/>
              <a:t>Learn these three conditions together. They often follow on from each other as gallstones get worse, easier to understand this way!</a:t>
            </a:r>
            <a:endParaRPr i="1"/>
          </a:p>
        </p:txBody>
      </p:sp>
      <p:sp>
        <p:nvSpPr>
          <p:cNvPr id="280" name="Google Shape;280;g2055d9a3d67_0_8"/>
          <p:cNvSpPr txBox="1"/>
          <p:nvPr/>
        </p:nvSpPr>
        <p:spPr>
          <a:xfrm>
            <a:off x="6218850" y="4851950"/>
            <a:ext cx="514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Use Charcot’s triad to distinguish between biliary tract diseases </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2055d9a3d67_0_21"/>
          <p:cNvSpPr txBox="1">
            <a:spLocks noGrp="1"/>
          </p:cNvSpPr>
          <p:nvPr>
            <p:ph type="body" idx="1"/>
          </p:nvPr>
        </p:nvSpPr>
        <p:spPr>
          <a:xfrm>
            <a:off x="682200" y="1470225"/>
            <a:ext cx="10827600" cy="4753200"/>
          </a:xfrm>
          <a:prstGeom prst="rect">
            <a:avLst/>
          </a:prstGeom>
        </p:spPr>
        <p:txBody>
          <a:bodyPr spcFirstLastPara="1" wrap="square" lIns="91425" tIns="45700" rIns="91425" bIns="45700" anchor="t" anchorCtr="0">
            <a:normAutofit fontScale="92500" lnSpcReduction="10000"/>
          </a:bodyPr>
          <a:lstStyle/>
          <a:p>
            <a:pPr marL="0" lvl="0" indent="0" algn="l" rtl="0">
              <a:lnSpc>
                <a:spcPct val="115000"/>
              </a:lnSpc>
              <a:spcBef>
                <a:spcPts val="1000"/>
              </a:spcBef>
              <a:spcAft>
                <a:spcPts val="0"/>
              </a:spcAft>
              <a:buNone/>
            </a:pPr>
            <a:r>
              <a:rPr lang="en-US" b="1"/>
              <a:t>Pathophysiology:</a:t>
            </a:r>
            <a:r>
              <a:rPr lang="en-US"/>
              <a:t>                                                       </a:t>
            </a:r>
            <a:r>
              <a:rPr lang="en-US">
                <a:solidFill>
                  <a:srgbClr val="FF0000"/>
                </a:solidFill>
              </a:rPr>
              <a:t>No Inflammatory response!</a:t>
            </a:r>
            <a:endParaRPr>
              <a:solidFill>
                <a:srgbClr val="FF0000"/>
              </a:solidFill>
            </a:endParaRPr>
          </a:p>
          <a:p>
            <a:pPr marL="457200" lvl="0" indent="-334327" algn="l" rtl="0">
              <a:lnSpc>
                <a:spcPct val="115000"/>
              </a:lnSpc>
              <a:spcBef>
                <a:spcPts val="1000"/>
              </a:spcBef>
              <a:spcAft>
                <a:spcPts val="0"/>
              </a:spcAft>
              <a:buSzPct val="64285"/>
              <a:buChar char="★"/>
            </a:pPr>
            <a:r>
              <a:rPr lang="en-US"/>
              <a:t>Gallstones are small stones that form within the gallbladder. The stones form from concentrated bile in the common bile duct/cystic duct.</a:t>
            </a:r>
            <a:endParaRPr/>
          </a:p>
          <a:p>
            <a:pPr marL="457200" lvl="0" indent="-334327" algn="l" rtl="0">
              <a:lnSpc>
                <a:spcPct val="115000"/>
              </a:lnSpc>
              <a:spcBef>
                <a:spcPts val="0"/>
              </a:spcBef>
              <a:spcAft>
                <a:spcPts val="0"/>
              </a:spcAft>
              <a:buSzPct val="64285"/>
              <a:buChar char="★"/>
            </a:pPr>
            <a:r>
              <a:rPr lang="en-US"/>
              <a:t>Most stones are made of </a:t>
            </a:r>
            <a:r>
              <a:rPr lang="en-US" b="1"/>
              <a:t>cholesterol (excess production: obesity and fatty diets)</a:t>
            </a:r>
            <a:r>
              <a:rPr lang="en-US"/>
              <a:t>, but can also be made out of </a:t>
            </a:r>
            <a:r>
              <a:rPr lang="en-US" b="1"/>
              <a:t>pigment</a:t>
            </a:r>
            <a:r>
              <a:rPr lang="en-US"/>
              <a:t> </a:t>
            </a:r>
            <a:r>
              <a:rPr lang="en-US" b="1"/>
              <a:t>(seen in haemolytic anaemia)</a:t>
            </a:r>
            <a:r>
              <a:rPr lang="en-US"/>
              <a:t> and can be a </a:t>
            </a:r>
            <a:r>
              <a:rPr lang="en-US" b="1"/>
              <a:t>mixture</a:t>
            </a:r>
            <a:r>
              <a:rPr lang="en-US"/>
              <a:t> of both </a:t>
            </a:r>
            <a:endParaRPr/>
          </a:p>
          <a:p>
            <a:pPr marL="457200" lvl="0" indent="-334327" algn="l" rtl="0">
              <a:lnSpc>
                <a:spcPct val="115000"/>
              </a:lnSpc>
              <a:spcBef>
                <a:spcPts val="0"/>
              </a:spcBef>
              <a:spcAft>
                <a:spcPts val="0"/>
              </a:spcAft>
              <a:buSzPct val="64285"/>
              <a:buChar char="★"/>
            </a:pPr>
            <a:r>
              <a:rPr lang="en-US"/>
              <a:t>These may be completely asymptomatic. They can also cause pain and lead to complications, such as acute cholecystitis, acute cholangitis and pancreatitis. → Gallstones blocking the drainage of the pancreas (i.e. the pancreatic duct) result in pancreatitis.</a:t>
            </a:r>
            <a:endParaRPr/>
          </a:p>
        </p:txBody>
      </p:sp>
      <p:sp>
        <p:nvSpPr>
          <p:cNvPr id="287" name="Google Shape;287;g2055d9a3d67_0_21"/>
          <p:cNvSpPr txBox="1">
            <a:spLocks noGrp="1"/>
          </p:cNvSpPr>
          <p:nvPr>
            <p:ph type="title"/>
          </p:nvPr>
        </p:nvSpPr>
        <p:spPr>
          <a:xfrm>
            <a:off x="838200" y="101995"/>
            <a:ext cx="10515600" cy="1325700"/>
          </a:xfrm>
          <a:prstGeom prst="rect">
            <a:avLst/>
          </a:prstGeom>
          <a:solidFill>
            <a:srgbClr val="293267"/>
          </a:solidFill>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rgbClr val="F8F8F8"/>
                </a:solidFill>
              </a:rPr>
              <a:t>Biliary Colic - Gallstones </a:t>
            </a:r>
            <a:endParaRPr dirty="0">
              <a:solidFill>
                <a:srgbClr val="F8F8F8"/>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graphicFrame>
        <p:nvGraphicFramePr>
          <p:cNvPr id="294" name="Google Shape;294;g2055d9a3d67_0_32"/>
          <p:cNvGraphicFramePr/>
          <p:nvPr/>
        </p:nvGraphicFramePr>
        <p:xfrm>
          <a:off x="448250" y="1517525"/>
          <a:ext cx="11077700" cy="5285905"/>
        </p:xfrm>
        <a:graphic>
          <a:graphicData uri="http://schemas.openxmlformats.org/drawingml/2006/table">
            <a:tbl>
              <a:tblPr>
                <a:noFill/>
                <a:tableStyleId>{9978191E-A38F-4FD9-BD22-3200FB10C310}</a:tableStyleId>
              </a:tblPr>
              <a:tblGrid>
                <a:gridCol w="5016475">
                  <a:extLst>
                    <a:ext uri="{9D8B030D-6E8A-4147-A177-3AD203B41FA5}">
                      <a16:colId xmlns:a16="http://schemas.microsoft.com/office/drawing/2014/main" val="20000"/>
                    </a:ext>
                  </a:extLst>
                </a:gridCol>
                <a:gridCol w="6061225">
                  <a:extLst>
                    <a:ext uri="{9D8B030D-6E8A-4147-A177-3AD203B41FA5}">
                      <a16:colId xmlns:a16="http://schemas.microsoft.com/office/drawing/2014/main" val="20001"/>
                    </a:ext>
                  </a:extLst>
                </a:gridCol>
              </a:tblGrid>
              <a:tr h="11753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PRESENTATION (Sx)</a:t>
                      </a:r>
                      <a:endParaRPr sz="1400" u="none" strike="noStrike" cap="none"/>
                    </a:p>
                  </a:txBody>
                  <a:tcPr marL="91425" marR="91425" marT="91425" marB="91425"/>
                </a:tc>
                <a:tc>
                  <a:txBody>
                    <a:bodyPr/>
                    <a:lstStyle/>
                    <a:p>
                      <a:pPr marL="457200" marR="0" lvl="0" indent="-317500" algn="l" rtl="0">
                        <a:lnSpc>
                          <a:spcPct val="100000"/>
                        </a:lnSpc>
                        <a:spcBef>
                          <a:spcPts val="0"/>
                        </a:spcBef>
                        <a:spcAft>
                          <a:spcPts val="0"/>
                        </a:spcAft>
                        <a:buSzPts val="1400"/>
                        <a:buChar char="★"/>
                      </a:pPr>
                      <a:r>
                        <a:rPr lang="en-US" sz="1400" u="none" strike="noStrike" cap="none"/>
                        <a:t>Cla</a:t>
                      </a:r>
                      <a:r>
                        <a:rPr lang="en-US"/>
                        <a:t>ssic </a:t>
                      </a:r>
                      <a:r>
                        <a:rPr lang="en-US" b="1"/>
                        <a:t>colicky RUQ pain</a:t>
                      </a:r>
                      <a:r>
                        <a:rPr lang="en-US"/>
                        <a:t>, that's worse after eating large fatty meals as gallbladder contracts against blockage, can radiate to </a:t>
                      </a:r>
                      <a:r>
                        <a:rPr lang="en-US" b="1"/>
                        <a:t>epigastrium/back</a:t>
                      </a:r>
                      <a:r>
                        <a:rPr lang="en-US"/>
                        <a:t>. </a:t>
                      </a:r>
                      <a:endParaRPr/>
                    </a:p>
                    <a:p>
                      <a:pPr marL="457200" marR="0" lvl="0" indent="-317500" algn="l" rtl="0">
                        <a:lnSpc>
                          <a:spcPct val="100000"/>
                        </a:lnSpc>
                        <a:spcBef>
                          <a:spcPts val="0"/>
                        </a:spcBef>
                        <a:spcAft>
                          <a:spcPts val="0"/>
                        </a:spcAft>
                        <a:buSzPts val="1400"/>
                        <a:buChar char="★"/>
                      </a:pPr>
                      <a:r>
                        <a:rPr lang="en-US" b="1"/>
                        <a:t>Nausea and vomiting</a:t>
                      </a:r>
                      <a:r>
                        <a:rPr lang="en-US"/>
                        <a:t> </a:t>
                      </a:r>
                      <a:endParaRPr sz="1400" u="none" strike="noStrike" cap="none"/>
                    </a:p>
                  </a:txBody>
                  <a:tcPr marL="91425" marR="91425" marT="91425" marB="91425"/>
                </a:tc>
                <a:extLst>
                  <a:ext uri="{0D108BD9-81ED-4DB2-BD59-A6C34878D82A}">
                    <a16:rowId xmlns:a16="http://schemas.microsoft.com/office/drawing/2014/main" val="10000"/>
                  </a:ext>
                </a:extLst>
              </a:tr>
              <a:tr h="18128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DIAGNOSIS &amp; INVESTIGATIONS (Ix)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None/>
                      </a:pPr>
                      <a:r>
                        <a:rPr lang="en-US"/>
                        <a:t> important to rule out the cholecystitis and cholangitis</a:t>
                      </a:r>
                      <a:endParaRPr/>
                    </a:p>
                    <a:p>
                      <a:pPr marL="457200" marR="0" lvl="0" indent="-317500" algn="l" rtl="0">
                        <a:lnSpc>
                          <a:spcPct val="100000"/>
                        </a:lnSpc>
                        <a:spcBef>
                          <a:spcPts val="0"/>
                        </a:spcBef>
                        <a:spcAft>
                          <a:spcPts val="0"/>
                        </a:spcAft>
                        <a:buSzPts val="1400"/>
                        <a:buChar char="★"/>
                      </a:pPr>
                      <a:r>
                        <a:rPr lang="en-US" b="1"/>
                        <a:t>FBC and CRP</a:t>
                      </a:r>
                      <a:r>
                        <a:rPr lang="en-US"/>
                        <a:t> → look for inflammatory response suggesting cholecystitis </a:t>
                      </a:r>
                      <a:endParaRPr/>
                    </a:p>
                    <a:p>
                      <a:pPr marL="457200" marR="0" lvl="0" indent="-317500" algn="l" rtl="0">
                        <a:lnSpc>
                          <a:spcPct val="100000"/>
                        </a:lnSpc>
                        <a:spcBef>
                          <a:spcPts val="0"/>
                        </a:spcBef>
                        <a:spcAft>
                          <a:spcPts val="0"/>
                        </a:spcAft>
                        <a:buSzPts val="1400"/>
                        <a:buChar char="★"/>
                      </a:pPr>
                      <a:r>
                        <a:rPr lang="en-US" b="1"/>
                        <a:t>LFTs</a:t>
                      </a:r>
                      <a:r>
                        <a:rPr lang="en-US"/>
                        <a:t>: </a:t>
                      </a:r>
                      <a:r>
                        <a:rPr lang="en-US" b="1"/>
                        <a:t>Raised ALP</a:t>
                      </a:r>
                      <a:r>
                        <a:rPr lang="en-US"/>
                        <a:t> → ALP is associated with biliary pathology. Bilirubin and ALT usually normal.</a:t>
                      </a:r>
                      <a:endParaRPr/>
                    </a:p>
                    <a:p>
                      <a:pPr marL="457200" marR="0" lvl="0" indent="-317500" algn="l" rtl="0">
                        <a:lnSpc>
                          <a:spcPct val="100000"/>
                        </a:lnSpc>
                        <a:spcBef>
                          <a:spcPts val="0"/>
                        </a:spcBef>
                        <a:spcAft>
                          <a:spcPts val="0"/>
                        </a:spcAft>
                        <a:buSzPts val="1400"/>
                        <a:buChar char="★"/>
                      </a:pPr>
                      <a:r>
                        <a:rPr lang="en-US" b="1"/>
                        <a:t>Amylase</a:t>
                      </a:r>
                      <a:r>
                        <a:rPr lang="en-US"/>
                        <a:t> → Check for pancreatitis as it can also give RUQ.</a:t>
                      </a:r>
                      <a:endParaRPr/>
                    </a:p>
                    <a:p>
                      <a:pPr marL="457200" marR="0" lvl="0" indent="-317500" algn="l" rtl="0">
                        <a:lnSpc>
                          <a:spcPct val="100000"/>
                        </a:lnSpc>
                        <a:spcBef>
                          <a:spcPts val="0"/>
                        </a:spcBef>
                        <a:spcAft>
                          <a:spcPts val="0"/>
                        </a:spcAft>
                        <a:buClr>
                          <a:srgbClr val="FF0000"/>
                        </a:buClr>
                        <a:buSzPts val="1400"/>
                        <a:buChar char="★"/>
                      </a:pPr>
                      <a:r>
                        <a:rPr lang="en-US" b="1">
                          <a:solidFill>
                            <a:srgbClr val="FF0000"/>
                          </a:solidFill>
                        </a:rPr>
                        <a:t>Diagnostic test → ultrasound - duct dilation, stones, gallbladder wall thickness</a:t>
                      </a:r>
                      <a:endParaRPr b="1">
                        <a:solidFill>
                          <a:srgbClr val="FF0000"/>
                        </a:solidFill>
                      </a:endParaRPr>
                    </a:p>
                  </a:txBody>
                  <a:tcPr marL="91425" marR="91425" marT="91425" marB="91425"/>
                </a:tc>
                <a:extLst>
                  <a:ext uri="{0D108BD9-81ED-4DB2-BD59-A6C34878D82A}">
                    <a16:rowId xmlns:a16="http://schemas.microsoft.com/office/drawing/2014/main" val="10001"/>
                  </a:ext>
                </a:extLst>
              </a:tr>
              <a:tr h="7883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TREATMENT (Tx)</a:t>
                      </a:r>
                      <a:endParaRPr sz="1400" u="none" strike="noStrike" cap="none"/>
                    </a:p>
                  </a:txBody>
                  <a:tcPr marL="91425" marR="91425" marT="91425" marB="91425"/>
                </a:tc>
                <a:tc>
                  <a:txBody>
                    <a:bodyPr/>
                    <a:lstStyle/>
                    <a:p>
                      <a:pPr marL="457200" marR="0" lvl="0" indent="-317500" algn="l" rtl="0">
                        <a:lnSpc>
                          <a:spcPct val="100000"/>
                        </a:lnSpc>
                        <a:spcBef>
                          <a:spcPts val="0"/>
                        </a:spcBef>
                        <a:spcAft>
                          <a:spcPts val="0"/>
                        </a:spcAft>
                        <a:buSzPts val="1400"/>
                        <a:buChar char="★"/>
                      </a:pPr>
                      <a:r>
                        <a:rPr lang="en-US"/>
                        <a:t>NSAIDS/Analgesia </a:t>
                      </a:r>
                      <a:endParaRPr/>
                    </a:p>
                    <a:p>
                      <a:pPr marL="457200" marR="0" lvl="0" indent="-317500" algn="l" rtl="0">
                        <a:lnSpc>
                          <a:spcPct val="100000"/>
                        </a:lnSpc>
                        <a:spcBef>
                          <a:spcPts val="0"/>
                        </a:spcBef>
                        <a:spcAft>
                          <a:spcPts val="0"/>
                        </a:spcAft>
                        <a:buSzPts val="1400"/>
                        <a:buChar char="★"/>
                      </a:pPr>
                      <a:r>
                        <a:rPr lang="en-US"/>
                        <a:t>Optional cholecystectomy as gallstones often recur</a:t>
                      </a:r>
                      <a:endParaRPr sz="1400" u="none" strike="noStrike" cap="none"/>
                    </a:p>
                  </a:txBody>
                  <a:tcPr marL="91425" marR="91425" marT="91425" marB="91425"/>
                </a:tc>
                <a:extLst>
                  <a:ext uri="{0D108BD9-81ED-4DB2-BD59-A6C34878D82A}">
                    <a16:rowId xmlns:a16="http://schemas.microsoft.com/office/drawing/2014/main" val="10002"/>
                  </a:ext>
                </a:extLst>
              </a:tr>
              <a:tr h="599275">
                <a:tc>
                  <a:txBody>
                    <a:bodyPr/>
                    <a:lstStyle/>
                    <a:p>
                      <a:pPr marL="0" marR="0" lvl="0" indent="0" algn="l" rtl="0">
                        <a:lnSpc>
                          <a:spcPct val="100000"/>
                        </a:lnSpc>
                        <a:spcBef>
                          <a:spcPts val="0"/>
                        </a:spcBef>
                        <a:spcAft>
                          <a:spcPts val="0"/>
                        </a:spcAft>
                        <a:buClr>
                          <a:srgbClr val="000000"/>
                        </a:buClr>
                        <a:buSzPts val="1400"/>
                        <a:buFont typeface="Arial"/>
                        <a:buNone/>
                      </a:pPr>
                      <a:r>
                        <a:rPr lang="en-US"/>
                        <a:t>RISK FACTORS</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t>5 F’s </a:t>
                      </a:r>
                      <a:endParaRPr/>
                    </a:p>
                    <a:p>
                      <a:pPr marL="457200" marR="0" lvl="0" indent="-317500" algn="l" rtl="0">
                        <a:lnSpc>
                          <a:spcPct val="100000"/>
                        </a:lnSpc>
                        <a:spcBef>
                          <a:spcPts val="0"/>
                        </a:spcBef>
                        <a:spcAft>
                          <a:spcPts val="0"/>
                        </a:spcAft>
                        <a:buSzPts val="1400"/>
                        <a:buChar char="★"/>
                      </a:pPr>
                      <a:r>
                        <a:rPr lang="en-US" b="1"/>
                        <a:t>F</a:t>
                      </a:r>
                      <a:r>
                        <a:rPr lang="en-US"/>
                        <a:t>at, </a:t>
                      </a:r>
                      <a:r>
                        <a:rPr lang="en-US" b="1"/>
                        <a:t>f</a:t>
                      </a:r>
                      <a:r>
                        <a:rPr lang="en-US"/>
                        <a:t>emale, </a:t>
                      </a:r>
                      <a:r>
                        <a:rPr lang="en-US" b="1"/>
                        <a:t>f</a:t>
                      </a:r>
                      <a:r>
                        <a:rPr lang="en-US"/>
                        <a:t>orty, </a:t>
                      </a:r>
                      <a:r>
                        <a:rPr lang="en-US" b="1"/>
                        <a:t>f</a:t>
                      </a:r>
                      <a:r>
                        <a:rPr lang="en-US"/>
                        <a:t>air, </a:t>
                      </a:r>
                      <a:r>
                        <a:rPr lang="en-US" b="1"/>
                        <a:t>f</a:t>
                      </a:r>
                      <a:r>
                        <a:rPr lang="en-US"/>
                        <a:t>ertile </a:t>
                      </a:r>
                      <a:endParaRPr/>
                    </a:p>
                  </a:txBody>
                  <a:tcPr marL="91425" marR="91425" marT="91425" marB="91425"/>
                </a:tc>
                <a:extLst>
                  <a:ext uri="{0D108BD9-81ED-4DB2-BD59-A6C34878D82A}">
                    <a16:rowId xmlns:a16="http://schemas.microsoft.com/office/drawing/2014/main" val="10003"/>
                  </a:ext>
                </a:extLst>
              </a:tr>
              <a:tr h="789425">
                <a:tc>
                  <a:txBody>
                    <a:bodyPr/>
                    <a:lstStyle/>
                    <a:p>
                      <a:pPr marL="0" marR="0" lvl="0" indent="0" algn="l" rtl="0">
                        <a:lnSpc>
                          <a:spcPct val="100000"/>
                        </a:lnSpc>
                        <a:spcBef>
                          <a:spcPts val="0"/>
                        </a:spcBef>
                        <a:spcAft>
                          <a:spcPts val="0"/>
                        </a:spcAft>
                        <a:buNone/>
                      </a:pPr>
                      <a:r>
                        <a:rPr lang="en-US"/>
                        <a:t>DIFFERENTIALS (DDx) </a:t>
                      </a:r>
                      <a:endParaRPr/>
                    </a:p>
                  </a:txBody>
                  <a:tcPr marL="91425" marR="91425" marT="91425" marB="91425"/>
                </a:tc>
                <a:tc>
                  <a:txBody>
                    <a:bodyPr/>
                    <a:lstStyle/>
                    <a:p>
                      <a:pPr marL="457200" marR="0" lvl="0" indent="-317500" algn="l" rtl="0">
                        <a:lnSpc>
                          <a:spcPct val="100000"/>
                        </a:lnSpc>
                        <a:spcBef>
                          <a:spcPts val="0"/>
                        </a:spcBef>
                        <a:spcAft>
                          <a:spcPts val="0"/>
                        </a:spcAft>
                        <a:buSzPts val="1400"/>
                        <a:buChar char="★"/>
                      </a:pPr>
                      <a:r>
                        <a:rPr lang="en-US"/>
                        <a:t>Other causes of RUQ pain </a:t>
                      </a:r>
                      <a:endParaRPr/>
                    </a:p>
                    <a:p>
                      <a:pPr marL="457200" marR="0" lvl="0" indent="-317500" algn="l" rtl="0">
                        <a:lnSpc>
                          <a:spcPct val="100000"/>
                        </a:lnSpc>
                        <a:spcBef>
                          <a:spcPts val="0"/>
                        </a:spcBef>
                        <a:spcAft>
                          <a:spcPts val="0"/>
                        </a:spcAft>
                        <a:buSzPts val="1400"/>
                        <a:buChar char="★"/>
                      </a:pPr>
                      <a:r>
                        <a:rPr lang="en-US"/>
                        <a:t>Cholecystitis and cholangitis</a:t>
                      </a:r>
                      <a:endParaRPr/>
                    </a:p>
                    <a:p>
                      <a:pPr marL="457200" marR="0" lvl="0" indent="-317500" algn="l" rtl="0">
                        <a:lnSpc>
                          <a:spcPct val="100000"/>
                        </a:lnSpc>
                        <a:spcBef>
                          <a:spcPts val="0"/>
                        </a:spcBef>
                        <a:spcAft>
                          <a:spcPts val="0"/>
                        </a:spcAft>
                        <a:buSzPts val="1400"/>
                        <a:buChar char="★"/>
                      </a:pPr>
                      <a:r>
                        <a:rPr lang="en-US"/>
                        <a:t>IBD, Pancreatitis, GORD, Peptic Ulcers</a:t>
                      </a:r>
                      <a:endParaRPr/>
                    </a:p>
                  </a:txBody>
                  <a:tcPr marL="91425" marR="91425" marT="91425" marB="91425"/>
                </a:tc>
                <a:extLst>
                  <a:ext uri="{0D108BD9-81ED-4DB2-BD59-A6C34878D82A}">
                    <a16:rowId xmlns:a16="http://schemas.microsoft.com/office/drawing/2014/main" val="10004"/>
                  </a:ext>
                </a:extLst>
              </a:tr>
            </a:tbl>
          </a:graphicData>
        </a:graphic>
      </p:graphicFrame>
      <p:sp>
        <p:nvSpPr>
          <p:cNvPr id="4" name="Google Shape;287;g2055d9a3d67_0_21">
            <a:extLst>
              <a:ext uri="{FF2B5EF4-FFF2-40B4-BE49-F238E27FC236}">
                <a16:creationId xmlns:a16="http://schemas.microsoft.com/office/drawing/2014/main" id="{CB396B08-F80A-30AA-940B-5E304C7285AA}"/>
              </a:ext>
            </a:extLst>
          </p:cNvPr>
          <p:cNvSpPr txBox="1">
            <a:spLocks/>
          </p:cNvSpPr>
          <p:nvPr/>
        </p:nvSpPr>
        <p:spPr>
          <a:xfrm>
            <a:off x="838200" y="101995"/>
            <a:ext cx="10515600" cy="1325700"/>
          </a:xfrm>
          <a:prstGeom prst="rect">
            <a:avLst/>
          </a:prstGeom>
          <a:solidFill>
            <a:srgbClr val="293267"/>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a:solidFill>
                  <a:srgbClr val="F8F8F8"/>
                </a:solidFill>
              </a:rPr>
              <a:t>Biliary Colic - Gallstones </a:t>
            </a:r>
            <a:endParaRPr lang="en-US" dirty="0">
              <a:solidFill>
                <a:srgbClr val="F8F8F8"/>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2055d9a3d67_0_48"/>
          <p:cNvSpPr txBox="1">
            <a:spLocks noGrp="1"/>
          </p:cNvSpPr>
          <p:nvPr>
            <p:ph type="title"/>
          </p:nvPr>
        </p:nvSpPr>
        <p:spPr>
          <a:xfrm>
            <a:off x="838200" y="89350"/>
            <a:ext cx="10515600" cy="1002600"/>
          </a:xfrm>
          <a:prstGeom prst="rect">
            <a:avLst/>
          </a:prstGeom>
          <a:solidFill>
            <a:srgbClr val="293267"/>
          </a:solidFill>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rgbClr val="F8F8F8"/>
                </a:solidFill>
              </a:rPr>
              <a:t>Acute Cholecystitis </a:t>
            </a:r>
            <a:endParaRPr dirty="0">
              <a:solidFill>
                <a:srgbClr val="F8F8F8"/>
              </a:solidFill>
            </a:endParaRPr>
          </a:p>
        </p:txBody>
      </p:sp>
      <p:graphicFrame>
        <p:nvGraphicFramePr>
          <p:cNvPr id="301" name="Google Shape;301;g2055d9a3d67_0_48"/>
          <p:cNvGraphicFramePr/>
          <p:nvPr/>
        </p:nvGraphicFramePr>
        <p:xfrm>
          <a:off x="192925" y="1517615"/>
          <a:ext cx="11806125" cy="4864580"/>
        </p:xfrm>
        <a:graphic>
          <a:graphicData uri="http://schemas.openxmlformats.org/drawingml/2006/table">
            <a:tbl>
              <a:tblPr>
                <a:noFill/>
                <a:tableStyleId>{9978191E-A38F-4FD9-BD22-3200FB10C310}</a:tableStyleId>
              </a:tblPr>
              <a:tblGrid>
                <a:gridCol w="5292950">
                  <a:extLst>
                    <a:ext uri="{9D8B030D-6E8A-4147-A177-3AD203B41FA5}">
                      <a16:colId xmlns:a16="http://schemas.microsoft.com/office/drawing/2014/main" val="20000"/>
                    </a:ext>
                  </a:extLst>
                </a:gridCol>
                <a:gridCol w="6513175">
                  <a:extLst>
                    <a:ext uri="{9D8B030D-6E8A-4147-A177-3AD203B41FA5}">
                      <a16:colId xmlns:a16="http://schemas.microsoft.com/office/drawing/2014/main" val="20001"/>
                    </a:ext>
                  </a:extLst>
                </a:gridCol>
              </a:tblGrid>
              <a:tr h="4783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DEFINITION</a:t>
                      </a:r>
                      <a:endParaRPr sz="1400" u="none" strike="noStrike" cap="none"/>
                    </a:p>
                  </a:txBody>
                  <a:tcPr marL="91425" marR="91425" marT="91425" marB="91425"/>
                </a:tc>
                <a:tc>
                  <a:txBody>
                    <a:bodyPr/>
                    <a:lstStyle/>
                    <a:p>
                      <a:pPr marL="457200" marR="0" lvl="0" indent="-317500" algn="l" rtl="0">
                        <a:lnSpc>
                          <a:spcPct val="100000"/>
                        </a:lnSpc>
                        <a:spcBef>
                          <a:spcPts val="0"/>
                        </a:spcBef>
                        <a:spcAft>
                          <a:spcPts val="0"/>
                        </a:spcAft>
                        <a:buSzPts val="1400"/>
                        <a:buChar char="★"/>
                      </a:pPr>
                      <a:r>
                        <a:rPr lang="en-US"/>
                        <a:t>Acute inflammation of the gallbladder - 95% of cases involve a gallstone </a:t>
                      </a:r>
                      <a:endParaRPr/>
                    </a:p>
                  </a:txBody>
                  <a:tcPr marL="91425" marR="91425" marT="91425" marB="91425"/>
                </a:tc>
                <a:extLst>
                  <a:ext uri="{0D108BD9-81ED-4DB2-BD59-A6C34878D82A}">
                    <a16:rowId xmlns:a16="http://schemas.microsoft.com/office/drawing/2014/main" val="10000"/>
                  </a:ext>
                </a:extLst>
              </a:tr>
              <a:tr h="10444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PATHOPHYSIOLOGY (IF APPLICABLE)</a:t>
                      </a:r>
                      <a:endParaRPr sz="1400" u="none" strike="noStrike" cap="none"/>
                    </a:p>
                  </a:txBody>
                  <a:tcPr marL="91425" marR="91425" marT="91425" marB="91425"/>
                </a:tc>
                <a:tc>
                  <a:txBody>
                    <a:bodyPr/>
                    <a:lstStyle/>
                    <a:p>
                      <a:pPr marL="457200" marR="0" lvl="0" indent="-317500" algn="l" rtl="0">
                        <a:lnSpc>
                          <a:spcPct val="100000"/>
                        </a:lnSpc>
                        <a:spcBef>
                          <a:spcPts val="0"/>
                        </a:spcBef>
                        <a:spcAft>
                          <a:spcPts val="0"/>
                        </a:spcAft>
                        <a:buSzPts val="1400"/>
                        <a:buChar char="★"/>
                      </a:pPr>
                      <a:r>
                        <a:rPr lang="en-US"/>
                        <a:t>Stone is blocking the ducts. Bile builds up, distending the gallbladder. </a:t>
                      </a:r>
                      <a:endParaRPr/>
                    </a:p>
                    <a:p>
                      <a:pPr marL="457200" marR="0" lvl="0" indent="-317500" algn="l" rtl="0">
                        <a:lnSpc>
                          <a:spcPct val="100000"/>
                        </a:lnSpc>
                        <a:spcBef>
                          <a:spcPts val="0"/>
                        </a:spcBef>
                        <a:spcAft>
                          <a:spcPts val="0"/>
                        </a:spcAft>
                        <a:buSzPts val="1400"/>
                        <a:buChar char="★"/>
                      </a:pPr>
                      <a:r>
                        <a:rPr lang="en-US"/>
                        <a:t>Vascular supply may be reduced from this distension. </a:t>
                      </a:r>
                      <a:endParaRPr/>
                    </a:p>
                    <a:p>
                      <a:pPr marL="457200" marR="0" lvl="0" indent="-317500" algn="l" rtl="0">
                        <a:lnSpc>
                          <a:spcPct val="100000"/>
                        </a:lnSpc>
                        <a:spcBef>
                          <a:spcPts val="0"/>
                        </a:spcBef>
                        <a:spcAft>
                          <a:spcPts val="0"/>
                        </a:spcAft>
                        <a:buSzPts val="1400"/>
                        <a:buChar char="★"/>
                      </a:pPr>
                      <a:r>
                        <a:rPr lang="en-US"/>
                        <a:t>Transmural Inflammation follows these events secondary to the retained bile</a:t>
                      </a:r>
                      <a:endParaRPr sz="1400" u="none" strike="noStrike" cap="none"/>
                    </a:p>
                  </a:txBody>
                  <a:tcPr marL="91425" marR="91425" marT="91425" marB="91425"/>
                </a:tc>
                <a:extLst>
                  <a:ext uri="{0D108BD9-81ED-4DB2-BD59-A6C34878D82A}">
                    <a16:rowId xmlns:a16="http://schemas.microsoft.com/office/drawing/2014/main" val="10001"/>
                  </a:ext>
                </a:extLst>
              </a:tr>
              <a:tr h="19045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PRESENTATION (Sx)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Symptoms: </a:t>
                      </a:r>
                      <a:endParaRPr sz="1400" u="none" strike="noStrike" cap="none"/>
                    </a:p>
                    <a:p>
                      <a:pPr marL="457200" marR="0" lvl="0" indent="-317500" algn="l" rtl="0">
                        <a:lnSpc>
                          <a:spcPct val="100000"/>
                        </a:lnSpc>
                        <a:spcBef>
                          <a:spcPts val="0"/>
                        </a:spcBef>
                        <a:spcAft>
                          <a:spcPts val="0"/>
                        </a:spcAft>
                        <a:buSzPts val="1400"/>
                        <a:buChar char="★"/>
                      </a:pPr>
                      <a:r>
                        <a:rPr lang="en-US" b="1"/>
                        <a:t>RUQ pain</a:t>
                      </a:r>
                      <a:r>
                        <a:rPr lang="en-US"/>
                        <a:t> which may </a:t>
                      </a:r>
                      <a:r>
                        <a:rPr lang="en-US" b="1"/>
                        <a:t>radiate to right shoulder</a:t>
                      </a:r>
                      <a:r>
                        <a:rPr lang="en-US"/>
                        <a:t> </a:t>
                      </a:r>
                      <a:endParaRPr/>
                    </a:p>
                    <a:p>
                      <a:pPr marL="457200" marR="0" lvl="0" indent="-317500" algn="l" rtl="0">
                        <a:lnSpc>
                          <a:spcPct val="100000"/>
                        </a:lnSpc>
                        <a:spcBef>
                          <a:spcPts val="0"/>
                        </a:spcBef>
                        <a:spcAft>
                          <a:spcPts val="0"/>
                        </a:spcAft>
                        <a:buSzPts val="1400"/>
                        <a:buChar char="★"/>
                      </a:pPr>
                      <a:r>
                        <a:rPr lang="en-US" b="1"/>
                        <a:t>Fatigue</a:t>
                      </a:r>
                      <a:r>
                        <a:rPr lang="en-US"/>
                        <a:t> - inflammation </a:t>
                      </a:r>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a:t>Signs:</a:t>
                      </a:r>
                      <a:endParaRPr sz="1400" u="none" strike="noStrike" cap="none"/>
                    </a:p>
                    <a:p>
                      <a:pPr marL="457200" marR="0" lvl="0" indent="-317500" algn="l" rtl="0">
                        <a:lnSpc>
                          <a:spcPct val="100000"/>
                        </a:lnSpc>
                        <a:spcBef>
                          <a:spcPts val="0"/>
                        </a:spcBef>
                        <a:spcAft>
                          <a:spcPts val="0"/>
                        </a:spcAft>
                        <a:buSzPts val="1400"/>
                        <a:buChar char="★"/>
                      </a:pPr>
                      <a:r>
                        <a:rPr lang="en-US" b="1"/>
                        <a:t>Fever</a:t>
                      </a:r>
                      <a:r>
                        <a:rPr lang="en-US"/>
                        <a:t> - inflammation </a:t>
                      </a:r>
                      <a:endParaRPr/>
                    </a:p>
                    <a:p>
                      <a:pPr marL="457200" marR="0" lvl="0" indent="-317500" algn="l" rtl="0">
                        <a:lnSpc>
                          <a:spcPct val="100000"/>
                        </a:lnSpc>
                        <a:spcBef>
                          <a:spcPts val="0"/>
                        </a:spcBef>
                        <a:spcAft>
                          <a:spcPts val="0"/>
                        </a:spcAft>
                        <a:buSzPts val="1400"/>
                        <a:buChar char="★"/>
                      </a:pPr>
                      <a:r>
                        <a:rPr lang="en-US" b="1"/>
                        <a:t>Positive Murphy’s Sign</a:t>
                      </a:r>
                      <a:r>
                        <a:rPr lang="en-US"/>
                        <a:t> → Severe pain on deep inhalation with examiners hand pressed into the RUQ</a:t>
                      </a:r>
                      <a:endParaRPr/>
                    </a:p>
                    <a:p>
                      <a:pPr marL="457200" marR="0" lvl="0" indent="-317500" algn="l" rtl="0">
                        <a:lnSpc>
                          <a:spcPct val="100000"/>
                        </a:lnSpc>
                        <a:spcBef>
                          <a:spcPts val="0"/>
                        </a:spcBef>
                        <a:spcAft>
                          <a:spcPts val="0"/>
                        </a:spcAft>
                        <a:buSzPts val="1400"/>
                        <a:buChar char="★"/>
                      </a:pPr>
                      <a:r>
                        <a:rPr lang="en-US"/>
                        <a:t>Tenderness and guarding </a:t>
                      </a:r>
                      <a:endParaRPr/>
                    </a:p>
                  </a:txBody>
                  <a:tcPr marL="91425" marR="91425" marT="91425" marB="91425"/>
                </a:tc>
                <a:extLst>
                  <a:ext uri="{0D108BD9-81ED-4DB2-BD59-A6C34878D82A}">
                    <a16:rowId xmlns:a16="http://schemas.microsoft.com/office/drawing/2014/main" val="10002"/>
                  </a:ext>
                </a:extLst>
              </a:tr>
              <a:tr h="6143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DIAGNOSIS &amp; INVESTIGATIONS (Ix)</a:t>
                      </a:r>
                      <a:endParaRPr sz="1400" u="none" strike="noStrike" cap="none"/>
                    </a:p>
                  </a:txBody>
                  <a:tcPr marL="91425" marR="91425" marT="91425" marB="91425"/>
                </a:tc>
                <a:tc>
                  <a:txBody>
                    <a:bodyPr/>
                    <a:lstStyle/>
                    <a:p>
                      <a:pPr marL="457200" marR="0" lvl="0" indent="-317500" algn="l" rtl="0">
                        <a:lnSpc>
                          <a:spcPct val="100000"/>
                        </a:lnSpc>
                        <a:spcBef>
                          <a:spcPts val="0"/>
                        </a:spcBef>
                        <a:spcAft>
                          <a:spcPts val="0"/>
                        </a:spcAft>
                        <a:buSzPts val="1400"/>
                        <a:buChar char="★"/>
                      </a:pPr>
                      <a:r>
                        <a:rPr lang="en-US" b="1"/>
                        <a:t>Abdominal ultrasound scan</a:t>
                      </a:r>
                      <a:r>
                        <a:rPr lang="en-US"/>
                        <a:t> → Stones, thick gallbladder walls, fluid around the gallbladder</a:t>
                      </a:r>
                      <a:endParaRPr sz="1400" u="none" strike="noStrike" cap="none"/>
                    </a:p>
                  </a:txBody>
                  <a:tcPr marL="91425" marR="91425" marT="91425" marB="91425"/>
                </a:tc>
                <a:extLst>
                  <a:ext uri="{0D108BD9-81ED-4DB2-BD59-A6C34878D82A}">
                    <a16:rowId xmlns:a16="http://schemas.microsoft.com/office/drawing/2014/main" val="10003"/>
                  </a:ext>
                </a:extLst>
              </a:tr>
              <a:tr h="5234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TREATMENT (Tx)</a:t>
                      </a:r>
                      <a:endParaRPr sz="1400" u="none" strike="noStrike" cap="none"/>
                    </a:p>
                  </a:txBody>
                  <a:tcPr marL="91425" marR="91425" marT="91425" marB="91425"/>
                </a:tc>
                <a:tc>
                  <a:txBody>
                    <a:bodyPr/>
                    <a:lstStyle/>
                    <a:p>
                      <a:pPr marL="457200" marR="0" lvl="0" indent="-317500" algn="l" rtl="0">
                        <a:lnSpc>
                          <a:spcPct val="100000"/>
                        </a:lnSpc>
                        <a:spcBef>
                          <a:spcPts val="0"/>
                        </a:spcBef>
                        <a:spcAft>
                          <a:spcPts val="0"/>
                        </a:spcAft>
                        <a:buSzPts val="1400"/>
                        <a:buChar char="★"/>
                      </a:pPr>
                      <a:r>
                        <a:rPr lang="en-US"/>
                        <a:t>Conservative management before surgery → Antibiotics IV, heavy analgesia, IV fluids </a:t>
                      </a:r>
                      <a:endParaRPr/>
                    </a:p>
                    <a:p>
                      <a:pPr marL="457200" marR="0" lvl="0" indent="-317500" algn="l" rtl="0">
                        <a:lnSpc>
                          <a:spcPct val="100000"/>
                        </a:lnSpc>
                        <a:spcBef>
                          <a:spcPts val="0"/>
                        </a:spcBef>
                        <a:spcAft>
                          <a:spcPts val="0"/>
                        </a:spcAft>
                        <a:buSzPts val="1400"/>
                        <a:buChar char="★"/>
                      </a:pPr>
                      <a:r>
                        <a:rPr lang="en-US"/>
                        <a:t>Cholecystectomy</a:t>
                      </a:r>
                      <a:endParaRPr sz="1400" u="none" strike="noStrike" cap="none"/>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2055d9a3d67_0_58"/>
          <p:cNvSpPr txBox="1">
            <a:spLocks noGrp="1"/>
          </p:cNvSpPr>
          <p:nvPr>
            <p:ph type="title"/>
          </p:nvPr>
        </p:nvSpPr>
        <p:spPr>
          <a:xfrm>
            <a:off x="838200" y="0"/>
            <a:ext cx="10515600" cy="1002600"/>
          </a:xfrm>
          <a:prstGeom prst="rect">
            <a:avLst/>
          </a:prstGeom>
          <a:solidFill>
            <a:srgbClr val="293267"/>
          </a:solidFill>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rgbClr val="F8F8F8"/>
                </a:solidFill>
              </a:rPr>
              <a:t>Acute Cholangitis </a:t>
            </a:r>
            <a:endParaRPr dirty="0">
              <a:solidFill>
                <a:srgbClr val="F8F8F8"/>
              </a:solidFill>
            </a:endParaRPr>
          </a:p>
        </p:txBody>
      </p:sp>
      <p:graphicFrame>
        <p:nvGraphicFramePr>
          <p:cNvPr id="308" name="Google Shape;308;g2055d9a3d67_0_58"/>
          <p:cNvGraphicFramePr/>
          <p:nvPr/>
        </p:nvGraphicFramePr>
        <p:xfrm>
          <a:off x="157800" y="1152385"/>
          <a:ext cx="11876400" cy="5514970"/>
        </p:xfrm>
        <a:graphic>
          <a:graphicData uri="http://schemas.openxmlformats.org/drawingml/2006/table">
            <a:tbl>
              <a:tblPr>
                <a:noFill/>
                <a:tableStyleId>{9978191E-A38F-4FD9-BD22-3200FB10C310}</a:tableStyleId>
              </a:tblPr>
              <a:tblGrid>
                <a:gridCol w="2374450">
                  <a:extLst>
                    <a:ext uri="{9D8B030D-6E8A-4147-A177-3AD203B41FA5}">
                      <a16:colId xmlns:a16="http://schemas.microsoft.com/office/drawing/2014/main" val="20000"/>
                    </a:ext>
                  </a:extLst>
                </a:gridCol>
                <a:gridCol w="9501950">
                  <a:extLst>
                    <a:ext uri="{9D8B030D-6E8A-4147-A177-3AD203B41FA5}">
                      <a16:colId xmlns:a16="http://schemas.microsoft.com/office/drawing/2014/main" val="20001"/>
                    </a:ext>
                  </a:extLst>
                </a:gridCol>
              </a:tblGrid>
              <a:tr h="6849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DEFINITION</a:t>
                      </a:r>
                      <a:endParaRPr sz="1400" u="none" strike="noStrike" cap="none"/>
                    </a:p>
                  </a:txBody>
                  <a:tcPr marL="91425" marR="91425" marT="91425" marB="91425"/>
                </a:tc>
                <a:tc>
                  <a:txBody>
                    <a:bodyPr/>
                    <a:lstStyle/>
                    <a:p>
                      <a:pPr marL="457200" marR="0" lvl="0" indent="-317500" algn="l" rtl="0">
                        <a:lnSpc>
                          <a:spcPct val="100000"/>
                        </a:lnSpc>
                        <a:spcBef>
                          <a:spcPts val="0"/>
                        </a:spcBef>
                        <a:spcAft>
                          <a:spcPts val="0"/>
                        </a:spcAft>
                        <a:buSzPts val="1400"/>
                        <a:buChar char="★"/>
                      </a:pPr>
                      <a:r>
                        <a:rPr lang="en-US"/>
                        <a:t>Acute inflammation and infection of bile duct due to common bile duct obstruction. 85% due to gallstones and 15% other causes → Tumours and surgery. 10-30% mortality rate </a:t>
                      </a:r>
                      <a:endParaRPr/>
                    </a:p>
                  </a:txBody>
                  <a:tcPr marL="91425" marR="91425" marT="91425" marB="91425"/>
                </a:tc>
                <a:extLst>
                  <a:ext uri="{0D108BD9-81ED-4DB2-BD59-A6C34878D82A}">
                    <a16:rowId xmlns:a16="http://schemas.microsoft.com/office/drawing/2014/main" val="10000"/>
                  </a:ext>
                </a:extLst>
              </a:tr>
              <a:tr h="10521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PATHOPHYSIOLOGY </a:t>
                      </a:r>
                      <a:endParaRPr sz="1400" u="none" strike="noStrike" cap="none"/>
                    </a:p>
                  </a:txBody>
                  <a:tcPr marL="91425" marR="91425" marT="91425" marB="91425"/>
                </a:tc>
                <a:tc>
                  <a:txBody>
                    <a:bodyPr/>
                    <a:lstStyle/>
                    <a:p>
                      <a:pPr marL="457200" marR="0" lvl="0" indent="-317500" algn="l" rtl="0">
                        <a:lnSpc>
                          <a:spcPct val="100000"/>
                        </a:lnSpc>
                        <a:spcBef>
                          <a:spcPts val="0"/>
                        </a:spcBef>
                        <a:spcAft>
                          <a:spcPts val="0"/>
                        </a:spcAft>
                        <a:buSzPts val="1400"/>
                        <a:buChar char="★"/>
                      </a:pPr>
                      <a:r>
                        <a:rPr lang="en-US"/>
                        <a:t>Prolonged Bile duct blockage → bile stasis → bacteria climbs up from the duodenum → biliary tree infection and consolidation  </a:t>
                      </a:r>
                      <a:endParaRPr/>
                    </a:p>
                    <a:p>
                      <a:pPr marL="457200" marR="0" lvl="0" indent="-317500" algn="l" rtl="0">
                        <a:lnSpc>
                          <a:spcPct val="100000"/>
                        </a:lnSpc>
                        <a:spcBef>
                          <a:spcPts val="0"/>
                        </a:spcBef>
                        <a:spcAft>
                          <a:spcPts val="0"/>
                        </a:spcAft>
                        <a:buSzPts val="1400"/>
                        <a:buChar char="★"/>
                      </a:pPr>
                      <a:r>
                        <a:rPr lang="en-US"/>
                        <a:t>Surgical emergency → high mortality due to sepsis and septicaemia</a:t>
                      </a:r>
                      <a:endParaRPr/>
                    </a:p>
                    <a:p>
                      <a:pPr marL="457200" marR="0" lvl="0" indent="-317500" algn="l" rtl="0">
                        <a:lnSpc>
                          <a:spcPct val="100000"/>
                        </a:lnSpc>
                        <a:spcBef>
                          <a:spcPts val="0"/>
                        </a:spcBef>
                        <a:spcAft>
                          <a:spcPts val="0"/>
                        </a:spcAft>
                        <a:buSzPts val="1400"/>
                        <a:buChar char="★"/>
                      </a:pPr>
                      <a:r>
                        <a:rPr lang="en-US"/>
                        <a:t>infection can affect the pancreas too since it shares ducts with the gallbladder</a:t>
                      </a:r>
                      <a:endParaRPr/>
                    </a:p>
                  </a:txBody>
                  <a:tcPr marL="91425" marR="91425" marT="91425" marB="91425"/>
                </a:tc>
                <a:extLst>
                  <a:ext uri="{0D108BD9-81ED-4DB2-BD59-A6C34878D82A}">
                    <a16:rowId xmlns:a16="http://schemas.microsoft.com/office/drawing/2014/main" val="10001"/>
                  </a:ext>
                </a:extLst>
              </a:tr>
              <a:tr h="19186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PRESENTATION (Sx)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None/>
                      </a:pPr>
                      <a:r>
                        <a:rPr lang="en-US"/>
                        <a:t>Charcot's Triad:</a:t>
                      </a:r>
                      <a:endParaRPr/>
                    </a:p>
                    <a:p>
                      <a:pPr marL="457200" marR="0" lvl="0" indent="-317500" algn="l" rtl="0">
                        <a:lnSpc>
                          <a:spcPct val="100000"/>
                        </a:lnSpc>
                        <a:spcBef>
                          <a:spcPts val="0"/>
                        </a:spcBef>
                        <a:spcAft>
                          <a:spcPts val="0"/>
                        </a:spcAft>
                        <a:buSzPts val="1400"/>
                        <a:buChar char="★"/>
                      </a:pPr>
                      <a:r>
                        <a:rPr lang="en-US"/>
                        <a:t>RUQ pain</a:t>
                      </a:r>
                      <a:endParaRPr/>
                    </a:p>
                    <a:p>
                      <a:pPr marL="457200" marR="0" lvl="0" indent="-317500" algn="l" rtl="0">
                        <a:lnSpc>
                          <a:spcPct val="100000"/>
                        </a:lnSpc>
                        <a:spcBef>
                          <a:spcPts val="0"/>
                        </a:spcBef>
                        <a:spcAft>
                          <a:spcPts val="0"/>
                        </a:spcAft>
                        <a:buSzPts val="1400"/>
                        <a:buChar char="★"/>
                      </a:pPr>
                      <a:r>
                        <a:rPr lang="en-US"/>
                        <a:t>Jaundice - common bile duct blocked, bilirubin builds up </a:t>
                      </a:r>
                      <a:endParaRPr/>
                    </a:p>
                    <a:p>
                      <a:pPr marL="457200" marR="0" lvl="0" indent="-317500" algn="l" rtl="0">
                        <a:lnSpc>
                          <a:spcPct val="100000"/>
                        </a:lnSpc>
                        <a:spcBef>
                          <a:spcPts val="0"/>
                        </a:spcBef>
                        <a:spcAft>
                          <a:spcPts val="0"/>
                        </a:spcAft>
                        <a:buSzPts val="1400"/>
                        <a:buChar char="★"/>
                      </a:pPr>
                      <a:r>
                        <a:rPr lang="en-US"/>
                        <a:t>Fever + rigors</a:t>
                      </a:r>
                      <a:endParaRPr/>
                    </a:p>
                    <a:p>
                      <a:pPr marL="0" marR="0" lvl="0" indent="0" algn="l" rtl="0">
                        <a:lnSpc>
                          <a:spcPct val="100000"/>
                        </a:lnSpc>
                        <a:spcBef>
                          <a:spcPts val="0"/>
                        </a:spcBef>
                        <a:spcAft>
                          <a:spcPts val="0"/>
                        </a:spcAft>
                        <a:buNone/>
                      </a:pPr>
                      <a:endParaRPr/>
                    </a:p>
                    <a:p>
                      <a:pPr marL="457200" marR="0" lvl="0" indent="-317500" algn="l" rtl="0">
                        <a:lnSpc>
                          <a:spcPct val="100000"/>
                        </a:lnSpc>
                        <a:spcBef>
                          <a:spcPts val="0"/>
                        </a:spcBef>
                        <a:spcAft>
                          <a:spcPts val="0"/>
                        </a:spcAft>
                        <a:buSzPts val="1400"/>
                        <a:buChar char="➔"/>
                      </a:pPr>
                      <a:r>
                        <a:rPr lang="en-US"/>
                        <a:t>Septic presentation - Hypotension/altered mental state</a:t>
                      </a:r>
                      <a:endParaRPr/>
                    </a:p>
                    <a:p>
                      <a:pPr marL="457200" marR="0" lvl="0" indent="-317500" algn="l" rtl="0">
                        <a:lnSpc>
                          <a:spcPct val="100000"/>
                        </a:lnSpc>
                        <a:spcBef>
                          <a:spcPts val="0"/>
                        </a:spcBef>
                        <a:spcAft>
                          <a:spcPts val="0"/>
                        </a:spcAft>
                        <a:buSzPts val="1400"/>
                        <a:buChar char="➔"/>
                      </a:pPr>
                      <a:r>
                        <a:rPr lang="en-US"/>
                        <a:t>Reynolds pentad → Charcot’s triad +confusion + septic shock </a:t>
                      </a:r>
                      <a:endParaRPr/>
                    </a:p>
                    <a:p>
                      <a:pPr marL="0" marR="0" lvl="0" indent="0" algn="l" rtl="0">
                        <a:lnSpc>
                          <a:spcPct val="100000"/>
                        </a:lnSpc>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1016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DIAGNOSIS &amp; INVESTIGATIONS (Ix)</a:t>
                      </a:r>
                      <a:endParaRPr sz="1400" u="none" strike="noStrike" cap="none"/>
                    </a:p>
                  </a:txBody>
                  <a:tcPr marL="91425" marR="91425" marT="91425" marB="91425"/>
                </a:tc>
                <a:tc>
                  <a:txBody>
                    <a:bodyPr/>
                    <a:lstStyle/>
                    <a:p>
                      <a:pPr marL="457200" marR="0" lvl="0" indent="-317500" algn="l" rtl="0">
                        <a:lnSpc>
                          <a:spcPct val="100000"/>
                        </a:lnSpc>
                        <a:spcBef>
                          <a:spcPts val="0"/>
                        </a:spcBef>
                        <a:spcAft>
                          <a:spcPts val="0"/>
                        </a:spcAft>
                        <a:buSzPts val="1400"/>
                        <a:buChar char="★"/>
                      </a:pPr>
                      <a:r>
                        <a:rPr lang="en-US"/>
                        <a:t>FBCs, LFTs, CRP - Leukocytosis, Raised ALP and Bilirubin, raised CRP</a:t>
                      </a:r>
                      <a:endParaRPr/>
                    </a:p>
                    <a:p>
                      <a:pPr marL="457200" marR="0" lvl="0" indent="-317500" algn="l" rtl="0">
                        <a:lnSpc>
                          <a:spcPct val="100000"/>
                        </a:lnSpc>
                        <a:spcBef>
                          <a:spcPts val="0"/>
                        </a:spcBef>
                        <a:spcAft>
                          <a:spcPts val="0"/>
                        </a:spcAft>
                        <a:buSzPts val="1400"/>
                        <a:buChar char="★"/>
                      </a:pPr>
                      <a:r>
                        <a:rPr lang="en-US"/>
                        <a:t>Blood cultures/MC&amp;S: work out what the pathogen is so you can use the trust’s advised ABs</a:t>
                      </a:r>
                      <a:endParaRPr/>
                    </a:p>
                    <a:p>
                      <a:pPr marL="457200" marR="0" lvl="0" indent="-317500" algn="l" rtl="0">
                        <a:lnSpc>
                          <a:spcPct val="100000"/>
                        </a:lnSpc>
                        <a:spcBef>
                          <a:spcPts val="0"/>
                        </a:spcBef>
                        <a:spcAft>
                          <a:spcPts val="0"/>
                        </a:spcAft>
                        <a:buSzPts val="1400"/>
                        <a:buChar char="★"/>
                      </a:pPr>
                      <a:r>
                        <a:rPr lang="en-US"/>
                        <a:t>Ultrasound +/- ERCP (Endoscopic Retrograde Cholangiopancreatography) (basically a biliary tree</a:t>
                      </a:r>
                      <a:endParaRPr/>
                    </a:p>
                    <a:p>
                      <a:pPr marL="457200" marR="0" lvl="0" indent="-317500" algn="l" rtl="0">
                        <a:lnSpc>
                          <a:spcPct val="100000"/>
                        </a:lnSpc>
                        <a:spcBef>
                          <a:spcPts val="0"/>
                        </a:spcBef>
                        <a:spcAft>
                          <a:spcPts val="0"/>
                        </a:spcAft>
                        <a:buSzPts val="1400"/>
                        <a:buChar char="★"/>
                      </a:pPr>
                      <a:r>
                        <a:rPr lang="en-US"/>
                        <a:t>contrast x-ray)</a:t>
                      </a:r>
                      <a:endParaRPr/>
                    </a:p>
                  </a:txBody>
                  <a:tcPr marL="91425" marR="91425" marT="91425" marB="91425"/>
                </a:tc>
                <a:extLst>
                  <a:ext uri="{0D108BD9-81ED-4DB2-BD59-A6C34878D82A}">
                    <a16:rowId xmlns:a16="http://schemas.microsoft.com/office/drawing/2014/main" val="10003"/>
                  </a:ext>
                </a:extLst>
              </a:tr>
              <a:tr h="6380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TREATMENT (Tx)</a:t>
                      </a:r>
                      <a:endParaRPr sz="1400" u="none" strike="noStrike" cap="none"/>
                    </a:p>
                  </a:txBody>
                  <a:tcPr marL="91425" marR="91425" marT="91425" marB="91425"/>
                </a:tc>
                <a:tc>
                  <a:txBody>
                    <a:bodyPr/>
                    <a:lstStyle/>
                    <a:p>
                      <a:pPr marL="457200" marR="0" lvl="0" indent="-317500" algn="l" rtl="0">
                        <a:lnSpc>
                          <a:spcPct val="100000"/>
                        </a:lnSpc>
                        <a:spcBef>
                          <a:spcPts val="0"/>
                        </a:spcBef>
                        <a:spcAft>
                          <a:spcPts val="0"/>
                        </a:spcAft>
                        <a:buSzPts val="1400"/>
                        <a:buChar char="★"/>
                      </a:pPr>
                      <a:r>
                        <a:rPr lang="en-US"/>
                        <a:t>Treat Sepsis - IV antibiotics, aggressive fluid resuscitation</a:t>
                      </a:r>
                      <a:endParaRPr/>
                    </a:p>
                    <a:p>
                      <a:pPr marL="457200" marR="0" lvl="0" indent="-317500" algn="l" rtl="0">
                        <a:lnSpc>
                          <a:spcPct val="100000"/>
                        </a:lnSpc>
                        <a:spcBef>
                          <a:spcPts val="0"/>
                        </a:spcBef>
                        <a:spcAft>
                          <a:spcPts val="0"/>
                        </a:spcAft>
                        <a:buSzPts val="1400"/>
                        <a:buChar char="★"/>
                      </a:pPr>
                      <a:r>
                        <a:rPr lang="en-US"/>
                        <a:t>ERCp and stenting to mechanically clear the blockage </a:t>
                      </a:r>
                      <a:endParaRPr/>
                    </a:p>
                    <a:p>
                      <a:pPr marL="457200" marR="0" lvl="0" indent="-317500" algn="l" rtl="0">
                        <a:lnSpc>
                          <a:spcPct val="100000"/>
                        </a:lnSpc>
                        <a:spcBef>
                          <a:spcPts val="0"/>
                        </a:spcBef>
                        <a:spcAft>
                          <a:spcPts val="0"/>
                        </a:spcAft>
                        <a:buSzPts val="1400"/>
                        <a:buChar char="★"/>
                      </a:pPr>
                      <a:r>
                        <a:rPr lang="en-US"/>
                        <a:t>Cholecystectomy when better </a:t>
                      </a:r>
                      <a:endParaRPr sz="1400" u="none" strike="noStrike" cap="none"/>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1981200" y="274637"/>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Calibri"/>
              <a:buNone/>
            </a:pPr>
            <a:r>
              <a:rPr lang="en-US"/>
              <a:t>     </a:t>
            </a:r>
            <a:endParaRPr/>
          </a:p>
        </p:txBody>
      </p:sp>
      <p:sp>
        <p:nvSpPr>
          <p:cNvPr id="104" name="Google Shape;104;p3"/>
          <p:cNvSpPr txBox="1">
            <a:spLocks noGrp="1"/>
          </p:cNvSpPr>
          <p:nvPr>
            <p:ph type="body" idx="1"/>
          </p:nvPr>
        </p:nvSpPr>
        <p:spPr>
          <a:xfrm>
            <a:off x="1981200" y="2981326"/>
            <a:ext cx="8229600" cy="3144837"/>
          </a:xfrm>
          <a:prstGeom prst="rect">
            <a:avLst/>
          </a:prstGeom>
          <a:noFill/>
          <a:ln>
            <a:noFill/>
          </a:ln>
        </p:spPr>
        <p:txBody>
          <a:bodyPr spcFirstLastPara="1" wrap="square" lIns="91425" tIns="45700" rIns="91425" bIns="45700" anchor="t" anchorCtr="0">
            <a:noAutofit/>
          </a:bodyPr>
          <a:lstStyle/>
          <a:p>
            <a:pPr marL="342900" lvl="0" indent="-342900" algn="r" rtl="0">
              <a:lnSpc>
                <a:spcPct val="90000"/>
              </a:lnSpc>
              <a:spcBef>
                <a:spcPts val="0"/>
              </a:spcBef>
              <a:spcAft>
                <a:spcPts val="0"/>
              </a:spcAft>
              <a:buClr>
                <a:schemeClr val="dk1"/>
              </a:buClr>
              <a:buSzPts val="800"/>
              <a:buNone/>
            </a:pPr>
            <a:r>
              <a:rPr lang="en-US"/>
              <a:t>Phase 2a Revision Session</a:t>
            </a:r>
            <a:endParaRPr/>
          </a:p>
          <a:p>
            <a:pPr marL="342900" lvl="0" indent="-342900" algn="r" rtl="0">
              <a:lnSpc>
                <a:spcPct val="90000"/>
              </a:lnSpc>
              <a:spcBef>
                <a:spcPts val="1000"/>
              </a:spcBef>
              <a:spcAft>
                <a:spcPts val="0"/>
              </a:spcAft>
              <a:buClr>
                <a:schemeClr val="dk1"/>
              </a:buClr>
              <a:buSzPts val="800"/>
              <a:buNone/>
            </a:pPr>
            <a:endParaRPr/>
          </a:p>
          <a:p>
            <a:pPr marL="342900" lvl="0" indent="-342900" algn="r" rtl="0">
              <a:lnSpc>
                <a:spcPct val="90000"/>
              </a:lnSpc>
              <a:spcBef>
                <a:spcPts val="1000"/>
              </a:spcBef>
              <a:spcAft>
                <a:spcPts val="0"/>
              </a:spcAft>
              <a:buClr>
                <a:schemeClr val="dk1"/>
              </a:buClr>
              <a:buSzPts val="800"/>
              <a:buNone/>
            </a:pPr>
            <a:r>
              <a:rPr lang="en-US"/>
              <a:t>Thursday 9th February</a:t>
            </a:r>
            <a:endParaRPr/>
          </a:p>
          <a:p>
            <a:pPr marL="342900" lvl="0" indent="-342900" algn="r" rtl="0">
              <a:lnSpc>
                <a:spcPct val="90000"/>
              </a:lnSpc>
              <a:spcBef>
                <a:spcPts val="1000"/>
              </a:spcBef>
              <a:spcAft>
                <a:spcPts val="0"/>
              </a:spcAft>
              <a:buClr>
                <a:schemeClr val="dk1"/>
              </a:buClr>
              <a:buSzPts val="800"/>
              <a:buNone/>
            </a:pPr>
            <a:r>
              <a:rPr lang="en-US"/>
              <a:t>Hamzah Ahmed &amp; Haaris Ahmed</a:t>
            </a:r>
            <a:endParaRPr/>
          </a:p>
        </p:txBody>
      </p:sp>
      <p:sp>
        <p:nvSpPr>
          <p:cNvPr id="105" name="Google Shape;105;p3"/>
          <p:cNvSpPr txBox="1"/>
          <p:nvPr/>
        </p:nvSpPr>
        <p:spPr>
          <a:xfrm>
            <a:off x="424069" y="475985"/>
            <a:ext cx="11383617" cy="1505214"/>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106;p3"/>
          <p:cNvSpPr txBox="1"/>
          <p:nvPr/>
        </p:nvSpPr>
        <p:spPr>
          <a:xfrm>
            <a:off x="2402947" y="605271"/>
            <a:ext cx="7386107" cy="224676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0"/>
              <a:buFont typeface="Arial"/>
              <a:buNone/>
            </a:pPr>
            <a:r>
              <a:rPr lang="en-US" sz="7000">
                <a:solidFill>
                  <a:schemeClr val="lt1"/>
                </a:solidFill>
                <a:latin typeface="Calibri"/>
                <a:ea typeface="Calibri"/>
                <a:cs typeface="Calibri"/>
                <a:sym typeface="Calibri"/>
              </a:rPr>
              <a:t>LIVER &amp; FRIENDS</a:t>
            </a:r>
            <a:endParaRPr sz="1800" b="0" i="0" u="none" strike="noStrike" cap="none">
              <a:solidFill>
                <a:schemeClr val="dk1"/>
              </a:solidFill>
              <a:latin typeface="Calibri"/>
              <a:ea typeface="Calibri"/>
              <a:cs typeface="Calibri"/>
              <a:sym typeface="Calibri"/>
            </a:endParaRPr>
          </a:p>
        </p:txBody>
      </p:sp>
      <p:sp>
        <p:nvSpPr>
          <p:cNvPr id="107" name="Google Shape;107;p3"/>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08" name="Google Shape;108;p3"/>
          <p:cNvPicPr preferRelativeResize="0"/>
          <p:nvPr/>
        </p:nvPicPr>
        <p:blipFill rotWithShape="1">
          <a:blip r:embed="rId3">
            <a:alphaModFix/>
          </a:blip>
          <a:srcRect/>
          <a:stretch/>
        </p:blipFill>
        <p:spPr>
          <a:xfrm>
            <a:off x="304800" y="5612873"/>
            <a:ext cx="1023223" cy="102658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2055d9a3d67_0_217"/>
          <p:cNvSpPr txBox="1">
            <a:spLocks noGrp="1"/>
          </p:cNvSpPr>
          <p:nvPr>
            <p:ph type="body" idx="1"/>
          </p:nvPr>
        </p:nvSpPr>
        <p:spPr>
          <a:xfrm>
            <a:off x="112350" y="1191850"/>
            <a:ext cx="9711600" cy="5251800"/>
          </a:xfrm>
          <a:prstGeom prst="rect">
            <a:avLst/>
          </a:prstGeom>
        </p:spPr>
        <p:txBody>
          <a:bodyPr spcFirstLastPara="1" wrap="square" lIns="91425" tIns="45700" rIns="91425" bIns="45700" anchor="t" anchorCtr="0">
            <a:normAutofit fontScale="92500" lnSpcReduction="10000"/>
          </a:bodyPr>
          <a:lstStyle/>
          <a:p>
            <a:pPr marL="0" lvl="0" indent="0" algn="l" rtl="0">
              <a:lnSpc>
                <a:spcPct val="100000"/>
              </a:lnSpc>
              <a:spcBef>
                <a:spcPts val="1000"/>
              </a:spcBef>
              <a:spcAft>
                <a:spcPts val="0"/>
              </a:spcAft>
              <a:buNone/>
            </a:pPr>
            <a:r>
              <a:rPr lang="en-US" sz="2200" b="1"/>
              <a:t>Definition</a:t>
            </a:r>
            <a:r>
              <a:rPr lang="en-US" sz="2200" i="1"/>
              <a:t>:PBS is where the immune system attacks the small bile ducts within the liver. This causes obstruction of the outflow of bile, which is called cholestasis. The back-pressure of the bile obstruction and the overall disease process ultimately leads to fibrosis, cirrhosis and liver failure.</a:t>
            </a:r>
            <a:endParaRPr sz="2200" i="1"/>
          </a:p>
          <a:p>
            <a:pPr marL="0" lvl="0" indent="0" algn="l" rtl="0">
              <a:lnSpc>
                <a:spcPct val="100000"/>
              </a:lnSpc>
              <a:spcBef>
                <a:spcPts val="1000"/>
              </a:spcBef>
              <a:spcAft>
                <a:spcPts val="0"/>
              </a:spcAft>
              <a:buNone/>
            </a:pPr>
            <a:r>
              <a:rPr lang="en-US" sz="2200" b="1"/>
              <a:t>Associated</a:t>
            </a:r>
            <a:r>
              <a:rPr lang="en-US" sz="2200"/>
              <a:t> with autoimmune disease and rheumatoid conditions e.g rheumatoid arthritis</a:t>
            </a:r>
            <a:endParaRPr sz="2200"/>
          </a:p>
          <a:p>
            <a:pPr marL="0" lvl="0" indent="0" algn="l" rtl="0">
              <a:lnSpc>
                <a:spcPct val="100000"/>
              </a:lnSpc>
              <a:spcBef>
                <a:spcPts val="1000"/>
              </a:spcBef>
              <a:spcAft>
                <a:spcPts val="0"/>
              </a:spcAft>
              <a:buNone/>
            </a:pPr>
            <a:r>
              <a:rPr lang="en-US" sz="2200"/>
              <a:t>Female to male ratio 9:1</a:t>
            </a:r>
            <a:endParaRPr sz="2200"/>
          </a:p>
          <a:p>
            <a:pPr marL="0" lvl="0" indent="0" algn="l" rtl="0">
              <a:lnSpc>
                <a:spcPct val="100000"/>
              </a:lnSpc>
              <a:spcBef>
                <a:spcPts val="1000"/>
              </a:spcBef>
              <a:spcAft>
                <a:spcPts val="0"/>
              </a:spcAft>
              <a:buNone/>
            </a:pPr>
            <a:r>
              <a:rPr lang="en-US" sz="2200" b="1"/>
              <a:t>Presentation</a:t>
            </a:r>
            <a:r>
              <a:rPr lang="en-US" sz="2200"/>
              <a:t> :  Fatigue, Pruritus, GI disturbance and abdominal pain, Jaundice, Pale stools, Xanthoma and xanthelasma, Signs of cirrhosis and failure (e.g. ascites, splenomegaly, spider naevi)</a:t>
            </a:r>
            <a:endParaRPr sz="2200"/>
          </a:p>
          <a:p>
            <a:pPr marL="0" lvl="0" indent="0" algn="l" rtl="0">
              <a:lnSpc>
                <a:spcPct val="100000"/>
              </a:lnSpc>
              <a:spcBef>
                <a:spcPts val="1000"/>
              </a:spcBef>
              <a:spcAft>
                <a:spcPts val="0"/>
              </a:spcAft>
              <a:buNone/>
            </a:pPr>
            <a:r>
              <a:rPr lang="en-US" sz="2200" b="1"/>
              <a:t>Investigations</a:t>
            </a:r>
            <a:r>
              <a:rPr lang="en-US" sz="2200"/>
              <a:t>: LFTs → ALP, GGT and bilirubin raised, AMA (anti-mitochondrial antibodies) - most specific to PBC, ANA (antinuclear antibodies) - present in 35% of patients, Liver biopsy for staging and diagnosing </a:t>
            </a:r>
            <a:endParaRPr sz="2200"/>
          </a:p>
          <a:p>
            <a:pPr marL="0" lvl="0" indent="0" algn="l" rtl="0">
              <a:lnSpc>
                <a:spcPct val="100000"/>
              </a:lnSpc>
              <a:spcBef>
                <a:spcPts val="1000"/>
              </a:spcBef>
              <a:spcAft>
                <a:spcPts val="0"/>
              </a:spcAft>
              <a:buNone/>
            </a:pPr>
            <a:r>
              <a:rPr lang="en-US" sz="2200" b="1"/>
              <a:t>Management: </a:t>
            </a:r>
            <a:r>
              <a:rPr lang="en-US" sz="2200"/>
              <a:t>Ursodeoxycholic acid to reduce cholestasis, Cholestyramine - bile acid sequestrate that binds to bile acid to prevent absorption in gut and reduce pruritus, immunosuppressants e.g steroids in some patients. </a:t>
            </a:r>
            <a:endParaRPr sz="2200"/>
          </a:p>
        </p:txBody>
      </p:sp>
      <p:sp>
        <p:nvSpPr>
          <p:cNvPr id="315" name="Google Shape;315;g2055d9a3d67_0_217"/>
          <p:cNvSpPr txBox="1">
            <a:spLocks noGrp="1"/>
          </p:cNvSpPr>
          <p:nvPr>
            <p:ph type="title"/>
          </p:nvPr>
        </p:nvSpPr>
        <p:spPr>
          <a:xfrm>
            <a:off x="838200" y="0"/>
            <a:ext cx="10515600" cy="1002600"/>
          </a:xfrm>
          <a:prstGeom prst="rect">
            <a:avLst/>
          </a:prstGeom>
          <a:solidFill>
            <a:srgbClr val="293267"/>
          </a:solidFill>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rgbClr val="F8F8F8"/>
                </a:solidFill>
              </a:rPr>
              <a:t>Primary biliary Cholangitis </a:t>
            </a:r>
            <a:endParaRPr dirty="0">
              <a:solidFill>
                <a:srgbClr val="F8F8F8"/>
              </a:solidFill>
            </a:endParaRPr>
          </a:p>
        </p:txBody>
      </p:sp>
      <p:pic>
        <p:nvPicPr>
          <p:cNvPr id="316" name="Google Shape;316;g2055d9a3d67_0_217"/>
          <p:cNvPicPr preferRelativeResize="0"/>
          <p:nvPr/>
        </p:nvPicPr>
        <p:blipFill>
          <a:blip r:embed="rId3">
            <a:alphaModFix amt="90000"/>
          </a:blip>
          <a:stretch>
            <a:fillRect/>
          </a:stretch>
        </p:blipFill>
        <p:spPr>
          <a:xfrm>
            <a:off x="9681250" y="1450375"/>
            <a:ext cx="2510750" cy="33530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2055d9a3d67_0_226"/>
          <p:cNvSpPr txBox="1">
            <a:spLocks noGrp="1"/>
          </p:cNvSpPr>
          <p:nvPr>
            <p:ph type="body" idx="1"/>
          </p:nvPr>
        </p:nvSpPr>
        <p:spPr>
          <a:xfrm>
            <a:off x="128525" y="1086800"/>
            <a:ext cx="8653200" cy="5771100"/>
          </a:xfrm>
          <a:prstGeom prst="rect">
            <a:avLst/>
          </a:prstGeom>
        </p:spPr>
        <p:txBody>
          <a:bodyPr spcFirstLastPara="1" wrap="square" lIns="91425" tIns="45700" rIns="91425" bIns="45700" anchor="t" anchorCtr="0">
            <a:normAutofit lnSpcReduction="10000"/>
          </a:bodyPr>
          <a:lstStyle/>
          <a:p>
            <a:pPr marL="457200" lvl="0" indent="-368300" algn="l" rtl="0">
              <a:lnSpc>
                <a:spcPct val="115000"/>
              </a:lnSpc>
              <a:spcBef>
                <a:spcPts val="1000"/>
              </a:spcBef>
              <a:spcAft>
                <a:spcPts val="0"/>
              </a:spcAft>
              <a:buSzPts val="2200"/>
              <a:buChar char="★"/>
            </a:pPr>
            <a:r>
              <a:rPr lang="en-US" sz="2200" i="1"/>
              <a:t>Where the biliary tree becomes strictured and fibrotic. Obstruction to the flow of bile out of the liver. Sclerosis= stiffening and hardening of the bile ducts, and cholangitis = inflammation of the bile ducts. Chronic bile obstruction eventually leads to liver inflammation (hepatitis), fibrosis and cirrhosis</a:t>
            </a:r>
            <a:endParaRPr sz="2200" i="1"/>
          </a:p>
          <a:p>
            <a:pPr marL="457200" lvl="0" indent="-368300" algn="l" rtl="0">
              <a:lnSpc>
                <a:spcPct val="115000"/>
              </a:lnSpc>
              <a:spcBef>
                <a:spcPts val="0"/>
              </a:spcBef>
              <a:spcAft>
                <a:spcPts val="0"/>
              </a:spcAft>
              <a:buSzPts val="2200"/>
              <a:buChar char="★"/>
            </a:pPr>
            <a:r>
              <a:rPr lang="en-US" sz="2200" b="1"/>
              <a:t>Risk Factors</a:t>
            </a:r>
            <a:r>
              <a:rPr lang="en-US" sz="2200"/>
              <a:t>: Male, FHx, aged 30-40, Ulcerative Colitis - 70%</a:t>
            </a:r>
            <a:endParaRPr sz="2200"/>
          </a:p>
          <a:p>
            <a:pPr marL="457200" lvl="0" indent="-368300" algn="l" rtl="0">
              <a:lnSpc>
                <a:spcPct val="115000"/>
              </a:lnSpc>
              <a:spcBef>
                <a:spcPts val="0"/>
              </a:spcBef>
              <a:spcAft>
                <a:spcPts val="0"/>
              </a:spcAft>
              <a:buSzPts val="2200"/>
              <a:buChar char="★"/>
            </a:pPr>
            <a:r>
              <a:rPr lang="en-US" sz="2200" b="1"/>
              <a:t>Presentation</a:t>
            </a:r>
            <a:r>
              <a:rPr lang="en-US" sz="2200"/>
              <a:t>: Jaundice, Chronic RUQ pain, Pruritus, Fatigue, Hepatomegaly</a:t>
            </a:r>
            <a:endParaRPr sz="2200"/>
          </a:p>
          <a:p>
            <a:pPr marL="457200" lvl="0" indent="-368300" algn="l" rtl="0">
              <a:lnSpc>
                <a:spcPct val="115000"/>
              </a:lnSpc>
              <a:spcBef>
                <a:spcPts val="0"/>
              </a:spcBef>
              <a:spcAft>
                <a:spcPts val="0"/>
              </a:spcAft>
              <a:buSzPts val="2200"/>
              <a:buChar char="★"/>
            </a:pPr>
            <a:r>
              <a:rPr lang="en-US" sz="2200" b="1"/>
              <a:t>Investigations</a:t>
            </a:r>
            <a:r>
              <a:rPr lang="en-US" sz="2200"/>
              <a:t>: LFT, pANCA (94%), ANA (77%), aCL (63%), U&amp;E, FBC, Gold standard - MRCP - may show bile duct lesions or strictures </a:t>
            </a:r>
            <a:endParaRPr sz="2200"/>
          </a:p>
          <a:p>
            <a:pPr marL="457200" lvl="0" indent="-368300" algn="l" rtl="0">
              <a:lnSpc>
                <a:spcPct val="115000"/>
              </a:lnSpc>
              <a:spcBef>
                <a:spcPts val="0"/>
              </a:spcBef>
              <a:spcAft>
                <a:spcPts val="0"/>
              </a:spcAft>
              <a:buSzPts val="2200"/>
              <a:buChar char="★"/>
            </a:pPr>
            <a:r>
              <a:rPr lang="en-US" sz="2200" b="1"/>
              <a:t>Management</a:t>
            </a:r>
            <a:r>
              <a:rPr lang="en-US" sz="2200"/>
              <a:t>: Liver transplantation, ERCP can be used to dilate and stent any strictures, monitoring for complications, Cholestyramine</a:t>
            </a:r>
            <a:endParaRPr sz="2200"/>
          </a:p>
          <a:p>
            <a:pPr marL="457200" lvl="0" indent="-368300" algn="l" rtl="0">
              <a:lnSpc>
                <a:spcPct val="115000"/>
              </a:lnSpc>
              <a:spcBef>
                <a:spcPts val="0"/>
              </a:spcBef>
              <a:spcAft>
                <a:spcPts val="0"/>
              </a:spcAft>
              <a:buSzPts val="2200"/>
              <a:buChar char="★"/>
            </a:pPr>
            <a:r>
              <a:rPr lang="en-US" sz="2200" b="1"/>
              <a:t>Complications: </a:t>
            </a:r>
            <a:r>
              <a:rPr lang="en-US" sz="2200"/>
              <a:t>Acute bacterial cholangitis, Cholangiocarcinoma develops in 10-20% of cases, Colorectal cancer, Cirrhosis and liver failure, Biliary strictures, Fat soluble vitamin deficiencies</a:t>
            </a:r>
            <a:endParaRPr sz="2200"/>
          </a:p>
        </p:txBody>
      </p:sp>
      <p:sp>
        <p:nvSpPr>
          <p:cNvPr id="323" name="Google Shape;323;g2055d9a3d67_0_226"/>
          <p:cNvSpPr txBox="1">
            <a:spLocks noGrp="1"/>
          </p:cNvSpPr>
          <p:nvPr>
            <p:ph type="title"/>
          </p:nvPr>
        </p:nvSpPr>
        <p:spPr>
          <a:xfrm>
            <a:off x="838200" y="0"/>
            <a:ext cx="10515600" cy="1002600"/>
          </a:xfrm>
          <a:prstGeom prst="rect">
            <a:avLst/>
          </a:prstGeom>
          <a:solidFill>
            <a:srgbClr val="293267"/>
          </a:solidFill>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rgbClr val="F8F8F8"/>
                </a:solidFill>
              </a:rPr>
              <a:t>Primary Sclerosing Cholangitis </a:t>
            </a:r>
            <a:endParaRPr dirty="0">
              <a:solidFill>
                <a:srgbClr val="F8F8F8"/>
              </a:solidFill>
            </a:endParaRPr>
          </a:p>
        </p:txBody>
      </p:sp>
      <p:pic>
        <p:nvPicPr>
          <p:cNvPr id="324" name="Google Shape;324;g2055d9a3d67_0_226"/>
          <p:cNvPicPr preferRelativeResize="0"/>
          <p:nvPr/>
        </p:nvPicPr>
        <p:blipFill>
          <a:blip r:embed="rId3">
            <a:alphaModFix amt="80000"/>
          </a:blip>
          <a:stretch>
            <a:fillRect/>
          </a:stretch>
        </p:blipFill>
        <p:spPr>
          <a:xfrm>
            <a:off x="8595875" y="2490163"/>
            <a:ext cx="3353000" cy="1877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206a47657c9_0_45"/>
          <p:cNvSpPr txBox="1">
            <a:spLocks noGrp="1"/>
          </p:cNvSpPr>
          <p:nvPr>
            <p:ph type="body" idx="1"/>
          </p:nvPr>
        </p:nvSpPr>
        <p:spPr>
          <a:xfrm>
            <a:off x="838200" y="1822050"/>
            <a:ext cx="10515600" cy="4354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Which of these is not a risk factor for Gallstones?</a:t>
            </a:r>
            <a:endParaRPr/>
          </a:p>
          <a:p>
            <a:pPr marL="457200" lvl="0" indent="-342900" algn="l" rtl="0">
              <a:spcBef>
                <a:spcPts val="1000"/>
              </a:spcBef>
              <a:spcAft>
                <a:spcPts val="0"/>
              </a:spcAft>
              <a:buSzPts val="1800"/>
              <a:buAutoNum type="alphaUcParenR"/>
            </a:pPr>
            <a:r>
              <a:rPr lang="en-US"/>
              <a:t>Fat</a:t>
            </a:r>
            <a:endParaRPr/>
          </a:p>
          <a:p>
            <a:pPr marL="457200" lvl="0" indent="-342900" algn="l" rtl="0">
              <a:spcBef>
                <a:spcPts val="0"/>
              </a:spcBef>
              <a:spcAft>
                <a:spcPts val="0"/>
              </a:spcAft>
              <a:buSzPts val="1800"/>
              <a:buAutoNum type="alphaUcParenR"/>
            </a:pPr>
            <a:r>
              <a:rPr lang="en-US"/>
              <a:t>Forty</a:t>
            </a:r>
            <a:endParaRPr/>
          </a:p>
          <a:p>
            <a:pPr marL="457200" lvl="0" indent="-342900" algn="l" rtl="0">
              <a:spcBef>
                <a:spcPts val="0"/>
              </a:spcBef>
              <a:spcAft>
                <a:spcPts val="0"/>
              </a:spcAft>
              <a:buSzPts val="1800"/>
              <a:buAutoNum type="alphaUcParenR"/>
            </a:pPr>
            <a:r>
              <a:rPr lang="en-US"/>
              <a:t>Forty</a:t>
            </a:r>
            <a:endParaRPr/>
          </a:p>
          <a:p>
            <a:pPr marL="457200" lvl="0" indent="-342900" algn="l" rtl="0">
              <a:spcBef>
                <a:spcPts val="0"/>
              </a:spcBef>
              <a:spcAft>
                <a:spcPts val="0"/>
              </a:spcAft>
              <a:buSzPts val="1800"/>
              <a:buAutoNum type="alphaUcParenR"/>
            </a:pPr>
            <a:r>
              <a:rPr lang="en-US"/>
              <a:t>Fertile </a:t>
            </a:r>
            <a:endParaRPr/>
          </a:p>
          <a:p>
            <a:pPr marL="457200" lvl="0" indent="-342900" algn="l" rtl="0">
              <a:spcBef>
                <a:spcPts val="0"/>
              </a:spcBef>
              <a:spcAft>
                <a:spcPts val="0"/>
              </a:spcAft>
              <a:buSzPts val="1800"/>
              <a:buAutoNum type="alphaUcParenR"/>
            </a:pPr>
            <a:r>
              <a:rPr lang="en-US"/>
              <a:t>FHx</a:t>
            </a:r>
            <a:endParaRPr/>
          </a:p>
          <a:p>
            <a:pPr marL="457200" lvl="0" indent="-342900" algn="l" rtl="0">
              <a:spcBef>
                <a:spcPts val="0"/>
              </a:spcBef>
              <a:spcAft>
                <a:spcPts val="0"/>
              </a:spcAft>
              <a:buSzPts val="1800"/>
              <a:buAutoNum type="alphaUcParenR"/>
            </a:pPr>
            <a:r>
              <a:rPr lang="en-US"/>
              <a:t>Fair</a:t>
            </a:r>
            <a:endParaRPr/>
          </a:p>
          <a:p>
            <a:pPr marL="457200" lvl="0" indent="0" algn="l" rtl="0">
              <a:spcBef>
                <a:spcPts val="1000"/>
              </a:spcBef>
              <a:spcAft>
                <a:spcPts val="0"/>
              </a:spcAft>
              <a:buNone/>
            </a:pPr>
            <a:endParaRPr/>
          </a:p>
        </p:txBody>
      </p:sp>
      <p:sp>
        <p:nvSpPr>
          <p:cNvPr id="3" name="Title 2">
            <a:extLst>
              <a:ext uri="{FF2B5EF4-FFF2-40B4-BE49-F238E27FC236}">
                <a16:creationId xmlns:a16="http://schemas.microsoft.com/office/drawing/2014/main" id="{EC97AC5B-1820-B9B9-536B-A33EB0440856}"/>
              </a:ext>
            </a:extLst>
          </p:cNvPr>
          <p:cNvSpPr>
            <a:spLocks noGrp="1"/>
          </p:cNvSpPr>
          <p:nvPr>
            <p:ph type="title"/>
          </p:nvPr>
        </p:nvSpPr>
        <p:spPr/>
        <p:txBody>
          <a:bodyPr/>
          <a:lstStyle/>
          <a:p>
            <a:endParaRPr lang="en-GB"/>
          </a:p>
        </p:txBody>
      </p:sp>
      <p:sp>
        <p:nvSpPr>
          <p:cNvPr id="4" name="Google Shape;441;g206a47657c9_0_65">
            <a:extLst>
              <a:ext uri="{FF2B5EF4-FFF2-40B4-BE49-F238E27FC236}">
                <a16:creationId xmlns:a16="http://schemas.microsoft.com/office/drawing/2014/main" id="{A5A407BC-58C6-BB67-050C-F5347A118C3B}"/>
              </a:ext>
            </a:extLst>
          </p:cNvPr>
          <p:cNvSpPr txBox="1">
            <a:spLocks/>
          </p:cNvSpPr>
          <p:nvPr/>
        </p:nvSpPr>
        <p:spPr>
          <a:xfrm>
            <a:off x="838200" y="322594"/>
            <a:ext cx="10515600" cy="1325700"/>
          </a:xfrm>
          <a:prstGeom prst="rect">
            <a:avLst/>
          </a:prstGeom>
          <a:solidFill>
            <a:srgbClr val="293267"/>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a:solidFill>
                  <a:srgbClr val="F8F8F8"/>
                </a:solidFill>
              </a:rPr>
              <a:t>Question</a:t>
            </a:r>
            <a:endParaRPr lang="en-US" dirty="0">
              <a:solidFill>
                <a:srgbClr val="F8F8F8"/>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206a47657c9_0_53"/>
          <p:cNvSpPr txBox="1">
            <a:spLocks noGrp="1"/>
          </p:cNvSpPr>
          <p:nvPr>
            <p:ph type="body" idx="1"/>
          </p:nvPr>
        </p:nvSpPr>
        <p:spPr>
          <a:xfrm>
            <a:off x="838200" y="1822050"/>
            <a:ext cx="10515600" cy="4354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Which of these is not a risk factor for Gallstones?</a:t>
            </a:r>
            <a:endParaRPr/>
          </a:p>
          <a:p>
            <a:pPr marL="457200" lvl="0" indent="-342900" algn="l" rtl="0">
              <a:spcBef>
                <a:spcPts val="1000"/>
              </a:spcBef>
              <a:spcAft>
                <a:spcPts val="0"/>
              </a:spcAft>
              <a:buSzPts val="1800"/>
              <a:buAutoNum type="alphaUcParenR"/>
            </a:pPr>
            <a:r>
              <a:rPr lang="en-US"/>
              <a:t>Fat</a:t>
            </a:r>
            <a:endParaRPr/>
          </a:p>
          <a:p>
            <a:pPr marL="457200" lvl="0" indent="-342900" algn="l" rtl="0">
              <a:spcBef>
                <a:spcPts val="0"/>
              </a:spcBef>
              <a:spcAft>
                <a:spcPts val="0"/>
              </a:spcAft>
              <a:buSzPts val="1800"/>
              <a:buAutoNum type="alphaUcParenR"/>
            </a:pPr>
            <a:r>
              <a:rPr lang="en-US"/>
              <a:t>Forty</a:t>
            </a:r>
            <a:endParaRPr/>
          </a:p>
          <a:p>
            <a:pPr marL="457200" lvl="0" indent="-342900" algn="l" rtl="0">
              <a:spcBef>
                <a:spcPts val="0"/>
              </a:spcBef>
              <a:spcAft>
                <a:spcPts val="0"/>
              </a:spcAft>
              <a:buSzPts val="1800"/>
              <a:buAutoNum type="alphaUcParenR"/>
            </a:pPr>
            <a:r>
              <a:rPr lang="en-US"/>
              <a:t>Forty</a:t>
            </a:r>
            <a:endParaRPr/>
          </a:p>
          <a:p>
            <a:pPr marL="457200" lvl="0" indent="-342900" algn="l" rtl="0">
              <a:spcBef>
                <a:spcPts val="0"/>
              </a:spcBef>
              <a:spcAft>
                <a:spcPts val="0"/>
              </a:spcAft>
              <a:buSzPts val="1800"/>
              <a:buAutoNum type="alphaUcParenR"/>
            </a:pPr>
            <a:r>
              <a:rPr lang="en-US"/>
              <a:t>Fertile </a:t>
            </a:r>
            <a:endParaRPr/>
          </a:p>
          <a:p>
            <a:pPr marL="457200" lvl="0" indent="-342900" algn="l" rtl="0">
              <a:spcBef>
                <a:spcPts val="0"/>
              </a:spcBef>
              <a:spcAft>
                <a:spcPts val="0"/>
              </a:spcAft>
              <a:buClr>
                <a:srgbClr val="FF0000"/>
              </a:buClr>
              <a:buSzPts val="1800"/>
              <a:buAutoNum type="alphaUcParenR"/>
            </a:pPr>
            <a:r>
              <a:rPr lang="en-US">
                <a:solidFill>
                  <a:srgbClr val="FF0000"/>
                </a:solidFill>
              </a:rPr>
              <a:t>FHx</a:t>
            </a:r>
            <a:endParaRPr>
              <a:solidFill>
                <a:srgbClr val="FF0000"/>
              </a:solidFill>
            </a:endParaRPr>
          </a:p>
          <a:p>
            <a:pPr marL="457200" lvl="0" indent="-342900" algn="l" rtl="0">
              <a:spcBef>
                <a:spcPts val="0"/>
              </a:spcBef>
              <a:spcAft>
                <a:spcPts val="0"/>
              </a:spcAft>
              <a:buSzPts val="1800"/>
              <a:buAutoNum type="alphaUcParenR"/>
            </a:pPr>
            <a:r>
              <a:rPr lang="en-US"/>
              <a:t>Fair</a:t>
            </a:r>
            <a:endParaRPr/>
          </a:p>
          <a:p>
            <a:pPr marL="457200" lvl="0" indent="0" algn="l" rtl="0">
              <a:spcBef>
                <a:spcPts val="1000"/>
              </a:spcBef>
              <a:spcAft>
                <a:spcPts val="0"/>
              </a:spcAft>
              <a:buNone/>
            </a:pPr>
            <a:endParaRPr/>
          </a:p>
        </p:txBody>
      </p:sp>
      <p:sp>
        <p:nvSpPr>
          <p:cNvPr id="3" name="Title 2">
            <a:extLst>
              <a:ext uri="{FF2B5EF4-FFF2-40B4-BE49-F238E27FC236}">
                <a16:creationId xmlns:a16="http://schemas.microsoft.com/office/drawing/2014/main" id="{6CB8C251-BAC2-4FFC-980F-4DA05A7636DB}"/>
              </a:ext>
            </a:extLst>
          </p:cNvPr>
          <p:cNvSpPr>
            <a:spLocks noGrp="1"/>
          </p:cNvSpPr>
          <p:nvPr>
            <p:ph type="title"/>
          </p:nvPr>
        </p:nvSpPr>
        <p:spPr/>
        <p:txBody>
          <a:bodyPr/>
          <a:lstStyle/>
          <a:p>
            <a:endParaRPr lang="en-GB"/>
          </a:p>
        </p:txBody>
      </p:sp>
      <p:sp>
        <p:nvSpPr>
          <p:cNvPr id="4" name="Google Shape;441;g206a47657c9_0_65">
            <a:extLst>
              <a:ext uri="{FF2B5EF4-FFF2-40B4-BE49-F238E27FC236}">
                <a16:creationId xmlns:a16="http://schemas.microsoft.com/office/drawing/2014/main" id="{9CFD8645-B3B0-DE08-4D57-464F6A37D336}"/>
              </a:ext>
            </a:extLst>
          </p:cNvPr>
          <p:cNvSpPr txBox="1">
            <a:spLocks/>
          </p:cNvSpPr>
          <p:nvPr/>
        </p:nvSpPr>
        <p:spPr>
          <a:xfrm>
            <a:off x="838200" y="322594"/>
            <a:ext cx="10515600" cy="1325700"/>
          </a:xfrm>
          <a:prstGeom prst="rect">
            <a:avLst/>
          </a:prstGeom>
          <a:solidFill>
            <a:srgbClr val="293267"/>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a:solidFill>
                  <a:srgbClr val="F8F8F8"/>
                </a:solidFill>
              </a:rPr>
              <a:t>Question</a:t>
            </a:r>
            <a:endParaRPr lang="en-US" dirty="0">
              <a:solidFill>
                <a:srgbClr val="F8F8F8"/>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2055d9a3d67_0_68"/>
          <p:cNvSpPr txBox="1">
            <a:spLocks noGrp="1"/>
          </p:cNvSpPr>
          <p:nvPr>
            <p:ph type="body" idx="1"/>
          </p:nvPr>
        </p:nvSpPr>
        <p:spPr>
          <a:xfrm>
            <a:off x="838200" y="1281050"/>
            <a:ext cx="10591200" cy="5257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Pathophysiology:</a:t>
            </a:r>
            <a:endParaRPr/>
          </a:p>
          <a:p>
            <a:pPr marL="457200" lvl="0" indent="-342900" algn="l" rtl="0">
              <a:spcBef>
                <a:spcPts val="1000"/>
              </a:spcBef>
              <a:spcAft>
                <a:spcPts val="0"/>
              </a:spcAft>
              <a:buSzPts val="1800"/>
              <a:buChar char="★"/>
            </a:pPr>
            <a:r>
              <a:rPr lang="en-US"/>
              <a:t>Main two causes are gallstones and alcohol:</a:t>
            </a:r>
            <a:endParaRPr/>
          </a:p>
          <a:p>
            <a:pPr marL="914400" lvl="1" indent="-342900" algn="l" rtl="0">
              <a:spcBef>
                <a:spcPts val="0"/>
              </a:spcBef>
              <a:spcAft>
                <a:spcPts val="0"/>
              </a:spcAft>
              <a:buSzPts val="1800"/>
              <a:buChar char="○"/>
            </a:pPr>
            <a:r>
              <a:rPr lang="en-US" b="1"/>
              <a:t>Gallstones</a:t>
            </a:r>
            <a:r>
              <a:rPr lang="en-US"/>
              <a:t>: Get trapped at the end of the biliary system (ampulla of Vater), blocking the flow of bile and pancreatic juice into the duodenum. The reflux of bile into the pancreatic duct, and the prevention of pancreatic juice containing enzymes from being secreted, results in inflammation in the pancreas</a:t>
            </a:r>
            <a:endParaRPr/>
          </a:p>
          <a:p>
            <a:pPr marL="914400" lvl="1" indent="-342900" algn="l" rtl="0">
              <a:spcBef>
                <a:spcPts val="0"/>
              </a:spcBef>
              <a:spcAft>
                <a:spcPts val="0"/>
              </a:spcAft>
              <a:buSzPts val="1800"/>
              <a:buChar char="○"/>
            </a:pPr>
            <a:r>
              <a:rPr lang="en-US" b="1"/>
              <a:t>Alcohol</a:t>
            </a:r>
            <a:r>
              <a:rPr lang="en-US"/>
              <a:t>: directly toxic to pancreatic cells, resulting in inflammation. </a:t>
            </a:r>
            <a:endParaRPr sz="2400"/>
          </a:p>
          <a:p>
            <a:pPr marL="457200" lvl="0" indent="-342900" algn="l" rtl="0">
              <a:spcBef>
                <a:spcPts val="0"/>
              </a:spcBef>
              <a:spcAft>
                <a:spcPts val="0"/>
              </a:spcAft>
              <a:buSzPts val="1800"/>
              <a:buChar char="★"/>
            </a:pPr>
            <a:r>
              <a:rPr lang="en-US" b="1">
                <a:solidFill>
                  <a:srgbClr val="FF0000"/>
                </a:solidFill>
              </a:rPr>
              <a:t>Sudden</a:t>
            </a:r>
            <a:r>
              <a:rPr lang="en-US"/>
              <a:t> onset of pancreatic inflammation → autodigestion of gland (reversible) and nearby structures → haemorrhage + Turner's sign </a:t>
            </a:r>
            <a:r>
              <a:rPr lang="en-US" i="1"/>
              <a:t>(abdominal skin discoloration due to retroperitoneal bleeding)</a:t>
            </a:r>
            <a:r>
              <a:rPr lang="en-US"/>
              <a:t> </a:t>
            </a:r>
            <a:endParaRPr/>
          </a:p>
          <a:p>
            <a:pPr marL="457200" lvl="0" indent="-342900" algn="l" rtl="0">
              <a:spcBef>
                <a:spcPts val="0"/>
              </a:spcBef>
              <a:spcAft>
                <a:spcPts val="0"/>
              </a:spcAft>
              <a:buSzPts val="1800"/>
              <a:buChar char="★"/>
            </a:pPr>
            <a:r>
              <a:rPr lang="en-US"/>
              <a:t>Deranges normal pancreatic function e.g reduced insulin production → hyperglycaemia </a:t>
            </a:r>
            <a:endParaRPr/>
          </a:p>
        </p:txBody>
      </p:sp>
      <p:sp>
        <p:nvSpPr>
          <p:cNvPr id="345" name="Google Shape;345;g2055d9a3d67_0_68"/>
          <p:cNvSpPr txBox="1">
            <a:spLocks noGrp="1"/>
          </p:cNvSpPr>
          <p:nvPr>
            <p:ph type="title"/>
          </p:nvPr>
        </p:nvSpPr>
        <p:spPr>
          <a:xfrm>
            <a:off x="838200" y="107245"/>
            <a:ext cx="10515600" cy="1002600"/>
          </a:xfrm>
          <a:prstGeom prst="rect">
            <a:avLst/>
          </a:prstGeom>
          <a:solidFill>
            <a:srgbClr val="293267"/>
          </a:solidFill>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rgbClr val="F8F8F8"/>
                </a:solidFill>
              </a:rPr>
              <a:t>Acute pancreatitis </a:t>
            </a:r>
            <a:endParaRPr dirty="0">
              <a:solidFill>
                <a:srgbClr val="F8F8F8"/>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2055d9a3d67_0_84"/>
          <p:cNvSpPr txBox="1">
            <a:spLocks noGrp="1"/>
          </p:cNvSpPr>
          <p:nvPr>
            <p:ph type="body" idx="1"/>
          </p:nvPr>
        </p:nvSpPr>
        <p:spPr>
          <a:xfrm>
            <a:off x="838200" y="1320475"/>
            <a:ext cx="10441500" cy="4856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Causes:</a:t>
            </a:r>
            <a:endParaRPr/>
          </a:p>
        </p:txBody>
      </p:sp>
      <p:pic>
        <p:nvPicPr>
          <p:cNvPr id="353" name="Google Shape;353;g2055d9a3d67_0_84"/>
          <p:cNvPicPr preferRelativeResize="0"/>
          <p:nvPr/>
        </p:nvPicPr>
        <p:blipFill>
          <a:blip r:embed="rId3">
            <a:alphaModFix/>
          </a:blip>
          <a:stretch>
            <a:fillRect/>
          </a:stretch>
        </p:blipFill>
        <p:spPr>
          <a:xfrm>
            <a:off x="3627125" y="1320475"/>
            <a:ext cx="4769051" cy="5176550"/>
          </a:xfrm>
          <a:prstGeom prst="rect">
            <a:avLst/>
          </a:prstGeom>
          <a:noFill/>
          <a:ln>
            <a:noFill/>
          </a:ln>
        </p:spPr>
      </p:pic>
      <p:sp>
        <p:nvSpPr>
          <p:cNvPr id="4" name="Google Shape;345;g2055d9a3d67_0_68">
            <a:extLst>
              <a:ext uri="{FF2B5EF4-FFF2-40B4-BE49-F238E27FC236}">
                <a16:creationId xmlns:a16="http://schemas.microsoft.com/office/drawing/2014/main" id="{1C6CE968-B47B-EDE2-47C4-35100807B12F}"/>
              </a:ext>
            </a:extLst>
          </p:cNvPr>
          <p:cNvSpPr txBox="1">
            <a:spLocks/>
          </p:cNvSpPr>
          <p:nvPr/>
        </p:nvSpPr>
        <p:spPr>
          <a:xfrm>
            <a:off x="838200" y="107245"/>
            <a:ext cx="10515600" cy="1002600"/>
          </a:xfrm>
          <a:prstGeom prst="rect">
            <a:avLst/>
          </a:prstGeom>
          <a:solidFill>
            <a:srgbClr val="293267"/>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a:solidFill>
                  <a:srgbClr val="F8F8F8"/>
                </a:solidFill>
              </a:rPr>
              <a:t>Acute pancreatitis </a:t>
            </a:r>
            <a:endParaRPr lang="en-US" dirty="0">
              <a:solidFill>
                <a:srgbClr val="F8F8F8"/>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2055d9a3d67_0_76"/>
          <p:cNvSpPr txBox="1">
            <a:spLocks noGrp="1"/>
          </p:cNvSpPr>
          <p:nvPr>
            <p:ph type="body" idx="1"/>
          </p:nvPr>
        </p:nvSpPr>
        <p:spPr>
          <a:xfrm>
            <a:off x="0" y="1218000"/>
            <a:ext cx="11389800" cy="5313000"/>
          </a:xfrm>
          <a:prstGeom prst="rect">
            <a:avLst/>
          </a:prstGeom>
        </p:spPr>
        <p:txBody>
          <a:bodyPr spcFirstLastPara="1" wrap="square" lIns="91425" tIns="45700" rIns="91425" bIns="45700" anchor="t" anchorCtr="0">
            <a:normAutofit fontScale="92500" lnSpcReduction="20000"/>
          </a:bodyPr>
          <a:lstStyle/>
          <a:p>
            <a:pPr marL="0" lvl="0" indent="0" algn="l" rtl="0">
              <a:spcBef>
                <a:spcPts val="1000"/>
              </a:spcBef>
              <a:spcAft>
                <a:spcPts val="0"/>
              </a:spcAft>
              <a:buNone/>
            </a:pPr>
            <a:r>
              <a:rPr lang="en-US" b="1"/>
              <a:t>Presentation:</a:t>
            </a:r>
            <a:endParaRPr b="1"/>
          </a:p>
          <a:p>
            <a:pPr marL="457200" lvl="0" indent="-334327" algn="l" rtl="0">
              <a:spcBef>
                <a:spcPts val="1000"/>
              </a:spcBef>
              <a:spcAft>
                <a:spcPts val="0"/>
              </a:spcAft>
              <a:buSzPct val="64285"/>
              <a:buChar char="★"/>
            </a:pPr>
            <a:r>
              <a:rPr lang="en-US"/>
              <a:t>Severe epigastric pain radiating to back </a:t>
            </a:r>
            <a:endParaRPr/>
          </a:p>
          <a:p>
            <a:pPr marL="457200" lvl="0" indent="-334327" algn="l" rtl="0">
              <a:spcBef>
                <a:spcPts val="0"/>
              </a:spcBef>
              <a:spcAft>
                <a:spcPts val="0"/>
              </a:spcAft>
              <a:buSzPct val="64285"/>
              <a:buChar char="★"/>
            </a:pPr>
            <a:r>
              <a:rPr lang="en-US"/>
              <a:t>Nausea and vomiting </a:t>
            </a:r>
            <a:endParaRPr/>
          </a:p>
          <a:p>
            <a:pPr marL="457200" lvl="0" indent="-334327" algn="l" rtl="0">
              <a:spcBef>
                <a:spcPts val="0"/>
              </a:spcBef>
              <a:spcAft>
                <a:spcPts val="0"/>
              </a:spcAft>
              <a:buSzPct val="64285"/>
              <a:buChar char="★"/>
            </a:pPr>
            <a:r>
              <a:rPr lang="en-US"/>
              <a:t>Fever and chills</a:t>
            </a:r>
            <a:endParaRPr/>
          </a:p>
          <a:p>
            <a:pPr marL="457200" lvl="0" indent="-334327" algn="l" rtl="0">
              <a:spcBef>
                <a:spcPts val="0"/>
              </a:spcBef>
              <a:spcAft>
                <a:spcPts val="0"/>
              </a:spcAft>
              <a:buSzPct val="64285"/>
              <a:buChar char="★"/>
            </a:pPr>
            <a:r>
              <a:rPr lang="en-US"/>
              <a:t>Tachycardia </a:t>
            </a:r>
            <a:endParaRPr/>
          </a:p>
          <a:p>
            <a:pPr marL="457200" lvl="0" indent="-334327" algn="l" rtl="0">
              <a:spcBef>
                <a:spcPts val="0"/>
              </a:spcBef>
              <a:spcAft>
                <a:spcPts val="0"/>
              </a:spcAft>
              <a:buSzPct val="64285"/>
              <a:buChar char="★"/>
            </a:pPr>
            <a:r>
              <a:rPr lang="en-US"/>
              <a:t>Anorexia </a:t>
            </a:r>
            <a:endParaRPr/>
          </a:p>
          <a:p>
            <a:pPr marL="457200" lvl="0" indent="-334327" algn="l" rtl="0">
              <a:spcBef>
                <a:spcPts val="0"/>
              </a:spcBef>
              <a:spcAft>
                <a:spcPts val="0"/>
              </a:spcAft>
              <a:buSzPct val="64285"/>
              <a:buChar char="★"/>
            </a:pPr>
            <a:r>
              <a:rPr lang="en-US"/>
              <a:t>Haemodynamic instability </a:t>
            </a:r>
            <a:endParaRPr/>
          </a:p>
          <a:p>
            <a:pPr marL="457200" lvl="0" indent="-334327" algn="l" rtl="0">
              <a:spcBef>
                <a:spcPts val="0"/>
              </a:spcBef>
              <a:spcAft>
                <a:spcPts val="0"/>
              </a:spcAft>
              <a:buSzPct val="64285"/>
              <a:buChar char="★"/>
            </a:pPr>
            <a:r>
              <a:rPr lang="en-US"/>
              <a:t>Retroperitoneal haemorrhage → Cullen’s and Grey turner's sign </a:t>
            </a:r>
            <a:endParaRPr/>
          </a:p>
          <a:p>
            <a:pPr marL="0" lvl="0" indent="0" algn="l" rtl="0">
              <a:spcBef>
                <a:spcPts val="1000"/>
              </a:spcBef>
              <a:spcAft>
                <a:spcPts val="0"/>
              </a:spcAft>
              <a:buNone/>
            </a:pPr>
            <a:endParaRPr b="1"/>
          </a:p>
          <a:p>
            <a:pPr marL="0" lvl="0" indent="0" algn="l" rtl="0">
              <a:spcBef>
                <a:spcPts val="1000"/>
              </a:spcBef>
              <a:spcAft>
                <a:spcPts val="0"/>
              </a:spcAft>
              <a:buNone/>
            </a:pPr>
            <a:r>
              <a:rPr lang="en-US" b="1"/>
              <a:t>Investigations: </a:t>
            </a:r>
            <a:endParaRPr b="1"/>
          </a:p>
          <a:p>
            <a:pPr marL="457200" lvl="0" indent="-334327" algn="l" rtl="0">
              <a:spcBef>
                <a:spcPts val="1000"/>
              </a:spcBef>
              <a:spcAft>
                <a:spcPts val="0"/>
              </a:spcAft>
              <a:buSzPct val="64285"/>
              <a:buChar char="★"/>
            </a:pPr>
            <a:r>
              <a:rPr lang="en-US" b="1"/>
              <a:t>Serum amylase</a:t>
            </a:r>
            <a:r>
              <a:rPr lang="en-US"/>
              <a:t>: Raised Amylase</a:t>
            </a:r>
            <a:endParaRPr/>
          </a:p>
          <a:p>
            <a:pPr marL="457200" lvl="0" indent="-334327" algn="l" rtl="0">
              <a:spcBef>
                <a:spcPts val="0"/>
              </a:spcBef>
              <a:spcAft>
                <a:spcPts val="0"/>
              </a:spcAft>
              <a:buSzPct val="64285"/>
              <a:buChar char="★"/>
            </a:pPr>
            <a:r>
              <a:rPr lang="en-US" b="1"/>
              <a:t>Urinalysis</a:t>
            </a:r>
            <a:r>
              <a:rPr lang="en-US"/>
              <a:t>: Raised Urinary Amylase</a:t>
            </a:r>
            <a:endParaRPr/>
          </a:p>
          <a:p>
            <a:pPr marL="457200" lvl="0" indent="-334327" algn="l" rtl="0">
              <a:spcBef>
                <a:spcPts val="0"/>
              </a:spcBef>
              <a:spcAft>
                <a:spcPts val="0"/>
              </a:spcAft>
              <a:buSzPct val="64285"/>
              <a:buChar char="★"/>
            </a:pPr>
            <a:r>
              <a:rPr lang="en-US" b="1"/>
              <a:t>Serum Lipase</a:t>
            </a:r>
            <a:r>
              <a:rPr lang="en-US"/>
              <a:t>: Raised and more specific than amylase</a:t>
            </a:r>
            <a:endParaRPr/>
          </a:p>
          <a:p>
            <a:pPr marL="457200" lvl="0" indent="-334327" algn="l" rtl="0">
              <a:spcBef>
                <a:spcPts val="0"/>
              </a:spcBef>
              <a:spcAft>
                <a:spcPts val="0"/>
              </a:spcAft>
              <a:buSzPct val="64285"/>
              <a:buChar char="★"/>
            </a:pPr>
            <a:r>
              <a:rPr lang="en-US" b="1"/>
              <a:t>CRP and routine bloods</a:t>
            </a:r>
            <a:r>
              <a:rPr lang="en-US"/>
              <a:t>: Raised CRP</a:t>
            </a:r>
            <a:endParaRPr/>
          </a:p>
          <a:p>
            <a:pPr marL="457200" lvl="0" indent="-334327" algn="l" rtl="0">
              <a:spcBef>
                <a:spcPts val="0"/>
              </a:spcBef>
              <a:spcAft>
                <a:spcPts val="0"/>
              </a:spcAft>
              <a:buSzPct val="64285"/>
              <a:buChar char="★"/>
            </a:pPr>
            <a:r>
              <a:rPr lang="en-US" b="1"/>
              <a:t>Abdo Ultrasounds, CT, MRI</a:t>
            </a:r>
            <a:endParaRPr b="1"/>
          </a:p>
          <a:p>
            <a:pPr marL="457200" lvl="0" indent="0" algn="l" rtl="0">
              <a:spcBef>
                <a:spcPts val="1000"/>
              </a:spcBef>
              <a:spcAft>
                <a:spcPts val="0"/>
              </a:spcAft>
              <a:buNone/>
            </a:pPr>
            <a:endParaRPr/>
          </a:p>
        </p:txBody>
      </p:sp>
      <p:pic>
        <p:nvPicPr>
          <p:cNvPr id="361" name="Google Shape;361;g2055d9a3d67_0_76"/>
          <p:cNvPicPr preferRelativeResize="0"/>
          <p:nvPr/>
        </p:nvPicPr>
        <p:blipFill>
          <a:blip r:embed="rId3">
            <a:alphaModFix/>
          </a:blip>
          <a:stretch>
            <a:fillRect/>
          </a:stretch>
        </p:blipFill>
        <p:spPr>
          <a:xfrm>
            <a:off x="7093675" y="1351052"/>
            <a:ext cx="3717000" cy="1723325"/>
          </a:xfrm>
          <a:prstGeom prst="rect">
            <a:avLst/>
          </a:prstGeom>
          <a:noFill/>
          <a:ln>
            <a:noFill/>
          </a:ln>
        </p:spPr>
      </p:pic>
      <p:sp>
        <p:nvSpPr>
          <p:cNvPr id="4" name="Google Shape;345;g2055d9a3d67_0_68">
            <a:extLst>
              <a:ext uri="{FF2B5EF4-FFF2-40B4-BE49-F238E27FC236}">
                <a16:creationId xmlns:a16="http://schemas.microsoft.com/office/drawing/2014/main" id="{CA5737DF-030E-F6D8-C165-37FF3FE20215}"/>
              </a:ext>
            </a:extLst>
          </p:cNvPr>
          <p:cNvSpPr txBox="1">
            <a:spLocks noGrp="1"/>
          </p:cNvSpPr>
          <p:nvPr>
            <p:ph type="title"/>
          </p:nvPr>
        </p:nvSpPr>
        <p:spPr>
          <a:xfrm>
            <a:off x="838200" y="107245"/>
            <a:ext cx="10515600" cy="1002600"/>
          </a:xfrm>
          <a:prstGeom prst="rect">
            <a:avLst/>
          </a:prstGeom>
          <a:solidFill>
            <a:srgbClr val="293267"/>
          </a:solidFill>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rgbClr val="F8F8F8"/>
                </a:solidFill>
              </a:rPr>
              <a:t>Acute pancreatitis </a:t>
            </a:r>
            <a:endParaRPr dirty="0">
              <a:solidFill>
                <a:srgbClr val="F8F8F8"/>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2055d9a3d67_0_94"/>
          <p:cNvSpPr txBox="1">
            <a:spLocks noGrp="1"/>
          </p:cNvSpPr>
          <p:nvPr>
            <p:ph type="body" idx="1"/>
          </p:nvPr>
        </p:nvSpPr>
        <p:spPr>
          <a:xfrm>
            <a:off x="914400" y="1303550"/>
            <a:ext cx="5181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Scoring: </a:t>
            </a:r>
            <a:endParaRPr dirty="0"/>
          </a:p>
          <a:p>
            <a:pPr marL="457200" lvl="0" indent="-342900" algn="l" rtl="0">
              <a:spcBef>
                <a:spcPts val="1000"/>
              </a:spcBef>
              <a:spcAft>
                <a:spcPts val="0"/>
              </a:spcAft>
              <a:buSzPts val="1800"/>
              <a:buChar char="★"/>
            </a:pPr>
            <a:r>
              <a:rPr lang="en-US" dirty="0"/>
              <a:t>Need to be aware of APACHE 2 and </a:t>
            </a:r>
            <a:r>
              <a:rPr lang="en-US" dirty="0">
                <a:solidFill>
                  <a:srgbClr val="FF0000"/>
                </a:solidFill>
              </a:rPr>
              <a:t>Glasgow</a:t>
            </a:r>
            <a:r>
              <a:rPr lang="en-US" dirty="0"/>
              <a:t> scoring system</a:t>
            </a:r>
            <a:endParaRPr dirty="0"/>
          </a:p>
          <a:p>
            <a:pPr marL="0" lvl="0" indent="0" algn="l" rtl="0">
              <a:spcBef>
                <a:spcPts val="1000"/>
              </a:spcBef>
              <a:spcAft>
                <a:spcPts val="0"/>
              </a:spcAft>
              <a:buNone/>
            </a:pPr>
            <a:endParaRPr dirty="0"/>
          </a:p>
        </p:txBody>
      </p:sp>
      <p:pic>
        <p:nvPicPr>
          <p:cNvPr id="369" name="Google Shape;369;g2055d9a3d67_0_94"/>
          <p:cNvPicPr preferRelativeResize="0"/>
          <p:nvPr/>
        </p:nvPicPr>
        <p:blipFill>
          <a:blip r:embed="rId3">
            <a:alphaModFix/>
          </a:blip>
          <a:stretch>
            <a:fillRect/>
          </a:stretch>
        </p:blipFill>
        <p:spPr>
          <a:xfrm>
            <a:off x="522900" y="3439600"/>
            <a:ext cx="4866275" cy="3264333"/>
          </a:xfrm>
          <a:prstGeom prst="rect">
            <a:avLst/>
          </a:prstGeom>
          <a:noFill/>
          <a:ln>
            <a:noFill/>
          </a:ln>
        </p:spPr>
      </p:pic>
      <p:pic>
        <p:nvPicPr>
          <p:cNvPr id="370" name="Google Shape;370;g2055d9a3d67_0_94"/>
          <p:cNvPicPr preferRelativeResize="0"/>
          <p:nvPr/>
        </p:nvPicPr>
        <p:blipFill>
          <a:blip r:embed="rId4">
            <a:alphaModFix/>
          </a:blip>
          <a:stretch>
            <a:fillRect/>
          </a:stretch>
        </p:blipFill>
        <p:spPr>
          <a:xfrm>
            <a:off x="6660950" y="4727000"/>
            <a:ext cx="3145225" cy="1095100"/>
          </a:xfrm>
          <a:prstGeom prst="rect">
            <a:avLst/>
          </a:prstGeom>
          <a:noFill/>
          <a:ln>
            <a:noFill/>
          </a:ln>
        </p:spPr>
      </p:pic>
      <p:sp>
        <p:nvSpPr>
          <p:cNvPr id="371" name="Google Shape;371;g2055d9a3d67_0_94"/>
          <p:cNvSpPr/>
          <p:nvPr/>
        </p:nvSpPr>
        <p:spPr>
          <a:xfrm>
            <a:off x="5701800" y="4994650"/>
            <a:ext cx="788400" cy="559800"/>
          </a:xfrm>
          <a:prstGeom prst="rightArrow">
            <a:avLst>
              <a:gd name="adj1" fmla="val 50000"/>
              <a:gd name="adj2" fmla="val 5000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g2055d9a3d67_0_94"/>
          <p:cNvSpPr/>
          <p:nvPr/>
        </p:nvSpPr>
        <p:spPr>
          <a:xfrm rot="5400000">
            <a:off x="2437933" y="2893997"/>
            <a:ext cx="550500" cy="3165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45;g2055d9a3d67_0_68">
            <a:extLst>
              <a:ext uri="{FF2B5EF4-FFF2-40B4-BE49-F238E27FC236}">
                <a16:creationId xmlns:a16="http://schemas.microsoft.com/office/drawing/2014/main" id="{CFD19609-4B97-7E2B-2790-E8ACD1C17C66}"/>
              </a:ext>
            </a:extLst>
          </p:cNvPr>
          <p:cNvSpPr txBox="1">
            <a:spLocks/>
          </p:cNvSpPr>
          <p:nvPr/>
        </p:nvSpPr>
        <p:spPr>
          <a:xfrm>
            <a:off x="838200" y="107245"/>
            <a:ext cx="10515600" cy="1002600"/>
          </a:xfrm>
          <a:prstGeom prst="rect">
            <a:avLst/>
          </a:prstGeom>
          <a:solidFill>
            <a:srgbClr val="293267"/>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a:solidFill>
                  <a:srgbClr val="F8F8F8"/>
                </a:solidFill>
              </a:rPr>
              <a:t>Acute pancreatitis </a:t>
            </a:r>
            <a:endParaRPr lang="en-US" dirty="0">
              <a:solidFill>
                <a:srgbClr val="F8F8F8"/>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2055d9a3d67_0_106"/>
          <p:cNvSpPr txBox="1">
            <a:spLocks noGrp="1"/>
          </p:cNvSpPr>
          <p:nvPr>
            <p:ph type="body" idx="1"/>
          </p:nvPr>
        </p:nvSpPr>
        <p:spPr>
          <a:xfrm>
            <a:off x="838200" y="1336225"/>
            <a:ext cx="10473000" cy="4840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Treatment:</a:t>
            </a:r>
            <a:endParaRPr dirty="0"/>
          </a:p>
          <a:p>
            <a:pPr marL="457200" lvl="0" indent="-342900" algn="l" rtl="0">
              <a:spcBef>
                <a:spcPts val="1000"/>
              </a:spcBef>
              <a:spcAft>
                <a:spcPts val="0"/>
              </a:spcAft>
              <a:buSzPts val="1800"/>
              <a:buChar char="★"/>
            </a:pPr>
            <a:r>
              <a:rPr lang="en-US" dirty="0"/>
              <a:t>Nil by mouth - to decrease pancreatic stimulation </a:t>
            </a:r>
            <a:endParaRPr dirty="0"/>
          </a:p>
          <a:p>
            <a:pPr marL="457200" lvl="0" indent="-342900" algn="l" rtl="0">
              <a:spcBef>
                <a:spcPts val="0"/>
              </a:spcBef>
              <a:spcAft>
                <a:spcPts val="0"/>
              </a:spcAft>
              <a:buSzPts val="1800"/>
              <a:buChar char="★"/>
            </a:pPr>
            <a:r>
              <a:rPr lang="en-US" dirty="0"/>
              <a:t>Analgesics </a:t>
            </a:r>
            <a:endParaRPr dirty="0"/>
          </a:p>
          <a:p>
            <a:pPr marL="457200" lvl="0" indent="-342900" algn="l" rtl="0">
              <a:spcBef>
                <a:spcPts val="0"/>
              </a:spcBef>
              <a:spcAft>
                <a:spcPts val="0"/>
              </a:spcAft>
              <a:buSzPts val="1800"/>
              <a:buChar char="★"/>
            </a:pPr>
            <a:r>
              <a:rPr lang="en-US" dirty="0"/>
              <a:t>Prophylactic antibiotics </a:t>
            </a:r>
            <a:endParaRPr dirty="0"/>
          </a:p>
          <a:p>
            <a:pPr marL="457200" lvl="0" indent="-342900" algn="l" rtl="0">
              <a:spcBef>
                <a:spcPts val="0"/>
              </a:spcBef>
              <a:spcAft>
                <a:spcPts val="0"/>
              </a:spcAft>
              <a:buSzPts val="1800"/>
              <a:buChar char="★"/>
            </a:pPr>
            <a:r>
              <a:rPr lang="en-US" dirty="0"/>
              <a:t>Treat gallstones if present (ERCP / cholecystectomy)</a:t>
            </a:r>
            <a:endParaRPr dirty="0"/>
          </a:p>
          <a:p>
            <a:pPr marL="457200" lvl="0" indent="-342900" algn="l" rtl="0">
              <a:spcBef>
                <a:spcPts val="0"/>
              </a:spcBef>
              <a:spcAft>
                <a:spcPts val="0"/>
              </a:spcAft>
              <a:buSzPts val="1800"/>
              <a:buChar char="★"/>
            </a:pPr>
            <a:r>
              <a:rPr lang="en-US" dirty="0"/>
              <a:t>Careful monitoring </a:t>
            </a:r>
            <a:endParaRPr dirty="0"/>
          </a:p>
          <a:p>
            <a:pPr marL="457200" lvl="0" indent="-342900" algn="l" rtl="0">
              <a:spcBef>
                <a:spcPts val="0"/>
              </a:spcBef>
              <a:spcAft>
                <a:spcPts val="0"/>
              </a:spcAft>
              <a:buSzPts val="1800"/>
              <a:buChar char="★"/>
            </a:pPr>
            <a:r>
              <a:rPr lang="en-US" dirty="0"/>
              <a:t>Treatment of complications (e.g., endoscopic or percutaneous drainage of large collections)</a:t>
            </a:r>
            <a:endParaRPr dirty="0"/>
          </a:p>
        </p:txBody>
      </p:sp>
      <p:sp>
        <p:nvSpPr>
          <p:cNvPr id="4" name="Google Shape;345;g2055d9a3d67_0_68">
            <a:extLst>
              <a:ext uri="{FF2B5EF4-FFF2-40B4-BE49-F238E27FC236}">
                <a16:creationId xmlns:a16="http://schemas.microsoft.com/office/drawing/2014/main" id="{D4075E28-1B20-4753-7199-81EA49C940C5}"/>
              </a:ext>
            </a:extLst>
          </p:cNvPr>
          <p:cNvSpPr txBox="1">
            <a:spLocks noGrp="1"/>
          </p:cNvSpPr>
          <p:nvPr>
            <p:ph type="title"/>
          </p:nvPr>
        </p:nvSpPr>
        <p:spPr>
          <a:xfrm>
            <a:off x="838200" y="107245"/>
            <a:ext cx="10515600" cy="1002600"/>
          </a:xfrm>
          <a:prstGeom prst="rect">
            <a:avLst/>
          </a:prstGeom>
          <a:solidFill>
            <a:srgbClr val="293267"/>
          </a:solidFill>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rgbClr val="F8F8F8"/>
                </a:solidFill>
              </a:rPr>
              <a:t>Acute pancreatitis </a:t>
            </a:r>
            <a:endParaRPr dirty="0">
              <a:solidFill>
                <a:srgbClr val="F8F8F8"/>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2055d9a3d67_0_114"/>
          <p:cNvSpPr txBox="1">
            <a:spLocks noGrp="1"/>
          </p:cNvSpPr>
          <p:nvPr>
            <p:ph type="body" idx="1"/>
          </p:nvPr>
        </p:nvSpPr>
        <p:spPr>
          <a:xfrm>
            <a:off x="317950" y="1446600"/>
            <a:ext cx="6208200" cy="4895100"/>
          </a:xfrm>
          <a:prstGeom prst="rect">
            <a:avLst/>
          </a:prstGeom>
        </p:spPr>
        <p:txBody>
          <a:bodyPr spcFirstLastPara="1" wrap="square" lIns="91425" tIns="45700" rIns="91425" bIns="45700" anchor="t" anchorCtr="0">
            <a:normAutofit fontScale="70000" lnSpcReduction="20000"/>
          </a:bodyPr>
          <a:lstStyle/>
          <a:p>
            <a:pPr marL="0" lvl="0" indent="0" algn="l" rtl="0">
              <a:spcBef>
                <a:spcPts val="1000"/>
              </a:spcBef>
              <a:spcAft>
                <a:spcPts val="0"/>
              </a:spcAft>
              <a:buNone/>
            </a:pPr>
            <a:r>
              <a:rPr lang="en-US" b="1"/>
              <a:t>Pathophysiology/Causes:</a:t>
            </a:r>
            <a:r>
              <a:rPr lang="en-US"/>
              <a:t> </a:t>
            </a:r>
            <a:endParaRPr/>
          </a:p>
          <a:p>
            <a:pPr marL="457200" lvl="0" indent="-317182" algn="l" rtl="0">
              <a:spcBef>
                <a:spcPts val="1000"/>
              </a:spcBef>
              <a:spcAft>
                <a:spcPts val="0"/>
              </a:spcAft>
              <a:buSzPct val="64285"/>
              <a:buChar char="★"/>
            </a:pPr>
            <a:r>
              <a:rPr lang="en-US" b="1">
                <a:solidFill>
                  <a:srgbClr val="FF0000"/>
                </a:solidFill>
              </a:rPr>
              <a:t>Persistent</a:t>
            </a:r>
            <a:r>
              <a:rPr lang="en-US"/>
              <a:t> inflammation of the pancreas which occurs due to changes to pancreatic structure - Obstruction of bicarbonate secretion in the pancreatic lumen causes autodigestion which leads to fibrosis</a:t>
            </a:r>
            <a:endParaRPr/>
          </a:p>
          <a:p>
            <a:pPr marL="457200" lvl="0" indent="-317182" algn="l" rtl="0">
              <a:spcBef>
                <a:spcPts val="0"/>
              </a:spcBef>
              <a:spcAft>
                <a:spcPts val="0"/>
              </a:spcAft>
              <a:buSzPct val="64285"/>
              <a:buChar char="★"/>
            </a:pPr>
            <a:r>
              <a:rPr lang="en-US"/>
              <a:t>Chronic Alcohol abuse is the most common cause. Can also be hereditary, autoimmune, CKD, CF and idiopathic    </a:t>
            </a:r>
            <a:endParaRPr/>
          </a:p>
          <a:p>
            <a:pPr marL="0" lvl="0" indent="0" algn="l" rtl="0">
              <a:spcBef>
                <a:spcPts val="1000"/>
              </a:spcBef>
              <a:spcAft>
                <a:spcPts val="0"/>
              </a:spcAft>
              <a:buNone/>
            </a:pPr>
            <a:r>
              <a:rPr lang="en-US" b="1"/>
              <a:t>Presentation:</a:t>
            </a:r>
            <a:endParaRPr b="1"/>
          </a:p>
          <a:p>
            <a:pPr marL="457200" lvl="0" indent="-317182" algn="l" rtl="0">
              <a:spcBef>
                <a:spcPts val="1000"/>
              </a:spcBef>
              <a:spcAft>
                <a:spcPts val="0"/>
              </a:spcAft>
              <a:buSzPct val="64285"/>
              <a:buChar char="★"/>
            </a:pPr>
            <a:r>
              <a:rPr lang="en-US"/>
              <a:t>Presents with similar symptoms to acute pancreatitis, but generally less intense and longer-lasting</a:t>
            </a:r>
            <a:endParaRPr/>
          </a:p>
          <a:p>
            <a:pPr marL="457200" lvl="0" indent="-317182" algn="l" rtl="0">
              <a:spcBef>
                <a:spcPts val="0"/>
              </a:spcBef>
              <a:spcAft>
                <a:spcPts val="0"/>
              </a:spcAft>
              <a:buSzPct val="64285"/>
              <a:buChar char="★"/>
            </a:pPr>
            <a:r>
              <a:rPr lang="en-US"/>
              <a:t>Epigastric pain boring through the back, Worse after alcohol and better on leaning forward </a:t>
            </a:r>
            <a:endParaRPr/>
          </a:p>
          <a:p>
            <a:pPr marL="457200" lvl="0" indent="-317182" algn="l" rtl="0">
              <a:spcBef>
                <a:spcPts val="0"/>
              </a:spcBef>
              <a:spcAft>
                <a:spcPts val="0"/>
              </a:spcAft>
              <a:buSzPct val="64285"/>
              <a:buChar char="★"/>
            </a:pPr>
            <a:r>
              <a:rPr lang="en-US"/>
              <a:t>Nausea and vomiting </a:t>
            </a:r>
            <a:endParaRPr/>
          </a:p>
          <a:p>
            <a:pPr marL="457200" lvl="0" indent="-317182" algn="l" rtl="0">
              <a:spcBef>
                <a:spcPts val="0"/>
              </a:spcBef>
              <a:spcAft>
                <a:spcPts val="0"/>
              </a:spcAft>
              <a:buSzPct val="64285"/>
              <a:buChar char="★"/>
            </a:pPr>
            <a:r>
              <a:rPr lang="en-US"/>
              <a:t>Steatorrhea</a:t>
            </a:r>
            <a:endParaRPr/>
          </a:p>
          <a:p>
            <a:pPr marL="457200" lvl="0" indent="-317182" algn="l" rtl="0">
              <a:spcBef>
                <a:spcPts val="0"/>
              </a:spcBef>
              <a:spcAft>
                <a:spcPts val="0"/>
              </a:spcAft>
              <a:buSzPct val="64285"/>
              <a:buChar char="★"/>
            </a:pPr>
            <a:r>
              <a:rPr lang="en-US"/>
              <a:t>weight loss due to malabsorption </a:t>
            </a:r>
            <a:endParaRPr/>
          </a:p>
          <a:p>
            <a:pPr marL="457200" lvl="0" indent="-317182" algn="l" rtl="0">
              <a:spcBef>
                <a:spcPts val="0"/>
              </a:spcBef>
              <a:spcAft>
                <a:spcPts val="0"/>
              </a:spcAft>
              <a:buSzPct val="64285"/>
              <a:buChar char="★"/>
            </a:pPr>
            <a:r>
              <a:rPr lang="en-US"/>
              <a:t>Insulin dependant DM </a:t>
            </a:r>
            <a:endParaRPr/>
          </a:p>
        </p:txBody>
      </p:sp>
      <p:sp>
        <p:nvSpPr>
          <p:cNvPr id="386" name="Google Shape;386;g2055d9a3d67_0_114"/>
          <p:cNvSpPr txBox="1">
            <a:spLocks noGrp="1"/>
          </p:cNvSpPr>
          <p:nvPr>
            <p:ph type="title"/>
          </p:nvPr>
        </p:nvSpPr>
        <p:spPr>
          <a:xfrm>
            <a:off x="838200" y="107245"/>
            <a:ext cx="10515600" cy="1002600"/>
          </a:xfrm>
          <a:prstGeom prst="rect">
            <a:avLst/>
          </a:prstGeom>
          <a:solidFill>
            <a:srgbClr val="293267"/>
          </a:solidFill>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rgbClr val="F8F8F8"/>
                </a:solidFill>
              </a:rPr>
              <a:t>Chronic pancreatitis </a:t>
            </a:r>
            <a:endParaRPr dirty="0">
              <a:solidFill>
                <a:srgbClr val="F8F8F8"/>
              </a:solidFill>
            </a:endParaRPr>
          </a:p>
        </p:txBody>
      </p:sp>
      <p:pic>
        <p:nvPicPr>
          <p:cNvPr id="387" name="Google Shape;387;g2055d9a3d67_0_114"/>
          <p:cNvPicPr preferRelativeResize="0"/>
          <p:nvPr/>
        </p:nvPicPr>
        <p:blipFill>
          <a:blip r:embed="rId3">
            <a:alphaModFix/>
          </a:blip>
          <a:stretch>
            <a:fillRect/>
          </a:stretch>
        </p:blipFill>
        <p:spPr>
          <a:xfrm>
            <a:off x="6526150" y="2557125"/>
            <a:ext cx="5532675" cy="2028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1dc5249b26c_0_0"/>
          <p:cNvSpPr txBox="1">
            <a:spLocks noGrp="1"/>
          </p:cNvSpPr>
          <p:nvPr>
            <p:ph type="title"/>
          </p:nvPr>
        </p:nvSpPr>
        <p:spPr>
          <a:xfrm>
            <a:off x="806650" y="189970"/>
            <a:ext cx="10515600" cy="1325700"/>
          </a:xfrm>
          <a:prstGeom prst="rect">
            <a:avLst/>
          </a:prstGeom>
          <a:solidFill>
            <a:srgbClr val="293267"/>
          </a:solidFill>
          <a:effectLst>
            <a:outerShdw blurRad="57150" dist="19050" dir="5400000" algn="bl" rotWithShape="0">
              <a:srgbClr val="000000">
                <a:alpha val="50000"/>
              </a:srgbClr>
            </a:outerShdw>
          </a:effectLst>
        </p:spPr>
        <p:txBody>
          <a:bodyPr spcFirstLastPara="1" wrap="square" lIns="91425" tIns="45700" rIns="91425" bIns="45700" anchor="ctr" anchorCtr="0">
            <a:normAutofit/>
          </a:bodyPr>
          <a:lstStyle/>
          <a:p>
            <a:pPr marL="0" lvl="0" indent="0" algn="l" rtl="0">
              <a:spcBef>
                <a:spcPts val="0"/>
              </a:spcBef>
              <a:spcAft>
                <a:spcPts val="0"/>
              </a:spcAft>
              <a:buNone/>
            </a:pPr>
            <a:r>
              <a:rPr lang="en-US" dirty="0">
                <a:solidFill>
                  <a:srgbClr val="F8F8F8"/>
                </a:solidFill>
              </a:rPr>
              <a:t>Liver Failure </a:t>
            </a:r>
            <a:endParaRPr dirty="0">
              <a:solidFill>
                <a:srgbClr val="F8F8F8"/>
              </a:solidFill>
            </a:endParaRPr>
          </a:p>
        </p:txBody>
      </p:sp>
      <p:sp>
        <p:nvSpPr>
          <p:cNvPr id="162" name="Google Shape;162;g1dc5249b26c_0_0"/>
          <p:cNvSpPr txBox="1">
            <a:spLocks noGrp="1"/>
          </p:cNvSpPr>
          <p:nvPr>
            <p:ph type="body" idx="2"/>
          </p:nvPr>
        </p:nvSpPr>
        <p:spPr>
          <a:xfrm>
            <a:off x="838200" y="1607900"/>
            <a:ext cx="10515600" cy="47097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b="1" dirty="0"/>
              <a:t>What you need to know:</a:t>
            </a:r>
            <a:endParaRPr b="1" dirty="0"/>
          </a:p>
          <a:p>
            <a:pPr marL="457200" lvl="0" indent="-355600" algn="l" rtl="0">
              <a:lnSpc>
                <a:spcPct val="150000"/>
              </a:lnSpc>
              <a:spcBef>
                <a:spcPts val="1000"/>
              </a:spcBef>
              <a:spcAft>
                <a:spcPts val="0"/>
              </a:spcAft>
              <a:buSzPts val="2000"/>
              <a:buChar char="★"/>
            </a:pPr>
            <a:r>
              <a:rPr lang="en-US" sz="3000" dirty="0"/>
              <a:t>Function of the liver and what happens when it goes wrong?</a:t>
            </a:r>
            <a:endParaRPr sz="3000" dirty="0"/>
          </a:p>
          <a:p>
            <a:pPr marL="457200" lvl="0" indent="-355600" algn="l" rtl="0">
              <a:lnSpc>
                <a:spcPct val="150000"/>
              </a:lnSpc>
              <a:spcBef>
                <a:spcPts val="0"/>
              </a:spcBef>
              <a:spcAft>
                <a:spcPts val="0"/>
              </a:spcAft>
              <a:buSzPts val="2000"/>
              <a:buChar char="★"/>
            </a:pPr>
            <a:r>
              <a:rPr lang="en-US" sz="3000" dirty="0"/>
              <a:t>Acute and chronic presentation of liver failure </a:t>
            </a:r>
            <a:endParaRPr sz="3000" dirty="0"/>
          </a:p>
          <a:p>
            <a:pPr marL="457200" lvl="0" indent="-355600" algn="l" rtl="0">
              <a:lnSpc>
                <a:spcPct val="150000"/>
              </a:lnSpc>
              <a:spcBef>
                <a:spcPts val="0"/>
              </a:spcBef>
              <a:spcAft>
                <a:spcPts val="0"/>
              </a:spcAft>
              <a:buSzPts val="2000"/>
              <a:buChar char="★"/>
            </a:pPr>
            <a:r>
              <a:rPr lang="en-US" sz="3000" dirty="0"/>
              <a:t>Causes of liver failure </a:t>
            </a:r>
            <a:endParaRPr sz="3000" dirty="0"/>
          </a:p>
          <a:p>
            <a:pPr marL="457200" lvl="0" indent="-355600" algn="l" rtl="0">
              <a:lnSpc>
                <a:spcPct val="150000"/>
              </a:lnSpc>
              <a:spcBef>
                <a:spcPts val="0"/>
              </a:spcBef>
              <a:spcAft>
                <a:spcPts val="0"/>
              </a:spcAft>
              <a:buSzPts val="2000"/>
              <a:buChar char="★"/>
            </a:pPr>
            <a:r>
              <a:rPr lang="en-US" sz="3000" dirty="0"/>
              <a:t>Investigations </a:t>
            </a:r>
            <a:endParaRPr sz="3000" dirty="0"/>
          </a:p>
          <a:p>
            <a:pPr marL="457200" lvl="0" indent="-355600" algn="l" rtl="0">
              <a:lnSpc>
                <a:spcPct val="150000"/>
              </a:lnSpc>
              <a:spcBef>
                <a:spcPts val="0"/>
              </a:spcBef>
              <a:spcAft>
                <a:spcPts val="0"/>
              </a:spcAft>
              <a:buSzPts val="2000"/>
              <a:buChar char="★"/>
            </a:pPr>
            <a:r>
              <a:rPr lang="en-US" sz="3000" dirty="0"/>
              <a:t>Management </a:t>
            </a:r>
            <a:endParaRPr sz="3000" dirty="0"/>
          </a:p>
          <a:p>
            <a:pPr marL="457200" lvl="0" indent="-355600" algn="l" rtl="0">
              <a:lnSpc>
                <a:spcPct val="150000"/>
              </a:lnSpc>
              <a:spcBef>
                <a:spcPts val="0"/>
              </a:spcBef>
              <a:spcAft>
                <a:spcPts val="0"/>
              </a:spcAft>
              <a:buSzPts val="2000"/>
              <a:buChar char="★"/>
            </a:pPr>
            <a:r>
              <a:rPr lang="en-US" sz="3000" dirty="0"/>
              <a:t>Complications </a:t>
            </a:r>
            <a:endParaRPr sz="3000" dirty="0"/>
          </a:p>
        </p:txBody>
      </p:sp>
      <p:pic>
        <p:nvPicPr>
          <p:cNvPr id="163" name="Google Shape;163;g1dc5249b26c_0_0"/>
          <p:cNvPicPr preferRelativeResize="0"/>
          <p:nvPr/>
        </p:nvPicPr>
        <p:blipFill>
          <a:blip r:embed="rId3">
            <a:alphaModFix amt="44000"/>
          </a:blip>
          <a:stretch>
            <a:fillRect/>
          </a:stretch>
        </p:blipFill>
        <p:spPr>
          <a:xfrm>
            <a:off x="9639300" y="5067300"/>
            <a:ext cx="2552700" cy="17907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2055d9a3d67_0_122"/>
          <p:cNvSpPr txBox="1">
            <a:spLocks noGrp="1"/>
          </p:cNvSpPr>
          <p:nvPr>
            <p:ph type="body" idx="1"/>
          </p:nvPr>
        </p:nvSpPr>
        <p:spPr>
          <a:xfrm>
            <a:off x="838200" y="1509650"/>
            <a:ext cx="10515600" cy="4667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b="1" dirty="0"/>
              <a:t>Investigations:</a:t>
            </a:r>
            <a:endParaRPr b="1" dirty="0"/>
          </a:p>
          <a:p>
            <a:pPr marL="457200" lvl="0" indent="-342900" algn="l" rtl="0">
              <a:spcBef>
                <a:spcPts val="1000"/>
              </a:spcBef>
              <a:spcAft>
                <a:spcPts val="0"/>
              </a:spcAft>
              <a:buSzPts val="1800"/>
              <a:buChar char="★"/>
            </a:pPr>
            <a:r>
              <a:rPr lang="en-US" dirty="0"/>
              <a:t>Serum Amylase and lipase - may still be raised if enough cells remain to make them  </a:t>
            </a:r>
            <a:endParaRPr dirty="0"/>
          </a:p>
          <a:p>
            <a:pPr marL="457200" lvl="0" indent="-342900" algn="l" rtl="0">
              <a:spcBef>
                <a:spcPts val="0"/>
              </a:spcBef>
              <a:spcAft>
                <a:spcPts val="0"/>
              </a:spcAft>
              <a:buSzPts val="1800"/>
              <a:buChar char="★"/>
            </a:pPr>
            <a:r>
              <a:rPr lang="en-US" dirty="0"/>
              <a:t>Abdo Ultrasound, MRI, CT,  </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US" b="1" dirty="0"/>
              <a:t>Management :</a:t>
            </a:r>
            <a:endParaRPr b="1" dirty="0"/>
          </a:p>
          <a:p>
            <a:pPr marL="457200" lvl="0" indent="-342900" algn="l" rtl="0">
              <a:spcBef>
                <a:spcPts val="1000"/>
              </a:spcBef>
              <a:spcAft>
                <a:spcPts val="0"/>
              </a:spcAft>
              <a:buSzPts val="1800"/>
              <a:buChar char="★"/>
            </a:pPr>
            <a:r>
              <a:rPr lang="en-US" dirty="0"/>
              <a:t>Alcohol cessation </a:t>
            </a:r>
            <a:endParaRPr dirty="0"/>
          </a:p>
          <a:p>
            <a:pPr marL="457200" lvl="0" indent="-342900" algn="l" rtl="0">
              <a:spcBef>
                <a:spcPts val="0"/>
              </a:spcBef>
              <a:spcAft>
                <a:spcPts val="0"/>
              </a:spcAft>
              <a:buSzPts val="1800"/>
              <a:buChar char="★"/>
            </a:pPr>
            <a:r>
              <a:rPr lang="en-US" dirty="0"/>
              <a:t>pancreatic enzyme supplements with PPI to help with digestion </a:t>
            </a:r>
            <a:endParaRPr dirty="0"/>
          </a:p>
          <a:p>
            <a:pPr marL="457200" lvl="0" indent="-342900" algn="l" rtl="0">
              <a:spcBef>
                <a:spcPts val="0"/>
              </a:spcBef>
              <a:spcAft>
                <a:spcPts val="0"/>
              </a:spcAft>
              <a:buSzPts val="1800"/>
              <a:buChar char="★"/>
            </a:pPr>
            <a:r>
              <a:rPr lang="en-US" dirty="0"/>
              <a:t>Insulin </a:t>
            </a:r>
            <a:endParaRPr dirty="0"/>
          </a:p>
          <a:p>
            <a:pPr marL="457200" lvl="0" indent="-342900" algn="l" rtl="0">
              <a:spcBef>
                <a:spcPts val="0"/>
              </a:spcBef>
              <a:spcAft>
                <a:spcPts val="0"/>
              </a:spcAft>
              <a:buSzPts val="1800"/>
              <a:buChar char="★"/>
            </a:pPr>
            <a:r>
              <a:rPr lang="en-US" dirty="0"/>
              <a:t>ERCP or Surgery as required </a:t>
            </a:r>
            <a:endParaRPr dirty="0"/>
          </a:p>
        </p:txBody>
      </p:sp>
      <p:sp>
        <p:nvSpPr>
          <p:cNvPr id="4" name="Google Shape;386;g2055d9a3d67_0_114">
            <a:extLst>
              <a:ext uri="{FF2B5EF4-FFF2-40B4-BE49-F238E27FC236}">
                <a16:creationId xmlns:a16="http://schemas.microsoft.com/office/drawing/2014/main" id="{D85F5AED-D7B5-202F-FB88-C766ADAB9499}"/>
              </a:ext>
            </a:extLst>
          </p:cNvPr>
          <p:cNvSpPr txBox="1">
            <a:spLocks/>
          </p:cNvSpPr>
          <p:nvPr/>
        </p:nvSpPr>
        <p:spPr>
          <a:xfrm>
            <a:off x="838200" y="107245"/>
            <a:ext cx="10515600" cy="1002600"/>
          </a:xfrm>
          <a:prstGeom prst="rect">
            <a:avLst/>
          </a:prstGeom>
          <a:solidFill>
            <a:srgbClr val="293267"/>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a:solidFill>
                  <a:srgbClr val="F8F8F8"/>
                </a:solidFill>
              </a:rPr>
              <a:t>Chronic pancreatitis </a:t>
            </a:r>
            <a:endParaRPr lang="en-US" dirty="0">
              <a:solidFill>
                <a:srgbClr val="F8F8F8"/>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2055d9a3d67_0_130"/>
          <p:cNvSpPr txBox="1">
            <a:spLocks noGrp="1"/>
          </p:cNvSpPr>
          <p:nvPr>
            <p:ph type="body" idx="1"/>
          </p:nvPr>
        </p:nvSpPr>
        <p:spPr>
          <a:xfrm>
            <a:off x="838200" y="1564825"/>
            <a:ext cx="10464900" cy="46119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NAFLD is characterised by fat deposited in liver cells </a:t>
            </a:r>
            <a:endParaRPr/>
          </a:p>
          <a:p>
            <a:pPr marL="457200" lvl="0" indent="-342900" algn="l" rtl="0">
              <a:spcBef>
                <a:spcPts val="0"/>
              </a:spcBef>
              <a:spcAft>
                <a:spcPts val="0"/>
              </a:spcAft>
              <a:buSzPts val="1800"/>
              <a:buChar char="★"/>
            </a:pPr>
            <a:r>
              <a:rPr lang="en-US"/>
              <a:t>These fat deposits can interfered with the functioning of the liver cells. NAFLD does not cause problems initially, however it can progress to hepatitis and cirrhosis.</a:t>
            </a:r>
            <a:endParaRPr/>
          </a:p>
          <a:p>
            <a:pPr marL="457200" lvl="0" indent="-342900" algn="l" rtl="0">
              <a:spcBef>
                <a:spcPts val="0"/>
              </a:spcBef>
              <a:spcAft>
                <a:spcPts val="0"/>
              </a:spcAft>
              <a:buSzPts val="1800"/>
              <a:buChar char="★"/>
            </a:pPr>
            <a:r>
              <a:rPr lang="en-US"/>
              <a:t>NAFLD is a spectrum of liver diseases with various stages.</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401" name="Google Shape;401;g2055d9a3d67_0_130"/>
          <p:cNvSpPr txBox="1">
            <a:spLocks noGrp="1"/>
          </p:cNvSpPr>
          <p:nvPr>
            <p:ph type="title"/>
          </p:nvPr>
        </p:nvSpPr>
        <p:spPr>
          <a:xfrm>
            <a:off x="838200" y="346850"/>
            <a:ext cx="10515600" cy="1002600"/>
          </a:xfrm>
          <a:prstGeom prst="rect">
            <a:avLst/>
          </a:prstGeom>
          <a:solidFill>
            <a:srgbClr val="293267"/>
          </a:solidFill>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rgbClr val="F8F8F8"/>
                </a:solidFill>
              </a:rPr>
              <a:t>Non-alcoholic fatty liver disease </a:t>
            </a:r>
            <a:endParaRPr dirty="0">
              <a:solidFill>
                <a:srgbClr val="F8F8F8"/>
              </a:solidFill>
            </a:endParaRPr>
          </a:p>
        </p:txBody>
      </p:sp>
      <p:pic>
        <p:nvPicPr>
          <p:cNvPr id="402" name="Google Shape;402;g2055d9a3d67_0_130"/>
          <p:cNvPicPr preferRelativeResize="0"/>
          <p:nvPr/>
        </p:nvPicPr>
        <p:blipFill>
          <a:blip r:embed="rId3">
            <a:alphaModFix/>
          </a:blip>
          <a:stretch>
            <a:fillRect/>
          </a:stretch>
        </p:blipFill>
        <p:spPr>
          <a:xfrm>
            <a:off x="709825" y="3852498"/>
            <a:ext cx="10218298" cy="2474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g2055d9a3d67_0_146"/>
          <p:cNvSpPr txBox="1">
            <a:spLocks noGrp="1"/>
          </p:cNvSpPr>
          <p:nvPr>
            <p:ph type="body" idx="1"/>
          </p:nvPr>
        </p:nvSpPr>
        <p:spPr>
          <a:xfrm>
            <a:off x="215450" y="1407175"/>
            <a:ext cx="5892900" cy="52893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sz="2000" b="1"/>
              <a:t>Risk Factors:</a:t>
            </a:r>
            <a:r>
              <a:rPr lang="en-US" sz="2000"/>
              <a:t> </a:t>
            </a:r>
            <a:endParaRPr sz="2000"/>
          </a:p>
          <a:p>
            <a:pPr marL="0" lvl="0" indent="0" algn="l" rtl="0">
              <a:spcBef>
                <a:spcPts val="1000"/>
              </a:spcBef>
              <a:spcAft>
                <a:spcPts val="0"/>
              </a:spcAft>
              <a:buNone/>
            </a:pPr>
            <a:r>
              <a:rPr lang="en-US" sz="1600"/>
              <a:t>NAFLD shares the same risk factors as for cardiovascular disease and diabetes.</a:t>
            </a:r>
            <a:endParaRPr sz="1600"/>
          </a:p>
          <a:p>
            <a:pPr marL="457200" lvl="0" indent="-266700" algn="l" rtl="0">
              <a:spcBef>
                <a:spcPts val="1000"/>
              </a:spcBef>
              <a:spcAft>
                <a:spcPts val="0"/>
              </a:spcAft>
              <a:buSzPts val="600"/>
              <a:buChar char="★"/>
            </a:pPr>
            <a:r>
              <a:rPr lang="en-US" sz="1600"/>
              <a:t>Obesity</a:t>
            </a:r>
            <a:endParaRPr sz="1600"/>
          </a:p>
          <a:p>
            <a:pPr marL="457200" lvl="0" indent="-266700" algn="l" rtl="0">
              <a:spcBef>
                <a:spcPts val="0"/>
              </a:spcBef>
              <a:spcAft>
                <a:spcPts val="0"/>
              </a:spcAft>
              <a:buSzPts val="600"/>
              <a:buChar char="★"/>
            </a:pPr>
            <a:r>
              <a:rPr lang="en-US" sz="1600"/>
              <a:t>Poor diet and low activity levels</a:t>
            </a:r>
            <a:endParaRPr sz="1600"/>
          </a:p>
          <a:p>
            <a:pPr marL="457200" lvl="0" indent="-266700" algn="l" rtl="0">
              <a:spcBef>
                <a:spcPts val="0"/>
              </a:spcBef>
              <a:spcAft>
                <a:spcPts val="0"/>
              </a:spcAft>
              <a:buSzPts val="600"/>
              <a:buChar char="★"/>
            </a:pPr>
            <a:r>
              <a:rPr lang="en-US" sz="1600"/>
              <a:t>Type 2 diabetes</a:t>
            </a:r>
            <a:endParaRPr sz="1600"/>
          </a:p>
          <a:p>
            <a:pPr marL="457200" lvl="0" indent="-266700" algn="l" rtl="0">
              <a:spcBef>
                <a:spcPts val="0"/>
              </a:spcBef>
              <a:spcAft>
                <a:spcPts val="0"/>
              </a:spcAft>
              <a:buSzPts val="600"/>
              <a:buChar char="★"/>
            </a:pPr>
            <a:r>
              <a:rPr lang="en-US" sz="1600"/>
              <a:t>High cholesterol</a:t>
            </a:r>
            <a:endParaRPr sz="1600"/>
          </a:p>
          <a:p>
            <a:pPr marL="457200" lvl="0" indent="-266700" algn="l" rtl="0">
              <a:spcBef>
                <a:spcPts val="0"/>
              </a:spcBef>
              <a:spcAft>
                <a:spcPts val="0"/>
              </a:spcAft>
              <a:buSzPts val="600"/>
              <a:buChar char="★"/>
            </a:pPr>
            <a:r>
              <a:rPr lang="en-US" sz="1600"/>
              <a:t>Middle age onwards</a:t>
            </a:r>
            <a:endParaRPr sz="1600"/>
          </a:p>
          <a:p>
            <a:pPr marL="457200" lvl="0" indent="-266700" algn="l" rtl="0">
              <a:spcBef>
                <a:spcPts val="0"/>
              </a:spcBef>
              <a:spcAft>
                <a:spcPts val="0"/>
              </a:spcAft>
              <a:buSzPts val="600"/>
              <a:buChar char="★"/>
            </a:pPr>
            <a:r>
              <a:rPr lang="en-US" sz="1600"/>
              <a:t>Smoking</a:t>
            </a:r>
            <a:endParaRPr sz="1600"/>
          </a:p>
          <a:p>
            <a:pPr marL="457200" lvl="0" indent="-266700" algn="l" rtl="0">
              <a:spcBef>
                <a:spcPts val="0"/>
              </a:spcBef>
              <a:spcAft>
                <a:spcPts val="0"/>
              </a:spcAft>
              <a:buSzPts val="600"/>
              <a:buChar char="★"/>
            </a:pPr>
            <a:r>
              <a:rPr lang="en-US" sz="1600"/>
              <a:t>High blood pressure</a:t>
            </a:r>
            <a:endParaRPr sz="1600"/>
          </a:p>
          <a:p>
            <a:pPr marL="0" lvl="0" indent="0" algn="l" rtl="0">
              <a:spcBef>
                <a:spcPts val="1000"/>
              </a:spcBef>
              <a:spcAft>
                <a:spcPts val="0"/>
              </a:spcAft>
              <a:buNone/>
            </a:pPr>
            <a:endParaRPr sz="1900" b="1"/>
          </a:p>
          <a:p>
            <a:pPr marL="0" lvl="0" indent="0" algn="l" rtl="0">
              <a:spcBef>
                <a:spcPts val="1000"/>
              </a:spcBef>
              <a:spcAft>
                <a:spcPts val="0"/>
              </a:spcAft>
              <a:buNone/>
            </a:pPr>
            <a:r>
              <a:rPr lang="en-US" sz="1900" b="1"/>
              <a:t>Presentation:</a:t>
            </a:r>
            <a:r>
              <a:rPr lang="en-US" sz="1900"/>
              <a:t> </a:t>
            </a:r>
            <a:endParaRPr sz="1900"/>
          </a:p>
          <a:p>
            <a:pPr marL="457200" lvl="0" indent="-330200" algn="l" rtl="0">
              <a:spcBef>
                <a:spcPts val="1000"/>
              </a:spcBef>
              <a:spcAft>
                <a:spcPts val="0"/>
              </a:spcAft>
              <a:buSzPts val="1600"/>
              <a:buChar char="★"/>
            </a:pPr>
            <a:r>
              <a:rPr lang="en-US" sz="1600"/>
              <a:t>Asymptomatic </a:t>
            </a:r>
            <a:endParaRPr sz="1600"/>
          </a:p>
          <a:p>
            <a:pPr marL="457200" lvl="0" indent="-330200" algn="l" rtl="0">
              <a:spcBef>
                <a:spcPts val="0"/>
              </a:spcBef>
              <a:spcAft>
                <a:spcPts val="0"/>
              </a:spcAft>
              <a:buSzPts val="1600"/>
              <a:buChar char="★"/>
            </a:pPr>
            <a:r>
              <a:rPr lang="en-US" sz="1600"/>
              <a:t>N+V, diarrhoea, hepatomegaly </a:t>
            </a:r>
            <a:endParaRPr sz="1600"/>
          </a:p>
          <a:p>
            <a:pPr marL="0" lvl="0" indent="0" algn="l" rtl="0">
              <a:spcBef>
                <a:spcPts val="1000"/>
              </a:spcBef>
              <a:spcAft>
                <a:spcPts val="0"/>
              </a:spcAft>
              <a:buNone/>
            </a:pPr>
            <a:endParaRPr sz="2000" b="1"/>
          </a:p>
          <a:p>
            <a:pPr marL="0" lvl="0" indent="0" algn="l" rtl="0">
              <a:spcBef>
                <a:spcPts val="1000"/>
              </a:spcBef>
              <a:spcAft>
                <a:spcPts val="0"/>
              </a:spcAft>
              <a:buNone/>
            </a:pPr>
            <a:r>
              <a:rPr lang="en-US" sz="2000" b="1"/>
              <a:t>Investigations:</a:t>
            </a:r>
            <a:endParaRPr sz="2000" b="1"/>
          </a:p>
          <a:p>
            <a:pPr marL="457200" lvl="0" indent="-330200" algn="l" rtl="0">
              <a:spcBef>
                <a:spcPts val="1000"/>
              </a:spcBef>
              <a:spcAft>
                <a:spcPts val="0"/>
              </a:spcAft>
              <a:buSzPts val="1600"/>
              <a:buChar char="★"/>
            </a:pPr>
            <a:r>
              <a:rPr lang="en-US" sz="1600"/>
              <a:t>Liver Ultrasound </a:t>
            </a:r>
            <a:endParaRPr sz="1600"/>
          </a:p>
          <a:p>
            <a:pPr marL="457200" lvl="0" indent="-330200" algn="l" rtl="0">
              <a:spcBef>
                <a:spcPts val="0"/>
              </a:spcBef>
              <a:spcAft>
                <a:spcPts val="0"/>
              </a:spcAft>
              <a:buSzPts val="1600"/>
              <a:buChar char="★"/>
            </a:pPr>
            <a:r>
              <a:rPr lang="en-US" sz="1600"/>
              <a:t>Biopsy (Diagnostic) </a:t>
            </a:r>
            <a:endParaRPr sz="1600"/>
          </a:p>
        </p:txBody>
      </p:sp>
      <p:sp>
        <p:nvSpPr>
          <p:cNvPr id="410" name="Google Shape;410;g2055d9a3d67_0_146"/>
          <p:cNvSpPr txBox="1"/>
          <p:nvPr/>
        </p:nvSpPr>
        <p:spPr>
          <a:xfrm>
            <a:off x="7369725" y="1320475"/>
            <a:ext cx="3807300" cy="197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latin typeface="Calibri"/>
                <a:ea typeface="Calibri"/>
                <a:cs typeface="Calibri"/>
                <a:sym typeface="Calibri"/>
              </a:rPr>
              <a:t>Treatment:</a:t>
            </a:r>
            <a:endParaRPr sz="2000" b="1">
              <a:latin typeface="Calibri"/>
              <a:ea typeface="Calibri"/>
              <a:cs typeface="Calibri"/>
              <a:sym typeface="Calibri"/>
            </a:endParaRPr>
          </a:p>
          <a:p>
            <a:pPr marL="457200" lvl="0" indent="-330200" algn="l" rtl="0">
              <a:spcBef>
                <a:spcPts val="0"/>
              </a:spcBef>
              <a:spcAft>
                <a:spcPts val="0"/>
              </a:spcAft>
              <a:buSzPts val="1600"/>
              <a:buFont typeface="Calibri"/>
              <a:buChar char="★"/>
            </a:pPr>
            <a:r>
              <a:rPr lang="en-US" sz="1600">
                <a:latin typeface="Calibri"/>
                <a:ea typeface="Calibri"/>
                <a:cs typeface="Calibri"/>
                <a:sym typeface="Calibri"/>
              </a:rPr>
              <a:t>Weight loss</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US" sz="1600">
                <a:latin typeface="Calibri"/>
                <a:ea typeface="Calibri"/>
                <a:cs typeface="Calibri"/>
                <a:sym typeface="Calibri"/>
              </a:rPr>
              <a:t>Exercise</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US" sz="1600">
                <a:latin typeface="Calibri"/>
                <a:ea typeface="Calibri"/>
                <a:cs typeface="Calibri"/>
                <a:sym typeface="Calibri"/>
              </a:rPr>
              <a:t>Stop smoking</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US" sz="1600">
                <a:latin typeface="Calibri"/>
                <a:ea typeface="Calibri"/>
                <a:cs typeface="Calibri"/>
                <a:sym typeface="Calibri"/>
              </a:rPr>
              <a:t>Control of diabetes, blood pressure and cholesterol</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US" sz="1600">
                <a:latin typeface="Calibri"/>
                <a:ea typeface="Calibri"/>
                <a:cs typeface="Calibri"/>
                <a:sym typeface="Calibri"/>
              </a:rPr>
              <a:t>Avoid alcohol</a:t>
            </a:r>
            <a:endParaRPr sz="1600">
              <a:latin typeface="Calibri"/>
              <a:ea typeface="Calibri"/>
              <a:cs typeface="Calibri"/>
              <a:sym typeface="Calibri"/>
            </a:endParaRPr>
          </a:p>
        </p:txBody>
      </p:sp>
      <p:pic>
        <p:nvPicPr>
          <p:cNvPr id="411" name="Google Shape;411;g2055d9a3d67_0_146"/>
          <p:cNvPicPr preferRelativeResize="0"/>
          <p:nvPr/>
        </p:nvPicPr>
        <p:blipFill rotWithShape="1">
          <a:blip r:embed="rId3">
            <a:alphaModFix amt="60000"/>
          </a:blip>
          <a:srcRect l="24647" t="10278" r="20518" b="6290"/>
          <a:stretch/>
        </p:blipFill>
        <p:spPr>
          <a:xfrm>
            <a:off x="6108350" y="4200800"/>
            <a:ext cx="3168875" cy="2301775"/>
          </a:xfrm>
          <a:prstGeom prst="rect">
            <a:avLst/>
          </a:prstGeom>
          <a:noFill/>
          <a:ln>
            <a:noFill/>
          </a:ln>
        </p:spPr>
      </p:pic>
      <p:sp>
        <p:nvSpPr>
          <p:cNvPr id="4" name="Google Shape;401;g2055d9a3d67_0_130">
            <a:extLst>
              <a:ext uri="{FF2B5EF4-FFF2-40B4-BE49-F238E27FC236}">
                <a16:creationId xmlns:a16="http://schemas.microsoft.com/office/drawing/2014/main" id="{6E10B8C0-620C-2E8B-386A-3F60D3E103D8}"/>
              </a:ext>
            </a:extLst>
          </p:cNvPr>
          <p:cNvSpPr txBox="1">
            <a:spLocks noGrp="1"/>
          </p:cNvSpPr>
          <p:nvPr>
            <p:ph type="title"/>
          </p:nvPr>
        </p:nvSpPr>
        <p:spPr>
          <a:xfrm>
            <a:off x="838200" y="346850"/>
            <a:ext cx="10515600" cy="1002600"/>
          </a:xfrm>
          <a:prstGeom prst="rect">
            <a:avLst/>
          </a:prstGeom>
          <a:solidFill>
            <a:srgbClr val="293267"/>
          </a:solidFill>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rgbClr val="F8F8F8"/>
                </a:solidFill>
              </a:rPr>
              <a:t>Non-alcoholic fatty liver disease </a:t>
            </a:r>
            <a:endParaRPr dirty="0">
              <a:solidFill>
                <a:srgbClr val="F8F8F8"/>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2055d9a3d67_0_139"/>
          <p:cNvSpPr txBox="1">
            <a:spLocks noGrp="1"/>
          </p:cNvSpPr>
          <p:nvPr>
            <p:ph type="body" idx="1"/>
          </p:nvPr>
        </p:nvSpPr>
        <p:spPr>
          <a:xfrm>
            <a:off x="85775" y="1219625"/>
            <a:ext cx="5181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Progression of ALD:</a:t>
            </a:r>
            <a:endParaRPr/>
          </a:p>
          <a:p>
            <a:pPr marL="0" lvl="0" indent="0" algn="l" rtl="0">
              <a:spcBef>
                <a:spcPts val="1000"/>
              </a:spcBef>
              <a:spcAft>
                <a:spcPts val="0"/>
              </a:spcAft>
              <a:buNone/>
            </a:pPr>
            <a:endParaRPr/>
          </a:p>
        </p:txBody>
      </p:sp>
      <p:sp>
        <p:nvSpPr>
          <p:cNvPr id="418" name="Google Shape;418;g2055d9a3d67_0_139"/>
          <p:cNvSpPr txBox="1">
            <a:spLocks noGrp="1"/>
          </p:cNvSpPr>
          <p:nvPr>
            <p:ph type="body" idx="2"/>
          </p:nvPr>
        </p:nvSpPr>
        <p:spPr>
          <a:xfrm>
            <a:off x="3465775" y="5633400"/>
            <a:ext cx="5181600" cy="1224600"/>
          </a:xfrm>
          <a:prstGeom prst="rect">
            <a:avLst/>
          </a:prstGeom>
          <a:solidFill>
            <a:srgbClr val="D9EAD3"/>
          </a:solidFill>
        </p:spPr>
        <p:txBody>
          <a:bodyPr spcFirstLastPara="1" wrap="square" lIns="91425" tIns="45700" rIns="91425" bIns="45700" anchor="t" anchorCtr="0">
            <a:normAutofit fontScale="77500" lnSpcReduction="10000"/>
          </a:bodyPr>
          <a:lstStyle/>
          <a:p>
            <a:pPr marL="0" lvl="0" indent="0" algn="l" rtl="0">
              <a:spcBef>
                <a:spcPts val="1000"/>
              </a:spcBef>
              <a:spcAft>
                <a:spcPts val="0"/>
              </a:spcAft>
              <a:buNone/>
            </a:pPr>
            <a:r>
              <a:rPr lang="en-US"/>
              <a:t>Unit calculation:</a:t>
            </a:r>
            <a:endParaRPr/>
          </a:p>
          <a:p>
            <a:pPr marL="457200" lvl="0" indent="-308610" algn="l" rtl="0">
              <a:spcBef>
                <a:spcPts val="1000"/>
              </a:spcBef>
              <a:spcAft>
                <a:spcPts val="0"/>
              </a:spcAft>
              <a:buSzPct val="64285"/>
              <a:buChar char="★"/>
            </a:pPr>
            <a:r>
              <a:rPr lang="en-US"/>
              <a:t>Strength (ABV) x volume (ml) ÷ 1,000 = units</a:t>
            </a:r>
            <a:endParaRPr/>
          </a:p>
          <a:p>
            <a:pPr marL="0" lvl="0" indent="0" algn="l" rtl="0">
              <a:spcBef>
                <a:spcPts val="1000"/>
              </a:spcBef>
              <a:spcAft>
                <a:spcPts val="0"/>
              </a:spcAft>
              <a:buNone/>
            </a:pPr>
            <a:endParaRPr/>
          </a:p>
        </p:txBody>
      </p:sp>
      <p:sp>
        <p:nvSpPr>
          <p:cNvPr id="419" name="Google Shape;419;g2055d9a3d67_0_139"/>
          <p:cNvSpPr txBox="1">
            <a:spLocks noGrp="1"/>
          </p:cNvSpPr>
          <p:nvPr>
            <p:ph type="title"/>
          </p:nvPr>
        </p:nvSpPr>
        <p:spPr>
          <a:xfrm>
            <a:off x="798775" y="39425"/>
            <a:ext cx="10515600" cy="1002600"/>
          </a:xfrm>
          <a:prstGeom prst="rect">
            <a:avLst/>
          </a:prstGeom>
          <a:solidFill>
            <a:srgbClr val="293267"/>
          </a:solidFill>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rgbClr val="F8F8F8"/>
                </a:solidFill>
              </a:rPr>
              <a:t>Alcoholic liver disease </a:t>
            </a:r>
            <a:endParaRPr dirty="0">
              <a:solidFill>
                <a:srgbClr val="F8F8F8"/>
              </a:solidFill>
            </a:endParaRPr>
          </a:p>
        </p:txBody>
      </p:sp>
      <p:sp>
        <p:nvSpPr>
          <p:cNvPr id="420" name="Google Shape;420;g2055d9a3d67_0_139"/>
          <p:cNvSpPr/>
          <p:nvPr/>
        </p:nvSpPr>
        <p:spPr>
          <a:xfrm>
            <a:off x="143600" y="2212788"/>
            <a:ext cx="2876400" cy="10026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Alcohol related fatty liver</a:t>
            </a:r>
            <a:endParaRPr/>
          </a:p>
        </p:txBody>
      </p:sp>
      <p:sp>
        <p:nvSpPr>
          <p:cNvPr id="421" name="Google Shape;421;g2055d9a3d67_0_139"/>
          <p:cNvSpPr/>
          <p:nvPr/>
        </p:nvSpPr>
        <p:spPr>
          <a:xfrm>
            <a:off x="143600" y="3898838"/>
            <a:ext cx="2876400" cy="10026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Alcoholic hepatitis </a:t>
            </a:r>
            <a:endParaRPr/>
          </a:p>
        </p:txBody>
      </p:sp>
      <p:sp>
        <p:nvSpPr>
          <p:cNvPr id="422" name="Google Shape;422;g2055d9a3d67_0_139"/>
          <p:cNvSpPr/>
          <p:nvPr/>
        </p:nvSpPr>
        <p:spPr>
          <a:xfrm>
            <a:off x="143600" y="5471725"/>
            <a:ext cx="2876400" cy="10026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Cirrhosis </a:t>
            </a:r>
            <a:endParaRPr/>
          </a:p>
        </p:txBody>
      </p:sp>
      <p:sp>
        <p:nvSpPr>
          <p:cNvPr id="423" name="Google Shape;423;g2055d9a3d67_0_139"/>
          <p:cNvSpPr/>
          <p:nvPr/>
        </p:nvSpPr>
        <p:spPr>
          <a:xfrm>
            <a:off x="1432250" y="3384000"/>
            <a:ext cx="299100" cy="417900"/>
          </a:xfrm>
          <a:prstGeom prst="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g2055d9a3d67_0_139"/>
          <p:cNvSpPr/>
          <p:nvPr/>
        </p:nvSpPr>
        <p:spPr>
          <a:xfrm>
            <a:off x="1432250" y="4998388"/>
            <a:ext cx="299100" cy="417900"/>
          </a:xfrm>
          <a:prstGeom prst="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g2055d9a3d67_0_139"/>
          <p:cNvSpPr/>
          <p:nvPr/>
        </p:nvSpPr>
        <p:spPr>
          <a:xfrm>
            <a:off x="1098150" y="5471750"/>
            <a:ext cx="1921860" cy="1002618"/>
          </a:xfrm>
          <a:prstGeom prst="irregularSeal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Irreversible </a:t>
            </a:r>
            <a:endParaRPr/>
          </a:p>
        </p:txBody>
      </p:sp>
      <p:sp>
        <p:nvSpPr>
          <p:cNvPr id="426" name="Google Shape;426;g2055d9a3d67_0_139"/>
          <p:cNvSpPr txBox="1"/>
          <p:nvPr/>
        </p:nvSpPr>
        <p:spPr>
          <a:xfrm>
            <a:off x="3190750" y="1349100"/>
            <a:ext cx="7400700" cy="5125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US" b="1">
                <a:latin typeface="Calibri"/>
                <a:ea typeface="Calibri"/>
                <a:cs typeface="Calibri"/>
                <a:sym typeface="Calibri"/>
              </a:rPr>
              <a:t>Investigations:</a:t>
            </a:r>
            <a:endParaRPr b="1">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FBC - Macrocytic Anaemia </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LFTs - elevated AST and ALT, GGT particularly raised </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clotting profile - elevated prothrombin time due to reduced synthetic function of the liver</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Presentation of chronic liver disease on previous slide </a:t>
            </a:r>
            <a:endParaRPr>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r>
              <a:rPr lang="en-US" b="1">
                <a:latin typeface="Calibri"/>
                <a:ea typeface="Calibri"/>
                <a:cs typeface="Calibri"/>
                <a:sym typeface="Calibri"/>
              </a:rPr>
              <a:t>Complications:</a:t>
            </a:r>
            <a:endParaRPr b="1">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Wernicke-Korsakoff encephalopathy </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US">
                <a:latin typeface="Calibri"/>
                <a:ea typeface="Calibri"/>
                <a:cs typeface="Calibri"/>
                <a:sym typeface="Calibri"/>
              </a:rPr>
              <a:t>Ataxia, confusion, nystagmus, memory impairment, behavioural changes </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US">
                <a:latin typeface="Calibri"/>
                <a:ea typeface="Calibri"/>
                <a:cs typeface="Calibri"/>
                <a:sym typeface="Calibri"/>
              </a:rPr>
              <a:t>treatment involving IV thiamine (Vitamin B1) </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Alcohol withdrawal - delirium tremens </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Cirrhosis complications - hepatocellular carcinoma </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pancreatitis </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mallory weiss tear </a:t>
            </a:r>
            <a:endParaRPr>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r>
              <a:rPr lang="en-US" b="1">
                <a:latin typeface="Calibri"/>
                <a:ea typeface="Calibri"/>
                <a:cs typeface="Calibri"/>
                <a:sym typeface="Calibri"/>
              </a:rPr>
              <a:t>Management:</a:t>
            </a:r>
            <a:endParaRPr b="1">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alcohol cessation </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detoxification regime </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treat complications of cirrhosis e.g ascites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referral for liver transplant </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Nutritional support with vitamins (particularly thiamine)</a:t>
            </a:r>
            <a:endParaRPr>
              <a:latin typeface="Calibri"/>
              <a:ea typeface="Calibri"/>
              <a:cs typeface="Calibri"/>
              <a:sym typeface="Calibri"/>
            </a:endParaRPr>
          </a:p>
          <a:p>
            <a:pPr marL="45720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427" name="Google Shape;427;g2055d9a3d67_0_139"/>
          <p:cNvPicPr preferRelativeResize="0"/>
          <p:nvPr/>
        </p:nvPicPr>
        <p:blipFill>
          <a:blip r:embed="rId3">
            <a:alphaModFix/>
          </a:blip>
          <a:stretch>
            <a:fillRect/>
          </a:stretch>
        </p:blipFill>
        <p:spPr>
          <a:xfrm>
            <a:off x="8866925" y="3898850"/>
            <a:ext cx="3124701" cy="28283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206a47657c9_0_59"/>
          <p:cNvSpPr txBox="1">
            <a:spLocks noGrp="1"/>
          </p:cNvSpPr>
          <p:nvPr>
            <p:ph type="body" idx="1"/>
          </p:nvPr>
        </p:nvSpPr>
        <p:spPr>
          <a:xfrm>
            <a:off x="838200" y="1822050"/>
            <a:ext cx="10515600" cy="4354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Which of these is the diagnostic investigation for NAFLD? </a:t>
            </a:r>
            <a:endParaRPr/>
          </a:p>
          <a:p>
            <a:pPr marL="457200" lvl="0" indent="-342900" algn="l" rtl="0">
              <a:spcBef>
                <a:spcPts val="1000"/>
              </a:spcBef>
              <a:spcAft>
                <a:spcPts val="0"/>
              </a:spcAft>
              <a:buSzPts val="1800"/>
              <a:buAutoNum type="alphaUcParenR"/>
            </a:pPr>
            <a:r>
              <a:rPr lang="en-US"/>
              <a:t>LFT’s</a:t>
            </a:r>
            <a:endParaRPr/>
          </a:p>
          <a:p>
            <a:pPr marL="457200" lvl="0" indent="-342900" algn="l" rtl="0">
              <a:spcBef>
                <a:spcPts val="0"/>
              </a:spcBef>
              <a:spcAft>
                <a:spcPts val="0"/>
              </a:spcAft>
              <a:buSzPts val="1800"/>
              <a:buAutoNum type="alphaUcParenR"/>
            </a:pPr>
            <a:r>
              <a:rPr lang="en-US"/>
              <a:t>Liver ultrasound </a:t>
            </a:r>
            <a:endParaRPr/>
          </a:p>
          <a:p>
            <a:pPr marL="457200" lvl="0" indent="-342900" algn="l" rtl="0">
              <a:spcBef>
                <a:spcPts val="0"/>
              </a:spcBef>
              <a:spcAft>
                <a:spcPts val="0"/>
              </a:spcAft>
              <a:buSzPts val="1800"/>
              <a:buAutoNum type="alphaUcParenR"/>
            </a:pPr>
            <a:r>
              <a:rPr lang="en-US"/>
              <a:t>Liver CT/MRI</a:t>
            </a:r>
            <a:endParaRPr/>
          </a:p>
          <a:p>
            <a:pPr marL="457200" lvl="0" indent="-342900" algn="l" rtl="0">
              <a:spcBef>
                <a:spcPts val="0"/>
              </a:spcBef>
              <a:spcAft>
                <a:spcPts val="0"/>
              </a:spcAft>
              <a:buSzPts val="1800"/>
              <a:buAutoNum type="alphaUcParenR"/>
            </a:pPr>
            <a:r>
              <a:rPr lang="en-US"/>
              <a:t>Liver Biopsy </a:t>
            </a:r>
            <a:endParaRPr/>
          </a:p>
          <a:p>
            <a:pPr marL="457200" lvl="0" indent="-342900" algn="l" rtl="0">
              <a:spcBef>
                <a:spcPts val="0"/>
              </a:spcBef>
              <a:spcAft>
                <a:spcPts val="0"/>
              </a:spcAft>
              <a:buSzPts val="1800"/>
              <a:buAutoNum type="alphaUcParenR"/>
            </a:pPr>
            <a:r>
              <a:rPr lang="en-US"/>
              <a:t>Urinalysis </a:t>
            </a:r>
            <a:endParaRPr/>
          </a:p>
        </p:txBody>
      </p:sp>
      <p:sp>
        <p:nvSpPr>
          <p:cNvPr id="3" name="Title 2">
            <a:extLst>
              <a:ext uri="{FF2B5EF4-FFF2-40B4-BE49-F238E27FC236}">
                <a16:creationId xmlns:a16="http://schemas.microsoft.com/office/drawing/2014/main" id="{C23F26AC-F1AA-161C-B692-095941CC31DE}"/>
              </a:ext>
            </a:extLst>
          </p:cNvPr>
          <p:cNvSpPr>
            <a:spLocks noGrp="1"/>
          </p:cNvSpPr>
          <p:nvPr>
            <p:ph type="title"/>
          </p:nvPr>
        </p:nvSpPr>
        <p:spPr/>
        <p:txBody>
          <a:bodyPr/>
          <a:lstStyle/>
          <a:p>
            <a:endParaRPr lang="en-GB"/>
          </a:p>
        </p:txBody>
      </p:sp>
      <p:sp>
        <p:nvSpPr>
          <p:cNvPr id="4" name="Google Shape;441;g206a47657c9_0_65">
            <a:extLst>
              <a:ext uri="{FF2B5EF4-FFF2-40B4-BE49-F238E27FC236}">
                <a16:creationId xmlns:a16="http://schemas.microsoft.com/office/drawing/2014/main" id="{9BFE0B3E-40D6-BFD0-076F-35B682E57062}"/>
              </a:ext>
            </a:extLst>
          </p:cNvPr>
          <p:cNvSpPr txBox="1">
            <a:spLocks/>
          </p:cNvSpPr>
          <p:nvPr/>
        </p:nvSpPr>
        <p:spPr>
          <a:xfrm>
            <a:off x="838200" y="322594"/>
            <a:ext cx="10515600" cy="1325700"/>
          </a:xfrm>
          <a:prstGeom prst="rect">
            <a:avLst/>
          </a:prstGeom>
          <a:solidFill>
            <a:srgbClr val="293267"/>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a:solidFill>
                  <a:srgbClr val="F8F8F8"/>
                </a:solidFill>
              </a:rPr>
              <a:t>Question</a:t>
            </a:r>
            <a:endParaRPr lang="en-US" dirty="0">
              <a:solidFill>
                <a:srgbClr val="F8F8F8"/>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206a47657c9_0_65"/>
          <p:cNvSpPr txBox="1">
            <a:spLocks noGrp="1"/>
          </p:cNvSpPr>
          <p:nvPr>
            <p:ph type="body" idx="1"/>
          </p:nvPr>
        </p:nvSpPr>
        <p:spPr>
          <a:xfrm>
            <a:off x="838200" y="1822050"/>
            <a:ext cx="10515600" cy="4354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Which of these is the diagnostic investigation for NAFLD? </a:t>
            </a:r>
            <a:endParaRPr/>
          </a:p>
          <a:p>
            <a:pPr marL="457200" lvl="0" indent="-342900" algn="l" rtl="0">
              <a:spcBef>
                <a:spcPts val="1000"/>
              </a:spcBef>
              <a:spcAft>
                <a:spcPts val="0"/>
              </a:spcAft>
              <a:buSzPts val="1800"/>
              <a:buAutoNum type="alphaUcParenR"/>
            </a:pPr>
            <a:r>
              <a:rPr lang="en-US"/>
              <a:t>LFT’s</a:t>
            </a:r>
            <a:endParaRPr/>
          </a:p>
          <a:p>
            <a:pPr marL="457200" lvl="0" indent="-342900" algn="l" rtl="0">
              <a:spcBef>
                <a:spcPts val="0"/>
              </a:spcBef>
              <a:spcAft>
                <a:spcPts val="0"/>
              </a:spcAft>
              <a:buSzPts val="1800"/>
              <a:buAutoNum type="alphaUcParenR"/>
            </a:pPr>
            <a:r>
              <a:rPr lang="en-US"/>
              <a:t>Liver ultrasound </a:t>
            </a:r>
            <a:endParaRPr/>
          </a:p>
          <a:p>
            <a:pPr marL="457200" lvl="0" indent="-342900" algn="l" rtl="0">
              <a:spcBef>
                <a:spcPts val="0"/>
              </a:spcBef>
              <a:spcAft>
                <a:spcPts val="0"/>
              </a:spcAft>
              <a:buSzPts val="1800"/>
              <a:buAutoNum type="alphaUcParenR"/>
            </a:pPr>
            <a:r>
              <a:rPr lang="en-US"/>
              <a:t>Liver CT/MRI</a:t>
            </a:r>
            <a:endParaRPr/>
          </a:p>
          <a:p>
            <a:pPr marL="457200" lvl="0" indent="-342900" algn="l" rtl="0">
              <a:spcBef>
                <a:spcPts val="0"/>
              </a:spcBef>
              <a:spcAft>
                <a:spcPts val="0"/>
              </a:spcAft>
              <a:buClr>
                <a:srgbClr val="FF0000"/>
              </a:buClr>
              <a:buSzPts val="1800"/>
              <a:buAutoNum type="alphaUcParenR"/>
            </a:pPr>
            <a:r>
              <a:rPr lang="en-US">
                <a:solidFill>
                  <a:srgbClr val="FF0000"/>
                </a:solidFill>
              </a:rPr>
              <a:t>Liver Biopsy </a:t>
            </a:r>
            <a:endParaRPr>
              <a:solidFill>
                <a:srgbClr val="FF0000"/>
              </a:solidFill>
            </a:endParaRPr>
          </a:p>
          <a:p>
            <a:pPr marL="457200" lvl="0" indent="-342900" algn="l" rtl="0">
              <a:spcBef>
                <a:spcPts val="0"/>
              </a:spcBef>
              <a:spcAft>
                <a:spcPts val="0"/>
              </a:spcAft>
              <a:buSzPts val="1800"/>
              <a:buAutoNum type="alphaUcParenR"/>
            </a:pPr>
            <a:r>
              <a:rPr lang="en-US"/>
              <a:t>Urinalysis </a:t>
            </a:r>
            <a:endParaRPr/>
          </a:p>
        </p:txBody>
      </p:sp>
      <p:sp>
        <p:nvSpPr>
          <p:cNvPr id="441" name="Google Shape;441;g206a47657c9_0_65"/>
          <p:cNvSpPr txBox="1">
            <a:spLocks noGrp="1"/>
          </p:cNvSpPr>
          <p:nvPr>
            <p:ph type="title"/>
          </p:nvPr>
        </p:nvSpPr>
        <p:spPr>
          <a:xfrm>
            <a:off x="838200" y="322594"/>
            <a:ext cx="10515600" cy="1325700"/>
          </a:xfrm>
          <a:prstGeom prst="rect">
            <a:avLst/>
          </a:prstGeom>
          <a:solidFill>
            <a:srgbClr val="293267"/>
          </a:solidFill>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rgbClr val="F8F8F8"/>
                </a:solidFill>
              </a:rPr>
              <a:t>Question</a:t>
            </a:r>
            <a:endParaRPr dirty="0">
              <a:solidFill>
                <a:srgbClr val="F8F8F8"/>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g2055d9a3d67_0_167"/>
          <p:cNvSpPr txBox="1">
            <a:spLocks noGrp="1"/>
          </p:cNvSpPr>
          <p:nvPr>
            <p:ph type="body" idx="1"/>
          </p:nvPr>
        </p:nvSpPr>
        <p:spPr>
          <a:xfrm>
            <a:off x="838200" y="1296875"/>
            <a:ext cx="10515600" cy="4880100"/>
          </a:xfrm>
          <a:prstGeom prst="rect">
            <a:avLst/>
          </a:prstGeom>
        </p:spPr>
        <p:txBody>
          <a:bodyPr spcFirstLastPara="1" wrap="square" lIns="91425" tIns="45700" rIns="91425" bIns="45700" anchor="t" anchorCtr="0">
            <a:normAutofit/>
          </a:bodyPr>
          <a:lstStyle/>
          <a:p>
            <a:pPr marL="457200" lvl="0" indent="-292100" algn="l" rtl="0">
              <a:spcBef>
                <a:spcPts val="1000"/>
              </a:spcBef>
              <a:spcAft>
                <a:spcPts val="0"/>
              </a:spcAft>
              <a:buSzPts val="1000"/>
              <a:buChar char="★"/>
            </a:pPr>
            <a:r>
              <a:rPr lang="en-US" sz="2000" i="1"/>
              <a:t>Liver cirrhosis is the result of </a:t>
            </a:r>
            <a:r>
              <a:rPr lang="en-US" sz="2000" b="1" i="1"/>
              <a:t>chronic inflammation </a:t>
            </a:r>
            <a:r>
              <a:rPr lang="en-US" sz="2000" i="1"/>
              <a:t>and </a:t>
            </a:r>
            <a:r>
              <a:rPr lang="en-US" sz="2000" b="1" i="1"/>
              <a:t>damage</a:t>
            </a:r>
            <a:r>
              <a:rPr lang="en-US" sz="2000" i="1"/>
              <a:t> to liver cells. When the liver cells are damaged they are replaced with scar tissue (</a:t>
            </a:r>
            <a:r>
              <a:rPr lang="en-US" sz="2000" b="1" i="1"/>
              <a:t>fibrosis</a:t>
            </a:r>
            <a:r>
              <a:rPr lang="en-US" sz="2000" i="1"/>
              <a:t>) and </a:t>
            </a:r>
            <a:r>
              <a:rPr lang="en-US" sz="2000" b="1" i="1"/>
              <a:t>nodules</a:t>
            </a:r>
            <a:r>
              <a:rPr lang="en-US" sz="2000" i="1"/>
              <a:t> of scar tissue form within the liver. Thought to be </a:t>
            </a:r>
            <a:r>
              <a:rPr lang="en-US" sz="2000" b="1" i="1"/>
              <a:t>irreversible</a:t>
            </a:r>
            <a:r>
              <a:rPr lang="en-US" sz="2000" i="1"/>
              <a:t> </a:t>
            </a:r>
            <a:endParaRPr sz="2000" i="1"/>
          </a:p>
          <a:p>
            <a:pPr marL="0" lvl="0" indent="0" algn="l" rtl="0">
              <a:spcBef>
                <a:spcPts val="1000"/>
              </a:spcBef>
              <a:spcAft>
                <a:spcPts val="0"/>
              </a:spcAft>
              <a:buNone/>
            </a:pPr>
            <a:endParaRPr sz="2000" b="1"/>
          </a:p>
          <a:p>
            <a:pPr marL="0" lvl="0" indent="0" algn="l" rtl="0">
              <a:spcBef>
                <a:spcPts val="1000"/>
              </a:spcBef>
              <a:spcAft>
                <a:spcPts val="0"/>
              </a:spcAft>
              <a:buNone/>
            </a:pPr>
            <a:r>
              <a:rPr lang="en-US" sz="2000" b="1"/>
              <a:t>Causes:</a:t>
            </a:r>
            <a:endParaRPr sz="2000" b="1"/>
          </a:p>
          <a:p>
            <a:pPr marL="457200" lvl="0" indent="-292100" algn="l" rtl="0">
              <a:spcBef>
                <a:spcPts val="1000"/>
              </a:spcBef>
              <a:spcAft>
                <a:spcPts val="0"/>
              </a:spcAft>
              <a:buSzPts val="1000"/>
              <a:buChar char="★"/>
            </a:pPr>
            <a:r>
              <a:rPr lang="en-US" sz="2000"/>
              <a:t>Alcoholic liver disease - common in developed countries </a:t>
            </a:r>
            <a:endParaRPr sz="2000"/>
          </a:p>
          <a:p>
            <a:pPr marL="457200" lvl="0" indent="-292100" algn="l" rtl="0">
              <a:spcBef>
                <a:spcPts val="0"/>
              </a:spcBef>
              <a:spcAft>
                <a:spcPts val="0"/>
              </a:spcAft>
              <a:buSzPts val="1000"/>
              <a:buChar char="★"/>
            </a:pPr>
            <a:r>
              <a:rPr lang="en-US" sz="2000"/>
              <a:t>Non Alcoholic Fatty Liver Disease </a:t>
            </a:r>
            <a:endParaRPr sz="2000"/>
          </a:p>
          <a:p>
            <a:pPr marL="457200" lvl="0" indent="-292100" algn="l" rtl="0">
              <a:spcBef>
                <a:spcPts val="0"/>
              </a:spcBef>
              <a:spcAft>
                <a:spcPts val="0"/>
              </a:spcAft>
              <a:buSzPts val="1000"/>
              <a:buChar char="★"/>
            </a:pPr>
            <a:r>
              <a:rPr lang="en-US" sz="2000"/>
              <a:t>Hepatitis B - common in developing countries</a:t>
            </a:r>
            <a:endParaRPr sz="2000"/>
          </a:p>
          <a:p>
            <a:pPr marL="457200" lvl="0" indent="-292100" algn="l" rtl="0">
              <a:spcBef>
                <a:spcPts val="0"/>
              </a:spcBef>
              <a:spcAft>
                <a:spcPts val="0"/>
              </a:spcAft>
              <a:buSzPts val="1000"/>
              <a:buChar char="★"/>
            </a:pPr>
            <a:r>
              <a:rPr lang="en-US" sz="2000"/>
              <a:t>Hepatitis C - common in developing countries</a:t>
            </a:r>
            <a:endParaRPr sz="2000"/>
          </a:p>
          <a:p>
            <a:pPr marL="0" lvl="0" indent="0" algn="l" rtl="0">
              <a:spcBef>
                <a:spcPts val="1000"/>
              </a:spcBef>
              <a:spcAft>
                <a:spcPts val="0"/>
              </a:spcAft>
              <a:buNone/>
            </a:pPr>
            <a:endParaRPr sz="2000" b="1"/>
          </a:p>
          <a:p>
            <a:pPr marL="0" lvl="0" indent="0" algn="l" rtl="0">
              <a:spcBef>
                <a:spcPts val="1000"/>
              </a:spcBef>
              <a:spcAft>
                <a:spcPts val="0"/>
              </a:spcAft>
              <a:buNone/>
            </a:pPr>
            <a:r>
              <a:rPr lang="en-US" sz="2000" b="1"/>
              <a:t>Other causes:</a:t>
            </a:r>
            <a:endParaRPr sz="2000" b="1"/>
          </a:p>
          <a:p>
            <a:pPr marL="457200" lvl="0" indent="-355600" algn="l" rtl="0">
              <a:spcBef>
                <a:spcPts val="1000"/>
              </a:spcBef>
              <a:spcAft>
                <a:spcPts val="0"/>
              </a:spcAft>
              <a:buSzPts val="2000"/>
              <a:buChar char="★"/>
            </a:pPr>
            <a:r>
              <a:rPr lang="en-US" sz="2000"/>
              <a:t>Haemochromatosis </a:t>
            </a:r>
            <a:endParaRPr sz="2000"/>
          </a:p>
          <a:p>
            <a:pPr marL="457200" lvl="0" indent="-355600" algn="l" rtl="0">
              <a:spcBef>
                <a:spcPts val="0"/>
              </a:spcBef>
              <a:spcAft>
                <a:spcPts val="0"/>
              </a:spcAft>
              <a:buSzPts val="2000"/>
              <a:buChar char="★"/>
            </a:pPr>
            <a:r>
              <a:rPr lang="en-US" sz="2000"/>
              <a:t>Wilson's disease</a:t>
            </a:r>
            <a:endParaRPr sz="2000"/>
          </a:p>
          <a:p>
            <a:pPr marL="457200" lvl="0" indent="-355600" algn="l" rtl="0">
              <a:spcBef>
                <a:spcPts val="0"/>
              </a:spcBef>
              <a:spcAft>
                <a:spcPts val="0"/>
              </a:spcAft>
              <a:buSzPts val="2000"/>
              <a:buChar char="★"/>
            </a:pPr>
            <a:r>
              <a:rPr lang="en-US" sz="2000"/>
              <a:t>Alpha- antitrypsin deficiency </a:t>
            </a:r>
            <a:endParaRPr sz="2000"/>
          </a:p>
          <a:p>
            <a:pPr marL="0" lvl="0" indent="0" algn="l" rtl="0">
              <a:spcBef>
                <a:spcPts val="1000"/>
              </a:spcBef>
              <a:spcAft>
                <a:spcPts val="0"/>
              </a:spcAft>
              <a:buNone/>
            </a:pPr>
            <a:endParaRPr sz="2000"/>
          </a:p>
        </p:txBody>
      </p:sp>
      <p:pic>
        <p:nvPicPr>
          <p:cNvPr id="449" name="Google Shape;449;g2055d9a3d67_0_167"/>
          <p:cNvPicPr preferRelativeResize="0"/>
          <p:nvPr/>
        </p:nvPicPr>
        <p:blipFill>
          <a:blip r:embed="rId3">
            <a:alphaModFix amt="70000"/>
          </a:blip>
          <a:stretch>
            <a:fillRect/>
          </a:stretch>
        </p:blipFill>
        <p:spPr>
          <a:xfrm>
            <a:off x="8269600" y="2767375"/>
            <a:ext cx="3315175" cy="1856500"/>
          </a:xfrm>
          <a:prstGeom prst="rect">
            <a:avLst/>
          </a:prstGeom>
          <a:noFill/>
          <a:ln>
            <a:noFill/>
          </a:ln>
        </p:spPr>
      </p:pic>
      <p:sp>
        <p:nvSpPr>
          <p:cNvPr id="4" name="Google Shape;456;g2055d9a3d67_0_177">
            <a:extLst>
              <a:ext uri="{FF2B5EF4-FFF2-40B4-BE49-F238E27FC236}">
                <a16:creationId xmlns:a16="http://schemas.microsoft.com/office/drawing/2014/main" id="{9C671DDE-636B-330C-1D3D-674B463D7CE1}"/>
              </a:ext>
            </a:extLst>
          </p:cNvPr>
          <p:cNvSpPr txBox="1">
            <a:spLocks/>
          </p:cNvSpPr>
          <p:nvPr/>
        </p:nvSpPr>
        <p:spPr>
          <a:xfrm>
            <a:off x="838200" y="0"/>
            <a:ext cx="10515600" cy="1002600"/>
          </a:xfrm>
          <a:prstGeom prst="rect">
            <a:avLst/>
          </a:prstGeom>
          <a:solidFill>
            <a:srgbClr val="293267"/>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a:solidFill>
                  <a:srgbClr val="F8F8F8"/>
                </a:solidFill>
              </a:rPr>
              <a:t>Liver Cirrhosis </a:t>
            </a:r>
            <a:endParaRPr lang="en-US" dirty="0">
              <a:solidFill>
                <a:srgbClr val="F8F8F8"/>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2055d9a3d67_0_177"/>
          <p:cNvSpPr txBox="1">
            <a:spLocks noGrp="1"/>
          </p:cNvSpPr>
          <p:nvPr>
            <p:ph type="body" idx="1"/>
          </p:nvPr>
        </p:nvSpPr>
        <p:spPr>
          <a:xfrm>
            <a:off x="119100" y="1167600"/>
            <a:ext cx="11643900" cy="5690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200" b="1"/>
              <a:t>Clinical presentation:</a:t>
            </a:r>
            <a:endParaRPr sz="2200" b="1"/>
          </a:p>
          <a:p>
            <a:pPr marL="457200" lvl="0" indent="-292100" algn="l" rtl="0">
              <a:spcBef>
                <a:spcPts val="1000"/>
              </a:spcBef>
              <a:spcAft>
                <a:spcPts val="0"/>
              </a:spcAft>
              <a:buSzPts val="1000"/>
              <a:buChar char="★"/>
            </a:pPr>
            <a:r>
              <a:rPr lang="en-US" sz="2000"/>
              <a:t>Ascites, jaundice, hepatomegaly, splenomegaly, Spider Naevi, Palmar erythema, bruising, asterixis, caput medusae </a:t>
            </a:r>
            <a:endParaRPr sz="2000"/>
          </a:p>
          <a:p>
            <a:pPr marL="0" lvl="0" indent="0" algn="l" rtl="0">
              <a:spcBef>
                <a:spcPts val="1000"/>
              </a:spcBef>
              <a:spcAft>
                <a:spcPts val="0"/>
              </a:spcAft>
              <a:buNone/>
            </a:pPr>
            <a:endParaRPr sz="2200" b="1"/>
          </a:p>
          <a:p>
            <a:pPr marL="0" lvl="0" indent="0" algn="l" rtl="0">
              <a:spcBef>
                <a:spcPts val="1000"/>
              </a:spcBef>
              <a:spcAft>
                <a:spcPts val="0"/>
              </a:spcAft>
              <a:buNone/>
            </a:pPr>
            <a:r>
              <a:rPr lang="en-US" sz="2200" b="1"/>
              <a:t>Investigations :</a:t>
            </a:r>
            <a:endParaRPr sz="2200" b="1"/>
          </a:p>
          <a:p>
            <a:pPr marL="457200" lvl="0" indent="-349250" algn="l" rtl="0">
              <a:spcBef>
                <a:spcPts val="1000"/>
              </a:spcBef>
              <a:spcAft>
                <a:spcPts val="0"/>
              </a:spcAft>
              <a:buSzPts val="1900"/>
              <a:buChar char="★"/>
            </a:pPr>
            <a:r>
              <a:rPr lang="en-US" sz="1900"/>
              <a:t>Low platelets, high INR, low albumin </a:t>
            </a:r>
            <a:endParaRPr sz="1900"/>
          </a:p>
          <a:p>
            <a:pPr marL="457200" lvl="0" indent="-349250" algn="l" rtl="0">
              <a:spcBef>
                <a:spcPts val="0"/>
              </a:spcBef>
              <a:spcAft>
                <a:spcPts val="0"/>
              </a:spcAft>
              <a:buSzPts val="1900"/>
              <a:buChar char="★"/>
            </a:pPr>
            <a:r>
              <a:rPr lang="en-US" sz="1900"/>
              <a:t>US and CT - hepatomegaly</a:t>
            </a:r>
            <a:endParaRPr sz="1900"/>
          </a:p>
          <a:p>
            <a:pPr marL="457200" lvl="0" indent="-349250" algn="l" rtl="0">
              <a:spcBef>
                <a:spcPts val="0"/>
              </a:spcBef>
              <a:spcAft>
                <a:spcPts val="0"/>
              </a:spcAft>
              <a:buSzPts val="1900"/>
              <a:buChar char="★"/>
            </a:pPr>
            <a:r>
              <a:rPr lang="en-US" sz="1900"/>
              <a:t>FBC - thrombocytopenia </a:t>
            </a:r>
            <a:endParaRPr sz="1900"/>
          </a:p>
          <a:p>
            <a:pPr marL="457200" lvl="0" indent="-368300" algn="l" rtl="0">
              <a:spcBef>
                <a:spcPts val="0"/>
              </a:spcBef>
              <a:spcAft>
                <a:spcPts val="0"/>
              </a:spcAft>
              <a:buSzPts val="2200"/>
              <a:buChar char="★"/>
            </a:pPr>
            <a:r>
              <a:rPr lang="en-US" sz="1900"/>
              <a:t>liver biopsy - diagnostic</a:t>
            </a:r>
            <a:r>
              <a:rPr lang="en-US" sz="2200"/>
              <a:t> </a:t>
            </a:r>
            <a:endParaRPr sz="2200"/>
          </a:p>
          <a:p>
            <a:pPr marL="0" lvl="0" indent="0" algn="l" rtl="0">
              <a:spcBef>
                <a:spcPts val="1000"/>
              </a:spcBef>
              <a:spcAft>
                <a:spcPts val="0"/>
              </a:spcAft>
              <a:buNone/>
            </a:pPr>
            <a:endParaRPr sz="2200" b="1"/>
          </a:p>
          <a:p>
            <a:pPr marL="0" lvl="0" indent="0" algn="l" rtl="0">
              <a:spcBef>
                <a:spcPts val="1000"/>
              </a:spcBef>
              <a:spcAft>
                <a:spcPts val="0"/>
              </a:spcAft>
              <a:buNone/>
            </a:pPr>
            <a:r>
              <a:rPr lang="en-US" sz="2200" b="1"/>
              <a:t>Treatment:</a:t>
            </a:r>
            <a:endParaRPr sz="2200" b="1"/>
          </a:p>
          <a:p>
            <a:pPr marL="457200" lvl="0" indent="-349250" algn="l" rtl="0">
              <a:spcBef>
                <a:spcPts val="1000"/>
              </a:spcBef>
              <a:spcAft>
                <a:spcPts val="0"/>
              </a:spcAft>
              <a:buSzPts val="1900"/>
              <a:buChar char="★"/>
            </a:pPr>
            <a:r>
              <a:rPr lang="en-US" sz="1900"/>
              <a:t>Liver transplantation </a:t>
            </a:r>
            <a:endParaRPr sz="1900"/>
          </a:p>
          <a:p>
            <a:pPr marL="457200" lvl="0" indent="-349250" algn="l" rtl="0">
              <a:spcBef>
                <a:spcPts val="0"/>
              </a:spcBef>
              <a:spcAft>
                <a:spcPts val="0"/>
              </a:spcAft>
              <a:buSzPts val="1900"/>
              <a:buChar char="★"/>
            </a:pPr>
            <a:r>
              <a:rPr lang="en-US" sz="1900"/>
              <a:t>Alcohol abstinence and good nutrition </a:t>
            </a:r>
            <a:endParaRPr sz="1900"/>
          </a:p>
          <a:p>
            <a:pPr marL="457200" lvl="0" indent="-349250" algn="l" rtl="0">
              <a:spcBef>
                <a:spcPts val="0"/>
              </a:spcBef>
              <a:spcAft>
                <a:spcPts val="0"/>
              </a:spcAft>
              <a:buSzPts val="1900"/>
              <a:buChar char="★"/>
            </a:pPr>
            <a:r>
              <a:rPr lang="en-US" sz="1900"/>
              <a:t>Treat the complications of liver failure </a:t>
            </a:r>
            <a:endParaRPr sz="1900"/>
          </a:p>
          <a:p>
            <a:pPr marL="457200" lvl="0" indent="-349250" algn="l" rtl="0">
              <a:spcBef>
                <a:spcPts val="0"/>
              </a:spcBef>
              <a:spcAft>
                <a:spcPts val="0"/>
              </a:spcAft>
              <a:buSzPts val="1900"/>
              <a:buChar char="★"/>
            </a:pPr>
            <a:r>
              <a:rPr lang="en-US" sz="1900"/>
              <a:t>screen for hepatocellular carcinoma every 6 months - Marker for HCC is AFP </a:t>
            </a:r>
            <a:endParaRPr sz="1900"/>
          </a:p>
        </p:txBody>
      </p:sp>
      <p:sp>
        <p:nvSpPr>
          <p:cNvPr id="456" name="Google Shape;456;g2055d9a3d67_0_177"/>
          <p:cNvSpPr txBox="1">
            <a:spLocks noGrp="1"/>
          </p:cNvSpPr>
          <p:nvPr>
            <p:ph type="title"/>
          </p:nvPr>
        </p:nvSpPr>
        <p:spPr>
          <a:xfrm>
            <a:off x="838200" y="0"/>
            <a:ext cx="10515600" cy="1002600"/>
          </a:xfrm>
          <a:prstGeom prst="rect">
            <a:avLst/>
          </a:prstGeom>
          <a:solidFill>
            <a:srgbClr val="293267"/>
          </a:solidFill>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rgbClr val="F8F8F8"/>
                </a:solidFill>
              </a:rPr>
              <a:t>Liver Cirrhosis </a:t>
            </a:r>
            <a:endParaRPr dirty="0">
              <a:solidFill>
                <a:srgbClr val="F8F8F8"/>
              </a:solidFill>
            </a:endParaRPr>
          </a:p>
        </p:txBody>
      </p:sp>
      <p:sp>
        <p:nvSpPr>
          <p:cNvPr id="457" name="Google Shape;457;g2055d9a3d67_0_177"/>
          <p:cNvSpPr txBox="1"/>
          <p:nvPr/>
        </p:nvSpPr>
        <p:spPr>
          <a:xfrm>
            <a:off x="4556100" y="2613800"/>
            <a:ext cx="5994900" cy="310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latin typeface="Calibri"/>
                <a:ea typeface="Calibri"/>
                <a:cs typeface="Calibri"/>
                <a:sym typeface="Calibri"/>
              </a:rPr>
              <a:t>Complications:</a:t>
            </a:r>
            <a:endParaRPr sz="2000" b="1">
              <a:latin typeface="Calibri"/>
              <a:ea typeface="Calibri"/>
              <a:cs typeface="Calibri"/>
              <a:sym typeface="Calibri"/>
            </a:endParaRPr>
          </a:p>
          <a:p>
            <a:pPr marL="457200" lvl="0" indent="-336550" algn="l" rtl="0">
              <a:spcBef>
                <a:spcPts val="0"/>
              </a:spcBef>
              <a:spcAft>
                <a:spcPts val="0"/>
              </a:spcAft>
              <a:buSzPts val="1700"/>
              <a:buFont typeface="Calibri"/>
              <a:buChar char="★"/>
            </a:pPr>
            <a:r>
              <a:rPr lang="en-US" sz="1700">
                <a:latin typeface="Calibri"/>
                <a:ea typeface="Calibri"/>
                <a:cs typeface="Calibri"/>
                <a:sym typeface="Calibri"/>
              </a:rPr>
              <a:t>Ascites </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US" sz="1700">
                <a:latin typeface="Calibri"/>
                <a:ea typeface="Calibri"/>
                <a:cs typeface="Calibri"/>
                <a:sym typeface="Calibri"/>
              </a:rPr>
              <a:t>Portal Hypertension </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US" sz="1700">
                <a:latin typeface="Calibri"/>
                <a:ea typeface="Calibri"/>
                <a:cs typeface="Calibri"/>
                <a:sym typeface="Calibri"/>
              </a:rPr>
              <a:t>Varices/bleeding varices</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US" sz="1700">
                <a:latin typeface="Calibri"/>
                <a:ea typeface="Calibri"/>
                <a:cs typeface="Calibri"/>
                <a:sym typeface="Calibri"/>
              </a:rPr>
              <a:t>hepatic encephalopathy</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US" sz="1700">
                <a:latin typeface="Calibri"/>
                <a:ea typeface="Calibri"/>
                <a:cs typeface="Calibri"/>
                <a:sym typeface="Calibri"/>
              </a:rPr>
              <a:t>hepatocellular carcinoma </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US" sz="1700">
                <a:latin typeface="Calibri"/>
                <a:ea typeface="Calibri"/>
                <a:cs typeface="Calibri"/>
                <a:sym typeface="Calibri"/>
              </a:rPr>
              <a:t>malnutrition </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US" sz="1700">
                <a:latin typeface="Calibri"/>
                <a:ea typeface="Calibri"/>
                <a:cs typeface="Calibri"/>
                <a:sym typeface="Calibri"/>
              </a:rPr>
              <a:t>Jaundice </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US" sz="1700">
                <a:latin typeface="Calibri"/>
                <a:ea typeface="Calibri"/>
                <a:cs typeface="Calibri"/>
                <a:sym typeface="Calibri"/>
              </a:rPr>
              <a:t>Coagulopathy </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US" sz="1700">
                <a:latin typeface="Calibri"/>
                <a:ea typeface="Calibri"/>
                <a:cs typeface="Calibri"/>
                <a:sym typeface="Calibri"/>
              </a:rPr>
              <a:t>oedema - hypoalbuminemia</a:t>
            </a:r>
            <a:endParaRPr sz="1700">
              <a:latin typeface="Calibri"/>
              <a:ea typeface="Calibri"/>
              <a:cs typeface="Calibri"/>
              <a:sym typeface="Calibri"/>
            </a:endParaRPr>
          </a:p>
          <a:p>
            <a:pPr marL="0" lvl="0" indent="0" algn="l" rtl="0">
              <a:spcBef>
                <a:spcPts val="0"/>
              </a:spcBef>
              <a:spcAft>
                <a:spcPts val="0"/>
              </a:spcAft>
              <a:buNone/>
            </a:pPr>
            <a:endParaRPr sz="1700">
              <a:latin typeface="Calibri"/>
              <a:ea typeface="Calibri"/>
              <a:cs typeface="Calibri"/>
              <a:sym typeface="Calibri"/>
            </a:endParaRPr>
          </a:p>
        </p:txBody>
      </p:sp>
      <p:pic>
        <p:nvPicPr>
          <p:cNvPr id="458" name="Google Shape;458;g2055d9a3d67_0_177"/>
          <p:cNvPicPr preferRelativeResize="0"/>
          <p:nvPr/>
        </p:nvPicPr>
        <p:blipFill>
          <a:blip r:embed="rId3">
            <a:alphaModFix amt="70000"/>
          </a:blip>
          <a:stretch>
            <a:fillRect/>
          </a:stretch>
        </p:blipFill>
        <p:spPr>
          <a:xfrm>
            <a:off x="8253450" y="3858100"/>
            <a:ext cx="3315175" cy="18565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2055d9a3d67_0_187"/>
          <p:cNvSpPr txBox="1">
            <a:spLocks noGrp="1"/>
          </p:cNvSpPr>
          <p:nvPr>
            <p:ph type="body" idx="1"/>
          </p:nvPr>
        </p:nvSpPr>
        <p:spPr>
          <a:xfrm>
            <a:off x="733150" y="1237225"/>
            <a:ext cx="5293500" cy="5133600"/>
          </a:xfrm>
          <a:prstGeom prst="rect">
            <a:avLst/>
          </a:prstGeom>
        </p:spPr>
        <p:txBody>
          <a:bodyPr spcFirstLastPara="1" wrap="square" lIns="91425" tIns="45700" rIns="91425" bIns="45700" anchor="t" anchorCtr="0">
            <a:normAutofit/>
          </a:bodyPr>
          <a:lstStyle/>
          <a:p>
            <a:pPr marL="457200" lvl="0" indent="-355600" algn="l" rtl="0">
              <a:spcBef>
                <a:spcPts val="1000"/>
              </a:spcBef>
              <a:spcAft>
                <a:spcPts val="0"/>
              </a:spcAft>
              <a:buSzPts val="2000"/>
              <a:buChar char="★"/>
            </a:pPr>
            <a:r>
              <a:rPr lang="en-US" sz="2000"/>
              <a:t>Portal hypertension is elevated pressure in your portal venous system</a:t>
            </a:r>
            <a:endParaRPr sz="2000" b="1"/>
          </a:p>
          <a:p>
            <a:pPr marL="457200" lvl="0" indent="0" algn="l" rtl="0">
              <a:spcBef>
                <a:spcPts val="1000"/>
              </a:spcBef>
              <a:spcAft>
                <a:spcPts val="0"/>
              </a:spcAft>
              <a:buNone/>
            </a:pPr>
            <a:endParaRPr sz="2000" b="1"/>
          </a:p>
          <a:p>
            <a:pPr marL="457200" lvl="0" indent="-355600" algn="l" rtl="0">
              <a:spcBef>
                <a:spcPts val="1000"/>
              </a:spcBef>
              <a:spcAft>
                <a:spcPts val="0"/>
              </a:spcAft>
              <a:buSzPts val="2000"/>
              <a:buChar char="★"/>
            </a:pPr>
            <a:r>
              <a:rPr lang="en-US" sz="2000" b="1"/>
              <a:t>Causes:</a:t>
            </a:r>
            <a:r>
              <a:rPr lang="en-US" sz="2000"/>
              <a:t> </a:t>
            </a:r>
            <a:endParaRPr sz="2000"/>
          </a:p>
          <a:p>
            <a:pPr marL="914400" lvl="1" indent="-355600" algn="l" rtl="0">
              <a:spcBef>
                <a:spcPts val="0"/>
              </a:spcBef>
              <a:spcAft>
                <a:spcPts val="0"/>
              </a:spcAft>
              <a:buClr>
                <a:srgbClr val="FF0000"/>
              </a:buClr>
              <a:buSzPts val="2000"/>
              <a:buChar char="○"/>
            </a:pPr>
            <a:r>
              <a:rPr lang="en-US" sz="2000">
                <a:solidFill>
                  <a:srgbClr val="FF0000"/>
                </a:solidFill>
              </a:rPr>
              <a:t>Prehepatic </a:t>
            </a:r>
            <a:endParaRPr sz="2000">
              <a:solidFill>
                <a:srgbClr val="FF0000"/>
              </a:solidFill>
            </a:endParaRPr>
          </a:p>
          <a:p>
            <a:pPr marL="1371600" lvl="2" indent="-355600" algn="l" rtl="0">
              <a:spcBef>
                <a:spcPts val="0"/>
              </a:spcBef>
              <a:spcAft>
                <a:spcPts val="0"/>
              </a:spcAft>
              <a:buSzPts val="2000"/>
              <a:buChar char="■"/>
            </a:pPr>
            <a:r>
              <a:rPr lang="en-US"/>
              <a:t>portal vein thrombosis </a:t>
            </a:r>
            <a:endParaRPr/>
          </a:p>
          <a:p>
            <a:pPr marL="914400" lvl="1" indent="-355600" algn="l" rtl="0">
              <a:spcBef>
                <a:spcPts val="0"/>
              </a:spcBef>
              <a:spcAft>
                <a:spcPts val="0"/>
              </a:spcAft>
              <a:buClr>
                <a:srgbClr val="FF0000"/>
              </a:buClr>
              <a:buSzPts val="2000"/>
              <a:buChar char="○"/>
            </a:pPr>
            <a:r>
              <a:rPr lang="en-US" sz="2000">
                <a:solidFill>
                  <a:srgbClr val="FF0000"/>
                </a:solidFill>
              </a:rPr>
              <a:t>Intrahepatic</a:t>
            </a:r>
            <a:endParaRPr sz="2000">
              <a:solidFill>
                <a:srgbClr val="FF0000"/>
              </a:solidFill>
            </a:endParaRPr>
          </a:p>
          <a:p>
            <a:pPr marL="1371600" lvl="2" indent="-355600" algn="l" rtl="0">
              <a:spcBef>
                <a:spcPts val="0"/>
              </a:spcBef>
              <a:spcAft>
                <a:spcPts val="0"/>
              </a:spcAft>
              <a:buSzPts val="2000"/>
              <a:buChar char="■"/>
            </a:pPr>
            <a:r>
              <a:rPr lang="en-US"/>
              <a:t>Schistosomiasis </a:t>
            </a:r>
            <a:endParaRPr/>
          </a:p>
          <a:p>
            <a:pPr marL="1371600" lvl="2" indent="-355600" algn="l" rtl="0">
              <a:spcBef>
                <a:spcPts val="0"/>
              </a:spcBef>
              <a:spcAft>
                <a:spcPts val="0"/>
              </a:spcAft>
              <a:buSzPts val="2000"/>
              <a:buChar char="■"/>
            </a:pPr>
            <a:r>
              <a:rPr lang="en-US"/>
              <a:t>Cirrhosis </a:t>
            </a:r>
            <a:endParaRPr/>
          </a:p>
          <a:p>
            <a:pPr marL="1371600" lvl="2" indent="-355600" algn="l" rtl="0">
              <a:spcBef>
                <a:spcPts val="0"/>
              </a:spcBef>
              <a:spcAft>
                <a:spcPts val="0"/>
              </a:spcAft>
              <a:buSzPts val="2000"/>
              <a:buChar char="■"/>
            </a:pPr>
            <a:r>
              <a:rPr lang="en-US"/>
              <a:t>Budd Chiari syndrome </a:t>
            </a:r>
            <a:endParaRPr/>
          </a:p>
          <a:p>
            <a:pPr marL="914400" lvl="1" indent="-355600" algn="l" rtl="0">
              <a:spcBef>
                <a:spcPts val="0"/>
              </a:spcBef>
              <a:spcAft>
                <a:spcPts val="0"/>
              </a:spcAft>
              <a:buClr>
                <a:srgbClr val="FF0000"/>
              </a:buClr>
              <a:buSzPts val="2000"/>
              <a:buChar char="○"/>
            </a:pPr>
            <a:r>
              <a:rPr lang="en-US" sz="2000">
                <a:solidFill>
                  <a:srgbClr val="FF0000"/>
                </a:solidFill>
              </a:rPr>
              <a:t>Post hepatic </a:t>
            </a:r>
            <a:endParaRPr sz="2000">
              <a:solidFill>
                <a:srgbClr val="FF0000"/>
              </a:solidFill>
            </a:endParaRPr>
          </a:p>
          <a:p>
            <a:pPr marL="1371600" lvl="2" indent="-355600" algn="l" rtl="0">
              <a:spcBef>
                <a:spcPts val="0"/>
              </a:spcBef>
              <a:spcAft>
                <a:spcPts val="0"/>
              </a:spcAft>
              <a:buSzPts val="2000"/>
              <a:buChar char="■"/>
            </a:pPr>
            <a:r>
              <a:rPr lang="en-US"/>
              <a:t>RH failure </a:t>
            </a:r>
            <a:endParaRPr/>
          </a:p>
          <a:p>
            <a:pPr marL="1371600" lvl="2" indent="-355600" algn="l" rtl="0">
              <a:spcBef>
                <a:spcPts val="0"/>
              </a:spcBef>
              <a:spcAft>
                <a:spcPts val="0"/>
              </a:spcAft>
              <a:buSzPts val="2000"/>
              <a:buChar char="■"/>
            </a:pPr>
            <a:r>
              <a:rPr lang="en-US"/>
              <a:t>IVC obstruction</a:t>
            </a:r>
            <a:endParaRPr/>
          </a:p>
          <a:p>
            <a:pPr marL="0" lvl="0" indent="0" algn="l" rtl="0">
              <a:spcBef>
                <a:spcPts val="1000"/>
              </a:spcBef>
              <a:spcAft>
                <a:spcPts val="0"/>
              </a:spcAft>
              <a:buNone/>
            </a:pPr>
            <a:endParaRPr sz="2000"/>
          </a:p>
          <a:p>
            <a:pPr marL="457200" lvl="0" indent="-355600" algn="l" rtl="0">
              <a:spcBef>
                <a:spcPts val="1000"/>
              </a:spcBef>
              <a:spcAft>
                <a:spcPts val="0"/>
              </a:spcAft>
              <a:buSzPts val="2000"/>
              <a:buChar char="★"/>
            </a:pPr>
            <a:r>
              <a:rPr lang="en-US" sz="2000" b="1"/>
              <a:t>Presentation:</a:t>
            </a:r>
            <a:endParaRPr sz="2000" b="1"/>
          </a:p>
          <a:p>
            <a:pPr marL="914400" lvl="1" indent="-355600" algn="l" rtl="0">
              <a:spcBef>
                <a:spcPts val="0"/>
              </a:spcBef>
              <a:spcAft>
                <a:spcPts val="0"/>
              </a:spcAft>
              <a:buSzPts val="2000"/>
              <a:buChar char="○"/>
            </a:pPr>
            <a:r>
              <a:rPr lang="en-US" sz="2000"/>
              <a:t>Usually asymptomatic </a:t>
            </a:r>
            <a:endParaRPr sz="2000"/>
          </a:p>
        </p:txBody>
      </p:sp>
      <p:sp>
        <p:nvSpPr>
          <p:cNvPr id="465" name="Google Shape;465;g2055d9a3d67_0_187"/>
          <p:cNvSpPr txBox="1">
            <a:spLocks noGrp="1"/>
          </p:cNvSpPr>
          <p:nvPr>
            <p:ph type="title"/>
          </p:nvPr>
        </p:nvSpPr>
        <p:spPr>
          <a:xfrm>
            <a:off x="838200" y="13070"/>
            <a:ext cx="10515600" cy="1002600"/>
          </a:xfrm>
          <a:prstGeom prst="rect">
            <a:avLst/>
          </a:prstGeom>
          <a:solidFill>
            <a:srgbClr val="293267"/>
          </a:solidFill>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rgbClr val="F8F8F8"/>
                </a:solidFill>
              </a:rPr>
              <a:t>Portal hypertension</a:t>
            </a:r>
            <a:endParaRPr dirty="0">
              <a:solidFill>
                <a:srgbClr val="F8F8F8"/>
              </a:solidFill>
            </a:endParaRPr>
          </a:p>
        </p:txBody>
      </p:sp>
      <p:pic>
        <p:nvPicPr>
          <p:cNvPr id="466" name="Google Shape;466;g2055d9a3d67_0_187"/>
          <p:cNvPicPr preferRelativeResize="0"/>
          <p:nvPr/>
        </p:nvPicPr>
        <p:blipFill>
          <a:blip r:embed="rId3">
            <a:alphaModFix amt="70000"/>
          </a:blip>
          <a:stretch>
            <a:fillRect/>
          </a:stretch>
        </p:blipFill>
        <p:spPr>
          <a:xfrm>
            <a:off x="8022200" y="1114206"/>
            <a:ext cx="3215900" cy="3062075"/>
          </a:xfrm>
          <a:prstGeom prst="rect">
            <a:avLst/>
          </a:prstGeom>
          <a:noFill/>
          <a:ln>
            <a:noFill/>
          </a:ln>
        </p:spPr>
      </p:pic>
      <p:pic>
        <p:nvPicPr>
          <p:cNvPr id="467" name="Google Shape;467;g2055d9a3d67_0_187"/>
          <p:cNvPicPr preferRelativeResize="0"/>
          <p:nvPr/>
        </p:nvPicPr>
        <p:blipFill>
          <a:blip r:embed="rId4">
            <a:alphaModFix amt="70000"/>
          </a:blip>
          <a:stretch>
            <a:fillRect/>
          </a:stretch>
        </p:blipFill>
        <p:spPr>
          <a:xfrm>
            <a:off x="8064413" y="4232281"/>
            <a:ext cx="3131480" cy="243291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2055d9a3d67_0_198"/>
          <p:cNvSpPr txBox="1">
            <a:spLocks noGrp="1"/>
          </p:cNvSpPr>
          <p:nvPr>
            <p:ph type="body" idx="1"/>
          </p:nvPr>
        </p:nvSpPr>
        <p:spPr>
          <a:xfrm>
            <a:off x="628125" y="1264575"/>
            <a:ext cx="6368100" cy="5300100"/>
          </a:xfrm>
          <a:prstGeom prst="rect">
            <a:avLst/>
          </a:prstGeom>
        </p:spPr>
        <p:txBody>
          <a:bodyPr spcFirstLastPara="1" wrap="square" lIns="91425" tIns="45700" rIns="91425" bIns="45700" anchor="t" anchorCtr="0">
            <a:normAutofit lnSpcReduction="10000"/>
          </a:bodyPr>
          <a:lstStyle/>
          <a:p>
            <a:pPr marL="457200" lvl="0" indent="-342900" algn="l" rtl="0">
              <a:spcBef>
                <a:spcPts val="1000"/>
              </a:spcBef>
              <a:spcAft>
                <a:spcPts val="0"/>
              </a:spcAft>
              <a:buSzPts val="1800"/>
              <a:buChar char="★"/>
            </a:pPr>
            <a:r>
              <a:rPr lang="en-US" i="1"/>
              <a:t>Oesophageal varices are dilated collateral blood vessels that develop as a complication of portal hypertension, usually in the setting of cirrhosis</a:t>
            </a:r>
            <a:endParaRPr i="1"/>
          </a:p>
          <a:p>
            <a:pPr marL="457200" lvl="0" indent="0" algn="l" rtl="0">
              <a:spcBef>
                <a:spcPts val="1000"/>
              </a:spcBef>
              <a:spcAft>
                <a:spcPts val="0"/>
              </a:spcAft>
              <a:buNone/>
            </a:pPr>
            <a:endParaRPr/>
          </a:p>
          <a:p>
            <a:pPr marL="457200" lvl="0" indent="-342900" algn="l" rtl="0">
              <a:spcBef>
                <a:spcPts val="1000"/>
              </a:spcBef>
              <a:spcAft>
                <a:spcPts val="0"/>
              </a:spcAft>
              <a:buSzPts val="1800"/>
              <a:buChar char="★"/>
            </a:pPr>
            <a:r>
              <a:rPr lang="en-US"/>
              <a:t>The veins are thin and are not meant to transport high pressure blood so they can easily rupture </a:t>
            </a:r>
            <a:endParaRPr/>
          </a:p>
          <a:p>
            <a:pPr marL="457200" lvl="0" indent="0" algn="l" rtl="0">
              <a:spcBef>
                <a:spcPts val="1000"/>
              </a:spcBef>
              <a:spcAft>
                <a:spcPts val="0"/>
              </a:spcAft>
              <a:buNone/>
            </a:pPr>
            <a:endParaRPr/>
          </a:p>
          <a:p>
            <a:pPr marL="457200" lvl="0" indent="-342900" algn="l" rtl="0">
              <a:spcBef>
                <a:spcPts val="1000"/>
              </a:spcBef>
              <a:spcAft>
                <a:spcPts val="0"/>
              </a:spcAft>
              <a:buSzPts val="1800"/>
              <a:buChar char="★"/>
            </a:pPr>
            <a:r>
              <a:rPr lang="en-US"/>
              <a:t>Rupture can cause haematemesis (coffee ground vomit), blood is ingested and causes melaena  </a:t>
            </a:r>
            <a:endParaRPr/>
          </a:p>
          <a:p>
            <a:pPr marL="0" lvl="0" indent="0" algn="l" rtl="0">
              <a:spcBef>
                <a:spcPts val="1000"/>
              </a:spcBef>
              <a:spcAft>
                <a:spcPts val="0"/>
              </a:spcAft>
              <a:buNone/>
            </a:pPr>
            <a:endParaRPr/>
          </a:p>
        </p:txBody>
      </p:sp>
      <p:pic>
        <p:nvPicPr>
          <p:cNvPr id="475" name="Google Shape;475;g2055d9a3d67_0_198"/>
          <p:cNvPicPr preferRelativeResize="0"/>
          <p:nvPr/>
        </p:nvPicPr>
        <p:blipFill>
          <a:blip r:embed="rId3">
            <a:alphaModFix/>
          </a:blip>
          <a:stretch>
            <a:fillRect/>
          </a:stretch>
        </p:blipFill>
        <p:spPr>
          <a:xfrm>
            <a:off x="7220300" y="1381400"/>
            <a:ext cx="1868725" cy="2803075"/>
          </a:xfrm>
          <a:prstGeom prst="rect">
            <a:avLst/>
          </a:prstGeom>
          <a:noFill/>
          <a:ln>
            <a:noFill/>
          </a:ln>
        </p:spPr>
      </p:pic>
      <p:pic>
        <p:nvPicPr>
          <p:cNvPr id="476" name="Google Shape;476;g2055d9a3d67_0_198"/>
          <p:cNvPicPr preferRelativeResize="0"/>
          <p:nvPr/>
        </p:nvPicPr>
        <p:blipFill>
          <a:blip r:embed="rId4">
            <a:alphaModFix/>
          </a:blip>
          <a:stretch>
            <a:fillRect/>
          </a:stretch>
        </p:blipFill>
        <p:spPr>
          <a:xfrm>
            <a:off x="9273750" y="4046525"/>
            <a:ext cx="2286000" cy="1714500"/>
          </a:xfrm>
          <a:prstGeom prst="rect">
            <a:avLst/>
          </a:prstGeom>
          <a:noFill/>
          <a:ln>
            <a:noFill/>
          </a:ln>
        </p:spPr>
      </p:pic>
      <p:sp>
        <p:nvSpPr>
          <p:cNvPr id="3" name="Title 2">
            <a:extLst>
              <a:ext uri="{FF2B5EF4-FFF2-40B4-BE49-F238E27FC236}">
                <a16:creationId xmlns:a16="http://schemas.microsoft.com/office/drawing/2014/main" id="{6AD1EC20-E991-D3AC-77D0-BCD0C7F56CE8}"/>
              </a:ext>
            </a:extLst>
          </p:cNvPr>
          <p:cNvSpPr>
            <a:spLocks noGrp="1"/>
          </p:cNvSpPr>
          <p:nvPr>
            <p:ph type="title"/>
          </p:nvPr>
        </p:nvSpPr>
        <p:spPr/>
        <p:txBody>
          <a:bodyPr/>
          <a:lstStyle/>
          <a:p>
            <a:endParaRPr lang="en-GB"/>
          </a:p>
        </p:txBody>
      </p:sp>
      <p:sp>
        <p:nvSpPr>
          <p:cNvPr id="4" name="Google Shape;483;g2055d9a3d67_0_209">
            <a:extLst>
              <a:ext uri="{FF2B5EF4-FFF2-40B4-BE49-F238E27FC236}">
                <a16:creationId xmlns:a16="http://schemas.microsoft.com/office/drawing/2014/main" id="{D536FC16-FF99-0845-B3E2-A5A9CA0F9001}"/>
              </a:ext>
            </a:extLst>
          </p:cNvPr>
          <p:cNvSpPr txBox="1">
            <a:spLocks/>
          </p:cNvSpPr>
          <p:nvPr/>
        </p:nvSpPr>
        <p:spPr>
          <a:xfrm>
            <a:off x="838200" y="220475"/>
            <a:ext cx="10515600" cy="1002600"/>
          </a:xfrm>
          <a:prstGeom prst="rect">
            <a:avLst/>
          </a:prstGeom>
          <a:solidFill>
            <a:srgbClr val="293267"/>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a:solidFill>
                  <a:srgbClr val="F8F8F8"/>
                </a:solidFill>
              </a:rPr>
              <a:t>Oesophageal varices</a:t>
            </a:r>
            <a:endParaRPr lang="en-US" dirty="0">
              <a:solidFill>
                <a:srgbClr val="F8F8F8"/>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1dc5249b26c_0_8"/>
          <p:cNvSpPr txBox="1">
            <a:spLocks noGrp="1"/>
          </p:cNvSpPr>
          <p:nvPr>
            <p:ph type="title"/>
          </p:nvPr>
        </p:nvSpPr>
        <p:spPr>
          <a:xfrm>
            <a:off x="838200" y="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Functions of the liver </a:t>
            </a:r>
            <a:endParaRPr/>
          </a:p>
        </p:txBody>
      </p:sp>
      <p:graphicFrame>
        <p:nvGraphicFramePr>
          <p:cNvPr id="170" name="Google Shape;170;g1dc5249b26c_0_8"/>
          <p:cNvGraphicFramePr/>
          <p:nvPr/>
        </p:nvGraphicFramePr>
        <p:xfrm>
          <a:off x="838200" y="1040550"/>
          <a:ext cx="10515600" cy="5460680"/>
        </p:xfrm>
        <a:graphic>
          <a:graphicData uri="http://schemas.openxmlformats.org/drawingml/2006/table">
            <a:tbl>
              <a:tblPr>
                <a:noFill/>
                <a:tableStyleId>{8B3D998C-09B6-4908-B81C-0C2DD54ADAE7}</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641050">
                <a:tc>
                  <a:txBody>
                    <a:bodyPr/>
                    <a:lstStyle/>
                    <a:p>
                      <a:pPr marL="0" lvl="0" indent="0" algn="ctr" rtl="0">
                        <a:spcBef>
                          <a:spcPts val="0"/>
                        </a:spcBef>
                        <a:spcAft>
                          <a:spcPts val="0"/>
                        </a:spcAft>
                        <a:buNone/>
                      </a:pPr>
                      <a:r>
                        <a:rPr lang="en-US" b="1"/>
                        <a:t>Function </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r>
                        <a:rPr lang="en-US" b="1"/>
                        <a:t>What happens when it goes wrong </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E599"/>
                    </a:solidFill>
                  </a:tcPr>
                </a:tc>
                <a:extLst>
                  <a:ext uri="{0D108BD9-81ED-4DB2-BD59-A6C34878D82A}">
                    <a16:rowId xmlns:a16="http://schemas.microsoft.com/office/drawing/2014/main" val="10000"/>
                  </a:ext>
                </a:extLst>
              </a:tr>
              <a:tr h="584775">
                <a:tc>
                  <a:txBody>
                    <a:bodyPr/>
                    <a:lstStyle/>
                    <a:p>
                      <a:pPr marL="0" lvl="0" indent="0" algn="ctr" rtl="0">
                        <a:spcBef>
                          <a:spcPts val="0"/>
                        </a:spcBef>
                        <a:spcAft>
                          <a:spcPts val="0"/>
                        </a:spcAft>
                        <a:buNone/>
                      </a:pPr>
                      <a:r>
                        <a:rPr lang="en-US" b="1"/>
                        <a:t>Oestrogen Regulation </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457200" lvl="0" indent="-317500" algn="l" rtl="0">
                        <a:spcBef>
                          <a:spcPts val="0"/>
                        </a:spcBef>
                        <a:spcAft>
                          <a:spcPts val="0"/>
                        </a:spcAft>
                        <a:buSzPts val="1400"/>
                        <a:buChar char="●"/>
                      </a:pPr>
                      <a:r>
                        <a:rPr lang="en-US" b="1"/>
                        <a:t>Gynaecomastia in men </a:t>
                      </a:r>
                      <a:endParaRPr b="1"/>
                    </a:p>
                    <a:p>
                      <a:pPr marL="457200" lvl="0" indent="-317500" algn="l" rtl="0">
                        <a:spcBef>
                          <a:spcPts val="0"/>
                        </a:spcBef>
                        <a:spcAft>
                          <a:spcPts val="0"/>
                        </a:spcAft>
                        <a:buSzPts val="1400"/>
                        <a:buChar char="●"/>
                      </a:pPr>
                      <a:r>
                        <a:rPr lang="en-US" b="1"/>
                        <a:t>Spider Naevi </a:t>
                      </a:r>
                      <a:endParaRPr b="1"/>
                    </a:p>
                    <a:p>
                      <a:pPr marL="457200" lvl="0" indent="-317500" algn="l" rtl="0">
                        <a:spcBef>
                          <a:spcPts val="0"/>
                        </a:spcBef>
                        <a:spcAft>
                          <a:spcPts val="0"/>
                        </a:spcAft>
                        <a:buSzPts val="1400"/>
                        <a:buChar char="●"/>
                      </a:pPr>
                      <a:r>
                        <a:rPr lang="en-US" b="1"/>
                        <a:t>Palmar Erythema </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r h="641050">
                <a:tc>
                  <a:txBody>
                    <a:bodyPr/>
                    <a:lstStyle/>
                    <a:p>
                      <a:pPr marL="0" lvl="0" indent="0" algn="ctr" rtl="0">
                        <a:spcBef>
                          <a:spcPts val="0"/>
                        </a:spcBef>
                        <a:spcAft>
                          <a:spcPts val="0"/>
                        </a:spcAft>
                        <a:buNone/>
                      </a:pPr>
                      <a:r>
                        <a:rPr lang="en-US" b="1"/>
                        <a:t>Detoxification </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457200" lvl="0" indent="-317500" algn="l" rtl="0">
                        <a:spcBef>
                          <a:spcPts val="0"/>
                        </a:spcBef>
                        <a:spcAft>
                          <a:spcPts val="0"/>
                        </a:spcAft>
                        <a:buSzPts val="1400"/>
                        <a:buChar char="●"/>
                      </a:pPr>
                      <a:r>
                        <a:rPr lang="en-US" b="1"/>
                        <a:t>Hepatic encephalopathy </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r h="641050">
                <a:tc>
                  <a:txBody>
                    <a:bodyPr/>
                    <a:lstStyle/>
                    <a:p>
                      <a:pPr marL="0" lvl="0" indent="0" algn="ctr" rtl="0">
                        <a:spcBef>
                          <a:spcPts val="0"/>
                        </a:spcBef>
                        <a:spcAft>
                          <a:spcPts val="0"/>
                        </a:spcAft>
                        <a:buNone/>
                      </a:pPr>
                      <a:r>
                        <a:rPr lang="en-US" b="1"/>
                        <a:t>Metabolises carbohydrates </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457200" lvl="0" indent="-317500" algn="l" rtl="0">
                        <a:spcBef>
                          <a:spcPts val="0"/>
                        </a:spcBef>
                        <a:spcAft>
                          <a:spcPts val="0"/>
                        </a:spcAft>
                        <a:buSzPts val="1400"/>
                        <a:buChar char="●"/>
                      </a:pPr>
                      <a:r>
                        <a:rPr lang="en-US" b="1"/>
                        <a:t>Hypoglycaemia </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r h="641050">
                <a:tc>
                  <a:txBody>
                    <a:bodyPr/>
                    <a:lstStyle/>
                    <a:p>
                      <a:pPr marL="0" lvl="0" indent="0" algn="ctr" rtl="0">
                        <a:spcBef>
                          <a:spcPts val="0"/>
                        </a:spcBef>
                        <a:spcAft>
                          <a:spcPts val="0"/>
                        </a:spcAft>
                        <a:buNone/>
                      </a:pPr>
                      <a:r>
                        <a:rPr lang="en-US" b="1"/>
                        <a:t>Albumin Production </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457200" lvl="0" indent="-317500" algn="l" rtl="0">
                        <a:spcBef>
                          <a:spcPts val="0"/>
                        </a:spcBef>
                        <a:spcAft>
                          <a:spcPts val="0"/>
                        </a:spcAft>
                        <a:buSzPts val="1400"/>
                        <a:buChar char="●"/>
                      </a:pPr>
                      <a:r>
                        <a:rPr lang="en-US" b="1"/>
                        <a:t>Oedema </a:t>
                      </a:r>
                      <a:endParaRPr b="1"/>
                    </a:p>
                    <a:p>
                      <a:pPr marL="457200" lvl="0" indent="-317500" algn="l" rtl="0">
                        <a:spcBef>
                          <a:spcPts val="0"/>
                        </a:spcBef>
                        <a:spcAft>
                          <a:spcPts val="0"/>
                        </a:spcAft>
                        <a:buSzPts val="1400"/>
                        <a:buChar char="●"/>
                      </a:pPr>
                      <a:r>
                        <a:rPr lang="en-US" b="1"/>
                        <a:t>Leukonychia</a:t>
                      </a:r>
                      <a:endParaRPr b="1"/>
                    </a:p>
                    <a:p>
                      <a:pPr marL="457200" lvl="0" indent="-317500" algn="l" rtl="0">
                        <a:spcBef>
                          <a:spcPts val="0"/>
                        </a:spcBef>
                        <a:spcAft>
                          <a:spcPts val="0"/>
                        </a:spcAft>
                        <a:buSzPts val="1400"/>
                        <a:buChar char="●"/>
                      </a:pPr>
                      <a:r>
                        <a:rPr lang="en-US" b="1"/>
                        <a:t>Ascites </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extLst>
                  <a:ext uri="{0D108BD9-81ED-4DB2-BD59-A6C34878D82A}">
                    <a16:rowId xmlns:a16="http://schemas.microsoft.com/office/drawing/2014/main" val="10004"/>
                  </a:ext>
                </a:extLst>
              </a:tr>
              <a:tr h="418200">
                <a:tc>
                  <a:txBody>
                    <a:bodyPr/>
                    <a:lstStyle/>
                    <a:p>
                      <a:pPr marL="0" lvl="0" indent="0" algn="ctr" rtl="0">
                        <a:spcBef>
                          <a:spcPts val="0"/>
                        </a:spcBef>
                        <a:spcAft>
                          <a:spcPts val="0"/>
                        </a:spcAft>
                        <a:buNone/>
                      </a:pPr>
                      <a:r>
                        <a:rPr lang="en-US" b="1"/>
                        <a:t>Clotting factor production </a:t>
                      </a:r>
                      <a:endParaRPr b="1"/>
                    </a:p>
                    <a:p>
                      <a:pPr marL="0" lvl="0" indent="0" algn="ctr" rtl="0">
                        <a:spcBef>
                          <a:spcPts val="0"/>
                        </a:spcBef>
                        <a:spcAft>
                          <a:spcPts val="0"/>
                        </a:spcAft>
                        <a:buNone/>
                      </a:pP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457200" lvl="0" indent="-317500" algn="l" rtl="0">
                        <a:spcBef>
                          <a:spcPts val="0"/>
                        </a:spcBef>
                        <a:spcAft>
                          <a:spcPts val="0"/>
                        </a:spcAft>
                        <a:buSzPts val="1400"/>
                        <a:buChar char="●"/>
                      </a:pPr>
                      <a:r>
                        <a:rPr lang="en-US" b="1"/>
                        <a:t>Easy bleeding and bruising </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extLst>
                  <a:ext uri="{0D108BD9-81ED-4DB2-BD59-A6C34878D82A}">
                    <a16:rowId xmlns:a16="http://schemas.microsoft.com/office/drawing/2014/main" val="10005"/>
                  </a:ext>
                </a:extLst>
              </a:tr>
              <a:tr h="641050">
                <a:tc>
                  <a:txBody>
                    <a:bodyPr/>
                    <a:lstStyle/>
                    <a:p>
                      <a:pPr marL="0" lvl="0" indent="0" algn="ctr" rtl="0">
                        <a:spcBef>
                          <a:spcPts val="0"/>
                        </a:spcBef>
                        <a:spcAft>
                          <a:spcPts val="0"/>
                        </a:spcAft>
                        <a:buNone/>
                      </a:pPr>
                      <a:r>
                        <a:rPr lang="en-US" b="1"/>
                        <a:t>Bilirubin Regulation </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457200" lvl="0" indent="-317500" algn="l" rtl="0">
                        <a:spcBef>
                          <a:spcPts val="0"/>
                        </a:spcBef>
                        <a:spcAft>
                          <a:spcPts val="0"/>
                        </a:spcAft>
                        <a:buSzPts val="1400"/>
                        <a:buChar char="●"/>
                      </a:pPr>
                      <a:r>
                        <a:rPr lang="en-US" b="1"/>
                        <a:t>Pruritus </a:t>
                      </a:r>
                      <a:endParaRPr b="1"/>
                    </a:p>
                    <a:p>
                      <a:pPr marL="457200" lvl="0" indent="-317500" algn="l" rtl="0">
                        <a:spcBef>
                          <a:spcPts val="0"/>
                        </a:spcBef>
                        <a:spcAft>
                          <a:spcPts val="0"/>
                        </a:spcAft>
                        <a:buSzPts val="1400"/>
                        <a:buChar char="●"/>
                      </a:pPr>
                      <a:r>
                        <a:rPr lang="en-US" b="1"/>
                        <a:t>Jaundice with stool and urine changes </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extLst>
                  <a:ext uri="{0D108BD9-81ED-4DB2-BD59-A6C34878D82A}">
                    <a16:rowId xmlns:a16="http://schemas.microsoft.com/office/drawing/2014/main" val="10006"/>
                  </a:ext>
                </a:extLst>
              </a:tr>
              <a:tr h="641050">
                <a:tc>
                  <a:txBody>
                    <a:bodyPr/>
                    <a:lstStyle/>
                    <a:p>
                      <a:pPr marL="0" lvl="0" indent="0" algn="ctr" rtl="0">
                        <a:spcBef>
                          <a:spcPts val="0"/>
                        </a:spcBef>
                        <a:spcAft>
                          <a:spcPts val="0"/>
                        </a:spcAft>
                        <a:buNone/>
                      </a:pPr>
                      <a:r>
                        <a:rPr lang="en-US" b="1"/>
                        <a:t>Immunity - Kupffer cells </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457200" lvl="0" indent="-317500" algn="l" rtl="0">
                        <a:spcBef>
                          <a:spcPts val="0"/>
                        </a:spcBef>
                        <a:spcAft>
                          <a:spcPts val="0"/>
                        </a:spcAft>
                        <a:buSzPts val="1400"/>
                        <a:buChar char="●"/>
                      </a:pPr>
                      <a:r>
                        <a:rPr lang="en-US" b="1"/>
                        <a:t>Spontaneous bacterial infections can occur </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g2055d9a3d67_0_209"/>
          <p:cNvSpPr txBox="1">
            <a:spLocks noGrp="1"/>
          </p:cNvSpPr>
          <p:nvPr>
            <p:ph type="body" idx="1"/>
          </p:nvPr>
        </p:nvSpPr>
        <p:spPr>
          <a:xfrm>
            <a:off x="516325" y="1280725"/>
            <a:ext cx="10837200" cy="5356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b="1"/>
              <a:t>Investigation: </a:t>
            </a:r>
            <a:endParaRPr b="1"/>
          </a:p>
          <a:p>
            <a:pPr marL="0" lvl="0" indent="0" algn="l" rtl="0">
              <a:spcBef>
                <a:spcPts val="1000"/>
              </a:spcBef>
              <a:spcAft>
                <a:spcPts val="0"/>
              </a:spcAft>
              <a:buNone/>
            </a:pPr>
            <a:r>
              <a:rPr lang="en-US"/>
              <a:t>Upper GI endoscopy - gold standard</a:t>
            </a:r>
            <a:endParaRPr/>
          </a:p>
          <a:p>
            <a:pPr marL="0" lvl="0" indent="0" algn="l" rtl="0">
              <a:spcBef>
                <a:spcPts val="1000"/>
              </a:spcBef>
              <a:spcAft>
                <a:spcPts val="0"/>
              </a:spcAft>
              <a:buNone/>
            </a:pPr>
            <a:endParaRPr/>
          </a:p>
          <a:p>
            <a:pPr marL="0" lvl="0" indent="0" algn="l" rtl="0">
              <a:spcBef>
                <a:spcPts val="1000"/>
              </a:spcBef>
              <a:spcAft>
                <a:spcPts val="0"/>
              </a:spcAft>
              <a:buNone/>
            </a:pPr>
            <a:r>
              <a:rPr lang="en-US" b="1"/>
              <a:t>Treatment: </a:t>
            </a:r>
            <a:endParaRPr b="1"/>
          </a:p>
          <a:p>
            <a:pPr marL="457200" lvl="0" indent="-342900" algn="l" rtl="0">
              <a:spcBef>
                <a:spcPts val="1000"/>
              </a:spcBef>
              <a:spcAft>
                <a:spcPts val="0"/>
              </a:spcAft>
              <a:buSzPts val="1800"/>
              <a:buChar char="★"/>
            </a:pPr>
            <a:r>
              <a:rPr lang="en-US"/>
              <a:t>Urgent gastroscopy/endoscopy </a:t>
            </a:r>
            <a:endParaRPr/>
          </a:p>
          <a:p>
            <a:pPr marL="457200" lvl="0" indent="-342900" algn="l" rtl="0">
              <a:spcBef>
                <a:spcPts val="0"/>
              </a:spcBef>
              <a:spcAft>
                <a:spcPts val="0"/>
              </a:spcAft>
              <a:buSzPts val="1800"/>
              <a:buChar char="★"/>
            </a:pPr>
            <a:r>
              <a:rPr lang="en-US"/>
              <a:t>Fluid resuscitation as bleeding can be massive</a:t>
            </a:r>
            <a:endParaRPr/>
          </a:p>
          <a:p>
            <a:pPr marL="457200" lvl="0" indent="-342900" algn="l" rtl="0">
              <a:spcBef>
                <a:spcPts val="0"/>
              </a:spcBef>
              <a:spcAft>
                <a:spcPts val="0"/>
              </a:spcAft>
              <a:buSzPts val="1800"/>
              <a:buChar char="★"/>
            </a:pPr>
            <a:r>
              <a:rPr lang="en-US"/>
              <a:t>Beta blocker to reduce cardiac output and reduce portal pressure</a:t>
            </a:r>
            <a:endParaRPr/>
          </a:p>
          <a:p>
            <a:pPr marL="457200" lvl="0" indent="-342900" algn="l" rtl="0">
              <a:spcBef>
                <a:spcPts val="0"/>
              </a:spcBef>
              <a:spcAft>
                <a:spcPts val="0"/>
              </a:spcAft>
              <a:buSzPts val="1800"/>
              <a:buChar char="★"/>
            </a:pPr>
            <a:r>
              <a:rPr lang="en-US"/>
              <a:t>Nitrate to reduce portal pressure</a:t>
            </a:r>
            <a:endParaRPr/>
          </a:p>
          <a:p>
            <a:pPr marL="457200" lvl="0" indent="-342900" algn="l" rtl="0">
              <a:spcBef>
                <a:spcPts val="0"/>
              </a:spcBef>
              <a:spcAft>
                <a:spcPts val="0"/>
              </a:spcAft>
              <a:buSzPts val="1800"/>
              <a:buChar char="★"/>
            </a:pPr>
            <a:r>
              <a:rPr lang="en-US"/>
              <a:t>Terlipressin (ADH analogue)/Octreotide </a:t>
            </a:r>
            <a:endParaRPr/>
          </a:p>
          <a:p>
            <a:pPr marL="457200" lvl="0" indent="-342900" algn="l" rtl="0">
              <a:spcBef>
                <a:spcPts val="0"/>
              </a:spcBef>
              <a:spcAft>
                <a:spcPts val="0"/>
              </a:spcAft>
              <a:buSzPts val="1800"/>
              <a:buChar char="★"/>
            </a:pPr>
            <a:r>
              <a:rPr lang="en-US"/>
              <a:t>Balloon tamponade</a:t>
            </a:r>
            <a:endParaRPr/>
          </a:p>
          <a:p>
            <a:pPr marL="457200" lvl="0" indent="-342900" algn="l" rtl="0">
              <a:spcBef>
                <a:spcPts val="0"/>
              </a:spcBef>
              <a:spcAft>
                <a:spcPts val="0"/>
              </a:spcAft>
              <a:buSzPts val="1800"/>
              <a:buChar char="★"/>
            </a:pPr>
            <a:r>
              <a:rPr lang="en-US"/>
              <a:t>Gold standard - endoscopic therapy: band ligation or sclerotherapy </a:t>
            </a:r>
            <a:endParaRPr/>
          </a:p>
          <a:p>
            <a:pPr marL="457200" lvl="0" indent="-342900" algn="l" rtl="0">
              <a:spcBef>
                <a:spcPts val="0"/>
              </a:spcBef>
              <a:spcAft>
                <a:spcPts val="0"/>
              </a:spcAft>
              <a:buSzPts val="1800"/>
              <a:buChar char="★"/>
            </a:pPr>
            <a:r>
              <a:rPr lang="en-US"/>
              <a:t>Prophylaxis → propranolol and TIPSS</a:t>
            </a:r>
            <a:endParaRPr/>
          </a:p>
        </p:txBody>
      </p:sp>
      <p:sp>
        <p:nvSpPr>
          <p:cNvPr id="483" name="Google Shape;483;g2055d9a3d67_0_209"/>
          <p:cNvSpPr txBox="1">
            <a:spLocks noGrp="1"/>
          </p:cNvSpPr>
          <p:nvPr>
            <p:ph type="title"/>
          </p:nvPr>
        </p:nvSpPr>
        <p:spPr>
          <a:xfrm>
            <a:off x="838200" y="220475"/>
            <a:ext cx="10515600" cy="1002600"/>
          </a:xfrm>
          <a:prstGeom prst="rect">
            <a:avLst/>
          </a:prstGeom>
          <a:solidFill>
            <a:srgbClr val="293267"/>
          </a:solidFill>
        </p:spPr>
        <p:txBody>
          <a:bodyPr spcFirstLastPara="1" wrap="square" lIns="91425" tIns="45700" rIns="91425" bIns="45700" anchor="ctr" anchorCtr="0">
            <a:normAutofit/>
          </a:bodyPr>
          <a:lstStyle/>
          <a:p>
            <a:pPr marL="0" lvl="0" indent="0" algn="ctr" rtl="0">
              <a:spcBef>
                <a:spcPts val="0"/>
              </a:spcBef>
              <a:spcAft>
                <a:spcPts val="0"/>
              </a:spcAft>
              <a:buNone/>
            </a:pPr>
            <a:r>
              <a:rPr lang="en-US" dirty="0" err="1">
                <a:solidFill>
                  <a:srgbClr val="F8F8F8"/>
                </a:solidFill>
              </a:rPr>
              <a:t>Oesophageal</a:t>
            </a:r>
            <a:r>
              <a:rPr lang="en-US" dirty="0">
                <a:solidFill>
                  <a:srgbClr val="F8F8F8"/>
                </a:solidFill>
              </a:rPr>
              <a:t> varices</a:t>
            </a:r>
            <a:endParaRPr dirty="0">
              <a:solidFill>
                <a:srgbClr val="F8F8F8"/>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g206a47657c9_0_78"/>
          <p:cNvSpPr txBox="1">
            <a:spLocks noGrp="1"/>
          </p:cNvSpPr>
          <p:nvPr>
            <p:ph type="body" idx="1"/>
          </p:nvPr>
        </p:nvSpPr>
        <p:spPr>
          <a:xfrm>
            <a:off x="838200" y="1822050"/>
            <a:ext cx="10515600" cy="4354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What is the gold standard investigation for oesophageal varices?</a:t>
            </a:r>
            <a:endParaRPr/>
          </a:p>
          <a:p>
            <a:pPr marL="457200" lvl="0" indent="-342900" algn="l" rtl="0">
              <a:spcBef>
                <a:spcPts val="1000"/>
              </a:spcBef>
              <a:spcAft>
                <a:spcPts val="0"/>
              </a:spcAft>
              <a:buSzPts val="1800"/>
              <a:buAutoNum type="alphaUcParenR"/>
            </a:pPr>
            <a:r>
              <a:rPr lang="en-US"/>
              <a:t>Upper GI ultrasound </a:t>
            </a:r>
            <a:endParaRPr/>
          </a:p>
          <a:p>
            <a:pPr marL="457200" lvl="0" indent="-342900" algn="l" rtl="0">
              <a:spcBef>
                <a:spcPts val="0"/>
              </a:spcBef>
              <a:spcAft>
                <a:spcPts val="0"/>
              </a:spcAft>
              <a:buSzPts val="1800"/>
              <a:buAutoNum type="alphaUcParenR"/>
            </a:pPr>
            <a:r>
              <a:rPr lang="en-US"/>
              <a:t>MRCP</a:t>
            </a:r>
            <a:endParaRPr/>
          </a:p>
          <a:p>
            <a:pPr marL="457200" lvl="0" indent="-342900" algn="l" rtl="0">
              <a:spcBef>
                <a:spcPts val="0"/>
              </a:spcBef>
              <a:spcAft>
                <a:spcPts val="0"/>
              </a:spcAft>
              <a:buSzPts val="1800"/>
              <a:buAutoNum type="alphaUcParenR"/>
            </a:pPr>
            <a:r>
              <a:rPr lang="en-US"/>
              <a:t>Upper GI CT/MRI </a:t>
            </a:r>
            <a:endParaRPr/>
          </a:p>
          <a:p>
            <a:pPr marL="457200" lvl="0" indent="-342900" algn="l" rtl="0">
              <a:spcBef>
                <a:spcPts val="0"/>
              </a:spcBef>
              <a:spcAft>
                <a:spcPts val="0"/>
              </a:spcAft>
              <a:buSzPts val="1800"/>
              <a:buAutoNum type="alphaUcParenR"/>
            </a:pPr>
            <a:r>
              <a:rPr lang="en-US"/>
              <a:t>Stool MC&amp;S</a:t>
            </a:r>
            <a:endParaRPr/>
          </a:p>
          <a:p>
            <a:pPr marL="457200" lvl="0" indent="-342900" algn="l" rtl="0">
              <a:spcBef>
                <a:spcPts val="0"/>
              </a:spcBef>
              <a:spcAft>
                <a:spcPts val="0"/>
              </a:spcAft>
              <a:buSzPts val="1800"/>
              <a:buAutoNum type="alphaUcParenR"/>
            </a:pPr>
            <a:r>
              <a:rPr lang="en-US"/>
              <a:t>Upper GI endoscopy </a:t>
            </a:r>
            <a:endParaRPr/>
          </a:p>
          <a:p>
            <a:pPr marL="0" lvl="0" indent="0" algn="l" rtl="0">
              <a:spcBef>
                <a:spcPts val="1000"/>
              </a:spcBef>
              <a:spcAft>
                <a:spcPts val="0"/>
              </a:spcAft>
              <a:buNone/>
            </a:pPr>
            <a:endParaRPr/>
          </a:p>
          <a:p>
            <a:pPr marL="457200" lvl="0" indent="0" algn="l" rtl="0">
              <a:spcBef>
                <a:spcPts val="1000"/>
              </a:spcBef>
              <a:spcAft>
                <a:spcPts val="0"/>
              </a:spcAft>
              <a:buNone/>
            </a:pPr>
            <a:endParaRPr/>
          </a:p>
        </p:txBody>
      </p:sp>
      <p:sp>
        <p:nvSpPr>
          <p:cNvPr id="3" name="Title 2">
            <a:extLst>
              <a:ext uri="{FF2B5EF4-FFF2-40B4-BE49-F238E27FC236}">
                <a16:creationId xmlns:a16="http://schemas.microsoft.com/office/drawing/2014/main" id="{E1436167-5810-C250-972E-F51AA5C105B6}"/>
              </a:ext>
            </a:extLst>
          </p:cNvPr>
          <p:cNvSpPr>
            <a:spLocks noGrp="1"/>
          </p:cNvSpPr>
          <p:nvPr>
            <p:ph type="title"/>
          </p:nvPr>
        </p:nvSpPr>
        <p:spPr/>
        <p:txBody>
          <a:bodyPr/>
          <a:lstStyle/>
          <a:p>
            <a:endParaRPr lang="en-GB"/>
          </a:p>
        </p:txBody>
      </p:sp>
      <p:sp>
        <p:nvSpPr>
          <p:cNvPr id="4" name="Google Shape;511;g206a47657c9_0_105">
            <a:extLst>
              <a:ext uri="{FF2B5EF4-FFF2-40B4-BE49-F238E27FC236}">
                <a16:creationId xmlns:a16="http://schemas.microsoft.com/office/drawing/2014/main" id="{EC4836A2-F82E-7D8A-8B59-26BB21068603}"/>
              </a:ext>
            </a:extLst>
          </p:cNvPr>
          <p:cNvSpPr txBox="1">
            <a:spLocks/>
          </p:cNvSpPr>
          <p:nvPr/>
        </p:nvSpPr>
        <p:spPr>
          <a:xfrm>
            <a:off x="838200" y="322595"/>
            <a:ext cx="10515600" cy="1325700"/>
          </a:xfrm>
          <a:prstGeom prst="rect">
            <a:avLst/>
          </a:prstGeom>
          <a:solidFill>
            <a:srgbClr val="293267"/>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a:solidFill>
                  <a:srgbClr val="F8F8F8"/>
                </a:solidFill>
              </a:rPr>
              <a:t>Question</a:t>
            </a:r>
            <a:endParaRPr lang="en-US" dirty="0">
              <a:solidFill>
                <a:srgbClr val="F8F8F8"/>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g206a47657c9_0_84"/>
          <p:cNvSpPr txBox="1">
            <a:spLocks noGrp="1"/>
          </p:cNvSpPr>
          <p:nvPr>
            <p:ph type="body" idx="1"/>
          </p:nvPr>
        </p:nvSpPr>
        <p:spPr>
          <a:xfrm>
            <a:off x="838200" y="1822050"/>
            <a:ext cx="10515600" cy="4354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What is the gold standard investigation for oesophageal varices?</a:t>
            </a:r>
            <a:endParaRPr/>
          </a:p>
          <a:p>
            <a:pPr marL="457200" lvl="0" indent="-342900" algn="l" rtl="0">
              <a:spcBef>
                <a:spcPts val="1000"/>
              </a:spcBef>
              <a:spcAft>
                <a:spcPts val="0"/>
              </a:spcAft>
              <a:buSzPts val="1800"/>
              <a:buAutoNum type="alphaUcParenR"/>
            </a:pPr>
            <a:r>
              <a:rPr lang="en-US"/>
              <a:t>Upper GI ultrasound </a:t>
            </a:r>
            <a:endParaRPr/>
          </a:p>
          <a:p>
            <a:pPr marL="457200" lvl="0" indent="-342900" algn="l" rtl="0">
              <a:spcBef>
                <a:spcPts val="0"/>
              </a:spcBef>
              <a:spcAft>
                <a:spcPts val="0"/>
              </a:spcAft>
              <a:buSzPts val="1800"/>
              <a:buAutoNum type="alphaUcParenR"/>
            </a:pPr>
            <a:r>
              <a:rPr lang="en-US"/>
              <a:t>MRCP</a:t>
            </a:r>
            <a:endParaRPr/>
          </a:p>
          <a:p>
            <a:pPr marL="457200" lvl="0" indent="-342900" algn="l" rtl="0">
              <a:spcBef>
                <a:spcPts val="0"/>
              </a:spcBef>
              <a:spcAft>
                <a:spcPts val="0"/>
              </a:spcAft>
              <a:buSzPts val="1800"/>
              <a:buAutoNum type="alphaUcParenR"/>
            </a:pPr>
            <a:r>
              <a:rPr lang="en-US"/>
              <a:t>Upper GI CT/MRI </a:t>
            </a:r>
            <a:endParaRPr/>
          </a:p>
          <a:p>
            <a:pPr marL="457200" lvl="0" indent="-342900" algn="l" rtl="0">
              <a:spcBef>
                <a:spcPts val="0"/>
              </a:spcBef>
              <a:spcAft>
                <a:spcPts val="0"/>
              </a:spcAft>
              <a:buSzPts val="1800"/>
              <a:buAutoNum type="alphaUcParenR"/>
            </a:pPr>
            <a:r>
              <a:rPr lang="en-US"/>
              <a:t>Stool MC&amp;S</a:t>
            </a:r>
            <a:endParaRPr/>
          </a:p>
          <a:p>
            <a:pPr marL="457200" lvl="0" indent="-342900" algn="l" rtl="0">
              <a:spcBef>
                <a:spcPts val="0"/>
              </a:spcBef>
              <a:spcAft>
                <a:spcPts val="0"/>
              </a:spcAft>
              <a:buClr>
                <a:srgbClr val="FF0000"/>
              </a:buClr>
              <a:buSzPts val="1800"/>
              <a:buAutoNum type="alphaUcParenR"/>
            </a:pPr>
            <a:r>
              <a:rPr lang="en-US">
                <a:solidFill>
                  <a:srgbClr val="FF0000"/>
                </a:solidFill>
              </a:rPr>
              <a:t>Upper GI endoscopy </a:t>
            </a:r>
            <a:endParaRPr>
              <a:solidFill>
                <a:srgbClr val="FF0000"/>
              </a:solidFill>
            </a:endParaRPr>
          </a:p>
          <a:p>
            <a:pPr marL="0" lvl="0" indent="0" algn="l" rtl="0">
              <a:spcBef>
                <a:spcPts val="1000"/>
              </a:spcBef>
              <a:spcAft>
                <a:spcPts val="0"/>
              </a:spcAft>
              <a:buNone/>
            </a:pPr>
            <a:endParaRPr/>
          </a:p>
          <a:p>
            <a:pPr marL="457200" lvl="0" indent="0" algn="l" rtl="0">
              <a:spcBef>
                <a:spcPts val="1000"/>
              </a:spcBef>
              <a:spcAft>
                <a:spcPts val="0"/>
              </a:spcAft>
              <a:buNone/>
            </a:pPr>
            <a:endParaRPr/>
          </a:p>
        </p:txBody>
      </p:sp>
      <p:sp>
        <p:nvSpPr>
          <p:cNvPr id="3" name="Title 2">
            <a:extLst>
              <a:ext uri="{FF2B5EF4-FFF2-40B4-BE49-F238E27FC236}">
                <a16:creationId xmlns:a16="http://schemas.microsoft.com/office/drawing/2014/main" id="{A0742968-F3AE-BAF4-BB87-544612996B34}"/>
              </a:ext>
            </a:extLst>
          </p:cNvPr>
          <p:cNvSpPr>
            <a:spLocks noGrp="1"/>
          </p:cNvSpPr>
          <p:nvPr>
            <p:ph type="title"/>
          </p:nvPr>
        </p:nvSpPr>
        <p:spPr/>
        <p:txBody>
          <a:bodyPr/>
          <a:lstStyle/>
          <a:p>
            <a:endParaRPr lang="en-GB"/>
          </a:p>
        </p:txBody>
      </p:sp>
      <p:sp>
        <p:nvSpPr>
          <p:cNvPr id="4" name="Google Shape;511;g206a47657c9_0_105">
            <a:extLst>
              <a:ext uri="{FF2B5EF4-FFF2-40B4-BE49-F238E27FC236}">
                <a16:creationId xmlns:a16="http://schemas.microsoft.com/office/drawing/2014/main" id="{2F9979CA-29C2-2411-7894-0052F0DC70E6}"/>
              </a:ext>
            </a:extLst>
          </p:cNvPr>
          <p:cNvSpPr txBox="1">
            <a:spLocks/>
          </p:cNvSpPr>
          <p:nvPr/>
        </p:nvSpPr>
        <p:spPr>
          <a:xfrm>
            <a:off x="838200" y="322595"/>
            <a:ext cx="10515600" cy="1325700"/>
          </a:xfrm>
          <a:prstGeom prst="rect">
            <a:avLst/>
          </a:prstGeom>
          <a:solidFill>
            <a:srgbClr val="293267"/>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a:solidFill>
                  <a:srgbClr val="F8F8F8"/>
                </a:solidFill>
              </a:rPr>
              <a:t>Question</a:t>
            </a:r>
            <a:endParaRPr lang="en-US" dirty="0">
              <a:solidFill>
                <a:srgbClr val="F8F8F8"/>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g206a47657c9_0_97"/>
          <p:cNvSpPr txBox="1">
            <a:spLocks noGrp="1"/>
          </p:cNvSpPr>
          <p:nvPr>
            <p:ph type="body" idx="1"/>
          </p:nvPr>
        </p:nvSpPr>
        <p:spPr>
          <a:xfrm>
            <a:off x="838200" y="1822050"/>
            <a:ext cx="10515600" cy="43548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a:t>Primary sclerosing cholangitis (PSC) is a chronic liver disease characterised by a progressive fibrosis of the hepatic ducts. Which of the following conditions is most commonly linked to PSC?</a:t>
            </a:r>
            <a:endParaRPr/>
          </a:p>
          <a:p>
            <a:pPr marL="0" lvl="0" indent="0" algn="l" rtl="0">
              <a:spcBef>
                <a:spcPts val="1000"/>
              </a:spcBef>
              <a:spcAft>
                <a:spcPts val="0"/>
              </a:spcAft>
              <a:buNone/>
            </a:pPr>
            <a:endParaRPr/>
          </a:p>
          <a:p>
            <a:pPr marL="0" lvl="0" indent="0" algn="l" rtl="0">
              <a:spcBef>
                <a:spcPts val="1000"/>
              </a:spcBef>
              <a:spcAft>
                <a:spcPts val="0"/>
              </a:spcAft>
              <a:buNone/>
            </a:pPr>
            <a:r>
              <a:rPr lang="en-US"/>
              <a:t>a. Coeliac disease</a:t>
            </a:r>
            <a:endParaRPr/>
          </a:p>
          <a:p>
            <a:pPr marL="0" lvl="0" indent="0" algn="l" rtl="0">
              <a:spcBef>
                <a:spcPts val="1000"/>
              </a:spcBef>
              <a:spcAft>
                <a:spcPts val="0"/>
              </a:spcAft>
              <a:buNone/>
            </a:pPr>
            <a:r>
              <a:rPr lang="en-US"/>
              <a:t>b. Irritable Bowel Syndrome</a:t>
            </a:r>
            <a:endParaRPr/>
          </a:p>
          <a:p>
            <a:pPr marL="0" lvl="0" indent="0" algn="l" rtl="0">
              <a:spcBef>
                <a:spcPts val="1000"/>
              </a:spcBef>
              <a:spcAft>
                <a:spcPts val="0"/>
              </a:spcAft>
              <a:buNone/>
            </a:pPr>
            <a:r>
              <a:rPr lang="en-US"/>
              <a:t>c. Pancreatic cancer</a:t>
            </a:r>
            <a:endParaRPr/>
          </a:p>
          <a:p>
            <a:pPr marL="0" lvl="0" indent="0" algn="l" rtl="0">
              <a:spcBef>
                <a:spcPts val="1000"/>
              </a:spcBef>
              <a:spcAft>
                <a:spcPts val="0"/>
              </a:spcAft>
              <a:buNone/>
            </a:pPr>
            <a:r>
              <a:rPr lang="en-US"/>
              <a:t>d. Ulcerative colitis</a:t>
            </a:r>
            <a:endParaRPr/>
          </a:p>
          <a:p>
            <a:pPr marL="0" lvl="0" indent="0" algn="l" rtl="0">
              <a:spcBef>
                <a:spcPts val="1000"/>
              </a:spcBef>
              <a:spcAft>
                <a:spcPts val="0"/>
              </a:spcAft>
              <a:buNone/>
            </a:pPr>
            <a:r>
              <a:rPr lang="en-US"/>
              <a:t>e. Endometriosis</a:t>
            </a:r>
            <a:endParaRPr/>
          </a:p>
          <a:p>
            <a:pPr marL="0" lvl="0" indent="0" algn="l" rtl="0">
              <a:spcBef>
                <a:spcPts val="1000"/>
              </a:spcBef>
              <a:spcAft>
                <a:spcPts val="0"/>
              </a:spcAft>
              <a:buClr>
                <a:schemeClr val="dk1"/>
              </a:buClr>
              <a:buSzPct val="39285"/>
              <a:buFont typeface="Arial"/>
              <a:buNone/>
            </a:pPr>
            <a:endParaRPr/>
          </a:p>
          <a:p>
            <a:pPr marL="457200" lvl="0" indent="0" algn="l" rtl="0">
              <a:spcBef>
                <a:spcPts val="1000"/>
              </a:spcBef>
              <a:spcAft>
                <a:spcPts val="0"/>
              </a:spcAft>
              <a:buNone/>
            </a:pPr>
            <a:endParaRPr/>
          </a:p>
        </p:txBody>
      </p:sp>
      <p:sp>
        <p:nvSpPr>
          <p:cNvPr id="2" name="Google Shape;511;g206a47657c9_0_105">
            <a:extLst>
              <a:ext uri="{FF2B5EF4-FFF2-40B4-BE49-F238E27FC236}">
                <a16:creationId xmlns:a16="http://schemas.microsoft.com/office/drawing/2014/main" id="{5D9818B5-6318-7F60-6251-C05EB3AD88ED}"/>
              </a:ext>
            </a:extLst>
          </p:cNvPr>
          <p:cNvSpPr txBox="1">
            <a:spLocks/>
          </p:cNvSpPr>
          <p:nvPr/>
        </p:nvSpPr>
        <p:spPr>
          <a:xfrm>
            <a:off x="838200" y="364988"/>
            <a:ext cx="10515600" cy="1325700"/>
          </a:xfrm>
          <a:prstGeom prst="rect">
            <a:avLst/>
          </a:prstGeom>
          <a:solidFill>
            <a:srgbClr val="293267"/>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a:solidFill>
                  <a:srgbClr val="F8F8F8"/>
                </a:solidFill>
              </a:rPr>
              <a:t>Question</a:t>
            </a:r>
            <a:endParaRPr lang="en-US" dirty="0">
              <a:solidFill>
                <a:srgbClr val="F8F8F8"/>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g206a47657c9_0_105"/>
          <p:cNvSpPr txBox="1">
            <a:spLocks noGrp="1"/>
          </p:cNvSpPr>
          <p:nvPr>
            <p:ph type="body" idx="1"/>
          </p:nvPr>
        </p:nvSpPr>
        <p:spPr>
          <a:xfrm>
            <a:off x="838200" y="1822050"/>
            <a:ext cx="10515600" cy="43548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a:t>Primary sclerosing cholangitis (PSC) is a chronic liver disease characterised by a progressive fibrosis of the hepatic ducts. Which of the following conditions is most commonly linked to PSC?</a:t>
            </a:r>
            <a:endParaRPr/>
          </a:p>
          <a:p>
            <a:pPr marL="0" lvl="0" indent="0" algn="l" rtl="0">
              <a:spcBef>
                <a:spcPts val="1000"/>
              </a:spcBef>
              <a:spcAft>
                <a:spcPts val="0"/>
              </a:spcAft>
              <a:buNone/>
            </a:pPr>
            <a:endParaRPr/>
          </a:p>
          <a:p>
            <a:pPr marL="0" lvl="0" indent="0" algn="l" rtl="0">
              <a:spcBef>
                <a:spcPts val="1000"/>
              </a:spcBef>
              <a:spcAft>
                <a:spcPts val="0"/>
              </a:spcAft>
              <a:buNone/>
            </a:pPr>
            <a:r>
              <a:rPr lang="en-US"/>
              <a:t>a. Coeliac disease</a:t>
            </a:r>
            <a:endParaRPr/>
          </a:p>
          <a:p>
            <a:pPr marL="0" lvl="0" indent="0" algn="l" rtl="0">
              <a:spcBef>
                <a:spcPts val="1000"/>
              </a:spcBef>
              <a:spcAft>
                <a:spcPts val="0"/>
              </a:spcAft>
              <a:buNone/>
            </a:pPr>
            <a:r>
              <a:rPr lang="en-US"/>
              <a:t>b. Irritable Bowel Syndrome</a:t>
            </a:r>
            <a:endParaRPr/>
          </a:p>
          <a:p>
            <a:pPr marL="0" lvl="0" indent="0" algn="l" rtl="0">
              <a:spcBef>
                <a:spcPts val="1000"/>
              </a:spcBef>
              <a:spcAft>
                <a:spcPts val="0"/>
              </a:spcAft>
              <a:buNone/>
            </a:pPr>
            <a:r>
              <a:rPr lang="en-US"/>
              <a:t>c. Pancreatic cancer</a:t>
            </a:r>
            <a:endParaRPr/>
          </a:p>
          <a:p>
            <a:pPr marL="0" lvl="0" indent="0" algn="l" rtl="0">
              <a:spcBef>
                <a:spcPts val="1000"/>
              </a:spcBef>
              <a:spcAft>
                <a:spcPts val="0"/>
              </a:spcAft>
              <a:buNone/>
            </a:pPr>
            <a:r>
              <a:rPr lang="en-US">
                <a:solidFill>
                  <a:srgbClr val="FF0000"/>
                </a:solidFill>
              </a:rPr>
              <a:t>d. Ulcerative colitis</a:t>
            </a:r>
            <a:endParaRPr>
              <a:solidFill>
                <a:srgbClr val="FF0000"/>
              </a:solidFill>
            </a:endParaRPr>
          </a:p>
          <a:p>
            <a:pPr marL="0" lvl="0" indent="0" algn="l" rtl="0">
              <a:spcBef>
                <a:spcPts val="1000"/>
              </a:spcBef>
              <a:spcAft>
                <a:spcPts val="0"/>
              </a:spcAft>
              <a:buNone/>
            </a:pPr>
            <a:r>
              <a:rPr lang="en-US"/>
              <a:t>e. Endometriosis</a:t>
            </a:r>
            <a:endParaRPr/>
          </a:p>
          <a:p>
            <a:pPr marL="0" lvl="0" indent="0" algn="l" rtl="0">
              <a:spcBef>
                <a:spcPts val="1000"/>
              </a:spcBef>
              <a:spcAft>
                <a:spcPts val="0"/>
              </a:spcAft>
              <a:buNone/>
            </a:pPr>
            <a:endParaRPr/>
          </a:p>
          <a:p>
            <a:pPr marL="457200" lvl="0" indent="0" algn="l" rtl="0">
              <a:spcBef>
                <a:spcPts val="1000"/>
              </a:spcBef>
              <a:spcAft>
                <a:spcPts val="0"/>
              </a:spcAft>
              <a:buNone/>
            </a:pPr>
            <a:endParaRPr/>
          </a:p>
        </p:txBody>
      </p:sp>
      <p:sp>
        <p:nvSpPr>
          <p:cNvPr id="511" name="Google Shape;511;g206a47657c9_0_105"/>
          <p:cNvSpPr txBox="1">
            <a:spLocks noGrp="1"/>
          </p:cNvSpPr>
          <p:nvPr>
            <p:ph type="title"/>
          </p:nvPr>
        </p:nvSpPr>
        <p:spPr>
          <a:xfrm>
            <a:off x="838200" y="322595"/>
            <a:ext cx="10515600" cy="1325700"/>
          </a:xfrm>
          <a:prstGeom prst="rect">
            <a:avLst/>
          </a:prstGeom>
          <a:solidFill>
            <a:srgbClr val="293267"/>
          </a:solidFill>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rgbClr val="F8F8F8"/>
                </a:solidFill>
              </a:rPr>
              <a:t>Question</a:t>
            </a:r>
            <a:endParaRPr dirty="0">
              <a:solidFill>
                <a:srgbClr val="F8F8F8"/>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g206a47657c9_0_118"/>
          <p:cNvSpPr txBox="1">
            <a:spLocks noGrp="1"/>
          </p:cNvSpPr>
          <p:nvPr>
            <p:ph type="body" idx="1"/>
          </p:nvPr>
        </p:nvSpPr>
        <p:spPr>
          <a:xfrm>
            <a:off x="773550" y="1846300"/>
            <a:ext cx="10515600" cy="4354800"/>
          </a:xfrm>
          <a:prstGeom prst="rect">
            <a:avLst/>
          </a:prstGeom>
        </p:spPr>
        <p:txBody>
          <a:bodyPr spcFirstLastPara="1" wrap="square" lIns="91425" tIns="45700" rIns="91425" bIns="45700" anchor="t" anchorCtr="0">
            <a:normAutofit fontScale="92500" lnSpcReduction="20000"/>
          </a:bodyPr>
          <a:lstStyle/>
          <a:p>
            <a:pPr marL="0" lvl="0" indent="0" algn="l" rtl="0">
              <a:spcBef>
                <a:spcPts val="1000"/>
              </a:spcBef>
              <a:spcAft>
                <a:spcPts val="0"/>
              </a:spcAft>
              <a:buNone/>
            </a:pPr>
            <a:r>
              <a:rPr lang="en-US"/>
              <a:t>Bart is a 74 year old gentleman presenting to the emergency department with jerky hands, widespread bruising and jaundice. When questioned he reveals he is an ex IVDU and drinks at least 80 units a week for the last 25 years. On examination you note palmar erythema and spider angioma. Based on the most likely underlying condition, which of the following is the gold standard diagnostic investigation?</a:t>
            </a:r>
            <a:endParaRPr/>
          </a:p>
          <a:p>
            <a:pPr marL="0" lvl="0" indent="0" algn="l" rtl="0">
              <a:spcBef>
                <a:spcPts val="1000"/>
              </a:spcBef>
              <a:spcAft>
                <a:spcPts val="0"/>
              </a:spcAft>
              <a:buNone/>
            </a:pPr>
            <a:endParaRPr/>
          </a:p>
          <a:p>
            <a:pPr marL="0" lvl="0" indent="0" algn="l" rtl="0">
              <a:spcBef>
                <a:spcPts val="1000"/>
              </a:spcBef>
              <a:spcAft>
                <a:spcPts val="0"/>
              </a:spcAft>
              <a:buNone/>
            </a:pPr>
            <a:r>
              <a:rPr lang="en-US"/>
              <a:t>a. Full blood count</a:t>
            </a:r>
            <a:endParaRPr/>
          </a:p>
          <a:p>
            <a:pPr marL="0" lvl="0" indent="0" algn="l" rtl="0">
              <a:spcBef>
                <a:spcPts val="1000"/>
              </a:spcBef>
              <a:spcAft>
                <a:spcPts val="0"/>
              </a:spcAft>
              <a:buNone/>
            </a:pPr>
            <a:r>
              <a:rPr lang="en-US"/>
              <a:t>b. Liver ultrasound</a:t>
            </a:r>
            <a:endParaRPr/>
          </a:p>
          <a:p>
            <a:pPr marL="0" lvl="0" indent="0" algn="l" rtl="0">
              <a:spcBef>
                <a:spcPts val="1000"/>
              </a:spcBef>
              <a:spcAft>
                <a:spcPts val="0"/>
              </a:spcAft>
              <a:buNone/>
            </a:pPr>
            <a:r>
              <a:rPr lang="en-US"/>
              <a:t>c. Ascitic tap</a:t>
            </a:r>
            <a:endParaRPr/>
          </a:p>
          <a:p>
            <a:pPr marL="0" lvl="0" indent="0" algn="l" rtl="0">
              <a:spcBef>
                <a:spcPts val="1000"/>
              </a:spcBef>
              <a:spcAft>
                <a:spcPts val="0"/>
              </a:spcAft>
              <a:buNone/>
            </a:pPr>
            <a:r>
              <a:rPr lang="en-US"/>
              <a:t>d. MRI abdomen</a:t>
            </a:r>
            <a:endParaRPr/>
          </a:p>
          <a:p>
            <a:pPr marL="0" lvl="0" indent="0" algn="l" rtl="0">
              <a:spcBef>
                <a:spcPts val="1000"/>
              </a:spcBef>
              <a:spcAft>
                <a:spcPts val="0"/>
              </a:spcAft>
              <a:buNone/>
            </a:pPr>
            <a:r>
              <a:rPr lang="en-US"/>
              <a:t>e. Liver biopsy</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457200" lvl="0" indent="0" algn="l" rtl="0">
              <a:spcBef>
                <a:spcPts val="1000"/>
              </a:spcBef>
              <a:spcAft>
                <a:spcPts val="0"/>
              </a:spcAft>
              <a:buNone/>
            </a:pPr>
            <a:endParaRPr/>
          </a:p>
        </p:txBody>
      </p:sp>
      <p:sp>
        <p:nvSpPr>
          <p:cNvPr id="518" name="Google Shape;518;g206a47657c9_0_118"/>
          <p:cNvSpPr txBox="1">
            <a:spLocks noGrp="1"/>
          </p:cNvSpPr>
          <p:nvPr>
            <p:ph type="title"/>
          </p:nvPr>
        </p:nvSpPr>
        <p:spPr>
          <a:xfrm>
            <a:off x="838200" y="365125"/>
            <a:ext cx="10515600" cy="1325700"/>
          </a:xfrm>
          <a:prstGeom prst="rect">
            <a:avLst/>
          </a:prstGeom>
          <a:solidFill>
            <a:srgbClr val="293267"/>
          </a:solidFill>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rgbClr val="F8F8F8"/>
                </a:solidFill>
              </a:rPr>
              <a:t>Question</a:t>
            </a:r>
            <a:endParaRPr dirty="0">
              <a:solidFill>
                <a:srgbClr val="F8F8F8"/>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g206a47657c9_0_132"/>
          <p:cNvSpPr txBox="1">
            <a:spLocks noGrp="1"/>
          </p:cNvSpPr>
          <p:nvPr>
            <p:ph type="body" idx="1"/>
          </p:nvPr>
        </p:nvSpPr>
        <p:spPr>
          <a:xfrm>
            <a:off x="773550" y="1846300"/>
            <a:ext cx="10515600" cy="4354800"/>
          </a:xfrm>
          <a:prstGeom prst="rect">
            <a:avLst/>
          </a:prstGeom>
        </p:spPr>
        <p:txBody>
          <a:bodyPr spcFirstLastPara="1" wrap="square" lIns="91425" tIns="45700" rIns="91425" bIns="45700" anchor="t" anchorCtr="0">
            <a:normAutofit fontScale="92500" lnSpcReduction="20000"/>
          </a:bodyPr>
          <a:lstStyle/>
          <a:p>
            <a:pPr marL="0" lvl="0" indent="0" algn="l" rtl="0">
              <a:spcBef>
                <a:spcPts val="1000"/>
              </a:spcBef>
              <a:spcAft>
                <a:spcPts val="0"/>
              </a:spcAft>
              <a:buNone/>
            </a:pPr>
            <a:r>
              <a:rPr lang="en-US" dirty="0"/>
              <a:t>Bart is a 74 year old gentleman presenting to the emergency department with </a:t>
            </a:r>
            <a:r>
              <a:rPr lang="en-US" dirty="0">
                <a:solidFill>
                  <a:srgbClr val="FF0000"/>
                </a:solidFill>
              </a:rPr>
              <a:t>jerky hands, widespread bruising and jaundice</a:t>
            </a:r>
            <a:r>
              <a:rPr lang="en-US" dirty="0"/>
              <a:t>. When questioned he reveals he is an </a:t>
            </a:r>
            <a:r>
              <a:rPr lang="en-US" dirty="0">
                <a:solidFill>
                  <a:srgbClr val="FF0000"/>
                </a:solidFill>
              </a:rPr>
              <a:t>ex IVDU and drinks at least 80 units a week for the last 25 years</a:t>
            </a:r>
            <a:r>
              <a:rPr lang="en-US" dirty="0"/>
              <a:t>. On examination you note </a:t>
            </a:r>
            <a:r>
              <a:rPr lang="en-US" dirty="0">
                <a:solidFill>
                  <a:srgbClr val="FF0000"/>
                </a:solidFill>
              </a:rPr>
              <a:t>palmar erythema and spider angioma</a:t>
            </a:r>
            <a:r>
              <a:rPr lang="en-US" dirty="0"/>
              <a:t>. Based on the most likely underlying condition, which of the following is the gold standard diagnostic investigation?</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US" dirty="0"/>
              <a:t>a. Full blood count</a:t>
            </a:r>
            <a:endParaRPr dirty="0"/>
          </a:p>
          <a:p>
            <a:pPr marL="0" lvl="0" indent="0" algn="l" rtl="0">
              <a:spcBef>
                <a:spcPts val="1000"/>
              </a:spcBef>
              <a:spcAft>
                <a:spcPts val="0"/>
              </a:spcAft>
              <a:buNone/>
            </a:pPr>
            <a:r>
              <a:rPr lang="en-US" dirty="0"/>
              <a:t>b. Liver ultrasound</a:t>
            </a:r>
            <a:endParaRPr dirty="0"/>
          </a:p>
          <a:p>
            <a:pPr marL="0" lvl="0" indent="0" algn="l" rtl="0">
              <a:spcBef>
                <a:spcPts val="1000"/>
              </a:spcBef>
              <a:spcAft>
                <a:spcPts val="0"/>
              </a:spcAft>
              <a:buNone/>
            </a:pPr>
            <a:r>
              <a:rPr lang="en-US" dirty="0"/>
              <a:t>c. Ascitic tap</a:t>
            </a:r>
            <a:endParaRPr dirty="0"/>
          </a:p>
          <a:p>
            <a:pPr marL="0" lvl="0" indent="0" algn="l" rtl="0">
              <a:spcBef>
                <a:spcPts val="1000"/>
              </a:spcBef>
              <a:spcAft>
                <a:spcPts val="0"/>
              </a:spcAft>
              <a:buNone/>
            </a:pPr>
            <a:r>
              <a:rPr lang="en-US" dirty="0"/>
              <a:t>d. MRI abdomen</a:t>
            </a:r>
            <a:endParaRPr dirty="0"/>
          </a:p>
          <a:p>
            <a:pPr marL="0" lvl="0" indent="0" algn="l" rtl="0">
              <a:spcBef>
                <a:spcPts val="1000"/>
              </a:spcBef>
              <a:spcAft>
                <a:spcPts val="0"/>
              </a:spcAft>
              <a:buNone/>
            </a:pPr>
            <a:r>
              <a:rPr lang="en-US" dirty="0">
                <a:solidFill>
                  <a:srgbClr val="FF0000"/>
                </a:solidFill>
              </a:rPr>
              <a:t>e. Liver biopsy → liver Cirrhosis </a:t>
            </a:r>
            <a:endParaRPr dirty="0">
              <a:solidFill>
                <a:srgbClr val="FF0000"/>
              </a:solidFill>
            </a:endParaRPr>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457200" lvl="0" indent="0" algn="l" rtl="0">
              <a:spcBef>
                <a:spcPts val="1000"/>
              </a:spcBef>
              <a:spcAft>
                <a:spcPts val="0"/>
              </a:spcAft>
              <a:buNone/>
            </a:pPr>
            <a:endParaRPr dirty="0"/>
          </a:p>
        </p:txBody>
      </p:sp>
      <p:sp>
        <p:nvSpPr>
          <p:cNvPr id="525" name="Google Shape;525;g206a47657c9_0_132"/>
          <p:cNvSpPr txBox="1">
            <a:spLocks noGrp="1"/>
          </p:cNvSpPr>
          <p:nvPr>
            <p:ph type="title"/>
          </p:nvPr>
        </p:nvSpPr>
        <p:spPr>
          <a:xfrm>
            <a:off x="838200" y="365125"/>
            <a:ext cx="10515600" cy="1325700"/>
          </a:xfrm>
          <a:prstGeom prst="rect">
            <a:avLst/>
          </a:prstGeom>
          <a:solidFill>
            <a:srgbClr val="293267"/>
          </a:solidFill>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rgbClr val="F8F8F8"/>
                </a:solidFill>
              </a:rPr>
              <a:t>Question</a:t>
            </a:r>
            <a:endParaRPr dirty="0">
              <a:solidFill>
                <a:srgbClr val="F8F8F8"/>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4f42a8af8d_0_0"/>
          <p:cNvSpPr txBox="1">
            <a:spLocks noGrp="1"/>
          </p:cNvSpPr>
          <p:nvPr>
            <p:ph type="title"/>
          </p:nvPr>
        </p:nvSpPr>
        <p:spPr>
          <a:xfrm>
            <a:off x="0" y="-53163"/>
            <a:ext cx="121920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dirty="0">
                <a:solidFill>
                  <a:schemeClr val="bg1"/>
                </a:solidFill>
              </a:rPr>
              <a:t>Hepatitis A</a:t>
            </a:r>
            <a:endParaRPr dirty="0">
              <a:solidFill>
                <a:schemeClr val="bg1"/>
              </a:solidFill>
            </a:endParaRPr>
          </a:p>
        </p:txBody>
      </p:sp>
      <p:graphicFrame>
        <p:nvGraphicFramePr>
          <p:cNvPr id="4" name="Google Shape;145;g14f42a8af8d_0_0">
            <a:extLst>
              <a:ext uri="{FF2B5EF4-FFF2-40B4-BE49-F238E27FC236}">
                <a16:creationId xmlns:a16="http://schemas.microsoft.com/office/drawing/2014/main" id="{61F2811F-2B7F-2BE0-829F-3D84AE3C408A}"/>
              </a:ext>
            </a:extLst>
          </p:cNvPr>
          <p:cNvGraphicFramePr/>
          <p:nvPr/>
        </p:nvGraphicFramePr>
        <p:xfrm>
          <a:off x="0" y="1325700"/>
          <a:ext cx="12192000" cy="4394873"/>
        </p:xfrm>
        <a:graphic>
          <a:graphicData uri="http://schemas.openxmlformats.org/drawingml/2006/table">
            <a:tbl>
              <a:tblPr>
                <a:noFill/>
              </a:tblPr>
              <a:tblGrid>
                <a:gridCol w="5521084">
                  <a:extLst>
                    <a:ext uri="{9D8B030D-6E8A-4147-A177-3AD203B41FA5}">
                      <a16:colId xmlns:a16="http://schemas.microsoft.com/office/drawing/2014/main" val="20000"/>
                    </a:ext>
                  </a:extLst>
                </a:gridCol>
                <a:gridCol w="3335458">
                  <a:extLst>
                    <a:ext uri="{9D8B030D-6E8A-4147-A177-3AD203B41FA5}">
                      <a16:colId xmlns:a16="http://schemas.microsoft.com/office/drawing/2014/main" val="20001"/>
                    </a:ext>
                  </a:extLst>
                </a:gridCol>
                <a:gridCol w="3335458">
                  <a:extLst>
                    <a:ext uri="{9D8B030D-6E8A-4147-A177-3AD203B41FA5}">
                      <a16:colId xmlns:a16="http://schemas.microsoft.com/office/drawing/2014/main" val="535472156"/>
                    </a:ext>
                  </a:extLst>
                </a:gridCol>
              </a:tblGrid>
              <a:tr h="232671">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VIRUS TYPE </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Single-stranded RNA</a:t>
                      </a: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Acute </a:t>
                      </a:r>
                      <a:endParaRPr sz="1400" u="none" strike="noStrike" cap="none" dirty="0"/>
                    </a:p>
                  </a:txBody>
                  <a:tcPr marL="91425" marR="91425" marT="91425" marB="91425"/>
                </a:tc>
                <a:extLst>
                  <a:ext uri="{0D108BD9-81ED-4DB2-BD59-A6C34878D82A}">
                    <a16:rowId xmlns:a16="http://schemas.microsoft.com/office/drawing/2014/main" val="10000"/>
                  </a:ext>
                </a:extLst>
              </a:tr>
              <a:tr h="412224">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ROUTE OF TRANSMISSION </a:t>
                      </a:r>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err="1"/>
                        <a:t>f</a:t>
                      </a:r>
                      <a:r>
                        <a:rPr lang="en-GB" sz="1400" b="1" u="none" strike="noStrike" cap="none" dirty="0" err="1"/>
                        <a:t>AE</a:t>
                      </a:r>
                      <a:r>
                        <a:rPr lang="en-GB" sz="1400" u="none" strike="noStrike" cap="none" dirty="0" err="1"/>
                        <a:t>co</a:t>
                      </a:r>
                      <a:r>
                        <a:rPr lang="en-GB" sz="1400" u="none" strike="noStrike" cap="none" dirty="0"/>
                        <a:t>-oral: contaminated water and food (shellfish)</a:t>
                      </a:r>
                      <a:endParaRPr sz="1400" u="none" strike="noStrike" cap="none" dirty="0"/>
                    </a:p>
                  </a:txBody>
                  <a:tcPr marL="91425" marR="91425" marT="91425" marB="91425"/>
                </a:tc>
                <a:tc hMerge="1">
                  <a:txBody>
                    <a:bodyPr/>
                    <a:lstStyle/>
                    <a:p>
                      <a:endParaRPr lang="en-GB"/>
                    </a:p>
                  </a:txBody>
                  <a:tcPr/>
                </a:tc>
                <a:extLst>
                  <a:ext uri="{0D108BD9-81ED-4DB2-BD59-A6C34878D82A}">
                    <a16:rowId xmlns:a16="http://schemas.microsoft.com/office/drawing/2014/main" val="10001"/>
                  </a:ext>
                </a:extLst>
              </a:tr>
              <a:tr h="412224">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RISK FACTORS </a:t>
                      </a:r>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Travel, Eating Shellfish, Living w/ other that have Hep A, Homelessness </a:t>
                      </a:r>
                      <a:endParaRPr sz="1400" u="none" strike="noStrike" cap="none" dirty="0"/>
                    </a:p>
                  </a:txBody>
                  <a:tcPr marL="91425" marR="91425" marT="91425" marB="91425"/>
                </a:tc>
                <a:tc hMerge="1">
                  <a:txBody>
                    <a:bodyPr/>
                    <a:lstStyle/>
                    <a:p>
                      <a:endParaRPr lang="en-GB"/>
                    </a:p>
                  </a:txBody>
                  <a:tcPr/>
                </a:tc>
                <a:extLst>
                  <a:ext uri="{0D108BD9-81ED-4DB2-BD59-A6C34878D82A}">
                    <a16:rowId xmlns:a16="http://schemas.microsoft.com/office/drawing/2014/main" val="912816589"/>
                  </a:ext>
                </a:extLst>
              </a:tr>
              <a:tr h="261288">
                <a:tc rowSpan="2">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PRESENTATION (Sx)</a:t>
                      </a:r>
                      <a:endParaRPr sz="14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dirty="0"/>
                        <a:t>Prodromal Phase </a:t>
                      </a:r>
                      <a:r>
                        <a:rPr lang="en-GB" sz="1400" u="none" strike="noStrike" cap="none" dirty="0"/>
                        <a:t>(1-2 weeks)</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dirty="0"/>
                        <a:t>Icteric Phase </a:t>
                      </a:r>
                      <a:r>
                        <a:rPr lang="en-GB" sz="1400" u="none" strike="noStrike" cap="none" dirty="0"/>
                        <a:t>(usually 3 months)</a:t>
                      </a:r>
                      <a:endParaRPr sz="1400" u="none" strike="noStrike" cap="none" dirty="0"/>
                    </a:p>
                  </a:txBody>
                  <a:tcPr marL="91425" marR="91425" marT="91425" marB="91425"/>
                </a:tc>
                <a:extLst>
                  <a:ext uri="{0D108BD9-81ED-4DB2-BD59-A6C34878D82A}">
                    <a16:rowId xmlns:a16="http://schemas.microsoft.com/office/drawing/2014/main" val="10003"/>
                  </a:ext>
                </a:extLst>
              </a:tr>
              <a:tr h="261288">
                <a:tc vMerge="1">
                  <a:txBody>
                    <a:bodyPr/>
                    <a:lstStyle/>
                    <a:p>
                      <a:endParaRPr lang="en-GB"/>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N+V, Fever, Malaise, RUQ pain</a:t>
                      </a: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Jaundice, Dark urine, Pale stools, Pruritus</a:t>
                      </a:r>
                      <a:endParaRPr sz="1400" u="none" strike="noStrike" cap="none" dirty="0"/>
                    </a:p>
                  </a:txBody>
                  <a:tcPr marL="91425" marR="91425" marT="91425" marB="91425"/>
                </a:tc>
                <a:extLst>
                  <a:ext uri="{0D108BD9-81ED-4DB2-BD59-A6C34878D82A}">
                    <a16:rowId xmlns:a16="http://schemas.microsoft.com/office/drawing/2014/main" val="2691278218"/>
                  </a:ext>
                </a:extLst>
              </a:tr>
              <a:tr h="8039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DIAGNOSIS &amp; INVESTIGATIONS (Ix)</a:t>
                      </a:r>
                      <a:endParaRPr sz="1400" b="1" u="none" strike="noStrike" cap="none"/>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LFTs - </a:t>
                      </a:r>
                      <a:r>
                        <a:rPr lang="en-GB" sz="1400" u="none" strike="noStrike" cap="none" dirty="0">
                          <a:latin typeface="Calibri" panose="020F0502020204030204" pitchFamily="34" charset="0"/>
                          <a:cs typeface="Calibri" panose="020F0502020204030204" pitchFamily="34" charset="0"/>
                        </a:rPr>
                        <a:t>↑ ALT</a:t>
                      </a:r>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latin typeface="Calibri" panose="020F0502020204030204" pitchFamily="34" charset="0"/>
                          <a:cs typeface="Calibri" panose="020F0502020204030204" pitchFamily="34" charset="0"/>
                        </a:rPr>
                        <a:t>↑ Total Bilirubin </a:t>
                      </a:r>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latin typeface="Calibri" panose="020F0502020204030204" pitchFamily="34" charset="0"/>
                          <a:cs typeface="Calibri" panose="020F0502020204030204" pitchFamily="34" charset="0"/>
                        </a:rPr>
                        <a:t>Serology – ↑ HAV IgM Ab (active infection), ↑ Anti-HAV IgG Ab (persist after infection/vaccination)</a:t>
                      </a:r>
                      <a:endParaRPr sz="1400" u="none" strike="noStrike" cap="none" dirty="0"/>
                    </a:p>
                  </a:txBody>
                  <a:tcPr marL="91425" marR="91425" marT="91425" marB="91425"/>
                </a:tc>
                <a:tc hMerge="1">
                  <a:txBody>
                    <a:bodyPr/>
                    <a:lstStyle/>
                    <a:p>
                      <a:endParaRPr lang="en-GB"/>
                    </a:p>
                  </a:txBody>
                  <a:tcPr/>
                </a:tc>
                <a:extLst>
                  <a:ext uri="{0D108BD9-81ED-4DB2-BD59-A6C34878D82A}">
                    <a16:rowId xmlns:a16="http://schemas.microsoft.com/office/drawing/2014/main" val="10004"/>
                  </a:ext>
                </a:extLst>
              </a:tr>
              <a:tr h="5225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TREATMENT (Tx)</a:t>
                      </a:r>
                      <a:endParaRPr sz="1400" b="1" u="none" strike="noStrike" cap="none"/>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Self </a:t>
                      </a:r>
                      <a:r>
                        <a:rPr lang="en-GB" sz="1400" u="none" strike="noStrike" cap="none" dirty="0" err="1"/>
                        <a:t>Limting</a:t>
                      </a:r>
                      <a:r>
                        <a:rPr lang="en-GB" sz="1400" u="none" strike="noStrike" cap="none" dirty="0"/>
                        <a:t> </a:t>
                      </a:r>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Supportive care – anti-emetics, rest</a:t>
                      </a:r>
                      <a:endParaRPr sz="1400" u="none" strike="noStrike" cap="none" dirty="0"/>
                    </a:p>
                  </a:txBody>
                  <a:tcPr marL="91425" marR="91425" marT="91425" marB="91425"/>
                </a:tc>
                <a:tc hMerge="1">
                  <a:txBody>
                    <a:bodyPr/>
                    <a:lstStyle/>
                    <a:p>
                      <a:endParaRPr lang="en-GB"/>
                    </a:p>
                  </a:txBody>
                  <a:tcPr/>
                </a:tc>
                <a:extLst>
                  <a:ext uri="{0D108BD9-81ED-4DB2-BD59-A6C34878D82A}">
                    <a16:rowId xmlns:a16="http://schemas.microsoft.com/office/drawing/2014/main" val="10005"/>
                  </a:ext>
                </a:extLst>
              </a:tr>
              <a:tr h="5225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COMPLICATIONS (IF APPLICABLE)</a:t>
                      </a:r>
                      <a:endParaRPr sz="1400" b="1" u="none" strike="noStrike" cap="none" dirty="0"/>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hMerge="1">
                  <a:txBody>
                    <a:bodyPr/>
                    <a:lstStyle/>
                    <a:p>
                      <a:endParaRPr lang="en-GB"/>
                    </a:p>
                  </a:txBody>
                  <a:tcPr/>
                </a:tc>
                <a:extLst>
                  <a:ext uri="{0D108BD9-81ED-4DB2-BD59-A6C34878D82A}">
                    <a16:rowId xmlns:a16="http://schemas.microsoft.com/office/drawing/2014/main" val="10006"/>
                  </a:ext>
                </a:extLst>
              </a:tr>
            </a:tbl>
          </a:graphicData>
        </a:graphic>
      </p:graphicFrame>
      <p:sp>
        <p:nvSpPr>
          <p:cNvPr id="2" name="TextBox 1">
            <a:extLst>
              <a:ext uri="{FF2B5EF4-FFF2-40B4-BE49-F238E27FC236}">
                <a16:creationId xmlns:a16="http://schemas.microsoft.com/office/drawing/2014/main" id="{2BB98005-07B0-490E-9CA2-6BC031645270}"/>
              </a:ext>
            </a:extLst>
          </p:cNvPr>
          <p:cNvSpPr txBox="1"/>
          <p:nvPr/>
        </p:nvSpPr>
        <p:spPr>
          <a:xfrm>
            <a:off x="1837151" y="6048485"/>
            <a:ext cx="8517698" cy="400110"/>
          </a:xfrm>
          <a:prstGeom prst="rect">
            <a:avLst/>
          </a:prstGeom>
          <a:noFill/>
        </p:spPr>
        <p:txBody>
          <a:bodyPr wrap="square" rtlCol="0">
            <a:spAutoFit/>
          </a:bodyPr>
          <a:lstStyle/>
          <a:p>
            <a:pPr algn="ctr"/>
            <a:r>
              <a:rPr lang="en-GB" sz="2000" b="1" dirty="0"/>
              <a:t>ALL TYPES OF VIRAL HEPATITIS MUST BE NOTIFIED TO PUBLIC HEALTH </a:t>
            </a:r>
          </a:p>
        </p:txBody>
      </p:sp>
    </p:spTree>
    <p:extLst>
      <p:ext uri="{BB962C8B-B14F-4D97-AF65-F5344CB8AC3E}">
        <p14:creationId xmlns:p14="http://schemas.microsoft.com/office/powerpoint/2010/main" val="1378857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4f42a8af8d_0_0"/>
          <p:cNvSpPr txBox="1">
            <a:spLocks noGrp="1"/>
          </p:cNvSpPr>
          <p:nvPr>
            <p:ph type="title"/>
          </p:nvPr>
        </p:nvSpPr>
        <p:spPr>
          <a:xfrm>
            <a:off x="0" y="0"/>
            <a:ext cx="121920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dirty="0">
                <a:solidFill>
                  <a:schemeClr val="bg1"/>
                </a:solidFill>
              </a:rPr>
              <a:t>Hepatitis B </a:t>
            </a:r>
            <a:endParaRPr dirty="0">
              <a:solidFill>
                <a:schemeClr val="bg1"/>
              </a:solidFill>
            </a:endParaRPr>
          </a:p>
        </p:txBody>
      </p:sp>
      <p:graphicFrame>
        <p:nvGraphicFramePr>
          <p:cNvPr id="2" name="Google Shape;145;g14f42a8af8d_0_0">
            <a:extLst>
              <a:ext uri="{FF2B5EF4-FFF2-40B4-BE49-F238E27FC236}">
                <a16:creationId xmlns:a16="http://schemas.microsoft.com/office/drawing/2014/main" id="{589F4DB0-8CFC-F924-0FD2-122C403D0E69}"/>
              </a:ext>
            </a:extLst>
          </p:cNvPr>
          <p:cNvGraphicFramePr/>
          <p:nvPr/>
        </p:nvGraphicFramePr>
        <p:xfrm>
          <a:off x="0" y="2212410"/>
          <a:ext cx="12192000" cy="2763509"/>
        </p:xfrm>
        <a:graphic>
          <a:graphicData uri="http://schemas.openxmlformats.org/drawingml/2006/table">
            <a:tbl>
              <a:tblPr>
                <a:noFill/>
              </a:tblPr>
              <a:tblGrid>
                <a:gridCol w="4251158">
                  <a:extLst>
                    <a:ext uri="{9D8B030D-6E8A-4147-A177-3AD203B41FA5}">
                      <a16:colId xmlns:a16="http://schemas.microsoft.com/office/drawing/2014/main" val="20000"/>
                    </a:ext>
                  </a:extLst>
                </a:gridCol>
                <a:gridCol w="4605384">
                  <a:extLst>
                    <a:ext uri="{9D8B030D-6E8A-4147-A177-3AD203B41FA5}">
                      <a16:colId xmlns:a16="http://schemas.microsoft.com/office/drawing/2014/main" val="20001"/>
                    </a:ext>
                  </a:extLst>
                </a:gridCol>
                <a:gridCol w="3335458">
                  <a:extLst>
                    <a:ext uri="{9D8B030D-6E8A-4147-A177-3AD203B41FA5}">
                      <a16:colId xmlns:a16="http://schemas.microsoft.com/office/drawing/2014/main" val="535472156"/>
                    </a:ext>
                  </a:extLst>
                </a:gridCol>
              </a:tblGrid>
              <a:tr h="232671">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VIRUS TYPE </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DNA Virus </a:t>
                      </a: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Acute + Chronic </a:t>
                      </a:r>
                      <a:endParaRPr sz="1400" u="none" strike="noStrike" cap="none" dirty="0"/>
                    </a:p>
                  </a:txBody>
                  <a:tcPr marL="91425" marR="91425" marT="91425" marB="91425"/>
                </a:tc>
                <a:extLst>
                  <a:ext uri="{0D108BD9-81ED-4DB2-BD59-A6C34878D82A}">
                    <a16:rowId xmlns:a16="http://schemas.microsoft.com/office/drawing/2014/main" val="10000"/>
                  </a:ext>
                </a:extLst>
              </a:tr>
              <a:tr h="412224">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ROUTE OF TRANSMISSION </a:t>
                      </a:r>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Blood, Bodily Fluids, Sharing Needles (IVDU, Tattoos), Vertical/Horizontal Transmission, Dialysis </a:t>
                      </a:r>
                      <a:endParaRPr sz="1400" u="none" strike="noStrike" cap="none" dirty="0"/>
                    </a:p>
                  </a:txBody>
                  <a:tcPr marL="91425" marR="91425" marT="91425" marB="91425"/>
                </a:tc>
                <a:tc hMerge="1">
                  <a:txBody>
                    <a:bodyPr/>
                    <a:lstStyle/>
                    <a:p>
                      <a:endParaRPr lang="en-GB"/>
                    </a:p>
                  </a:txBody>
                  <a:tcPr/>
                </a:tc>
                <a:extLst>
                  <a:ext uri="{0D108BD9-81ED-4DB2-BD59-A6C34878D82A}">
                    <a16:rowId xmlns:a16="http://schemas.microsoft.com/office/drawing/2014/main" val="10001"/>
                  </a:ext>
                </a:extLst>
              </a:tr>
              <a:tr h="261288">
                <a:tc rowSpan="2">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PRESENTATION (Sx)</a:t>
                      </a:r>
                      <a:endParaRPr sz="14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dirty="0"/>
                        <a:t>Prodromal Phase (</a:t>
                      </a:r>
                      <a:r>
                        <a:rPr lang="en-GB" sz="1400" u="none" strike="noStrike" cap="none" dirty="0"/>
                        <a:t>1-2 weeks)</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dirty="0"/>
                        <a:t>Icteric Phase </a:t>
                      </a:r>
                      <a:r>
                        <a:rPr lang="en-GB" sz="1400" u="none" strike="noStrike" cap="none" dirty="0"/>
                        <a:t>(usually few weeks – 6months)</a:t>
                      </a:r>
                      <a:endParaRPr sz="1400" u="none" strike="noStrike" cap="none" dirty="0"/>
                    </a:p>
                  </a:txBody>
                  <a:tcPr marL="91425" marR="91425" marT="91425" marB="91425"/>
                </a:tc>
                <a:extLst>
                  <a:ext uri="{0D108BD9-81ED-4DB2-BD59-A6C34878D82A}">
                    <a16:rowId xmlns:a16="http://schemas.microsoft.com/office/drawing/2014/main" val="10003"/>
                  </a:ext>
                </a:extLst>
              </a:tr>
              <a:tr h="261288">
                <a:tc v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pt-BR" sz="1400" u="none" strike="noStrike" cap="none" dirty="0"/>
                        <a:t>N+V, Fever, Malaise, RUQ pain</a:t>
                      </a:r>
                    </a:p>
                  </a:txBody>
                  <a:tcPr marL="91425" marR="91425" marT="91425" marB="91425"/>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400" u="none" strike="noStrike" cap="none" dirty="0"/>
                        <a:t>Jaundice, Dark urine, Pale stools, Pruritus, Arthralgia, </a:t>
                      </a:r>
                    </a:p>
                    <a:p>
                      <a:pPr marL="0" marR="0" lvl="0" indent="0" algn="ctr"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extLst>
                  <a:ext uri="{0D108BD9-81ED-4DB2-BD59-A6C34878D82A}">
                    <a16:rowId xmlns:a16="http://schemas.microsoft.com/office/drawing/2014/main" val="1407288710"/>
                  </a:ext>
                </a:extLst>
              </a:tr>
              <a:tr h="5225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COMPLICATIONS (IF APPLICABLE)</a:t>
                      </a:r>
                      <a:endParaRPr sz="1400" b="1" u="none" strike="noStrike" cap="none" dirty="0"/>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Fulminant Hepatitis, HCC, Cirrhosis </a:t>
                      </a:r>
                      <a:endParaRPr sz="1400" u="none" strike="noStrike" cap="none" dirty="0"/>
                    </a:p>
                  </a:txBody>
                  <a:tcPr marL="91425" marR="91425" marT="91425" marB="91425"/>
                </a:tc>
                <a:tc hMerge="1">
                  <a:txBody>
                    <a:bodyPr/>
                    <a:lstStyle/>
                    <a:p>
                      <a:endParaRPr lang="en-GB"/>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292416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43;g14f42a8af8d_0_0">
            <a:extLst>
              <a:ext uri="{FF2B5EF4-FFF2-40B4-BE49-F238E27FC236}">
                <a16:creationId xmlns:a16="http://schemas.microsoft.com/office/drawing/2014/main" id="{CD5AE46E-34D8-5E06-65B1-35CEE3583FB5}"/>
              </a:ext>
            </a:extLst>
          </p:cNvPr>
          <p:cNvSpPr txBox="1">
            <a:spLocks/>
          </p:cNvSpPr>
          <p:nvPr/>
        </p:nvSpPr>
        <p:spPr>
          <a:xfrm>
            <a:off x="0" y="0"/>
            <a:ext cx="12192000" cy="1325700"/>
          </a:xfrm>
          <a:prstGeom prst="rect">
            <a:avLst/>
          </a:prstGeom>
          <a:solidFill>
            <a:srgbClr val="293267"/>
          </a:solid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SzPts val="1800"/>
            </a:pPr>
            <a:r>
              <a:rPr lang="en-GB" dirty="0">
                <a:solidFill>
                  <a:schemeClr val="bg1"/>
                </a:solidFill>
              </a:rPr>
              <a:t>Hepatitis B Serology  </a:t>
            </a:r>
          </a:p>
        </p:txBody>
      </p:sp>
      <p:pic>
        <p:nvPicPr>
          <p:cNvPr id="9" name="Picture 8">
            <a:extLst>
              <a:ext uri="{FF2B5EF4-FFF2-40B4-BE49-F238E27FC236}">
                <a16:creationId xmlns:a16="http://schemas.microsoft.com/office/drawing/2014/main" id="{1957043F-8EF5-C18A-8C58-669863B33B50}"/>
              </a:ext>
            </a:extLst>
          </p:cNvPr>
          <p:cNvPicPr>
            <a:picLocks noChangeAspect="1"/>
          </p:cNvPicPr>
          <p:nvPr/>
        </p:nvPicPr>
        <p:blipFill rotWithShape="1">
          <a:blip r:embed="rId3"/>
          <a:srcRect l="4709" t="4003" r="972"/>
          <a:stretch/>
        </p:blipFill>
        <p:spPr>
          <a:xfrm>
            <a:off x="6390166" y="3850352"/>
            <a:ext cx="5729117" cy="3104949"/>
          </a:xfrm>
          <a:prstGeom prst="rect">
            <a:avLst/>
          </a:prstGeom>
        </p:spPr>
      </p:pic>
      <p:sp>
        <p:nvSpPr>
          <p:cNvPr id="10" name="TextBox 9">
            <a:extLst>
              <a:ext uri="{FF2B5EF4-FFF2-40B4-BE49-F238E27FC236}">
                <a16:creationId xmlns:a16="http://schemas.microsoft.com/office/drawing/2014/main" id="{54C2728D-2039-AA6A-CDBC-9412940FCBF1}"/>
              </a:ext>
            </a:extLst>
          </p:cNvPr>
          <p:cNvSpPr txBox="1"/>
          <p:nvPr/>
        </p:nvSpPr>
        <p:spPr>
          <a:xfrm>
            <a:off x="100207" y="1313001"/>
            <a:ext cx="6587672" cy="5016758"/>
          </a:xfrm>
          <a:prstGeom prst="rect">
            <a:avLst/>
          </a:prstGeom>
          <a:noFill/>
        </p:spPr>
        <p:txBody>
          <a:bodyPr wrap="square" rtlCol="0">
            <a:spAutoFit/>
          </a:bodyPr>
          <a:lstStyle/>
          <a:p>
            <a:r>
              <a:rPr lang="en-GB" sz="2000" b="1" dirty="0"/>
              <a:t>Hb S Ag</a:t>
            </a:r>
          </a:p>
          <a:p>
            <a:pPr marL="285750" indent="-285750">
              <a:buFontTx/>
              <a:buChar char="-"/>
            </a:pPr>
            <a:r>
              <a:rPr lang="en-GB" sz="2000" dirty="0"/>
              <a:t>Appear in initial infection (1-6 months)</a:t>
            </a:r>
          </a:p>
          <a:p>
            <a:endParaRPr lang="en-GB" sz="2000" b="1" dirty="0"/>
          </a:p>
          <a:p>
            <a:r>
              <a:rPr lang="en-GB" sz="2000" b="1" dirty="0"/>
              <a:t>Anti Hb S Ag</a:t>
            </a:r>
          </a:p>
          <a:p>
            <a:r>
              <a:rPr lang="en-GB" sz="2000" dirty="0"/>
              <a:t>- Indicates immunity or vaccination </a:t>
            </a:r>
          </a:p>
          <a:p>
            <a:r>
              <a:rPr lang="en-GB" sz="2000" dirty="0"/>
              <a:t>- Appear 1-3 months after infection/vaccination </a:t>
            </a:r>
          </a:p>
          <a:p>
            <a:endParaRPr lang="en-GB" sz="2000" b="1" dirty="0"/>
          </a:p>
          <a:p>
            <a:r>
              <a:rPr lang="en-GB" sz="2000" b="1" dirty="0"/>
              <a:t>Hb E Ag</a:t>
            </a:r>
          </a:p>
          <a:p>
            <a:pPr marL="285750" indent="-285750">
              <a:buFontTx/>
              <a:buChar char="-"/>
            </a:pPr>
            <a:r>
              <a:rPr lang="en-GB" sz="2000" dirty="0"/>
              <a:t>Infectivity and viral replication </a:t>
            </a:r>
          </a:p>
          <a:p>
            <a:endParaRPr lang="en-GB" sz="2000" b="1" dirty="0"/>
          </a:p>
          <a:p>
            <a:r>
              <a:rPr lang="en-GB" sz="2000" b="1" dirty="0"/>
              <a:t>Anti Hb E Ag  </a:t>
            </a:r>
          </a:p>
          <a:p>
            <a:r>
              <a:rPr lang="en-GB" sz="2000" dirty="0"/>
              <a:t>- Low activity and infectivity </a:t>
            </a:r>
          </a:p>
          <a:p>
            <a:endParaRPr lang="en-GB" sz="2000" b="1" dirty="0"/>
          </a:p>
          <a:p>
            <a:endParaRPr lang="en-GB" sz="2000" b="1" dirty="0"/>
          </a:p>
          <a:p>
            <a:r>
              <a:rPr lang="en-GB" sz="2000" b="1" dirty="0"/>
              <a:t>HBV DNA </a:t>
            </a:r>
          </a:p>
          <a:p>
            <a:pPr marL="342900" indent="-342900">
              <a:buFontTx/>
              <a:buChar char="-"/>
            </a:pPr>
            <a:r>
              <a:rPr lang="en-GB" sz="2000" dirty="0"/>
              <a:t>Viral load </a:t>
            </a:r>
          </a:p>
        </p:txBody>
      </p:sp>
      <p:sp>
        <p:nvSpPr>
          <p:cNvPr id="11" name="TextBox 10">
            <a:extLst>
              <a:ext uri="{FF2B5EF4-FFF2-40B4-BE49-F238E27FC236}">
                <a16:creationId xmlns:a16="http://schemas.microsoft.com/office/drawing/2014/main" id="{84C0ADC9-45DD-934D-A813-9A05404D91A7}"/>
              </a:ext>
            </a:extLst>
          </p:cNvPr>
          <p:cNvSpPr txBox="1"/>
          <p:nvPr/>
        </p:nvSpPr>
        <p:spPr>
          <a:xfrm>
            <a:off x="6528392" y="1325700"/>
            <a:ext cx="4944045" cy="2862322"/>
          </a:xfrm>
          <a:prstGeom prst="rect">
            <a:avLst/>
          </a:prstGeom>
          <a:noFill/>
        </p:spPr>
        <p:txBody>
          <a:bodyPr wrap="square" rtlCol="0">
            <a:spAutoFit/>
          </a:bodyPr>
          <a:lstStyle/>
          <a:p>
            <a:r>
              <a:rPr lang="en-GB" sz="2000" b="1" dirty="0"/>
              <a:t>Hb C Ag</a:t>
            </a:r>
          </a:p>
          <a:p>
            <a:pPr marL="285750" indent="-285750">
              <a:buFontTx/>
              <a:buChar char="-"/>
            </a:pPr>
            <a:r>
              <a:rPr lang="en-GB" sz="2000" dirty="0"/>
              <a:t>Not measured in practice </a:t>
            </a:r>
          </a:p>
          <a:p>
            <a:endParaRPr lang="en-GB" sz="2000" b="1" dirty="0"/>
          </a:p>
          <a:p>
            <a:r>
              <a:rPr lang="en-GB" sz="2000" b="1" dirty="0"/>
              <a:t>Anti Hb C Ag </a:t>
            </a:r>
            <a:r>
              <a:rPr lang="en-GB" sz="2000" dirty="0"/>
              <a:t>(Anti Hb C IgM &amp; Anti Hb C IgG)</a:t>
            </a:r>
          </a:p>
          <a:p>
            <a:pPr marL="342900" indent="-342900">
              <a:buAutoNum type="arabicParenBoth"/>
            </a:pPr>
            <a:r>
              <a:rPr lang="en-GB" sz="2000" dirty="0"/>
              <a:t>Anti Hb C IgM –recent infection</a:t>
            </a:r>
          </a:p>
          <a:p>
            <a:pPr marL="342900" indent="-342900">
              <a:buAutoNum type="arabicParenBoth"/>
            </a:pPr>
            <a:r>
              <a:rPr lang="en-GB" sz="2000" dirty="0"/>
              <a:t>Anti Hb C IgG –resolved or chronic infection</a:t>
            </a:r>
          </a:p>
          <a:p>
            <a:pPr marL="342900" indent="-342900">
              <a:buFontTx/>
              <a:buChar char="-"/>
            </a:pPr>
            <a:endParaRPr lang="en-GB" sz="2000" dirty="0"/>
          </a:p>
        </p:txBody>
      </p:sp>
    </p:spTree>
    <p:extLst>
      <p:ext uri="{BB962C8B-B14F-4D97-AF65-F5344CB8AC3E}">
        <p14:creationId xmlns:p14="http://schemas.microsoft.com/office/powerpoint/2010/main" val="3050274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1dc5249b26c_0_18"/>
          <p:cNvSpPr txBox="1">
            <a:spLocks noGrp="1"/>
          </p:cNvSpPr>
          <p:nvPr>
            <p:ph type="title"/>
          </p:nvPr>
        </p:nvSpPr>
        <p:spPr>
          <a:xfrm>
            <a:off x="838200" y="365125"/>
            <a:ext cx="10515600" cy="1325700"/>
          </a:xfrm>
          <a:prstGeom prst="rect">
            <a:avLst/>
          </a:prstGeom>
          <a:solidFill>
            <a:srgbClr val="293267"/>
          </a:solidFill>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rgbClr val="F8F8F8"/>
                </a:solidFill>
              </a:rPr>
              <a:t>Acute vs Chronic Presentation </a:t>
            </a:r>
            <a:endParaRPr dirty="0">
              <a:solidFill>
                <a:srgbClr val="F8F8F8"/>
              </a:solidFill>
            </a:endParaRPr>
          </a:p>
        </p:txBody>
      </p:sp>
      <p:sp>
        <p:nvSpPr>
          <p:cNvPr id="177" name="Google Shape;177;g1dc5249b26c_0_18"/>
          <p:cNvSpPr txBox="1">
            <a:spLocks noGrp="1"/>
          </p:cNvSpPr>
          <p:nvPr>
            <p:ph type="body" idx="1"/>
          </p:nvPr>
        </p:nvSpPr>
        <p:spPr>
          <a:xfrm>
            <a:off x="838200" y="1825625"/>
            <a:ext cx="5181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b="1" u="sng"/>
              <a:t>ACUTE </a:t>
            </a:r>
            <a:endParaRPr b="1" u="sng"/>
          </a:p>
          <a:p>
            <a:pPr marL="457200" lvl="0" indent="-342900" algn="l" rtl="0">
              <a:spcBef>
                <a:spcPts val="1000"/>
              </a:spcBef>
              <a:spcAft>
                <a:spcPts val="0"/>
              </a:spcAft>
              <a:buSzPts val="1800"/>
              <a:buChar char="➔"/>
            </a:pPr>
            <a:r>
              <a:rPr lang="en-US"/>
              <a:t>Jaundice </a:t>
            </a:r>
            <a:endParaRPr/>
          </a:p>
          <a:p>
            <a:pPr marL="457200" lvl="0" indent="-342900" algn="l" rtl="0">
              <a:spcBef>
                <a:spcPts val="0"/>
              </a:spcBef>
              <a:spcAft>
                <a:spcPts val="0"/>
              </a:spcAft>
              <a:buSzPts val="1800"/>
              <a:buChar char="➔"/>
            </a:pPr>
            <a:r>
              <a:rPr lang="en-US"/>
              <a:t>Nausea</a:t>
            </a:r>
            <a:endParaRPr/>
          </a:p>
          <a:p>
            <a:pPr marL="457200" lvl="0" indent="-342900" algn="l" rtl="0">
              <a:spcBef>
                <a:spcPts val="0"/>
              </a:spcBef>
              <a:spcAft>
                <a:spcPts val="0"/>
              </a:spcAft>
              <a:buSzPts val="1800"/>
              <a:buChar char="➔"/>
            </a:pPr>
            <a:r>
              <a:rPr lang="en-US"/>
              <a:t>Anorexia</a:t>
            </a:r>
            <a:endParaRPr/>
          </a:p>
          <a:p>
            <a:pPr marL="457200" lvl="0" indent="-342900" algn="l" rtl="0">
              <a:spcBef>
                <a:spcPts val="0"/>
              </a:spcBef>
              <a:spcAft>
                <a:spcPts val="0"/>
              </a:spcAft>
              <a:buSzPts val="1800"/>
              <a:buChar char="➔"/>
            </a:pPr>
            <a:r>
              <a:rPr lang="en-US"/>
              <a:t>Malaise </a:t>
            </a:r>
            <a:endParaRPr/>
          </a:p>
          <a:p>
            <a:pPr marL="457200" lvl="0" indent="-342900" algn="l" rtl="0">
              <a:spcBef>
                <a:spcPts val="0"/>
              </a:spcBef>
              <a:spcAft>
                <a:spcPts val="0"/>
              </a:spcAft>
              <a:buSzPts val="1800"/>
              <a:buChar char="➔"/>
            </a:pPr>
            <a:r>
              <a:rPr lang="en-US"/>
              <a:t>Rare</a:t>
            </a:r>
            <a:endParaRPr/>
          </a:p>
          <a:p>
            <a:pPr marL="914400" lvl="1" indent="-342900" algn="l" rtl="0">
              <a:spcBef>
                <a:spcPts val="0"/>
              </a:spcBef>
              <a:spcAft>
                <a:spcPts val="0"/>
              </a:spcAft>
              <a:buSzPts val="1800"/>
              <a:buChar char="◆"/>
            </a:pPr>
            <a:r>
              <a:rPr lang="en-US"/>
              <a:t>Confusion </a:t>
            </a:r>
            <a:endParaRPr/>
          </a:p>
          <a:p>
            <a:pPr marL="914400" lvl="1" indent="-342900" algn="l" rtl="0">
              <a:spcBef>
                <a:spcPts val="0"/>
              </a:spcBef>
              <a:spcAft>
                <a:spcPts val="0"/>
              </a:spcAft>
              <a:buSzPts val="1800"/>
              <a:buChar char="◆"/>
            </a:pPr>
            <a:r>
              <a:rPr lang="en-US"/>
              <a:t>Pain </a:t>
            </a:r>
            <a:endParaRPr/>
          </a:p>
          <a:p>
            <a:pPr marL="914400" lvl="1" indent="-342900" algn="l" rtl="0">
              <a:spcBef>
                <a:spcPts val="0"/>
              </a:spcBef>
              <a:spcAft>
                <a:spcPts val="0"/>
              </a:spcAft>
              <a:buSzPts val="1800"/>
              <a:buChar char="◆"/>
            </a:pPr>
            <a:r>
              <a:rPr lang="en-US"/>
              <a:t>Bleeding </a:t>
            </a:r>
            <a:endParaRPr/>
          </a:p>
          <a:p>
            <a:pPr marL="914400" lvl="1" indent="-342900" algn="l" rtl="0">
              <a:spcBef>
                <a:spcPts val="0"/>
              </a:spcBef>
              <a:spcAft>
                <a:spcPts val="0"/>
              </a:spcAft>
              <a:buSzPts val="1800"/>
              <a:buChar char="◆"/>
            </a:pPr>
            <a:r>
              <a:rPr lang="en-US"/>
              <a:t>Hypoglycaemia </a:t>
            </a:r>
            <a:endParaRPr/>
          </a:p>
        </p:txBody>
      </p:sp>
      <p:sp>
        <p:nvSpPr>
          <p:cNvPr id="178" name="Google Shape;178;g1dc5249b26c_0_18"/>
          <p:cNvSpPr txBox="1">
            <a:spLocks noGrp="1"/>
          </p:cNvSpPr>
          <p:nvPr>
            <p:ph type="body" idx="2"/>
          </p:nvPr>
        </p:nvSpPr>
        <p:spPr>
          <a:xfrm>
            <a:off x="6019800" y="1825625"/>
            <a:ext cx="5181600" cy="4351200"/>
          </a:xfrm>
          <a:prstGeom prst="rect">
            <a:avLst/>
          </a:prstGeom>
        </p:spPr>
        <p:txBody>
          <a:bodyPr spcFirstLastPara="1" wrap="square" lIns="91425" tIns="45700" rIns="91425" bIns="45700" anchor="t" anchorCtr="0">
            <a:normAutofit fontScale="85000" lnSpcReduction="20000"/>
          </a:bodyPr>
          <a:lstStyle/>
          <a:p>
            <a:pPr marL="0" lvl="0" indent="0" algn="l" rtl="0">
              <a:spcBef>
                <a:spcPts val="1000"/>
              </a:spcBef>
              <a:spcAft>
                <a:spcPts val="0"/>
              </a:spcAft>
              <a:buNone/>
            </a:pPr>
            <a:r>
              <a:rPr lang="en-US" b="1" u="sng"/>
              <a:t>CHRONIC</a:t>
            </a:r>
            <a:endParaRPr b="1" u="sng"/>
          </a:p>
          <a:p>
            <a:pPr marL="457200" lvl="0" indent="-334327" algn="l" rtl="0">
              <a:spcBef>
                <a:spcPts val="1000"/>
              </a:spcBef>
              <a:spcAft>
                <a:spcPts val="0"/>
              </a:spcAft>
              <a:buSzPct val="64285"/>
              <a:buChar char="➔"/>
            </a:pPr>
            <a:r>
              <a:rPr lang="en-US"/>
              <a:t>Ascites</a:t>
            </a:r>
            <a:endParaRPr/>
          </a:p>
          <a:p>
            <a:pPr marL="457200" lvl="0" indent="-334327" algn="l" rtl="0">
              <a:spcBef>
                <a:spcPts val="0"/>
              </a:spcBef>
              <a:spcAft>
                <a:spcPts val="0"/>
              </a:spcAft>
              <a:buSzPct val="64285"/>
              <a:buChar char="➔"/>
            </a:pPr>
            <a:r>
              <a:rPr lang="en-US"/>
              <a:t>Oedema</a:t>
            </a:r>
            <a:endParaRPr/>
          </a:p>
          <a:p>
            <a:pPr marL="457200" lvl="0" indent="-334327" algn="l" rtl="0">
              <a:spcBef>
                <a:spcPts val="0"/>
              </a:spcBef>
              <a:spcAft>
                <a:spcPts val="0"/>
              </a:spcAft>
              <a:buSzPct val="64285"/>
              <a:buChar char="➔"/>
            </a:pPr>
            <a:r>
              <a:rPr lang="en-US"/>
              <a:t>Malaise</a:t>
            </a:r>
            <a:endParaRPr/>
          </a:p>
          <a:p>
            <a:pPr marL="457200" lvl="0" indent="-334327" algn="l" rtl="0">
              <a:spcBef>
                <a:spcPts val="0"/>
              </a:spcBef>
              <a:spcAft>
                <a:spcPts val="0"/>
              </a:spcAft>
              <a:buSzPct val="64285"/>
              <a:buChar char="➔"/>
            </a:pPr>
            <a:r>
              <a:rPr lang="en-US"/>
              <a:t>Dupuytren's Contracture </a:t>
            </a:r>
            <a:endParaRPr/>
          </a:p>
          <a:p>
            <a:pPr marL="457200" lvl="0" indent="-334327" algn="l" rtl="0">
              <a:spcBef>
                <a:spcPts val="0"/>
              </a:spcBef>
              <a:spcAft>
                <a:spcPts val="0"/>
              </a:spcAft>
              <a:buSzPct val="64285"/>
              <a:buChar char="➔"/>
            </a:pPr>
            <a:r>
              <a:rPr lang="en-US"/>
              <a:t>Anorexia</a:t>
            </a:r>
            <a:endParaRPr/>
          </a:p>
          <a:p>
            <a:pPr marL="457200" lvl="0" indent="-334327" algn="l" rtl="0">
              <a:spcBef>
                <a:spcPts val="0"/>
              </a:spcBef>
              <a:spcAft>
                <a:spcPts val="0"/>
              </a:spcAft>
              <a:buSzPct val="64285"/>
              <a:buChar char="➔"/>
            </a:pPr>
            <a:r>
              <a:rPr lang="en-US"/>
              <a:t>Pruritus </a:t>
            </a:r>
            <a:endParaRPr/>
          </a:p>
          <a:p>
            <a:pPr marL="457200" lvl="0" indent="-334327" algn="l" rtl="0">
              <a:spcBef>
                <a:spcPts val="0"/>
              </a:spcBef>
              <a:spcAft>
                <a:spcPts val="0"/>
              </a:spcAft>
              <a:buSzPct val="64285"/>
              <a:buChar char="➔"/>
            </a:pPr>
            <a:r>
              <a:rPr lang="en-US"/>
              <a:t>Clubbing </a:t>
            </a:r>
            <a:endParaRPr/>
          </a:p>
          <a:p>
            <a:pPr marL="457200" lvl="0" indent="-334327" algn="l" rtl="0">
              <a:spcBef>
                <a:spcPts val="0"/>
              </a:spcBef>
              <a:spcAft>
                <a:spcPts val="0"/>
              </a:spcAft>
              <a:buSzPct val="64285"/>
              <a:buChar char="➔"/>
            </a:pPr>
            <a:r>
              <a:rPr lang="en-US"/>
              <a:t>Xanthelasma </a:t>
            </a:r>
            <a:endParaRPr/>
          </a:p>
          <a:p>
            <a:pPr marL="457200" lvl="0" indent="-334327" algn="l" rtl="0">
              <a:spcBef>
                <a:spcPts val="0"/>
              </a:spcBef>
              <a:spcAft>
                <a:spcPts val="0"/>
              </a:spcAft>
              <a:buSzPct val="64285"/>
              <a:buChar char="➔"/>
            </a:pPr>
            <a:r>
              <a:rPr lang="en-US"/>
              <a:t>Palmar Erythema </a:t>
            </a:r>
            <a:endParaRPr/>
          </a:p>
          <a:p>
            <a:pPr marL="457200" lvl="0" indent="-334327" algn="l" rtl="0">
              <a:spcBef>
                <a:spcPts val="0"/>
              </a:spcBef>
              <a:spcAft>
                <a:spcPts val="0"/>
              </a:spcAft>
              <a:buSzPct val="64285"/>
              <a:buChar char="➔"/>
            </a:pPr>
            <a:r>
              <a:rPr lang="en-US"/>
              <a:t>Spider naevi</a:t>
            </a:r>
            <a:endParaRPr/>
          </a:p>
          <a:p>
            <a:pPr marL="457200" lvl="0" indent="-334327" algn="l" rtl="0">
              <a:spcBef>
                <a:spcPts val="0"/>
              </a:spcBef>
              <a:spcAft>
                <a:spcPts val="0"/>
              </a:spcAft>
              <a:buSzPct val="64285"/>
              <a:buChar char="➔"/>
            </a:pPr>
            <a:r>
              <a:rPr lang="en-US"/>
              <a:t>Hepatomegaly </a:t>
            </a:r>
            <a:endParaRPr/>
          </a:p>
          <a:p>
            <a:pPr marL="457200" lvl="0" indent="-334327" algn="l" rtl="0">
              <a:spcBef>
                <a:spcPts val="0"/>
              </a:spcBef>
              <a:spcAft>
                <a:spcPts val="0"/>
              </a:spcAft>
              <a:buSzPct val="64285"/>
              <a:buChar char="➔"/>
            </a:pPr>
            <a:r>
              <a:rPr lang="en-US"/>
              <a:t>Bleeding </a:t>
            </a:r>
            <a:endParaRPr/>
          </a:p>
          <a:p>
            <a:pPr marL="914400" lvl="1" indent="-334327" algn="l" rtl="0">
              <a:spcBef>
                <a:spcPts val="0"/>
              </a:spcBef>
              <a:spcAft>
                <a:spcPts val="0"/>
              </a:spcAft>
              <a:buSzPct val="75000"/>
              <a:buChar char="◆"/>
            </a:pPr>
            <a:r>
              <a:rPr lang="en-US"/>
              <a:t>Haematemesis </a:t>
            </a:r>
            <a:endParaRPr/>
          </a:p>
          <a:p>
            <a:pPr marL="914400" lvl="1" indent="-334327" algn="l" rtl="0">
              <a:spcBef>
                <a:spcPts val="0"/>
              </a:spcBef>
              <a:spcAft>
                <a:spcPts val="0"/>
              </a:spcAft>
              <a:buSzPct val="75000"/>
              <a:buChar char="◆"/>
            </a:pPr>
            <a:r>
              <a:rPr lang="en-US"/>
              <a:t>Easy bruising</a:t>
            </a:r>
            <a:r>
              <a:rPr lang="en-US" b="1" u="sng"/>
              <a:t> </a:t>
            </a:r>
            <a:endParaRPr b="1" u="sng"/>
          </a:p>
        </p:txBody>
      </p:sp>
      <p:pic>
        <p:nvPicPr>
          <p:cNvPr id="179" name="Google Shape;179;g1dc5249b26c_0_18"/>
          <p:cNvPicPr preferRelativeResize="0"/>
          <p:nvPr/>
        </p:nvPicPr>
        <p:blipFill>
          <a:blip r:embed="rId3">
            <a:alphaModFix/>
          </a:blip>
          <a:stretch>
            <a:fillRect/>
          </a:stretch>
        </p:blipFill>
        <p:spPr>
          <a:xfrm>
            <a:off x="9773724" y="5265800"/>
            <a:ext cx="2118500" cy="1592200"/>
          </a:xfrm>
          <a:prstGeom prst="rect">
            <a:avLst/>
          </a:prstGeom>
          <a:noFill/>
          <a:ln>
            <a:noFill/>
          </a:ln>
        </p:spPr>
      </p:pic>
      <p:pic>
        <p:nvPicPr>
          <p:cNvPr id="180" name="Google Shape;180;g1dc5249b26c_0_18"/>
          <p:cNvPicPr preferRelativeResize="0"/>
          <p:nvPr/>
        </p:nvPicPr>
        <p:blipFill>
          <a:blip r:embed="rId4">
            <a:alphaModFix/>
          </a:blip>
          <a:stretch>
            <a:fillRect/>
          </a:stretch>
        </p:blipFill>
        <p:spPr>
          <a:xfrm>
            <a:off x="9802063" y="3560425"/>
            <a:ext cx="2161350" cy="1438675"/>
          </a:xfrm>
          <a:prstGeom prst="rect">
            <a:avLst/>
          </a:prstGeom>
          <a:noFill/>
          <a:ln>
            <a:noFill/>
          </a:ln>
        </p:spPr>
      </p:pic>
      <p:pic>
        <p:nvPicPr>
          <p:cNvPr id="181" name="Google Shape;181;g1dc5249b26c_0_18"/>
          <p:cNvPicPr preferRelativeResize="0"/>
          <p:nvPr/>
        </p:nvPicPr>
        <p:blipFill>
          <a:blip r:embed="rId5">
            <a:alphaModFix/>
          </a:blip>
          <a:stretch>
            <a:fillRect/>
          </a:stretch>
        </p:blipFill>
        <p:spPr>
          <a:xfrm>
            <a:off x="9773713" y="1768150"/>
            <a:ext cx="2218036" cy="1242100"/>
          </a:xfrm>
          <a:prstGeom prst="rect">
            <a:avLst/>
          </a:prstGeom>
          <a:noFill/>
          <a:ln>
            <a:noFill/>
          </a:ln>
        </p:spPr>
      </p:pic>
      <p:pic>
        <p:nvPicPr>
          <p:cNvPr id="182" name="Google Shape;182;g1dc5249b26c_0_18"/>
          <p:cNvPicPr preferRelativeResize="0"/>
          <p:nvPr/>
        </p:nvPicPr>
        <p:blipFill>
          <a:blip r:embed="rId6">
            <a:alphaModFix/>
          </a:blip>
          <a:stretch>
            <a:fillRect/>
          </a:stretch>
        </p:blipFill>
        <p:spPr>
          <a:xfrm>
            <a:off x="2951948" y="1825625"/>
            <a:ext cx="2499625" cy="1395150"/>
          </a:xfrm>
          <a:prstGeom prst="rect">
            <a:avLst/>
          </a:prstGeom>
          <a:noFill/>
          <a:ln>
            <a:noFill/>
          </a:ln>
        </p:spPr>
      </p:pic>
      <p:pic>
        <p:nvPicPr>
          <p:cNvPr id="183" name="Google Shape;183;g1dc5249b26c_0_18"/>
          <p:cNvPicPr preferRelativeResize="0"/>
          <p:nvPr/>
        </p:nvPicPr>
        <p:blipFill>
          <a:blip r:embed="rId7">
            <a:alphaModFix/>
          </a:blip>
          <a:stretch>
            <a:fillRect/>
          </a:stretch>
        </p:blipFill>
        <p:spPr>
          <a:xfrm>
            <a:off x="3833148" y="3560435"/>
            <a:ext cx="1842000" cy="1626225"/>
          </a:xfrm>
          <a:prstGeom prst="rect">
            <a:avLst/>
          </a:prstGeom>
          <a:noFill/>
          <a:ln>
            <a:noFill/>
          </a:ln>
        </p:spPr>
      </p:pic>
      <p:pic>
        <p:nvPicPr>
          <p:cNvPr id="184" name="Google Shape;184;g1dc5249b26c_0_18"/>
          <p:cNvPicPr preferRelativeResize="0"/>
          <p:nvPr/>
        </p:nvPicPr>
        <p:blipFill>
          <a:blip r:embed="rId8">
            <a:alphaModFix/>
          </a:blip>
          <a:stretch>
            <a:fillRect/>
          </a:stretch>
        </p:blipFill>
        <p:spPr>
          <a:xfrm>
            <a:off x="3940221" y="5415958"/>
            <a:ext cx="1842000" cy="1225767"/>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6F02311-F14B-7D07-149B-B2B0D2A3E0E2}"/>
              </a:ext>
            </a:extLst>
          </p:cNvPr>
          <p:cNvSpPr>
            <a:spLocks noGrp="1"/>
          </p:cNvSpPr>
          <p:nvPr>
            <p:ph sz="half" idx="2"/>
          </p:nvPr>
        </p:nvSpPr>
        <p:spPr>
          <a:xfrm>
            <a:off x="2557369" y="6445054"/>
            <a:ext cx="5181600" cy="454112"/>
          </a:xfrm>
        </p:spPr>
        <p:txBody>
          <a:bodyPr>
            <a:normAutofit lnSpcReduction="10000"/>
          </a:bodyPr>
          <a:lstStyle/>
          <a:p>
            <a:pPr marL="0" indent="0">
              <a:buNone/>
            </a:pPr>
            <a:r>
              <a:rPr lang="en-GB" sz="1800" dirty="0"/>
              <a:t>Would show +ve IgG too</a:t>
            </a:r>
          </a:p>
        </p:txBody>
      </p:sp>
      <p:pic>
        <p:nvPicPr>
          <p:cNvPr id="6" name="Picture 5">
            <a:extLst>
              <a:ext uri="{FF2B5EF4-FFF2-40B4-BE49-F238E27FC236}">
                <a16:creationId xmlns:a16="http://schemas.microsoft.com/office/drawing/2014/main" id="{5129ACD7-C6B6-AC30-273D-1CF6D64B8878}"/>
              </a:ext>
            </a:extLst>
          </p:cNvPr>
          <p:cNvPicPr>
            <a:picLocks noChangeAspect="1"/>
          </p:cNvPicPr>
          <p:nvPr/>
        </p:nvPicPr>
        <p:blipFill>
          <a:blip r:embed="rId2"/>
          <a:stretch>
            <a:fillRect/>
          </a:stretch>
        </p:blipFill>
        <p:spPr>
          <a:xfrm>
            <a:off x="0" y="1221701"/>
            <a:ext cx="5291203" cy="4542656"/>
          </a:xfrm>
          <a:prstGeom prst="rect">
            <a:avLst/>
          </a:prstGeom>
        </p:spPr>
      </p:pic>
      <p:sp>
        <p:nvSpPr>
          <p:cNvPr id="7" name="Google Shape;143;g14f42a8af8d_0_0">
            <a:extLst>
              <a:ext uri="{FF2B5EF4-FFF2-40B4-BE49-F238E27FC236}">
                <a16:creationId xmlns:a16="http://schemas.microsoft.com/office/drawing/2014/main" id="{BA9DF294-D80D-C2C9-DC68-852C7F8A7E3D}"/>
              </a:ext>
            </a:extLst>
          </p:cNvPr>
          <p:cNvSpPr txBox="1">
            <a:spLocks/>
          </p:cNvSpPr>
          <p:nvPr/>
        </p:nvSpPr>
        <p:spPr>
          <a:xfrm>
            <a:off x="0" y="0"/>
            <a:ext cx="12192000" cy="1325700"/>
          </a:xfrm>
          <a:prstGeom prst="rect">
            <a:avLst/>
          </a:prstGeom>
          <a:solidFill>
            <a:srgbClr val="293267"/>
          </a:solid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SzPts val="1800"/>
            </a:pPr>
            <a:r>
              <a:rPr lang="en-GB" dirty="0">
                <a:solidFill>
                  <a:schemeClr val="bg1"/>
                </a:solidFill>
              </a:rPr>
              <a:t>Hepatitis B Diagnosis and Treatment:</a:t>
            </a:r>
          </a:p>
        </p:txBody>
      </p:sp>
      <p:cxnSp>
        <p:nvCxnSpPr>
          <p:cNvPr id="9" name="Straight Arrow Connector 8">
            <a:extLst>
              <a:ext uri="{FF2B5EF4-FFF2-40B4-BE49-F238E27FC236}">
                <a16:creationId xmlns:a16="http://schemas.microsoft.com/office/drawing/2014/main" id="{8C8087CC-6CD6-ACFF-8BDE-A50C13C6CF9B}"/>
              </a:ext>
            </a:extLst>
          </p:cNvPr>
          <p:cNvCxnSpPr>
            <a:cxnSpLocks/>
          </p:cNvCxnSpPr>
          <p:nvPr/>
        </p:nvCxnSpPr>
        <p:spPr>
          <a:xfrm flipV="1">
            <a:off x="4346503" y="5764357"/>
            <a:ext cx="0" cy="7096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Oval 10">
            <a:extLst>
              <a:ext uri="{FF2B5EF4-FFF2-40B4-BE49-F238E27FC236}">
                <a16:creationId xmlns:a16="http://schemas.microsoft.com/office/drawing/2014/main" id="{040BE508-16F0-D840-573D-200697C90B2E}"/>
              </a:ext>
            </a:extLst>
          </p:cNvPr>
          <p:cNvSpPr/>
          <p:nvPr/>
        </p:nvSpPr>
        <p:spPr>
          <a:xfrm>
            <a:off x="3544837" y="4721899"/>
            <a:ext cx="1603332" cy="9144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A90BB38-5BEA-AF48-135D-9EB1C54A1EB6}"/>
              </a:ext>
            </a:extLst>
          </p:cNvPr>
          <p:cNvSpPr txBox="1"/>
          <p:nvPr/>
        </p:nvSpPr>
        <p:spPr>
          <a:xfrm>
            <a:off x="5385641" y="2077257"/>
            <a:ext cx="6900797" cy="2831544"/>
          </a:xfrm>
          <a:prstGeom prst="rect">
            <a:avLst/>
          </a:prstGeom>
          <a:noFill/>
        </p:spPr>
        <p:txBody>
          <a:bodyPr wrap="square" rtlCol="0">
            <a:spAutoFit/>
          </a:bodyPr>
          <a:lstStyle/>
          <a:p>
            <a:r>
              <a:rPr lang="en-GB" sz="3200" b="1" dirty="0"/>
              <a:t>Treatment:</a:t>
            </a:r>
          </a:p>
          <a:p>
            <a:pPr marL="285750" indent="-285750">
              <a:buFontTx/>
              <a:buChar char="-"/>
            </a:pPr>
            <a:r>
              <a:rPr lang="en-GB" sz="3200" dirty="0"/>
              <a:t>Pegylated interferon alpha 2a   (anti-viral properties)</a:t>
            </a:r>
          </a:p>
          <a:p>
            <a:pPr marL="285750" indent="-285750">
              <a:buFontTx/>
              <a:buChar char="-"/>
            </a:pPr>
            <a:r>
              <a:rPr lang="en-GB" sz="3200" dirty="0"/>
              <a:t>Tenofovir</a:t>
            </a:r>
          </a:p>
          <a:p>
            <a:pPr marL="285750" indent="-285750">
              <a:buFontTx/>
              <a:buChar char="-"/>
            </a:pPr>
            <a:r>
              <a:rPr lang="en-GB" sz="3200" dirty="0"/>
              <a:t>Transplant </a:t>
            </a:r>
          </a:p>
          <a:p>
            <a:endParaRPr lang="en-GB" dirty="0"/>
          </a:p>
        </p:txBody>
      </p:sp>
    </p:spTree>
    <p:extLst>
      <p:ext uri="{BB962C8B-B14F-4D97-AF65-F5344CB8AC3E}">
        <p14:creationId xmlns:p14="http://schemas.microsoft.com/office/powerpoint/2010/main" val="35787368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2491E7-F9D9-F0AC-978F-9AC3199BBA5B}"/>
              </a:ext>
            </a:extLst>
          </p:cNvPr>
          <p:cNvSpPr>
            <a:spLocks noGrp="1"/>
          </p:cNvSpPr>
          <p:nvPr>
            <p:ph sz="half" idx="1"/>
          </p:nvPr>
        </p:nvSpPr>
        <p:spPr>
          <a:xfrm>
            <a:off x="0" y="1470079"/>
            <a:ext cx="12192000" cy="4351338"/>
          </a:xfrm>
        </p:spPr>
        <p:txBody>
          <a:bodyPr>
            <a:normAutofit/>
          </a:bodyPr>
          <a:lstStyle/>
          <a:p>
            <a:pPr marL="0" indent="0">
              <a:buNone/>
            </a:pPr>
            <a:r>
              <a:rPr lang="en-GB" b="1" dirty="0"/>
              <a:t>Single Stranded RNA virus </a:t>
            </a:r>
          </a:p>
          <a:p>
            <a:pPr marL="0" indent="0">
              <a:buNone/>
            </a:pPr>
            <a:endParaRPr lang="en-GB" dirty="0"/>
          </a:p>
          <a:p>
            <a:pPr marL="0" indent="0">
              <a:buNone/>
            </a:pPr>
            <a:r>
              <a:rPr lang="en-GB" b="1" dirty="0"/>
              <a:t>Can only survive in patients with Hep B infection </a:t>
            </a:r>
          </a:p>
          <a:p>
            <a:pPr>
              <a:buFontTx/>
              <a:buChar char="-"/>
            </a:pPr>
            <a:r>
              <a:rPr lang="en-GB" dirty="0"/>
              <a:t>Attaches itself to Hb S Ag </a:t>
            </a:r>
          </a:p>
          <a:p>
            <a:pPr>
              <a:buFontTx/>
              <a:buChar char="-"/>
            </a:pPr>
            <a:r>
              <a:rPr lang="en-GB" dirty="0"/>
              <a:t>Hep B + Hep D together means greater  chance of getting cirrhosis/HCC</a:t>
            </a:r>
          </a:p>
          <a:p>
            <a:pPr>
              <a:buFontTx/>
              <a:buChar char="-"/>
            </a:pPr>
            <a:endParaRPr lang="en-GB" dirty="0"/>
          </a:p>
          <a:p>
            <a:pPr marL="0" indent="0">
              <a:buNone/>
            </a:pPr>
            <a:r>
              <a:rPr lang="en-GB" b="1" dirty="0"/>
              <a:t>Treatment, Transmission, Presentation are the same as Hep B </a:t>
            </a:r>
          </a:p>
          <a:p>
            <a:pPr marL="0" indent="0">
              <a:buNone/>
            </a:pPr>
            <a:endParaRPr lang="en-GB" dirty="0"/>
          </a:p>
        </p:txBody>
      </p:sp>
      <p:sp>
        <p:nvSpPr>
          <p:cNvPr id="5" name="Google Shape;143;g14f42a8af8d_0_0">
            <a:extLst>
              <a:ext uri="{FF2B5EF4-FFF2-40B4-BE49-F238E27FC236}">
                <a16:creationId xmlns:a16="http://schemas.microsoft.com/office/drawing/2014/main" id="{1DCF56C1-05CE-E9C6-70F6-F8A6ED763E06}"/>
              </a:ext>
            </a:extLst>
          </p:cNvPr>
          <p:cNvSpPr txBox="1">
            <a:spLocks/>
          </p:cNvSpPr>
          <p:nvPr/>
        </p:nvSpPr>
        <p:spPr>
          <a:xfrm>
            <a:off x="0" y="0"/>
            <a:ext cx="12192000" cy="1325700"/>
          </a:xfrm>
          <a:prstGeom prst="rect">
            <a:avLst/>
          </a:prstGeom>
          <a:solidFill>
            <a:srgbClr val="293267"/>
          </a:solid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SzPts val="1800"/>
            </a:pPr>
            <a:r>
              <a:rPr lang="en-GB">
                <a:solidFill>
                  <a:schemeClr val="bg1"/>
                </a:solidFill>
              </a:rPr>
              <a:t>Hepatitis D </a:t>
            </a:r>
            <a:endParaRPr lang="en-GB" dirty="0">
              <a:solidFill>
                <a:schemeClr val="bg1"/>
              </a:solidFill>
            </a:endParaRPr>
          </a:p>
        </p:txBody>
      </p:sp>
    </p:spTree>
    <p:extLst>
      <p:ext uri="{BB962C8B-B14F-4D97-AF65-F5344CB8AC3E}">
        <p14:creationId xmlns:p14="http://schemas.microsoft.com/office/powerpoint/2010/main" val="18058364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4f42a8af8d_0_0"/>
          <p:cNvSpPr txBox="1">
            <a:spLocks noGrp="1"/>
          </p:cNvSpPr>
          <p:nvPr>
            <p:ph type="title"/>
          </p:nvPr>
        </p:nvSpPr>
        <p:spPr>
          <a:xfrm>
            <a:off x="0" y="0"/>
            <a:ext cx="121920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dirty="0">
                <a:solidFill>
                  <a:schemeClr val="bg1"/>
                </a:solidFill>
              </a:rPr>
              <a:t>Hepatitis C</a:t>
            </a:r>
            <a:endParaRPr dirty="0">
              <a:solidFill>
                <a:schemeClr val="bg1"/>
              </a:solidFill>
            </a:endParaRPr>
          </a:p>
        </p:txBody>
      </p:sp>
      <p:graphicFrame>
        <p:nvGraphicFramePr>
          <p:cNvPr id="3" name="Google Shape;145;g14f42a8af8d_0_0">
            <a:extLst>
              <a:ext uri="{FF2B5EF4-FFF2-40B4-BE49-F238E27FC236}">
                <a16:creationId xmlns:a16="http://schemas.microsoft.com/office/drawing/2014/main" id="{1ACB391E-38B4-5F24-1E73-B970F5A86E3C}"/>
              </a:ext>
            </a:extLst>
          </p:cNvPr>
          <p:cNvGraphicFramePr/>
          <p:nvPr/>
        </p:nvGraphicFramePr>
        <p:xfrm>
          <a:off x="0" y="1325700"/>
          <a:ext cx="12192000" cy="4858532"/>
        </p:xfrm>
        <a:graphic>
          <a:graphicData uri="http://schemas.openxmlformats.org/drawingml/2006/table">
            <a:tbl>
              <a:tblPr>
                <a:noFill/>
              </a:tblPr>
              <a:tblGrid>
                <a:gridCol w="5521084">
                  <a:extLst>
                    <a:ext uri="{9D8B030D-6E8A-4147-A177-3AD203B41FA5}">
                      <a16:colId xmlns:a16="http://schemas.microsoft.com/office/drawing/2014/main" val="20000"/>
                    </a:ext>
                  </a:extLst>
                </a:gridCol>
                <a:gridCol w="2223639">
                  <a:extLst>
                    <a:ext uri="{9D8B030D-6E8A-4147-A177-3AD203B41FA5}">
                      <a16:colId xmlns:a16="http://schemas.microsoft.com/office/drawing/2014/main" val="20001"/>
                    </a:ext>
                  </a:extLst>
                </a:gridCol>
                <a:gridCol w="1111819">
                  <a:extLst>
                    <a:ext uri="{9D8B030D-6E8A-4147-A177-3AD203B41FA5}">
                      <a16:colId xmlns:a16="http://schemas.microsoft.com/office/drawing/2014/main" val="2556364484"/>
                    </a:ext>
                  </a:extLst>
                </a:gridCol>
                <a:gridCol w="1111819">
                  <a:extLst>
                    <a:ext uri="{9D8B030D-6E8A-4147-A177-3AD203B41FA5}">
                      <a16:colId xmlns:a16="http://schemas.microsoft.com/office/drawing/2014/main" val="535472156"/>
                    </a:ext>
                  </a:extLst>
                </a:gridCol>
                <a:gridCol w="2223639">
                  <a:extLst>
                    <a:ext uri="{9D8B030D-6E8A-4147-A177-3AD203B41FA5}">
                      <a16:colId xmlns:a16="http://schemas.microsoft.com/office/drawing/2014/main" val="2176455865"/>
                    </a:ext>
                  </a:extLst>
                </a:gridCol>
              </a:tblGrid>
              <a:tr h="0">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VIRUS TYPE</a:t>
                      </a:r>
                      <a:endParaRPr sz="1400" b="1" u="none" strike="noStrike" cap="none" dirty="0"/>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Single Stranded RNA</a:t>
                      </a:r>
                      <a:endParaRPr sz="1400" u="none" strike="noStrike" cap="none" dirty="0"/>
                    </a:p>
                  </a:txBody>
                  <a:tcPr marL="91425" marR="91425" marT="91425" marB="91425"/>
                </a:tc>
                <a:tc hMerge="1">
                  <a:txBody>
                    <a:bodyPr/>
                    <a:lstStyle/>
                    <a:p>
                      <a:endParaRPr lang="en-GB"/>
                    </a:p>
                  </a:txBody>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Acute + Chronic </a:t>
                      </a:r>
                      <a:endParaRPr sz="1400" u="none" strike="noStrike" cap="none" dirty="0"/>
                    </a:p>
                  </a:txBody>
                  <a:tcPr marL="91425" marR="91425" marT="91425" marB="91425"/>
                </a:tc>
                <a:tc hMerge="1">
                  <a:txBody>
                    <a:bodyPr/>
                    <a:lstStyle/>
                    <a:p>
                      <a:endParaRPr lang="en-GB"/>
                    </a:p>
                  </a:txBody>
                  <a:tcPr/>
                </a:tc>
                <a:extLst>
                  <a:ext uri="{0D108BD9-81ED-4DB2-BD59-A6C34878D82A}">
                    <a16:rowId xmlns:a16="http://schemas.microsoft.com/office/drawing/2014/main" val="10000"/>
                  </a:ext>
                </a:extLst>
              </a:tr>
              <a:tr h="412224">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ROUTE OF TRANSMISSION </a:t>
                      </a:r>
                    </a:p>
                  </a:txBody>
                  <a:tcPr marL="91425" marR="91425" marT="91425" marB="91425"/>
                </a:tc>
                <a:tc gridSpan="4">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Blood, Bodily Fluids, IVDU</a:t>
                      </a:r>
                      <a:endParaRPr sz="1400" u="none" strike="noStrike" cap="none" dirty="0"/>
                    </a:p>
                  </a:txBody>
                  <a:tcPr marL="91425" marR="91425" marT="91425" marB="91425"/>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261288">
                <a:tc rowSpan="2">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PRESENTATION (</a:t>
                      </a:r>
                      <a:r>
                        <a:rPr lang="en-US" sz="1400" b="1" u="none" strike="noStrike" cap="none" dirty="0" err="1"/>
                        <a:t>Sx</a:t>
                      </a:r>
                      <a:r>
                        <a:rPr lang="en-US" sz="1400" b="1" u="none" strike="noStrike" cap="none" dirty="0"/>
                        <a:t>)</a:t>
                      </a:r>
                      <a:endParaRPr sz="1400" b="1" u="none" strike="noStrike" cap="none" dirty="0"/>
                    </a:p>
                  </a:txBody>
                  <a:tcPr marL="91425" marR="91425" marT="91425" marB="91425"/>
                </a:tc>
                <a:tc gridSpan="2">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dirty="0"/>
                        <a:t>Acute</a:t>
                      </a:r>
                      <a:endParaRPr sz="1400" b="1" u="none" strike="noStrike" cap="none" dirty="0"/>
                    </a:p>
                  </a:txBody>
                  <a:tcPr marL="91425" marR="91425" marT="91425" marB="91425"/>
                </a:tc>
                <a:tc hMerge="1">
                  <a:txBody>
                    <a:bodyPr/>
                    <a:lstStyle/>
                    <a:p>
                      <a:endParaRPr lang="en-GB"/>
                    </a:p>
                  </a:txBody>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dirty="0"/>
                        <a:t>Chronic </a:t>
                      </a:r>
                      <a:endParaRPr sz="1400" b="1" u="none" strike="noStrike" cap="none" dirty="0"/>
                    </a:p>
                  </a:txBody>
                  <a:tcPr marL="91425" marR="91425" marT="91425" marB="91425"/>
                </a:tc>
                <a:tc hMerge="1">
                  <a:txBody>
                    <a:bodyPr/>
                    <a:lstStyle/>
                    <a:p>
                      <a:endParaRPr lang="en-GB"/>
                    </a:p>
                  </a:txBody>
                  <a:tcPr/>
                </a:tc>
                <a:extLst>
                  <a:ext uri="{0D108BD9-81ED-4DB2-BD59-A6C34878D82A}">
                    <a16:rowId xmlns:a16="http://schemas.microsoft.com/office/drawing/2014/main" val="10003"/>
                  </a:ext>
                </a:extLst>
              </a:tr>
              <a:tr h="261288">
                <a:tc vMerge="1">
                  <a:txBody>
                    <a:bodyPr/>
                    <a:lstStyle/>
                    <a:p>
                      <a:endParaRPr lang="en-GB"/>
                    </a:p>
                  </a:txBody>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Asymptomatic </a:t>
                      </a:r>
                    </a:p>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or</a:t>
                      </a:r>
                    </a:p>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Malaise, Fever, Myalgias, Arthralgias, N+V, Diarrhoea</a:t>
                      </a:r>
                      <a:endParaRPr sz="1400" u="none" strike="noStrike" cap="none" dirty="0"/>
                    </a:p>
                  </a:txBody>
                  <a:tcPr marL="91425" marR="91425" marT="91425" marB="91425"/>
                </a:tc>
                <a:tc hMerge="1">
                  <a:txBody>
                    <a:bodyPr/>
                    <a:lstStyle/>
                    <a:p>
                      <a:endParaRPr lang="en-GB"/>
                    </a:p>
                  </a:txBody>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Usual Chronic Liver Signs </a:t>
                      </a:r>
                      <a:endParaRPr sz="1400" u="none" strike="noStrike" cap="none" dirty="0"/>
                    </a:p>
                  </a:txBody>
                  <a:tcPr marL="91425" marR="91425" marT="91425" marB="91425"/>
                </a:tc>
                <a:tc hMerge="1">
                  <a:txBody>
                    <a:bodyPr/>
                    <a:lstStyle/>
                    <a:p>
                      <a:endParaRPr lang="en-GB"/>
                    </a:p>
                  </a:txBody>
                  <a:tcPr/>
                </a:tc>
                <a:extLst>
                  <a:ext uri="{0D108BD9-81ED-4DB2-BD59-A6C34878D82A}">
                    <a16:rowId xmlns:a16="http://schemas.microsoft.com/office/drawing/2014/main" val="2590499235"/>
                  </a:ext>
                </a:extLst>
              </a:tr>
              <a:tr h="267983">
                <a:tc rowSpan="3">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DIAGNOSIS &amp; INVESTIGATIONS (</a:t>
                      </a:r>
                      <a:r>
                        <a:rPr lang="en-US" sz="1400" b="1" u="none" strike="noStrike" cap="none" dirty="0" err="1"/>
                        <a:t>Ix</a:t>
                      </a:r>
                      <a:r>
                        <a:rPr lang="en-US" sz="1400" b="1" u="none" strike="noStrike" cap="none" dirty="0"/>
                        <a:t>)</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i="1" u="none" strike="noStrike" cap="none" dirty="0"/>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rgbClr val="FF0000"/>
                          </a:solidFill>
                        </a:rPr>
                        <a:t>Anti </a:t>
                      </a:r>
                      <a:r>
                        <a:rPr lang="en-GB" sz="1400" b="1" i="0" u="none" strike="noStrike" cap="none" dirty="0" err="1">
                          <a:solidFill>
                            <a:srgbClr val="FF0000"/>
                          </a:solidFill>
                        </a:rPr>
                        <a:t>Hc</a:t>
                      </a:r>
                      <a:r>
                        <a:rPr lang="en-GB" sz="1400" b="1" i="0" u="none" strike="noStrike" cap="none" dirty="0">
                          <a:solidFill>
                            <a:srgbClr val="FF0000"/>
                          </a:solidFill>
                        </a:rPr>
                        <a:t> Ab -ve</a:t>
                      </a:r>
                      <a:endParaRPr sz="1400" b="1" i="0" u="none" strike="noStrike" cap="none" dirty="0">
                        <a:solidFill>
                          <a:srgbClr val="FF0000"/>
                        </a:solidFill>
                      </a:endParaRPr>
                    </a:p>
                  </a:txBody>
                  <a:tcPr marL="91425" marR="91425" marT="91425" marB="91425"/>
                </a:tc>
                <a:tc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400" b="1" i="0" u="none" strike="noStrike" cap="none" dirty="0">
                          <a:solidFill>
                            <a:schemeClr val="accent6"/>
                          </a:solidFill>
                        </a:rPr>
                        <a:t>Anti </a:t>
                      </a:r>
                      <a:r>
                        <a:rPr lang="en-GB" sz="1400" b="1" i="0" u="none" strike="noStrike" cap="none" dirty="0" err="1">
                          <a:solidFill>
                            <a:schemeClr val="accent6"/>
                          </a:solidFill>
                        </a:rPr>
                        <a:t>Hc</a:t>
                      </a:r>
                      <a:r>
                        <a:rPr lang="en-GB" sz="1400" b="1" i="0" u="none" strike="noStrike" cap="none" dirty="0">
                          <a:solidFill>
                            <a:schemeClr val="accent6"/>
                          </a:solidFill>
                        </a:rPr>
                        <a:t> Ab +ve</a:t>
                      </a:r>
                    </a:p>
                  </a:txBody>
                  <a:tcPr marL="91425" marR="91425" marT="91425" marB="91425"/>
                </a:tc>
                <a:extLst>
                  <a:ext uri="{0D108BD9-81ED-4DB2-BD59-A6C34878D82A}">
                    <a16:rowId xmlns:a16="http://schemas.microsoft.com/office/drawing/2014/main" val="10004"/>
                  </a:ext>
                </a:extLst>
              </a:tr>
              <a:tr h="267984">
                <a:tc vMerge="1">
                  <a:txBody>
                    <a:bodyPr/>
                    <a:lstStyle/>
                    <a:p>
                      <a:endParaRPr lang="en-GB"/>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err="1">
                          <a:solidFill>
                            <a:srgbClr val="FF0000"/>
                          </a:solidFill>
                        </a:rPr>
                        <a:t>Hc</a:t>
                      </a:r>
                      <a:r>
                        <a:rPr lang="en-GB" sz="1400" b="1" i="0" u="none" strike="noStrike" cap="none" dirty="0">
                          <a:solidFill>
                            <a:srgbClr val="FF0000"/>
                          </a:solidFill>
                        </a:rPr>
                        <a:t> RNA –ve</a:t>
                      </a:r>
                      <a:endParaRPr sz="1400" b="1" i="0" u="none" strike="noStrike" cap="none" dirty="0">
                        <a:solidFill>
                          <a:srgbClr val="FF0000"/>
                        </a:solidFill>
                      </a:endParaRPr>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n-GB" sz="1200" i="1" u="none" strike="noStrike" cap="none" dirty="0"/>
                        <a:t>No infection</a:t>
                      </a:r>
                      <a:endParaRPr sz="1200" i="1" u="none" strike="noStrike" cap="none" dirty="0"/>
                    </a:p>
                  </a:txBody>
                  <a:tcPr marL="91425" marR="91425" marT="91425" marB="91425"/>
                </a:tc>
                <a:tc hMerge="1">
                  <a:txBody>
                    <a:bodyPr/>
                    <a:lstStyle/>
                    <a:p>
                      <a:endParaRPr lang="en-GB"/>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200" i="1" u="none" strike="noStrike" cap="none" dirty="0"/>
                        <a:t>Resolved infection </a:t>
                      </a:r>
                      <a:endParaRPr sz="1200" i="1" u="none" strike="noStrike" cap="none" dirty="0"/>
                    </a:p>
                  </a:txBody>
                  <a:tcPr marL="91425" marR="91425" marT="91425" marB="91425"/>
                </a:tc>
                <a:extLst>
                  <a:ext uri="{0D108BD9-81ED-4DB2-BD59-A6C34878D82A}">
                    <a16:rowId xmlns:a16="http://schemas.microsoft.com/office/drawing/2014/main" val="376035095"/>
                  </a:ext>
                </a:extLst>
              </a:tr>
              <a:tr h="267983">
                <a:tc vMerge="1">
                  <a:txBody>
                    <a:bodyPr/>
                    <a:lstStyle/>
                    <a:p>
                      <a:endParaRPr lang="en-GB"/>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i="1" u="none" strike="noStrike" cap="none" dirty="0" err="1">
                          <a:solidFill>
                            <a:schemeClr val="accent6"/>
                          </a:solidFill>
                        </a:rPr>
                        <a:t>Hc</a:t>
                      </a:r>
                      <a:r>
                        <a:rPr lang="en-GB" sz="1400" b="1" i="1" u="none" strike="noStrike" cap="none" dirty="0">
                          <a:solidFill>
                            <a:schemeClr val="accent6"/>
                          </a:solidFill>
                        </a:rPr>
                        <a:t> RNA +ve</a:t>
                      </a:r>
                      <a:endParaRPr sz="1400" b="1" i="1" u="none" strike="noStrike" cap="none" dirty="0">
                        <a:solidFill>
                          <a:schemeClr val="accent6"/>
                        </a:solidFill>
                      </a:endParaRPr>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n-GB" sz="1200" i="1" u="none" strike="noStrike" cap="none" dirty="0"/>
                        <a:t>Active infection </a:t>
                      </a:r>
                      <a:endParaRPr sz="1200" i="1" u="none" strike="noStrike" cap="none" dirty="0"/>
                    </a:p>
                  </a:txBody>
                  <a:tcPr marL="91425" marR="91425" marT="91425" marB="91425"/>
                </a:tc>
                <a:tc hMerge="1">
                  <a:txBody>
                    <a:bodyPr/>
                    <a:lstStyle/>
                    <a:p>
                      <a:endParaRPr lang="en-GB"/>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200" i="1" u="none" strike="noStrike" cap="none" dirty="0"/>
                        <a:t>Active Infection (Acute/Chronic)</a:t>
                      </a:r>
                      <a:endParaRPr sz="1200" i="1" u="none" strike="noStrike" cap="none" dirty="0"/>
                    </a:p>
                  </a:txBody>
                  <a:tcPr marL="91425" marR="91425" marT="91425" marB="91425"/>
                </a:tc>
                <a:extLst>
                  <a:ext uri="{0D108BD9-81ED-4DB2-BD59-A6C34878D82A}">
                    <a16:rowId xmlns:a16="http://schemas.microsoft.com/office/drawing/2014/main" val="3830270783"/>
                  </a:ext>
                </a:extLst>
              </a:tr>
              <a:tr h="5225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TREATMENT (Tx)</a:t>
                      </a:r>
                      <a:endParaRPr sz="1400" b="1" u="none" strike="noStrike" cap="none"/>
                    </a:p>
                  </a:txBody>
                  <a:tcPr marL="91425" marR="91425" marT="91425" marB="91425"/>
                </a:tc>
                <a:tc gridSpan="4">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Direct Acting Antivirals (DAA) + Ribavirin </a:t>
                      </a:r>
                      <a:endParaRPr sz="1400" u="none" strike="noStrike" cap="none" dirty="0"/>
                    </a:p>
                  </a:txBody>
                  <a:tcPr marL="91425" marR="91425" marT="91425" marB="91425"/>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753993">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COMPLICATIONS (IF APPLICABLE)</a:t>
                      </a:r>
                      <a:endParaRPr sz="1400" b="1" u="none" strike="noStrike" cap="none" dirty="0"/>
                    </a:p>
                  </a:txBody>
                  <a:tcPr marL="91425" marR="91425" marT="91425" marB="91425"/>
                </a:tc>
                <a:tc gridSpan="4">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HCC</a:t>
                      </a:r>
                      <a:endParaRPr sz="1400" u="none" strike="noStrike" cap="none" dirty="0"/>
                    </a:p>
                  </a:txBody>
                  <a:tcPr marL="91425" marR="91425" marT="91425" marB="91425"/>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853033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4f42a8af8d_0_0"/>
          <p:cNvSpPr txBox="1">
            <a:spLocks noGrp="1"/>
          </p:cNvSpPr>
          <p:nvPr>
            <p:ph type="title"/>
          </p:nvPr>
        </p:nvSpPr>
        <p:spPr>
          <a:xfrm>
            <a:off x="0" y="-32085"/>
            <a:ext cx="121920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dirty="0">
                <a:solidFill>
                  <a:schemeClr val="bg1"/>
                </a:solidFill>
              </a:rPr>
              <a:t>Hepatitis E </a:t>
            </a:r>
            <a:endParaRPr dirty="0">
              <a:solidFill>
                <a:schemeClr val="bg1"/>
              </a:solidFill>
            </a:endParaRPr>
          </a:p>
        </p:txBody>
      </p:sp>
      <p:graphicFrame>
        <p:nvGraphicFramePr>
          <p:cNvPr id="2" name="Google Shape;145;g14f42a8af8d_0_0">
            <a:extLst>
              <a:ext uri="{FF2B5EF4-FFF2-40B4-BE49-F238E27FC236}">
                <a16:creationId xmlns:a16="http://schemas.microsoft.com/office/drawing/2014/main" id="{B84BD25A-827B-4589-4B00-E98B0E257816}"/>
              </a:ext>
            </a:extLst>
          </p:cNvPr>
          <p:cNvGraphicFramePr/>
          <p:nvPr/>
        </p:nvGraphicFramePr>
        <p:xfrm>
          <a:off x="0" y="1325700"/>
          <a:ext cx="12192000" cy="4479250"/>
        </p:xfrm>
        <a:graphic>
          <a:graphicData uri="http://schemas.openxmlformats.org/drawingml/2006/table">
            <a:tbl>
              <a:tblPr>
                <a:noFill/>
              </a:tblPr>
              <a:tblGrid>
                <a:gridCol w="5521084">
                  <a:extLst>
                    <a:ext uri="{9D8B030D-6E8A-4147-A177-3AD203B41FA5}">
                      <a16:colId xmlns:a16="http://schemas.microsoft.com/office/drawing/2014/main" val="20000"/>
                    </a:ext>
                  </a:extLst>
                </a:gridCol>
                <a:gridCol w="3335458">
                  <a:extLst>
                    <a:ext uri="{9D8B030D-6E8A-4147-A177-3AD203B41FA5}">
                      <a16:colId xmlns:a16="http://schemas.microsoft.com/office/drawing/2014/main" val="20001"/>
                    </a:ext>
                  </a:extLst>
                </a:gridCol>
                <a:gridCol w="3335458">
                  <a:extLst>
                    <a:ext uri="{9D8B030D-6E8A-4147-A177-3AD203B41FA5}">
                      <a16:colId xmlns:a16="http://schemas.microsoft.com/office/drawing/2014/main" val="535472156"/>
                    </a:ext>
                  </a:extLst>
                </a:gridCol>
              </a:tblGrid>
              <a:tr h="232671">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VIRUS TYPE </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Single Stranded RNA </a:t>
                      </a: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Acute</a:t>
                      </a:r>
                      <a:endParaRPr sz="1400" u="none" strike="noStrike" cap="none" dirty="0"/>
                    </a:p>
                  </a:txBody>
                  <a:tcPr marL="91425" marR="91425" marT="91425" marB="91425"/>
                </a:tc>
                <a:extLst>
                  <a:ext uri="{0D108BD9-81ED-4DB2-BD59-A6C34878D82A}">
                    <a16:rowId xmlns:a16="http://schemas.microsoft.com/office/drawing/2014/main" val="10000"/>
                  </a:ext>
                </a:extLst>
              </a:tr>
              <a:tr h="412224">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ROUTE OF TRANSMISSION </a:t>
                      </a:r>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err="1"/>
                        <a:t>f</a:t>
                      </a:r>
                      <a:r>
                        <a:rPr lang="en-GB" sz="1400" b="1" u="none" strike="noStrike" cap="none" dirty="0" err="1"/>
                        <a:t>AE</a:t>
                      </a:r>
                      <a:r>
                        <a:rPr lang="en-GB" sz="1400" u="none" strike="noStrike" cap="none" dirty="0" err="1"/>
                        <a:t>co</a:t>
                      </a:r>
                      <a:r>
                        <a:rPr lang="en-GB" sz="1400" u="none" strike="noStrike" cap="none" dirty="0"/>
                        <a:t>-oral: contaminated water, undercooked pork</a:t>
                      </a:r>
                    </a:p>
                  </a:txBody>
                  <a:tcPr marL="91425" marR="91425" marT="91425" marB="91425"/>
                </a:tc>
                <a:tc hMerge="1">
                  <a:txBody>
                    <a:bodyPr/>
                    <a:lstStyle/>
                    <a:p>
                      <a:endParaRPr lang="en-GB"/>
                    </a:p>
                  </a:txBody>
                  <a:tcPr/>
                </a:tc>
                <a:extLst>
                  <a:ext uri="{0D108BD9-81ED-4DB2-BD59-A6C34878D82A}">
                    <a16:rowId xmlns:a16="http://schemas.microsoft.com/office/drawing/2014/main" val="10001"/>
                  </a:ext>
                </a:extLst>
              </a:tr>
              <a:tr h="522576">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PRESENTATION (Sx)</a:t>
                      </a:r>
                      <a:endParaRPr sz="1400" b="1" u="none" strike="noStrike" cap="none"/>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Usually asymptomatic and self limiting </a:t>
                      </a:r>
                      <a:endParaRPr sz="1400" u="none" strike="noStrike" cap="none" dirty="0"/>
                    </a:p>
                  </a:txBody>
                  <a:tcPr marL="91425" marR="91425" marT="91425" marB="91425"/>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extLst>
                  <a:ext uri="{0D108BD9-81ED-4DB2-BD59-A6C34878D82A}">
                    <a16:rowId xmlns:a16="http://schemas.microsoft.com/office/drawing/2014/main" val="10003"/>
                  </a:ext>
                </a:extLst>
              </a:tr>
              <a:tr h="8039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DIAGNOSIS &amp; INVESTIGATIONS (Ix)</a:t>
                      </a:r>
                      <a:endParaRPr sz="1400" b="1" u="none" strike="noStrike" cap="none"/>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Serology</a:t>
                      </a:r>
                    </a:p>
                    <a:p>
                      <a:pPr marL="0" marR="0" lvl="0" indent="0" algn="l" rtl="0">
                        <a:lnSpc>
                          <a:spcPct val="100000"/>
                        </a:lnSpc>
                        <a:spcBef>
                          <a:spcPts val="0"/>
                        </a:spcBef>
                        <a:spcAft>
                          <a:spcPts val="0"/>
                        </a:spcAft>
                        <a:buClr>
                          <a:srgbClr val="000000"/>
                        </a:buClr>
                        <a:buSzPts val="1400"/>
                        <a:buFont typeface="Arial"/>
                        <a:buNone/>
                      </a:pPr>
                      <a:endParaRPr lang="en-GB" sz="1400" u="none" strike="noStrike" cap="none" dirty="0"/>
                    </a:p>
                    <a:p>
                      <a:pPr marL="0" marR="0" lvl="0" indent="0" algn="l" rtl="0">
                        <a:lnSpc>
                          <a:spcPct val="100000"/>
                        </a:lnSpc>
                        <a:spcBef>
                          <a:spcPts val="0"/>
                        </a:spcBef>
                        <a:spcAft>
                          <a:spcPts val="0"/>
                        </a:spcAft>
                        <a:buClr>
                          <a:srgbClr val="000000"/>
                        </a:buClr>
                        <a:buSzPts val="1400"/>
                        <a:buFont typeface="Arial"/>
                        <a:buNone/>
                      </a:pPr>
                      <a:endParaRPr lang="en-GB" sz="1400" u="none" strike="noStrike" cap="none" dirty="0"/>
                    </a:p>
                    <a:p>
                      <a:pPr marL="0" marR="0" lvl="0" indent="0" algn="l" rtl="0">
                        <a:lnSpc>
                          <a:spcPct val="100000"/>
                        </a:lnSpc>
                        <a:spcBef>
                          <a:spcPts val="0"/>
                        </a:spcBef>
                        <a:spcAft>
                          <a:spcPts val="0"/>
                        </a:spcAft>
                        <a:buClr>
                          <a:srgbClr val="000000"/>
                        </a:buClr>
                        <a:buSzPts val="1400"/>
                        <a:buFont typeface="Arial"/>
                        <a:buNone/>
                      </a:pPr>
                      <a:endParaRPr lang="en-GB" sz="1400" u="none" strike="noStrike" cap="none" dirty="0"/>
                    </a:p>
                    <a:p>
                      <a:pPr marL="0" marR="0" lvl="0" indent="0" algn="l" rtl="0">
                        <a:lnSpc>
                          <a:spcPct val="100000"/>
                        </a:lnSpc>
                        <a:spcBef>
                          <a:spcPts val="0"/>
                        </a:spcBef>
                        <a:spcAft>
                          <a:spcPts val="0"/>
                        </a:spcAft>
                        <a:buClr>
                          <a:srgbClr val="000000"/>
                        </a:buClr>
                        <a:buSzPts val="1400"/>
                        <a:buFont typeface="Arial"/>
                        <a:buNone/>
                      </a:pPr>
                      <a:endParaRPr lang="en-GB" sz="1400" u="none" strike="noStrike" cap="none" dirty="0"/>
                    </a:p>
                    <a:p>
                      <a:pPr marL="0" marR="0" lvl="0" indent="0" algn="l" rtl="0">
                        <a:lnSpc>
                          <a:spcPct val="100000"/>
                        </a:lnSpc>
                        <a:spcBef>
                          <a:spcPts val="0"/>
                        </a:spcBef>
                        <a:spcAft>
                          <a:spcPts val="0"/>
                        </a:spcAft>
                        <a:buClr>
                          <a:srgbClr val="000000"/>
                        </a:buClr>
                        <a:buSzPts val="1400"/>
                        <a:buFont typeface="Arial"/>
                        <a:buNone/>
                      </a:pPr>
                      <a:endParaRPr lang="en-GB" sz="1400" u="none" strike="noStrike" cap="none" dirty="0"/>
                    </a:p>
                    <a:p>
                      <a:pPr marL="0" marR="0" lvl="0" indent="0" algn="l" rtl="0">
                        <a:lnSpc>
                          <a:spcPct val="100000"/>
                        </a:lnSpc>
                        <a:spcBef>
                          <a:spcPts val="0"/>
                        </a:spcBef>
                        <a:spcAft>
                          <a:spcPts val="0"/>
                        </a:spcAft>
                        <a:buClr>
                          <a:srgbClr val="000000"/>
                        </a:buClr>
                        <a:buSzPts val="1400"/>
                        <a:buFont typeface="Arial"/>
                        <a:buNone/>
                      </a:pPr>
                      <a:endParaRPr lang="en-GB" sz="1400" u="none" strike="noStrike" cap="none" dirty="0"/>
                    </a:p>
                    <a:p>
                      <a:pPr marL="0" marR="0" lvl="0" indent="0" algn="l" rtl="0">
                        <a:lnSpc>
                          <a:spcPct val="100000"/>
                        </a:lnSpc>
                        <a:spcBef>
                          <a:spcPts val="0"/>
                        </a:spcBef>
                        <a:spcAft>
                          <a:spcPts val="0"/>
                        </a:spcAft>
                        <a:buClr>
                          <a:srgbClr val="000000"/>
                        </a:buClr>
                        <a:buSzPts val="1400"/>
                        <a:buFont typeface="Arial"/>
                        <a:buNone/>
                      </a:pPr>
                      <a:endParaRPr lang="en-GB"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hMerge="1">
                  <a:txBody>
                    <a:bodyPr/>
                    <a:lstStyle/>
                    <a:p>
                      <a:endParaRPr lang="en-GB"/>
                    </a:p>
                  </a:txBody>
                  <a:tcPr/>
                </a:tc>
                <a:extLst>
                  <a:ext uri="{0D108BD9-81ED-4DB2-BD59-A6C34878D82A}">
                    <a16:rowId xmlns:a16="http://schemas.microsoft.com/office/drawing/2014/main" val="10004"/>
                  </a:ext>
                </a:extLst>
              </a:tr>
              <a:tr h="5225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TREATMENT (Tx)</a:t>
                      </a:r>
                      <a:endParaRPr sz="1400" b="1" u="none" strike="noStrike" cap="none"/>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Supportive </a:t>
                      </a:r>
                      <a:endParaRPr sz="1400" u="none" strike="noStrike" cap="none" dirty="0"/>
                    </a:p>
                  </a:txBody>
                  <a:tcPr marL="91425" marR="91425" marT="91425" marB="91425"/>
                </a:tc>
                <a:tc hMerge="1">
                  <a:txBody>
                    <a:bodyPr/>
                    <a:lstStyle/>
                    <a:p>
                      <a:endParaRPr lang="en-GB"/>
                    </a:p>
                  </a:txBody>
                  <a:tcPr/>
                </a:tc>
                <a:extLst>
                  <a:ext uri="{0D108BD9-81ED-4DB2-BD59-A6C34878D82A}">
                    <a16:rowId xmlns:a16="http://schemas.microsoft.com/office/drawing/2014/main" val="10005"/>
                  </a:ext>
                </a:extLst>
              </a:tr>
              <a:tr h="5225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COMPLICATIONS (IF APPLICABLE)</a:t>
                      </a:r>
                      <a:endParaRPr sz="1400" b="1" u="none" strike="noStrike" cap="none" dirty="0"/>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Rare. Can progressive to cirrhosis in immunocompromised. </a:t>
                      </a:r>
                    </a:p>
                  </a:txBody>
                  <a:tcPr marL="91425" marR="91425" marT="91425" marB="91425"/>
                </a:tc>
                <a:tc hMerge="1">
                  <a:txBody>
                    <a:bodyPr/>
                    <a:lstStyle/>
                    <a:p>
                      <a:endParaRPr lang="en-GB"/>
                    </a:p>
                  </a:txBody>
                  <a:tcPr/>
                </a:tc>
                <a:extLst>
                  <a:ext uri="{0D108BD9-81ED-4DB2-BD59-A6C34878D82A}">
                    <a16:rowId xmlns:a16="http://schemas.microsoft.com/office/drawing/2014/main" val="10006"/>
                  </a:ext>
                </a:extLst>
              </a:tr>
            </a:tbl>
          </a:graphicData>
        </a:graphic>
      </p:graphicFrame>
      <p:pic>
        <p:nvPicPr>
          <p:cNvPr id="4" name="Picture 3" descr="Table&#10;&#10;Description automatically generated">
            <a:extLst>
              <a:ext uri="{FF2B5EF4-FFF2-40B4-BE49-F238E27FC236}">
                <a16:creationId xmlns:a16="http://schemas.microsoft.com/office/drawing/2014/main" id="{137491FC-D9EB-F588-278D-88BA2E8594D6}"/>
              </a:ext>
            </a:extLst>
          </p:cNvPr>
          <p:cNvPicPr>
            <a:picLocks noChangeAspect="1"/>
          </p:cNvPicPr>
          <p:nvPr/>
        </p:nvPicPr>
        <p:blipFill>
          <a:blip r:embed="rId3"/>
          <a:stretch>
            <a:fillRect/>
          </a:stretch>
        </p:blipFill>
        <p:spPr>
          <a:xfrm>
            <a:off x="7026442" y="2858045"/>
            <a:ext cx="3782428" cy="1798394"/>
          </a:xfrm>
          <a:prstGeom prst="rect">
            <a:avLst/>
          </a:prstGeom>
        </p:spPr>
      </p:pic>
    </p:spTree>
    <p:extLst>
      <p:ext uri="{BB962C8B-B14F-4D97-AF65-F5344CB8AC3E}">
        <p14:creationId xmlns:p14="http://schemas.microsoft.com/office/powerpoint/2010/main" val="16471712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43;g14f42a8af8d_0_0">
            <a:extLst>
              <a:ext uri="{FF2B5EF4-FFF2-40B4-BE49-F238E27FC236}">
                <a16:creationId xmlns:a16="http://schemas.microsoft.com/office/drawing/2014/main" id="{601767C4-B408-1221-10AA-1DBA0B0EA51D}"/>
              </a:ext>
            </a:extLst>
          </p:cNvPr>
          <p:cNvSpPr txBox="1">
            <a:spLocks noGrp="1"/>
          </p:cNvSpPr>
          <p:nvPr>
            <p:ph type="title"/>
          </p:nvPr>
        </p:nvSpPr>
        <p:spPr>
          <a:xfrm>
            <a:off x="0" y="-32085"/>
            <a:ext cx="121920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dirty="0">
                <a:solidFill>
                  <a:schemeClr val="bg1"/>
                </a:solidFill>
              </a:rPr>
              <a:t>Autoimmune Hepatitis</a:t>
            </a:r>
            <a:endParaRPr dirty="0">
              <a:solidFill>
                <a:schemeClr val="bg1"/>
              </a:solidFill>
            </a:endParaRPr>
          </a:p>
        </p:txBody>
      </p:sp>
      <p:sp>
        <p:nvSpPr>
          <p:cNvPr id="7" name="TextBox 6">
            <a:extLst>
              <a:ext uri="{FF2B5EF4-FFF2-40B4-BE49-F238E27FC236}">
                <a16:creationId xmlns:a16="http://schemas.microsoft.com/office/drawing/2014/main" id="{4A7C8A36-68A9-B9F2-6F39-9153257D5110}"/>
              </a:ext>
            </a:extLst>
          </p:cNvPr>
          <p:cNvSpPr txBox="1"/>
          <p:nvPr/>
        </p:nvSpPr>
        <p:spPr>
          <a:xfrm>
            <a:off x="144379" y="1732547"/>
            <a:ext cx="11710737" cy="646331"/>
          </a:xfrm>
          <a:prstGeom prst="rect">
            <a:avLst/>
          </a:prstGeom>
          <a:noFill/>
        </p:spPr>
        <p:txBody>
          <a:bodyPr wrap="square" rtlCol="0">
            <a:spAutoFit/>
          </a:bodyPr>
          <a:lstStyle/>
          <a:p>
            <a:r>
              <a:rPr lang="en-GB" b="1" dirty="0"/>
              <a:t>RISK FACTORS</a:t>
            </a:r>
            <a:r>
              <a:rPr lang="en-GB" dirty="0"/>
              <a:t>: Females, Other Autoimmunity, Viral Hepatitis</a:t>
            </a:r>
          </a:p>
          <a:p>
            <a:endParaRPr lang="en-GB" dirty="0"/>
          </a:p>
        </p:txBody>
      </p:sp>
      <p:graphicFrame>
        <p:nvGraphicFramePr>
          <p:cNvPr id="8" name="Table 8">
            <a:extLst>
              <a:ext uri="{FF2B5EF4-FFF2-40B4-BE49-F238E27FC236}">
                <a16:creationId xmlns:a16="http://schemas.microsoft.com/office/drawing/2014/main" id="{62E41B29-7D32-B94B-F6FC-CCD935D2DF5D}"/>
              </a:ext>
            </a:extLst>
          </p:cNvPr>
          <p:cNvGraphicFramePr>
            <a:graphicFrameLocks noGrp="1"/>
          </p:cNvGraphicFramePr>
          <p:nvPr>
            <p:extLst>
              <p:ext uri="{D42A27DB-BD31-4B8C-83A1-F6EECF244321}">
                <p14:modId xmlns:p14="http://schemas.microsoft.com/office/powerpoint/2010/main" val="3394283979"/>
              </p:ext>
            </p:extLst>
          </p:nvPr>
        </p:nvGraphicFramePr>
        <p:xfrm>
          <a:off x="144379" y="2390910"/>
          <a:ext cx="11839074" cy="4392621"/>
        </p:xfrm>
        <a:graphic>
          <a:graphicData uri="http://schemas.openxmlformats.org/drawingml/2006/table">
            <a:tbl>
              <a:tblPr firstRow="1" bandRow="1">
                <a:tableStyleId>{5940675A-B579-460E-94D1-54222C63F5DA}</a:tableStyleId>
              </a:tblPr>
              <a:tblGrid>
                <a:gridCol w="3946358">
                  <a:extLst>
                    <a:ext uri="{9D8B030D-6E8A-4147-A177-3AD203B41FA5}">
                      <a16:colId xmlns:a16="http://schemas.microsoft.com/office/drawing/2014/main" val="2587398908"/>
                    </a:ext>
                  </a:extLst>
                </a:gridCol>
                <a:gridCol w="3946358">
                  <a:extLst>
                    <a:ext uri="{9D8B030D-6E8A-4147-A177-3AD203B41FA5}">
                      <a16:colId xmlns:a16="http://schemas.microsoft.com/office/drawing/2014/main" val="513550279"/>
                    </a:ext>
                  </a:extLst>
                </a:gridCol>
                <a:gridCol w="3946358">
                  <a:extLst>
                    <a:ext uri="{9D8B030D-6E8A-4147-A177-3AD203B41FA5}">
                      <a16:colId xmlns:a16="http://schemas.microsoft.com/office/drawing/2014/main" val="800505922"/>
                    </a:ext>
                  </a:extLst>
                </a:gridCol>
              </a:tblGrid>
              <a:tr h="471173">
                <a:tc>
                  <a:txBody>
                    <a:bodyPr/>
                    <a:lstStyle/>
                    <a:p>
                      <a:endParaRPr lang="en-GB" sz="1400" b="1" dirty="0"/>
                    </a:p>
                  </a:txBody>
                  <a:tcPr/>
                </a:tc>
                <a:tc>
                  <a:txBody>
                    <a:bodyPr/>
                    <a:lstStyle/>
                    <a:p>
                      <a:pPr algn="ctr"/>
                      <a:r>
                        <a:rPr lang="en-GB" sz="1400" b="1" dirty="0"/>
                        <a:t>Type 1</a:t>
                      </a:r>
                    </a:p>
                  </a:txBody>
                  <a:tcPr/>
                </a:tc>
                <a:tc>
                  <a:txBody>
                    <a:bodyPr/>
                    <a:lstStyle/>
                    <a:p>
                      <a:pPr algn="ctr"/>
                      <a:r>
                        <a:rPr lang="en-GB" sz="1400" b="1" dirty="0"/>
                        <a:t>Type 2 </a:t>
                      </a:r>
                    </a:p>
                  </a:txBody>
                  <a:tcPr/>
                </a:tc>
                <a:extLst>
                  <a:ext uri="{0D108BD9-81ED-4DB2-BD59-A6C34878D82A}">
                    <a16:rowId xmlns:a16="http://schemas.microsoft.com/office/drawing/2014/main" val="2698926384"/>
                  </a:ext>
                </a:extLst>
              </a:tr>
              <a:tr h="471173">
                <a:tc>
                  <a:txBody>
                    <a:bodyPr/>
                    <a:lstStyle/>
                    <a:p>
                      <a:r>
                        <a:rPr lang="en-GB" sz="1400" b="1" dirty="0"/>
                        <a:t>WHO DOES IT AFFECT?</a:t>
                      </a:r>
                    </a:p>
                  </a:txBody>
                  <a:tcPr/>
                </a:tc>
                <a:tc>
                  <a:txBody>
                    <a:bodyPr/>
                    <a:lstStyle/>
                    <a:p>
                      <a:r>
                        <a:rPr lang="en-GB" sz="1400" dirty="0"/>
                        <a:t>Adult Females </a:t>
                      </a:r>
                    </a:p>
                  </a:txBody>
                  <a:tcPr/>
                </a:tc>
                <a:tc>
                  <a:txBody>
                    <a:bodyPr/>
                    <a:lstStyle/>
                    <a:p>
                      <a:r>
                        <a:rPr lang="en-GB" sz="1400" dirty="0"/>
                        <a:t>Younger Females </a:t>
                      </a:r>
                    </a:p>
                  </a:txBody>
                  <a:tcPr/>
                </a:tc>
                <a:extLst>
                  <a:ext uri="{0D108BD9-81ED-4DB2-BD59-A6C34878D82A}">
                    <a16:rowId xmlns:a16="http://schemas.microsoft.com/office/drawing/2014/main" val="1805042493"/>
                  </a:ext>
                </a:extLst>
              </a:tr>
              <a:tr h="1471609">
                <a:tc>
                  <a:txBody>
                    <a:bodyPr/>
                    <a:lstStyle/>
                    <a:p>
                      <a:r>
                        <a:rPr lang="en-GB" sz="1400" b="1" dirty="0"/>
                        <a:t>AUTOANTIBODIES INVOLVED</a:t>
                      </a:r>
                    </a:p>
                  </a:txBody>
                  <a:tcPr/>
                </a:tc>
                <a:tc>
                  <a:txBody>
                    <a:bodyPr/>
                    <a:lstStyle/>
                    <a:p>
                      <a:pPr marL="0" indent="0">
                        <a:buFontTx/>
                        <a:buNone/>
                      </a:pPr>
                      <a:r>
                        <a:rPr lang="en-GB" sz="1400" dirty="0"/>
                        <a:t>Anti-Nuclear Antibodies (ANA)</a:t>
                      </a:r>
                    </a:p>
                    <a:p>
                      <a:pPr marL="0" indent="0">
                        <a:buFontTx/>
                        <a:buNone/>
                      </a:pPr>
                      <a:endParaRPr lang="en-GB" sz="1400" dirty="0"/>
                    </a:p>
                    <a:p>
                      <a:pPr marL="0" indent="0">
                        <a:buFontTx/>
                        <a:buNone/>
                      </a:pPr>
                      <a:r>
                        <a:rPr lang="en-GB" sz="1400" dirty="0"/>
                        <a:t>Anti-Smooth Muscle Antibodies (ASMA)</a:t>
                      </a:r>
                    </a:p>
                    <a:p>
                      <a:pPr marL="0" indent="0">
                        <a:buFontTx/>
                        <a:buNone/>
                      </a:pPr>
                      <a:endParaRPr lang="en-GB" sz="1400" dirty="0"/>
                    </a:p>
                    <a:p>
                      <a:pPr marL="0" indent="0">
                        <a:buFontTx/>
                        <a:buNone/>
                      </a:pPr>
                      <a:r>
                        <a:rPr lang="en-GB" sz="1400" dirty="0"/>
                        <a:t>Anti Soluble Liver Antigen (Anti-SLA/LP)</a:t>
                      </a:r>
                    </a:p>
                  </a:txBody>
                  <a:tcPr/>
                </a:tc>
                <a:tc>
                  <a:txBody>
                    <a:bodyPr/>
                    <a:lstStyle/>
                    <a:p>
                      <a:r>
                        <a:rPr lang="en-GB" sz="1400" dirty="0"/>
                        <a:t>Anti-Liver Kidney Microsoms-1 (Anti-LKM1)</a:t>
                      </a:r>
                    </a:p>
                    <a:p>
                      <a:endParaRPr lang="en-GB" sz="1400" dirty="0"/>
                    </a:p>
                    <a:p>
                      <a:r>
                        <a:rPr lang="en-GB" sz="1400" dirty="0"/>
                        <a:t>Anti-Liver Cytosol Antigen Type 1 (Anti-LC1)</a:t>
                      </a:r>
                    </a:p>
                  </a:txBody>
                  <a:tcPr/>
                </a:tc>
                <a:extLst>
                  <a:ext uri="{0D108BD9-81ED-4DB2-BD59-A6C34878D82A}">
                    <a16:rowId xmlns:a16="http://schemas.microsoft.com/office/drawing/2014/main" val="4289633021"/>
                  </a:ext>
                </a:extLst>
              </a:tr>
              <a:tr h="471173">
                <a:tc>
                  <a:txBody>
                    <a:bodyPr/>
                    <a:lstStyle/>
                    <a:p>
                      <a:r>
                        <a:rPr lang="en-GB" sz="1400" b="1" dirty="0"/>
                        <a:t>PRESENTATION (</a:t>
                      </a:r>
                      <a:r>
                        <a:rPr lang="en-GB" sz="1400" b="1" dirty="0" err="1"/>
                        <a:t>Sx</a:t>
                      </a:r>
                      <a:r>
                        <a:rPr lang="en-GB" sz="1400" b="1" dirty="0"/>
                        <a:t>)</a:t>
                      </a:r>
                    </a:p>
                  </a:txBody>
                  <a:tcPr/>
                </a:tc>
                <a:tc gridSpan="2">
                  <a:txBody>
                    <a:bodyPr/>
                    <a:lstStyle/>
                    <a:p>
                      <a:pPr algn="ctr"/>
                      <a:r>
                        <a:rPr lang="en-GB" sz="1400" dirty="0"/>
                        <a:t>May be asymptomatic or have features of liver disease</a:t>
                      </a:r>
                    </a:p>
                    <a:p>
                      <a:pPr algn="ctr"/>
                      <a:endParaRPr lang="en-GB" sz="1400" dirty="0"/>
                    </a:p>
                  </a:txBody>
                  <a:tcPr/>
                </a:tc>
                <a:tc hMerge="1">
                  <a:txBody>
                    <a:bodyPr/>
                    <a:lstStyle/>
                    <a:p>
                      <a:r>
                        <a:rPr lang="en-GB" sz="1400" dirty="0"/>
                        <a:t>Jaundice </a:t>
                      </a:r>
                    </a:p>
                  </a:txBody>
                  <a:tcPr/>
                </a:tc>
                <a:extLst>
                  <a:ext uri="{0D108BD9-81ED-4DB2-BD59-A6C34878D82A}">
                    <a16:rowId xmlns:a16="http://schemas.microsoft.com/office/drawing/2014/main" val="3492856501"/>
                  </a:ext>
                </a:extLst>
              </a:tr>
              <a:tr h="471173">
                <a:tc>
                  <a:txBody>
                    <a:bodyPr/>
                    <a:lstStyle/>
                    <a:p>
                      <a:r>
                        <a:rPr lang="en-GB" sz="1400" b="1" dirty="0"/>
                        <a:t>INVESTIGATIONS </a:t>
                      </a:r>
                    </a:p>
                  </a:txBody>
                  <a:tcPr/>
                </a:tc>
                <a:tc gridSpan="2">
                  <a:txBody>
                    <a:bodyPr/>
                    <a:lstStyle/>
                    <a:p>
                      <a:pPr algn="ctr"/>
                      <a:r>
                        <a:rPr lang="en-GB" sz="1400" dirty="0"/>
                        <a:t>Based on Autoantibodies </a:t>
                      </a:r>
                    </a:p>
                  </a:txBody>
                  <a:tcPr/>
                </a:tc>
                <a:tc hMerge="1">
                  <a:txBody>
                    <a:bodyPr/>
                    <a:lstStyle/>
                    <a:p>
                      <a:endParaRPr lang="en-GB" sz="1400" dirty="0"/>
                    </a:p>
                  </a:txBody>
                  <a:tcPr/>
                </a:tc>
                <a:extLst>
                  <a:ext uri="{0D108BD9-81ED-4DB2-BD59-A6C34878D82A}">
                    <a16:rowId xmlns:a16="http://schemas.microsoft.com/office/drawing/2014/main" val="3354659286"/>
                  </a:ext>
                </a:extLst>
              </a:tr>
              <a:tr h="471173">
                <a:tc>
                  <a:txBody>
                    <a:bodyPr/>
                    <a:lstStyle/>
                    <a:p>
                      <a:r>
                        <a:rPr lang="en-GB" sz="1400" b="1" dirty="0"/>
                        <a:t>TREATMENT </a:t>
                      </a:r>
                    </a:p>
                  </a:txBody>
                  <a:tcPr/>
                </a:tc>
                <a:tc gridSpan="2">
                  <a:txBody>
                    <a:bodyPr/>
                    <a:lstStyle/>
                    <a:p>
                      <a:r>
                        <a:rPr lang="en-GB" sz="1400" dirty="0"/>
                        <a:t>Steroids (prednisolone) + Immunosuppressants (azathioprine)</a:t>
                      </a:r>
                    </a:p>
                    <a:p>
                      <a:r>
                        <a:rPr lang="en-GB" sz="1400" dirty="0"/>
                        <a:t>Liver Transplant </a:t>
                      </a:r>
                    </a:p>
                  </a:txBody>
                  <a:tcPr/>
                </a:tc>
                <a:tc hMerge="1">
                  <a:txBody>
                    <a:bodyPr/>
                    <a:lstStyle/>
                    <a:p>
                      <a:endParaRPr lang="en-GB" sz="1400" dirty="0"/>
                    </a:p>
                  </a:txBody>
                  <a:tcPr/>
                </a:tc>
                <a:extLst>
                  <a:ext uri="{0D108BD9-81ED-4DB2-BD59-A6C34878D82A}">
                    <a16:rowId xmlns:a16="http://schemas.microsoft.com/office/drawing/2014/main" val="3436310495"/>
                  </a:ext>
                </a:extLst>
              </a:tr>
              <a:tr h="471173">
                <a:tc>
                  <a:txBody>
                    <a:bodyPr/>
                    <a:lstStyle/>
                    <a:p>
                      <a:r>
                        <a:rPr lang="en-GB" sz="1400" b="1" dirty="0"/>
                        <a:t>COMPLICATIONS</a:t>
                      </a:r>
                      <a:r>
                        <a:rPr lang="en-GB" b="1" dirty="0"/>
                        <a:t> </a:t>
                      </a:r>
                    </a:p>
                  </a:txBody>
                  <a:tcPr/>
                </a:tc>
                <a:tc gridSpan="2">
                  <a:txBody>
                    <a:bodyPr/>
                    <a:lstStyle/>
                    <a:p>
                      <a:r>
                        <a:rPr lang="en-GB" sz="1400" dirty="0"/>
                        <a:t>Cirrhosis </a:t>
                      </a:r>
                    </a:p>
                  </a:txBody>
                  <a:tcPr/>
                </a:tc>
                <a:tc hMerge="1">
                  <a:txBody>
                    <a:bodyPr/>
                    <a:lstStyle/>
                    <a:p>
                      <a:endParaRPr lang="en-GB" dirty="0"/>
                    </a:p>
                  </a:txBody>
                  <a:tcPr/>
                </a:tc>
                <a:extLst>
                  <a:ext uri="{0D108BD9-81ED-4DB2-BD59-A6C34878D82A}">
                    <a16:rowId xmlns:a16="http://schemas.microsoft.com/office/drawing/2014/main" val="570020940"/>
                  </a:ext>
                </a:extLst>
              </a:tr>
            </a:tbl>
          </a:graphicData>
        </a:graphic>
      </p:graphicFrame>
    </p:spTree>
    <p:extLst>
      <p:ext uri="{BB962C8B-B14F-4D97-AF65-F5344CB8AC3E}">
        <p14:creationId xmlns:p14="http://schemas.microsoft.com/office/powerpoint/2010/main" val="1561023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4f42a8af8d_0_0"/>
          <p:cNvSpPr txBox="1">
            <a:spLocks noGrp="1"/>
          </p:cNvSpPr>
          <p:nvPr>
            <p:ph type="title"/>
          </p:nvPr>
        </p:nvSpPr>
        <p:spPr>
          <a:xfrm>
            <a:off x="0" y="0"/>
            <a:ext cx="121920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dirty="0">
                <a:solidFill>
                  <a:schemeClr val="bg1"/>
                </a:solidFill>
              </a:rPr>
              <a:t>Haemochromatosis</a:t>
            </a:r>
            <a:endParaRPr dirty="0">
              <a:solidFill>
                <a:schemeClr val="bg1"/>
              </a:solidFill>
            </a:endParaRPr>
          </a:p>
        </p:txBody>
      </p:sp>
      <p:graphicFrame>
        <p:nvGraphicFramePr>
          <p:cNvPr id="145" name="Google Shape;145;g14f42a8af8d_0_0"/>
          <p:cNvGraphicFramePr/>
          <p:nvPr/>
        </p:nvGraphicFramePr>
        <p:xfrm>
          <a:off x="0" y="1325700"/>
          <a:ext cx="12192000" cy="5582413"/>
        </p:xfrm>
        <a:graphic>
          <a:graphicData uri="http://schemas.openxmlformats.org/drawingml/2006/table">
            <a:tbl>
              <a:tblPr>
                <a:noFill/>
              </a:tblPr>
              <a:tblGrid>
                <a:gridCol w="2783613">
                  <a:extLst>
                    <a:ext uri="{9D8B030D-6E8A-4147-A177-3AD203B41FA5}">
                      <a16:colId xmlns:a16="http://schemas.microsoft.com/office/drawing/2014/main" val="20000"/>
                    </a:ext>
                  </a:extLst>
                </a:gridCol>
                <a:gridCol w="9408387">
                  <a:extLst>
                    <a:ext uri="{9D8B030D-6E8A-4147-A177-3AD203B41FA5}">
                      <a16:colId xmlns:a16="http://schemas.microsoft.com/office/drawing/2014/main" val="20001"/>
                    </a:ext>
                  </a:extLst>
                </a:gridCol>
              </a:tblGrid>
              <a:tr h="884742">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DEFINITION</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Genetic disorder that causes the body to absorb and store excess Iron </a:t>
                      </a:r>
                      <a:endParaRPr sz="1400" u="none" strike="noStrike" cap="none" dirty="0"/>
                    </a:p>
                  </a:txBody>
                  <a:tcPr marL="91425" marR="91425" marT="91425" marB="91425"/>
                </a:tc>
                <a:extLst>
                  <a:ext uri="{0D108BD9-81ED-4DB2-BD59-A6C34878D82A}">
                    <a16:rowId xmlns:a16="http://schemas.microsoft.com/office/drawing/2014/main" val="10000"/>
                  </a:ext>
                </a:extLst>
              </a:tr>
              <a:tr h="927027">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AETIOLOGY </a:t>
                      </a: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&amp;</a:t>
                      </a: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 RISK FACTORS</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Autosomal Recessive inheritance of mutated HFE gene </a:t>
                      </a:r>
                    </a:p>
                    <a:p>
                      <a:pPr marL="0" marR="0" lvl="0" indent="0" algn="l" rtl="0">
                        <a:lnSpc>
                          <a:spcPct val="100000"/>
                        </a:lnSpc>
                        <a:spcBef>
                          <a:spcPts val="0"/>
                        </a:spcBef>
                        <a:spcAft>
                          <a:spcPts val="0"/>
                        </a:spcAft>
                        <a:buClr>
                          <a:srgbClr val="000000"/>
                        </a:buClr>
                        <a:buSzPts val="1400"/>
                        <a:buFont typeface="Arial"/>
                        <a:buNone/>
                      </a:pPr>
                      <a:endParaRPr lang="en-GB" sz="1400" u="none" strike="noStrike" cap="none" dirty="0"/>
                    </a:p>
                    <a:p>
                      <a:pPr marL="0" marR="0" lvl="0" indent="0" algn="l" rtl="0">
                        <a:lnSpc>
                          <a:spcPct val="100000"/>
                        </a:lnSpc>
                        <a:spcBef>
                          <a:spcPts val="0"/>
                        </a:spcBef>
                        <a:spcAft>
                          <a:spcPts val="0"/>
                        </a:spcAft>
                        <a:buClr>
                          <a:srgbClr val="000000"/>
                        </a:buClr>
                        <a:buSzPts val="1400"/>
                        <a:buFontTx/>
                        <a:buNone/>
                      </a:pPr>
                      <a:r>
                        <a:rPr lang="en-GB" sz="1400" u="none" strike="noStrike" cap="none" dirty="0"/>
                        <a:t>Middle Age, Male, Alcohol </a:t>
                      </a:r>
                    </a:p>
                  </a:txBody>
                  <a:tcPr marL="91425" marR="91425" marT="91425" marB="91425"/>
                </a:tc>
                <a:extLst>
                  <a:ext uri="{0D108BD9-81ED-4DB2-BD59-A6C34878D82A}">
                    <a16:rowId xmlns:a16="http://schemas.microsoft.com/office/drawing/2014/main" val="10001"/>
                  </a:ext>
                </a:extLst>
              </a:tr>
              <a:tr h="860691">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PATHOPHYSIOLOGY (IF APPLICABLE)</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Excess Iron is absorbed by the body and deposited in multiple organs: Liver, Joints, Pancreas, Heart, Skin and Gonads </a:t>
                      </a:r>
                      <a:endParaRPr sz="1400" u="none" strike="noStrike" cap="none" dirty="0"/>
                    </a:p>
                  </a:txBody>
                  <a:tcPr marL="91425" marR="91425" marT="91425" marB="91425"/>
                </a:tc>
                <a:extLst>
                  <a:ext uri="{0D108BD9-81ED-4DB2-BD59-A6C34878D82A}">
                    <a16:rowId xmlns:a16="http://schemas.microsoft.com/office/drawing/2014/main" val="10002"/>
                  </a:ext>
                </a:extLst>
              </a:tr>
              <a:tr h="686678">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PRESENTATION (Sx)</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Symptoms: Joint Pain, Fatigue and Weakness, Abdominal Pain, Loss of Sex Drive/ED</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Signs: Slate Grey Skin, Irregular Heartbeats, Diabetes</a:t>
                      </a:r>
                      <a:endParaRPr sz="1400" u="none" strike="noStrike" cap="none" dirty="0"/>
                    </a:p>
                  </a:txBody>
                  <a:tcPr marL="91425" marR="91425" marT="91425" marB="91425"/>
                </a:tc>
                <a:extLst>
                  <a:ext uri="{0D108BD9-81ED-4DB2-BD59-A6C34878D82A}">
                    <a16:rowId xmlns:a16="http://schemas.microsoft.com/office/drawing/2014/main" val="10003"/>
                  </a:ext>
                </a:extLst>
              </a:tr>
              <a:tr h="927027">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DIAGNOSIS &amp; INVESTIGATIONS (Ix)</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Bloods – </a:t>
                      </a:r>
                      <a:r>
                        <a:rPr lang="en-GB" sz="1400" u="none" strike="noStrike" cap="none" dirty="0">
                          <a:latin typeface="Calibri" panose="020F0502020204030204" pitchFamily="34" charset="0"/>
                          <a:cs typeface="Calibri" panose="020F0502020204030204" pitchFamily="34" charset="0"/>
                        </a:rPr>
                        <a:t>↑ serum Fe,</a:t>
                      </a:r>
                      <a:r>
                        <a:rPr lang="en-GB" sz="1400" u="none" strike="noStrike" cap="none" dirty="0"/>
                        <a:t> serum ferritin, serum transferrin</a:t>
                      </a:r>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Genetic Tests </a:t>
                      </a:r>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Liver Biopsy</a:t>
                      </a:r>
                      <a:endParaRPr sz="1400" u="none" strike="noStrike" cap="none" dirty="0"/>
                    </a:p>
                  </a:txBody>
                  <a:tcPr marL="91425" marR="91425" marT="91425" marB="91425"/>
                </a:tc>
                <a:extLst>
                  <a:ext uri="{0D108BD9-81ED-4DB2-BD59-A6C34878D82A}">
                    <a16:rowId xmlns:a16="http://schemas.microsoft.com/office/drawing/2014/main" val="10004"/>
                  </a:ext>
                </a:extLst>
              </a:tr>
              <a:tr h="686678">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TREATMENT (Tx)</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1</a:t>
                      </a:r>
                      <a:r>
                        <a:rPr lang="en-GB" sz="1400" u="none" strike="noStrike" cap="none" baseline="30000" dirty="0"/>
                        <a:t>st</a:t>
                      </a:r>
                      <a:r>
                        <a:rPr lang="en-GB" sz="1400" u="none" strike="noStrike" cap="none" dirty="0"/>
                        <a:t> line = Venesection     2</a:t>
                      </a:r>
                      <a:r>
                        <a:rPr lang="en-GB" sz="1400" u="none" strike="noStrike" cap="none" baseline="30000" dirty="0"/>
                        <a:t>nd</a:t>
                      </a:r>
                      <a:r>
                        <a:rPr lang="en-GB" sz="1400" u="none" strike="noStrike" cap="none" dirty="0"/>
                        <a:t> line = Iron chelation </a:t>
                      </a:r>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Lifestyle changes – reduce alcohol, exercise….</a:t>
                      </a:r>
                      <a:endParaRPr sz="1400" u="none" strike="noStrike" cap="none" dirty="0"/>
                    </a:p>
                  </a:txBody>
                  <a:tcPr marL="91425" marR="91425" marT="91425" marB="91425"/>
                </a:tc>
                <a:extLst>
                  <a:ext uri="{0D108BD9-81ED-4DB2-BD59-A6C34878D82A}">
                    <a16:rowId xmlns:a16="http://schemas.microsoft.com/office/drawing/2014/main" val="10005"/>
                  </a:ext>
                </a:extLst>
              </a:tr>
              <a:tr h="559457">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COMPLICATIONS (IF APPLICABLE)</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Hepatomegaly, Liver Cirrhosis, HCC, Hypothyroidism, Diabetes </a:t>
                      </a:r>
                      <a:endParaRPr sz="1400" u="none" strike="noStrike" cap="none" dirty="0"/>
                    </a:p>
                  </a:txBody>
                  <a:tcPr marL="91425" marR="91425" marT="91425" marB="91425"/>
                </a:tc>
                <a:extLst>
                  <a:ext uri="{0D108BD9-81ED-4DB2-BD59-A6C34878D82A}">
                    <a16:rowId xmlns:a16="http://schemas.microsoft.com/office/drawing/2014/main" val="10006"/>
                  </a:ext>
                </a:extLst>
              </a:tr>
            </a:tbl>
          </a:graphicData>
        </a:graphic>
      </p:graphicFrame>
      <p:pic>
        <p:nvPicPr>
          <p:cNvPr id="1026" name="Picture 2" descr="Hemochromatosis - Blood Disorders - MSD Manual Consumer Version">
            <a:extLst>
              <a:ext uri="{FF2B5EF4-FFF2-40B4-BE49-F238E27FC236}">
                <a16:creationId xmlns:a16="http://schemas.microsoft.com/office/drawing/2014/main" id="{F11A12BE-5C01-2621-8D8A-B742BB12A5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2195" y="4673504"/>
            <a:ext cx="3549805" cy="21844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4f42a8af8d_0_0"/>
          <p:cNvSpPr txBox="1">
            <a:spLocks noGrp="1"/>
          </p:cNvSpPr>
          <p:nvPr>
            <p:ph type="title"/>
          </p:nvPr>
        </p:nvSpPr>
        <p:spPr>
          <a:xfrm>
            <a:off x="-1" y="0"/>
            <a:ext cx="12192001"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dirty="0">
                <a:solidFill>
                  <a:schemeClr val="bg1"/>
                </a:solidFill>
              </a:rPr>
              <a:t>Wilson’s Disease</a:t>
            </a:r>
            <a:endParaRPr dirty="0">
              <a:solidFill>
                <a:schemeClr val="bg1"/>
              </a:solidFill>
            </a:endParaRPr>
          </a:p>
        </p:txBody>
      </p:sp>
      <p:graphicFrame>
        <p:nvGraphicFramePr>
          <p:cNvPr id="145" name="Google Shape;145;g14f42a8af8d_0_0"/>
          <p:cNvGraphicFramePr/>
          <p:nvPr/>
        </p:nvGraphicFramePr>
        <p:xfrm>
          <a:off x="0" y="1325700"/>
          <a:ext cx="12191999" cy="5532302"/>
        </p:xfrm>
        <a:graphic>
          <a:graphicData uri="http://schemas.openxmlformats.org/drawingml/2006/table">
            <a:tbl>
              <a:tblPr>
                <a:noFill/>
              </a:tblPr>
              <a:tblGrid>
                <a:gridCol w="4069454">
                  <a:extLst>
                    <a:ext uri="{9D8B030D-6E8A-4147-A177-3AD203B41FA5}">
                      <a16:colId xmlns:a16="http://schemas.microsoft.com/office/drawing/2014/main" val="20000"/>
                    </a:ext>
                  </a:extLst>
                </a:gridCol>
                <a:gridCol w="8122545">
                  <a:extLst>
                    <a:ext uri="{9D8B030D-6E8A-4147-A177-3AD203B41FA5}">
                      <a16:colId xmlns:a16="http://schemas.microsoft.com/office/drawing/2014/main" val="20001"/>
                    </a:ext>
                  </a:extLst>
                </a:gridCol>
              </a:tblGrid>
              <a:tr h="1005739">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DEFINITION</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Excessive accumulation of Copper in the body and tissues </a:t>
                      </a:r>
                      <a:endParaRPr sz="1400" u="none" strike="noStrike" cap="none" dirty="0"/>
                    </a:p>
                  </a:txBody>
                  <a:tcPr marL="91425" marR="91425" marT="91425" marB="91425"/>
                </a:tc>
                <a:extLst>
                  <a:ext uri="{0D108BD9-81ED-4DB2-BD59-A6C34878D82A}">
                    <a16:rowId xmlns:a16="http://schemas.microsoft.com/office/drawing/2014/main" val="10000"/>
                  </a:ext>
                </a:extLst>
              </a:tr>
              <a:tr h="1086371">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CAUSES </a:t>
                      </a: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 </a:t>
                      </a:r>
                    </a:p>
                    <a:p>
                      <a:pPr marL="0" marR="0" lvl="0" indent="0" algn="l" rtl="0">
                        <a:lnSpc>
                          <a:spcPct val="100000"/>
                        </a:lnSpc>
                        <a:spcBef>
                          <a:spcPts val="0"/>
                        </a:spcBef>
                        <a:spcAft>
                          <a:spcPts val="0"/>
                        </a:spcAft>
                        <a:buClr>
                          <a:srgbClr val="000000"/>
                        </a:buClr>
                        <a:buSzPts val="1400"/>
                        <a:buFont typeface="Arial"/>
                        <a:buNone/>
                      </a:pPr>
                      <a:endParaRPr lang="en-US" sz="1400" b="1" u="none" strike="noStrike" cap="none" dirty="0"/>
                    </a:p>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RISK FACTORS</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Autosomal Recessive mutation of ATP7B copper-binding-protein = reduced removal of Cu in liver</a:t>
                      </a:r>
                    </a:p>
                    <a:p>
                      <a:pPr marL="0" marR="0" lvl="0" indent="0" algn="l" rtl="0">
                        <a:lnSpc>
                          <a:spcPct val="100000"/>
                        </a:lnSpc>
                        <a:spcBef>
                          <a:spcPts val="0"/>
                        </a:spcBef>
                        <a:spcAft>
                          <a:spcPts val="0"/>
                        </a:spcAft>
                        <a:buClr>
                          <a:srgbClr val="000000"/>
                        </a:buClr>
                        <a:buSzPts val="1400"/>
                        <a:buFont typeface="Arial"/>
                        <a:buNone/>
                      </a:pPr>
                      <a:endParaRPr lang="en-GB"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FHx, Male, 5-35, </a:t>
                      </a:r>
                      <a:endParaRPr sz="1400" u="none" strike="noStrike" cap="none" dirty="0"/>
                    </a:p>
                  </a:txBody>
                  <a:tcPr marL="91425" marR="91425" marT="91425" marB="91425"/>
                </a:tc>
                <a:extLst>
                  <a:ext uri="{0D108BD9-81ED-4DB2-BD59-A6C34878D82A}">
                    <a16:rowId xmlns:a16="http://schemas.microsoft.com/office/drawing/2014/main" val="10001"/>
                  </a:ext>
                </a:extLst>
              </a:tr>
              <a:tr h="842803">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PATHOPHYSIOLOGY (IF APPLICABLE)</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Build of excess Cu in liver, brain and other organs </a:t>
                      </a:r>
                      <a:endParaRPr sz="1400" u="none" strike="noStrike" cap="none" dirty="0"/>
                    </a:p>
                  </a:txBody>
                  <a:tcPr marL="91425" marR="91425" marT="91425" marB="91425"/>
                </a:tc>
                <a:extLst>
                  <a:ext uri="{0D108BD9-81ED-4DB2-BD59-A6C34878D82A}">
                    <a16:rowId xmlns:a16="http://schemas.microsoft.com/office/drawing/2014/main" val="10002"/>
                  </a:ext>
                </a:extLst>
              </a:tr>
              <a:tr h="54783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PRESENTATION (Sx)</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Jaundice, Parkinsonism (Cu in BG), dystonia, </a:t>
                      </a:r>
                      <a:r>
                        <a:rPr lang="en-GB" sz="1400" u="none" strike="noStrike" cap="none" dirty="0"/>
                        <a:t>dysarthria,</a:t>
                      </a:r>
                      <a:r>
                        <a:rPr lang="en-US" sz="1400" u="none" strike="noStrike" cap="none" dirty="0"/>
                        <a:t> Kayser-Fleischer Ring (Cu in cornea)</a:t>
                      </a:r>
                      <a:endParaRPr sz="1400" u="none" strike="noStrike" cap="none" dirty="0"/>
                    </a:p>
                  </a:txBody>
                  <a:tcPr marL="91425" marR="91425" marT="91425" marB="91425"/>
                </a:tc>
                <a:extLst>
                  <a:ext uri="{0D108BD9-81ED-4DB2-BD59-A6C34878D82A}">
                    <a16:rowId xmlns:a16="http://schemas.microsoft.com/office/drawing/2014/main" val="10003"/>
                  </a:ext>
                </a:extLst>
              </a:tr>
              <a:tr h="8627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DIAGNOSIS &amp; INVESTIGATIONS (Ix)</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Serum Cu &amp; ceruloplasmin = </a:t>
                      </a:r>
                      <a:r>
                        <a:rPr lang="en-GB" sz="1400" u="none" strike="noStrike" cap="none" dirty="0">
                          <a:latin typeface="Calibri" panose="020F0502020204030204" pitchFamily="34" charset="0"/>
                          <a:cs typeface="Calibri" panose="020F0502020204030204" pitchFamily="34" charset="0"/>
                        </a:rPr>
                        <a:t>↓</a:t>
                      </a:r>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latin typeface="Calibri" panose="020F0502020204030204" pitchFamily="34" charset="0"/>
                          <a:cs typeface="Calibri" panose="020F0502020204030204" pitchFamily="34" charset="0"/>
                        </a:rPr>
                        <a:t>Liver biopsy (Gold Standard) </a:t>
                      </a:r>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latin typeface="Calibri" panose="020F0502020204030204" pitchFamily="34" charset="0"/>
                          <a:cs typeface="Calibri" panose="020F0502020204030204" pitchFamily="34" charset="0"/>
                        </a:rPr>
                        <a:t>24h Urine Cu Assay – elevated </a:t>
                      </a:r>
                      <a:endParaRPr sz="1400" u="none" strike="noStrike" cap="none" dirty="0"/>
                    </a:p>
                  </a:txBody>
                  <a:tcPr marL="91425" marR="91425" marT="91425" marB="91425"/>
                </a:tc>
                <a:extLst>
                  <a:ext uri="{0D108BD9-81ED-4DB2-BD59-A6C34878D82A}">
                    <a16:rowId xmlns:a16="http://schemas.microsoft.com/office/drawing/2014/main" val="10004"/>
                  </a:ext>
                </a:extLst>
              </a:tr>
              <a:tr h="639029">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TREATMENT (Tx)</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Cu chelation – penicillamine </a:t>
                      </a:r>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Liver transplant if severe </a:t>
                      </a:r>
                      <a:endParaRPr sz="1400" u="none" strike="noStrike" cap="none" dirty="0"/>
                    </a:p>
                  </a:txBody>
                  <a:tcPr marL="91425" marR="91425" marT="91425" marB="91425"/>
                </a:tc>
                <a:extLst>
                  <a:ext uri="{0D108BD9-81ED-4DB2-BD59-A6C34878D82A}">
                    <a16:rowId xmlns:a16="http://schemas.microsoft.com/office/drawing/2014/main" val="10005"/>
                  </a:ext>
                </a:extLst>
              </a:tr>
              <a:tr h="54783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COMPLICATIONS (IF APPLICABLE)</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Cirrhosis, anaemia renal dysfunction </a:t>
                      </a:r>
                      <a:endParaRPr sz="1400" u="none" strike="noStrike" cap="none" dirty="0"/>
                    </a:p>
                  </a:txBody>
                  <a:tcPr marL="91425" marR="91425" marT="91425" marB="91425"/>
                </a:tc>
                <a:extLst>
                  <a:ext uri="{0D108BD9-81ED-4DB2-BD59-A6C34878D82A}">
                    <a16:rowId xmlns:a16="http://schemas.microsoft.com/office/drawing/2014/main" val="10006"/>
                  </a:ext>
                </a:extLst>
              </a:tr>
            </a:tbl>
          </a:graphicData>
        </a:graphic>
      </p:graphicFrame>
      <p:pic>
        <p:nvPicPr>
          <p:cNvPr id="2050" name="Picture 2" descr="Episode 16: Why do Kayser-Fleischer rings form in the cornea in Wilson  disease? – The Curious Clinicians">
            <a:extLst>
              <a:ext uri="{FF2B5EF4-FFF2-40B4-BE49-F238E27FC236}">
                <a16:creationId xmlns:a16="http://schemas.microsoft.com/office/drawing/2014/main" id="{D7354EAA-E398-6C2A-2248-5B633FDD5D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914" y="5352586"/>
            <a:ext cx="3916085" cy="1503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8125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4f42a8af8d_0_0"/>
          <p:cNvSpPr txBox="1">
            <a:spLocks noGrp="1"/>
          </p:cNvSpPr>
          <p:nvPr>
            <p:ph type="title"/>
          </p:nvPr>
        </p:nvSpPr>
        <p:spPr>
          <a:xfrm>
            <a:off x="0" y="0"/>
            <a:ext cx="12192000" cy="1142397"/>
          </a:xfrm>
          <a:prstGeom prst="rect">
            <a:avLst/>
          </a:prstGeom>
          <a:solidFill>
            <a:srgbClr val="29326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dirty="0">
                <a:solidFill>
                  <a:schemeClr val="bg1"/>
                </a:solidFill>
              </a:rPr>
              <a:t>Alpha 1 Antitrypsin Deficiency</a:t>
            </a:r>
            <a:endParaRPr dirty="0">
              <a:solidFill>
                <a:schemeClr val="bg1"/>
              </a:solidFill>
            </a:endParaRPr>
          </a:p>
        </p:txBody>
      </p:sp>
      <p:graphicFrame>
        <p:nvGraphicFramePr>
          <p:cNvPr id="145" name="Google Shape;145;g14f42a8af8d_0_0"/>
          <p:cNvGraphicFramePr/>
          <p:nvPr/>
        </p:nvGraphicFramePr>
        <p:xfrm>
          <a:off x="1" y="1144964"/>
          <a:ext cx="12192000" cy="5742622"/>
        </p:xfrm>
        <a:graphic>
          <a:graphicData uri="http://schemas.openxmlformats.org/drawingml/2006/table">
            <a:tbl>
              <a:tblPr>
                <a:noFill/>
              </a:tblPr>
              <a:tblGrid>
                <a:gridCol w="5521084">
                  <a:extLst>
                    <a:ext uri="{9D8B030D-6E8A-4147-A177-3AD203B41FA5}">
                      <a16:colId xmlns:a16="http://schemas.microsoft.com/office/drawing/2014/main" val="20000"/>
                    </a:ext>
                  </a:extLst>
                </a:gridCol>
                <a:gridCol w="6670916">
                  <a:extLst>
                    <a:ext uri="{9D8B030D-6E8A-4147-A177-3AD203B41FA5}">
                      <a16:colId xmlns:a16="http://schemas.microsoft.com/office/drawing/2014/main" val="20001"/>
                    </a:ext>
                  </a:extLst>
                </a:gridCol>
              </a:tblGrid>
              <a:tr h="599462">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DEFINITION</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Deficiency of Alpha 1 Antitrypsin Enzyme </a:t>
                      </a:r>
                      <a:endParaRPr sz="1400" u="none" strike="noStrike" cap="none" dirty="0"/>
                    </a:p>
                  </a:txBody>
                  <a:tcPr marL="91425" marR="91425" marT="91425" marB="91425"/>
                </a:tc>
                <a:extLst>
                  <a:ext uri="{0D108BD9-81ED-4DB2-BD59-A6C34878D82A}">
                    <a16:rowId xmlns:a16="http://schemas.microsoft.com/office/drawing/2014/main" val="10000"/>
                  </a:ext>
                </a:extLst>
              </a:tr>
              <a:tr h="1006703">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CAUSES </a:t>
                      </a: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&amp; </a:t>
                      </a: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RISK FACTORS</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Autosomal recessive mutation in SERPINA1 gene (provides instructions for A1A synthesis)</a:t>
                      </a:r>
                    </a:p>
                    <a:p>
                      <a:pPr marL="0" marR="0" lvl="0" indent="0" algn="l" rtl="0">
                        <a:lnSpc>
                          <a:spcPct val="100000"/>
                        </a:lnSpc>
                        <a:spcBef>
                          <a:spcPts val="0"/>
                        </a:spcBef>
                        <a:spcAft>
                          <a:spcPts val="0"/>
                        </a:spcAft>
                        <a:buClr>
                          <a:srgbClr val="000000"/>
                        </a:buClr>
                        <a:buSzPts val="1400"/>
                        <a:buFont typeface="Arial"/>
                        <a:buNone/>
                      </a:pPr>
                      <a:endParaRPr lang="en-GB"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FHx, Male, Smoking</a:t>
                      </a:r>
                    </a:p>
                  </a:txBody>
                  <a:tcPr marL="91425" marR="91425" marT="91425" marB="91425"/>
                </a:tc>
                <a:extLst>
                  <a:ext uri="{0D108BD9-81ED-4DB2-BD59-A6C34878D82A}">
                    <a16:rowId xmlns:a16="http://schemas.microsoft.com/office/drawing/2014/main" val="10001"/>
                  </a:ext>
                </a:extLst>
              </a:tr>
              <a:tr h="1046267">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PATHOPHYSIOLOGY (IF APPLICABLE)</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A1A is an enzyme that neutralises neutrophil elastase in the lungs – reduced A1A = excess breakdown of elastic fibres in lungs</a:t>
                      </a:r>
                    </a:p>
                    <a:p>
                      <a:pPr marL="0" marR="0" lvl="0" indent="0" algn="l" rtl="0">
                        <a:lnSpc>
                          <a:spcPct val="100000"/>
                        </a:lnSpc>
                        <a:spcBef>
                          <a:spcPts val="0"/>
                        </a:spcBef>
                        <a:spcAft>
                          <a:spcPts val="0"/>
                        </a:spcAft>
                        <a:buClr>
                          <a:srgbClr val="000000"/>
                        </a:buClr>
                        <a:buSzPts val="1400"/>
                        <a:buFont typeface="Arial"/>
                        <a:buNone/>
                      </a:pPr>
                      <a:endParaRPr lang="en-GB"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Accumulation of A1A also occurs in the liver </a:t>
                      </a:r>
                    </a:p>
                  </a:txBody>
                  <a:tcPr marL="91425" marR="91425" marT="91425" marB="91425"/>
                </a:tc>
                <a:extLst>
                  <a:ext uri="{0D108BD9-81ED-4DB2-BD59-A6C34878D82A}">
                    <a16:rowId xmlns:a16="http://schemas.microsoft.com/office/drawing/2014/main" val="10002"/>
                  </a:ext>
                </a:extLst>
              </a:tr>
              <a:tr h="79943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PRESENTATION (Sx)</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Symptoms: COPD like symptoms – dyspnea, chronic cough, sputum production </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Signs: Jaundice </a:t>
                      </a:r>
                      <a:endParaRPr sz="1400" u="none" strike="noStrike" cap="none" dirty="0"/>
                    </a:p>
                  </a:txBody>
                  <a:tcPr marL="91425" marR="91425" marT="91425" marB="91425"/>
                </a:tc>
                <a:extLst>
                  <a:ext uri="{0D108BD9-81ED-4DB2-BD59-A6C34878D82A}">
                    <a16:rowId xmlns:a16="http://schemas.microsoft.com/office/drawing/2014/main" val="10003"/>
                  </a:ext>
                </a:extLst>
              </a:tr>
              <a:tr h="1046267">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DIAGNOSIS &amp; INVESTIGATIONS (Ix)</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Low serum A1A</a:t>
                      </a:r>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Liver biopsy = cirrhosis </a:t>
                      </a:r>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Genetic testing </a:t>
                      </a:r>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CT – bronchiectasis and emphysema </a:t>
                      </a:r>
                      <a:endParaRPr sz="1400" u="none" strike="noStrike" cap="none" dirty="0"/>
                    </a:p>
                  </a:txBody>
                  <a:tcPr marL="91425" marR="91425" marT="91425" marB="91425"/>
                </a:tc>
                <a:extLst>
                  <a:ext uri="{0D108BD9-81ED-4DB2-BD59-A6C34878D82A}">
                    <a16:rowId xmlns:a16="http://schemas.microsoft.com/office/drawing/2014/main" val="10004"/>
                  </a:ext>
                </a:extLst>
              </a:tr>
              <a:tr h="615439">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TREATMENT (Tx)</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Stop smoking</a:t>
                      </a:r>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Symptomatic management </a:t>
                      </a:r>
                      <a:endParaRPr sz="1400" u="none" strike="noStrike" cap="none" dirty="0"/>
                    </a:p>
                  </a:txBody>
                  <a:tcPr marL="91425" marR="91425" marT="91425" marB="91425"/>
                </a:tc>
                <a:extLst>
                  <a:ext uri="{0D108BD9-81ED-4DB2-BD59-A6C34878D82A}">
                    <a16:rowId xmlns:a16="http://schemas.microsoft.com/office/drawing/2014/main" val="10005"/>
                  </a:ext>
                </a:extLst>
              </a:tr>
              <a:tr h="599462">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COMPLICATIONS (IF APPLICABLE)</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HCC, Cirrhosis (after 50)</a:t>
                      </a:r>
                      <a:endParaRPr sz="1400" u="none" strike="noStrike" cap="none" dirty="0"/>
                    </a:p>
                  </a:txBody>
                  <a:tcPr marL="91425" marR="91425" marT="91425" marB="91425"/>
                </a:tc>
                <a:extLst>
                  <a:ext uri="{0D108BD9-81ED-4DB2-BD59-A6C34878D82A}">
                    <a16:rowId xmlns:a16="http://schemas.microsoft.com/office/drawing/2014/main" val="10006"/>
                  </a:ext>
                </a:extLst>
              </a:tr>
            </a:tbl>
          </a:graphicData>
        </a:graphic>
      </p:graphicFrame>
      <p:pic>
        <p:nvPicPr>
          <p:cNvPr id="3074" name="Picture 2" descr="Alpha-1 Antitrypsin Deficiency: How to Spot and Treat It | UNC Health Talk">
            <a:extLst>
              <a:ext uri="{FF2B5EF4-FFF2-40B4-BE49-F238E27FC236}">
                <a16:creationId xmlns:a16="http://schemas.microsoft.com/office/drawing/2014/main" id="{0D12AC18-8D20-9876-D4BB-DF216A7BB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4790" y="0"/>
            <a:ext cx="3137209" cy="174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9192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4f42a8af8d_0_0"/>
          <p:cNvSpPr txBox="1">
            <a:spLocks noGrp="1"/>
          </p:cNvSpPr>
          <p:nvPr>
            <p:ph type="title"/>
          </p:nvPr>
        </p:nvSpPr>
        <p:spPr>
          <a:xfrm>
            <a:off x="-1" y="0"/>
            <a:ext cx="12192000" cy="1116419"/>
          </a:xfrm>
          <a:prstGeom prst="rect">
            <a:avLst/>
          </a:prstGeom>
          <a:solidFill>
            <a:srgbClr val="29326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dirty="0">
                <a:solidFill>
                  <a:schemeClr val="bg1"/>
                </a:solidFill>
              </a:rPr>
              <a:t>Pancreatic Cancer </a:t>
            </a:r>
            <a:endParaRPr dirty="0">
              <a:solidFill>
                <a:schemeClr val="bg1"/>
              </a:solidFill>
            </a:endParaRPr>
          </a:p>
        </p:txBody>
      </p:sp>
      <p:graphicFrame>
        <p:nvGraphicFramePr>
          <p:cNvPr id="145" name="Google Shape;145;g14f42a8af8d_0_0"/>
          <p:cNvGraphicFramePr/>
          <p:nvPr>
            <p:extLst>
              <p:ext uri="{D42A27DB-BD31-4B8C-83A1-F6EECF244321}">
                <p14:modId xmlns:p14="http://schemas.microsoft.com/office/powerpoint/2010/main" val="1744001223"/>
              </p:ext>
            </p:extLst>
          </p:nvPr>
        </p:nvGraphicFramePr>
        <p:xfrm>
          <a:off x="2" y="1116419"/>
          <a:ext cx="12191998" cy="5759066"/>
        </p:xfrm>
        <a:graphic>
          <a:graphicData uri="http://schemas.openxmlformats.org/drawingml/2006/table">
            <a:tbl>
              <a:tblPr>
                <a:noFill/>
              </a:tblPr>
              <a:tblGrid>
                <a:gridCol w="5521083">
                  <a:extLst>
                    <a:ext uri="{9D8B030D-6E8A-4147-A177-3AD203B41FA5}">
                      <a16:colId xmlns:a16="http://schemas.microsoft.com/office/drawing/2014/main" val="20000"/>
                    </a:ext>
                  </a:extLst>
                </a:gridCol>
                <a:gridCol w="6670915">
                  <a:extLst>
                    <a:ext uri="{9D8B030D-6E8A-4147-A177-3AD203B41FA5}">
                      <a16:colId xmlns:a16="http://schemas.microsoft.com/office/drawing/2014/main" val="20001"/>
                    </a:ext>
                  </a:extLst>
                </a:gridCol>
              </a:tblGrid>
              <a:tr h="708049">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DEFINITION </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Typically an adenocarcinoma and most occur in the head of the pancreas </a:t>
                      </a:r>
                      <a:endParaRPr sz="1400" u="none" strike="noStrike" cap="none" dirty="0"/>
                    </a:p>
                  </a:txBody>
                  <a:tcPr marL="91425" marR="91425" marT="91425" marB="91425"/>
                </a:tc>
                <a:extLst>
                  <a:ext uri="{0D108BD9-81ED-4DB2-BD59-A6C34878D82A}">
                    <a16:rowId xmlns:a16="http://schemas.microsoft.com/office/drawing/2014/main" val="10000"/>
                  </a:ext>
                </a:extLst>
              </a:tr>
              <a:tr h="488042">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RISK FACTORS</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Old age (60+), smoking, obesity, T2DM, FHx, Chronic Pancreatitis</a:t>
                      </a:r>
                      <a:endParaRPr sz="1400" u="none" strike="noStrike" cap="none" dirty="0"/>
                    </a:p>
                  </a:txBody>
                  <a:tcPr marL="91425" marR="91425" marT="91425" marB="91425"/>
                </a:tc>
                <a:extLst>
                  <a:ext uri="{0D108BD9-81ED-4DB2-BD59-A6C34878D82A}">
                    <a16:rowId xmlns:a16="http://schemas.microsoft.com/office/drawing/2014/main" val="10001"/>
                  </a:ext>
                </a:extLst>
              </a:tr>
              <a:tr h="607324">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PATHOPHYSIOLOGY (IF APPLICABLE)</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Adenocarcinoma typically in the head of the pancreas and can compress bile ducts </a:t>
                      </a:r>
                      <a:endParaRPr sz="1400" u="none" strike="noStrike" cap="none" dirty="0"/>
                    </a:p>
                  </a:txBody>
                  <a:tcPr marL="91425" marR="91425" marT="91425" marB="91425"/>
                </a:tc>
                <a:extLst>
                  <a:ext uri="{0D108BD9-81ED-4DB2-BD59-A6C34878D82A}">
                    <a16:rowId xmlns:a16="http://schemas.microsoft.com/office/drawing/2014/main" val="10002"/>
                  </a:ext>
                </a:extLst>
              </a:tr>
              <a:tr h="1257208">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PRESENTATION (</a:t>
                      </a:r>
                      <a:r>
                        <a:rPr lang="en-US" sz="1400" b="1" u="none" strike="noStrike" cap="none" dirty="0" err="1"/>
                        <a:t>Sx</a:t>
                      </a:r>
                      <a:r>
                        <a:rPr lang="en-US" sz="1400" b="1" u="none" strike="noStrike" cap="none" dirty="0"/>
                        <a:t>)</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Obstructive/Painless Jaundice, </a:t>
                      </a:r>
                      <a:r>
                        <a:rPr lang="en-US" sz="1400" b="0" u="none" strike="noStrike" cap="none" dirty="0"/>
                        <a:t>pale stools, dark urine, generalized itching (pruritus), weight loss, worsening of T2DM (or new onset)</a:t>
                      </a:r>
                      <a:r>
                        <a:rPr lang="en-US" sz="1400" b="1" u="none" strike="noStrike" cap="none" dirty="0"/>
                        <a:t> </a:t>
                      </a: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Courvoisier’s Sign – </a:t>
                      </a:r>
                      <a:r>
                        <a:rPr lang="en-US" sz="1400" b="0" u="none" strike="noStrike" cap="none" dirty="0"/>
                        <a:t>palpable gallbladder + jaundice </a:t>
                      </a:r>
                    </a:p>
                    <a:p>
                      <a:pPr marL="0" marR="0" lvl="0" indent="0" algn="l" rtl="0">
                        <a:lnSpc>
                          <a:spcPct val="100000"/>
                        </a:lnSpc>
                        <a:spcBef>
                          <a:spcPts val="0"/>
                        </a:spcBef>
                        <a:spcAft>
                          <a:spcPts val="0"/>
                        </a:spcAft>
                        <a:buClr>
                          <a:srgbClr val="000000"/>
                        </a:buClr>
                        <a:buSzPts val="1400"/>
                        <a:buFont typeface="Arial"/>
                        <a:buNone/>
                      </a:pPr>
                      <a:r>
                        <a:rPr lang="en-US" sz="1400" b="0" u="none" strike="noStrike" cap="none" dirty="0"/>
                        <a:t>Can get epigastric pain that radiates to back (body and tail)</a:t>
                      </a:r>
                      <a:endParaRPr lang="en-US" sz="1400" b="1" u="none" strike="noStrike" cap="none" dirty="0"/>
                    </a:p>
                    <a:p>
                      <a:pPr marL="0" marR="0" lvl="0" indent="0" algn="l" rtl="0">
                        <a:lnSpc>
                          <a:spcPct val="100000"/>
                        </a:lnSpc>
                        <a:spcBef>
                          <a:spcPts val="0"/>
                        </a:spcBef>
                        <a:spcAft>
                          <a:spcPts val="0"/>
                        </a:spcAft>
                        <a:buClr>
                          <a:srgbClr val="000000"/>
                        </a:buClr>
                        <a:buSzPts val="1400"/>
                        <a:buFont typeface="Arial"/>
                        <a:buNone/>
                      </a:pPr>
                      <a:endParaRPr sz="1400" b="1" u="none" strike="noStrike" cap="none" dirty="0"/>
                    </a:p>
                  </a:txBody>
                  <a:tcPr marL="91425" marR="91425" marT="91425" marB="91425"/>
                </a:tc>
                <a:extLst>
                  <a:ext uri="{0D108BD9-81ED-4DB2-BD59-A6C34878D82A}">
                    <a16:rowId xmlns:a16="http://schemas.microsoft.com/office/drawing/2014/main" val="10003"/>
                  </a:ext>
                </a:extLst>
              </a:tr>
              <a:tr h="1240461">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DIAGNOSIS &amp; INVESTIGATIONS (</a:t>
                      </a:r>
                      <a:r>
                        <a:rPr lang="en-US" sz="1400" b="1" u="none" strike="noStrike" cap="none" dirty="0" err="1"/>
                        <a:t>Ix</a:t>
                      </a:r>
                      <a:r>
                        <a:rPr lang="en-US" sz="1400" b="1" u="none" strike="noStrike" cap="none" dirty="0"/>
                        <a:t>)</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Abdominal Ultrasound </a:t>
                      </a:r>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CT of pancreas (identifies mass and helps with staging of cancer) – GOLD STANDARD </a:t>
                      </a:r>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Tumour marker – Ca19-9 not diagnostic but helps with monitoring progression </a:t>
                      </a: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extLst>
                  <a:ext uri="{0D108BD9-81ED-4DB2-BD59-A6C34878D82A}">
                    <a16:rowId xmlns:a16="http://schemas.microsoft.com/office/drawing/2014/main" val="10004"/>
                  </a:ext>
                </a:extLst>
              </a:tr>
              <a:tr h="816879">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TREATMENT (Tx)</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Surgery to remove tumour – Whipple procedure (pancreaticoduodenectomy + others)</a:t>
                      </a:r>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Chemo/Radiotherapy </a:t>
                      </a:r>
                      <a:endParaRPr sz="1400" u="none" strike="noStrike" cap="none" dirty="0"/>
                    </a:p>
                  </a:txBody>
                  <a:tcPr marL="91425" marR="91425" marT="91425" marB="91425"/>
                </a:tc>
                <a:extLst>
                  <a:ext uri="{0D108BD9-81ED-4DB2-BD59-A6C34878D82A}">
                    <a16:rowId xmlns:a16="http://schemas.microsoft.com/office/drawing/2014/main" val="10005"/>
                  </a:ext>
                </a:extLst>
              </a:tr>
              <a:tr h="623617">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COMPLICATIONS (IF APPLICABLE)</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Poor prognosis as identified late, metastasis to liver, lungs…</a:t>
                      </a:r>
                      <a:endParaRPr sz="1400" u="none" strike="noStrike" cap="none" dirty="0"/>
                    </a:p>
                  </a:txBody>
                  <a:tcPr marL="91425" marR="91425" marT="91425" marB="914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809687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4f42a8af8d_0_0"/>
          <p:cNvSpPr txBox="1">
            <a:spLocks noGrp="1"/>
          </p:cNvSpPr>
          <p:nvPr>
            <p:ph type="title"/>
          </p:nvPr>
        </p:nvSpPr>
        <p:spPr>
          <a:xfrm>
            <a:off x="1" y="0"/>
            <a:ext cx="12191998"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dirty="0">
                <a:solidFill>
                  <a:schemeClr val="bg1"/>
                </a:solidFill>
              </a:rPr>
              <a:t>Hepatocellular Carcinoma </a:t>
            </a:r>
            <a:endParaRPr dirty="0">
              <a:solidFill>
                <a:schemeClr val="bg1"/>
              </a:solidFill>
            </a:endParaRPr>
          </a:p>
        </p:txBody>
      </p:sp>
      <p:graphicFrame>
        <p:nvGraphicFramePr>
          <p:cNvPr id="145" name="Google Shape;145;g14f42a8af8d_0_0"/>
          <p:cNvGraphicFramePr/>
          <p:nvPr>
            <p:extLst>
              <p:ext uri="{D42A27DB-BD31-4B8C-83A1-F6EECF244321}">
                <p14:modId xmlns:p14="http://schemas.microsoft.com/office/powerpoint/2010/main" val="4068476782"/>
              </p:ext>
            </p:extLst>
          </p:nvPr>
        </p:nvGraphicFramePr>
        <p:xfrm>
          <a:off x="0" y="1325701"/>
          <a:ext cx="12192000" cy="4641748"/>
        </p:xfrm>
        <a:graphic>
          <a:graphicData uri="http://schemas.openxmlformats.org/drawingml/2006/table">
            <a:tbl>
              <a:tblPr>
                <a:noFill/>
              </a:tblPr>
              <a:tblGrid>
                <a:gridCol w="5521084">
                  <a:extLst>
                    <a:ext uri="{9D8B030D-6E8A-4147-A177-3AD203B41FA5}">
                      <a16:colId xmlns:a16="http://schemas.microsoft.com/office/drawing/2014/main" val="20000"/>
                    </a:ext>
                  </a:extLst>
                </a:gridCol>
                <a:gridCol w="3335458">
                  <a:extLst>
                    <a:ext uri="{9D8B030D-6E8A-4147-A177-3AD203B41FA5}">
                      <a16:colId xmlns:a16="http://schemas.microsoft.com/office/drawing/2014/main" val="20001"/>
                    </a:ext>
                  </a:extLst>
                </a:gridCol>
                <a:gridCol w="3335458">
                  <a:extLst>
                    <a:ext uri="{9D8B030D-6E8A-4147-A177-3AD203B41FA5}">
                      <a16:colId xmlns:a16="http://schemas.microsoft.com/office/drawing/2014/main" val="2122390355"/>
                    </a:ext>
                  </a:extLst>
                </a:gridCol>
              </a:tblGrid>
              <a:tr h="995054">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CAUSES </a:t>
                      </a: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&amp; </a:t>
                      </a: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RISK FACTORS</a:t>
                      </a:r>
                      <a:endParaRPr sz="1400" b="1" u="none" strike="noStrike" cap="none" dirty="0"/>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Liver Cirrhosis due to:</a:t>
                      </a:r>
                    </a:p>
                    <a:p>
                      <a:pPr marL="285750" marR="0" lvl="0" indent="-285750" algn="l" rtl="0">
                        <a:lnSpc>
                          <a:spcPct val="100000"/>
                        </a:lnSpc>
                        <a:spcBef>
                          <a:spcPts val="0"/>
                        </a:spcBef>
                        <a:spcAft>
                          <a:spcPts val="0"/>
                        </a:spcAft>
                        <a:buClr>
                          <a:srgbClr val="000000"/>
                        </a:buClr>
                        <a:buSzPts val="1400"/>
                        <a:buFontTx/>
                        <a:buChar char="-"/>
                      </a:pPr>
                      <a:r>
                        <a:rPr lang="en-GB" sz="1400" u="none" strike="noStrike" cap="none" dirty="0"/>
                        <a:t>Viral Hepatitis (B and C), Alcohol, NAFLD, other chronic liver diseases </a:t>
                      </a:r>
                    </a:p>
                    <a:p>
                      <a:pPr marL="0" marR="0" lvl="0" indent="0" algn="l" rtl="0">
                        <a:lnSpc>
                          <a:spcPct val="100000"/>
                        </a:lnSpc>
                        <a:spcBef>
                          <a:spcPts val="0"/>
                        </a:spcBef>
                        <a:spcAft>
                          <a:spcPts val="0"/>
                        </a:spcAft>
                        <a:buClr>
                          <a:srgbClr val="000000"/>
                        </a:buClr>
                        <a:buSzPts val="1400"/>
                        <a:buFontTx/>
                        <a:buNone/>
                      </a:pPr>
                      <a:endParaRPr lang="en-GB" sz="1400" u="none" strike="noStrike" cap="none" dirty="0"/>
                    </a:p>
                    <a:p>
                      <a:pPr marL="0" marR="0" lvl="0" indent="0" algn="l" rtl="0">
                        <a:lnSpc>
                          <a:spcPct val="100000"/>
                        </a:lnSpc>
                        <a:spcBef>
                          <a:spcPts val="0"/>
                        </a:spcBef>
                        <a:spcAft>
                          <a:spcPts val="0"/>
                        </a:spcAft>
                        <a:buClr>
                          <a:srgbClr val="000000"/>
                        </a:buClr>
                        <a:buSzPts val="1400"/>
                        <a:buFontTx/>
                        <a:buNone/>
                      </a:pPr>
                      <a:r>
                        <a:rPr lang="en-GB" sz="1400" u="none" strike="noStrike" cap="none" dirty="0"/>
                        <a:t>Males (90%)</a:t>
                      </a:r>
                      <a:endParaRPr sz="1400" u="none" strike="noStrike" cap="none" dirty="0"/>
                    </a:p>
                  </a:txBody>
                  <a:tcPr marL="91425" marR="91425" marT="91425" marB="91425"/>
                </a:tc>
                <a:tc hMerge="1">
                  <a:txBody>
                    <a:bodyPr/>
                    <a:lstStyle/>
                    <a:p>
                      <a:endParaRPr lang="en-GB"/>
                    </a:p>
                  </a:txBody>
                  <a:tcPr/>
                </a:tc>
                <a:extLst>
                  <a:ext uri="{0D108BD9-81ED-4DB2-BD59-A6C34878D82A}">
                    <a16:rowId xmlns:a16="http://schemas.microsoft.com/office/drawing/2014/main" val="10001"/>
                  </a:ext>
                </a:extLst>
              </a:tr>
              <a:tr h="995054">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PATHOPHYSIOLOGY (IF APPLICABLE)</a:t>
                      </a:r>
                      <a:endParaRPr sz="1400" b="1" u="none" strike="noStrike" cap="none"/>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Arise from liver parenchyma </a:t>
                      </a:r>
                    </a:p>
                    <a:p>
                      <a:pPr marL="0" marR="0" lvl="0" indent="0" algn="l" rtl="0">
                        <a:lnSpc>
                          <a:spcPct val="100000"/>
                        </a:lnSpc>
                        <a:spcBef>
                          <a:spcPts val="0"/>
                        </a:spcBef>
                        <a:spcAft>
                          <a:spcPts val="0"/>
                        </a:spcAft>
                        <a:buClr>
                          <a:srgbClr val="000000"/>
                        </a:buClr>
                        <a:buSzPts val="1400"/>
                        <a:buFont typeface="Arial"/>
                        <a:buNone/>
                      </a:pPr>
                      <a:endParaRPr lang="en-GB"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Metastasises to lymph nodes, bones, lungs</a:t>
                      </a:r>
                      <a:endParaRPr sz="1400" u="none" strike="noStrike" cap="none" dirty="0"/>
                    </a:p>
                  </a:txBody>
                  <a:tcPr marL="91425" marR="91425" marT="91425" marB="91425"/>
                </a:tc>
                <a:tc hMerge="1">
                  <a:txBody>
                    <a:bodyPr/>
                    <a:lstStyle/>
                    <a:p>
                      <a:endParaRPr lang="en-GB"/>
                    </a:p>
                  </a:txBody>
                  <a:tcPr/>
                </a:tc>
                <a:extLst>
                  <a:ext uri="{0D108BD9-81ED-4DB2-BD59-A6C34878D82A}">
                    <a16:rowId xmlns:a16="http://schemas.microsoft.com/office/drawing/2014/main" val="10002"/>
                  </a:ext>
                </a:extLst>
              </a:tr>
              <a:tr h="377234">
                <a:tc rowSpan="2">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PRESENTATION (</a:t>
                      </a:r>
                      <a:r>
                        <a:rPr lang="en-US" sz="1400" b="1" u="none" strike="noStrike" cap="none" dirty="0" err="1"/>
                        <a:t>Sx</a:t>
                      </a:r>
                      <a:r>
                        <a:rPr lang="en-US" sz="1400" b="1" u="none" strike="noStrike" cap="none" dirty="0"/>
                        <a:t>)</a:t>
                      </a:r>
                      <a:endParaRPr sz="1400" b="1"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dirty="0"/>
                        <a:t>Liver Symptoms </a:t>
                      </a:r>
                      <a:endParaRPr sz="1400" b="1"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dirty="0"/>
                        <a:t>Non-Specific Symptoms </a:t>
                      </a:r>
                    </a:p>
                  </a:txBody>
                  <a:tcPr marL="91425" marR="91425" marT="91425" marB="91425"/>
                </a:tc>
                <a:extLst>
                  <a:ext uri="{0D108BD9-81ED-4DB2-BD59-A6C34878D82A}">
                    <a16:rowId xmlns:a16="http://schemas.microsoft.com/office/drawing/2014/main" val="10003"/>
                  </a:ext>
                </a:extLst>
              </a:tr>
              <a:tr h="377234">
                <a:tc vMerge="1">
                  <a:txBody>
                    <a:bodyPr/>
                    <a:lstStyle/>
                    <a:p>
                      <a:endParaRPr lang="en-GB"/>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Jaundice, Ascites, HE, Pruritus </a:t>
                      </a: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Weight Loss, Fatigue, Weakness, N+V </a:t>
                      </a:r>
                      <a:endParaRPr sz="1400" u="none" strike="noStrike" cap="none" dirty="0"/>
                    </a:p>
                  </a:txBody>
                  <a:tcPr marL="91425" marR="91425" marT="91425" marB="91425"/>
                </a:tc>
                <a:extLst>
                  <a:ext uri="{0D108BD9-81ED-4DB2-BD59-A6C34878D82A}">
                    <a16:rowId xmlns:a16="http://schemas.microsoft.com/office/drawing/2014/main" val="815166541"/>
                  </a:ext>
                </a:extLst>
              </a:tr>
              <a:tr h="995054">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DIAGNOSIS &amp; INVESTIGATIONS (Ix)</a:t>
                      </a:r>
                      <a:endParaRPr sz="1400" b="1" u="none" strike="noStrike" cap="none"/>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1</a:t>
                      </a:r>
                      <a:r>
                        <a:rPr lang="en-GB" sz="1400" u="none" strike="noStrike" cap="none" baseline="30000" dirty="0"/>
                        <a:t>st</a:t>
                      </a:r>
                      <a:r>
                        <a:rPr lang="en-GB" sz="1400" u="none" strike="noStrike" cap="none" dirty="0"/>
                        <a:t> Line: Abdominal Ultrasound </a:t>
                      </a:r>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CT to confirm (GOLD STANDARD)</a:t>
                      </a:r>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Serum Alpha-Fetoprotein (AFP) = tumour marker for HCC</a:t>
                      </a:r>
                      <a:endParaRPr sz="1400" u="none" strike="noStrike" cap="none" dirty="0"/>
                    </a:p>
                  </a:txBody>
                  <a:tcPr marL="91425" marR="91425" marT="91425" marB="91425"/>
                </a:tc>
                <a:tc hMerge="1">
                  <a:txBody>
                    <a:bodyPr/>
                    <a:lstStyle/>
                    <a:p>
                      <a:endParaRPr lang="en-GB"/>
                    </a:p>
                  </a:txBody>
                  <a:tcPr/>
                </a:tc>
                <a:extLst>
                  <a:ext uri="{0D108BD9-81ED-4DB2-BD59-A6C34878D82A}">
                    <a16:rowId xmlns:a16="http://schemas.microsoft.com/office/drawing/2014/main" val="10004"/>
                  </a:ext>
                </a:extLst>
              </a:tr>
              <a:tr h="646794">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TREATMENT (Tx)</a:t>
                      </a:r>
                      <a:endParaRPr sz="1400" b="1" u="none" strike="noStrike" cap="none"/>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Poor Prognosis </a:t>
                      </a:r>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Resection of Tumour </a:t>
                      </a:r>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Liver Transplant (if isolated to the liver)</a:t>
                      </a:r>
                      <a:endParaRPr sz="1400" u="none" strike="noStrike" cap="none" dirty="0"/>
                    </a:p>
                  </a:txBody>
                  <a:tcPr marL="91425" marR="91425" marT="91425" marB="91425"/>
                </a:tc>
                <a:tc hMerge="1">
                  <a:txBody>
                    <a:bodyPr/>
                    <a:lstStyle/>
                    <a:p>
                      <a:endParaRPr lang="en-GB"/>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76210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1dc5249b26c_0_25"/>
          <p:cNvSpPr txBox="1">
            <a:spLocks noGrp="1"/>
          </p:cNvSpPr>
          <p:nvPr>
            <p:ph type="title"/>
          </p:nvPr>
        </p:nvSpPr>
        <p:spPr>
          <a:xfrm>
            <a:off x="838200" y="58100"/>
            <a:ext cx="10515600" cy="1325700"/>
          </a:xfrm>
          <a:prstGeom prst="rect">
            <a:avLst/>
          </a:prstGeom>
          <a:solidFill>
            <a:srgbClr val="293267"/>
          </a:solidFill>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rgbClr val="F8F8F8"/>
                </a:solidFill>
              </a:rPr>
              <a:t>Liver Failure Causes </a:t>
            </a:r>
            <a:endParaRPr dirty="0">
              <a:solidFill>
                <a:srgbClr val="F8F8F8"/>
              </a:solidFill>
            </a:endParaRPr>
          </a:p>
        </p:txBody>
      </p:sp>
      <p:sp>
        <p:nvSpPr>
          <p:cNvPr id="191" name="Google Shape;191;g1dc5249b26c_0_25"/>
          <p:cNvSpPr txBox="1">
            <a:spLocks noGrp="1"/>
          </p:cNvSpPr>
          <p:nvPr>
            <p:ph type="body" idx="1"/>
          </p:nvPr>
        </p:nvSpPr>
        <p:spPr>
          <a:xfrm>
            <a:off x="838200" y="1825625"/>
            <a:ext cx="5181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Acute </a:t>
            </a:r>
            <a:endParaRPr/>
          </a:p>
        </p:txBody>
      </p:sp>
      <p:sp>
        <p:nvSpPr>
          <p:cNvPr id="192" name="Google Shape;192;g1dc5249b26c_0_25"/>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Chronic </a:t>
            </a:r>
            <a:endParaRPr/>
          </a:p>
        </p:txBody>
      </p:sp>
      <p:pic>
        <p:nvPicPr>
          <p:cNvPr id="193" name="Google Shape;193;g1dc5249b26c_0_25"/>
          <p:cNvPicPr preferRelativeResize="0"/>
          <p:nvPr/>
        </p:nvPicPr>
        <p:blipFill>
          <a:blip r:embed="rId3">
            <a:alphaModFix/>
          </a:blip>
          <a:stretch>
            <a:fillRect/>
          </a:stretch>
        </p:blipFill>
        <p:spPr>
          <a:xfrm>
            <a:off x="187225" y="1516600"/>
            <a:ext cx="11338325" cy="4627900"/>
          </a:xfrm>
          <a:prstGeom prst="rect">
            <a:avLst/>
          </a:prstGeom>
          <a:noFill/>
          <a:ln>
            <a:noFill/>
          </a:ln>
        </p:spPr>
      </p:pic>
      <p:sp>
        <p:nvSpPr>
          <p:cNvPr id="194" name="Google Shape;194;g1dc5249b26c_0_25"/>
          <p:cNvSpPr txBox="1"/>
          <p:nvPr/>
        </p:nvSpPr>
        <p:spPr>
          <a:xfrm>
            <a:off x="11353800" y="2726950"/>
            <a:ext cx="913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(PBC/PSC)</a:t>
            </a:r>
            <a:endParaRPr>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4f42a8af8d_0_0"/>
          <p:cNvSpPr txBox="1">
            <a:spLocks noGrp="1"/>
          </p:cNvSpPr>
          <p:nvPr>
            <p:ph type="title"/>
          </p:nvPr>
        </p:nvSpPr>
        <p:spPr>
          <a:xfrm>
            <a:off x="0" y="0"/>
            <a:ext cx="121920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dirty="0">
                <a:solidFill>
                  <a:schemeClr val="bg1"/>
                </a:solidFill>
              </a:rPr>
              <a:t>Cholangiocarcinoma </a:t>
            </a:r>
            <a:endParaRPr dirty="0">
              <a:solidFill>
                <a:schemeClr val="bg1"/>
              </a:solidFill>
            </a:endParaRPr>
          </a:p>
        </p:txBody>
      </p:sp>
      <p:graphicFrame>
        <p:nvGraphicFramePr>
          <p:cNvPr id="145" name="Google Shape;145;g14f42a8af8d_0_0"/>
          <p:cNvGraphicFramePr/>
          <p:nvPr>
            <p:extLst>
              <p:ext uri="{D42A27DB-BD31-4B8C-83A1-F6EECF244321}">
                <p14:modId xmlns:p14="http://schemas.microsoft.com/office/powerpoint/2010/main" val="4075132638"/>
              </p:ext>
            </p:extLst>
          </p:nvPr>
        </p:nvGraphicFramePr>
        <p:xfrm>
          <a:off x="0" y="1345283"/>
          <a:ext cx="12192000" cy="4356920"/>
        </p:xfrm>
        <a:graphic>
          <a:graphicData uri="http://schemas.openxmlformats.org/drawingml/2006/table">
            <a:tbl>
              <a:tblPr>
                <a:noFill/>
              </a:tblPr>
              <a:tblGrid>
                <a:gridCol w="5521084">
                  <a:extLst>
                    <a:ext uri="{9D8B030D-6E8A-4147-A177-3AD203B41FA5}">
                      <a16:colId xmlns:a16="http://schemas.microsoft.com/office/drawing/2014/main" val="20000"/>
                    </a:ext>
                  </a:extLst>
                </a:gridCol>
                <a:gridCol w="3335458">
                  <a:extLst>
                    <a:ext uri="{9D8B030D-6E8A-4147-A177-3AD203B41FA5}">
                      <a16:colId xmlns:a16="http://schemas.microsoft.com/office/drawing/2014/main" val="20001"/>
                    </a:ext>
                  </a:extLst>
                </a:gridCol>
                <a:gridCol w="3335458">
                  <a:extLst>
                    <a:ext uri="{9D8B030D-6E8A-4147-A177-3AD203B41FA5}">
                      <a16:colId xmlns:a16="http://schemas.microsoft.com/office/drawing/2014/main" val="2373217055"/>
                    </a:ext>
                  </a:extLst>
                </a:gridCol>
              </a:tblGrid>
              <a:tr h="96231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CAUSES </a:t>
                      </a: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&amp; </a:t>
                      </a: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RISK FACTORS</a:t>
                      </a:r>
                      <a:endParaRPr sz="1400" b="1" u="none" strike="noStrike" cap="none" dirty="0"/>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Liver Fluke Infections, Chronic Viral Hep B/C, Liver Cirrhosis, Biliary Cysts </a:t>
                      </a:r>
                      <a:endParaRPr sz="1400" u="none" strike="noStrike" cap="none" dirty="0"/>
                    </a:p>
                  </a:txBody>
                  <a:tcPr marL="91425" marR="91425" marT="91425" marB="91425"/>
                </a:tc>
                <a:tc hMerge="1">
                  <a:txBody>
                    <a:bodyPr/>
                    <a:lstStyle/>
                    <a:p>
                      <a:endParaRPr lang="en-GB"/>
                    </a:p>
                  </a:txBody>
                  <a:tcPr/>
                </a:tc>
                <a:extLst>
                  <a:ext uri="{0D108BD9-81ED-4DB2-BD59-A6C34878D82A}">
                    <a16:rowId xmlns:a16="http://schemas.microsoft.com/office/drawing/2014/main" val="10001"/>
                  </a:ext>
                </a:extLst>
              </a:tr>
              <a:tr h="513661">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PATHOPHYSIOLOGY (IF APPLICABLE)</a:t>
                      </a:r>
                      <a:endParaRPr sz="1400" b="1" u="none" strike="noStrike" cap="none"/>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Arise from biliary tree – usually adenocarcinomas </a:t>
                      </a:r>
                      <a:endParaRPr sz="1400" u="none" strike="noStrike" cap="none" dirty="0"/>
                    </a:p>
                  </a:txBody>
                  <a:tcPr marL="91425" marR="91425" marT="91425" marB="91425"/>
                </a:tc>
                <a:tc hMerge="1">
                  <a:txBody>
                    <a:bodyPr/>
                    <a:lstStyle/>
                    <a:p>
                      <a:endParaRPr lang="en-GB"/>
                    </a:p>
                  </a:txBody>
                  <a:tcPr/>
                </a:tc>
                <a:extLst>
                  <a:ext uri="{0D108BD9-81ED-4DB2-BD59-A6C34878D82A}">
                    <a16:rowId xmlns:a16="http://schemas.microsoft.com/office/drawing/2014/main" val="10002"/>
                  </a:ext>
                </a:extLst>
              </a:tr>
              <a:tr h="364823">
                <a:tc rowSpan="2">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PRESENTATION (Sx)</a:t>
                      </a:r>
                      <a:endParaRPr sz="14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dirty="0"/>
                        <a:t>Signs of Cholestasis </a:t>
                      </a:r>
                      <a:r>
                        <a:rPr lang="en-GB" sz="1400" u="none" strike="noStrike" cap="none" dirty="0"/>
                        <a:t>(impaired bile prod/secretion)</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dirty="0"/>
                        <a:t>Non-Specific Symptoms </a:t>
                      </a:r>
                      <a:endParaRPr sz="1400" b="1" u="none" strike="noStrike" cap="none" dirty="0"/>
                    </a:p>
                  </a:txBody>
                  <a:tcPr marL="91425" marR="91425" marT="91425" marB="91425"/>
                </a:tc>
                <a:extLst>
                  <a:ext uri="{0D108BD9-81ED-4DB2-BD59-A6C34878D82A}">
                    <a16:rowId xmlns:a16="http://schemas.microsoft.com/office/drawing/2014/main" val="10003"/>
                  </a:ext>
                </a:extLst>
              </a:tr>
              <a:tr h="0">
                <a:tc vMerge="1">
                  <a:txBody>
                    <a:bodyPr/>
                    <a:lstStyle/>
                    <a:p>
                      <a:endParaRPr lang="en-GB"/>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0" u="none" strike="noStrike" cap="none" dirty="0"/>
                        <a:t>Jaundice, Pale Stools, Dark Urine, Pruritus + </a:t>
                      </a:r>
                      <a:r>
                        <a:rPr lang="en-US" sz="1400" b="0" u="none" strike="noStrike" cap="none" dirty="0"/>
                        <a:t>Courvoisier’s Sign </a:t>
                      </a:r>
                      <a:endParaRPr sz="1400" b="0" u="none" strike="noStrike" cap="none" dirty="0"/>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400" u="none" strike="noStrike" cap="none" dirty="0"/>
                        <a:t>Weight Loss, Fatigue, Weakness, N+V </a:t>
                      </a:r>
                    </a:p>
                  </a:txBody>
                  <a:tcPr marL="91425" marR="91425" marT="91425" marB="91425"/>
                </a:tc>
                <a:extLst>
                  <a:ext uri="{0D108BD9-81ED-4DB2-BD59-A6C34878D82A}">
                    <a16:rowId xmlns:a16="http://schemas.microsoft.com/office/drawing/2014/main" val="755267332"/>
                  </a:ext>
                </a:extLst>
              </a:tr>
              <a:tr h="96231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DIAGNOSIS &amp; INVESTIGATIONS (Ix)</a:t>
                      </a:r>
                      <a:endParaRPr sz="1400" b="1" u="none" strike="noStrike" cap="none"/>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1</a:t>
                      </a:r>
                      <a:r>
                        <a:rPr lang="en-GB" sz="1400" u="none" strike="noStrike" cap="none" baseline="30000" dirty="0"/>
                        <a:t>st</a:t>
                      </a:r>
                      <a:r>
                        <a:rPr lang="en-GB" sz="1400" u="none" strike="noStrike" cap="none" dirty="0"/>
                        <a:t> line – Abdominal Ultrasound and CT </a:t>
                      </a:r>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ERCP – used to take biopsies -  Gold Standard</a:t>
                      </a:r>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CA19-9 – Tumour marker for Cholangiocarcinoma </a:t>
                      </a:r>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LFTs – raised bilirubin and ALP</a:t>
                      </a:r>
                      <a:endParaRPr sz="1400" u="none" strike="noStrike" cap="none" dirty="0"/>
                    </a:p>
                  </a:txBody>
                  <a:tcPr marL="91425" marR="91425" marT="91425" marB="91425"/>
                </a:tc>
                <a:tc hMerge="1">
                  <a:txBody>
                    <a:bodyPr/>
                    <a:lstStyle/>
                    <a:p>
                      <a:endParaRPr lang="en-GB"/>
                    </a:p>
                  </a:txBody>
                  <a:tcPr/>
                </a:tc>
                <a:extLst>
                  <a:ext uri="{0D108BD9-81ED-4DB2-BD59-A6C34878D82A}">
                    <a16:rowId xmlns:a16="http://schemas.microsoft.com/office/drawing/2014/main" val="10004"/>
                  </a:ext>
                </a:extLst>
              </a:tr>
              <a:tr h="625514">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TREATMENT (Tx)</a:t>
                      </a:r>
                      <a:endParaRPr sz="1400" b="1" u="none" strike="noStrike" cap="none" dirty="0"/>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Surgical Resection </a:t>
                      </a:r>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ERCP used to place a stent in the blocked duct = relieves symptoms </a:t>
                      </a:r>
                      <a:endParaRPr sz="1400" u="none" strike="noStrike" cap="none" dirty="0"/>
                    </a:p>
                  </a:txBody>
                  <a:tcPr marL="91425" marR="91425" marT="91425" marB="91425"/>
                </a:tc>
                <a:tc hMerge="1">
                  <a:txBody>
                    <a:bodyPr/>
                    <a:lstStyle/>
                    <a:p>
                      <a:endParaRPr lang="en-GB"/>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64814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4f42a8af8d_0_0"/>
          <p:cNvSpPr txBox="1">
            <a:spLocks noGrp="1"/>
          </p:cNvSpPr>
          <p:nvPr>
            <p:ph type="title"/>
          </p:nvPr>
        </p:nvSpPr>
        <p:spPr>
          <a:xfrm>
            <a:off x="0" y="0"/>
            <a:ext cx="121920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dirty="0">
                <a:solidFill>
                  <a:schemeClr val="bg1"/>
                </a:solidFill>
              </a:rPr>
              <a:t>Spontaneous Bacterial Peritonitis</a:t>
            </a:r>
            <a:endParaRPr dirty="0">
              <a:solidFill>
                <a:schemeClr val="bg1"/>
              </a:solidFill>
            </a:endParaRPr>
          </a:p>
        </p:txBody>
      </p:sp>
      <p:graphicFrame>
        <p:nvGraphicFramePr>
          <p:cNvPr id="145" name="Google Shape;145;g14f42a8af8d_0_0"/>
          <p:cNvGraphicFramePr/>
          <p:nvPr/>
        </p:nvGraphicFramePr>
        <p:xfrm>
          <a:off x="0" y="1325700"/>
          <a:ext cx="12192000" cy="5532301"/>
        </p:xfrm>
        <a:graphic>
          <a:graphicData uri="http://schemas.openxmlformats.org/drawingml/2006/table">
            <a:tbl>
              <a:tblPr>
                <a:noFill/>
              </a:tblPr>
              <a:tblGrid>
                <a:gridCol w="3189249">
                  <a:extLst>
                    <a:ext uri="{9D8B030D-6E8A-4147-A177-3AD203B41FA5}">
                      <a16:colId xmlns:a16="http://schemas.microsoft.com/office/drawing/2014/main" val="20000"/>
                    </a:ext>
                  </a:extLst>
                </a:gridCol>
                <a:gridCol w="9002751">
                  <a:extLst>
                    <a:ext uri="{9D8B030D-6E8A-4147-A177-3AD203B41FA5}">
                      <a16:colId xmlns:a16="http://schemas.microsoft.com/office/drawing/2014/main" val="20001"/>
                    </a:ext>
                  </a:extLst>
                </a:gridCol>
              </a:tblGrid>
              <a:tr h="688269">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DEFINITION</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Infection of the ascitic fluid = inflammation of the peritoneum </a:t>
                      </a:r>
                      <a:endParaRPr sz="1400" u="none" strike="noStrike" cap="none" dirty="0"/>
                    </a:p>
                  </a:txBody>
                  <a:tcPr marL="91425" marR="91425" marT="91425" marB="91425"/>
                </a:tc>
                <a:extLst>
                  <a:ext uri="{0D108BD9-81ED-4DB2-BD59-A6C34878D82A}">
                    <a16:rowId xmlns:a16="http://schemas.microsoft.com/office/drawing/2014/main" val="10000"/>
                  </a:ext>
                </a:extLst>
              </a:tr>
              <a:tr h="890174">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CAUSES</a:t>
                      </a: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&amp; </a:t>
                      </a: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RISK FACTORS</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Gram –ve bacteria (E.coli, Klebsiella spp.) &amp; Gram +ve (streptococcus spp. etc.)</a:t>
                      </a:r>
                    </a:p>
                    <a:p>
                      <a:pPr marL="0" marR="0" lvl="0" indent="0" algn="l" rtl="0">
                        <a:lnSpc>
                          <a:spcPct val="100000"/>
                        </a:lnSpc>
                        <a:spcBef>
                          <a:spcPts val="0"/>
                        </a:spcBef>
                        <a:spcAft>
                          <a:spcPts val="0"/>
                        </a:spcAft>
                        <a:buClr>
                          <a:srgbClr val="000000"/>
                        </a:buClr>
                        <a:buSzPts val="1400"/>
                        <a:buFont typeface="Arial"/>
                        <a:buNone/>
                      </a:pPr>
                      <a:endParaRPr lang="en-GB"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Liver disease, cirrhosis, ascites </a:t>
                      </a:r>
                      <a:endParaRPr sz="1400" u="none" strike="noStrike" cap="none" dirty="0"/>
                    </a:p>
                  </a:txBody>
                  <a:tcPr marL="91425" marR="91425" marT="91425" marB="91425"/>
                </a:tc>
                <a:extLst>
                  <a:ext uri="{0D108BD9-81ED-4DB2-BD59-A6C34878D82A}">
                    <a16:rowId xmlns:a16="http://schemas.microsoft.com/office/drawing/2014/main" val="10001"/>
                  </a:ext>
                </a:extLst>
              </a:tr>
              <a:tr h="63270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PATHOPHYSIOLOGY (IF APPLICABLE)</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Bacteria from gut </a:t>
                      </a:r>
                      <a:r>
                        <a:rPr lang="en-GB" sz="1400" u="none" strike="noStrike" cap="none" dirty="0">
                          <a:latin typeface="Calibri" panose="020F0502020204030204" pitchFamily="34" charset="0"/>
                          <a:cs typeface="Calibri" panose="020F0502020204030204" pitchFamily="34" charset="0"/>
                        </a:rPr>
                        <a:t>→</a:t>
                      </a:r>
                      <a:r>
                        <a:rPr lang="en-GB" sz="1400" u="none" strike="noStrike" cap="none" dirty="0"/>
                        <a:t> to lymph nodes </a:t>
                      </a:r>
                      <a:r>
                        <a:rPr lang="en-GB" sz="1400" u="none" strike="noStrike" cap="none" dirty="0">
                          <a:latin typeface="Calibri" panose="020F0502020204030204" pitchFamily="34" charset="0"/>
                          <a:cs typeface="Calibri" panose="020F0502020204030204" pitchFamily="34" charset="0"/>
                        </a:rPr>
                        <a:t>→ </a:t>
                      </a:r>
                      <a:r>
                        <a:rPr lang="en-GB" sz="1400" u="none" strike="noStrike" cap="none" dirty="0"/>
                        <a:t>blood stream </a:t>
                      </a:r>
                      <a:r>
                        <a:rPr lang="en-GB" sz="1400" u="none" strike="noStrike" cap="none" dirty="0">
                          <a:latin typeface="Calibri" panose="020F0502020204030204" pitchFamily="34" charset="0"/>
                          <a:cs typeface="Calibri" panose="020F0502020204030204" pitchFamily="34" charset="0"/>
                        </a:rPr>
                        <a:t>→ </a:t>
                      </a:r>
                      <a:r>
                        <a:rPr lang="en-GB" sz="1400" u="none" strike="noStrike" cap="none" dirty="0"/>
                        <a:t>ascitic fluid = SBP</a:t>
                      </a:r>
                      <a:endParaRPr sz="1400" u="none" strike="noStrike" cap="none" dirty="0"/>
                    </a:p>
                  </a:txBody>
                  <a:tcPr marL="91425" marR="91425" marT="91425" marB="91425"/>
                </a:tc>
                <a:extLst>
                  <a:ext uri="{0D108BD9-81ED-4DB2-BD59-A6C34878D82A}">
                    <a16:rowId xmlns:a16="http://schemas.microsoft.com/office/drawing/2014/main" val="10002"/>
                  </a:ext>
                </a:extLst>
              </a:tr>
              <a:tr h="688269">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PRESENTATION (</a:t>
                      </a:r>
                      <a:r>
                        <a:rPr lang="en-US" sz="1400" b="1" u="none" strike="noStrike" cap="none" dirty="0" err="1"/>
                        <a:t>Sx</a:t>
                      </a:r>
                      <a:r>
                        <a:rPr lang="en-US" sz="1400" b="1" u="none" strike="noStrike" cap="none" dirty="0"/>
                        <a:t>)</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Severe acute abdominal pain, guarding, N+V, diarrhea, fever, can have </a:t>
                      </a:r>
                      <a:r>
                        <a:rPr lang="en-US" sz="1400" u="none" strike="noStrike" cap="none" dirty="0" err="1"/>
                        <a:t>acites</a:t>
                      </a:r>
                      <a:endParaRPr sz="1400" u="none" strike="noStrike" cap="none" dirty="0"/>
                    </a:p>
                  </a:txBody>
                  <a:tcPr marL="91425" marR="91425" marT="91425" marB="91425"/>
                </a:tc>
                <a:extLst>
                  <a:ext uri="{0D108BD9-81ED-4DB2-BD59-A6C34878D82A}">
                    <a16:rowId xmlns:a16="http://schemas.microsoft.com/office/drawing/2014/main" val="10003"/>
                  </a:ext>
                </a:extLst>
              </a:tr>
              <a:tr h="105886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DIAGNOSIS &amp; INVESTIGATIONS (</a:t>
                      </a:r>
                      <a:r>
                        <a:rPr lang="en-US" sz="1400" b="1" u="none" strike="noStrike" cap="none" dirty="0" err="1"/>
                        <a:t>Ix</a:t>
                      </a:r>
                      <a:r>
                        <a:rPr lang="en-US" sz="1400" b="1" u="none" strike="noStrike" cap="none" dirty="0"/>
                        <a:t>)</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Ascitic tap – raised ascitic fluid neutrophils</a:t>
                      </a:r>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Culture – shows causative organisms </a:t>
                      </a:r>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ESR + CRP</a:t>
                      </a:r>
                      <a:endParaRPr sz="1400" u="none" strike="noStrike" cap="none" dirty="0"/>
                    </a:p>
                  </a:txBody>
                  <a:tcPr marL="91425" marR="91425" marT="91425" marB="91425"/>
                </a:tc>
                <a:extLst>
                  <a:ext uri="{0D108BD9-81ED-4DB2-BD59-A6C34878D82A}">
                    <a16:rowId xmlns:a16="http://schemas.microsoft.com/office/drawing/2014/main" val="10004"/>
                  </a:ext>
                </a:extLst>
              </a:tr>
              <a:tr h="88575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TREATMENT (Tx)</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ABCDE</a:t>
                      </a:r>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IV antibiotics (cefotaxime), supportive therapy (IV fluids, analgesics, electrolytes)</a:t>
                      </a:r>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Paracentesis </a:t>
                      </a:r>
                    </a:p>
                  </a:txBody>
                  <a:tcPr marL="91425" marR="91425" marT="91425" marB="91425"/>
                </a:tc>
                <a:extLst>
                  <a:ext uri="{0D108BD9-81ED-4DB2-BD59-A6C34878D82A}">
                    <a16:rowId xmlns:a16="http://schemas.microsoft.com/office/drawing/2014/main" val="10005"/>
                  </a:ext>
                </a:extLst>
              </a:tr>
              <a:tr h="688269">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COMPLICATIONS (IF APPLICABLE)</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Septicaemia </a:t>
                      </a:r>
                      <a:endParaRPr sz="1400" u="none" strike="noStrike" cap="none" dirty="0"/>
                    </a:p>
                  </a:txBody>
                  <a:tcPr marL="91425" marR="91425" marT="91425" marB="914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116492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4f42a8af8d_0_0"/>
          <p:cNvSpPr txBox="1">
            <a:spLocks noGrp="1"/>
          </p:cNvSpPr>
          <p:nvPr>
            <p:ph type="title"/>
          </p:nvPr>
        </p:nvSpPr>
        <p:spPr>
          <a:xfrm>
            <a:off x="0" y="0"/>
            <a:ext cx="121920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dirty="0">
                <a:solidFill>
                  <a:schemeClr val="bg1"/>
                </a:solidFill>
              </a:rPr>
              <a:t>Paracetamol Overdose </a:t>
            </a:r>
            <a:endParaRPr dirty="0">
              <a:solidFill>
                <a:schemeClr val="bg1"/>
              </a:solidFill>
            </a:endParaRPr>
          </a:p>
        </p:txBody>
      </p:sp>
      <p:pic>
        <p:nvPicPr>
          <p:cNvPr id="1026" name="Picture 2" descr="Paracetamol toxicity • LITFL • Toxicology Library Toxicant">
            <a:extLst>
              <a:ext uri="{FF2B5EF4-FFF2-40B4-BE49-F238E27FC236}">
                <a16:creationId xmlns:a16="http://schemas.microsoft.com/office/drawing/2014/main" id="{51B75140-D61D-8940-F0AF-641C1F49DA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47" t="5762" r="3518" b="15608"/>
          <a:stretch/>
        </p:blipFill>
        <p:spPr bwMode="auto">
          <a:xfrm>
            <a:off x="3860250" y="1720840"/>
            <a:ext cx="4025200" cy="5019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047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4f42a8af8d_0_0"/>
          <p:cNvSpPr txBox="1">
            <a:spLocks noGrp="1"/>
          </p:cNvSpPr>
          <p:nvPr>
            <p:ph type="title"/>
          </p:nvPr>
        </p:nvSpPr>
        <p:spPr>
          <a:xfrm>
            <a:off x="0" y="0"/>
            <a:ext cx="121920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dirty="0">
                <a:solidFill>
                  <a:schemeClr val="bg1"/>
                </a:solidFill>
              </a:rPr>
              <a:t>Paracetamol Overdose </a:t>
            </a:r>
            <a:endParaRPr dirty="0">
              <a:solidFill>
                <a:schemeClr val="bg1"/>
              </a:solidFill>
            </a:endParaRPr>
          </a:p>
        </p:txBody>
      </p:sp>
      <p:sp>
        <p:nvSpPr>
          <p:cNvPr id="6" name="TextBox 5">
            <a:extLst>
              <a:ext uri="{FF2B5EF4-FFF2-40B4-BE49-F238E27FC236}">
                <a16:creationId xmlns:a16="http://schemas.microsoft.com/office/drawing/2014/main" id="{7111E99E-3071-CE5D-86D6-796AAF66EAFC}"/>
              </a:ext>
            </a:extLst>
          </p:cNvPr>
          <p:cNvSpPr txBox="1"/>
          <p:nvPr/>
        </p:nvSpPr>
        <p:spPr>
          <a:xfrm>
            <a:off x="615050" y="1786155"/>
            <a:ext cx="6955972" cy="5847755"/>
          </a:xfrm>
          <a:prstGeom prst="rect">
            <a:avLst/>
          </a:prstGeom>
          <a:noFill/>
        </p:spPr>
        <p:txBody>
          <a:bodyPr wrap="square" rtlCol="0">
            <a:spAutoFit/>
          </a:bodyPr>
          <a:lstStyle/>
          <a:p>
            <a:r>
              <a:rPr lang="en-US" sz="1800" b="1" u="none" strike="noStrike" cap="none" dirty="0"/>
              <a:t>PRESENTATION (</a:t>
            </a:r>
            <a:r>
              <a:rPr lang="en-US" sz="1800" b="1" u="none" strike="noStrike" cap="none" dirty="0" err="1"/>
              <a:t>Sx</a:t>
            </a:r>
            <a:r>
              <a:rPr lang="en-US" sz="1800" b="1" u="none" strike="noStrike" cap="none" dirty="0"/>
              <a:t>)</a:t>
            </a:r>
          </a:p>
          <a:p>
            <a:pPr marL="285750" indent="-285750">
              <a:buFontTx/>
              <a:buChar char="-"/>
            </a:pPr>
            <a:r>
              <a:rPr lang="en-US" sz="1800" dirty="0"/>
              <a:t>Sudden Onset Severe RUQ Pain</a:t>
            </a:r>
          </a:p>
          <a:p>
            <a:pPr marL="285750" indent="-285750">
              <a:buFontTx/>
              <a:buChar char="-"/>
            </a:pPr>
            <a:r>
              <a:rPr lang="en-US" sz="1800" u="none" strike="noStrike" cap="none" dirty="0"/>
              <a:t>N  + V</a:t>
            </a:r>
          </a:p>
          <a:p>
            <a:pPr marL="285750" indent="-285750">
              <a:buFontTx/>
              <a:buChar char="-"/>
            </a:pPr>
            <a:r>
              <a:rPr lang="en-US" sz="1800" dirty="0"/>
              <a:t>Jaundice </a:t>
            </a:r>
          </a:p>
          <a:p>
            <a:pPr marL="285750" indent="-285750">
              <a:buFontTx/>
              <a:buChar char="-"/>
            </a:pPr>
            <a:r>
              <a:rPr lang="en-US" sz="1800" u="none" strike="noStrike" cap="none" dirty="0"/>
              <a:t>Confusion </a:t>
            </a:r>
          </a:p>
          <a:p>
            <a:pPr marL="285750" indent="-285750">
              <a:buFontTx/>
              <a:buChar char="-"/>
            </a:pPr>
            <a:r>
              <a:rPr lang="en-US" sz="1800" dirty="0"/>
              <a:t>Anorexia </a:t>
            </a:r>
            <a:endParaRPr lang="en-US" sz="1800" u="none" strike="noStrike" cap="none" dirty="0"/>
          </a:p>
          <a:p>
            <a:endParaRPr lang="en-US" sz="1800" u="none" strike="noStrike" cap="none" dirty="0"/>
          </a:p>
          <a:p>
            <a:endParaRPr lang="en-US" sz="1800" u="none" strike="noStrike" cap="none" dirty="0"/>
          </a:p>
          <a:p>
            <a:r>
              <a:rPr lang="en-US" sz="1800" b="1" u="none" strike="noStrike" cap="none" dirty="0"/>
              <a:t>DIAGNOSIS &amp; INVESTIGATIONS (</a:t>
            </a:r>
            <a:r>
              <a:rPr lang="en-US" sz="1800" b="1" u="none" strike="noStrike" cap="none" dirty="0" err="1"/>
              <a:t>Ix</a:t>
            </a:r>
            <a:r>
              <a:rPr lang="en-US" sz="1800" b="1" u="none" strike="noStrike" cap="none" dirty="0"/>
              <a:t>)</a:t>
            </a:r>
          </a:p>
          <a:p>
            <a:pPr marL="285750" indent="-285750">
              <a:buFontTx/>
              <a:buChar char="-"/>
            </a:pPr>
            <a:r>
              <a:rPr lang="en-US" sz="1800" u="none" strike="noStrike" cap="none" dirty="0"/>
              <a:t>Based off History </a:t>
            </a:r>
          </a:p>
          <a:p>
            <a:pPr marL="285750" indent="-285750">
              <a:buFontTx/>
              <a:buChar char="-"/>
            </a:pPr>
            <a:r>
              <a:rPr lang="en-US" sz="1800" dirty="0"/>
              <a:t>LFTs – ALT raised </a:t>
            </a:r>
          </a:p>
          <a:p>
            <a:pPr marL="285750" indent="-285750">
              <a:buFontTx/>
              <a:buChar char="-"/>
            </a:pPr>
            <a:r>
              <a:rPr lang="en-US" sz="1800" u="none" strike="noStrike" cap="none" dirty="0"/>
              <a:t>Serum Paracetamol </a:t>
            </a:r>
            <a:r>
              <a:rPr lang="en-US" sz="1800" dirty="0"/>
              <a:t>C</a:t>
            </a:r>
            <a:r>
              <a:rPr lang="en-US" sz="1800" u="none" strike="noStrike" cap="none" dirty="0"/>
              <a:t>oncentration </a:t>
            </a:r>
          </a:p>
          <a:p>
            <a:endParaRPr lang="en-US" sz="1800" u="none" strike="noStrike" cap="none" dirty="0"/>
          </a:p>
          <a:p>
            <a:endParaRPr lang="en-US" sz="1800" u="none" strike="noStrike" cap="none" dirty="0"/>
          </a:p>
          <a:p>
            <a:r>
              <a:rPr lang="en-US" sz="1800" b="1" u="none" strike="noStrike" cap="none" dirty="0"/>
              <a:t>TREATMENT (Tx)</a:t>
            </a:r>
          </a:p>
          <a:p>
            <a:pPr marL="285750" indent="-285750">
              <a:buFontTx/>
              <a:buChar char="-"/>
            </a:pPr>
            <a:r>
              <a:rPr lang="en-US" sz="1800" dirty="0"/>
              <a:t>Acetylcysteine – give straight away – replenishes glutathione </a:t>
            </a:r>
          </a:p>
          <a:p>
            <a:pPr marL="285750" indent="-285750">
              <a:buFontTx/>
              <a:buChar char="-"/>
            </a:pPr>
            <a:r>
              <a:rPr lang="en-US" sz="1800" dirty="0"/>
              <a:t>Activated Charcoal – helps absorb any paracetamol in the stomach </a:t>
            </a:r>
          </a:p>
          <a:p>
            <a:endParaRPr lang="en-US" sz="1800" u="none" strike="noStrike" cap="none" dirty="0"/>
          </a:p>
          <a:p>
            <a:endParaRPr lang="en-US" sz="1800" u="none" strike="noStrike" cap="none" dirty="0"/>
          </a:p>
          <a:p>
            <a:endParaRPr lang="en-GB" dirty="0"/>
          </a:p>
        </p:txBody>
      </p:sp>
      <p:pic>
        <p:nvPicPr>
          <p:cNvPr id="2050" name="Picture 2" descr="Acetaminophen Overdose Diagnosis and Treatment - ACEP Now">
            <a:extLst>
              <a:ext uri="{FF2B5EF4-FFF2-40B4-BE49-F238E27FC236}">
                <a16:creationId xmlns:a16="http://schemas.microsoft.com/office/drawing/2014/main" id="{8471BD70-5F17-ACD3-50D4-8D906F5DAC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9103" y="2188029"/>
            <a:ext cx="2611548" cy="333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6277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4f42a8af8d_0_0"/>
          <p:cNvSpPr txBox="1">
            <a:spLocks noGrp="1"/>
          </p:cNvSpPr>
          <p:nvPr>
            <p:ph type="title"/>
          </p:nvPr>
        </p:nvSpPr>
        <p:spPr>
          <a:xfrm>
            <a:off x="0" y="0"/>
            <a:ext cx="121920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dirty="0">
                <a:solidFill>
                  <a:schemeClr val="bg1"/>
                </a:solidFill>
              </a:rPr>
              <a:t>Gilbert’s Syndrome</a:t>
            </a:r>
            <a:endParaRPr dirty="0">
              <a:solidFill>
                <a:schemeClr val="bg1"/>
              </a:solidFill>
            </a:endParaRPr>
          </a:p>
        </p:txBody>
      </p:sp>
      <p:graphicFrame>
        <p:nvGraphicFramePr>
          <p:cNvPr id="145" name="Google Shape;145;g14f42a8af8d_0_0"/>
          <p:cNvGraphicFramePr/>
          <p:nvPr/>
        </p:nvGraphicFramePr>
        <p:xfrm>
          <a:off x="0" y="1325700"/>
          <a:ext cx="12192000" cy="5532299"/>
        </p:xfrm>
        <a:graphic>
          <a:graphicData uri="http://schemas.openxmlformats.org/drawingml/2006/table">
            <a:tbl>
              <a:tblPr>
                <a:noFill/>
              </a:tblPr>
              <a:tblGrid>
                <a:gridCol w="5521084">
                  <a:extLst>
                    <a:ext uri="{9D8B030D-6E8A-4147-A177-3AD203B41FA5}">
                      <a16:colId xmlns:a16="http://schemas.microsoft.com/office/drawing/2014/main" val="20000"/>
                    </a:ext>
                  </a:extLst>
                </a:gridCol>
                <a:gridCol w="6670916">
                  <a:extLst>
                    <a:ext uri="{9D8B030D-6E8A-4147-A177-3AD203B41FA5}">
                      <a16:colId xmlns:a16="http://schemas.microsoft.com/office/drawing/2014/main" val="20001"/>
                    </a:ext>
                  </a:extLst>
                </a:gridCol>
              </a:tblGrid>
              <a:tr h="689408">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DEFIINITION </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Liver's ability to metabolize bilirubin is affected</a:t>
                      </a:r>
                      <a:endParaRPr sz="1400" u="none" strike="noStrike" cap="none" dirty="0"/>
                    </a:p>
                  </a:txBody>
                  <a:tcPr marL="91425" marR="91425" marT="91425" marB="91425"/>
                </a:tc>
                <a:extLst>
                  <a:ext uri="{0D108BD9-81ED-4DB2-BD59-A6C34878D82A}">
                    <a16:rowId xmlns:a16="http://schemas.microsoft.com/office/drawing/2014/main" val="10000"/>
                  </a:ext>
                </a:extLst>
              </a:tr>
              <a:tr h="1060613">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DEFINITION, CAUSE/S &amp; RISK FACTORS</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Autosomal Recessive inheritance of UGT1A1 Gene </a:t>
                      </a:r>
                    </a:p>
                    <a:p>
                      <a:pPr marL="0" marR="0" lvl="0" indent="0" algn="l" rtl="0">
                        <a:lnSpc>
                          <a:spcPct val="100000"/>
                        </a:lnSpc>
                        <a:spcBef>
                          <a:spcPts val="0"/>
                        </a:spcBef>
                        <a:spcAft>
                          <a:spcPts val="0"/>
                        </a:spcAft>
                        <a:buClr>
                          <a:srgbClr val="000000"/>
                        </a:buClr>
                        <a:buSzPts val="1400"/>
                        <a:buFont typeface="Arial"/>
                        <a:buNone/>
                      </a:pPr>
                      <a:endParaRPr lang="en-GB"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Males, FHx, Post-Pubertal Age </a:t>
                      </a:r>
                      <a:endParaRPr sz="1400" u="none" strike="noStrike" cap="none" dirty="0"/>
                    </a:p>
                  </a:txBody>
                  <a:tcPr marL="91425" marR="91425" marT="91425" marB="91425"/>
                </a:tc>
                <a:extLst>
                  <a:ext uri="{0D108BD9-81ED-4DB2-BD59-A6C34878D82A}">
                    <a16:rowId xmlns:a16="http://schemas.microsoft.com/office/drawing/2014/main" val="10001"/>
                  </a:ext>
                </a:extLst>
              </a:tr>
              <a:tr h="1228079">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PATHOPHYSIOLOGY (IF APPLICABLE)</a:t>
                      </a:r>
                      <a:endParaRPr sz="1400" b="1" u="none" strike="noStrike" cap="none"/>
                    </a:p>
                  </a:txBody>
                  <a:tcPr marL="91425" marR="91425" marT="91425" marB="91425"/>
                </a:tc>
                <a:tc>
                  <a:txBody>
                    <a:bodyPr/>
                    <a:lstStyle/>
                    <a:p>
                      <a:pPr marL="342900" marR="0" lvl="0" indent="-342900" algn="l" rtl="0">
                        <a:lnSpc>
                          <a:spcPct val="100000"/>
                        </a:lnSpc>
                        <a:spcBef>
                          <a:spcPts val="0"/>
                        </a:spcBef>
                        <a:spcAft>
                          <a:spcPts val="0"/>
                        </a:spcAft>
                        <a:buClr>
                          <a:srgbClr val="000000"/>
                        </a:buClr>
                        <a:buSzPts val="1400"/>
                        <a:buFont typeface="Arial"/>
                        <a:buAutoNum type="arabicParenR"/>
                      </a:pPr>
                      <a:r>
                        <a:rPr lang="en-GB" sz="1400" u="none" strike="noStrike" cap="none" dirty="0"/>
                        <a:t>Normal RBC breakdown </a:t>
                      </a:r>
                    </a:p>
                    <a:p>
                      <a:pPr marL="342900" marR="0" lvl="0" indent="-342900" algn="l" rtl="0">
                        <a:lnSpc>
                          <a:spcPct val="100000"/>
                        </a:lnSpc>
                        <a:spcBef>
                          <a:spcPts val="0"/>
                        </a:spcBef>
                        <a:spcAft>
                          <a:spcPts val="0"/>
                        </a:spcAft>
                        <a:buClr>
                          <a:srgbClr val="000000"/>
                        </a:buClr>
                        <a:buSzPts val="1400"/>
                        <a:buFont typeface="Arial"/>
                        <a:buAutoNum type="arabicParenR"/>
                      </a:pPr>
                      <a:r>
                        <a:rPr lang="en-GB" sz="1400" u="none" strike="noStrike" cap="none" dirty="0"/>
                        <a:t>Reduced conjugation </a:t>
                      </a:r>
                    </a:p>
                    <a:p>
                      <a:pPr marL="342900" marR="0" lvl="0" indent="-342900" algn="l" rtl="0">
                        <a:lnSpc>
                          <a:spcPct val="100000"/>
                        </a:lnSpc>
                        <a:spcBef>
                          <a:spcPts val="0"/>
                        </a:spcBef>
                        <a:spcAft>
                          <a:spcPts val="0"/>
                        </a:spcAft>
                        <a:buClr>
                          <a:srgbClr val="000000"/>
                        </a:buClr>
                        <a:buSzPts val="1400"/>
                        <a:buFont typeface="Arial"/>
                        <a:buAutoNum type="arabicParenR"/>
                      </a:pPr>
                      <a:r>
                        <a:rPr lang="en-GB" sz="1400" u="none" strike="noStrike" cap="none" dirty="0"/>
                        <a:t>Accumulation of bilirubin in blood</a:t>
                      </a:r>
                    </a:p>
                    <a:p>
                      <a:pPr marL="342900" marR="0" lvl="0" indent="-342900" algn="l" rtl="0">
                        <a:lnSpc>
                          <a:spcPct val="100000"/>
                        </a:lnSpc>
                        <a:spcBef>
                          <a:spcPts val="0"/>
                        </a:spcBef>
                        <a:spcAft>
                          <a:spcPts val="0"/>
                        </a:spcAft>
                        <a:buClr>
                          <a:srgbClr val="000000"/>
                        </a:buClr>
                        <a:buSzPts val="1400"/>
                        <a:buFont typeface="Arial"/>
                        <a:buAutoNum type="arabicParenR"/>
                      </a:pPr>
                      <a:r>
                        <a:rPr lang="en-GB" sz="1400" u="none" strike="noStrike" cap="none" dirty="0"/>
                        <a:t>= JAUNDICE </a:t>
                      </a:r>
                      <a:endParaRPr sz="1400" u="none" strike="noStrike" cap="none" dirty="0"/>
                    </a:p>
                  </a:txBody>
                  <a:tcPr marL="91425" marR="91425" marT="91425" marB="91425"/>
                </a:tc>
                <a:extLst>
                  <a:ext uri="{0D108BD9-81ED-4DB2-BD59-A6C34878D82A}">
                    <a16:rowId xmlns:a16="http://schemas.microsoft.com/office/drawing/2014/main" val="10002"/>
                  </a:ext>
                </a:extLst>
              </a:tr>
              <a:tr h="804178">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PRESENTATION (Sx)</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Painless Jaundice (especially under physical/psychological stress) </a:t>
                      </a:r>
                      <a:endParaRPr sz="1400" u="none" strike="noStrike" cap="none" dirty="0"/>
                    </a:p>
                  </a:txBody>
                  <a:tcPr marL="91425" marR="91425" marT="91425" marB="91425"/>
                </a:tc>
                <a:extLst>
                  <a:ext uri="{0D108BD9-81ED-4DB2-BD59-A6C34878D82A}">
                    <a16:rowId xmlns:a16="http://schemas.microsoft.com/office/drawing/2014/main" val="10003"/>
                  </a:ext>
                </a:extLst>
              </a:tr>
              <a:tr h="1060613">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DIAGNOSIS &amp; INVESTIGATIONS (Ix)</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Blood Tests – raised unconjugated bilirubin </a:t>
                      </a:r>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LFTs – Normal</a:t>
                      </a:r>
                      <a:endParaRPr sz="1400" u="none" strike="noStrike" cap="none" dirty="0"/>
                    </a:p>
                  </a:txBody>
                  <a:tcPr marL="91425" marR="91425" marT="91425" marB="91425"/>
                </a:tc>
                <a:extLst>
                  <a:ext uri="{0D108BD9-81ED-4DB2-BD59-A6C34878D82A}">
                    <a16:rowId xmlns:a16="http://schemas.microsoft.com/office/drawing/2014/main" val="10004"/>
                  </a:ext>
                </a:extLst>
              </a:tr>
              <a:tr h="689408">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TREATMENT (Tx)</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No Treatment </a:t>
                      </a:r>
                      <a:endParaRPr sz="1400" u="none" strike="noStrike" cap="none" dirty="0"/>
                    </a:p>
                  </a:txBody>
                  <a:tcPr marL="91425" marR="91425" marT="91425" marB="9142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760720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4f42a8af8d_0_0"/>
          <p:cNvSpPr txBox="1">
            <a:spLocks noGrp="1"/>
          </p:cNvSpPr>
          <p:nvPr>
            <p:ph type="title"/>
          </p:nvPr>
        </p:nvSpPr>
        <p:spPr>
          <a:xfrm>
            <a:off x="0" y="0"/>
            <a:ext cx="12192000" cy="956930"/>
          </a:xfrm>
          <a:prstGeom prst="rect">
            <a:avLst/>
          </a:prstGeom>
          <a:solidFill>
            <a:srgbClr val="293267"/>
          </a:solidFill>
          <a:ln>
            <a:noFill/>
          </a:ln>
        </p:spPr>
        <p:txBody>
          <a:bodyPr spcFirstLastPara="1" wrap="square" lIns="91425" tIns="45700" rIns="91425" bIns="45700" anchor="ctr" anchorCtr="0">
            <a:normAutofit/>
          </a:bodyPr>
          <a:lstStyle/>
          <a:p>
            <a:pPr marL="152400" lvl="0" algn="l" rtl="0">
              <a:lnSpc>
                <a:spcPct val="115000"/>
              </a:lnSpc>
              <a:spcBef>
                <a:spcPts val="0"/>
              </a:spcBef>
              <a:spcAft>
                <a:spcPts val="0"/>
              </a:spcAft>
              <a:buClr>
                <a:srgbClr val="FFC000"/>
              </a:buClr>
              <a:buSzPts val="1200"/>
            </a:pPr>
            <a:r>
              <a:rPr lang="en-US" sz="4400" dirty="0">
                <a:solidFill>
                  <a:schemeClr val="bg1"/>
                </a:solidFill>
              </a:rPr>
              <a:t>Hepatic Encephalopathy</a:t>
            </a:r>
          </a:p>
        </p:txBody>
      </p:sp>
      <p:graphicFrame>
        <p:nvGraphicFramePr>
          <p:cNvPr id="145" name="Google Shape;145;g14f42a8af8d_0_0"/>
          <p:cNvGraphicFramePr/>
          <p:nvPr>
            <p:extLst>
              <p:ext uri="{D42A27DB-BD31-4B8C-83A1-F6EECF244321}">
                <p14:modId xmlns:p14="http://schemas.microsoft.com/office/powerpoint/2010/main" val="4242083912"/>
              </p:ext>
            </p:extLst>
          </p:nvPr>
        </p:nvGraphicFramePr>
        <p:xfrm>
          <a:off x="0" y="956931"/>
          <a:ext cx="12192000" cy="5901069"/>
        </p:xfrm>
        <a:graphic>
          <a:graphicData uri="http://schemas.openxmlformats.org/drawingml/2006/table">
            <a:tbl>
              <a:tblPr>
                <a:noFill/>
              </a:tblPr>
              <a:tblGrid>
                <a:gridCol w="5521084">
                  <a:extLst>
                    <a:ext uri="{9D8B030D-6E8A-4147-A177-3AD203B41FA5}">
                      <a16:colId xmlns:a16="http://schemas.microsoft.com/office/drawing/2014/main" val="20000"/>
                    </a:ext>
                  </a:extLst>
                </a:gridCol>
                <a:gridCol w="6670916">
                  <a:extLst>
                    <a:ext uri="{9D8B030D-6E8A-4147-A177-3AD203B41FA5}">
                      <a16:colId xmlns:a16="http://schemas.microsoft.com/office/drawing/2014/main" val="20001"/>
                    </a:ext>
                  </a:extLst>
                </a:gridCol>
              </a:tblGrid>
              <a:tr h="613561">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DEFINITION</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b="0" u="none" strike="noStrike" cap="none" dirty="0"/>
                        <a:t>Hepatic encephalopathy is a brain dysfunction caused by advanced liver insufficiency</a:t>
                      </a:r>
                      <a:endParaRPr sz="1400" b="0" u="none" strike="noStrike" cap="none" dirty="0"/>
                    </a:p>
                  </a:txBody>
                  <a:tcPr marL="91425" marR="91425" marT="91425" marB="91425"/>
                </a:tc>
                <a:extLst>
                  <a:ext uri="{0D108BD9-81ED-4DB2-BD59-A6C34878D82A}">
                    <a16:rowId xmlns:a16="http://schemas.microsoft.com/office/drawing/2014/main" val="10000"/>
                  </a:ext>
                </a:extLst>
              </a:tr>
              <a:tr h="828317">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CAUSES </a:t>
                      </a: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&amp; </a:t>
                      </a: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RISK FACTORS</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lang="en-GB" sz="1400" b="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b="0" u="none" strike="noStrike" cap="none" dirty="0"/>
                        <a:t>Cirrhosis, liver cancer, Hepatitis, Intestinal Bleed</a:t>
                      </a:r>
                    </a:p>
                    <a:p>
                      <a:pPr marL="0" marR="0" lvl="0" indent="0" algn="l" rtl="0">
                        <a:lnSpc>
                          <a:spcPct val="100000"/>
                        </a:lnSpc>
                        <a:spcBef>
                          <a:spcPts val="0"/>
                        </a:spcBef>
                        <a:spcAft>
                          <a:spcPts val="0"/>
                        </a:spcAft>
                        <a:buClr>
                          <a:srgbClr val="000000"/>
                        </a:buClr>
                        <a:buSzPts val="1400"/>
                        <a:buFont typeface="Arial"/>
                        <a:buNone/>
                      </a:pPr>
                      <a:endParaRPr sz="1400" b="0" u="none" strike="noStrike" cap="none" dirty="0"/>
                    </a:p>
                  </a:txBody>
                  <a:tcPr marL="91425" marR="91425" marT="91425" marB="91425"/>
                </a:tc>
                <a:extLst>
                  <a:ext uri="{0D108BD9-81ED-4DB2-BD59-A6C34878D82A}">
                    <a16:rowId xmlns:a16="http://schemas.microsoft.com/office/drawing/2014/main" val="10001"/>
                  </a:ext>
                </a:extLst>
              </a:tr>
              <a:tr h="1043074">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PATHOPHYSIOLOGY (IF APPLICABLE)</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200" b="0" i="1" u="none" strike="noStrike" cap="none" dirty="0">
                          <a:latin typeface="+mn-lt"/>
                        </a:rPr>
                        <a:t>Decreased Liver function </a:t>
                      </a:r>
                      <a:r>
                        <a:rPr lang="en-GB" sz="1200" b="0" i="1" u="none" strike="noStrike" cap="none" dirty="0">
                          <a:latin typeface="+mn-lt"/>
                          <a:cs typeface="Calibri" panose="020F0502020204030204" pitchFamily="34" charset="0"/>
                        </a:rPr>
                        <a:t>→ build up of toxic metabolites (NH3) → Astrocyte ion channels activated, increased production of cytokines and stimulation of osmotic pumps → swelling of astrocytes → contributes to cerebral oedema = </a:t>
                      </a:r>
                    </a:p>
                    <a:p>
                      <a:pPr marL="0" marR="0" lvl="0" indent="0" algn="l" rtl="0">
                        <a:lnSpc>
                          <a:spcPct val="100000"/>
                        </a:lnSpc>
                        <a:spcBef>
                          <a:spcPts val="0"/>
                        </a:spcBef>
                        <a:spcAft>
                          <a:spcPts val="0"/>
                        </a:spcAft>
                        <a:buClr>
                          <a:srgbClr val="000000"/>
                        </a:buClr>
                        <a:buSzPts val="1400"/>
                        <a:buFont typeface="Arial"/>
                        <a:buNone/>
                      </a:pPr>
                      <a:r>
                        <a:rPr lang="en-GB" sz="1400" b="0" u="none" strike="noStrike" cap="none" dirty="0">
                          <a:latin typeface="Calibri" panose="020F0502020204030204" pitchFamily="34" charset="0"/>
                          <a:cs typeface="Calibri" panose="020F0502020204030204" pitchFamily="34" charset="0"/>
                        </a:rPr>
                        <a:t>NEUROLOGICAL CHANGES</a:t>
                      </a:r>
                      <a:endParaRPr sz="1400" b="0" u="none" strike="noStrike" cap="none" dirty="0"/>
                    </a:p>
                  </a:txBody>
                  <a:tcPr marL="91425" marR="91425" marT="91425" marB="91425"/>
                </a:tc>
                <a:extLst>
                  <a:ext uri="{0D108BD9-81ED-4DB2-BD59-A6C34878D82A}">
                    <a16:rowId xmlns:a16="http://schemas.microsoft.com/office/drawing/2014/main" val="10002"/>
                  </a:ext>
                </a:extLst>
              </a:tr>
              <a:tr h="1257831">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PRESENTATION (Sx)</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dirty="0"/>
                        <a:t>Mood Disturbances – Depression </a:t>
                      </a:r>
                    </a:p>
                    <a:p>
                      <a:pPr marL="0" marR="0" lvl="0" indent="0" algn="l" rtl="0">
                        <a:lnSpc>
                          <a:spcPct val="100000"/>
                        </a:lnSpc>
                        <a:spcBef>
                          <a:spcPts val="0"/>
                        </a:spcBef>
                        <a:spcAft>
                          <a:spcPts val="0"/>
                        </a:spcAft>
                        <a:buClr>
                          <a:srgbClr val="000000"/>
                        </a:buClr>
                        <a:buSzPts val="1400"/>
                        <a:buFont typeface="Arial"/>
                        <a:buNone/>
                      </a:pPr>
                      <a:r>
                        <a:rPr lang="en-US" sz="1400" b="0" u="none" strike="noStrike" cap="none" dirty="0"/>
                        <a:t>Sleep Disturbances – Insomnia </a:t>
                      </a:r>
                    </a:p>
                    <a:p>
                      <a:pPr marL="0" marR="0" lvl="0" indent="0" algn="l" rtl="0">
                        <a:lnSpc>
                          <a:spcPct val="100000"/>
                        </a:lnSpc>
                        <a:spcBef>
                          <a:spcPts val="0"/>
                        </a:spcBef>
                        <a:spcAft>
                          <a:spcPts val="0"/>
                        </a:spcAft>
                        <a:buClr>
                          <a:srgbClr val="000000"/>
                        </a:buClr>
                        <a:buSzPts val="1400"/>
                        <a:buFont typeface="Arial"/>
                        <a:buNone/>
                      </a:pPr>
                      <a:r>
                        <a:rPr lang="en-US" sz="1400" b="0" u="none" strike="noStrike" cap="none" dirty="0"/>
                        <a:t>Motor Disturbances – Ataxia, Muscle Rigidity, Bradykinesia</a:t>
                      </a:r>
                    </a:p>
                    <a:p>
                      <a:pPr marL="0" marR="0" lvl="0" indent="0" algn="l" rtl="0">
                        <a:lnSpc>
                          <a:spcPct val="100000"/>
                        </a:lnSpc>
                        <a:spcBef>
                          <a:spcPts val="0"/>
                        </a:spcBef>
                        <a:spcAft>
                          <a:spcPts val="0"/>
                        </a:spcAft>
                        <a:buClr>
                          <a:srgbClr val="000000"/>
                        </a:buClr>
                        <a:buSzPts val="1400"/>
                        <a:buFont typeface="Arial"/>
                        <a:buNone/>
                      </a:pPr>
                      <a:r>
                        <a:rPr lang="en-US" sz="1400" b="0" u="none" strike="noStrike" cap="none" dirty="0"/>
                        <a:t>Confusion</a:t>
                      </a:r>
                    </a:p>
                    <a:p>
                      <a:pPr marL="0" marR="0" lvl="0" indent="0" algn="l" rtl="0">
                        <a:lnSpc>
                          <a:spcPct val="100000"/>
                        </a:lnSpc>
                        <a:spcBef>
                          <a:spcPts val="0"/>
                        </a:spcBef>
                        <a:spcAft>
                          <a:spcPts val="0"/>
                        </a:spcAft>
                        <a:buClr>
                          <a:srgbClr val="000000"/>
                        </a:buClr>
                        <a:buSzPts val="1400"/>
                        <a:buFont typeface="Arial"/>
                        <a:buNone/>
                      </a:pPr>
                      <a:r>
                        <a:rPr lang="en-US" sz="1400" b="0" u="none" strike="noStrike" cap="none" dirty="0"/>
                        <a:t>Liver Symptoms too – ascites, jaundice, peripheral oedema</a:t>
                      </a:r>
                      <a:endParaRPr sz="1400" b="0" u="none" strike="noStrike" cap="none" dirty="0"/>
                    </a:p>
                  </a:txBody>
                  <a:tcPr marL="91425" marR="91425" marT="91425" marB="91425"/>
                </a:tc>
                <a:extLst>
                  <a:ext uri="{0D108BD9-81ED-4DB2-BD59-A6C34878D82A}">
                    <a16:rowId xmlns:a16="http://schemas.microsoft.com/office/drawing/2014/main" val="10003"/>
                  </a:ext>
                </a:extLst>
              </a:tr>
              <a:tr h="828317">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DIAGNOSIS &amp; INVESTIGATIONS (</a:t>
                      </a:r>
                      <a:r>
                        <a:rPr lang="en-US" sz="1400" b="1" u="none" strike="noStrike" cap="none" dirty="0" err="1"/>
                        <a:t>Ix</a:t>
                      </a:r>
                      <a:r>
                        <a:rPr lang="en-US" sz="1400" b="1" u="none" strike="noStrike" cap="none" dirty="0"/>
                        <a:t>)</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b="0" u="none" strike="noStrike" cap="none" dirty="0"/>
                        <a:t>FBC and Basal Metabolic Panel </a:t>
                      </a:r>
                    </a:p>
                    <a:p>
                      <a:pPr marL="0" marR="0" lvl="0" indent="0" algn="l" rtl="0">
                        <a:lnSpc>
                          <a:spcPct val="100000"/>
                        </a:lnSpc>
                        <a:spcBef>
                          <a:spcPts val="0"/>
                        </a:spcBef>
                        <a:spcAft>
                          <a:spcPts val="0"/>
                        </a:spcAft>
                        <a:buClr>
                          <a:srgbClr val="000000"/>
                        </a:buClr>
                        <a:buSzPts val="1400"/>
                        <a:buFont typeface="Arial"/>
                        <a:buNone/>
                      </a:pPr>
                      <a:r>
                        <a:rPr lang="en-GB" sz="1400" b="0" u="none" strike="noStrike" cap="none" dirty="0"/>
                        <a:t>Blood Alcohol </a:t>
                      </a:r>
                    </a:p>
                    <a:p>
                      <a:pPr marL="0" marR="0" lvl="0" indent="0" algn="l" rtl="0">
                        <a:lnSpc>
                          <a:spcPct val="100000"/>
                        </a:lnSpc>
                        <a:spcBef>
                          <a:spcPts val="0"/>
                        </a:spcBef>
                        <a:spcAft>
                          <a:spcPts val="0"/>
                        </a:spcAft>
                        <a:buClr>
                          <a:srgbClr val="000000"/>
                        </a:buClr>
                        <a:buSzPts val="1400"/>
                        <a:buFont typeface="Arial"/>
                        <a:buNone/>
                      </a:pPr>
                      <a:r>
                        <a:rPr lang="en-GB" sz="1400" b="0" u="none" strike="noStrike" cap="none" dirty="0"/>
                        <a:t>Blood ammonia – raised </a:t>
                      </a:r>
                      <a:endParaRPr sz="1400" b="0" u="none" strike="noStrike" cap="none" dirty="0"/>
                    </a:p>
                  </a:txBody>
                  <a:tcPr marL="91425" marR="91425" marT="91425" marB="91425"/>
                </a:tc>
                <a:extLst>
                  <a:ext uri="{0D108BD9-81ED-4DB2-BD59-A6C34878D82A}">
                    <a16:rowId xmlns:a16="http://schemas.microsoft.com/office/drawing/2014/main" val="10004"/>
                  </a:ext>
                </a:extLst>
              </a:tr>
              <a:tr h="828317">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TREATMENT (Tx)</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b="0" u="none" strike="noStrike" cap="none" dirty="0"/>
                        <a:t>1</a:t>
                      </a:r>
                      <a:r>
                        <a:rPr lang="en-GB" sz="1400" b="0" u="none" strike="noStrike" cap="none" baseline="30000" dirty="0"/>
                        <a:t>st</a:t>
                      </a:r>
                      <a:r>
                        <a:rPr lang="en-GB" sz="1400" b="0" u="none" strike="noStrike" cap="none" dirty="0"/>
                        <a:t> Line: Lactulose</a:t>
                      </a:r>
                    </a:p>
                    <a:p>
                      <a:pPr marL="0" marR="0" lvl="0" indent="0" algn="l" rtl="0">
                        <a:lnSpc>
                          <a:spcPct val="100000"/>
                        </a:lnSpc>
                        <a:spcBef>
                          <a:spcPts val="0"/>
                        </a:spcBef>
                        <a:spcAft>
                          <a:spcPts val="0"/>
                        </a:spcAft>
                        <a:buClr>
                          <a:srgbClr val="000000"/>
                        </a:buClr>
                        <a:buSzPts val="1400"/>
                        <a:buFont typeface="Arial"/>
                        <a:buNone/>
                      </a:pPr>
                      <a:r>
                        <a:rPr lang="en-GB" sz="1400" b="0" u="none" strike="noStrike" cap="none" dirty="0"/>
                        <a:t>Rifaximin – reduces number of ammonia producing intestinal bacteria </a:t>
                      </a:r>
                    </a:p>
                    <a:p>
                      <a:pPr marL="0" marR="0" lvl="0" indent="0" algn="l" rtl="0">
                        <a:lnSpc>
                          <a:spcPct val="100000"/>
                        </a:lnSpc>
                        <a:spcBef>
                          <a:spcPts val="0"/>
                        </a:spcBef>
                        <a:spcAft>
                          <a:spcPts val="0"/>
                        </a:spcAft>
                        <a:buClr>
                          <a:srgbClr val="000000"/>
                        </a:buClr>
                        <a:buSzPts val="1400"/>
                        <a:buFont typeface="Arial"/>
                        <a:buNone/>
                      </a:pPr>
                      <a:r>
                        <a:rPr lang="en-GB" sz="1400" b="0" u="none" strike="noStrike" cap="none" dirty="0"/>
                        <a:t>Liver transplant </a:t>
                      </a:r>
                      <a:endParaRPr sz="1400" b="0" u="none" strike="noStrike" cap="none" dirty="0"/>
                    </a:p>
                  </a:txBody>
                  <a:tcPr marL="91425" marR="91425" marT="91425" marB="91425"/>
                </a:tc>
                <a:extLst>
                  <a:ext uri="{0D108BD9-81ED-4DB2-BD59-A6C34878D82A}">
                    <a16:rowId xmlns:a16="http://schemas.microsoft.com/office/drawing/2014/main" val="10005"/>
                  </a:ext>
                </a:extLst>
              </a:tr>
              <a:tr h="501652">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COMPLICATIONS (IF APPLICABLE)</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b="0" u="none" strike="noStrike" cap="none" dirty="0"/>
                        <a:t>Cerebral Oedema, Aspiration Pneumonia </a:t>
                      </a:r>
                      <a:endParaRPr sz="1400" b="0" u="none" strike="noStrike" cap="none" dirty="0"/>
                    </a:p>
                  </a:txBody>
                  <a:tcPr marL="91425" marR="91425" marT="91425" marB="914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214420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2F8B3-B5E5-87B7-CC91-AD285A10CAAF}"/>
              </a:ext>
            </a:extLst>
          </p:cNvPr>
          <p:cNvSpPr>
            <a:spLocks noGrp="1"/>
          </p:cNvSpPr>
          <p:nvPr>
            <p:ph type="title"/>
          </p:nvPr>
        </p:nvSpPr>
        <p:spPr/>
        <p:txBody>
          <a:bodyPr/>
          <a:lstStyle/>
          <a:p>
            <a:r>
              <a:rPr lang="en-GB" dirty="0"/>
              <a:t>Things left out:</a:t>
            </a:r>
          </a:p>
        </p:txBody>
      </p:sp>
      <p:sp>
        <p:nvSpPr>
          <p:cNvPr id="3" name="Content Placeholder 2">
            <a:extLst>
              <a:ext uri="{FF2B5EF4-FFF2-40B4-BE49-F238E27FC236}">
                <a16:creationId xmlns:a16="http://schemas.microsoft.com/office/drawing/2014/main" id="{47EF7309-5BA2-EA45-A820-EFD23CC27AA6}"/>
              </a:ext>
            </a:extLst>
          </p:cNvPr>
          <p:cNvSpPr>
            <a:spLocks noGrp="1"/>
          </p:cNvSpPr>
          <p:nvPr>
            <p:ph sz="half" idx="1"/>
          </p:nvPr>
        </p:nvSpPr>
        <p:spPr>
          <a:xfrm>
            <a:off x="838201" y="1858282"/>
            <a:ext cx="11228614" cy="4351338"/>
          </a:xfrm>
        </p:spPr>
        <p:txBody>
          <a:bodyPr/>
          <a:lstStyle/>
          <a:p>
            <a:r>
              <a:rPr lang="en-US" sz="2800" dirty="0"/>
              <a:t>Wernicke’s encephalopathy and Korsakoff syndrome (done in neuro)</a:t>
            </a:r>
          </a:p>
          <a:p>
            <a:r>
              <a:rPr lang="en-US" dirty="0"/>
              <a:t>Hernias</a:t>
            </a:r>
          </a:p>
          <a:p>
            <a:r>
              <a:rPr lang="en-US" dirty="0"/>
              <a:t>Jaundice  </a:t>
            </a:r>
            <a:endParaRPr lang="en-GB" dirty="0"/>
          </a:p>
        </p:txBody>
      </p:sp>
    </p:spTree>
    <p:extLst>
      <p:ext uri="{BB962C8B-B14F-4D97-AF65-F5344CB8AC3E}">
        <p14:creationId xmlns:p14="http://schemas.microsoft.com/office/powerpoint/2010/main" val="18489888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08A6-205E-FB65-8B2A-0DD1E9D8E8C9}"/>
              </a:ext>
            </a:extLst>
          </p:cNvPr>
          <p:cNvSpPr>
            <a:spLocks noGrp="1"/>
          </p:cNvSpPr>
          <p:nvPr>
            <p:ph type="title"/>
          </p:nvPr>
        </p:nvSpPr>
        <p:spPr/>
        <p:txBody>
          <a:bodyPr/>
          <a:lstStyle/>
          <a:p>
            <a:r>
              <a:rPr lang="en-GB" dirty="0"/>
              <a:t>Conclusion </a:t>
            </a:r>
          </a:p>
        </p:txBody>
      </p:sp>
      <p:sp>
        <p:nvSpPr>
          <p:cNvPr id="3" name="Text Placeholder 2">
            <a:extLst>
              <a:ext uri="{FF2B5EF4-FFF2-40B4-BE49-F238E27FC236}">
                <a16:creationId xmlns:a16="http://schemas.microsoft.com/office/drawing/2014/main" id="{1C718B33-D69C-5430-6526-6CFAECB09AEF}"/>
              </a:ext>
            </a:extLst>
          </p:cNvPr>
          <p:cNvSpPr>
            <a:spLocks noGrp="1"/>
          </p:cNvSpPr>
          <p:nvPr>
            <p:ph type="body" idx="1"/>
          </p:nvPr>
        </p:nvSpPr>
        <p:spPr/>
        <p:txBody>
          <a:bodyPr/>
          <a:lstStyle/>
          <a:p>
            <a:pPr marL="114300" indent="0">
              <a:buNone/>
            </a:pPr>
            <a:endParaRPr lang="en-GB" dirty="0"/>
          </a:p>
          <a:p>
            <a:r>
              <a:rPr lang="en-GB" dirty="0"/>
              <a:t>Know the “Green” conditions inside out </a:t>
            </a:r>
          </a:p>
          <a:p>
            <a:r>
              <a:rPr lang="en-GB" dirty="0"/>
              <a:t>Use </a:t>
            </a:r>
            <a:r>
              <a:rPr lang="en-GB" dirty="0" err="1"/>
              <a:t>ZeroToFinals</a:t>
            </a:r>
            <a:r>
              <a:rPr lang="en-GB" dirty="0"/>
              <a:t>, watch </a:t>
            </a:r>
            <a:r>
              <a:rPr lang="en-GB" dirty="0" err="1"/>
              <a:t>NinjaNerd</a:t>
            </a:r>
            <a:r>
              <a:rPr lang="en-GB" dirty="0"/>
              <a:t>  and Osmosis videos to understand concepts</a:t>
            </a:r>
          </a:p>
          <a:p>
            <a:r>
              <a:rPr lang="en-GB" dirty="0"/>
              <a:t>Use </a:t>
            </a:r>
            <a:r>
              <a:rPr lang="en-GB" dirty="0" err="1"/>
              <a:t>Quesmed</a:t>
            </a:r>
            <a:r>
              <a:rPr lang="en-GB" dirty="0"/>
              <a:t> and </a:t>
            </a:r>
            <a:r>
              <a:rPr lang="en-GB" dirty="0" err="1"/>
              <a:t>Passmed</a:t>
            </a:r>
            <a:r>
              <a:rPr lang="en-GB" dirty="0"/>
              <a:t> as question banks</a:t>
            </a:r>
          </a:p>
          <a:p>
            <a:r>
              <a:rPr lang="en-GB" dirty="0"/>
              <a:t>Don’t stress, you got this!</a:t>
            </a:r>
          </a:p>
          <a:p>
            <a:endParaRPr lang="en-GB" dirty="0"/>
          </a:p>
        </p:txBody>
      </p:sp>
    </p:spTree>
    <p:extLst>
      <p:ext uri="{BB962C8B-B14F-4D97-AF65-F5344CB8AC3E}">
        <p14:creationId xmlns:p14="http://schemas.microsoft.com/office/powerpoint/2010/main" val="5741525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7"/>
          <p:cNvSpPr txBox="1"/>
          <p:nvPr/>
        </p:nvSpPr>
        <p:spPr>
          <a:xfrm>
            <a:off x="2711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531" name="Google Shape;531;p7"/>
          <p:cNvPicPr preferRelativeResize="0"/>
          <p:nvPr/>
        </p:nvPicPr>
        <p:blipFill rotWithShape="1">
          <a:blip r:embed="rId3">
            <a:alphaModFix/>
          </a:blip>
          <a:srcRect/>
          <a:stretch/>
        </p:blipFill>
        <p:spPr>
          <a:xfrm>
            <a:off x="1688387" y="5721614"/>
            <a:ext cx="1023223" cy="1026582"/>
          </a:xfrm>
          <a:prstGeom prst="rect">
            <a:avLst/>
          </a:prstGeom>
          <a:noFill/>
          <a:ln>
            <a:noFill/>
          </a:ln>
        </p:spPr>
      </p:pic>
      <p:sp>
        <p:nvSpPr>
          <p:cNvPr id="532" name="Google Shape;532;p7"/>
          <p:cNvSpPr txBox="1"/>
          <p:nvPr/>
        </p:nvSpPr>
        <p:spPr>
          <a:xfrm>
            <a:off x="4700364" y="79698"/>
            <a:ext cx="27912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Feedback</a:t>
            </a:r>
            <a:endParaRPr sz="1800" b="0" i="0" u="none" strike="noStrike" cap="none">
              <a:solidFill>
                <a:schemeClr val="dk1"/>
              </a:solidFill>
              <a:latin typeface="Calibri"/>
              <a:ea typeface="Calibri"/>
              <a:cs typeface="Calibri"/>
              <a:sym typeface="Calibri"/>
            </a:endParaRPr>
          </a:p>
        </p:txBody>
      </p:sp>
      <p:sp>
        <p:nvSpPr>
          <p:cNvPr id="533" name="Google Shape;533;p7"/>
          <p:cNvSpPr txBox="1"/>
          <p:nvPr/>
        </p:nvSpPr>
        <p:spPr>
          <a:xfrm>
            <a:off x="3647943" y="5609186"/>
            <a:ext cx="53859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dk1"/>
                </a:solidFill>
                <a:latin typeface="Calibri"/>
                <a:ea typeface="Calibri"/>
                <a:cs typeface="Calibri"/>
                <a:sym typeface="Calibri"/>
              </a:rPr>
              <a:t>https://forms.gle/kzUvJGtFkCmzdfpG6</a:t>
            </a:r>
            <a:endParaRPr sz="2400" b="0" i="0" u="none" strike="noStrike" cap="none">
              <a:solidFill>
                <a:schemeClr val="dk1"/>
              </a:solidFill>
              <a:latin typeface="Calibri"/>
              <a:ea typeface="Calibri"/>
              <a:cs typeface="Calibri"/>
              <a:sym typeface="Calibri"/>
            </a:endParaRPr>
          </a:p>
        </p:txBody>
      </p:sp>
      <p:pic>
        <p:nvPicPr>
          <p:cNvPr id="534" name="Google Shape;534;p7"/>
          <p:cNvPicPr preferRelativeResize="0"/>
          <p:nvPr/>
        </p:nvPicPr>
        <p:blipFill rotWithShape="1">
          <a:blip r:embed="rId4">
            <a:alphaModFix/>
          </a:blip>
          <a:srcRect l="61112" t="25393" r="26093" b="48748"/>
          <a:stretch/>
        </p:blipFill>
        <p:spPr>
          <a:xfrm>
            <a:off x="3741975" y="1170675"/>
            <a:ext cx="4286250" cy="4336151"/>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pic>
        <p:nvPicPr>
          <p:cNvPr id="539" name="Google Shape;539;p8"/>
          <p:cNvPicPr preferRelativeResize="0"/>
          <p:nvPr/>
        </p:nvPicPr>
        <p:blipFill rotWithShape="1">
          <a:blip r:embed="rId3">
            <a:alphaModFix/>
          </a:blip>
          <a:srcRect r="3646"/>
          <a:stretch/>
        </p:blipFill>
        <p:spPr>
          <a:xfrm>
            <a:off x="2998243" y="0"/>
            <a:ext cx="6134099" cy="6858000"/>
          </a:xfrm>
          <a:prstGeom prst="rect">
            <a:avLst/>
          </a:prstGeom>
          <a:noFill/>
          <a:ln w="9525" cap="flat" cmpd="sng">
            <a:solidFill>
              <a:srgbClr val="293267"/>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1dc5249b26c_0_32"/>
          <p:cNvSpPr txBox="1">
            <a:spLocks noGrp="1"/>
          </p:cNvSpPr>
          <p:nvPr>
            <p:ph type="title"/>
          </p:nvPr>
        </p:nvSpPr>
        <p:spPr>
          <a:xfrm>
            <a:off x="1288500" y="1108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Progression of chronic liver failure </a:t>
            </a:r>
            <a:endParaRPr/>
          </a:p>
        </p:txBody>
      </p:sp>
      <p:sp>
        <p:nvSpPr>
          <p:cNvPr id="201" name="Google Shape;201;g1dc5249b26c_0_32"/>
          <p:cNvSpPr txBox="1"/>
          <p:nvPr/>
        </p:nvSpPr>
        <p:spPr>
          <a:xfrm>
            <a:off x="3470250" y="1275875"/>
            <a:ext cx="5390700" cy="446400"/>
          </a:xfrm>
          <a:prstGeom prst="rect">
            <a:avLst/>
          </a:prstGeom>
          <a:solidFill>
            <a:srgbClr val="D9EAD3"/>
          </a:solidFill>
          <a:ln>
            <a:noFill/>
          </a:ln>
          <a:effectLst>
            <a:outerShdw blurRad="428625" dist="19050" dir="558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n-US" sz="1700" b="1">
                <a:latin typeface="Calibri"/>
                <a:ea typeface="Calibri"/>
                <a:cs typeface="Calibri"/>
                <a:sym typeface="Calibri"/>
              </a:rPr>
              <a:t>Chronic Liver condition </a:t>
            </a:r>
            <a:endParaRPr sz="1700" b="1">
              <a:latin typeface="Calibri"/>
              <a:ea typeface="Calibri"/>
              <a:cs typeface="Calibri"/>
              <a:sym typeface="Calibri"/>
            </a:endParaRPr>
          </a:p>
        </p:txBody>
      </p:sp>
      <p:sp>
        <p:nvSpPr>
          <p:cNvPr id="202" name="Google Shape;202;g1dc5249b26c_0_32"/>
          <p:cNvSpPr txBox="1"/>
          <p:nvPr/>
        </p:nvSpPr>
        <p:spPr>
          <a:xfrm>
            <a:off x="3470250" y="4009325"/>
            <a:ext cx="5009700" cy="400200"/>
          </a:xfrm>
          <a:prstGeom prst="rect">
            <a:avLst/>
          </a:prstGeom>
          <a:solidFill>
            <a:srgbClr val="D9EAD3"/>
          </a:solidFill>
          <a:ln>
            <a:noFill/>
          </a:ln>
          <a:effectLst>
            <a:outerShdw blurRad="34290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n-US" b="1">
                <a:latin typeface="Calibri"/>
                <a:ea typeface="Calibri"/>
                <a:cs typeface="Calibri"/>
                <a:sym typeface="Calibri"/>
              </a:rPr>
              <a:t>Liver symptoms </a:t>
            </a:r>
            <a:endParaRPr b="1">
              <a:latin typeface="Calibri"/>
              <a:ea typeface="Calibri"/>
              <a:cs typeface="Calibri"/>
              <a:sym typeface="Calibri"/>
            </a:endParaRPr>
          </a:p>
        </p:txBody>
      </p:sp>
      <p:sp>
        <p:nvSpPr>
          <p:cNvPr id="203" name="Google Shape;203;g1dc5249b26c_0_32"/>
          <p:cNvSpPr txBox="1"/>
          <p:nvPr/>
        </p:nvSpPr>
        <p:spPr>
          <a:xfrm>
            <a:off x="3470250" y="5072075"/>
            <a:ext cx="5009700" cy="400200"/>
          </a:xfrm>
          <a:prstGeom prst="rect">
            <a:avLst/>
          </a:prstGeom>
          <a:solidFill>
            <a:srgbClr val="D9EAD3"/>
          </a:solidFill>
          <a:ln>
            <a:noFill/>
          </a:ln>
          <a:effectLst>
            <a:outerShdw blurRad="34290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n-US" b="1">
                <a:latin typeface="Calibri"/>
                <a:ea typeface="Calibri"/>
                <a:cs typeface="Calibri"/>
                <a:sym typeface="Calibri"/>
              </a:rPr>
              <a:t>Liver cirrhosis if prolonged </a:t>
            </a:r>
            <a:endParaRPr b="1">
              <a:latin typeface="Calibri"/>
              <a:ea typeface="Calibri"/>
              <a:cs typeface="Calibri"/>
              <a:sym typeface="Calibri"/>
            </a:endParaRPr>
          </a:p>
        </p:txBody>
      </p:sp>
      <p:sp>
        <p:nvSpPr>
          <p:cNvPr id="204" name="Google Shape;204;g1dc5249b26c_0_32"/>
          <p:cNvSpPr txBox="1"/>
          <p:nvPr/>
        </p:nvSpPr>
        <p:spPr>
          <a:xfrm>
            <a:off x="3470250" y="6213650"/>
            <a:ext cx="5009700" cy="400200"/>
          </a:xfrm>
          <a:prstGeom prst="rect">
            <a:avLst/>
          </a:prstGeom>
          <a:solidFill>
            <a:srgbClr val="D9EAD3"/>
          </a:solidFill>
          <a:ln>
            <a:noFill/>
          </a:ln>
          <a:effectLst>
            <a:outerShdw blurRad="342900" dist="11430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n-US" b="1">
                <a:latin typeface="Calibri"/>
                <a:ea typeface="Calibri"/>
                <a:cs typeface="Calibri"/>
                <a:sym typeface="Calibri"/>
              </a:rPr>
              <a:t>Liver failure + higher risk of hepatocellular carcinoma </a:t>
            </a:r>
            <a:endParaRPr b="1">
              <a:latin typeface="Calibri"/>
              <a:ea typeface="Calibri"/>
              <a:cs typeface="Calibri"/>
              <a:sym typeface="Calibri"/>
            </a:endParaRPr>
          </a:p>
        </p:txBody>
      </p:sp>
      <p:sp>
        <p:nvSpPr>
          <p:cNvPr id="205" name="Google Shape;205;g1dc5249b26c_0_32"/>
          <p:cNvSpPr txBox="1"/>
          <p:nvPr/>
        </p:nvSpPr>
        <p:spPr>
          <a:xfrm>
            <a:off x="3470250" y="2800188"/>
            <a:ext cx="5009700" cy="400200"/>
          </a:xfrm>
          <a:prstGeom prst="rect">
            <a:avLst/>
          </a:prstGeom>
          <a:solidFill>
            <a:srgbClr val="D9EAD3"/>
          </a:solidFill>
          <a:ln>
            <a:noFill/>
          </a:ln>
          <a:effectLst>
            <a:outerShdw blurRad="485775"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n-US" b="1">
                <a:latin typeface="Calibri"/>
                <a:ea typeface="Calibri"/>
                <a:cs typeface="Calibri"/>
                <a:sym typeface="Calibri"/>
              </a:rPr>
              <a:t>Liver Damage</a:t>
            </a:r>
            <a:endParaRPr b="1">
              <a:latin typeface="Calibri"/>
              <a:ea typeface="Calibri"/>
              <a:cs typeface="Calibri"/>
              <a:sym typeface="Calibri"/>
            </a:endParaRPr>
          </a:p>
        </p:txBody>
      </p:sp>
      <p:sp>
        <p:nvSpPr>
          <p:cNvPr id="206" name="Google Shape;206;g1dc5249b26c_0_32"/>
          <p:cNvSpPr/>
          <p:nvPr/>
        </p:nvSpPr>
        <p:spPr>
          <a:xfrm>
            <a:off x="5541600" y="2190875"/>
            <a:ext cx="867000" cy="522300"/>
          </a:xfrm>
          <a:prstGeom prst="downArrow">
            <a:avLst>
              <a:gd name="adj1" fmla="val 50000"/>
              <a:gd name="adj2" fmla="val 5000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g1dc5249b26c_0_32"/>
          <p:cNvSpPr/>
          <p:nvPr/>
        </p:nvSpPr>
        <p:spPr>
          <a:xfrm>
            <a:off x="5541600" y="5581813"/>
            <a:ext cx="867000" cy="522300"/>
          </a:xfrm>
          <a:prstGeom prst="downArrow">
            <a:avLst>
              <a:gd name="adj1" fmla="val 50000"/>
              <a:gd name="adj2" fmla="val 5000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g1dc5249b26c_0_32"/>
          <p:cNvSpPr/>
          <p:nvPr/>
        </p:nvSpPr>
        <p:spPr>
          <a:xfrm>
            <a:off x="5541600" y="4479650"/>
            <a:ext cx="867000" cy="522300"/>
          </a:xfrm>
          <a:prstGeom prst="downArrow">
            <a:avLst>
              <a:gd name="adj1" fmla="val 50000"/>
              <a:gd name="adj2" fmla="val 5000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g1dc5249b26c_0_32"/>
          <p:cNvSpPr/>
          <p:nvPr/>
        </p:nvSpPr>
        <p:spPr>
          <a:xfrm>
            <a:off x="5541600" y="3409800"/>
            <a:ext cx="867000" cy="522300"/>
          </a:xfrm>
          <a:prstGeom prst="downArrow">
            <a:avLst>
              <a:gd name="adj1" fmla="val 50000"/>
              <a:gd name="adj2" fmla="val 5000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0" name="Google Shape;210;g1dc5249b26c_0_32"/>
          <p:cNvPicPr preferRelativeResize="0"/>
          <p:nvPr/>
        </p:nvPicPr>
        <p:blipFill>
          <a:blip r:embed="rId3">
            <a:alphaModFix/>
          </a:blip>
          <a:stretch>
            <a:fillRect/>
          </a:stretch>
        </p:blipFill>
        <p:spPr>
          <a:xfrm rot="-5400000" flipH="1">
            <a:off x="-3057949" y="3057953"/>
            <a:ext cx="6848374" cy="732475"/>
          </a:xfrm>
          <a:prstGeom prst="rect">
            <a:avLst/>
          </a:prstGeom>
          <a:noFill/>
          <a:ln>
            <a:noFill/>
          </a:ln>
        </p:spPr>
      </p:pic>
      <p:pic>
        <p:nvPicPr>
          <p:cNvPr id="211" name="Google Shape;211;g1dc5249b26c_0_32"/>
          <p:cNvPicPr preferRelativeResize="0"/>
          <p:nvPr/>
        </p:nvPicPr>
        <p:blipFill>
          <a:blip r:embed="rId4">
            <a:alphaModFix/>
          </a:blip>
          <a:stretch>
            <a:fillRect/>
          </a:stretch>
        </p:blipFill>
        <p:spPr>
          <a:xfrm>
            <a:off x="8976900" y="5688850"/>
            <a:ext cx="1169150" cy="1169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1dc5249b26c_0_50"/>
          <p:cNvSpPr txBox="1">
            <a:spLocks noGrp="1"/>
          </p:cNvSpPr>
          <p:nvPr>
            <p:ph type="title"/>
          </p:nvPr>
        </p:nvSpPr>
        <p:spPr>
          <a:xfrm>
            <a:off x="838200" y="64045"/>
            <a:ext cx="10515600" cy="1325700"/>
          </a:xfrm>
          <a:prstGeom prst="rect">
            <a:avLst/>
          </a:prstGeom>
          <a:solidFill>
            <a:srgbClr val="293267"/>
          </a:solidFill>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rgbClr val="F8F8F8"/>
                </a:solidFill>
              </a:rPr>
              <a:t>Liver failure </a:t>
            </a:r>
            <a:endParaRPr dirty="0">
              <a:solidFill>
                <a:srgbClr val="F8F8F8"/>
              </a:solidFill>
            </a:endParaRPr>
          </a:p>
        </p:txBody>
      </p:sp>
      <p:sp>
        <p:nvSpPr>
          <p:cNvPr id="218" name="Google Shape;218;g1dc5249b26c_0_50"/>
          <p:cNvSpPr txBox="1">
            <a:spLocks noGrp="1"/>
          </p:cNvSpPr>
          <p:nvPr>
            <p:ph type="body" idx="1"/>
          </p:nvPr>
        </p:nvSpPr>
        <p:spPr>
          <a:xfrm>
            <a:off x="680600" y="1759950"/>
            <a:ext cx="10611900" cy="4368000"/>
          </a:xfrm>
          <a:prstGeom prst="rect">
            <a:avLst/>
          </a:prstGeom>
        </p:spPr>
        <p:txBody>
          <a:bodyPr spcFirstLastPara="1" wrap="square" lIns="91425" tIns="45700" rIns="91425" bIns="45700" anchor="t" anchorCtr="0">
            <a:normAutofit fontScale="92500" lnSpcReduction="10000"/>
          </a:bodyPr>
          <a:lstStyle/>
          <a:p>
            <a:pPr marL="0" lvl="0" indent="0" algn="ctr" rtl="0">
              <a:spcBef>
                <a:spcPts val="1000"/>
              </a:spcBef>
              <a:spcAft>
                <a:spcPts val="0"/>
              </a:spcAft>
              <a:buNone/>
            </a:pPr>
            <a:r>
              <a:rPr lang="en-US" b="1" dirty="0"/>
              <a:t>Definition</a:t>
            </a:r>
            <a:r>
              <a:rPr lang="en-US" dirty="0"/>
              <a:t> - liver loses its ability to repair and regenerate leading to decompensation </a:t>
            </a:r>
            <a:endParaRPr dirty="0"/>
          </a:p>
          <a:p>
            <a:pPr marL="0" lvl="0" indent="0" algn="ctr" rtl="0">
              <a:spcBef>
                <a:spcPts val="1000"/>
              </a:spcBef>
              <a:spcAft>
                <a:spcPts val="0"/>
              </a:spcAft>
              <a:buNone/>
            </a:pPr>
            <a:endParaRPr dirty="0"/>
          </a:p>
          <a:p>
            <a:pPr marL="0" lvl="0" indent="0" algn="ctr" rtl="0">
              <a:spcBef>
                <a:spcPts val="1000"/>
              </a:spcBef>
              <a:spcAft>
                <a:spcPts val="0"/>
              </a:spcAft>
              <a:buNone/>
            </a:pPr>
            <a:endParaRPr dirty="0"/>
          </a:p>
          <a:p>
            <a:pPr marL="0" lvl="0" indent="0" algn="ctr" rtl="0">
              <a:spcBef>
                <a:spcPts val="1000"/>
              </a:spcBef>
              <a:spcAft>
                <a:spcPts val="0"/>
              </a:spcAft>
              <a:buNone/>
            </a:pPr>
            <a:endParaRPr dirty="0"/>
          </a:p>
          <a:p>
            <a:pPr marL="0" lvl="0" indent="0" algn="ctr" rtl="0">
              <a:spcBef>
                <a:spcPts val="1000"/>
              </a:spcBef>
              <a:spcAft>
                <a:spcPts val="0"/>
              </a:spcAft>
              <a:buNone/>
            </a:pPr>
            <a:endParaRPr dirty="0"/>
          </a:p>
          <a:p>
            <a:pPr marL="0" lvl="0" indent="0" algn="ctr" rtl="0">
              <a:spcBef>
                <a:spcPts val="1000"/>
              </a:spcBef>
              <a:spcAft>
                <a:spcPts val="0"/>
              </a:spcAft>
              <a:buNone/>
            </a:pPr>
            <a:endParaRPr dirty="0"/>
          </a:p>
          <a:p>
            <a:pPr marL="0" lvl="0" indent="0" algn="l" rtl="0">
              <a:lnSpc>
                <a:spcPct val="115000"/>
              </a:lnSpc>
              <a:spcBef>
                <a:spcPts val="0"/>
              </a:spcBef>
              <a:spcAft>
                <a:spcPts val="0"/>
              </a:spcAft>
              <a:buClr>
                <a:schemeClr val="dk1"/>
              </a:buClr>
              <a:buSzPct val="50000"/>
              <a:buFont typeface="Arial"/>
              <a:buNone/>
            </a:pPr>
            <a:endParaRPr sz="2200" b="1" dirty="0"/>
          </a:p>
          <a:p>
            <a:pPr marL="0" lvl="0" indent="0" algn="ctr" rtl="0">
              <a:lnSpc>
                <a:spcPct val="115000"/>
              </a:lnSpc>
              <a:spcBef>
                <a:spcPts val="0"/>
              </a:spcBef>
              <a:spcAft>
                <a:spcPts val="0"/>
              </a:spcAft>
              <a:buClr>
                <a:schemeClr val="dk1"/>
              </a:buClr>
              <a:buSzPct val="50000"/>
              <a:buFont typeface="Arial"/>
              <a:buNone/>
            </a:pPr>
            <a:r>
              <a:rPr lang="en-US" sz="2200" b="1" dirty="0"/>
              <a:t>    </a:t>
            </a:r>
            <a:endParaRPr sz="2200" b="1" dirty="0"/>
          </a:p>
          <a:p>
            <a:pPr marL="0" lvl="0" indent="0" algn="ctr" rtl="0">
              <a:lnSpc>
                <a:spcPct val="115000"/>
              </a:lnSpc>
              <a:spcBef>
                <a:spcPts val="0"/>
              </a:spcBef>
              <a:spcAft>
                <a:spcPts val="0"/>
              </a:spcAft>
              <a:buClr>
                <a:schemeClr val="dk1"/>
              </a:buClr>
              <a:buSzPct val="50000"/>
              <a:buFont typeface="Arial"/>
              <a:buNone/>
            </a:pPr>
            <a:r>
              <a:rPr lang="en-US" sz="2200" b="1" dirty="0"/>
              <a:t>Compensated</a:t>
            </a:r>
            <a:r>
              <a:rPr lang="en-US" sz="2200" dirty="0"/>
              <a:t> — when the liver can still function effectively and there are no, or few, noticeable clinical symptoms </a:t>
            </a:r>
            <a:endParaRPr sz="2200" dirty="0"/>
          </a:p>
          <a:p>
            <a:pPr marL="0" lvl="0" indent="0" algn="ctr" rtl="0">
              <a:spcBef>
                <a:spcPts val="1000"/>
              </a:spcBef>
              <a:spcAft>
                <a:spcPts val="0"/>
              </a:spcAft>
              <a:buNone/>
            </a:pPr>
            <a:endParaRPr dirty="0"/>
          </a:p>
        </p:txBody>
      </p:sp>
      <p:sp>
        <p:nvSpPr>
          <p:cNvPr id="219" name="Google Shape;219;g1dc5249b26c_0_50"/>
          <p:cNvSpPr/>
          <p:nvPr/>
        </p:nvSpPr>
        <p:spPr>
          <a:xfrm rot="5402011">
            <a:off x="4810717" y="3094056"/>
            <a:ext cx="1025700" cy="3840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g1dc5249b26c_0_50"/>
          <p:cNvSpPr/>
          <p:nvPr/>
        </p:nvSpPr>
        <p:spPr>
          <a:xfrm rot="4766959">
            <a:off x="5930699" y="3094066"/>
            <a:ext cx="1025640" cy="383984"/>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g1dc5249b26c_0_50"/>
          <p:cNvSpPr/>
          <p:nvPr/>
        </p:nvSpPr>
        <p:spPr>
          <a:xfrm rot="2700711">
            <a:off x="7131589" y="2936334"/>
            <a:ext cx="1025658" cy="383959"/>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g1dc5249b26c_0_50"/>
          <p:cNvSpPr/>
          <p:nvPr/>
        </p:nvSpPr>
        <p:spPr>
          <a:xfrm rot="8236527">
            <a:off x="3642376" y="2767353"/>
            <a:ext cx="1025831" cy="384246"/>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g1dc5249b26c_0_50"/>
          <p:cNvSpPr/>
          <p:nvPr/>
        </p:nvSpPr>
        <p:spPr>
          <a:xfrm>
            <a:off x="1030725" y="3223450"/>
            <a:ext cx="2148600" cy="7092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Abnormal Bleeding </a:t>
            </a:r>
            <a:endParaRPr/>
          </a:p>
        </p:txBody>
      </p:sp>
      <p:sp>
        <p:nvSpPr>
          <p:cNvPr id="224" name="Google Shape;224;g1dc5249b26c_0_50"/>
          <p:cNvSpPr/>
          <p:nvPr/>
        </p:nvSpPr>
        <p:spPr>
          <a:xfrm>
            <a:off x="3530950" y="3932650"/>
            <a:ext cx="2148600" cy="7092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Ascites</a:t>
            </a:r>
            <a:endParaRPr/>
          </a:p>
        </p:txBody>
      </p:sp>
      <p:sp>
        <p:nvSpPr>
          <p:cNvPr id="225" name="Google Shape;225;g1dc5249b26c_0_50"/>
          <p:cNvSpPr/>
          <p:nvPr/>
        </p:nvSpPr>
        <p:spPr>
          <a:xfrm>
            <a:off x="6047450" y="4040025"/>
            <a:ext cx="2148600" cy="7092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Hepatic encephalopathy </a:t>
            </a:r>
            <a:endParaRPr/>
          </a:p>
        </p:txBody>
      </p:sp>
      <p:sp>
        <p:nvSpPr>
          <p:cNvPr id="226" name="Google Shape;226;g1dc5249b26c_0_50"/>
          <p:cNvSpPr/>
          <p:nvPr/>
        </p:nvSpPr>
        <p:spPr>
          <a:xfrm>
            <a:off x="8428850" y="3074400"/>
            <a:ext cx="2148600" cy="7092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Jaundice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dc5249b26c_0_66"/>
          <p:cNvSpPr txBox="1">
            <a:spLocks noGrp="1"/>
          </p:cNvSpPr>
          <p:nvPr>
            <p:ph type="title"/>
          </p:nvPr>
        </p:nvSpPr>
        <p:spPr>
          <a:xfrm>
            <a:off x="838200" y="365125"/>
            <a:ext cx="10515600" cy="1325700"/>
          </a:xfrm>
          <a:prstGeom prst="rect">
            <a:avLst/>
          </a:prstGeom>
          <a:solidFill>
            <a:srgbClr val="293267"/>
          </a:solidFill>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rgbClr val="F8F8F8"/>
                </a:solidFill>
              </a:rPr>
              <a:t>Liver failure presentation </a:t>
            </a:r>
            <a:endParaRPr dirty="0">
              <a:solidFill>
                <a:srgbClr val="F8F8F8"/>
              </a:solidFill>
            </a:endParaRPr>
          </a:p>
        </p:txBody>
      </p:sp>
      <p:sp>
        <p:nvSpPr>
          <p:cNvPr id="233" name="Google Shape;233;g1dc5249b26c_0_66"/>
          <p:cNvSpPr txBox="1">
            <a:spLocks noGrp="1"/>
          </p:cNvSpPr>
          <p:nvPr>
            <p:ph type="body" idx="2"/>
          </p:nvPr>
        </p:nvSpPr>
        <p:spPr>
          <a:xfrm>
            <a:off x="838200" y="1883775"/>
            <a:ext cx="10515600" cy="4366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b="1">
                <a:solidFill>
                  <a:srgbClr val="FF0000"/>
                </a:solidFill>
              </a:rPr>
              <a:t>Symptoms same as acute presentation of liver failure </a:t>
            </a:r>
            <a:endParaRPr b="1">
              <a:solidFill>
                <a:srgbClr val="FF0000"/>
              </a:solidFill>
            </a:endParaRPr>
          </a:p>
          <a:p>
            <a:pPr marL="0" lvl="0" indent="0" algn="l" rtl="0">
              <a:spcBef>
                <a:spcPts val="1000"/>
              </a:spcBef>
              <a:spcAft>
                <a:spcPts val="0"/>
              </a:spcAft>
              <a:buNone/>
            </a:pPr>
            <a:endParaRPr b="1"/>
          </a:p>
          <a:p>
            <a:pPr marL="0" lvl="0" indent="0" algn="l" rtl="0">
              <a:spcBef>
                <a:spcPts val="1000"/>
              </a:spcBef>
              <a:spcAft>
                <a:spcPts val="0"/>
              </a:spcAft>
              <a:buNone/>
            </a:pPr>
            <a:r>
              <a:rPr lang="en-US" b="1"/>
              <a:t>Signs </a:t>
            </a:r>
            <a:endParaRPr b="1"/>
          </a:p>
          <a:p>
            <a:pPr marL="457200" lvl="0" indent="-342900" algn="l" rtl="0">
              <a:spcBef>
                <a:spcPts val="1000"/>
              </a:spcBef>
              <a:spcAft>
                <a:spcPts val="0"/>
              </a:spcAft>
              <a:buSzPts val="1800"/>
              <a:buChar char="★"/>
            </a:pPr>
            <a:r>
              <a:rPr lang="en-US"/>
              <a:t>Jaundice                                           </a:t>
            </a:r>
            <a:endParaRPr/>
          </a:p>
          <a:p>
            <a:pPr marL="457200" lvl="0" indent="-342900" algn="l" rtl="0">
              <a:spcBef>
                <a:spcPts val="0"/>
              </a:spcBef>
              <a:spcAft>
                <a:spcPts val="0"/>
              </a:spcAft>
              <a:buSzPts val="1800"/>
              <a:buChar char="★"/>
            </a:pPr>
            <a:r>
              <a:rPr lang="en-US"/>
              <a:t>Coagulopathy </a:t>
            </a:r>
            <a:endParaRPr/>
          </a:p>
          <a:p>
            <a:pPr marL="457200" lvl="0" indent="-342900" algn="l" rtl="0">
              <a:spcBef>
                <a:spcPts val="0"/>
              </a:spcBef>
              <a:spcAft>
                <a:spcPts val="0"/>
              </a:spcAft>
              <a:buSzPts val="1800"/>
              <a:buChar char="★"/>
            </a:pPr>
            <a:r>
              <a:rPr lang="en-US"/>
              <a:t>Fetor hepaticus</a:t>
            </a:r>
            <a:endParaRPr/>
          </a:p>
          <a:p>
            <a:pPr marL="914400" lvl="1" indent="-342900" algn="l" rtl="0">
              <a:spcBef>
                <a:spcPts val="0"/>
              </a:spcBef>
              <a:spcAft>
                <a:spcPts val="0"/>
              </a:spcAft>
              <a:buSzPts val="1800"/>
              <a:buChar char="○"/>
            </a:pPr>
            <a:r>
              <a:rPr lang="en-US"/>
              <a:t>Sweet and musty breath / urine </a:t>
            </a:r>
            <a:endParaRPr/>
          </a:p>
          <a:p>
            <a:pPr marL="457200" lvl="0" indent="-342900" algn="l" rtl="0">
              <a:spcBef>
                <a:spcPts val="0"/>
              </a:spcBef>
              <a:spcAft>
                <a:spcPts val="0"/>
              </a:spcAft>
              <a:buSzPts val="1800"/>
              <a:buChar char="★"/>
            </a:pPr>
            <a:r>
              <a:rPr lang="en-US"/>
              <a:t>Hepatic encephalopathy</a:t>
            </a:r>
            <a:endParaRPr/>
          </a:p>
          <a:p>
            <a:pPr marL="914400" lvl="1" indent="-342900" algn="l" rtl="0">
              <a:spcBef>
                <a:spcPts val="0"/>
              </a:spcBef>
              <a:spcAft>
                <a:spcPts val="0"/>
              </a:spcAft>
              <a:buSzPts val="1800"/>
              <a:buChar char="○"/>
            </a:pPr>
            <a:r>
              <a:rPr lang="en-US"/>
              <a:t>Altered mood/dyspraxia</a:t>
            </a:r>
            <a:endParaRPr/>
          </a:p>
          <a:p>
            <a:pPr marL="914400" lvl="1" indent="-342900" algn="l" rtl="0">
              <a:spcBef>
                <a:spcPts val="0"/>
              </a:spcBef>
              <a:spcAft>
                <a:spcPts val="0"/>
              </a:spcAft>
              <a:buSzPts val="1800"/>
              <a:buChar char="○"/>
            </a:pPr>
            <a:r>
              <a:rPr lang="en-US"/>
              <a:t>Liver flap/Asterixis </a:t>
            </a:r>
            <a:endParaRPr sz="2400"/>
          </a:p>
        </p:txBody>
      </p:sp>
      <p:pic>
        <p:nvPicPr>
          <p:cNvPr id="234" name="Google Shape;234;g1dc5249b26c_0_66"/>
          <p:cNvPicPr preferRelativeResize="0"/>
          <p:nvPr/>
        </p:nvPicPr>
        <p:blipFill rotWithShape="1">
          <a:blip r:embed="rId3">
            <a:alphaModFix amt="70000"/>
          </a:blip>
          <a:srcRect b="25037"/>
          <a:stretch/>
        </p:blipFill>
        <p:spPr>
          <a:xfrm>
            <a:off x="9725025" y="5472825"/>
            <a:ext cx="2466975" cy="13851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theme/theme1.xml><?xml version="1.0" encoding="utf-8"?>
<a:theme xmlns:a="http://schemas.openxmlformats.org/drawingml/2006/main" name="Office Theme">
  <a:themeElements>
    <a:clrScheme name="Custom 1">
      <a:dk1>
        <a:srgbClr val="000000"/>
      </a:dk1>
      <a:lt1>
        <a:srgbClr val="F8F4E4"/>
      </a:lt1>
      <a:dk2>
        <a:srgbClr val="44546A"/>
      </a:dk2>
      <a:lt2>
        <a:srgbClr val="F8F4E4"/>
      </a:lt2>
      <a:accent1>
        <a:srgbClr val="D7B5C6"/>
      </a:accent1>
      <a:accent2>
        <a:srgbClr val="9A8AFA"/>
      </a:accent2>
      <a:accent3>
        <a:srgbClr val="E9D1F7"/>
      </a:accent3>
      <a:accent4>
        <a:srgbClr val="8496B0"/>
      </a:accent4>
      <a:accent5>
        <a:srgbClr val="48A1FA"/>
      </a:accent5>
      <a:accent6>
        <a:srgbClr val="F7CBAC"/>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5174</Words>
  <Application>Microsoft Office PowerPoint</Application>
  <PresentationFormat>Widescreen</PresentationFormat>
  <Paragraphs>988</Paragraphs>
  <Slides>69</Slides>
  <Notes>66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Calibri</vt:lpstr>
      <vt:lpstr>arial</vt:lpstr>
      <vt:lpstr>Lato</vt:lpstr>
      <vt:lpstr>Söhne</vt:lpstr>
      <vt:lpstr>Radley</vt:lpstr>
      <vt:lpstr>Office Theme</vt:lpstr>
      <vt:lpstr>PowerPoint Presentation</vt:lpstr>
      <vt:lpstr>     </vt:lpstr>
      <vt:lpstr>Liver Failure </vt:lpstr>
      <vt:lpstr>Functions of the liver </vt:lpstr>
      <vt:lpstr>Acute vs Chronic Presentation </vt:lpstr>
      <vt:lpstr>Liver Failure Causes </vt:lpstr>
      <vt:lpstr>Progression of chronic liver failure </vt:lpstr>
      <vt:lpstr>Liver failure </vt:lpstr>
      <vt:lpstr>Liver failure presentation </vt:lpstr>
      <vt:lpstr>Liver Failure </vt:lpstr>
      <vt:lpstr>PowerPoint Presentation</vt:lpstr>
      <vt:lpstr>PowerPoint Presentation</vt:lpstr>
      <vt:lpstr>PowerPoint Presentation</vt:lpstr>
      <vt:lpstr>PowerPoint Presentation</vt:lpstr>
      <vt:lpstr>Biliary tract diseases</vt:lpstr>
      <vt:lpstr>Biliary Colic - Gallstones </vt:lpstr>
      <vt:lpstr>PowerPoint Presentation</vt:lpstr>
      <vt:lpstr>Acute Cholecystitis </vt:lpstr>
      <vt:lpstr>Acute Cholangitis </vt:lpstr>
      <vt:lpstr>Primary biliary Cholangitis </vt:lpstr>
      <vt:lpstr>Primary Sclerosing Cholangitis </vt:lpstr>
      <vt:lpstr>PowerPoint Presentation</vt:lpstr>
      <vt:lpstr>PowerPoint Presentation</vt:lpstr>
      <vt:lpstr>Acute pancreatitis </vt:lpstr>
      <vt:lpstr>PowerPoint Presentation</vt:lpstr>
      <vt:lpstr>Acute pancreatitis </vt:lpstr>
      <vt:lpstr>PowerPoint Presentation</vt:lpstr>
      <vt:lpstr>Acute pancreatitis </vt:lpstr>
      <vt:lpstr>Chronic pancreatitis </vt:lpstr>
      <vt:lpstr>PowerPoint Presentation</vt:lpstr>
      <vt:lpstr>Non-alcoholic fatty liver disease </vt:lpstr>
      <vt:lpstr>Non-alcoholic fatty liver disease </vt:lpstr>
      <vt:lpstr>Alcoholic liver disease </vt:lpstr>
      <vt:lpstr>PowerPoint Presentation</vt:lpstr>
      <vt:lpstr>Question</vt:lpstr>
      <vt:lpstr>PowerPoint Presentation</vt:lpstr>
      <vt:lpstr>Liver Cirrhosis </vt:lpstr>
      <vt:lpstr>Portal hypertension</vt:lpstr>
      <vt:lpstr>PowerPoint Presentation</vt:lpstr>
      <vt:lpstr>Oesophageal varices</vt:lpstr>
      <vt:lpstr>PowerPoint Presentation</vt:lpstr>
      <vt:lpstr>PowerPoint Presentation</vt:lpstr>
      <vt:lpstr>PowerPoint Presentation</vt:lpstr>
      <vt:lpstr>Question</vt:lpstr>
      <vt:lpstr>Question</vt:lpstr>
      <vt:lpstr>Question</vt:lpstr>
      <vt:lpstr>Hepatitis A</vt:lpstr>
      <vt:lpstr>Hepatitis B </vt:lpstr>
      <vt:lpstr>PowerPoint Presentation</vt:lpstr>
      <vt:lpstr>PowerPoint Presentation</vt:lpstr>
      <vt:lpstr>PowerPoint Presentation</vt:lpstr>
      <vt:lpstr>Hepatitis C</vt:lpstr>
      <vt:lpstr>Hepatitis E </vt:lpstr>
      <vt:lpstr>Autoimmune Hepatitis</vt:lpstr>
      <vt:lpstr>Haemochromatosis</vt:lpstr>
      <vt:lpstr>Wilson’s Disease</vt:lpstr>
      <vt:lpstr>Alpha 1 Antitrypsin Deficiency</vt:lpstr>
      <vt:lpstr>Pancreatic Cancer </vt:lpstr>
      <vt:lpstr>Hepatocellular Carcinoma </vt:lpstr>
      <vt:lpstr>Cholangiocarcinoma </vt:lpstr>
      <vt:lpstr>Spontaneous Bacterial Peritonitis</vt:lpstr>
      <vt:lpstr>Paracetamol Overdose </vt:lpstr>
      <vt:lpstr>Paracetamol Overdose </vt:lpstr>
      <vt:lpstr>Gilbert’s Syndrome</vt:lpstr>
      <vt:lpstr>Hepatic Encephalopathy</vt:lpstr>
      <vt:lpstr>Things left out:</vt:lpstr>
      <vt:lpstr>Conclusion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haaris</cp:lastModifiedBy>
  <cp:revision>1</cp:revision>
  <dcterms:modified xsi:type="dcterms:W3CDTF">2023-02-09T16:09:54Z</dcterms:modified>
</cp:coreProperties>
</file>