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257" r:id="rId2"/>
    <p:sldId id="258" r:id="rId3"/>
    <p:sldId id="259" r:id="rId4"/>
    <p:sldId id="276" r:id="rId5"/>
    <p:sldId id="277" r:id="rId6"/>
    <p:sldId id="279" r:id="rId7"/>
    <p:sldId id="280" r:id="rId8"/>
    <p:sldId id="281" r:id="rId9"/>
    <p:sldId id="282" r:id="rId10"/>
    <p:sldId id="266" r:id="rId11"/>
    <p:sldId id="263" r:id="rId12"/>
    <p:sldId id="268" r:id="rId13"/>
    <p:sldId id="269" r:id="rId14"/>
    <p:sldId id="270" r:id="rId15"/>
    <p:sldId id="271" r:id="rId16"/>
    <p:sldId id="286" r:id="rId17"/>
    <p:sldId id="273" r:id="rId18"/>
    <p:sldId id="274" r:id="rId19"/>
    <p:sldId id="275" r:id="rId20"/>
    <p:sldId id="283" r:id="rId21"/>
    <p:sldId id="284" r:id="rId22"/>
    <p:sldId id="285" r:id="rId23"/>
    <p:sldId id="278" r:id="rId24"/>
    <p:sldId id="267" r:id="rId25"/>
    <p:sldId id="303" r:id="rId26"/>
    <p:sldId id="304" r:id="rId27"/>
    <p:sldId id="305" r:id="rId28"/>
    <p:sldId id="306" r:id="rId29"/>
    <p:sldId id="307" r:id="rId30"/>
    <p:sldId id="308" r:id="rId31"/>
    <p:sldId id="309" r:id="rId32"/>
    <p:sldId id="310" r:id="rId33"/>
    <p:sldId id="311" r:id="rId34"/>
    <p:sldId id="288" r:id="rId35"/>
    <p:sldId id="289" r:id="rId36"/>
    <p:sldId id="290" r:id="rId37"/>
    <p:sldId id="291" r:id="rId38"/>
    <p:sldId id="292" r:id="rId39"/>
    <p:sldId id="293" r:id="rId40"/>
    <p:sldId id="294" r:id="rId41"/>
    <p:sldId id="296" r:id="rId42"/>
    <p:sldId id="297" r:id="rId43"/>
    <p:sldId id="298" r:id="rId44"/>
    <p:sldId id="300" r:id="rId45"/>
    <p:sldId id="301" r:id="rId46"/>
    <p:sldId id="299" r:id="rId47"/>
    <p:sldId id="320" r:id="rId48"/>
    <p:sldId id="302" r:id="rId49"/>
    <p:sldId id="295" r:id="rId50"/>
    <p:sldId id="264" r:id="rId51"/>
    <p:sldId id="312" r:id="rId52"/>
    <p:sldId id="313" r:id="rId53"/>
    <p:sldId id="314" r:id="rId54"/>
    <p:sldId id="315" r:id="rId55"/>
    <p:sldId id="321" r:id="rId56"/>
    <p:sldId id="322" r:id="rId57"/>
    <p:sldId id="316" r:id="rId58"/>
    <p:sldId id="317" r:id="rId59"/>
    <p:sldId id="318" r:id="rId60"/>
    <p:sldId id="319" r:id="rId61"/>
    <p:sldId id="265" r:id="rId62"/>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Garamond" panose="02020404030301010803" pitchFamily="18" charset="0"/>
      <p:regular r:id="rId68"/>
      <p:bold r:id="rId69"/>
      <p:italic r:id="rId70"/>
      <p:boldItalic r:id="rId71"/>
    </p:embeddedFont>
    <p:embeddedFont>
      <p:font typeface="Radley" pitchFamily="2" charset="77"/>
      <p:regular r:id="rId72"/>
      <p:italic r:id="rId73"/>
    </p:embeddedFont>
    <p:embeddedFont>
      <p:font typeface="Raleway" pitchFamily="2" charset="77"/>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jJvSQ2m+m8uMk5caYXP8YtafMmC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Orford" initials="AO" lastIdx="1" clrIdx="0">
    <p:extLst>
      <p:ext uri="{19B8F6BF-5375-455C-9EA6-DF929625EA0E}">
        <p15:presenceInfo xmlns:p15="http://schemas.microsoft.com/office/powerpoint/2012/main" userId="33d374a5598bf2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9CA42F-CDEC-450B-BE6E-EAA587D3CAF1}">
  <a:tblStyle styleId="{179CA42F-CDEC-450B-BE6E-EAA587D3CAF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B73C2D-962A-4575-874B-25FD71C9C433}"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19" autoAdjust="0"/>
    <p:restoredTop sz="81840" autoAdjust="0"/>
  </p:normalViewPr>
  <p:slideViewPr>
    <p:cSldViewPr snapToGrid="0">
      <p:cViewPr>
        <p:scale>
          <a:sx n="91" d="100"/>
          <a:sy n="91" d="100"/>
        </p:scale>
        <p:origin x="288"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12</a:t>
            </a:fld>
            <a:endParaRPr/>
          </a:p>
        </p:txBody>
      </p:sp>
    </p:spTree>
    <p:extLst>
      <p:ext uri="{BB962C8B-B14F-4D97-AF65-F5344CB8AC3E}">
        <p14:creationId xmlns:p14="http://schemas.microsoft.com/office/powerpoint/2010/main" val="2010828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13</a:t>
            </a:fld>
            <a:endParaRPr/>
          </a:p>
        </p:txBody>
      </p:sp>
    </p:spTree>
    <p:extLst>
      <p:ext uri="{BB962C8B-B14F-4D97-AF65-F5344CB8AC3E}">
        <p14:creationId xmlns:p14="http://schemas.microsoft.com/office/powerpoint/2010/main" val="241210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14</a:t>
            </a:fld>
            <a:endParaRPr/>
          </a:p>
        </p:txBody>
      </p:sp>
    </p:spTree>
    <p:extLst>
      <p:ext uri="{BB962C8B-B14F-4D97-AF65-F5344CB8AC3E}">
        <p14:creationId xmlns:p14="http://schemas.microsoft.com/office/powerpoint/2010/main" val="101638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15</a:t>
            </a:fld>
            <a:endParaRPr/>
          </a:p>
        </p:txBody>
      </p:sp>
    </p:spTree>
    <p:extLst>
      <p:ext uri="{BB962C8B-B14F-4D97-AF65-F5344CB8AC3E}">
        <p14:creationId xmlns:p14="http://schemas.microsoft.com/office/powerpoint/2010/main" val="245617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16</a:t>
            </a:fld>
            <a:endParaRPr/>
          </a:p>
        </p:txBody>
      </p:sp>
    </p:spTree>
    <p:extLst>
      <p:ext uri="{BB962C8B-B14F-4D97-AF65-F5344CB8AC3E}">
        <p14:creationId xmlns:p14="http://schemas.microsoft.com/office/powerpoint/2010/main" val="205712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17</a:t>
            </a:fld>
            <a:endParaRPr/>
          </a:p>
        </p:txBody>
      </p:sp>
    </p:spTree>
    <p:extLst>
      <p:ext uri="{BB962C8B-B14F-4D97-AF65-F5344CB8AC3E}">
        <p14:creationId xmlns:p14="http://schemas.microsoft.com/office/powerpoint/2010/main" val="3255766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18</a:t>
            </a:fld>
            <a:endParaRPr/>
          </a:p>
        </p:txBody>
      </p:sp>
    </p:spTree>
    <p:extLst>
      <p:ext uri="{BB962C8B-B14F-4D97-AF65-F5344CB8AC3E}">
        <p14:creationId xmlns:p14="http://schemas.microsoft.com/office/powerpoint/2010/main" val="1971062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19</a:t>
            </a:fld>
            <a:endParaRPr/>
          </a:p>
        </p:txBody>
      </p:sp>
    </p:spTree>
    <p:extLst>
      <p:ext uri="{BB962C8B-B14F-4D97-AF65-F5344CB8AC3E}">
        <p14:creationId xmlns:p14="http://schemas.microsoft.com/office/powerpoint/2010/main" val="258553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20</a:t>
            </a:fld>
            <a:endParaRPr/>
          </a:p>
        </p:txBody>
      </p:sp>
    </p:spTree>
    <p:extLst>
      <p:ext uri="{BB962C8B-B14F-4D97-AF65-F5344CB8AC3E}">
        <p14:creationId xmlns:p14="http://schemas.microsoft.com/office/powerpoint/2010/main" val="1525812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21</a:t>
            </a:fld>
            <a:endParaRPr/>
          </a:p>
        </p:txBody>
      </p:sp>
    </p:spTree>
    <p:extLst>
      <p:ext uri="{BB962C8B-B14F-4D97-AF65-F5344CB8AC3E}">
        <p14:creationId xmlns:p14="http://schemas.microsoft.com/office/powerpoint/2010/main" val="298428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1" name="Google Shape;101;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Triad of ENT, lung and kidney signs </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22</a:t>
            </a:fld>
            <a:endParaRPr/>
          </a:p>
        </p:txBody>
      </p:sp>
    </p:spTree>
    <p:extLst>
      <p:ext uri="{BB962C8B-B14F-4D97-AF65-F5344CB8AC3E}">
        <p14:creationId xmlns:p14="http://schemas.microsoft.com/office/powerpoint/2010/main" val="4175582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23</a:t>
            </a:fld>
            <a:endParaRPr/>
          </a:p>
        </p:txBody>
      </p:sp>
    </p:spTree>
    <p:extLst>
      <p:ext uri="{BB962C8B-B14F-4D97-AF65-F5344CB8AC3E}">
        <p14:creationId xmlns:p14="http://schemas.microsoft.com/office/powerpoint/2010/main" val="7450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8260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3678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6135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64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0082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0999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9172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5773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1" name="Google Shape;11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2314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4150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A chronic pain syndrome diagnosed by the presence of widespread body pain </a:t>
            </a:r>
          </a:p>
          <a:p>
            <a:pPr marL="171450" lvl="0" indent="-171450" algn="l" rtl="0">
              <a:lnSpc>
                <a:spcPct val="100000"/>
              </a:lnSpc>
              <a:spcBef>
                <a:spcPts val="0"/>
              </a:spcBef>
              <a:spcAft>
                <a:spcPts val="0"/>
              </a:spcAft>
              <a:buSzPts val="1200"/>
              <a:buFontTx/>
              <a:buChar char="-"/>
            </a:pPr>
            <a:r>
              <a:rPr lang="en-GB" dirty="0"/>
              <a:t>A diagnosis of exclusion </a:t>
            </a:r>
          </a:p>
          <a:p>
            <a:pPr marL="171450" lvl="0" indent="-171450" algn="l" rtl="0">
              <a:lnSpc>
                <a:spcPct val="100000"/>
              </a:lnSpc>
              <a:spcBef>
                <a:spcPts val="0"/>
              </a:spcBef>
              <a:spcAft>
                <a:spcPts val="0"/>
              </a:spcAft>
              <a:buSzPts val="1200"/>
              <a:buFontTx/>
              <a:buChar char="-"/>
            </a:pPr>
            <a:r>
              <a:rPr lang="en-GB" dirty="0"/>
              <a:t>Amitriptyline is the first line drug for neuropathic pain </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34</a:t>
            </a:fld>
            <a:endParaRPr/>
          </a:p>
        </p:txBody>
      </p:sp>
    </p:spTree>
    <p:extLst>
      <p:ext uri="{BB962C8B-B14F-4D97-AF65-F5344CB8AC3E}">
        <p14:creationId xmlns:p14="http://schemas.microsoft.com/office/powerpoint/2010/main" val="9474433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35</a:t>
            </a:fld>
            <a:endParaRPr/>
          </a:p>
        </p:txBody>
      </p:sp>
    </p:spTree>
    <p:extLst>
      <p:ext uri="{BB962C8B-B14F-4D97-AF65-F5344CB8AC3E}">
        <p14:creationId xmlns:p14="http://schemas.microsoft.com/office/powerpoint/2010/main" val="357782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A disorder where blood becomes prone to clotting so the patient is in a hypercoagulable state </a:t>
            </a:r>
          </a:p>
          <a:p>
            <a:pPr marL="0" lvl="0" indent="0" algn="l" rtl="0">
              <a:lnSpc>
                <a:spcPct val="100000"/>
              </a:lnSpc>
              <a:spcBef>
                <a:spcPts val="0"/>
              </a:spcBef>
              <a:spcAft>
                <a:spcPts val="0"/>
              </a:spcAft>
              <a:buSzPts val="1200"/>
              <a:buNone/>
            </a:pPr>
            <a:r>
              <a:rPr lang="en-GB" dirty="0"/>
              <a:t>Acronym CLOT:</a:t>
            </a:r>
          </a:p>
          <a:p>
            <a:pPr marL="171450" lvl="0" indent="-171450" algn="l" rtl="0">
              <a:lnSpc>
                <a:spcPct val="100000"/>
              </a:lnSpc>
              <a:spcBef>
                <a:spcPts val="0"/>
              </a:spcBef>
              <a:spcAft>
                <a:spcPts val="0"/>
              </a:spcAft>
              <a:buSzPts val="1200"/>
              <a:buFontTx/>
              <a:buChar char="-"/>
            </a:pPr>
            <a:r>
              <a:rPr lang="en-GB" dirty="0"/>
              <a:t>C – coagulation defect </a:t>
            </a:r>
          </a:p>
          <a:p>
            <a:pPr marL="171450" lvl="0" indent="-171450" algn="l" rtl="0">
              <a:lnSpc>
                <a:spcPct val="100000"/>
              </a:lnSpc>
              <a:spcBef>
                <a:spcPts val="0"/>
              </a:spcBef>
              <a:spcAft>
                <a:spcPts val="0"/>
              </a:spcAft>
              <a:buSzPts val="1200"/>
              <a:buFontTx/>
              <a:buChar char="-"/>
            </a:pPr>
            <a:r>
              <a:rPr lang="en-GB" dirty="0"/>
              <a:t>L – </a:t>
            </a:r>
            <a:r>
              <a:rPr lang="en-GB" dirty="0" err="1"/>
              <a:t>livido</a:t>
            </a:r>
            <a:r>
              <a:rPr lang="en-GB" dirty="0"/>
              <a:t> reticularis </a:t>
            </a:r>
          </a:p>
          <a:p>
            <a:pPr marL="171450" lvl="0" indent="-171450" algn="l" rtl="0">
              <a:lnSpc>
                <a:spcPct val="100000"/>
              </a:lnSpc>
              <a:spcBef>
                <a:spcPts val="0"/>
              </a:spcBef>
              <a:spcAft>
                <a:spcPts val="0"/>
              </a:spcAft>
              <a:buSzPts val="1200"/>
              <a:buFontTx/>
              <a:buChar char="-"/>
            </a:pPr>
            <a:r>
              <a:rPr lang="en-GB" dirty="0"/>
              <a:t>O – obstetric issues </a:t>
            </a:r>
            <a:r>
              <a:rPr lang="en-GB" dirty="0" err="1"/>
              <a:t>e.g</a:t>
            </a:r>
            <a:r>
              <a:rPr lang="en-GB" dirty="0"/>
              <a:t> miscarriage </a:t>
            </a:r>
          </a:p>
          <a:p>
            <a:pPr marL="171450" lvl="0" indent="-171450" algn="l" rtl="0">
              <a:lnSpc>
                <a:spcPct val="100000"/>
              </a:lnSpc>
              <a:spcBef>
                <a:spcPts val="0"/>
              </a:spcBef>
              <a:spcAft>
                <a:spcPts val="0"/>
              </a:spcAft>
              <a:buSzPts val="1200"/>
              <a:buFontTx/>
              <a:buChar char="-"/>
            </a:pPr>
            <a:r>
              <a:rPr lang="en-GB" dirty="0"/>
              <a:t>T – thrombocytopenia </a:t>
            </a:r>
          </a:p>
          <a:p>
            <a:pPr marL="171450" lvl="0" indent="-171450" algn="l" rtl="0">
              <a:lnSpc>
                <a:spcPct val="100000"/>
              </a:lnSpc>
              <a:spcBef>
                <a:spcPts val="0"/>
              </a:spcBef>
              <a:spcAft>
                <a:spcPts val="0"/>
              </a:spcAft>
              <a:buSzPts val="1200"/>
              <a:buFontTx/>
              <a:buChar char="-"/>
            </a:pPr>
            <a:endParaRPr lang="en-GB" dirty="0"/>
          </a:p>
          <a:p>
            <a:pPr marL="171450" lvl="0" indent="-171450" algn="l" rtl="0">
              <a:lnSpc>
                <a:spcPct val="100000"/>
              </a:lnSpc>
              <a:spcBef>
                <a:spcPts val="0"/>
              </a:spcBef>
              <a:spcAft>
                <a:spcPts val="0"/>
              </a:spcAft>
              <a:buSzPts val="1200"/>
              <a:buFontTx/>
              <a:buChar char="-"/>
            </a:pPr>
            <a:r>
              <a:rPr lang="en-GB" dirty="0"/>
              <a:t>Warfarin is contraindicated in pregnancy as it can cause birth defects and bleeding from the placenta</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36</a:t>
            </a:fld>
            <a:endParaRPr/>
          </a:p>
        </p:txBody>
      </p:sp>
    </p:spTree>
    <p:extLst>
      <p:ext uri="{BB962C8B-B14F-4D97-AF65-F5344CB8AC3E}">
        <p14:creationId xmlns:p14="http://schemas.microsoft.com/office/powerpoint/2010/main" val="1856032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CK – elevated </a:t>
            </a:r>
          </a:p>
          <a:p>
            <a:pPr marL="0" lvl="0" indent="0" algn="l" rtl="0">
              <a:lnSpc>
                <a:spcPct val="100000"/>
              </a:lnSpc>
              <a:spcBef>
                <a:spcPts val="0"/>
              </a:spcBef>
              <a:spcAft>
                <a:spcPts val="0"/>
              </a:spcAft>
              <a:buSzPts val="1200"/>
              <a:buNone/>
            </a:pPr>
            <a:r>
              <a:rPr lang="en-GB" dirty="0"/>
              <a:t>Muscle biopsy - muscle inflammation and determine the type of myositis</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Check for underlying cancers because the 2 can be related </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37</a:t>
            </a:fld>
            <a:endParaRPr/>
          </a:p>
        </p:txBody>
      </p:sp>
    </p:spTree>
    <p:extLst>
      <p:ext uri="{BB962C8B-B14F-4D97-AF65-F5344CB8AC3E}">
        <p14:creationId xmlns:p14="http://schemas.microsoft.com/office/powerpoint/2010/main" val="39787742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An autoimmune inflammatory and fibrotic connective tissue disease, affecting skin and organs </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&gt; Anti-Scl-70 antibodies</a:t>
            </a:r>
          </a:p>
          <a:p>
            <a:pPr marL="0" lvl="0" indent="0" algn="l" rtl="0">
              <a:lnSpc>
                <a:spcPct val="100000"/>
              </a:lnSpc>
              <a:spcBef>
                <a:spcPts val="0"/>
              </a:spcBef>
              <a:spcAft>
                <a:spcPts val="0"/>
              </a:spcAft>
              <a:buSzPts val="1200"/>
              <a:buNone/>
            </a:pPr>
            <a:r>
              <a:rPr lang="en-GB" dirty="0"/>
              <a:t>&gt; Anti-topoisomerase</a:t>
            </a:r>
          </a:p>
          <a:p>
            <a:pPr marL="171450" lvl="0" indent="-171450" algn="l" rtl="0">
              <a:lnSpc>
                <a:spcPct val="100000"/>
              </a:lnSpc>
              <a:spcBef>
                <a:spcPts val="0"/>
              </a:spcBef>
              <a:spcAft>
                <a:spcPts val="0"/>
              </a:spcAft>
              <a:buSzPts val="1200"/>
              <a:buFont typeface="Wingdings" pitchFamily="2" charset="2"/>
              <a:buChar char="Ø"/>
            </a:pPr>
            <a:r>
              <a:rPr lang="en-GB" dirty="0"/>
              <a:t>Anti RNA </a:t>
            </a:r>
            <a:r>
              <a:rPr lang="en-GB" dirty="0" err="1"/>
              <a:t>polymerse</a:t>
            </a:r>
            <a:r>
              <a:rPr lang="en-GB" dirty="0"/>
              <a:t> III</a:t>
            </a:r>
          </a:p>
          <a:p>
            <a:pPr marL="171450" lvl="0" indent="-171450" algn="l" rtl="0">
              <a:lnSpc>
                <a:spcPct val="100000"/>
              </a:lnSpc>
              <a:spcBef>
                <a:spcPts val="0"/>
              </a:spcBef>
              <a:spcAft>
                <a:spcPts val="0"/>
              </a:spcAft>
              <a:buSzPts val="1200"/>
              <a:buFont typeface="Wingdings" pitchFamily="2" charset="2"/>
              <a:buChar char="Ø"/>
            </a:pPr>
            <a:endParaRPr lang="en-GB" dirty="0"/>
          </a:p>
          <a:p>
            <a:pPr marL="171450" lvl="0" indent="-171450" algn="l" rtl="0">
              <a:lnSpc>
                <a:spcPct val="100000"/>
              </a:lnSpc>
              <a:spcBef>
                <a:spcPts val="0"/>
              </a:spcBef>
              <a:spcAft>
                <a:spcPts val="0"/>
              </a:spcAft>
              <a:buSzPts val="1200"/>
              <a:buFont typeface="Wingdings" pitchFamily="2" charset="2"/>
              <a:buChar char="Ø"/>
            </a:pPr>
            <a:r>
              <a:rPr lang="en-GB" dirty="0"/>
              <a:t>CREST syndrome plus organ problems:</a:t>
            </a:r>
          </a:p>
          <a:p>
            <a:pPr marL="171450" lvl="0" indent="-171450" algn="l" rtl="0">
              <a:lnSpc>
                <a:spcPct val="100000"/>
              </a:lnSpc>
              <a:spcBef>
                <a:spcPts val="0"/>
              </a:spcBef>
              <a:spcAft>
                <a:spcPts val="0"/>
              </a:spcAft>
              <a:buSzPts val="1200"/>
              <a:buFont typeface="Wingdings" pitchFamily="2" charset="2"/>
              <a:buChar char="Ø"/>
            </a:pPr>
            <a:r>
              <a:rPr lang="en-GB" dirty="0"/>
              <a:t>&gt; CV problems </a:t>
            </a:r>
            <a:r>
              <a:rPr lang="en-GB" dirty="0" err="1"/>
              <a:t>e.g</a:t>
            </a:r>
            <a:r>
              <a:rPr lang="en-GB" dirty="0"/>
              <a:t> pulmonary hypertension, coronary artery disease, myocardial fibrosis</a:t>
            </a:r>
          </a:p>
          <a:p>
            <a:pPr marL="171450" lvl="0" indent="-171450" algn="l" rtl="0">
              <a:lnSpc>
                <a:spcPct val="100000"/>
              </a:lnSpc>
              <a:spcBef>
                <a:spcPts val="0"/>
              </a:spcBef>
              <a:spcAft>
                <a:spcPts val="0"/>
              </a:spcAft>
              <a:buSzPts val="1200"/>
              <a:buFont typeface="Wingdings" pitchFamily="2" charset="2"/>
              <a:buChar char="Ø"/>
            </a:pPr>
            <a:r>
              <a:rPr lang="en-GB" dirty="0"/>
              <a:t>&gt; Lung problems </a:t>
            </a:r>
            <a:r>
              <a:rPr lang="en-GB" dirty="0" err="1"/>
              <a:t>e.g</a:t>
            </a:r>
            <a:r>
              <a:rPr lang="en-GB" dirty="0"/>
              <a:t> pulmonary hypertension, pulmonary fibrosis</a:t>
            </a:r>
          </a:p>
          <a:p>
            <a:pPr marL="171450" lvl="0" indent="-171450" algn="l" rtl="0">
              <a:lnSpc>
                <a:spcPct val="100000"/>
              </a:lnSpc>
              <a:spcBef>
                <a:spcPts val="0"/>
              </a:spcBef>
              <a:spcAft>
                <a:spcPts val="0"/>
              </a:spcAft>
              <a:buSzPts val="1200"/>
              <a:buFont typeface="Wingdings" pitchFamily="2" charset="2"/>
              <a:buChar char="Ø"/>
            </a:pPr>
            <a:r>
              <a:rPr lang="en-GB" dirty="0"/>
              <a:t>&gt; Kidney problems </a:t>
            </a:r>
            <a:r>
              <a:rPr lang="en-GB" dirty="0" err="1"/>
              <a:t>e.g</a:t>
            </a:r>
            <a:r>
              <a:rPr lang="en-GB" dirty="0"/>
              <a:t> glomerulonephritis</a:t>
            </a:r>
          </a:p>
          <a:p>
            <a:pPr marL="171450" lvl="0" indent="-171450" algn="l" rtl="0">
              <a:lnSpc>
                <a:spcPct val="100000"/>
              </a:lnSpc>
              <a:spcBef>
                <a:spcPts val="0"/>
              </a:spcBef>
              <a:spcAft>
                <a:spcPts val="0"/>
              </a:spcAft>
              <a:buSzPts val="1200"/>
              <a:buFont typeface="Wingdings" pitchFamily="2" charset="2"/>
              <a:buChar char="Ø"/>
            </a:pPr>
            <a:endParaRPr lang="en-GB" dirty="0"/>
          </a:p>
          <a:p>
            <a:pPr marL="171450" lvl="0" indent="-171450" algn="l" rtl="0">
              <a:lnSpc>
                <a:spcPct val="100000"/>
              </a:lnSpc>
              <a:spcBef>
                <a:spcPts val="0"/>
              </a:spcBef>
              <a:spcAft>
                <a:spcPts val="0"/>
              </a:spcAft>
              <a:buSzPts val="1200"/>
              <a:buFont typeface="Wingdings" pitchFamily="2" charset="2"/>
              <a:buChar char="Ø"/>
            </a:pPr>
            <a:r>
              <a:rPr lang="en-GB" dirty="0"/>
              <a:t>CXR – lung problems </a:t>
            </a:r>
          </a:p>
          <a:p>
            <a:pPr marL="171450" lvl="0" indent="-171450" algn="l" rtl="0">
              <a:lnSpc>
                <a:spcPct val="100000"/>
              </a:lnSpc>
              <a:spcBef>
                <a:spcPts val="0"/>
              </a:spcBef>
              <a:spcAft>
                <a:spcPts val="0"/>
              </a:spcAft>
              <a:buSzPts val="1200"/>
              <a:buFont typeface="Wingdings" pitchFamily="2" charset="2"/>
              <a:buChar char="Ø"/>
            </a:pPr>
            <a:r>
              <a:rPr lang="en-GB" dirty="0"/>
              <a:t>Albumin/creatinine ratio – kidney problems </a:t>
            </a:r>
          </a:p>
          <a:p>
            <a:pPr marL="171450" lvl="0" indent="-171450" algn="l" rtl="0">
              <a:lnSpc>
                <a:spcPct val="100000"/>
              </a:lnSpc>
              <a:spcBef>
                <a:spcPts val="0"/>
              </a:spcBef>
              <a:spcAft>
                <a:spcPts val="0"/>
              </a:spcAft>
              <a:buSzPts val="1200"/>
              <a:buFont typeface="Wingdings" pitchFamily="2" charset="2"/>
              <a:buChar char="Ø"/>
            </a:pPr>
            <a:endParaRPr lang="en-GB" dirty="0"/>
          </a:p>
          <a:p>
            <a:pPr marL="171450" lvl="0" indent="-171450" algn="l" rtl="0">
              <a:lnSpc>
                <a:spcPct val="100000"/>
              </a:lnSpc>
              <a:spcBef>
                <a:spcPts val="0"/>
              </a:spcBef>
              <a:spcAft>
                <a:spcPts val="0"/>
              </a:spcAft>
              <a:buSzPts val="1200"/>
              <a:buFont typeface="Wingdings" pitchFamily="2" charset="2"/>
              <a:buChar char="Ø"/>
            </a:pPr>
            <a:r>
              <a:rPr lang="en-GB" dirty="0"/>
              <a:t>&gt; Avoid smoking</a:t>
            </a:r>
          </a:p>
          <a:p>
            <a:pPr marL="171450" lvl="0" indent="-171450" algn="l" rtl="0">
              <a:lnSpc>
                <a:spcPct val="100000"/>
              </a:lnSpc>
              <a:spcBef>
                <a:spcPts val="0"/>
              </a:spcBef>
              <a:spcAft>
                <a:spcPts val="0"/>
              </a:spcAft>
              <a:buSzPts val="1200"/>
              <a:buFont typeface="Wingdings" pitchFamily="2" charset="2"/>
              <a:buChar char="Ø"/>
            </a:pPr>
            <a:r>
              <a:rPr lang="en-GB" dirty="0"/>
              <a:t>&gt; Avoid cold triggers - Raynaud's </a:t>
            </a:r>
          </a:p>
          <a:p>
            <a:pPr marL="171450" lvl="0" indent="-171450" algn="l" rtl="0">
              <a:lnSpc>
                <a:spcPct val="100000"/>
              </a:lnSpc>
              <a:spcBef>
                <a:spcPts val="0"/>
              </a:spcBef>
              <a:spcAft>
                <a:spcPts val="0"/>
              </a:spcAft>
              <a:buSzPts val="1200"/>
              <a:buFont typeface="Wingdings" pitchFamily="2" charset="2"/>
              <a:buChar char="Ø"/>
            </a:pPr>
            <a:r>
              <a:rPr lang="en-GB" dirty="0"/>
              <a:t>&gt; Gentle skin stretching - maintain range of motion</a:t>
            </a:r>
          </a:p>
          <a:p>
            <a:pPr marL="171450" lvl="0" indent="-171450" algn="l" rtl="0">
              <a:lnSpc>
                <a:spcPct val="100000"/>
              </a:lnSpc>
              <a:spcBef>
                <a:spcPts val="0"/>
              </a:spcBef>
              <a:spcAft>
                <a:spcPts val="0"/>
              </a:spcAft>
              <a:buSzPts val="1200"/>
              <a:buFont typeface="Wingdings" pitchFamily="2" charset="2"/>
              <a:buChar char="Ø"/>
            </a:pPr>
            <a:r>
              <a:rPr lang="en-GB" dirty="0"/>
              <a:t>&gt; Physiotherapy - maintain healthy joints</a:t>
            </a:r>
          </a:p>
          <a:p>
            <a:pPr marL="171450" lvl="0" indent="-171450" algn="l" rtl="0">
              <a:lnSpc>
                <a:spcPct val="100000"/>
              </a:lnSpc>
              <a:spcBef>
                <a:spcPts val="0"/>
              </a:spcBef>
              <a:spcAft>
                <a:spcPts val="0"/>
              </a:spcAft>
              <a:buSzPts val="1200"/>
              <a:buFont typeface="Wingdings" pitchFamily="2" charset="2"/>
              <a:buChar char="Ø"/>
            </a:pPr>
            <a:r>
              <a:rPr lang="en-GB" dirty="0"/>
              <a:t>&gt; Occupational therapy - adaptations to daily living to cope with limitations</a:t>
            </a:r>
          </a:p>
          <a:p>
            <a:pPr marL="171450" lvl="0" indent="-171450" algn="l" rtl="0">
              <a:lnSpc>
                <a:spcPct val="100000"/>
              </a:lnSpc>
              <a:spcBef>
                <a:spcPts val="0"/>
              </a:spcBef>
              <a:spcAft>
                <a:spcPts val="0"/>
              </a:spcAft>
              <a:buSzPts val="1200"/>
              <a:buFont typeface="Wingdings" pitchFamily="2" charset="2"/>
              <a:buChar char="Ø"/>
            </a:pPr>
            <a:endParaRPr lang="en-GB" dirty="0"/>
          </a:p>
          <a:p>
            <a:pPr marL="171450" lvl="0" indent="-171450" algn="l" rtl="0">
              <a:lnSpc>
                <a:spcPct val="100000"/>
              </a:lnSpc>
              <a:spcBef>
                <a:spcPts val="0"/>
              </a:spcBef>
              <a:spcAft>
                <a:spcPts val="0"/>
              </a:spcAft>
              <a:buSzPts val="1200"/>
              <a:buFont typeface="Wingdings" pitchFamily="2" charset="2"/>
              <a:buChar char="Ø"/>
            </a:pPr>
            <a:r>
              <a:rPr lang="en-GB" dirty="0"/>
              <a:t>&gt; Nifedipine (CCB) - Raynaud's as it can cause vasodilation</a:t>
            </a:r>
          </a:p>
          <a:p>
            <a:pPr marL="171450" lvl="0" indent="-171450" algn="l" rtl="0">
              <a:lnSpc>
                <a:spcPct val="100000"/>
              </a:lnSpc>
              <a:spcBef>
                <a:spcPts val="0"/>
              </a:spcBef>
              <a:spcAft>
                <a:spcPts val="0"/>
              </a:spcAft>
              <a:buSzPts val="1200"/>
              <a:buFont typeface="Wingdings" pitchFamily="2" charset="2"/>
              <a:buChar char="Ø"/>
            </a:pPr>
            <a:r>
              <a:rPr lang="en-GB" dirty="0"/>
              <a:t>&gt; Lansoprazole (PPI) - GI symptoms</a:t>
            </a:r>
          </a:p>
          <a:p>
            <a:pPr marL="171450" lvl="0" indent="-171450" algn="l" rtl="0">
              <a:lnSpc>
                <a:spcPct val="100000"/>
              </a:lnSpc>
              <a:spcBef>
                <a:spcPts val="0"/>
              </a:spcBef>
              <a:spcAft>
                <a:spcPts val="0"/>
              </a:spcAft>
              <a:buSzPts val="1200"/>
              <a:buFont typeface="Wingdings" pitchFamily="2" charset="2"/>
              <a:buChar char="Ø"/>
            </a:pPr>
            <a:r>
              <a:rPr lang="en-GB" dirty="0"/>
              <a:t>&gt; Analgesia - joint pain</a:t>
            </a:r>
          </a:p>
          <a:p>
            <a:pPr marL="171450" lvl="0" indent="-171450" algn="l" rtl="0">
              <a:lnSpc>
                <a:spcPct val="100000"/>
              </a:lnSpc>
              <a:spcBef>
                <a:spcPts val="0"/>
              </a:spcBef>
              <a:spcAft>
                <a:spcPts val="0"/>
              </a:spcAft>
              <a:buSzPts val="1200"/>
              <a:buFont typeface="Wingdings" pitchFamily="2" charset="2"/>
              <a:buChar char="Ø"/>
            </a:pPr>
            <a:r>
              <a:rPr lang="en-GB" dirty="0"/>
              <a:t>&gt; Ramipril (ACE-inhibitor) - hypertension </a:t>
            </a:r>
          </a:p>
          <a:p>
            <a:pPr marL="171450" lvl="0" indent="-171450" algn="l" rtl="0">
              <a:lnSpc>
                <a:spcPct val="100000"/>
              </a:lnSpc>
              <a:spcBef>
                <a:spcPts val="0"/>
              </a:spcBef>
              <a:spcAft>
                <a:spcPts val="0"/>
              </a:spcAft>
              <a:buSzPts val="1200"/>
              <a:buFont typeface="Wingdings" pitchFamily="2" charset="2"/>
              <a:buChar char="Ø"/>
            </a:pPr>
            <a:endParaRPr lang="en-GB"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38</a:t>
            </a:fld>
            <a:endParaRPr/>
          </a:p>
        </p:txBody>
      </p:sp>
    </p:spTree>
    <p:extLst>
      <p:ext uri="{BB962C8B-B14F-4D97-AF65-F5344CB8AC3E}">
        <p14:creationId xmlns:p14="http://schemas.microsoft.com/office/powerpoint/2010/main" val="2847408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Giant Cell Tumour</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Primary bone malignancy in children – osteosarcoma </a:t>
            </a:r>
          </a:p>
          <a:p>
            <a:pPr marL="0" lvl="0" indent="0" algn="l" rtl="0">
              <a:lnSpc>
                <a:spcPct val="100000"/>
              </a:lnSpc>
              <a:spcBef>
                <a:spcPts val="0"/>
              </a:spcBef>
              <a:spcAft>
                <a:spcPts val="0"/>
              </a:spcAft>
              <a:buSzPts val="1200"/>
              <a:buNone/>
            </a:pPr>
            <a:r>
              <a:rPr lang="en-GB" dirty="0"/>
              <a:t>Osteosarcoma – fluffy appearance (due to bone destruction), sun burst appearance, Codman’s triangle </a:t>
            </a:r>
          </a:p>
          <a:p>
            <a:pPr marL="0" lvl="0" indent="0" algn="l" rtl="0">
              <a:lnSpc>
                <a:spcPct val="100000"/>
              </a:lnSpc>
              <a:spcBef>
                <a:spcPts val="0"/>
              </a:spcBef>
              <a:spcAft>
                <a:spcPts val="0"/>
              </a:spcAft>
              <a:buSzPts val="1200"/>
              <a:buNone/>
            </a:pPr>
            <a:r>
              <a:rPr lang="en-GB" dirty="0"/>
              <a:t>Chondrosarcoma – popcorn calcification and endosteal scalloping </a:t>
            </a:r>
          </a:p>
          <a:p>
            <a:pPr marL="0" lvl="0" indent="0" algn="l" rtl="0">
              <a:lnSpc>
                <a:spcPct val="100000"/>
              </a:lnSpc>
              <a:spcBef>
                <a:spcPts val="0"/>
              </a:spcBef>
              <a:spcAft>
                <a:spcPts val="0"/>
              </a:spcAft>
              <a:buSzPts val="1200"/>
              <a:buNone/>
            </a:pPr>
            <a:r>
              <a:rPr lang="en-GB" dirty="0"/>
              <a:t>Ewing’s sarcoma – onion skin change </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39</a:t>
            </a:fld>
            <a:endParaRPr/>
          </a:p>
        </p:txBody>
      </p:sp>
    </p:spTree>
    <p:extLst>
      <p:ext uri="{BB962C8B-B14F-4D97-AF65-F5344CB8AC3E}">
        <p14:creationId xmlns:p14="http://schemas.microsoft.com/office/powerpoint/2010/main" val="2605378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Defective bone mineralisation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Causes of </a:t>
            </a:r>
            <a:r>
              <a:rPr lang="en-GB" dirty="0" err="1"/>
              <a:t>osteomalacia</a:t>
            </a:r>
            <a:r>
              <a:rPr lang="en-GB" dirty="0"/>
              <a:t> – inherited, low vitamin D, liver failure, renal failure</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Bow legs = varus </a:t>
            </a:r>
          </a:p>
          <a:p>
            <a:pPr marL="0" lvl="0" indent="0" algn="l" rtl="0">
              <a:lnSpc>
                <a:spcPct val="100000"/>
              </a:lnSpc>
              <a:spcBef>
                <a:spcPts val="0"/>
              </a:spcBef>
              <a:spcAft>
                <a:spcPts val="0"/>
              </a:spcAft>
              <a:buSzPts val="1200"/>
              <a:buNone/>
            </a:pPr>
            <a:r>
              <a:rPr lang="en-GB" dirty="0"/>
              <a:t>Knock knees = valgus </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&gt; Vitamin D is essential for Ca2+ and phosphate absorption from the intestines</a:t>
            </a:r>
          </a:p>
          <a:p>
            <a:pPr marL="0" lvl="0" indent="0" algn="l" rtl="0">
              <a:lnSpc>
                <a:spcPct val="100000"/>
              </a:lnSpc>
              <a:spcBef>
                <a:spcPts val="0"/>
              </a:spcBef>
              <a:spcAft>
                <a:spcPts val="0"/>
              </a:spcAft>
              <a:buSzPts val="1200"/>
              <a:buNone/>
            </a:pPr>
            <a:r>
              <a:rPr lang="en-GB" dirty="0"/>
              <a:t>&gt; Deficiency results in less Ca2+ and phosphate in the blood</a:t>
            </a:r>
          </a:p>
          <a:p>
            <a:pPr marL="0" lvl="0" indent="0" algn="l" rtl="0">
              <a:lnSpc>
                <a:spcPct val="100000"/>
              </a:lnSpc>
              <a:spcBef>
                <a:spcPts val="0"/>
              </a:spcBef>
              <a:spcAft>
                <a:spcPts val="0"/>
              </a:spcAft>
              <a:buSzPts val="1200"/>
              <a:buNone/>
            </a:pPr>
            <a:r>
              <a:rPr lang="en-GB" dirty="0"/>
              <a:t>&gt; Defective bone mineralisation</a:t>
            </a:r>
          </a:p>
          <a:p>
            <a:pPr marL="171450" lvl="0" indent="-171450" algn="l" rtl="0">
              <a:lnSpc>
                <a:spcPct val="100000"/>
              </a:lnSpc>
              <a:spcBef>
                <a:spcPts val="0"/>
              </a:spcBef>
              <a:spcAft>
                <a:spcPts val="0"/>
              </a:spcAft>
              <a:buSzPts val="1200"/>
              <a:buFont typeface="Wingdings" pitchFamily="2" charset="2"/>
              <a:buChar char="Ø"/>
            </a:pPr>
            <a:r>
              <a:rPr lang="en-GB" dirty="0"/>
              <a:t>Vitamin D deficiency resulting in low Ca2+ can result in secondary hyperparathyroidism where PT glands release more PTH to try and </a:t>
            </a:r>
            <a:r>
              <a:rPr lang="en-GB" dirty="0" err="1"/>
              <a:t>increas</a:t>
            </a:r>
            <a:r>
              <a:rPr lang="en-GB" dirty="0"/>
              <a:t> serum Ca2+ which results in bone resorption</a:t>
            </a:r>
          </a:p>
          <a:p>
            <a:pPr marL="171450" lvl="0" indent="-171450" algn="l" rtl="0">
              <a:lnSpc>
                <a:spcPct val="100000"/>
              </a:lnSpc>
              <a:spcBef>
                <a:spcPts val="0"/>
              </a:spcBef>
              <a:spcAft>
                <a:spcPts val="0"/>
              </a:spcAft>
              <a:buSzPts val="1200"/>
              <a:buFont typeface="Wingdings" pitchFamily="2" charset="2"/>
              <a:buChar char="Ø"/>
            </a:pPr>
            <a:endParaRPr lang="en-GB" dirty="0"/>
          </a:p>
          <a:p>
            <a:pPr marL="0" lvl="0" indent="0" algn="l" rtl="0">
              <a:lnSpc>
                <a:spcPct val="100000"/>
              </a:lnSpc>
              <a:spcBef>
                <a:spcPts val="0"/>
              </a:spcBef>
              <a:spcAft>
                <a:spcPts val="0"/>
              </a:spcAft>
              <a:buSzPts val="1200"/>
              <a:buNone/>
            </a:pPr>
            <a:r>
              <a:rPr lang="en-GB" dirty="0"/>
              <a:t>Blood tests – everything is low except raised ALP</a:t>
            </a:r>
          </a:p>
          <a:p>
            <a:pPr marL="0" lvl="0" indent="0" algn="l" rtl="0">
              <a:lnSpc>
                <a:spcPct val="100000"/>
              </a:lnSpc>
              <a:spcBef>
                <a:spcPts val="0"/>
              </a:spcBef>
              <a:spcAft>
                <a:spcPts val="0"/>
              </a:spcAft>
              <a:buSzPts val="1200"/>
              <a:buNone/>
            </a:pPr>
            <a:r>
              <a:rPr lang="en-GB" dirty="0"/>
              <a:t>&gt; Serum vitamin D - low</a:t>
            </a:r>
          </a:p>
          <a:p>
            <a:pPr marL="0" lvl="0" indent="0" algn="l" rtl="0">
              <a:lnSpc>
                <a:spcPct val="100000"/>
              </a:lnSpc>
              <a:spcBef>
                <a:spcPts val="0"/>
              </a:spcBef>
              <a:spcAft>
                <a:spcPts val="0"/>
              </a:spcAft>
              <a:buSzPts val="1200"/>
              <a:buNone/>
            </a:pPr>
            <a:r>
              <a:rPr lang="en-GB" dirty="0"/>
              <a:t>&gt; Serum Ca2+ - low</a:t>
            </a:r>
          </a:p>
          <a:p>
            <a:pPr marL="0" lvl="0" indent="0" algn="l" rtl="0">
              <a:lnSpc>
                <a:spcPct val="100000"/>
              </a:lnSpc>
              <a:spcBef>
                <a:spcPts val="0"/>
              </a:spcBef>
              <a:spcAft>
                <a:spcPts val="0"/>
              </a:spcAft>
              <a:buSzPts val="1200"/>
              <a:buNone/>
            </a:pPr>
            <a:r>
              <a:rPr lang="en-GB" dirty="0"/>
              <a:t>&gt; Serum phosphate - low</a:t>
            </a:r>
          </a:p>
          <a:p>
            <a:pPr marL="171450" lvl="0" indent="-171450" algn="l" rtl="0">
              <a:lnSpc>
                <a:spcPct val="100000"/>
              </a:lnSpc>
              <a:spcBef>
                <a:spcPts val="0"/>
              </a:spcBef>
              <a:spcAft>
                <a:spcPts val="0"/>
              </a:spcAft>
              <a:buSzPts val="1200"/>
              <a:buFont typeface="Wingdings" pitchFamily="2" charset="2"/>
              <a:buChar char="Ø"/>
            </a:pPr>
            <a:r>
              <a:rPr lang="en-GB" dirty="0"/>
              <a:t>Serum ALP - high </a:t>
            </a:r>
          </a:p>
          <a:p>
            <a:pPr marL="171450" lvl="0" indent="-171450" algn="l" rtl="0">
              <a:lnSpc>
                <a:spcPct val="100000"/>
              </a:lnSpc>
              <a:spcBef>
                <a:spcPts val="0"/>
              </a:spcBef>
              <a:spcAft>
                <a:spcPts val="0"/>
              </a:spcAft>
              <a:buSzPts val="1200"/>
              <a:buFont typeface="Wingdings" pitchFamily="2" charset="2"/>
              <a:buChar char="Ø"/>
            </a:pPr>
            <a:endParaRPr lang="en-GB" dirty="0"/>
          </a:p>
          <a:p>
            <a:pPr marL="171450" lvl="0" indent="-171450" algn="l" rtl="0">
              <a:lnSpc>
                <a:spcPct val="100000"/>
              </a:lnSpc>
              <a:spcBef>
                <a:spcPts val="0"/>
              </a:spcBef>
              <a:spcAft>
                <a:spcPts val="0"/>
              </a:spcAft>
              <a:buSzPts val="1200"/>
              <a:buFont typeface="Wingdings" pitchFamily="2" charset="2"/>
              <a:buChar char="Ø"/>
            </a:pPr>
            <a:r>
              <a:rPr lang="en-GB" dirty="0"/>
              <a:t>Causes of </a:t>
            </a:r>
            <a:r>
              <a:rPr lang="en-GB" dirty="0" err="1"/>
              <a:t>osteomalacia</a:t>
            </a:r>
            <a:r>
              <a:rPr lang="en-GB" dirty="0"/>
              <a:t> – inherited, low vitamin D, liver failure, renal failure</a:t>
            </a: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40</a:t>
            </a:fld>
            <a:endParaRPr/>
          </a:p>
        </p:txBody>
      </p:sp>
    </p:spTree>
    <p:extLst>
      <p:ext uri="{BB962C8B-B14F-4D97-AF65-F5344CB8AC3E}">
        <p14:creationId xmlns:p14="http://schemas.microsoft.com/office/powerpoint/2010/main" val="3222306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Disorder of bone turnover </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Everything is normal except a raised ALP</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3 phases of Paget's disease…</a:t>
            </a:r>
          </a:p>
          <a:p>
            <a:pPr marL="0" lvl="0" indent="0" algn="l" rtl="0">
              <a:lnSpc>
                <a:spcPct val="100000"/>
              </a:lnSpc>
              <a:spcBef>
                <a:spcPts val="0"/>
              </a:spcBef>
              <a:spcAft>
                <a:spcPts val="0"/>
              </a:spcAft>
              <a:buSzPts val="1200"/>
              <a:buNone/>
            </a:pPr>
            <a:r>
              <a:rPr lang="en-GB" dirty="0"/>
              <a:t>1) Lytic phase - excessive osteoclastic bone resorption</a:t>
            </a:r>
          </a:p>
          <a:p>
            <a:pPr marL="0" lvl="0" indent="0" algn="l" rtl="0">
              <a:lnSpc>
                <a:spcPct val="100000"/>
              </a:lnSpc>
              <a:spcBef>
                <a:spcPts val="0"/>
              </a:spcBef>
              <a:spcAft>
                <a:spcPts val="0"/>
              </a:spcAft>
              <a:buSzPts val="1200"/>
              <a:buNone/>
            </a:pPr>
            <a:r>
              <a:rPr lang="en-GB" dirty="0"/>
              <a:t>2) Mixed phase - excessive osteoclastic bone resorption and disorganised osteoblastic bone formation</a:t>
            </a:r>
          </a:p>
          <a:p>
            <a:pPr marL="0" lvl="0" indent="0" algn="l" rtl="0">
              <a:lnSpc>
                <a:spcPct val="100000"/>
              </a:lnSpc>
              <a:spcBef>
                <a:spcPts val="0"/>
              </a:spcBef>
              <a:spcAft>
                <a:spcPts val="0"/>
              </a:spcAft>
              <a:buSzPts val="1200"/>
              <a:buNone/>
            </a:pPr>
            <a:r>
              <a:rPr lang="en-GB" dirty="0"/>
              <a:t>3) </a:t>
            </a:r>
            <a:r>
              <a:rPr lang="en-GB" dirty="0" err="1"/>
              <a:t>Blastic</a:t>
            </a:r>
            <a:r>
              <a:rPr lang="en-GB" dirty="0"/>
              <a:t> phase - disorganised osteoblastic bone formation </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41</a:t>
            </a:fld>
            <a:endParaRPr/>
          </a:p>
        </p:txBody>
      </p:sp>
    </p:spTree>
    <p:extLst>
      <p:ext uri="{BB962C8B-B14F-4D97-AF65-F5344CB8AC3E}">
        <p14:creationId xmlns:p14="http://schemas.microsoft.com/office/powerpoint/2010/main" val="3158163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Clinical diagnosis – made without investigation if patient is:</a:t>
            </a:r>
          </a:p>
          <a:p>
            <a:pPr marL="171450" lvl="0" indent="-171450" algn="l" rtl="0">
              <a:lnSpc>
                <a:spcPct val="100000"/>
              </a:lnSpc>
              <a:spcBef>
                <a:spcPts val="0"/>
              </a:spcBef>
              <a:spcAft>
                <a:spcPts val="0"/>
              </a:spcAft>
              <a:buSzPts val="1200"/>
              <a:buFontTx/>
              <a:buChar char="-"/>
            </a:pPr>
            <a:r>
              <a:rPr lang="en-GB" dirty="0"/>
              <a:t>Over 45 </a:t>
            </a:r>
          </a:p>
          <a:p>
            <a:pPr marL="171450" lvl="0" indent="-171450" algn="l" rtl="0">
              <a:lnSpc>
                <a:spcPct val="100000"/>
              </a:lnSpc>
              <a:spcBef>
                <a:spcPts val="0"/>
              </a:spcBef>
              <a:spcAft>
                <a:spcPts val="0"/>
              </a:spcAft>
              <a:buSzPts val="1200"/>
              <a:buFontTx/>
              <a:buChar char="-"/>
            </a:pPr>
            <a:r>
              <a:rPr lang="en-GB" dirty="0"/>
              <a:t>Typical activity related joint pain </a:t>
            </a:r>
          </a:p>
          <a:p>
            <a:pPr marL="171450" lvl="0" indent="-171450" algn="l" rtl="0">
              <a:lnSpc>
                <a:spcPct val="100000"/>
              </a:lnSpc>
              <a:spcBef>
                <a:spcPts val="0"/>
              </a:spcBef>
              <a:spcAft>
                <a:spcPts val="0"/>
              </a:spcAft>
              <a:buSzPts val="1200"/>
              <a:buFontTx/>
              <a:buChar char="-"/>
            </a:pPr>
            <a:r>
              <a:rPr lang="en-GB" dirty="0"/>
              <a:t>No morning stiffness or morning stiffness that lasts less than 30 minutes</a:t>
            </a: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a:t>
            </a:fld>
            <a:endParaRPr/>
          </a:p>
        </p:txBody>
      </p:sp>
    </p:spTree>
    <p:extLst>
      <p:ext uri="{BB962C8B-B14F-4D97-AF65-F5344CB8AC3E}">
        <p14:creationId xmlns:p14="http://schemas.microsoft.com/office/powerpoint/2010/main" val="3805605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Comp of Steroids:</a:t>
            </a:r>
          </a:p>
          <a:p>
            <a:pPr marL="342900" lvl="0" indent="-342900" algn="l">
              <a:buSzPts val="1000"/>
              <a:buFont typeface="Symbol" panose="05050102010706020507" pitchFamily="18" charset="2"/>
              <a:buChar char=""/>
              <a:tabLst>
                <a:tab pos="457200" algn="l"/>
              </a:tabLst>
            </a:pPr>
            <a:r>
              <a:rPr lang="en-GB" sz="1800" b="1" dirty="0">
                <a:solidFill>
                  <a:srgbClr val="4C4C4C"/>
                </a:solidFill>
                <a:effectLst/>
                <a:latin typeface="Raleway" pitchFamily="2" charset="0"/>
                <a:ea typeface="Times New Roman" panose="02020603050405020304" pitchFamily="18" charset="0"/>
              </a:rPr>
              <a:t>DON’T – </a:t>
            </a:r>
            <a:r>
              <a:rPr lang="en-GB" sz="1800" dirty="0">
                <a:solidFill>
                  <a:srgbClr val="4C4C4C"/>
                </a:solidFill>
                <a:effectLst/>
                <a:latin typeface="Raleway" pitchFamily="2" charset="0"/>
                <a:ea typeface="Times New Roman" panose="02020603050405020304" pitchFamily="18" charset="0"/>
              </a:rPr>
              <a:t>Make them aware that they will become </a:t>
            </a:r>
            <a:r>
              <a:rPr lang="en-GB" sz="1800" b="1" i="1" dirty="0">
                <a:solidFill>
                  <a:srgbClr val="4C4C4C"/>
                </a:solidFill>
                <a:effectLst/>
                <a:latin typeface="Raleway" pitchFamily="2" charset="0"/>
                <a:ea typeface="Times New Roman" panose="02020603050405020304" pitchFamily="18" charset="0"/>
              </a:rPr>
              <a:t>steroid dependent</a:t>
            </a:r>
            <a:r>
              <a:rPr lang="en-GB" sz="1800" dirty="0">
                <a:solidFill>
                  <a:srgbClr val="4C4C4C"/>
                </a:solidFill>
                <a:effectLst/>
                <a:latin typeface="Raleway" pitchFamily="2" charset="0"/>
                <a:ea typeface="Times New Roman" panose="02020603050405020304" pitchFamily="18" charset="0"/>
              </a:rPr>
              <a:t> after 3 weeks of treatment and should not stop taking the steroids due to the risk of </a:t>
            </a:r>
            <a:r>
              <a:rPr lang="en-GB" sz="1800" b="1" i="1" dirty="0">
                <a:solidFill>
                  <a:srgbClr val="4C4C4C"/>
                </a:solidFill>
                <a:effectLst/>
                <a:latin typeface="Raleway" pitchFamily="2" charset="0"/>
                <a:ea typeface="Times New Roman" panose="02020603050405020304" pitchFamily="18" charset="0"/>
              </a:rPr>
              <a:t>adrenal crisis</a:t>
            </a:r>
            <a:r>
              <a:rPr lang="en-GB" sz="1800" dirty="0">
                <a:solidFill>
                  <a:srgbClr val="4C4C4C"/>
                </a:solidFill>
                <a:effectLst/>
                <a:latin typeface="Raleway" pitchFamily="2" charset="0"/>
                <a:ea typeface="Times New Roman" panose="02020603050405020304" pitchFamily="18" charset="0"/>
              </a:rPr>
              <a:t> if steroids are abruptly withdrawn</a:t>
            </a:r>
            <a:endParaRPr lang="en-GB" sz="1800" dirty="0">
              <a:effectLst/>
              <a:latin typeface="Times New Roman" panose="02020603050405020304" pitchFamily="18" charset="0"/>
              <a:ea typeface="Times New Roman" panose="02020603050405020304" pitchFamily="18" charset="0"/>
            </a:endParaRPr>
          </a:p>
          <a:p>
            <a:pPr marL="342900" lvl="0" indent="-342900" algn="l">
              <a:buSzPts val="1000"/>
              <a:buFont typeface="Symbol" panose="05050102010706020507" pitchFamily="18" charset="2"/>
              <a:buChar char=""/>
              <a:tabLst>
                <a:tab pos="457200" algn="l"/>
              </a:tabLst>
            </a:pPr>
            <a:r>
              <a:rPr lang="en-GB" sz="1800" b="1" dirty="0">
                <a:solidFill>
                  <a:srgbClr val="4C4C4C"/>
                </a:solidFill>
                <a:effectLst/>
                <a:latin typeface="Raleway" pitchFamily="2" charset="0"/>
                <a:ea typeface="Times New Roman" panose="02020603050405020304" pitchFamily="18" charset="0"/>
              </a:rPr>
              <a:t>S</a:t>
            </a:r>
            <a:r>
              <a:rPr lang="en-GB" sz="1800" dirty="0">
                <a:solidFill>
                  <a:srgbClr val="4C4C4C"/>
                </a:solidFill>
                <a:effectLst/>
                <a:latin typeface="Raleway" pitchFamily="2" charset="0"/>
                <a:ea typeface="Times New Roman" panose="02020603050405020304" pitchFamily="18" charset="0"/>
              </a:rPr>
              <a:t> – </a:t>
            </a:r>
            <a:r>
              <a:rPr lang="en-GB" sz="1800" b="1" dirty="0">
                <a:solidFill>
                  <a:srgbClr val="4C4C4C"/>
                </a:solidFill>
                <a:effectLst/>
                <a:latin typeface="Raleway" pitchFamily="2" charset="0"/>
                <a:ea typeface="Times New Roman" panose="02020603050405020304" pitchFamily="18" charset="0"/>
              </a:rPr>
              <a:t>S</a:t>
            </a:r>
            <a:r>
              <a:rPr lang="en-GB" sz="1800" dirty="0">
                <a:solidFill>
                  <a:srgbClr val="4C4C4C"/>
                </a:solidFill>
                <a:effectLst/>
                <a:latin typeface="Raleway" pitchFamily="2" charset="0"/>
                <a:ea typeface="Times New Roman" panose="02020603050405020304" pitchFamily="18" charset="0"/>
              </a:rPr>
              <a:t>ick Day Rules: Discuss increasing the steroid dose if they become unwell (“</a:t>
            </a:r>
            <a:r>
              <a:rPr lang="en-GB" sz="1800" b="1" i="1" dirty="0">
                <a:solidFill>
                  <a:srgbClr val="4C4C4C"/>
                </a:solidFill>
                <a:effectLst/>
                <a:latin typeface="Raleway" pitchFamily="2" charset="0"/>
                <a:ea typeface="Times New Roman" panose="02020603050405020304" pitchFamily="18" charset="0"/>
              </a:rPr>
              <a:t>sick day rules</a:t>
            </a:r>
            <a:r>
              <a:rPr lang="en-GB" sz="1800" dirty="0">
                <a:solidFill>
                  <a:srgbClr val="4C4C4C"/>
                </a:solidFill>
                <a:effectLst/>
                <a:latin typeface="Raleway" pitchFamily="2" charset="0"/>
                <a:ea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marL="342900" lvl="0" indent="-342900" algn="l">
              <a:buSzPts val="1000"/>
              <a:buFont typeface="Symbol" panose="05050102010706020507" pitchFamily="18" charset="2"/>
              <a:buChar char=""/>
              <a:tabLst>
                <a:tab pos="457200" algn="l"/>
              </a:tabLst>
            </a:pPr>
            <a:r>
              <a:rPr lang="en-GB" sz="1800" b="1" dirty="0">
                <a:solidFill>
                  <a:srgbClr val="4C4C4C"/>
                </a:solidFill>
                <a:effectLst/>
                <a:latin typeface="Raleway" pitchFamily="2" charset="0"/>
                <a:ea typeface="Times New Roman" panose="02020603050405020304" pitchFamily="18" charset="0"/>
              </a:rPr>
              <a:t>T</a:t>
            </a:r>
            <a:r>
              <a:rPr lang="en-GB" sz="1800" dirty="0">
                <a:solidFill>
                  <a:srgbClr val="4C4C4C"/>
                </a:solidFill>
                <a:effectLst/>
                <a:latin typeface="Raleway" pitchFamily="2" charset="0"/>
                <a:ea typeface="Times New Roman" panose="02020603050405020304" pitchFamily="18" charset="0"/>
              </a:rPr>
              <a:t> – </a:t>
            </a:r>
            <a:r>
              <a:rPr lang="en-GB" sz="1800" b="1" dirty="0">
                <a:solidFill>
                  <a:srgbClr val="4C4C4C"/>
                </a:solidFill>
                <a:effectLst/>
                <a:latin typeface="Raleway" pitchFamily="2" charset="0"/>
                <a:ea typeface="Times New Roman" panose="02020603050405020304" pitchFamily="18" charset="0"/>
              </a:rPr>
              <a:t>T</a:t>
            </a:r>
            <a:r>
              <a:rPr lang="en-GB" sz="1800" dirty="0">
                <a:solidFill>
                  <a:srgbClr val="4C4C4C"/>
                </a:solidFill>
                <a:effectLst/>
                <a:latin typeface="Raleway" pitchFamily="2" charset="0"/>
                <a:ea typeface="Times New Roman" panose="02020603050405020304" pitchFamily="18" charset="0"/>
              </a:rPr>
              <a:t>reatment Card: Provide a </a:t>
            </a:r>
            <a:r>
              <a:rPr lang="en-GB" sz="1800" b="1" i="1" dirty="0">
                <a:solidFill>
                  <a:srgbClr val="4C4C4C"/>
                </a:solidFill>
                <a:effectLst/>
                <a:latin typeface="Raleway" pitchFamily="2" charset="0"/>
                <a:ea typeface="Times New Roman" panose="02020603050405020304" pitchFamily="18" charset="0"/>
              </a:rPr>
              <a:t>steroid treatment card</a:t>
            </a:r>
            <a:r>
              <a:rPr lang="en-GB" sz="1800" dirty="0">
                <a:solidFill>
                  <a:srgbClr val="4C4C4C"/>
                </a:solidFill>
                <a:effectLst/>
                <a:latin typeface="Raleway" pitchFamily="2" charset="0"/>
                <a:ea typeface="Times New Roman" panose="02020603050405020304" pitchFamily="18" charset="0"/>
              </a:rPr>
              <a:t> to alert others that they are steroid dependent in case they become unresponsive</a:t>
            </a:r>
            <a:endParaRPr lang="en-GB" sz="1800" dirty="0">
              <a:effectLst/>
              <a:latin typeface="Times New Roman" panose="02020603050405020304" pitchFamily="18" charset="0"/>
              <a:ea typeface="Times New Roman" panose="02020603050405020304" pitchFamily="18" charset="0"/>
            </a:endParaRPr>
          </a:p>
          <a:p>
            <a:pPr marL="342900" lvl="0" indent="-342900" algn="l">
              <a:buSzPts val="1000"/>
              <a:buFont typeface="Symbol" panose="05050102010706020507" pitchFamily="18" charset="2"/>
              <a:buChar char=""/>
              <a:tabLst>
                <a:tab pos="457200" algn="l"/>
              </a:tabLst>
            </a:pPr>
            <a:r>
              <a:rPr lang="en-GB" sz="1800" b="1" dirty="0">
                <a:solidFill>
                  <a:srgbClr val="4C4C4C"/>
                </a:solidFill>
                <a:effectLst/>
                <a:latin typeface="Raleway" pitchFamily="2" charset="0"/>
                <a:ea typeface="Times New Roman" panose="02020603050405020304" pitchFamily="18" charset="0"/>
              </a:rPr>
              <a:t>O</a:t>
            </a:r>
            <a:r>
              <a:rPr lang="en-GB" sz="1800" dirty="0">
                <a:solidFill>
                  <a:srgbClr val="4C4C4C"/>
                </a:solidFill>
                <a:effectLst/>
                <a:latin typeface="Raleway" pitchFamily="2" charset="0"/>
                <a:ea typeface="Times New Roman" panose="02020603050405020304" pitchFamily="18" charset="0"/>
              </a:rPr>
              <a:t> – </a:t>
            </a:r>
            <a:r>
              <a:rPr lang="en-GB" sz="1800" b="1" dirty="0">
                <a:solidFill>
                  <a:srgbClr val="4C4C4C"/>
                </a:solidFill>
                <a:effectLst/>
                <a:latin typeface="Raleway" pitchFamily="2" charset="0"/>
                <a:ea typeface="Times New Roman" panose="02020603050405020304" pitchFamily="18" charset="0"/>
              </a:rPr>
              <a:t>O</a:t>
            </a:r>
            <a:r>
              <a:rPr lang="en-GB" sz="1800" dirty="0">
                <a:solidFill>
                  <a:srgbClr val="4C4C4C"/>
                </a:solidFill>
                <a:effectLst/>
                <a:latin typeface="Raleway" pitchFamily="2" charset="0"/>
                <a:ea typeface="Times New Roman" panose="02020603050405020304" pitchFamily="18" charset="0"/>
              </a:rPr>
              <a:t>steoporosis prevention: Consider </a:t>
            </a:r>
            <a:r>
              <a:rPr lang="en-GB" sz="1800" b="1" i="1" dirty="0">
                <a:solidFill>
                  <a:srgbClr val="4C4C4C"/>
                </a:solidFill>
                <a:effectLst/>
                <a:latin typeface="Raleway" pitchFamily="2" charset="0"/>
                <a:ea typeface="Times New Roman" panose="02020603050405020304" pitchFamily="18" charset="0"/>
              </a:rPr>
              <a:t>osteoporosis</a:t>
            </a:r>
            <a:r>
              <a:rPr lang="en-GB" sz="1800" dirty="0">
                <a:solidFill>
                  <a:srgbClr val="4C4C4C"/>
                </a:solidFill>
                <a:effectLst/>
                <a:latin typeface="Raleway" pitchFamily="2" charset="0"/>
                <a:ea typeface="Times New Roman" panose="02020603050405020304" pitchFamily="18" charset="0"/>
              </a:rPr>
              <a:t> prophylaxis whilst on steroids with </a:t>
            </a:r>
            <a:r>
              <a:rPr lang="en-GB" sz="1800" b="1" i="1" dirty="0">
                <a:solidFill>
                  <a:srgbClr val="4C4C4C"/>
                </a:solidFill>
                <a:effectLst/>
                <a:latin typeface="Raleway" pitchFamily="2" charset="0"/>
                <a:ea typeface="Times New Roman" panose="02020603050405020304" pitchFamily="18" charset="0"/>
              </a:rPr>
              <a:t>bisphosphonates</a:t>
            </a:r>
            <a:r>
              <a:rPr lang="en-GB" sz="1800" dirty="0">
                <a:solidFill>
                  <a:srgbClr val="4C4C4C"/>
                </a:solidFill>
                <a:effectLst/>
                <a:latin typeface="Raleway" pitchFamily="2" charset="0"/>
                <a:ea typeface="Times New Roman" panose="02020603050405020304" pitchFamily="18" charset="0"/>
              </a:rPr>
              <a:t> and </a:t>
            </a:r>
            <a:r>
              <a:rPr lang="en-GB" sz="1800" b="1" i="1" dirty="0">
                <a:solidFill>
                  <a:srgbClr val="4C4C4C"/>
                </a:solidFill>
                <a:effectLst/>
                <a:latin typeface="Raleway" pitchFamily="2" charset="0"/>
                <a:ea typeface="Times New Roman" panose="02020603050405020304" pitchFamily="18" charset="0"/>
              </a:rPr>
              <a:t>calcium and vitamin D</a:t>
            </a:r>
            <a:r>
              <a:rPr lang="en-GB" sz="1800" dirty="0">
                <a:solidFill>
                  <a:srgbClr val="4C4C4C"/>
                </a:solidFill>
                <a:effectLst/>
                <a:latin typeface="Raleway" pitchFamily="2" charset="0"/>
                <a:ea typeface="Times New Roman" panose="02020603050405020304" pitchFamily="18" charset="0"/>
              </a:rPr>
              <a:t> supplements</a:t>
            </a:r>
            <a:endParaRPr lang="en-GB" sz="1800" dirty="0">
              <a:effectLst/>
              <a:latin typeface="Times New Roman" panose="02020603050405020304" pitchFamily="18" charset="0"/>
              <a:ea typeface="Times New Roman" panose="02020603050405020304" pitchFamily="18" charset="0"/>
            </a:endParaRPr>
          </a:p>
          <a:p>
            <a:r>
              <a:rPr lang="en-GB" sz="1800" b="1" dirty="0">
                <a:solidFill>
                  <a:srgbClr val="4C4C4C"/>
                </a:solidFill>
                <a:effectLst/>
                <a:latin typeface="Raleway" pitchFamily="2" charset="0"/>
                <a:ea typeface="Calibri" panose="020F0502020204030204" pitchFamily="34" charset="0"/>
                <a:cs typeface="Times New Roman" panose="02020603050405020304" pitchFamily="18" charset="0"/>
              </a:rPr>
              <a:t>P</a:t>
            </a:r>
            <a:r>
              <a:rPr lang="en-GB" sz="1800" dirty="0">
                <a:solidFill>
                  <a:srgbClr val="4C4C4C"/>
                </a:solidFill>
                <a:effectLst/>
                <a:latin typeface="Raleway" pitchFamily="2" charset="0"/>
                <a:ea typeface="Calibri" panose="020F0502020204030204" pitchFamily="34" charset="0"/>
                <a:cs typeface="Times New Roman" panose="02020603050405020304" pitchFamily="18" charset="0"/>
              </a:rPr>
              <a:t> – </a:t>
            </a:r>
            <a:r>
              <a:rPr lang="en-GB" sz="1800" b="1" dirty="0">
                <a:solidFill>
                  <a:srgbClr val="4C4C4C"/>
                </a:solidFill>
                <a:effectLst/>
                <a:latin typeface="Raleway" pitchFamily="2" charset="0"/>
                <a:ea typeface="Calibri" panose="020F0502020204030204" pitchFamily="34" charset="0"/>
                <a:cs typeface="Times New Roman" panose="02020603050405020304" pitchFamily="18" charset="0"/>
              </a:rPr>
              <a:t>P</a:t>
            </a:r>
            <a:r>
              <a:rPr lang="en-GB" sz="1800" dirty="0">
                <a:solidFill>
                  <a:srgbClr val="4C4C4C"/>
                </a:solidFill>
                <a:effectLst/>
                <a:latin typeface="Raleway" pitchFamily="2" charset="0"/>
                <a:ea typeface="Calibri" panose="020F0502020204030204" pitchFamily="34" charset="0"/>
                <a:cs typeface="Times New Roman" panose="02020603050405020304" pitchFamily="18" charset="0"/>
              </a:rPr>
              <a:t>roton pump inhibitor: Consider </a:t>
            </a:r>
            <a:r>
              <a:rPr lang="en-GB" sz="1800" b="1" i="1" dirty="0">
                <a:solidFill>
                  <a:srgbClr val="4C4C4C"/>
                </a:solidFill>
                <a:effectLst/>
                <a:latin typeface="Raleway" pitchFamily="2" charset="0"/>
                <a:ea typeface="Calibri" panose="020F0502020204030204" pitchFamily="34" charset="0"/>
                <a:cs typeface="Times New Roman" panose="02020603050405020304" pitchFamily="18" charset="0"/>
              </a:rPr>
              <a:t>gastric protection</a:t>
            </a:r>
            <a:r>
              <a:rPr lang="en-GB" sz="1800" dirty="0">
                <a:solidFill>
                  <a:srgbClr val="4C4C4C"/>
                </a:solidFill>
                <a:effectLst/>
                <a:latin typeface="Raleway" pitchFamily="2" charset="0"/>
                <a:ea typeface="Calibri" panose="020F0502020204030204" pitchFamily="34" charset="0"/>
                <a:cs typeface="Times New Roman" panose="02020603050405020304" pitchFamily="18" charset="0"/>
              </a:rPr>
              <a:t> with a </a:t>
            </a:r>
            <a:r>
              <a:rPr lang="en-GB" sz="1800" b="1" i="1" dirty="0">
                <a:solidFill>
                  <a:srgbClr val="4C4C4C"/>
                </a:solidFill>
                <a:effectLst/>
                <a:latin typeface="Raleway" pitchFamily="2" charset="0"/>
                <a:ea typeface="Calibri" panose="020F0502020204030204" pitchFamily="34" charset="0"/>
                <a:cs typeface="Times New Roman" panose="02020603050405020304" pitchFamily="18" charset="0"/>
              </a:rPr>
              <a:t>proton pump inhibitor</a:t>
            </a:r>
            <a:r>
              <a:rPr lang="en-GB" sz="1800" dirty="0">
                <a:solidFill>
                  <a:srgbClr val="4C4C4C"/>
                </a:solidFill>
                <a:effectLst/>
                <a:latin typeface="Raleway" pitchFamily="2" charset="0"/>
                <a:ea typeface="Calibri" panose="020F0502020204030204" pitchFamily="34" charset="0"/>
                <a:cs typeface="Times New Roman" panose="02020603050405020304" pitchFamily="18" charset="0"/>
              </a:rPr>
              <a:t> (e.g. omeprazole)</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42</a:t>
            </a:fld>
            <a:endParaRPr/>
          </a:p>
        </p:txBody>
      </p:sp>
    </p:spTree>
    <p:extLst>
      <p:ext uri="{BB962C8B-B14F-4D97-AF65-F5344CB8AC3E}">
        <p14:creationId xmlns:p14="http://schemas.microsoft.com/office/powerpoint/2010/main" val="3168676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Management involves reducing the risk of cardiac complications</a:t>
            </a: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43</a:t>
            </a:fld>
            <a:endParaRPr/>
          </a:p>
        </p:txBody>
      </p:sp>
    </p:spTree>
    <p:extLst>
      <p:ext uri="{BB962C8B-B14F-4D97-AF65-F5344CB8AC3E}">
        <p14:creationId xmlns:p14="http://schemas.microsoft.com/office/powerpoint/2010/main" val="32713014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44</a:t>
            </a:fld>
            <a:endParaRPr/>
          </a:p>
        </p:txBody>
      </p:sp>
    </p:spTree>
    <p:extLst>
      <p:ext uri="{BB962C8B-B14F-4D97-AF65-F5344CB8AC3E}">
        <p14:creationId xmlns:p14="http://schemas.microsoft.com/office/powerpoint/2010/main" val="1489012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Some other types:</a:t>
            </a:r>
          </a:p>
          <a:p>
            <a:pPr marL="342900" lvl="0" indent="-342900" algn="l">
              <a:buFont typeface="Symbol" panose="05050102010706020507" pitchFamily="18" charset="2"/>
              <a:buChar char=""/>
            </a:pPr>
            <a:r>
              <a:rPr lang="en-US" sz="1200" dirty="0">
                <a:effectLst/>
                <a:latin typeface="Garamond" panose="02020404030301010803" pitchFamily="18" charset="0"/>
                <a:ea typeface="Times New Roman" panose="02020603050405020304" pitchFamily="18" charset="0"/>
              </a:rPr>
              <a:t>Classical EDS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stretchy skin (smooth and velvety to touch), joint hypermobility, joint pain, abnormal wound healing. </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200" dirty="0">
                <a:effectLst/>
                <a:latin typeface="Garamond" panose="02020404030301010803" pitchFamily="18" charset="0"/>
                <a:ea typeface="Times New Roman" panose="02020603050405020304" pitchFamily="18" charset="0"/>
              </a:rPr>
              <a:t>Vascular EDS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most dangerous! Need monitoring for vascular abnormalities, very prone to rupture. </a:t>
            </a:r>
            <a:r>
              <a:rPr lang="en-US" sz="1200" dirty="0" err="1">
                <a:effectLst/>
                <a:latin typeface="Garamond" panose="02020404030301010803" pitchFamily="18" charset="0"/>
                <a:ea typeface="Times New Roman" panose="02020603050405020304" pitchFamily="18" charset="0"/>
              </a:rPr>
              <a:t>Px</a:t>
            </a:r>
            <a:r>
              <a:rPr lang="en-US" sz="1200" dirty="0">
                <a:effectLst/>
                <a:latin typeface="Garamond" panose="02020404030301010803" pitchFamily="18" charset="0"/>
                <a:ea typeface="Times New Roman" panose="02020603050405020304" pitchFamily="18" charset="0"/>
              </a:rPr>
              <a:t>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thin, translucent skin</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err="1">
                <a:effectLst/>
                <a:latin typeface="Garamond" panose="02020404030301010803" pitchFamily="18" charset="0"/>
                <a:ea typeface="Times New Roman" panose="02020603050405020304" pitchFamily="18" charset="0"/>
              </a:rPr>
              <a:t>Kyphoscoliotic</a:t>
            </a:r>
            <a:r>
              <a:rPr lang="en-GB" sz="1200" dirty="0">
                <a:effectLst/>
                <a:latin typeface="Garamond" panose="02020404030301010803" pitchFamily="18" charset="0"/>
                <a:ea typeface="Times New Roman" panose="02020603050405020304" pitchFamily="18" charset="0"/>
              </a:rPr>
              <a:t> EDS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poor tone as neonate and infant followed by kyphoscoliosis as they grow. Sig joint hypermobility, tall and skin </a:t>
            </a:r>
            <a:r>
              <a:rPr lang="en-GB" sz="1200" dirty="0" err="1">
                <a:effectLst/>
                <a:latin typeface="Garamond" panose="02020404030301010803" pitchFamily="18" charset="0"/>
                <a:ea typeface="Times New Roman" panose="02020603050405020304" pitchFamily="18" charset="0"/>
              </a:rPr>
              <a:t>px</a:t>
            </a:r>
            <a:r>
              <a:rPr lang="en-GB" sz="1200" dirty="0">
                <a:effectLst/>
                <a:latin typeface="Garamond" panose="02020404030301010803" pitchFamily="18" charset="0"/>
                <a:ea typeface="Times New Roman" panose="02020603050405020304" pitchFamily="18" charset="0"/>
              </a:rPr>
              <a:t>, risk of medium sized artery rupture. </a:t>
            </a: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Complications:</a:t>
            </a:r>
          </a:p>
          <a:p>
            <a:pPr marL="342900" lvl="0" indent="-342900" algn="l">
              <a:buFont typeface="Symbol" panose="05050102010706020507" pitchFamily="18" charset="2"/>
              <a:buChar char=""/>
            </a:pPr>
            <a:r>
              <a:rPr lang="en-US" sz="1800" dirty="0">
                <a:effectLst/>
                <a:latin typeface="Garamond" panose="02020404030301010803" pitchFamily="18" charset="0"/>
                <a:ea typeface="Times New Roman" panose="02020603050405020304" pitchFamily="18" charset="0"/>
              </a:rPr>
              <a:t>Classical type: prone to hernias, prolapse, aortic root dilation, joint pain, abnormal wound healing</a:t>
            </a:r>
            <a:endParaRPr lang="en-GB" sz="18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US" sz="1800" dirty="0">
                <a:effectLst/>
                <a:latin typeface="Garamond" panose="02020404030301010803" pitchFamily="18" charset="0"/>
                <a:ea typeface="Times New Roman" panose="02020603050405020304" pitchFamily="18" charset="0"/>
              </a:rPr>
              <a:t>Vascular EDS: skin, internal organs, vessels are prone to rupture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Garamond" panose="02020404030301010803" pitchFamily="18" charset="0"/>
                <a:ea typeface="Calibri" panose="020F0502020204030204" pitchFamily="34" charset="0"/>
                <a:cs typeface="Times New Roman" panose="02020603050405020304" pitchFamily="18" charset="0"/>
              </a:rPr>
              <a:t>Postural orthostatic tachycardia syndrome (POTS) can occur with hypermobile Ehlers-Danlos syndrome, and is a result of autonomic dysfunction. Inappropriate tachycardia on sitting or standing up, resulting in distressing symptoms such as presyncope, syncope, headaches, disorientation, nausea and tremor.</a:t>
            </a:r>
            <a:endParaRPr lang="en-GB" sz="1200" dirty="0">
              <a:effectLst/>
              <a:latin typeface="Garamond" panose="02020404030301010803" pitchFamily="18" charset="0"/>
              <a:ea typeface="Times New Roman" panose="02020603050405020304" pitchFamily="18" charset="0"/>
            </a:endParaRPr>
          </a:p>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45</a:t>
            </a:fld>
            <a:endParaRPr/>
          </a:p>
        </p:txBody>
      </p:sp>
    </p:spTree>
    <p:extLst>
      <p:ext uri="{BB962C8B-B14F-4D97-AF65-F5344CB8AC3E}">
        <p14:creationId xmlns:p14="http://schemas.microsoft.com/office/powerpoint/2010/main" val="1164048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Some other types:</a:t>
            </a:r>
          </a:p>
          <a:p>
            <a:pPr marL="342900" lvl="0" indent="-342900" algn="l">
              <a:buFont typeface="Symbol" panose="05050102010706020507" pitchFamily="18" charset="2"/>
              <a:buChar char=""/>
            </a:pPr>
            <a:r>
              <a:rPr lang="en-US" sz="1200" dirty="0">
                <a:effectLst/>
                <a:latin typeface="Garamond" panose="02020404030301010803" pitchFamily="18" charset="0"/>
                <a:ea typeface="Times New Roman" panose="02020603050405020304" pitchFamily="18" charset="0"/>
              </a:rPr>
              <a:t>Classical EDS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stretchy skin (smooth and velvety to touch), joint hypermobility, joint pain, abnormal wound healing. </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200" dirty="0">
                <a:effectLst/>
                <a:latin typeface="Garamond" panose="02020404030301010803" pitchFamily="18" charset="0"/>
                <a:ea typeface="Times New Roman" panose="02020603050405020304" pitchFamily="18" charset="0"/>
              </a:rPr>
              <a:t>Vascular EDS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most dangerous! Need monitoring for vascular abnormalities, very prone to rupture. </a:t>
            </a:r>
            <a:r>
              <a:rPr lang="en-US" sz="1200" dirty="0" err="1">
                <a:effectLst/>
                <a:latin typeface="Garamond" panose="02020404030301010803" pitchFamily="18" charset="0"/>
                <a:ea typeface="Times New Roman" panose="02020603050405020304" pitchFamily="18" charset="0"/>
              </a:rPr>
              <a:t>Px</a:t>
            </a:r>
            <a:r>
              <a:rPr lang="en-US" sz="1200" dirty="0">
                <a:effectLst/>
                <a:latin typeface="Garamond" panose="02020404030301010803" pitchFamily="18" charset="0"/>
                <a:ea typeface="Times New Roman" panose="02020603050405020304" pitchFamily="18" charset="0"/>
              </a:rPr>
              <a:t>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thin, translucent skin</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err="1">
                <a:effectLst/>
                <a:latin typeface="Garamond" panose="02020404030301010803" pitchFamily="18" charset="0"/>
                <a:ea typeface="Times New Roman" panose="02020603050405020304" pitchFamily="18" charset="0"/>
              </a:rPr>
              <a:t>Kyphoscoliotic</a:t>
            </a:r>
            <a:r>
              <a:rPr lang="en-GB" sz="1200" dirty="0">
                <a:effectLst/>
                <a:latin typeface="Garamond" panose="02020404030301010803" pitchFamily="18" charset="0"/>
                <a:ea typeface="Times New Roman" panose="02020603050405020304" pitchFamily="18" charset="0"/>
              </a:rPr>
              <a:t> EDS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poor tone as neonate and infant followed by kyphoscoliosis as they grow. Sig joint hypermobility, tall and skin </a:t>
            </a:r>
            <a:r>
              <a:rPr lang="en-GB" sz="1200" dirty="0" err="1">
                <a:effectLst/>
                <a:latin typeface="Garamond" panose="02020404030301010803" pitchFamily="18" charset="0"/>
                <a:ea typeface="Times New Roman" panose="02020603050405020304" pitchFamily="18" charset="0"/>
              </a:rPr>
              <a:t>px</a:t>
            </a:r>
            <a:r>
              <a:rPr lang="en-GB" sz="1200" dirty="0">
                <a:effectLst/>
                <a:latin typeface="Garamond" panose="02020404030301010803" pitchFamily="18" charset="0"/>
                <a:ea typeface="Times New Roman" panose="02020603050405020304" pitchFamily="18" charset="0"/>
              </a:rPr>
              <a:t>, risk of medium sized artery rupture. </a:t>
            </a: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Complications:</a:t>
            </a:r>
          </a:p>
          <a:p>
            <a:pPr marL="342900" lvl="0" indent="-342900" algn="l">
              <a:buFont typeface="Symbol" panose="05050102010706020507" pitchFamily="18" charset="2"/>
              <a:buChar char=""/>
            </a:pPr>
            <a:r>
              <a:rPr lang="en-US" sz="1800" dirty="0">
                <a:effectLst/>
                <a:latin typeface="Garamond" panose="02020404030301010803" pitchFamily="18" charset="0"/>
                <a:ea typeface="Times New Roman" panose="02020603050405020304" pitchFamily="18" charset="0"/>
              </a:rPr>
              <a:t>Classical type: prone to hernias, prolapse, aortic root dilation, joint pain, abnormal wound healing</a:t>
            </a:r>
            <a:endParaRPr lang="en-GB" sz="18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US" sz="1800" dirty="0">
                <a:effectLst/>
                <a:latin typeface="Garamond" panose="02020404030301010803" pitchFamily="18" charset="0"/>
                <a:ea typeface="Times New Roman" panose="02020603050405020304" pitchFamily="18" charset="0"/>
              </a:rPr>
              <a:t>Vascular EDS: skin, internal organs, vessels are prone to rupture</a:t>
            </a:r>
            <a:endParaRPr lang="en-GB" sz="1800" dirty="0">
              <a:effectLst/>
              <a:latin typeface="Times New Roman" panose="02020603050405020304" pitchFamily="18" charset="0"/>
              <a:ea typeface="Times New Roman" panose="02020603050405020304" pitchFamily="18" charset="0"/>
            </a:endParaRPr>
          </a:p>
          <a:p>
            <a:r>
              <a:rPr lang="en-GB" sz="1800" dirty="0">
                <a:effectLst/>
                <a:latin typeface="Garamond" panose="02020404030301010803" pitchFamily="18" charset="0"/>
                <a:ea typeface="Calibri" panose="020F0502020204030204" pitchFamily="34" charset="0"/>
                <a:cs typeface="Times New Roman" panose="02020603050405020304" pitchFamily="18" charset="0"/>
              </a:rPr>
              <a:t>Postural orthostatic tachycardia syndrome (POTS) can occur with hypermobile Ehlers-Danlos syndrome, and is a result of autonomic dysfunction. Inappropriate tachycardia on sitting or standing up, resulting in distressing symptoms such as presyncope, syncope, headaches, disorientation, nausea and tremor.</a:t>
            </a:r>
            <a:endParaRPr lang="en-GB" sz="1200" dirty="0">
              <a:effectLst/>
              <a:latin typeface="Garamond" panose="02020404030301010803" pitchFamily="18" charset="0"/>
              <a:ea typeface="Times New Roman" panose="02020603050405020304" pitchFamily="18" charset="0"/>
            </a:endParaRPr>
          </a:p>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46</a:t>
            </a:fld>
            <a:endParaRPr/>
          </a:p>
        </p:txBody>
      </p:sp>
    </p:spTree>
    <p:extLst>
      <p:ext uri="{BB962C8B-B14F-4D97-AF65-F5344CB8AC3E}">
        <p14:creationId xmlns:p14="http://schemas.microsoft.com/office/powerpoint/2010/main" val="36797485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47</a:t>
            </a:fld>
            <a:endParaRPr/>
          </a:p>
        </p:txBody>
      </p:sp>
    </p:spTree>
    <p:extLst>
      <p:ext uri="{BB962C8B-B14F-4D97-AF65-F5344CB8AC3E}">
        <p14:creationId xmlns:p14="http://schemas.microsoft.com/office/powerpoint/2010/main" val="24914393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https://www.aafp.org/pubs/afp/issues/2018/1001/p421.html</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b="1" dirty="0"/>
              <a:t>TUNA FISH:</a:t>
            </a:r>
          </a:p>
          <a:p>
            <a:pPr marL="0" lvl="0" indent="0" algn="l" rtl="0">
              <a:lnSpc>
                <a:spcPct val="100000"/>
              </a:lnSpc>
              <a:spcBef>
                <a:spcPts val="0"/>
              </a:spcBef>
              <a:spcAft>
                <a:spcPts val="0"/>
              </a:spcAft>
              <a:buSzPts val="1200"/>
              <a:buNone/>
            </a:pPr>
            <a:endParaRPr lang="en-GB" b="1" dirty="0"/>
          </a:p>
          <a:p>
            <a:pPr marL="0" lvl="0" indent="0" algn="l" rtl="0">
              <a:lnSpc>
                <a:spcPct val="100000"/>
              </a:lnSpc>
              <a:spcBef>
                <a:spcPts val="0"/>
              </a:spcBef>
              <a:spcAft>
                <a:spcPts val="0"/>
              </a:spcAft>
              <a:buSzPts val="1200"/>
              <a:buNone/>
            </a:pPr>
            <a:r>
              <a:rPr lang="en-GB" b="1" dirty="0"/>
              <a:t>&gt; Trauma - osteoporosis</a:t>
            </a:r>
          </a:p>
          <a:p>
            <a:pPr marL="0" lvl="0" indent="0" algn="l" rtl="0">
              <a:lnSpc>
                <a:spcPct val="100000"/>
              </a:lnSpc>
              <a:spcBef>
                <a:spcPts val="0"/>
              </a:spcBef>
              <a:spcAft>
                <a:spcPts val="0"/>
              </a:spcAft>
              <a:buSzPts val="1200"/>
              <a:buNone/>
            </a:pPr>
            <a:r>
              <a:rPr lang="en-GB" b="1" dirty="0"/>
              <a:t>&gt; Unexplained weight loss - cancer</a:t>
            </a:r>
          </a:p>
          <a:p>
            <a:pPr marL="0" lvl="0" indent="0" algn="l" rtl="0">
              <a:lnSpc>
                <a:spcPct val="100000"/>
              </a:lnSpc>
              <a:spcBef>
                <a:spcPts val="0"/>
              </a:spcBef>
              <a:spcAft>
                <a:spcPts val="0"/>
              </a:spcAft>
              <a:buSzPts val="1200"/>
              <a:buNone/>
            </a:pPr>
            <a:r>
              <a:rPr lang="en-GB" b="1" dirty="0"/>
              <a:t>&gt; Neurological symptoms - cauda equina syndrome</a:t>
            </a:r>
          </a:p>
          <a:p>
            <a:pPr marL="0" lvl="0" indent="0" algn="l" rtl="0">
              <a:lnSpc>
                <a:spcPct val="100000"/>
              </a:lnSpc>
              <a:spcBef>
                <a:spcPts val="0"/>
              </a:spcBef>
              <a:spcAft>
                <a:spcPts val="0"/>
              </a:spcAft>
              <a:buSzPts val="1200"/>
              <a:buNone/>
            </a:pPr>
            <a:r>
              <a:rPr lang="en-GB" b="1" dirty="0"/>
              <a:t>&gt; Age &gt; 50 or &lt; 20 - secondary bone cancer, ankylosing spondylitis, herniated disc</a:t>
            </a:r>
          </a:p>
          <a:p>
            <a:pPr marL="0" lvl="0" indent="0" algn="l" rtl="0">
              <a:lnSpc>
                <a:spcPct val="100000"/>
              </a:lnSpc>
              <a:spcBef>
                <a:spcPts val="0"/>
              </a:spcBef>
              <a:spcAft>
                <a:spcPts val="0"/>
              </a:spcAft>
              <a:buSzPts val="1200"/>
              <a:buNone/>
            </a:pPr>
            <a:r>
              <a:rPr lang="en-GB" b="1" dirty="0"/>
              <a:t>&gt; Fever - infection</a:t>
            </a:r>
          </a:p>
          <a:p>
            <a:pPr marL="0" lvl="0" indent="0" algn="l" rtl="0">
              <a:lnSpc>
                <a:spcPct val="100000"/>
              </a:lnSpc>
              <a:spcBef>
                <a:spcPts val="0"/>
              </a:spcBef>
              <a:spcAft>
                <a:spcPts val="0"/>
              </a:spcAft>
              <a:buSzPts val="1200"/>
              <a:buNone/>
            </a:pPr>
            <a:r>
              <a:rPr lang="en-GB" b="1" dirty="0"/>
              <a:t>&gt; IV drug use - infection</a:t>
            </a:r>
          </a:p>
          <a:p>
            <a:pPr marL="0" lvl="0" indent="0" algn="l" rtl="0">
              <a:lnSpc>
                <a:spcPct val="100000"/>
              </a:lnSpc>
              <a:spcBef>
                <a:spcPts val="0"/>
              </a:spcBef>
              <a:spcAft>
                <a:spcPts val="0"/>
              </a:spcAft>
              <a:buSzPts val="1200"/>
              <a:buNone/>
            </a:pPr>
            <a:r>
              <a:rPr lang="en-GB" b="1" dirty="0"/>
              <a:t>&gt; Steroid use - infection</a:t>
            </a:r>
          </a:p>
          <a:p>
            <a:pPr marL="0" lvl="0" indent="0" algn="l" rtl="0">
              <a:lnSpc>
                <a:spcPct val="100000"/>
              </a:lnSpc>
              <a:spcBef>
                <a:spcPts val="0"/>
              </a:spcBef>
              <a:spcAft>
                <a:spcPts val="0"/>
              </a:spcAft>
              <a:buSzPts val="1200"/>
              <a:buNone/>
            </a:pPr>
            <a:r>
              <a:rPr lang="en-GB" b="1" dirty="0"/>
              <a:t>&gt; History of cancer - cancer metastasised to the spine</a:t>
            </a:r>
          </a:p>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48</a:t>
            </a:fld>
            <a:endParaRPr/>
          </a:p>
        </p:txBody>
      </p:sp>
    </p:spTree>
    <p:extLst>
      <p:ext uri="{BB962C8B-B14F-4D97-AF65-F5344CB8AC3E}">
        <p14:creationId xmlns:p14="http://schemas.microsoft.com/office/powerpoint/2010/main" val="1693418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93834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8" name="Google Shape;15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965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lgn="l">
              <a:lnSpc>
                <a:spcPct val="107000"/>
              </a:lnSpc>
              <a:spcAft>
                <a:spcPts val="800"/>
              </a:spcAft>
            </a:pPr>
            <a:r>
              <a:rPr lang="en-GB" sz="1800" dirty="0">
                <a:effectLst/>
                <a:latin typeface="Garamond" panose="02020404030301010803" pitchFamily="18" charset="0"/>
                <a:ea typeface="Calibri" panose="020F0502020204030204" pitchFamily="34" charset="0"/>
                <a:cs typeface="Times New Roman" panose="02020603050405020304" pitchFamily="18" charset="0"/>
              </a:rPr>
              <a:t>Pregnancy </a:t>
            </a:r>
            <a:r>
              <a:rPr lang="en-GB" sz="18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800" dirty="0">
                <a:effectLst/>
                <a:latin typeface="Garamond" panose="02020404030301010803" pitchFamily="18" charset="0"/>
                <a:ea typeface="Calibri" panose="020F0502020204030204" pitchFamily="34" charset="0"/>
                <a:cs typeface="Times New Roman" panose="02020603050405020304" pitchFamily="18" charset="0"/>
              </a:rPr>
              <a:t> improvement but sulfasalazine and hydroxychloroquine are considered.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800" dirty="0">
                <a:effectLst/>
                <a:latin typeface="Garamond" panose="02020404030301010803" pitchFamily="18" charset="0"/>
                <a:ea typeface="Calibri" panose="020F0502020204030204" pitchFamily="34" charset="0"/>
                <a:cs typeface="Times New Roman" panose="02020603050405020304" pitchFamily="18" charset="0"/>
              </a:rPr>
              <a:t>“The most important biologics to remember are the TNF inhibitors adalimumab, infliximab and etanercept and it is also worth remembering rituximab. Just remember they all lead to immunosuppression so patients are prone to serious infections. They can also lead to reactivation of dormant infections such as TB and hepatitis B.”</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5</a:t>
            </a:fld>
            <a:endParaRPr/>
          </a:p>
        </p:txBody>
      </p:sp>
    </p:spTree>
    <p:extLst>
      <p:ext uri="{BB962C8B-B14F-4D97-AF65-F5344CB8AC3E}">
        <p14:creationId xmlns:p14="http://schemas.microsoft.com/office/powerpoint/2010/main" val="3370526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61051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6185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15496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45086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17491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8484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508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126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3204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7" name="Google Shape;16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7</a:t>
            </a:fld>
            <a:endParaRPr/>
          </a:p>
        </p:txBody>
      </p:sp>
    </p:spTree>
    <p:extLst>
      <p:ext uri="{BB962C8B-B14F-4D97-AF65-F5344CB8AC3E}">
        <p14:creationId xmlns:p14="http://schemas.microsoft.com/office/powerpoint/2010/main" val="307589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8</a:t>
            </a:fld>
            <a:endParaRPr/>
          </a:p>
        </p:txBody>
      </p:sp>
    </p:spTree>
    <p:extLst>
      <p:ext uri="{BB962C8B-B14F-4D97-AF65-F5344CB8AC3E}">
        <p14:creationId xmlns:p14="http://schemas.microsoft.com/office/powerpoint/2010/main" val="373997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4f42a8af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14f42a8af8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endParaRPr dirty="0"/>
          </a:p>
        </p:txBody>
      </p:sp>
      <p:sp>
        <p:nvSpPr>
          <p:cNvPr id="141" name="Google Shape;141;g14f42a8af8d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300"/>
              <a:buFont typeface="Arial"/>
              <a:buNone/>
            </a:pPr>
            <a:fld id="{00000000-1234-1234-1234-123412341234}" type="slidenum">
              <a:rPr lang="en-US"/>
              <a:t>10</a:t>
            </a:fld>
            <a:endParaRPr/>
          </a:p>
        </p:txBody>
      </p:sp>
    </p:spTree>
    <p:extLst>
      <p:ext uri="{BB962C8B-B14F-4D97-AF65-F5344CB8AC3E}">
        <p14:creationId xmlns:p14="http://schemas.microsoft.com/office/powerpoint/2010/main" val="1402081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9" name="Google Shape;14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5"/>
            <a:ext cx="6172200" cy="4873625"/>
          </a:xfrm>
          <a:prstGeom prst="rect">
            <a:avLst/>
          </a:prstGeom>
          <a:noFill/>
          <a:ln>
            <a:noFill/>
          </a:ln>
        </p:spPr>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p:nvPr/>
        </p:nvSpPr>
        <p:spPr>
          <a:xfrm>
            <a:off x="5401733" y="5046132"/>
            <a:ext cx="1744133" cy="6293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Radley"/>
              <a:ea typeface="Radley"/>
              <a:cs typeface="Radley"/>
              <a:sym typeface="Radley"/>
            </a:endParaRPr>
          </a:p>
        </p:txBody>
      </p:sp>
      <p:sp>
        <p:nvSpPr>
          <p:cNvPr id="95" name="Google Shape;95;p2"/>
          <p:cNvSpPr txBox="1"/>
          <p:nvPr/>
        </p:nvSpPr>
        <p:spPr>
          <a:xfrm>
            <a:off x="5061475" y="5675530"/>
            <a:ext cx="2734500" cy="646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293267"/>
                </a:solidFill>
                <a:latin typeface="Calibri"/>
                <a:ea typeface="Calibri"/>
                <a:cs typeface="Calibri"/>
                <a:sym typeface="Calibri"/>
              </a:rPr>
              <a:t>2022/2023</a:t>
            </a:r>
            <a:endParaRPr sz="3200" b="1" i="0" u="none" strike="noStrike" cap="none">
              <a:solidFill>
                <a:srgbClr val="293267"/>
              </a:solidFill>
              <a:latin typeface="Calibri"/>
              <a:ea typeface="Calibri"/>
              <a:cs typeface="Calibri"/>
              <a:sym typeface="Calibri"/>
            </a:endParaRPr>
          </a:p>
        </p:txBody>
      </p:sp>
      <p:pic>
        <p:nvPicPr>
          <p:cNvPr id="96" name="Google Shape;96;p2"/>
          <p:cNvPicPr preferRelativeResize="0"/>
          <p:nvPr/>
        </p:nvPicPr>
        <p:blipFill rotWithShape="1">
          <a:blip r:embed="rId3">
            <a:alphaModFix/>
          </a:blip>
          <a:srcRect/>
          <a:stretch/>
        </p:blipFill>
        <p:spPr>
          <a:xfrm>
            <a:off x="3999633" y="450064"/>
            <a:ext cx="4192731" cy="4192731"/>
          </a:xfrm>
          <a:prstGeom prst="rect">
            <a:avLst/>
          </a:prstGeom>
          <a:noFill/>
          <a:ln>
            <a:noFill/>
          </a:ln>
        </p:spPr>
      </p:pic>
      <p:pic>
        <p:nvPicPr>
          <p:cNvPr id="97" name="Google Shape;97;p2" descr="A picture containing text&#10;&#10;Description automatically generated"/>
          <p:cNvPicPr preferRelativeResize="0"/>
          <p:nvPr/>
        </p:nvPicPr>
        <p:blipFill rotWithShape="1">
          <a:blip r:embed="rId4">
            <a:alphaModFix/>
          </a:blip>
          <a:srcRect/>
          <a:stretch/>
        </p:blipFill>
        <p:spPr>
          <a:xfrm>
            <a:off x="2358035" y="-875912"/>
            <a:ext cx="7475929" cy="74759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Osteoporosis</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762737751"/>
              </p:ext>
            </p:extLst>
          </p:nvPr>
        </p:nvGraphicFramePr>
        <p:xfrm>
          <a:off x="186490" y="1510497"/>
          <a:ext cx="11819020" cy="5061000"/>
        </p:xfrm>
        <a:graphic>
          <a:graphicData uri="http://schemas.openxmlformats.org/drawingml/2006/table">
            <a:tbl>
              <a:tblPr bandRow="1">
                <a:tableStyleId>{775DCB02-9BB8-47FD-8907-85C794F793BA}</a:tableStyleId>
              </a:tblPr>
              <a:tblGrid>
                <a:gridCol w="994610">
                  <a:extLst>
                    <a:ext uri="{9D8B030D-6E8A-4147-A177-3AD203B41FA5}">
                      <a16:colId xmlns:a16="http://schemas.microsoft.com/office/drawing/2014/main" val="3953575235"/>
                    </a:ext>
                  </a:extLst>
                </a:gridCol>
                <a:gridCol w="10824410">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200" dirty="0">
                          <a:effectLst/>
                          <a:latin typeface="Garamond" panose="02020404030301010803" pitchFamily="18" charset="0"/>
                        </a:rPr>
                        <a:t>Pathology</a:t>
                      </a:r>
                    </a:p>
                  </a:txBody>
                  <a:tcPr marL="58339" marR="58339" marT="29170" marB="29170"/>
                </a:tc>
                <a:tc>
                  <a:txBody>
                    <a:bodyPr/>
                    <a:lstStyle/>
                    <a:p>
                      <a:pPr>
                        <a:lnSpc>
                          <a:spcPct val="107000"/>
                        </a:lnSpc>
                        <a:spcAft>
                          <a:spcPts val="800"/>
                        </a:spcAft>
                      </a:pPr>
                      <a:r>
                        <a:rPr lang="en-GB" sz="1200" dirty="0">
                          <a:effectLst/>
                          <a:latin typeface="Garamond" panose="02020404030301010803" pitchFamily="18" charset="0"/>
                        </a:rPr>
                        <a:t>Osteoporosis is a condition where there is a reduction in the density of the bones.</a:t>
                      </a:r>
                      <a:br>
                        <a:rPr lang="en-GB" sz="1200" dirty="0">
                          <a:effectLst/>
                          <a:latin typeface="Garamond" panose="02020404030301010803" pitchFamily="18" charset="0"/>
                        </a:rPr>
                      </a:br>
                      <a:r>
                        <a:rPr lang="en-GB" sz="1200" b="1" dirty="0">
                          <a:effectLst/>
                          <a:latin typeface="Garamond" panose="02020404030301010803" pitchFamily="18" charset="0"/>
                        </a:rPr>
                        <a:t>Osteopenia refers to a less severe reduction in bone density than osteoporosis</a:t>
                      </a:r>
                      <a:r>
                        <a:rPr lang="en-GB" sz="1200" dirty="0">
                          <a:effectLst/>
                          <a:latin typeface="Garamond" panose="02020404030301010803" pitchFamily="18" charset="0"/>
                        </a:rPr>
                        <a:t>. Reduced bone density makes bone less strong and more prone to fractures</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extLst>
                  <a:ext uri="{0D108BD9-81ED-4DB2-BD59-A6C34878D82A}">
                    <a16:rowId xmlns:a16="http://schemas.microsoft.com/office/drawing/2014/main" val="3937996606"/>
                  </a:ext>
                </a:extLst>
              </a:tr>
              <a:tr h="1493520">
                <a:tc>
                  <a:txBody>
                    <a:bodyPr/>
                    <a:lstStyle/>
                    <a:p>
                      <a:pPr>
                        <a:lnSpc>
                          <a:spcPct val="107000"/>
                        </a:lnSpc>
                        <a:spcAft>
                          <a:spcPts val="800"/>
                        </a:spcAft>
                      </a:pPr>
                      <a:r>
                        <a:rPr lang="en-GB" sz="1200">
                          <a:effectLst/>
                          <a:latin typeface="Garamond" panose="02020404030301010803" pitchFamily="18" charset="0"/>
                        </a:rPr>
                        <a:t>Risk Factors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nSpc>
                          <a:spcPct val="107000"/>
                        </a:lnSpc>
                        <a:spcAft>
                          <a:spcPts val="800"/>
                        </a:spcAft>
                      </a:pPr>
                      <a:r>
                        <a:rPr lang="en-GB" sz="1200" dirty="0">
                          <a:solidFill>
                            <a:srgbClr val="FF0000"/>
                          </a:solidFill>
                          <a:effectLst/>
                          <a:latin typeface="Garamond" panose="02020404030301010803" pitchFamily="18" charset="0"/>
                        </a:rPr>
                        <a:t>‘SHATTERED’ </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S</a:t>
                      </a:r>
                      <a:r>
                        <a:rPr lang="en-GB" sz="1200" dirty="0">
                          <a:effectLst/>
                          <a:latin typeface="Garamond" panose="02020404030301010803" pitchFamily="18" charset="0"/>
                        </a:rPr>
                        <a:t>teroid use (NICE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7.5mg of prednisolone per day for more than 3 months)</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H</a:t>
                      </a:r>
                      <a:r>
                        <a:rPr lang="en-GB" sz="1200" dirty="0">
                          <a:effectLst/>
                          <a:latin typeface="Garamond" panose="02020404030301010803" pitchFamily="18" charset="0"/>
                        </a:rPr>
                        <a:t>yperthyroidism, hyperparathyroidism, hypercalciuria</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A</a:t>
                      </a:r>
                      <a:r>
                        <a:rPr lang="en-GB" sz="1200" dirty="0">
                          <a:effectLst/>
                          <a:latin typeface="Garamond" panose="02020404030301010803" pitchFamily="18" charset="0"/>
                        </a:rPr>
                        <a:t>lcohol + tobacco use</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T</a:t>
                      </a:r>
                      <a:r>
                        <a:rPr lang="en-GB" sz="1200" dirty="0">
                          <a:effectLst/>
                          <a:latin typeface="Garamond" panose="02020404030301010803" pitchFamily="18" charset="0"/>
                        </a:rPr>
                        <a:t>hin (BMI &lt; 18.5)</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T</a:t>
                      </a:r>
                      <a:r>
                        <a:rPr lang="en-GB" sz="1200" dirty="0">
                          <a:effectLst/>
                          <a:latin typeface="Garamond" panose="02020404030301010803" pitchFamily="18" charset="0"/>
                        </a:rPr>
                        <a:t>estosterone (low) </a:t>
                      </a:r>
                      <a:r>
                        <a:rPr lang="en-GB" sz="1200" dirty="0">
                          <a:effectLst/>
                          <a:latin typeface="Garamond" panose="02020404030301010803" pitchFamily="18" charset="0"/>
                          <a:sym typeface="Wingdings" panose="05000000000000000000" pitchFamily="2" charset="2"/>
                        </a:rPr>
                        <a:t> women</a:t>
                      </a:r>
                      <a:endParaRPr lang="en-GB" sz="12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E</a:t>
                      </a:r>
                      <a:r>
                        <a:rPr lang="en-GB" sz="1200" dirty="0">
                          <a:effectLst/>
                          <a:latin typeface="Garamond" panose="02020404030301010803" pitchFamily="18" charset="0"/>
                        </a:rPr>
                        <a:t>arly menopause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women after menopause (oestrogen is protective)</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R</a:t>
                      </a:r>
                      <a:r>
                        <a:rPr lang="en-GB" sz="1200" dirty="0">
                          <a:effectLst/>
                          <a:latin typeface="Garamond" panose="02020404030301010803" pitchFamily="18" charset="0"/>
                        </a:rPr>
                        <a:t>enal or liver failure</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E</a:t>
                      </a:r>
                      <a:r>
                        <a:rPr lang="en-GB" sz="1200" dirty="0">
                          <a:effectLst/>
                          <a:latin typeface="Garamond" panose="02020404030301010803" pitchFamily="18" charset="0"/>
                        </a:rPr>
                        <a:t>rosive / inflammatory bone disease (e.g., myeloma or RA)</a:t>
                      </a:r>
                    </a:p>
                    <a:p>
                      <a:pPr marL="342900" lvl="0" indent="-342900">
                        <a:lnSpc>
                          <a:spcPct val="107000"/>
                        </a:lnSpc>
                        <a:buFont typeface="Symbol" panose="05050102010706020507" pitchFamily="18" charset="2"/>
                        <a:buChar char=""/>
                      </a:pPr>
                      <a:r>
                        <a:rPr lang="en-GB" sz="1200" dirty="0">
                          <a:solidFill>
                            <a:srgbClr val="FF0000"/>
                          </a:solidFill>
                          <a:effectLst/>
                          <a:latin typeface="Garamond" panose="02020404030301010803" pitchFamily="18" charset="0"/>
                        </a:rPr>
                        <a:t>D</a:t>
                      </a:r>
                      <a:r>
                        <a:rPr lang="en-GB" sz="1200" dirty="0">
                          <a:effectLst/>
                          <a:latin typeface="Garamond" panose="02020404030301010803" pitchFamily="18" charset="0"/>
                        </a:rPr>
                        <a:t>ietary low calcium / malabsorption or DM1</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8339" marR="58339" marT="29170" marB="29170"/>
                </a:tc>
                <a:extLst>
                  <a:ext uri="{0D108BD9-81ED-4DB2-BD59-A6C34878D82A}">
                    <a16:rowId xmlns:a16="http://schemas.microsoft.com/office/drawing/2014/main" val="770048804"/>
                  </a:ext>
                </a:extLst>
              </a:tr>
              <a:tr h="251123">
                <a:tc>
                  <a:txBody>
                    <a:bodyPr/>
                    <a:lstStyle/>
                    <a:p>
                      <a:pPr>
                        <a:lnSpc>
                          <a:spcPct val="107000"/>
                        </a:lnSpc>
                        <a:spcAft>
                          <a:spcPts val="800"/>
                        </a:spcAft>
                      </a:pPr>
                      <a:r>
                        <a:rPr lang="en-GB" sz="1200">
                          <a:effectLst/>
                          <a:latin typeface="Garamond" panose="02020404030301010803" pitchFamily="18" charset="0"/>
                        </a:rPr>
                        <a:t>Presentation</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nSpc>
                          <a:spcPct val="107000"/>
                        </a:lnSpc>
                        <a:spcAft>
                          <a:spcPts val="800"/>
                        </a:spcAft>
                      </a:pPr>
                      <a:r>
                        <a:rPr lang="en-GB" sz="1200">
                          <a:effectLst/>
                          <a:latin typeface="Garamond" panose="02020404030301010803" pitchFamily="18" charset="0"/>
                        </a:rPr>
                        <a:t>Fractures </a:t>
                      </a:r>
                      <a:r>
                        <a:rPr lang="en-GB" sz="1200">
                          <a:effectLst/>
                          <a:latin typeface="Garamond" panose="02020404030301010803" pitchFamily="18" charset="0"/>
                          <a:sym typeface="Wingdings" panose="05000000000000000000" pitchFamily="2" charset="2"/>
                        </a:rPr>
                        <a:t></a:t>
                      </a:r>
                      <a:r>
                        <a:rPr lang="en-GB" sz="1200">
                          <a:effectLst/>
                          <a:latin typeface="Garamond" panose="02020404030301010803" pitchFamily="18" charset="0"/>
                        </a:rPr>
                        <a:t> especially after an event where one would be unlikely</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extLst>
                  <a:ext uri="{0D108BD9-81ED-4DB2-BD59-A6C34878D82A}">
                    <a16:rowId xmlns:a16="http://schemas.microsoft.com/office/drawing/2014/main" val="1874909876"/>
                  </a:ext>
                </a:extLst>
              </a:tr>
              <a:tr h="541357">
                <a:tc>
                  <a:txBody>
                    <a:bodyPr/>
                    <a:lstStyle/>
                    <a:p>
                      <a:pPr>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nSpc>
                          <a:spcPct val="107000"/>
                        </a:lnSpc>
                        <a:buFont typeface="Symbol" panose="05050102010706020507" pitchFamily="18" charset="2"/>
                        <a:buChar char=""/>
                      </a:pPr>
                      <a:r>
                        <a:rPr lang="en-GB" sz="1200" dirty="0">
                          <a:effectLst/>
                          <a:latin typeface="Garamond" panose="02020404030301010803" pitchFamily="18" charset="0"/>
                        </a:rPr>
                        <a:t>DEXA Scan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BMD measurement at hip is key, T score of hip </a:t>
                      </a:r>
                      <a:r>
                        <a:rPr lang="en-GB" sz="1200" dirty="0">
                          <a:effectLst/>
                          <a:latin typeface="Garamond" panose="02020404030301010803" pitchFamily="18" charset="0"/>
                          <a:sym typeface="Wingdings" panose="05000000000000000000" pitchFamily="2" charset="2"/>
                        </a:rPr>
                        <a:t></a:t>
                      </a:r>
                      <a:endParaRPr lang="en-GB" sz="12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GB" sz="1200" dirty="0">
                          <a:effectLst/>
                          <a:latin typeface="Garamond" panose="02020404030301010803" pitchFamily="18" charset="0"/>
                        </a:rPr>
                        <a:t>FRAX score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10 year prob of a major osteoporotic/hip fracture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uses info (BMI, co-morbidities, smoking, alcohol, </a:t>
                      </a:r>
                      <a:r>
                        <a:rPr lang="en-GB" sz="1200" dirty="0" err="1">
                          <a:effectLst/>
                          <a:latin typeface="Garamond" panose="02020404030301010803" pitchFamily="18" charset="0"/>
                        </a:rPr>
                        <a:t>FHx</a:t>
                      </a:r>
                      <a:r>
                        <a:rPr lang="en-GB" sz="1200" dirty="0">
                          <a:effectLst/>
                          <a:latin typeface="Garamond" panose="02020404030301010803" pitchFamily="18" charset="0"/>
                        </a:rPr>
                        <a:t>)</a:t>
                      </a:r>
                    </a:p>
                  </a:txBody>
                  <a:tcPr marL="58339" marR="58339" marT="29170" marB="2917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nSpc>
                          <a:spcPct val="107000"/>
                        </a:lnSpc>
                        <a:buFont typeface="Symbol" panose="05050102010706020507" pitchFamily="18" charset="2"/>
                        <a:buChar char=""/>
                      </a:pPr>
                      <a:r>
                        <a:rPr lang="en-US" sz="1200" dirty="0">
                          <a:effectLst/>
                          <a:latin typeface="Garamond" panose="02020404030301010803" pitchFamily="18" charset="0"/>
                        </a:rPr>
                        <a:t>Lifestyle advice → exercise, maintaining a healthy weight, stop smoking, reduce alcohol. Avoiding Falls.</a:t>
                      </a:r>
                      <a:endParaRPr lang="en-GB" sz="12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200" dirty="0">
                          <a:effectLst/>
                          <a:latin typeface="Garamond" panose="02020404030301010803" pitchFamily="18" charset="0"/>
                        </a:rPr>
                        <a:t>Vitamin D + calcium supplementation - 1st line</a:t>
                      </a:r>
                      <a:endParaRPr lang="en-GB" sz="12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200" dirty="0">
                          <a:effectLst/>
                          <a:latin typeface="Garamond" panose="02020404030301010803" pitchFamily="18" charset="0"/>
                        </a:rPr>
                        <a:t>Bisphosphonates e.g. alendronate, </a:t>
                      </a:r>
                      <a:r>
                        <a:rPr lang="en-US" sz="1200" dirty="0" err="1">
                          <a:effectLst/>
                          <a:latin typeface="Garamond" panose="02020404030301010803" pitchFamily="18" charset="0"/>
                        </a:rPr>
                        <a:t>risendronate</a:t>
                      </a:r>
                      <a:r>
                        <a:rPr lang="en-US" sz="1200" dirty="0">
                          <a:effectLst/>
                          <a:latin typeface="Garamond" panose="02020404030301010803" pitchFamily="18" charset="0"/>
                        </a:rPr>
                        <a:t>, </a:t>
                      </a:r>
                      <a:r>
                        <a:rPr lang="en-US" sz="1200" dirty="0" err="1">
                          <a:effectLst/>
                          <a:latin typeface="Garamond" panose="02020404030301010803" pitchFamily="18" charset="0"/>
                        </a:rPr>
                        <a:t>zolendronic</a:t>
                      </a:r>
                      <a:r>
                        <a:rPr lang="en-US" sz="1200" dirty="0">
                          <a:effectLst/>
                          <a:latin typeface="Garamond" panose="02020404030301010803" pitchFamily="18" charset="0"/>
                        </a:rPr>
                        <a:t> acid - 1st line (reduces osteoclastic activity). </a:t>
                      </a:r>
                    </a:p>
                    <a:p>
                      <a:pPr marL="0" lvl="0" indent="0">
                        <a:lnSpc>
                          <a:spcPct val="107000"/>
                        </a:lnSpc>
                        <a:buFont typeface="Wingdings" panose="05000000000000000000" pitchFamily="2" charset="2"/>
                        <a:buNone/>
                      </a:pPr>
                      <a:r>
                        <a:rPr lang="en-US" sz="1200" dirty="0">
                          <a:effectLst/>
                          <a:latin typeface="Garamond" panose="02020404030301010803" pitchFamily="18" charset="0"/>
                        </a:rPr>
                        <a:t>               SE are reflux, </a:t>
                      </a:r>
                      <a:r>
                        <a:rPr lang="en-US" sz="1200" dirty="0" err="1">
                          <a:effectLst/>
                          <a:latin typeface="Garamond" panose="02020404030301010803" pitchFamily="18" charset="0"/>
                        </a:rPr>
                        <a:t>oesophageal</a:t>
                      </a:r>
                      <a:r>
                        <a:rPr lang="en-US" sz="1200" dirty="0">
                          <a:effectLst/>
                          <a:latin typeface="Garamond" panose="02020404030301010803" pitchFamily="18" charset="0"/>
                        </a:rPr>
                        <a:t> erosions, atypical fractures, osteonecrosis of jaw or external auditory canal.</a:t>
                      </a:r>
                      <a:endParaRPr lang="en-GB" sz="12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200" dirty="0">
                          <a:effectLst/>
                          <a:latin typeface="Garamond" panose="02020404030301010803" pitchFamily="18" charset="0"/>
                        </a:rPr>
                        <a:t>Denosumab - 2nd line (</a:t>
                      </a:r>
                      <a:r>
                        <a:rPr lang="en-GB" sz="1200" dirty="0">
                          <a:effectLst/>
                          <a:latin typeface="Garamond" panose="02020404030301010803" pitchFamily="18" charset="0"/>
                        </a:rPr>
                        <a:t>monoclonal Ab that blocks activity of osteoclasts – binds to RANK-ligand)</a:t>
                      </a:r>
                    </a:p>
                    <a:p>
                      <a:pPr marL="342900" lvl="0" indent="-342900">
                        <a:lnSpc>
                          <a:spcPct val="107000"/>
                        </a:lnSpc>
                        <a:buFont typeface="Symbol" panose="05050102010706020507" pitchFamily="18" charset="2"/>
                        <a:buChar char=""/>
                      </a:pPr>
                      <a:r>
                        <a:rPr lang="en-US" sz="1200" dirty="0">
                          <a:effectLst/>
                          <a:latin typeface="Garamond" panose="02020404030301010803" pitchFamily="18" charset="0"/>
                        </a:rPr>
                        <a:t>HRT </a:t>
                      </a:r>
                      <a:r>
                        <a:rPr lang="en-US" sz="1200" dirty="0">
                          <a:effectLst/>
                          <a:latin typeface="Garamond" panose="02020404030301010803" pitchFamily="18" charset="0"/>
                          <a:sym typeface="Wingdings" panose="05000000000000000000" pitchFamily="2" charset="2"/>
                        </a:rPr>
                        <a:t></a:t>
                      </a:r>
                      <a:r>
                        <a:rPr lang="en-US" sz="1200" dirty="0">
                          <a:effectLst/>
                          <a:latin typeface="Garamond" panose="02020404030301010803" pitchFamily="18" charset="0"/>
                        </a:rPr>
                        <a:t> especially for early-menopausal women</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8339" marR="58339" marT="29170" marB="29170"/>
                </a:tc>
                <a:extLst>
                  <a:ext uri="{0D108BD9-81ED-4DB2-BD59-A6C34878D82A}">
                    <a16:rowId xmlns:a16="http://schemas.microsoft.com/office/drawing/2014/main" val="3079273120"/>
                  </a:ext>
                </a:extLst>
              </a:tr>
              <a:tr h="489366">
                <a:tc>
                  <a:txBody>
                    <a:bodyPr/>
                    <a:lstStyle/>
                    <a:p>
                      <a:pPr>
                        <a:lnSpc>
                          <a:spcPct val="107000"/>
                        </a:lnSpc>
                        <a:spcAft>
                          <a:spcPts val="800"/>
                        </a:spcAft>
                      </a:pPr>
                      <a:r>
                        <a:rPr lang="en-GB" sz="1200">
                          <a:effectLst/>
                          <a:latin typeface="Garamond" panose="02020404030301010803" pitchFamily="18" charset="0"/>
                        </a:rPr>
                        <a:t>Complications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nSpc>
                          <a:spcPct val="107000"/>
                        </a:lnSpc>
                        <a:spcAft>
                          <a:spcPts val="800"/>
                        </a:spcAft>
                      </a:pPr>
                      <a:r>
                        <a:rPr lang="en-GB" sz="1200" dirty="0">
                          <a:effectLst/>
                          <a:latin typeface="Garamond" panose="02020404030301010803" pitchFamily="18" charset="0"/>
                        </a:rPr>
                        <a:t>Follow ups are needed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Low risk patients not on treatment (lifestyle advice and follow up in 5 years). Bisphosphonates (3-5 years and a treatment holiday if BMD improve and no fragility fractures </a:t>
                      </a:r>
                      <a:r>
                        <a:rPr lang="en-GB" sz="1200" dirty="0">
                          <a:effectLst/>
                          <a:latin typeface="Garamond" panose="02020404030301010803" pitchFamily="18" charset="0"/>
                          <a:sym typeface="Wingdings" panose="05000000000000000000" pitchFamily="2" charset="2"/>
                        </a:rPr>
                        <a:t></a:t>
                      </a:r>
                      <a:r>
                        <a:rPr lang="en-GB" sz="1200" dirty="0">
                          <a:effectLst/>
                          <a:latin typeface="Garamond" panose="02020404030301010803" pitchFamily="18" charset="0"/>
                        </a:rPr>
                        <a:t> break from treatment of 18 months to three years before repeating the assessment)</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extLst>
                  <a:ext uri="{0D108BD9-81ED-4DB2-BD59-A6C34878D82A}">
                    <a16:rowId xmlns:a16="http://schemas.microsoft.com/office/drawing/2014/main" val="1167363270"/>
                  </a:ext>
                </a:extLst>
              </a:tr>
            </a:tbl>
          </a:graphicData>
        </a:graphic>
      </p:graphicFrame>
      <p:pic>
        <p:nvPicPr>
          <p:cNvPr id="6" name="Picture 5" descr="Text, timeline&#10;&#10;Description automatically generated">
            <a:extLst>
              <a:ext uri="{FF2B5EF4-FFF2-40B4-BE49-F238E27FC236}">
                <a16:creationId xmlns:a16="http://schemas.microsoft.com/office/drawing/2014/main" id="{0C0028C6-5B61-E946-8B63-DB07C0DB3EE0}"/>
              </a:ext>
            </a:extLst>
          </p:cNvPr>
          <p:cNvPicPr>
            <a:picLocks noChangeAspect="1"/>
          </p:cNvPicPr>
          <p:nvPr/>
        </p:nvPicPr>
        <p:blipFill>
          <a:blip r:embed="rId3"/>
          <a:stretch>
            <a:fillRect/>
          </a:stretch>
        </p:blipFill>
        <p:spPr>
          <a:xfrm>
            <a:off x="9523867" y="2314575"/>
            <a:ext cx="2556253" cy="3495676"/>
          </a:xfrm>
          <a:prstGeom prst="rect">
            <a:avLst/>
          </a:prstGeom>
        </p:spPr>
      </p:pic>
    </p:spTree>
    <p:extLst>
      <p:ext uri="{BB962C8B-B14F-4D97-AF65-F5344CB8AC3E}">
        <p14:creationId xmlns:p14="http://schemas.microsoft.com/office/powerpoint/2010/main" val="3635852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GB" dirty="0"/>
              <a:t>You do a DEXA Scan to work out a T-Score/Z-Score</a:t>
            </a: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651656" y="559093"/>
            <a:ext cx="593786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DEXA Scan, T-Score, Z-Score</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pic>
        <p:nvPicPr>
          <p:cNvPr id="2" name="Picture 1">
            <a:extLst>
              <a:ext uri="{FF2B5EF4-FFF2-40B4-BE49-F238E27FC236}">
                <a16:creationId xmlns:a16="http://schemas.microsoft.com/office/drawing/2014/main" id="{E79CE5BA-1BF1-E808-113F-71C40D015A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 y="2327670"/>
            <a:ext cx="4587240" cy="2691643"/>
          </a:xfrm>
          <a:prstGeom prst="rect">
            <a:avLst/>
          </a:prstGeom>
          <a:noFill/>
        </p:spPr>
      </p:pic>
      <p:pic>
        <p:nvPicPr>
          <p:cNvPr id="3" name="Picture 2">
            <a:extLst>
              <a:ext uri="{FF2B5EF4-FFF2-40B4-BE49-F238E27FC236}">
                <a16:creationId xmlns:a16="http://schemas.microsoft.com/office/drawing/2014/main" id="{4C1D53A2-4DCB-2AEF-4943-497CD5596917}"/>
              </a:ext>
            </a:extLst>
          </p:cNvPr>
          <p:cNvPicPr>
            <a:picLocks noChangeAspect="1"/>
          </p:cNvPicPr>
          <p:nvPr/>
        </p:nvPicPr>
        <p:blipFill>
          <a:blip r:embed="rId5"/>
          <a:stretch>
            <a:fillRect/>
          </a:stretch>
        </p:blipFill>
        <p:spPr>
          <a:xfrm>
            <a:off x="7094220" y="2250376"/>
            <a:ext cx="4939903" cy="284623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Spondyloarthropathies</a:t>
            </a:r>
            <a:endParaRPr dirty="0">
              <a:solidFill>
                <a:srgbClr val="FFFFFF"/>
              </a:solidFill>
            </a:endParaRPr>
          </a:p>
        </p:txBody>
      </p:sp>
      <p:sp>
        <p:nvSpPr>
          <p:cNvPr id="3" name="TextBox 2">
            <a:extLst>
              <a:ext uri="{FF2B5EF4-FFF2-40B4-BE49-F238E27FC236}">
                <a16:creationId xmlns:a16="http://schemas.microsoft.com/office/drawing/2014/main" id="{A987A106-8DF2-8BCE-83A5-244B947FF404}"/>
              </a:ext>
            </a:extLst>
          </p:cNvPr>
          <p:cNvSpPr txBox="1"/>
          <p:nvPr/>
        </p:nvSpPr>
        <p:spPr>
          <a:xfrm>
            <a:off x="1030876" y="1660270"/>
            <a:ext cx="9767753" cy="4972900"/>
          </a:xfrm>
          <a:prstGeom prst="rect">
            <a:avLst/>
          </a:prstGeom>
          <a:noFill/>
        </p:spPr>
        <p:txBody>
          <a:bodyPr wrap="square" rtlCol="0">
            <a:spAutoFit/>
          </a:bodyPr>
          <a:lstStyle/>
          <a:p>
            <a:pPr marL="342900" lvl="0" indent="-342900">
              <a:buFont typeface="Symbol" panose="05050102010706020507" pitchFamily="18" charset="2"/>
              <a:buChar char=""/>
            </a:pPr>
            <a:r>
              <a:rPr lang="en-GB" sz="1600" dirty="0">
                <a:effectLst/>
                <a:latin typeface="Garamond" panose="02020404030301010803" pitchFamily="18" charset="0"/>
                <a:ea typeface="Times New Roman" panose="02020603050405020304" pitchFamily="18" charset="0"/>
              </a:rPr>
              <a:t>Chronic inflammatory diseases that most commonly affect SI joints + axial skeleton </a:t>
            </a:r>
          </a:p>
          <a:p>
            <a:pPr marL="342900" lvl="0" indent="-342900">
              <a:buFont typeface="Symbol" panose="05050102010706020507" pitchFamily="18" charset="2"/>
              <a:buChar char=""/>
            </a:pPr>
            <a:r>
              <a:rPr lang="en-GB" sz="1600" dirty="0">
                <a:effectLst/>
                <a:latin typeface="Garamond" panose="02020404030301010803" pitchFamily="18" charset="0"/>
                <a:ea typeface="Times New Roman" panose="02020603050405020304" pitchFamily="18" charset="0"/>
              </a:rPr>
              <a:t>Group of conditions that are all associated with HLA B27 gene</a:t>
            </a:r>
          </a:p>
          <a:p>
            <a:pPr marL="342900" lvl="0" indent="-342900">
              <a:buFont typeface="Symbol" panose="05050102010706020507" pitchFamily="18" charset="2"/>
              <a:buChar char=""/>
            </a:pPr>
            <a:r>
              <a:rPr lang="en-GB" sz="1600" dirty="0">
                <a:effectLst/>
                <a:latin typeface="Garamond" panose="02020404030301010803" pitchFamily="18" charset="0"/>
                <a:ea typeface="Times New Roman" panose="02020603050405020304" pitchFamily="18" charset="0"/>
              </a:rPr>
              <a:t>Seronegative (RF –</a:t>
            </a:r>
            <a:r>
              <a:rPr lang="en-GB" sz="1600" dirty="0" err="1">
                <a:effectLst/>
                <a:latin typeface="Garamond" panose="02020404030301010803" pitchFamily="18" charset="0"/>
                <a:ea typeface="Times New Roman" panose="02020603050405020304" pitchFamily="18" charset="0"/>
              </a:rPr>
              <a:t>ve</a:t>
            </a:r>
            <a:r>
              <a:rPr lang="en-GB" sz="1600" dirty="0">
                <a:effectLst/>
                <a:latin typeface="Garamond" panose="02020404030301010803" pitchFamily="18" charset="0"/>
                <a:ea typeface="Times New Roman" panose="02020603050405020304" pitchFamily="18" charset="0"/>
              </a:rPr>
              <a:t>)</a:t>
            </a:r>
          </a:p>
          <a:p>
            <a:pPr>
              <a:lnSpc>
                <a:spcPct val="107000"/>
              </a:lnSpc>
              <a:spcAft>
                <a:spcPts val="800"/>
              </a:spcAft>
            </a:pPr>
            <a:r>
              <a:rPr lang="en-GB" sz="1600" dirty="0">
                <a:effectLst/>
                <a:latin typeface="Garamond" panose="02020404030301010803" pitchFamily="18" charset="0"/>
                <a:ea typeface="Calibri" panose="020F0502020204030204" pitchFamily="34" charset="0"/>
                <a:cs typeface="Times New Roman" panose="02020603050405020304" pitchFamily="18" charset="0"/>
              </a:rPr>
              <a:t> </a:t>
            </a:r>
          </a:p>
          <a:p>
            <a:pPr>
              <a:lnSpc>
                <a:spcPct val="107000"/>
              </a:lnSpc>
              <a:spcAft>
                <a:spcPts val="800"/>
              </a:spcAft>
            </a:pPr>
            <a:r>
              <a:rPr lang="en-GB" sz="1600" dirty="0">
                <a:effectLst/>
                <a:latin typeface="Garamond" panose="02020404030301010803" pitchFamily="18" charset="0"/>
                <a:ea typeface="Calibri" panose="020F0502020204030204" pitchFamily="34" charset="0"/>
                <a:cs typeface="Times New Roman" panose="02020603050405020304" pitchFamily="18" charset="0"/>
              </a:rPr>
              <a:t>Examples include:</a:t>
            </a:r>
          </a:p>
          <a:p>
            <a:pPr marL="742950" lvl="1" indent="-285750">
              <a:buFont typeface="Courier New" panose="02070309020205020404" pitchFamily="49" charset="0"/>
              <a:buChar char="o"/>
            </a:pPr>
            <a:r>
              <a:rPr lang="en-GB" sz="1600" dirty="0">
                <a:effectLst/>
                <a:latin typeface="Garamond" panose="02020404030301010803" pitchFamily="18" charset="0"/>
                <a:ea typeface="Times New Roman" panose="02020603050405020304" pitchFamily="18" charset="0"/>
              </a:rPr>
              <a:t>Ankylosing spondylitis, Psoriatic arthritis</a:t>
            </a:r>
            <a:r>
              <a:rPr lang="en-GB" sz="1600" dirty="0">
                <a:latin typeface="Garamond" panose="02020404030301010803" pitchFamily="18" charset="0"/>
                <a:ea typeface="Times New Roman" panose="02020603050405020304" pitchFamily="18" charset="0"/>
              </a:rPr>
              <a:t>, </a:t>
            </a:r>
            <a:r>
              <a:rPr lang="en-GB" sz="1600" dirty="0">
                <a:effectLst/>
                <a:latin typeface="Garamond" panose="02020404030301010803" pitchFamily="18" charset="0"/>
                <a:ea typeface="Times New Roman" panose="02020603050405020304" pitchFamily="18" charset="0"/>
              </a:rPr>
              <a:t>Reactive arthritis, IBD associated arthritis</a:t>
            </a:r>
            <a:r>
              <a:rPr lang="en-GB" sz="1600" dirty="0">
                <a:latin typeface="Garamond" panose="02020404030301010803" pitchFamily="18" charset="0"/>
                <a:ea typeface="Times New Roman" panose="02020603050405020304" pitchFamily="18" charset="0"/>
              </a:rPr>
              <a:t>, </a:t>
            </a:r>
            <a:r>
              <a:rPr lang="en-GB" sz="1600" dirty="0">
                <a:effectLst/>
                <a:latin typeface="Garamond" panose="02020404030301010803" pitchFamily="18" charset="0"/>
                <a:ea typeface="Times New Roman" panose="02020603050405020304" pitchFamily="18" charset="0"/>
              </a:rPr>
              <a:t>Juvenile idiopathic arthritis </a:t>
            </a:r>
          </a:p>
          <a:p>
            <a:pPr>
              <a:lnSpc>
                <a:spcPct val="107000"/>
              </a:lnSpc>
              <a:spcAft>
                <a:spcPts val="800"/>
              </a:spcAft>
            </a:pPr>
            <a:r>
              <a:rPr lang="en-GB" sz="1600" dirty="0">
                <a:effectLst/>
                <a:latin typeface="Garamond" panose="02020404030301010803" pitchFamily="18" charset="0"/>
                <a:ea typeface="Calibri" panose="020F0502020204030204" pitchFamily="34" charset="0"/>
                <a:cs typeface="Times New Roman" panose="02020603050405020304" pitchFamily="18" charset="0"/>
              </a:rPr>
              <a:t> </a:t>
            </a:r>
          </a:p>
          <a:p>
            <a:pPr>
              <a:lnSpc>
                <a:spcPct val="107000"/>
              </a:lnSpc>
              <a:spcAft>
                <a:spcPts val="800"/>
              </a:spcAft>
            </a:pPr>
            <a:r>
              <a:rPr lang="en-GB" sz="1600" dirty="0">
                <a:effectLst/>
                <a:latin typeface="Garamond" panose="02020404030301010803" pitchFamily="18" charset="0"/>
                <a:ea typeface="Calibri" panose="020F0502020204030204" pitchFamily="34" charset="0"/>
                <a:cs typeface="Times New Roman" panose="02020603050405020304" pitchFamily="18" charset="0"/>
              </a:rPr>
              <a:t>Features (SPINEACHE)</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S</a:t>
            </a:r>
            <a:r>
              <a:rPr lang="en-GB" sz="1600" dirty="0">
                <a:effectLst/>
                <a:latin typeface="Garamond" panose="02020404030301010803" pitchFamily="18" charset="0"/>
                <a:ea typeface="Times New Roman" panose="02020603050405020304" pitchFamily="18" charset="0"/>
              </a:rPr>
              <a:t>ausage digit (dactylitis)</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P</a:t>
            </a:r>
            <a:r>
              <a:rPr lang="en-GB" sz="1600" dirty="0">
                <a:effectLst/>
                <a:latin typeface="Garamond" panose="02020404030301010803" pitchFamily="18" charset="0"/>
                <a:ea typeface="Times New Roman" panose="02020603050405020304" pitchFamily="18" charset="0"/>
              </a:rPr>
              <a:t>soriasis </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I</a:t>
            </a:r>
            <a:r>
              <a:rPr lang="en-GB" sz="1600" dirty="0">
                <a:effectLst/>
                <a:latin typeface="Garamond" panose="02020404030301010803" pitchFamily="18" charset="0"/>
                <a:ea typeface="Times New Roman" panose="02020603050405020304" pitchFamily="18" charset="0"/>
              </a:rPr>
              <a:t>nflammatory back pain</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N</a:t>
            </a:r>
            <a:r>
              <a:rPr lang="en-GB" sz="1600" dirty="0">
                <a:effectLst/>
                <a:latin typeface="Garamond" panose="02020404030301010803" pitchFamily="18" charset="0"/>
                <a:ea typeface="Times New Roman" panose="02020603050405020304" pitchFamily="18" charset="0"/>
              </a:rPr>
              <a:t>SAID → good response </a:t>
            </a:r>
          </a:p>
          <a:p>
            <a:pPr marL="742950" lvl="1" indent="-285750">
              <a:buFont typeface="Courier New" panose="02070309020205020404" pitchFamily="49" charset="0"/>
              <a:buChar char="o"/>
            </a:pPr>
            <a:r>
              <a:rPr lang="en-GB" sz="1600" b="1" dirty="0" err="1">
                <a:effectLst/>
                <a:latin typeface="Garamond" panose="02020404030301010803" pitchFamily="18" charset="0"/>
                <a:ea typeface="Times New Roman" panose="02020603050405020304" pitchFamily="18" charset="0"/>
              </a:rPr>
              <a:t>E</a:t>
            </a:r>
            <a:r>
              <a:rPr lang="en-GB" sz="1600" dirty="0" err="1">
                <a:effectLst/>
                <a:latin typeface="Garamond" panose="02020404030301010803" pitchFamily="18" charset="0"/>
                <a:ea typeface="Times New Roman" panose="02020603050405020304" pitchFamily="18" charset="0"/>
              </a:rPr>
              <a:t>nthesitis</a:t>
            </a:r>
            <a:r>
              <a:rPr lang="en-GB" sz="1600" dirty="0">
                <a:effectLst/>
                <a:latin typeface="Garamond" panose="02020404030301010803" pitchFamily="18" charset="0"/>
                <a:ea typeface="Times New Roman" panose="02020603050405020304" pitchFamily="18" charset="0"/>
              </a:rPr>
              <a:t> (heel)</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A</a:t>
            </a:r>
            <a:r>
              <a:rPr lang="en-GB" sz="1600" dirty="0">
                <a:effectLst/>
                <a:latin typeface="Garamond" panose="02020404030301010803" pitchFamily="18" charset="0"/>
                <a:ea typeface="Times New Roman" panose="02020603050405020304" pitchFamily="18" charset="0"/>
              </a:rPr>
              <a:t>rthritis </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C</a:t>
            </a:r>
            <a:r>
              <a:rPr lang="en-GB" sz="1600" dirty="0">
                <a:effectLst/>
                <a:latin typeface="Garamond" panose="02020404030301010803" pitchFamily="18" charset="0"/>
                <a:ea typeface="Times New Roman" panose="02020603050405020304" pitchFamily="18" charset="0"/>
              </a:rPr>
              <a:t>rohn’s/ colitis/ elevated CRP (can be normal)</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H</a:t>
            </a:r>
            <a:r>
              <a:rPr lang="en-GB" sz="1600" dirty="0">
                <a:effectLst/>
                <a:latin typeface="Garamond" panose="02020404030301010803" pitchFamily="18" charset="0"/>
                <a:ea typeface="Times New Roman" panose="02020603050405020304" pitchFamily="18" charset="0"/>
              </a:rPr>
              <a:t>LA B27</a:t>
            </a:r>
          </a:p>
          <a:p>
            <a:pPr marL="742950" lvl="1" indent="-285750">
              <a:buFont typeface="Courier New" panose="02070309020205020404" pitchFamily="49" charset="0"/>
              <a:buChar char="o"/>
            </a:pPr>
            <a:r>
              <a:rPr lang="en-GB" sz="1600" b="1" dirty="0">
                <a:effectLst/>
                <a:latin typeface="Garamond" panose="02020404030301010803" pitchFamily="18" charset="0"/>
                <a:ea typeface="Times New Roman" panose="02020603050405020304" pitchFamily="18" charset="0"/>
              </a:rPr>
              <a:t>E</a:t>
            </a:r>
            <a:r>
              <a:rPr lang="en-GB" sz="1600" dirty="0">
                <a:effectLst/>
                <a:latin typeface="Garamond" panose="02020404030301010803" pitchFamily="18" charset="0"/>
                <a:ea typeface="Times New Roman" panose="02020603050405020304" pitchFamily="18" charset="0"/>
              </a:rPr>
              <a:t>ye (uveitis)</a:t>
            </a:r>
          </a:p>
          <a:p>
            <a:endParaRPr lang="en-GB" dirty="0"/>
          </a:p>
        </p:txBody>
      </p:sp>
    </p:spTree>
    <p:extLst>
      <p:ext uri="{BB962C8B-B14F-4D97-AF65-F5344CB8AC3E}">
        <p14:creationId xmlns:p14="http://schemas.microsoft.com/office/powerpoint/2010/main" val="3070875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Ankylosing Spondylitis </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862997762"/>
              </p:ext>
            </p:extLst>
          </p:nvPr>
        </p:nvGraphicFramePr>
        <p:xfrm>
          <a:off x="186490" y="1109072"/>
          <a:ext cx="11819020" cy="5651040"/>
        </p:xfrm>
        <a:graphic>
          <a:graphicData uri="http://schemas.openxmlformats.org/drawingml/2006/table">
            <a:tbl>
              <a:tblPr bandRow="1">
                <a:tableStyleId>{775DCB02-9BB8-47FD-8907-85C794F793BA}</a:tableStyleId>
              </a:tblPr>
              <a:tblGrid>
                <a:gridCol w="1788583">
                  <a:extLst>
                    <a:ext uri="{9D8B030D-6E8A-4147-A177-3AD203B41FA5}">
                      <a16:colId xmlns:a16="http://schemas.microsoft.com/office/drawing/2014/main" val="3953575235"/>
                    </a:ext>
                  </a:extLst>
                </a:gridCol>
                <a:gridCol w="10030437">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400" dirty="0">
                          <a:effectLst/>
                          <a:latin typeface="Garamond" panose="02020404030301010803" pitchFamily="18" charset="0"/>
                        </a:rPr>
                        <a:t>Pathology</a:t>
                      </a: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Chronic, multisystem inflammatory disorder involving primarily the sacroiliac joints + axial skeleton</a:t>
                      </a:r>
                      <a:br>
                        <a:rPr lang="en-GB" sz="1400" dirty="0">
                          <a:effectLst/>
                          <a:latin typeface="Garamond" panose="02020404030301010803" pitchFamily="18" charset="0"/>
                          <a:ea typeface="Calibri" panose="020F0502020204030204" pitchFamily="34" charset="0"/>
                          <a:cs typeface="Times New Roman" panose="02020603050405020304" pitchFamily="18" charset="0"/>
                        </a:rPr>
                      </a:br>
                      <a:r>
                        <a:rPr lang="en-GB" sz="1400" dirty="0">
                          <a:effectLst/>
                          <a:latin typeface="Garamond" panose="02020404030301010803" pitchFamily="18" charset="0"/>
                          <a:ea typeface="Calibri" panose="020F0502020204030204" pitchFamily="34" charset="0"/>
                          <a:cs typeface="Times New Roman" panose="02020603050405020304" pitchFamily="18" charset="0"/>
                        </a:rPr>
                        <a:t>Inflammatory arthritis of spine + rib cage → leads to new bone formation + fusion of joints </a:t>
                      </a:r>
                    </a:p>
                  </a:txBody>
                  <a:tcPr marL="114300" marR="114300" marT="0" marB="0"/>
                </a:tc>
                <a:extLst>
                  <a:ext uri="{0D108BD9-81ED-4DB2-BD59-A6C34878D82A}">
                    <a16:rowId xmlns:a16="http://schemas.microsoft.com/office/drawing/2014/main" val="3937996606"/>
                  </a:ext>
                </a:extLst>
              </a:tr>
              <a:tr h="474448">
                <a:tc>
                  <a:txBody>
                    <a:bodyPr/>
                    <a:lstStyle/>
                    <a:p>
                      <a:pPr>
                        <a:lnSpc>
                          <a:spcPct val="107000"/>
                        </a:lnSpc>
                        <a:spcAft>
                          <a:spcPts val="800"/>
                        </a:spcAft>
                      </a:pPr>
                      <a:r>
                        <a:rPr lang="en-GB" sz="1400">
                          <a:effectLst/>
                          <a:latin typeface="Garamond" panose="02020404030301010803" pitchFamily="18" charset="0"/>
                        </a:rPr>
                        <a:t>Risk Factors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nSpc>
                          <a:spcPct val="107000"/>
                        </a:lnSpc>
                        <a:spcAft>
                          <a:spcPts val="800"/>
                        </a:spcAft>
                      </a:pPr>
                      <a:r>
                        <a:rPr lang="en-GB" sz="1400" b="0" i="0" u="none" strike="noStrike" cap="none" dirty="0">
                          <a:solidFill>
                            <a:schemeClr val="dk1"/>
                          </a:solidFill>
                          <a:effectLst/>
                          <a:latin typeface="Garamond" panose="02020404030301010803" pitchFamily="18" charset="0"/>
                          <a:ea typeface="+mn-ea"/>
                          <a:cs typeface="+mn-cs"/>
                          <a:sym typeface="Arial"/>
                        </a:rPr>
                        <a:t>HLA-B27 genes (alongside arthritis and psoriatic arthritis), Male(3x more common) </a:t>
                      </a:r>
                      <a:r>
                        <a:rPr lang="en-GB" sz="14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400" b="0" i="0" u="none" strike="noStrike" cap="none" dirty="0">
                          <a:solidFill>
                            <a:schemeClr val="dk1"/>
                          </a:solidFill>
                          <a:effectLst/>
                          <a:latin typeface="Garamond" panose="02020404030301010803" pitchFamily="18" charset="0"/>
                          <a:ea typeface="+mn-ea"/>
                          <a:cs typeface="+mn-cs"/>
                          <a:sym typeface="Arial"/>
                        </a:rPr>
                        <a:t> now seen that it affects women and men in similar numbers </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8339" marR="58339" marT="29170" marB="29170"/>
                </a:tc>
                <a:extLst>
                  <a:ext uri="{0D108BD9-81ED-4DB2-BD59-A6C34878D82A}">
                    <a16:rowId xmlns:a16="http://schemas.microsoft.com/office/drawing/2014/main" val="770048804"/>
                  </a:ext>
                </a:extLst>
              </a:tr>
              <a:tr h="251123">
                <a:tc>
                  <a:txBody>
                    <a:bodyPr/>
                    <a:lstStyle/>
                    <a:p>
                      <a:pPr>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Typical presentation male in late teens or 20s, gradual symptoms over more than 3 months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Lower back pain + stiffness → worse with rest + improves with movement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Sacroiliac pain (buttock region)</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Flares of worsening symptoms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Fusion of the spine and sacroiliac joints leads to classical ‘bamboo spine’</a:t>
                      </a: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0" lvl="0" indent="0" algn="l">
                        <a:buFont typeface="Symbol" panose="05050102010706020507" pitchFamily="18" charset="2"/>
                        <a:buNone/>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1874909876"/>
                  </a:ext>
                </a:extLst>
              </a:tr>
              <a:tr h="175101">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CRP + ESR - raised</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HLA B27 genetic test</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MRI spine - bone marrow oedema in early disease before x-ray changes</a:t>
                      </a: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Schober’s Test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 Mark a point at L5 and put a point 10cm above and 5cm</a:t>
                      </a:r>
                      <a:br>
                        <a:rPr lang="en-GB" sz="1400" dirty="0">
                          <a:effectLst/>
                          <a:latin typeface="Garamond" panose="02020404030301010803" pitchFamily="18" charset="0"/>
                          <a:ea typeface="Times New Roman" panose="02020603050405020304" pitchFamily="18" charset="0"/>
                          <a:sym typeface="Wingdings" panose="05000000000000000000" pitchFamily="2" charset="2"/>
                        </a:rPr>
                      </a:br>
                      <a:r>
                        <a:rPr lang="en-GB" sz="1400" dirty="0">
                          <a:effectLst/>
                          <a:latin typeface="Garamond" panose="02020404030301010803" pitchFamily="18" charset="0"/>
                          <a:ea typeface="Times New Roman" panose="02020603050405020304" pitchFamily="18" charset="0"/>
                          <a:sym typeface="Wingdings" panose="05000000000000000000" pitchFamily="2" charset="2"/>
                        </a:rPr>
                        <a:t>below. If when bending over forwards the distance is less than 20cm this</a:t>
                      </a:r>
                      <a:br>
                        <a:rPr lang="en-GB" sz="1400" dirty="0">
                          <a:effectLst/>
                          <a:latin typeface="Garamond" panose="02020404030301010803" pitchFamily="18" charset="0"/>
                          <a:ea typeface="Times New Roman" panose="02020603050405020304" pitchFamily="18" charset="0"/>
                          <a:sym typeface="Wingdings" panose="05000000000000000000" pitchFamily="2" charset="2"/>
                        </a:rPr>
                      </a:br>
                      <a:r>
                        <a:rPr lang="en-GB" sz="1400" dirty="0">
                          <a:effectLst/>
                          <a:latin typeface="Garamond" panose="02020404030301010803" pitchFamily="18" charset="0"/>
                          <a:ea typeface="Times New Roman" panose="02020603050405020304" pitchFamily="18" charset="0"/>
                          <a:sym typeface="Wingdings" panose="05000000000000000000" pitchFamily="2" charset="2"/>
                        </a:rPr>
                        <a:t>supports a diagnosis of AS</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NSAIDs, bisphosphonates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Steroids during flares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anti-TNF drugs - etanercept</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Monoclonal antibodies against TNF - infliximab or adalimumab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Physiotherapy, lifestyle advice (exercise, smoking cessation)</a:t>
                      </a:r>
                    </a:p>
                  </a:txBody>
                  <a:tcPr marL="114300" marR="114300" marT="0" marB="0"/>
                </a:tc>
                <a:extLst>
                  <a:ext uri="{0D108BD9-81ED-4DB2-BD59-A6C34878D82A}">
                    <a16:rowId xmlns:a16="http://schemas.microsoft.com/office/drawing/2014/main" val="3079273120"/>
                  </a:ext>
                </a:extLst>
              </a:tr>
            </a:tbl>
          </a:graphicData>
        </a:graphic>
      </p:graphicFrame>
      <p:pic>
        <p:nvPicPr>
          <p:cNvPr id="3" name="Picture 2">
            <a:extLst>
              <a:ext uri="{FF2B5EF4-FFF2-40B4-BE49-F238E27FC236}">
                <a16:creationId xmlns:a16="http://schemas.microsoft.com/office/drawing/2014/main" id="{2FDD4B9C-F653-4BE0-2624-AB4950F7B8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1596" y="2138535"/>
            <a:ext cx="2568045" cy="1312134"/>
          </a:xfrm>
          <a:prstGeom prst="rect">
            <a:avLst/>
          </a:prstGeom>
          <a:noFill/>
          <a:ln>
            <a:noFill/>
          </a:ln>
        </p:spPr>
      </p:pic>
      <p:pic>
        <p:nvPicPr>
          <p:cNvPr id="4" name="Picture 3">
            <a:extLst>
              <a:ext uri="{FF2B5EF4-FFF2-40B4-BE49-F238E27FC236}">
                <a16:creationId xmlns:a16="http://schemas.microsoft.com/office/drawing/2014/main" id="{979B4CE7-CDE8-61D4-862C-44B6CDF8D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73220" y="2978849"/>
            <a:ext cx="2128375" cy="1418916"/>
          </a:xfrm>
          <a:prstGeom prst="rect">
            <a:avLst/>
          </a:prstGeom>
          <a:noFill/>
        </p:spPr>
      </p:pic>
      <p:pic>
        <p:nvPicPr>
          <p:cNvPr id="5" name="Picture 4">
            <a:extLst>
              <a:ext uri="{FF2B5EF4-FFF2-40B4-BE49-F238E27FC236}">
                <a16:creationId xmlns:a16="http://schemas.microsoft.com/office/drawing/2014/main" id="{26C04540-CFCA-67A2-5CF2-C5007F8A46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60285" y="3162881"/>
            <a:ext cx="1761707" cy="1050852"/>
          </a:xfrm>
          <a:prstGeom prst="rect">
            <a:avLst/>
          </a:prstGeom>
          <a:noFill/>
        </p:spPr>
      </p:pic>
      <p:sp>
        <p:nvSpPr>
          <p:cNvPr id="8" name="TextBox 7">
            <a:extLst>
              <a:ext uri="{FF2B5EF4-FFF2-40B4-BE49-F238E27FC236}">
                <a16:creationId xmlns:a16="http://schemas.microsoft.com/office/drawing/2014/main" id="{AE4F98FC-E221-C81A-CBDE-AEAC9C41F261}"/>
              </a:ext>
            </a:extLst>
          </p:cNvPr>
          <p:cNvSpPr txBox="1"/>
          <p:nvPr/>
        </p:nvSpPr>
        <p:spPr>
          <a:xfrm>
            <a:off x="7867788" y="4545581"/>
            <a:ext cx="3892804" cy="1569660"/>
          </a:xfrm>
          <a:prstGeom prst="rect">
            <a:avLst/>
          </a:prstGeom>
          <a:noFill/>
          <a:ln w="38100">
            <a:solidFill>
              <a:srgbClr val="FF0000"/>
            </a:solidFill>
          </a:ln>
        </p:spPr>
        <p:txBody>
          <a:bodyPr wrap="square" rtlCol="0">
            <a:spAutoFit/>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X-ray of spine + sacrum</a:t>
            </a:r>
            <a:endParaRPr lang="en-GB" sz="1200" dirty="0">
              <a:effectLst/>
              <a:latin typeface="Times New Roman" panose="02020603050405020304" pitchFamily="18" charset="0"/>
              <a:ea typeface="Times New Roman" panose="02020603050405020304" pitchFamily="18" charset="0"/>
            </a:endParaRP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Bamboo spine</a:t>
            </a:r>
            <a:endParaRPr lang="en-GB" sz="1200" dirty="0">
              <a:effectLst/>
              <a:latin typeface="Times New Roman" panose="02020603050405020304" pitchFamily="18" charset="0"/>
              <a:ea typeface="Times New Roman" panose="02020603050405020304" pitchFamily="18" charset="0"/>
            </a:endParaRP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Squaring of vertebral bodies </a:t>
            </a:r>
            <a:endParaRPr lang="en-GB" sz="1200" dirty="0">
              <a:effectLst/>
              <a:latin typeface="Times New Roman" panose="02020603050405020304" pitchFamily="18" charset="0"/>
              <a:ea typeface="Times New Roman" panose="02020603050405020304" pitchFamily="18" charset="0"/>
            </a:endParaRP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Subchondral sclerosis + erosions </a:t>
            </a:r>
            <a:endParaRPr lang="en-GB" sz="1200" dirty="0">
              <a:effectLst/>
              <a:latin typeface="Times New Roman" panose="02020603050405020304" pitchFamily="18" charset="0"/>
              <a:ea typeface="Times New Roman" panose="02020603050405020304" pitchFamily="18" charset="0"/>
            </a:endParaRPr>
          </a:p>
          <a:p>
            <a:pPr marL="742950" lvl="1" indent="-285750" algn="l">
              <a:buFont typeface="Courier New" panose="02070309020205020404" pitchFamily="49" charset="0"/>
              <a:buChar char="o"/>
            </a:pPr>
            <a:r>
              <a:rPr lang="en-GB" sz="1200" dirty="0" err="1">
                <a:effectLst/>
                <a:latin typeface="Garamond" panose="02020404030301010803" pitchFamily="18" charset="0"/>
                <a:ea typeface="Times New Roman" panose="02020603050405020304" pitchFamily="18" charset="0"/>
              </a:rPr>
              <a:t>Syndesmophytes</a:t>
            </a:r>
            <a:r>
              <a:rPr lang="en-GB" sz="1200" dirty="0">
                <a:effectLst/>
                <a:latin typeface="Garamond" panose="02020404030301010803" pitchFamily="18" charset="0"/>
                <a:ea typeface="Times New Roman" panose="02020603050405020304" pitchFamily="18" charset="0"/>
              </a:rPr>
              <a:t> – bony growth originating from a spinal ligament </a:t>
            </a:r>
            <a:endParaRPr lang="en-GB" sz="1200" dirty="0">
              <a:effectLst/>
              <a:latin typeface="Times New Roman" panose="02020603050405020304" pitchFamily="18" charset="0"/>
              <a:ea typeface="Times New Roman" panose="02020603050405020304" pitchFamily="18" charset="0"/>
            </a:endParaRP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Ossification of ligaments, discs + joints </a:t>
            </a:r>
            <a:endParaRPr lang="en-GB" sz="1200" dirty="0">
              <a:effectLst/>
              <a:latin typeface="Times New Roman" panose="02020603050405020304" pitchFamily="18" charset="0"/>
              <a:ea typeface="Times New Roman" panose="02020603050405020304" pitchFamily="18" charset="0"/>
            </a:endParaRP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Fusion of facet, SI + costovertebral joints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8309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Psoriatic Arthritis</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2779156124"/>
              </p:ext>
            </p:extLst>
          </p:nvPr>
        </p:nvGraphicFramePr>
        <p:xfrm>
          <a:off x="186490" y="1477840"/>
          <a:ext cx="11819020" cy="5134415"/>
        </p:xfrm>
        <a:graphic>
          <a:graphicData uri="http://schemas.openxmlformats.org/drawingml/2006/table">
            <a:tbl>
              <a:tblPr bandRow="1">
                <a:tableStyleId>{775DCB02-9BB8-47FD-8907-85C794F793BA}</a:tableStyleId>
              </a:tblPr>
              <a:tblGrid>
                <a:gridCol w="1788583">
                  <a:extLst>
                    <a:ext uri="{9D8B030D-6E8A-4147-A177-3AD203B41FA5}">
                      <a16:colId xmlns:a16="http://schemas.microsoft.com/office/drawing/2014/main" val="3953575235"/>
                    </a:ext>
                  </a:extLst>
                </a:gridCol>
                <a:gridCol w="10030437">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200" dirty="0">
                          <a:effectLst/>
                          <a:latin typeface="Garamond" panose="02020404030301010803" pitchFamily="18" charset="0"/>
                        </a:rPr>
                        <a:t>Pathology</a:t>
                      </a: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Inflammatory arthritis associated with psoriasis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1 in 5 patients with psoriasis have psoriatic arthritis (PEST Tool screens for this and asks about joint pain, swelling, nail pitting etc.)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 Done Annually!</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937996606"/>
                  </a:ext>
                </a:extLst>
              </a:tr>
              <a:tr h="251123">
                <a:tc>
                  <a:txBody>
                    <a:bodyPr/>
                    <a:lstStyle/>
                    <a:p>
                      <a:pPr>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b="1" dirty="0">
                          <a:effectLst/>
                          <a:latin typeface="Garamond" panose="02020404030301010803" pitchFamily="18" charset="0"/>
                          <a:ea typeface="Times New Roman" panose="02020603050405020304" pitchFamily="18" charset="0"/>
                        </a:rPr>
                        <a:t>Symmetrical Polyarthritis</a:t>
                      </a:r>
                      <a:r>
                        <a:rPr lang="en-GB" sz="1200" dirty="0">
                          <a:effectLst/>
                          <a:latin typeface="Garamond" panose="02020404030301010803" pitchFamily="18" charset="0"/>
                          <a:ea typeface="Times New Roman" panose="02020603050405020304" pitchFamily="18" charset="0"/>
                        </a:rPr>
                        <a:t>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F, Hands wrists, ankles and DIP joints affects, MCP joints are less commonly affected (unlike rheumatoid but rest of presentation is similar)</a:t>
                      </a:r>
                    </a:p>
                    <a:p>
                      <a:pPr marL="342900" lvl="0" indent="-342900" algn="l">
                        <a:buFont typeface="Symbol" panose="05050102010706020507" pitchFamily="18" charset="2"/>
                        <a:buChar char=""/>
                      </a:pPr>
                      <a:r>
                        <a:rPr lang="en-GB" sz="1200" b="1" dirty="0">
                          <a:effectLst/>
                          <a:latin typeface="Garamond" panose="02020404030301010803" pitchFamily="18" charset="0"/>
                          <a:ea typeface="Times New Roman" panose="02020603050405020304" pitchFamily="18" charset="0"/>
                        </a:rPr>
                        <a:t>Asymmetrical </a:t>
                      </a:r>
                      <a:r>
                        <a:rPr lang="en-GB" sz="1200" b="1" dirty="0" err="1">
                          <a:effectLst/>
                          <a:latin typeface="Garamond" panose="02020404030301010803" pitchFamily="18" charset="0"/>
                          <a:ea typeface="Times New Roman" panose="02020603050405020304" pitchFamily="18" charset="0"/>
                        </a:rPr>
                        <a:t>Pauciarthritis</a:t>
                      </a:r>
                      <a:r>
                        <a:rPr lang="en-GB" sz="1200" dirty="0">
                          <a:effectLst/>
                          <a:latin typeface="Garamond" panose="02020404030301010803" pitchFamily="18" charset="0"/>
                          <a:ea typeface="Times New Roman" panose="02020603050405020304" pitchFamily="18" charset="0"/>
                        </a:rPr>
                        <a:t>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affects mainly fingers, toes and feet. </a:t>
                      </a:r>
                      <a:r>
                        <a:rPr lang="en-GB" sz="1200" dirty="0" err="1">
                          <a:effectLst/>
                          <a:latin typeface="Garamond" panose="02020404030301010803" pitchFamily="18" charset="0"/>
                          <a:ea typeface="Times New Roman" panose="02020603050405020304" pitchFamily="18" charset="0"/>
                        </a:rPr>
                        <a:t>Pauciarthritis</a:t>
                      </a:r>
                      <a:r>
                        <a:rPr lang="en-GB" sz="1200" dirty="0">
                          <a:effectLst/>
                          <a:latin typeface="Garamond" panose="02020404030301010803" pitchFamily="18" charset="0"/>
                          <a:ea typeface="Times New Roman" panose="02020603050405020304" pitchFamily="18" charset="0"/>
                        </a:rPr>
                        <a:t> describes when the arthritis only affects a few joints.</a:t>
                      </a:r>
                    </a:p>
                    <a:p>
                      <a:pPr marL="342900" lvl="0" indent="-342900" algn="l">
                        <a:buFont typeface="Symbol" panose="05050102010706020507" pitchFamily="18" charset="2"/>
                        <a:buChar char=""/>
                      </a:pPr>
                      <a:r>
                        <a:rPr lang="en-GB" sz="1200" b="1" dirty="0" err="1">
                          <a:effectLst/>
                          <a:latin typeface="Garamond" panose="02020404030301010803" pitchFamily="18" charset="0"/>
                          <a:ea typeface="Times New Roman" panose="02020603050405020304" pitchFamily="18" charset="0"/>
                        </a:rPr>
                        <a:t>Spondylitic</a:t>
                      </a:r>
                      <a:r>
                        <a:rPr lang="en-GB" sz="1200" b="1" dirty="0">
                          <a:effectLst/>
                          <a:latin typeface="Garamond" panose="02020404030301010803" pitchFamily="18" charset="0"/>
                          <a:ea typeface="Times New Roman" panose="02020603050405020304" pitchFamily="18" charset="0"/>
                        </a:rPr>
                        <a:t> Pattern</a:t>
                      </a:r>
                      <a:r>
                        <a:rPr lang="en-GB" sz="1200" dirty="0">
                          <a:effectLst/>
                          <a:latin typeface="Garamond" panose="02020404030301010803" pitchFamily="18" charset="0"/>
                          <a:ea typeface="Times New Roman" panose="02020603050405020304" pitchFamily="18" charset="0"/>
                        </a:rPr>
                        <a:t>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M. Back stiffness, sacroiliitis, </a:t>
                      </a:r>
                      <a:r>
                        <a:rPr lang="en-GB" sz="1200" dirty="0" err="1">
                          <a:effectLst/>
                          <a:latin typeface="Garamond" panose="02020404030301010803" pitchFamily="18" charset="0"/>
                          <a:ea typeface="Times New Roman" panose="02020603050405020304" pitchFamily="18" charset="0"/>
                        </a:rPr>
                        <a:t>atlanto</a:t>
                      </a:r>
                      <a:r>
                        <a:rPr lang="en-GB" sz="1200" dirty="0">
                          <a:effectLst/>
                          <a:latin typeface="Garamond" panose="02020404030301010803" pitchFamily="18" charset="0"/>
                          <a:ea typeface="Times New Roman" panose="02020603050405020304" pitchFamily="18" charset="0"/>
                        </a:rPr>
                        <a:t>-axial joint involvement. Other areas affected can be the spine, Achilles tendon, plantar fascia.</a:t>
                      </a:r>
                    </a:p>
                    <a:p>
                      <a:pPr marL="457200" algn="l"/>
                      <a:r>
                        <a:rPr lang="en-GB" sz="1200" dirty="0">
                          <a:effectLst/>
                          <a:latin typeface="Garamond" panose="02020404030301010803" pitchFamily="18" charset="0"/>
                          <a:ea typeface="Times New Roman" panose="02020603050405020304" pitchFamily="18" charset="0"/>
                        </a:rPr>
                        <a:t> </a:t>
                      </a:r>
                    </a:p>
                    <a:p>
                      <a:pPr algn="l">
                        <a:lnSpc>
                          <a:spcPct val="107000"/>
                        </a:lnSpc>
                        <a:spcAft>
                          <a:spcPts val="800"/>
                        </a:spcAft>
                      </a:pPr>
                      <a:r>
                        <a:rPr lang="en-GB" sz="1200" b="1" dirty="0">
                          <a:effectLst/>
                          <a:latin typeface="Garamond" panose="02020404030301010803" pitchFamily="18" charset="0"/>
                          <a:ea typeface="Calibri" panose="020F0502020204030204" pitchFamily="34" charset="0"/>
                          <a:cs typeface="Times New Roman" panose="02020603050405020304" pitchFamily="18" charset="0"/>
                        </a:rPr>
                        <a:t>Signs</a:t>
                      </a:r>
                      <a:r>
                        <a:rPr lang="en-GB" sz="1200" dirty="0">
                          <a:effectLst/>
                          <a:latin typeface="Garamond" panose="02020404030301010803" pitchFamily="18" charset="0"/>
                          <a:ea typeface="Calibri" panose="020F0502020204030204" pitchFamily="34" charset="0"/>
                          <a:cs typeface="Times New Roman" panose="02020603050405020304" pitchFamily="18" charset="0"/>
                        </a:rPr>
                        <a:t> </a:t>
                      </a:r>
                      <a: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Calibri" panose="020F0502020204030204" pitchFamily="34" charset="0"/>
                          <a:cs typeface="Times New Roman" panose="02020603050405020304" pitchFamily="18" charset="0"/>
                        </a:rPr>
                        <a:t> Plaques of psoriasis, Onycholysis (separation of nail from nail bed), Dactylitis (inflammation of full finger),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Enthesitis</a:t>
                      </a:r>
                      <a:r>
                        <a:rPr lang="en-GB" sz="1200" dirty="0">
                          <a:effectLst/>
                          <a:latin typeface="Garamond" panose="02020404030301010803" pitchFamily="18" charset="0"/>
                          <a:ea typeface="Calibri" panose="020F0502020204030204" pitchFamily="34" charset="0"/>
                          <a:cs typeface="Times New Roman" panose="02020603050405020304" pitchFamily="18" charset="0"/>
                        </a:rPr>
                        <a:t> (inflammation of entheses) </a:t>
                      </a:r>
                    </a:p>
                  </a:txBody>
                  <a:tcPr marL="114300" marR="114300" marT="0" marB="0"/>
                </a:tc>
                <a:extLst>
                  <a:ext uri="{0D108BD9-81ED-4DB2-BD59-A6C34878D82A}">
                    <a16:rowId xmlns:a16="http://schemas.microsoft.com/office/drawing/2014/main" val="1874909876"/>
                  </a:ext>
                </a:extLst>
              </a:tr>
              <a:tr h="175101">
                <a:tc>
                  <a:txBody>
                    <a:bodyPr/>
                    <a:lstStyle/>
                    <a:p>
                      <a:pPr>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X-ray</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Erosion in DIPJ + periarticular new-bone formation </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Osteolysis (destruction of bone), Dactylitis (</a:t>
                      </a:r>
                      <a:r>
                        <a:rPr lang="en-GB" sz="1200" dirty="0" err="1">
                          <a:effectLst/>
                          <a:latin typeface="Garamond" panose="02020404030301010803" pitchFamily="18" charset="0"/>
                          <a:ea typeface="Times New Roman" panose="02020603050405020304" pitchFamily="18" charset="0"/>
                        </a:rPr>
                        <a:t>inflam</a:t>
                      </a:r>
                      <a:r>
                        <a:rPr lang="en-GB" sz="1200" dirty="0">
                          <a:effectLst/>
                          <a:latin typeface="Garamond" panose="02020404030301010803" pitchFamily="18" charset="0"/>
                          <a:ea typeface="Times New Roman" panose="02020603050405020304" pitchFamily="18" charset="0"/>
                        </a:rPr>
                        <a:t> of whole digit appears as soft tissue swelling)</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Pencil-in-cup deformity (central erosions of the bone beside the joint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one bone appears hollow (cup) and the other bone is narrow and sits in cup (pencil)</a:t>
                      </a: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ESR + CRP - normal or raised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Rheumatoid factor -</a:t>
                      </a:r>
                      <a:r>
                        <a:rPr lang="en-GB" sz="1200" dirty="0" err="1">
                          <a:effectLst/>
                          <a:latin typeface="Garamond" panose="02020404030301010803" pitchFamily="18" charset="0"/>
                          <a:ea typeface="Times New Roman" panose="02020603050405020304" pitchFamily="18" charset="0"/>
                        </a:rPr>
                        <a:t>ve</a:t>
                      </a:r>
                      <a:r>
                        <a:rPr lang="en-GB" sz="1200" dirty="0">
                          <a:effectLst/>
                          <a:latin typeface="Garamond" panose="02020404030301010803" pitchFamily="18" charset="0"/>
                          <a:ea typeface="Times New Roman" panose="02020603050405020304" pitchFamily="18" charset="0"/>
                        </a:rPr>
                        <a:t>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anti-CCP - negative</a:t>
                      </a: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NSAIDs for pain</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Physio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Steroid injection</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DMARDs - methotrexate, sulfasalazine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TNF inhibitor or monoclonal antibodies - etanercept, infliximab or adalimumab </a:t>
                      </a:r>
                    </a:p>
                  </a:txBody>
                  <a:tcPr marL="114300" marR="114300" marT="0" marB="0"/>
                </a:tc>
                <a:extLst>
                  <a:ext uri="{0D108BD9-81ED-4DB2-BD59-A6C34878D82A}">
                    <a16:rowId xmlns:a16="http://schemas.microsoft.com/office/drawing/2014/main" val="3079273120"/>
                  </a:ext>
                </a:extLst>
              </a:tr>
              <a:tr h="1106102">
                <a:tc>
                  <a:txBody>
                    <a:bodyPr/>
                    <a:lstStyle/>
                    <a:p>
                      <a:pPr>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Complications</a:t>
                      </a:r>
                    </a:p>
                  </a:txBody>
                  <a:tcPr marL="58339" marR="58339" marT="29170" marB="29170"/>
                </a:tc>
                <a:tc>
                  <a:txBody>
                    <a:bodyPr/>
                    <a:lstStyle/>
                    <a:p>
                      <a:pPr algn="l">
                        <a:lnSpc>
                          <a:spcPct val="107000"/>
                        </a:lnSpc>
                        <a:spcAft>
                          <a:spcPts val="800"/>
                        </a:spcAft>
                      </a:pPr>
                      <a:r>
                        <a:rPr lang="en-GB" sz="1200" b="1" dirty="0">
                          <a:effectLst/>
                          <a:latin typeface="Garamond" panose="02020404030301010803" pitchFamily="18" charset="0"/>
                          <a:ea typeface="Calibri" panose="020F0502020204030204" pitchFamily="34" charset="0"/>
                          <a:cs typeface="Times New Roman" panose="02020603050405020304" pitchFamily="18" charset="0"/>
                        </a:rPr>
                        <a:t>Arthritis </a:t>
                      </a:r>
                      <a:r>
                        <a:rPr lang="en-GB" sz="1200" b="1" dirty="0" err="1">
                          <a:effectLst/>
                          <a:latin typeface="Garamond" panose="02020404030301010803" pitchFamily="18" charset="0"/>
                          <a:ea typeface="Calibri" panose="020F0502020204030204" pitchFamily="34" charset="0"/>
                          <a:cs typeface="Times New Roman" panose="02020603050405020304" pitchFamily="18" charset="0"/>
                        </a:rPr>
                        <a:t>Mutilans</a:t>
                      </a:r>
                      <a:r>
                        <a:rPr lang="en-GB" sz="1200" b="1" dirty="0">
                          <a:effectLst/>
                          <a:latin typeface="Garamond" panose="02020404030301010803" pitchFamily="18" charset="0"/>
                          <a:ea typeface="Calibri" panose="020F0502020204030204" pitchFamily="34" charset="0"/>
                          <a:cs typeface="Times New Roman" panose="02020603050405020304" pitchFamily="18" charset="0"/>
                        </a:rPr>
                        <a:t> </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Most severe form of psoriatic arthritis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Occurs in phalanxes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Osteolysis of bones around joints in digits → leads to progressive shortening </a:t>
                      </a:r>
                    </a:p>
                    <a:p>
                      <a:pPr marL="342900" lvl="0" indent="-342900" algn="l">
                        <a:buFont typeface="Symbol" panose="05050102010706020507" pitchFamily="18" charset="2"/>
                        <a:buChar char=""/>
                      </a:pPr>
                      <a:r>
                        <a:rPr lang="en-GB" sz="1200" b="0" i="0" u="none" strike="noStrike" cap="none" dirty="0">
                          <a:solidFill>
                            <a:schemeClr val="dk1"/>
                          </a:solidFill>
                          <a:effectLst/>
                          <a:latin typeface="Garamond" panose="02020404030301010803" pitchFamily="18" charset="0"/>
                          <a:ea typeface="+mn-ea"/>
                          <a:cs typeface="+mn-cs"/>
                          <a:sym typeface="Arial"/>
                        </a:rPr>
                        <a:t>Skin then folds as digit shortens → telescopic finger </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4206802143"/>
                  </a:ext>
                </a:extLst>
              </a:tr>
            </a:tbl>
          </a:graphicData>
        </a:graphic>
      </p:graphicFrame>
      <p:pic>
        <p:nvPicPr>
          <p:cNvPr id="7" name="Picture 6" descr="Text&#10;&#10;Description automatically generated with medium confidence">
            <a:extLst>
              <a:ext uri="{FF2B5EF4-FFF2-40B4-BE49-F238E27FC236}">
                <a16:creationId xmlns:a16="http://schemas.microsoft.com/office/drawing/2014/main" id="{45C9DDD5-1ACE-95F9-3A66-95AF96DEC7ED}"/>
              </a:ext>
            </a:extLst>
          </p:cNvPr>
          <p:cNvPicPr>
            <a:picLocks noChangeAspect="1"/>
          </p:cNvPicPr>
          <p:nvPr/>
        </p:nvPicPr>
        <p:blipFill>
          <a:blip r:embed="rId3"/>
          <a:stretch>
            <a:fillRect/>
          </a:stretch>
        </p:blipFill>
        <p:spPr>
          <a:xfrm>
            <a:off x="7366835" y="3918741"/>
            <a:ext cx="4638675" cy="2609254"/>
          </a:xfrm>
          <a:prstGeom prst="rect">
            <a:avLst/>
          </a:prstGeom>
        </p:spPr>
      </p:pic>
      <p:sp>
        <p:nvSpPr>
          <p:cNvPr id="9" name="TextBox 8">
            <a:extLst>
              <a:ext uri="{FF2B5EF4-FFF2-40B4-BE49-F238E27FC236}">
                <a16:creationId xmlns:a16="http://schemas.microsoft.com/office/drawing/2014/main" id="{A2244746-23E2-305F-872C-41035DAA498E}"/>
              </a:ext>
            </a:extLst>
          </p:cNvPr>
          <p:cNvSpPr txBox="1"/>
          <p:nvPr/>
        </p:nvSpPr>
        <p:spPr>
          <a:xfrm>
            <a:off x="1920040" y="2939855"/>
            <a:ext cx="9867900" cy="954107"/>
          </a:xfrm>
          <a:prstGeom prst="rect">
            <a:avLst/>
          </a:prstGeom>
          <a:noFill/>
          <a:ln w="38100">
            <a:solidFill>
              <a:srgbClr val="FF0000"/>
            </a:solidFill>
          </a:ln>
        </p:spPr>
        <p:txBody>
          <a:bodyPr wrap="square" rtlCol="0">
            <a:spAutoFit/>
          </a:bodyPr>
          <a:lstStyle/>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07463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Reactive Arthritis</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2687053478"/>
              </p:ext>
            </p:extLst>
          </p:nvPr>
        </p:nvGraphicFramePr>
        <p:xfrm>
          <a:off x="186490" y="1477840"/>
          <a:ext cx="11819020" cy="4518152"/>
        </p:xfrm>
        <a:graphic>
          <a:graphicData uri="http://schemas.openxmlformats.org/drawingml/2006/table">
            <a:tbl>
              <a:tblPr bandRow="1">
                <a:tableStyleId>{775DCB02-9BB8-47FD-8907-85C794F793BA}</a:tableStyleId>
              </a:tblPr>
              <a:tblGrid>
                <a:gridCol w="1788583">
                  <a:extLst>
                    <a:ext uri="{9D8B030D-6E8A-4147-A177-3AD203B41FA5}">
                      <a16:colId xmlns:a16="http://schemas.microsoft.com/office/drawing/2014/main" val="3953575235"/>
                    </a:ext>
                  </a:extLst>
                </a:gridCol>
                <a:gridCol w="10030437">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400" dirty="0">
                          <a:effectLst/>
                          <a:latin typeface="Garamond" panose="02020404030301010803" pitchFamily="18" charset="0"/>
                        </a:rPr>
                        <a:t>Pathology</a:t>
                      </a:r>
                    </a:p>
                    <a:p>
                      <a:pPr>
                        <a:lnSpc>
                          <a:spcPct val="107000"/>
                        </a:lnSpc>
                        <a:spcAft>
                          <a:spcPts val="800"/>
                        </a:spcAft>
                      </a:pPr>
                      <a:r>
                        <a:rPr lang="en-GB" sz="1400" dirty="0">
                          <a:effectLst/>
                          <a:latin typeface="Garamond" panose="02020404030301010803" pitchFamily="18" charset="0"/>
                        </a:rPr>
                        <a:t>Causes</a:t>
                      </a: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Inflammatory arthritis that occurs after exposure to certain GI or GU infections </a:t>
                      </a:r>
                      <a:br>
                        <a:rPr lang="en-GB" sz="1400" dirty="0">
                          <a:effectLst/>
                          <a:latin typeface="Garamond" panose="02020404030301010803" pitchFamily="18" charset="0"/>
                          <a:ea typeface="Calibri" panose="020F0502020204030204" pitchFamily="34" charset="0"/>
                          <a:cs typeface="Times New Roman" panose="02020603050405020304" pitchFamily="18" charset="0"/>
                        </a:rPr>
                      </a:br>
                      <a:br>
                        <a:rPr lang="en-GB" sz="1400" dirty="0">
                          <a:effectLst/>
                          <a:latin typeface="Garamond" panose="02020404030301010803" pitchFamily="18" charset="0"/>
                          <a:ea typeface="Calibri" panose="020F0502020204030204" pitchFamily="34" charset="0"/>
                          <a:cs typeface="Times New Roman" panose="02020603050405020304" pitchFamily="18" charset="0"/>
                        </a:rPr>
                      </a:br>
                      <a:r>
                        <a:rPr lang="en-GB" sz="1400" dirty="0">
                          <a:effectLst/>
                          <a:latin typeface="Garamond" panose="02020404030301010803" pitchFamily="18" charset="0"/>
                          <a:ea typeface="Calibri" panose="020F0502020204030204" pitchFamily="34" charset="0"/>
                          <a:cs typeface="Times New Roman" panose="02020603050405020304" pitchFamily="18" charset="0"/>
                        </a:rPr>
                        <a:t>Chlamydia - C trachomatis v common, Campylobacter </a:t>
                      </a:r>
                      <a:r>
                        <a:rPr lang="en-GB" sz="1400" dirty="0" err="1">
                          <a:effectLst/>
                          <a:latin typeface="Garamond" panose="02020404030301010803" pitchFamily="18" charset="0"/>
                          <a:ea typeface="Calibri" panose="020F0502020204030204" pitchFamily="34" charset="0"/>
                          <a:cs typeface="Times New Roman" panose="02020603050405020304" pitchFamily="18" charset="0"/>
                        </a:rPr>
                        <a:t>jejuni</a:t>
                      </a:r>
                      <a:r>
                        <a:rPr lang="en-GB" sz="1400" dirty="0">
                          <a:effectLst/>
                          <a:latin typeface="Garamond" panose="02020404030301010803" pitchFamily="18" charset="0"/>
                          <a:ea typeface="Calibri" panose="020F0502020204030204" pitchFamily="34" charset="0"/>
                          <a:cs typeface="Times New Roman" panose="02020603050405020304" pitchFamily="18" charset="0"/>
                        </a:rPr>
                        <a:t>, Salmonella enteritidis, Shigella </a:t>
                      </a:r>
                    </a:p>
                  </a:txBody>
                  <a:tcPr marL="114300" marR="114300" marT="0" marB="0"/>
                </a:tc>
                <a:extLst>
                  <a:ext uri="{0D108BD9-81ED-4DB2-BD59-A6C34878D82A}">
                    <a16:rowId xmlns:a16="http://schemas.microsoft.com/office/drawing/2014/main" val="3937996606"/>
                  </a:ext>
                </a:extLst>
              </a:tr>
              <a:tr h="251123">
                <a:tc>
                  <a:txBody>
                    <a:bodyPr/>
                    <a:lstStyle/>
                    <a:p>
                      <a:pPr>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Begin 1-4 weeks after onset of infection</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Asymmetrical </a:t>
                      </a:r>
                      <a:r>
                        <a:rPr lang="en-GB" sz="1400" dirty="0" err="1">
                          <a:effectLst/>
                          <a:latin typeface="Garamond" panose="02020404030301010803" pitchFamily="18" charset="0"/>
                          <a:ea typeface="Times New Roman" panose="02020603050405020304" pitchFamily="18" charset="0"/>
                        </a:rPr>
                        <a:t>oligoarthritis</a:t>
                      </a:r>
                      <a:r>
                        <a:rPr lang="en-GB" sz="1400" dirty="0">
                          <a:effectLst/>
                          <a:latin typeface="Garamond" panose="02020404030301010803" pitchFamily="18" charset="0"/>
                          <a:ea typeface="Times New Roman" panose="02020603050405020304" pitchFamily="18" charset="0"/>
                        </a:rPr>
                        <a:t>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Painful, swollen, warm, red + stiff joints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Dactylitis </a:t>
                      </a:r>
                    </a:p>
                    <a:p>
                      <a:pPr marL="342900" lvl="0" indent="-342900" algn="l">
                        <a:buFont typeface="Symbol" panose="05050102010706020507" pitchFamily="18" charset="2"/>
                        <a:buChar char=""/>
                      </a:pPr>
                      <a:r>
                        <a:rPr lang="en-GB" sz="1400" b="0" i="0" u="none" strike="noStrike" cap="none" dirty="0">
                          <a:solidFill>
                            <a:schemeClr val="dk1"/>
                          </a:solidFill>
                          <a:effectLst/>
                          <a:latin typeface="Garamond" panose="02020404030301010803" pitchFamily="18" charset="0"/>
                          <a:ea typeface="+mn-ea"/>
                          <a:cs typeface="+mn-cs"/>
                          <a:sym typeface="Arial"/>
                        </a:rPr>
                        <a:t>Classic triad → conjunctivitis, urethritis + arthritis </a:t>
                      </a:r>
                      <a:r>
                        <a:rPr lang="en-GB" sz="1400" b="0" i="1" u="none" strike="noStrike" cap="none" dirty="0">
                          <a:solidFill>
                            <a:schemeClr val="dk1"/>
                          </a:solidFill>
                          <a:effectLst/>
                          <a:latin typeface="Garamond" panose="02020404030301010803" pitchFamily="18" charset="0"/>
                          <a:ea typeface="+mn-ea"/>
                          <a:cs typeface="+mn-cs"/>
                          <a:sym typeface="Arial"/>
                        </a:rPr>
                        <a:t>(can’t see, can’t pee, can’t climb a tree) </a:t>
                      </a:r>
                      <a:r>
                        <a:rPr lang="en-GB" sz="1400" b="0" i="1"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400" b="0" i="1" u="none" strike="noStrike" cap="none" dirty="0">
                          <a:solidFill>
                            <a:schemeClr val="dk1"/>
                          </a:solidFill>
                          <a:effectLst/>
                          <a:latin typeface="Garamond" panose="02020404030301010803" pitchFamily="18" charset="0"/>
                          <a:ea typeface="+mn-ea"/>
                          <a:cs typeface="+mn-cs"/>
                          <a:sym typeface="Arial"/>
                        </a:rPr>
                        <a:t> </a:t>
                      </a:r>
                      <a:r>
                        <a:rPr lang="en-GB" sz="1400" b="0" i="0" u="sng" strike="noStrike" cap="none" dirty="0">
                          <a:solidFill>
                            <a:schemeClr val="dk1"/>
                          </a:solidFill>
                          <a:effectLst/>
                          <a:latin typeface="Garamond" panose="02020404030301010803" pitchFamily="18" charset="0"/>
                          <a:ea typeface="+mn-ea"/>
                          <a:cs typeface="+mn-cs"/>
                          <a:sym typeface="Arial"/>
                        </a:rPr>
                        <a:t>Reiter’s Syndrome </a:t>
                      </a:r>
                      <a:r>
                        <a:rPr lang="en-GB" sz="1400" b="0" i="0" u="none" strike="noStrike" cap="none" dirty="0">
                          <a:solidFill>
                            <a:schemeClr val="dk1"/>
                          </a:solidFill>
                          <a:effectLst/>
                          <a:latin typeface="Garamond" panose="02020404030301010803" pitchFamily="18" charset="0"/>
                          <a:ea typeface="+mn-ea"/>
                          <a:cs typeface="+mn-cs"/>
                          <a:sym typeface="Arial"/>
                        </a:rPr>
                        <a:t>(bilateral conjunctivitis, anterior uveitis, circinate balanitis)</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1874909876"/>
                  </a:ext>
                </a:extLst>
              </a:tr>
              <a:tr h="175101">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ESR + CRP - raised</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ANA - negative</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RF - negative</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X-ray – sacroiliitis (pain in SI joints) or enthesopathy (inflamed </a:t>
                      </a:r>
                      <a:r>
                        <a:rPr lang="en-GB" sz="1400" dirty="0" err="1">
                          <a:effectLst/>
                          <a:latin typeface="Garamond" panose="02020404030301010803" pitchFamily="18" charset="0"/>
                          <a:ea typeface="Times New Roman" panose="02020603050405020304" pitchFamily="18" charset="0"/>
                        </a:rPr>
                        <a:t>ehtheses</a:t>
                      </a:r>
                      <a:r>
                        <a:rPr lang="en-GB" sz="1400" dirty="0">
                          <a:effectLst/>
                          <a:latin typeface="Garamond" panose="02020404030301010803" pitchFamily="18" charset="0"/>
                          <a:ea typeface="Times New Roman" panose="02020603050405020304" pitchFamily="18" charset="0"/>
                        </a:rPr>
                        <a:t>)</a:t>
                      </a:r>
                    </a:p>
                    <a:p>
                      <a:pPr marL="342900" lvl="0" indent="-342900" algn="l">
                        <a:buFont typeface="Symbol" panose="05050102010706020507" pitchFamily="18" charset="2"/>
                        <a:buChar char=""/>
                      </a:pPr>
                      <a:r>
                        <a:rPr lang="en-GB" sz="1400" b="0" i="0" u="none" strike="noStrike" cap="none" dirty="0">
                          <a:solidFill>
                            <a:schemeClr val="dk1"/>
                          </a:solidFill>
                          <a:effectLst/>
                          <a:latin typeface="Garamond" panose="02020404030301010803" pitchFamily="18" charset="0"/>
                          <a:ea typeface="+mn-ea"/>
                          <a:cs typeface="+mn-cs"/>
                          <a:sym typeface="Arial"/>
                        </a:rPr>
                        <a:t>Joint aspirate (gram staining, culture and sensitivity) - negative (exclude septic arthritis </a:t>
                      </a:r>
                      <a:br>
                        <a:rPr lang="en-GB" sz="1400" b="0" i="0" u="none" strike="noStrike" cap="none" dirty="0">
                          <a:solidFill>
                            <a:schemeClr val="dk1"/>
                          </a:solidFill>
                          <a:effectLst/>
                          <a:latin typeface="Garamond" panose="02020404030301010803" pitchFamily="18" charset="0"/>
                          <a:ea typeface="+mn-ea"/>
                          <a:cs typeface="+mn-cs"/>
                          <a:sym typeface="Arial"/>
                        </a:rPr>
                      </a:br>
                      <a:r>
                        <a:rPr lang="en-GB" sz="1400" b="0" i="0" u="none" strike="noStrike" cap="none" dirty="0">
                          <a:solidFill>
                            <a:schemeClr val="dk1"/>
                          </a:solidFill>
                          <a:effectLst/>
                          <a:latin typeface="Garamond" panose="02020404030301010803" pitchFamily="18" charset="0"/>
                          <a:ea typeface="+mn-ea"/>
                          <a:cs typeface="+mn-cs"/>
                          <a:sym typeface="Arial"/>
                        </a:rPr>
                        <a:t>+ gout </a:t>
                      </a:r>
                      <a:r>
                        <a:rPr lang="en-GB" sz="14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400" b="0" i="0" u="none" strike="noStrike" cap="none" dirty="0">
                          <a:solidFill>
                            <a:schemeClr val="dk1"/>
                          </a:solidFill>
                          <a:effectLst/>
                          <a:latin typeface="Garamond" panose="02020404030301010803" pitchFamily="18" charset="0"/>
                          <a:ea typeface="+mn-ea"/>
                          <a:cs typeface="+mn-cs"/>
                          <a:sym typeface="Arial"/>
                        </a:rPr>
                        <a:t> if sent for crystal examination) </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Giving antibiotics until possibility of septic arthritis is excluded.</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NSAID</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Steroid injections into the affected joints with systemic steroids being required </a:t>
                      </a:r>
                      <a:br>
                        <a:rPr lang="en-GB" sz="1400" dirty="0">
                          <a:effectLst/>
                          <a:latin typeface="Garamond" panose="02020404030301010803" pitchFamily="18" charset="0"/>
                          <a:ea typeface="Times New Roman" panose="02020603050405020304" pitchFamily="18" charset="0"/>
                        </a:rPr>
                      </a:br>
                      <a:r>
                        <a:rPr lang="en-GB" sz="1400" dirty="0">
                          <a:effectLst/>
                          <a:latin typeface="Garamond" panose="02020404030301010803" pitchFamily="18" charset="0"/>
                          <a:ea typeface="Times New Roman" panose="02020603050405020304" pitchFamily="18" charset="0"/>
                        </a:rPr>
                        <a:t>particularly when multiple joints are affected</a:t>
                      </a:r>
                    </a:p>
                    <a:p>
                      <a:pPr marL="342900" lvl="0" indent="-342900" algn="l">
                        <a:buFont typeface="Symbol" panose="05050102010706020507" pitchFamily="18" charset="2"/>
                        <a:buChar char=""/>
                      </a:pPr>
                      <a:r>
                        <a:rPr lang="en-GB" sz="1400" b="0" i="0" u="none" strike="noStrike" cap="none" dirty="0">
                          <a:solidFill>
                            <a:schemeClr val="dk1"/>
                          </a:solidFill>
                          <a:effectLst/>
                          <a:latin typeface="Garamond" panose="02020404030301010803" pitchFamily="18" charset="0"/>
                          <a:ea typeface="+mn-ea"/>
                          <a:cs typeface="+mn-cs"/>
                          <a:sym typeface="Arial"/>
                        </a:rPr>
                        <a:t>DMARD or anti-TNF medications - chronic arthritis (if not resolved within 6 </a:t>
                      </a:r>
                      <a:br>
                        <a:rPr lang="en-GB" sz="1400" b="0" i="0" u="none" strike="noStrike" cap="none" dirty="0">
                          <a:solidFill>
                            <a:schemeClr val="dk1"/>
                          </a:solidFill>
                          <a:effectLst/>
                          <a:latin typeface="Garamond" panose="02020404030301010803" pitchFamily="18" charset="0"/>
                          <a:ea typeface="+mn-ea"/>
                          <a:cs typeface="+mn-cs"/>
                          <a:sym typeface="Arial"/>
                        </a:rPr>
                      </a:br>
                      <a:r>
                        <a:rPr lang="en-GB" sz="1400" b="0" i="0" u="none" strike="noStrike" cap="none" dirty="0">
                          <a:solidFill>
                            <a:schemeClr val="dk1"/>
                          </a:solidFill>
                          <a:effectLst/>
                          <a:latin typeface="Garamond" panose="02020404030301010803" pitchFamily="18" charset="0"/>
                          <a:ea typeface="+mn-ea"/>
                          <a:cs typeface="+mn-cs"/>
                          <a:sym typeface="Arial"/>
                        </a:rPr>
                        <a:t>months and don’t recur)</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079273120"/>
                  </a:ext>
                </a:extLst>
              </a:tr>
            </a:tbl>
          </a:graphicData>
        </a:graphic>
      </p:graphicFrame>
      <p:pic>
        <p:nvPicPr>
          <p:cNvPr id="3" name="Picture 2">
            <a:extLst>
              <a:ext uri="{FF2B5EF4-FFF2-40B4-BE49-F238E27FC236}">
                <a16:creationId xmlns:a16="http://schemas.microsoft.com/office/drawing/2014/main" id="{1CC35B2B-9F82-6789-0E2A-28109966B121}"/>
              </a:ext>
            </a:extLst>
          </p:cNvPr>
          <p:cNvPicPr>
            <a:picLocks noChangeAspect="1"/>
          </p:cNvPicPr>
          <p:nvPr/>
        </p:nvPicPr>
        <p:blipFill>
          <a:blip r:embed="rId3"/>
          <a:stretch>
            <a:fillRect/>
          </a:stretch>
        </p:blipFill>
        <p:spPr>
          <a:xfrm>
            <a:off x="8478027" y="3349625"/>
            <a:ext cx="3713973" cy="3343275"/>
          </a:xfrm>
          <a:prstGeom prst="rect">
            <a:avLst/>
          </a:prstGeom>
        </p:spPr>
      </p:pic>
    </p:spTree>
    <p:extLst>
      <p:ext uri="{BB962C8B-B14F-4D97-AF65-F5344CB8AC3E}">
        <p14:creationId xmlns:p14="http://schemas.microsoft.com/office/powerpoint/2010/main" val="898394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Enteric Arthritis</a:t>
            </a:r>
            <a:endParaRPr dirty="0">
              <a:solidFill>
                <a:srgbClr val="FFFFFF"/>
              </a:solidFill>
            </a:endParaRPr>
          </a:p>
        </p:txBody>
      </p:sp>
      <p:pic>
        <p:nvPicPr>
          <p:cNvPr id="9218" name="Picture 2" descr="100P - Enteropathic Arthropathy - YouTube">
            <a:extLst>
              <a:ext uri="{FF2B5EF4-FFF2-40B4-BE49-F238E27FC236}">
                <a16:creationId xmlns:a16="http://schemas.microsoft.com/office/drawing/2014/main" id="{3FADE1B8-FCC6-0F30-99A5-5EEBFA22B5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449387"/>
            <a:ext cx="8966200" cy="504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46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Juvenile Idiopathic Arthritis </a:t>
            </a:r>
            <a:endParaRPr dirty="0">
              <a:solidFill>
                <a:srgbClr val="FFFFFF"/>
              </a:solidFill>
            </a:endParaRPr>
          </a:p>
        </p:txBody>
      </p:sp>
      <p:sp>
        <p:nvSpPr>
          <p:cNvPr id="4" name="TextBox 3">
            <a:extLst>
              <a:ext uri="{FF2B5EF4-FFF2-40B4-BE49-F238E27FC236}">
                <a16:creationId xmlns:a16="http://schemas.microsoft.com/office/drawing/2014/main" id="{169F694E-F7A0-1670-FAB6-753D8632905D}"/>
              </a:ext>
            </a:extLst>
          </p:cNvPr>
          <p:cNvSpPr txBox="1"/>
          <p:nvPr/>
        </p:nvSpPr>
        <p:spPr>
          <a:xfrm>
            <a:off x="209548" y="1365738"/>
            <a:ext cx="6358892" cy="4185761"/>
          </a:xfrm>
          <a:prstGeom prst="rect">
            <a:avLst/>
          </a:prstGeom>
          <a:noFill/>
        </p:spPr>
        <p:txBody>
          <a:bodyPr wrap="square" rtlCol="0">
            <a:spAutoFit/>
          </a:bodyPr>
          <a:lstStyle/>
          <a:p>
            <a:r>
              <a:rPr lang="en-GB" sz="1800" b="1" dirty="0">
                <a:latin typeface="Garamond" panose="02020404030301010803" pitchFamily="18" charset="0"/>
              </a:rPr>
              <a:t>Still’s Disease (Systemic JIA)</a:t>
            </a:r>
          </a:p>
          <a:p>
            <a:pPr marL="342900" lvl="0" indent="-342900">
              <a:buFont typeface="Symbol" panose="05050102010706020507" pitchFamily="18" charset="2"/>
              <a:buChar char=""/>
            </a:pPr>
            <a:r>
              <a:rPr lang="en-GB" sz="1800" dirty="0" err="1">
                <a:effectLst/>
                <a:latin typeface="Garamond" panose="02020404030301010803" pitchFamily="18" charset="0"/>
                <a:ea typeface="Times New Roman" panose="02020603050405020304" pitchFamily="18" charset="0"/>
              </a:rPr>
              <a:t>Px</a:t>
            </a:r>
            <a:r>
              <a:rPr lang="en-GB" sz="1800" dirty="0">
                <a:effectLst/>
                <a:latin typeface="Garamond" panose="02020404030301010803" pitchFamily="18" charset="0"/>
                <a:ea typeface="Times New Roman" panose="02020603050405020304" pitchFamily="18" charset="0"/>
              </a:rPr>
              <a:t> </a:t>
            </a:r>
            <a:r>
              <a:rPr lang="en-GB" sz="1800" dirty="0">
                <a:effectLst/>
                <a:latin typeface="Garamond" panose="02020404030301010803" pitchFamily="18" charset="0"/>
                <a:ea typeface="Times New Roman" panose="02020603050405020304" pitchFamily="18" charset="0"/>
                <a:sym typeface="Wingdings" panose="05000000000000000000" pitchFamily="2" charset="2"/>
              </a:rPr>
              <a:t></a:t>
            </a:r>
            <a:r>
              <a:rPr lang="en-GB" sz="1800" dirty="0">
                <a:effectLst/>
                <a:latin typeface="Garamond" panose="02020404030301010803" pitchFamily="18" charset="0"/>
                <a:ea typeface="Times New Roman" panose="02020603050405020304" pitchFamily="18" charset="0"/>
              </a:rPr>
              <a:t> Subtle salmon-pink rash, high swinging fevers, enlarged lymph nodes, weight loss, joint inflammation and pain, splenomegaly, muscle pain, pleuritis + pericarditis </a:t>
            </a:r>
          </a:p>
          <a:p>
            <a:pPr lvl="0"/>
            <a:endParaRPr lang="en-GB" sz="1800" dirty="0">
              <a:effectLst/>
              <a:latin typeface="Garamond" panose="02020404030301010803" pitchFamily="18" charset="0"/>
              <a:ea typeface="Times New Roman" panose="02020603050405020304" pitchFamily="18" charset="0"/>
            </a:endParaRPr>
          </a:p>
          <a:p>
            <a:pPr marL="342900" lvl="0" indent="-342900">
              <a:buFont typeface="Symbol" panose="05050102010706020507" pitchFamily="18" charset="2"/>
              <a:buChar char=""/>
            </a:pPr>
            <a:r>
              <a:rPr lang="en-GB" sz="1800" dirty="0" err="1">
                <a:effectLst/>
                <a:latin typeface="Garamond" panose="02020404030301010803" pitchFamily="18" charset="0"/>
                <a:ea typeface="Times New Roman" panose="02020603050405020304" pitchFamily="18" charset="0"/>
              </a:rPr>
              <a:t>Ix</a:t>
            </a:r>
            <a:r>
              <a:rPr lang="en-GB" sz="1800" dirty="0">
                <a:effectLst/>
                <a:latin typeface="Garamond" panose="02020404030301010803" pitchFamily="18" charset="0"/>
                <a:ea typeface="Times New Roman" panose="02020603050405020304" pitchFamily="18" charset="0"/>
              </a:rPr>
              <a:t> </a:t>
            </a:r>
            <a:r>
              <a:rPr lang="en-GB" sz="1800" dirty="0">
                <a:effectLst/>
                <a:latin typeface="Garamond" panose="02020404030301010803" pitchFamily="18" charset="0"/>
                <a:ea typeface="Times New Roman" panose="02020603050405020304" pitchFamily="18" charset="0"/>
                <a:sym typeface="Wingdings" panose="05000000000000000000" pitchFamily="2" charset="2"/>
              </a:rPr>
              <a:t></a:t>
            </a:r>
            <a:r>
              <a:rPr lang="en-GB" sz="1800" dirty="0">
                <a:effectLst/>
                <a:latin typeface="Garamond" panose="02020404030301010803" pitchFamily="18" charset="0"/>
                <a:ea typeface="Times New Roman" panose="02020603050405020304" pitchFamily="18" charset="0"/>
              </a:rPr>
              <a:t> Antinuclear antibodies + rheumatoid factors are </a:t>
            </a:r>
            <a:r>
              <a:rPr lang="en-GB" sz="1800" dirty="0" err="1">
                <a:effectLst/>
                <a:latin typeface="Garamond" panose="02020404030301010803" pitchFamily="18" charset="0"/>
                <a:ea typeface="Times New Roman" panose="02020603050405020304" pitchFamily="18" charset="0"/>
              </a:rPr>
              <a:t>typ</a:t>
            </a:r>
            <a:r>
              <a:rPr lang="en-GB" sz="1800" dirty="0">
                <a:effectLst/>
                <a:latin typeface="Garamond" panose="02020404030301010803" pitchFamily="18" charset="0"/>
                <a:ea typeface="Times New Roman" panose="02020603050405020304" pitchFamily="18" charset="0"/>
              </a:rPr>
              <a:t> negative. Raised CRP, ESR, platelets and serum ferritin</a:t>
            </a:r>
          </a:p>
          <a:p>
            <a:pPr lvl="0"/>
            <a:endParaRPr lang="en-GB" sz="1800" dirty="0">
              <a:effectLst/>
              <a:latin typeface="Garamond" panose="02020404030301010803" pitchFamily="18" charset="0"/>
              <a:ea typeface="Times New Roman" panose="02020603050405020304" pitchFamily="18" charset="0"/>
            </a:endParaRPr>
          </a:p>
          <a:p>
            <a:pPr marL="342900" lvl="0" indent="-342900">
              <a:buFont typeface="Symbol" panose="05050102010706020507" pitchFamily="18" charset="2"/>
              <a:buChar char=""/>
            </a:pPr>
            <a:r>
              <a:rPr lang="en-GB" sz="1800" u="sng" dirty="0">
                <a:effectLst/>
                <a:latin typeface="Garamond" panose="02020404030301010803" pitchFamily="18" charset="0"/>
                <a:ea typeface="Times New Roman" panose="02020603050405020304" pitchFamily="18" charset="0"/>
              </a:rPr>
              <a:t>Think of it if rash, fevers, joint pain and fever for more than 5 days (Kawasaki, Stills, RF and leukaemia)</a:t>
            </a:r>
          </a:p>
          <a:p>
            <a:pPr lvl="0"/>
            <a:endParaRPr lang="en-GB" sz="1800" dirty="0">
              <a:effectLst/>
              <a:latin typeface="Garamond" panose="02020404030301010803" pitchFamily="18"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Garamond" panose="02020404030301010803" pitchFamily="18" charset="0"/>
                <a:ea typeface="Times New Roman" panose="02020603050405020304" pitchFamily="18" charset="0"/>
              </a:rPr>
              <a:t>Complications </a:t>
            </a:r>
            <a:r>
              <a:rPr lang="en-GB" sz="1800" dirty="0">
                <a:effectLst/>
                <a:latin typeface="Garamond" panose="02020404030301010803" pitchFamily="18" charset="0"/>
                <a:ea typeface="Times New Roman" panose="02020603050405020304" pitchFamily="18" charset="0"/>
                <a:sym typeface="Wingdings" panose="05000000000000000000" pitchFamily="2" charset="2"/>
              </a:rPr>
              <a:t></a:t>
            </a:r>
            <a:r>
              <a:rPr lang="en-GB" sz="1800" dirty="0">
                <a:effectLst/>
                <a:latin typeface="Garamond" panose="02020404030301010803" pitchFamily="18" charset="0"/>
                <a:ea typeface="Times New Roman" panose="02020603050405020304" pitchFamily="18" charset="0"/>
              </a:rPr>
              <a:t> Macrophage Activation Syndrome (MAS) </a:t>
            </a:r>
            <a:r>
              <a:rPr lang="en-GB" sz="1800" dirty="0">
                <a:effectLst/>
                <a:latin typeface="Garamond" panose="02020404030301010803" pitchFamily="18" charset="0"/>
                <a:ea typeface="Times New Roman" panose="02020603050405020304" pitchFamily="18" charset="0"/>
                <a:sym typeface="Wingdings" panose="05000000000000000000" pitchFamily="2" charset="2"/>
              </a:rPr>
              <a:t></a:t>
            </a:r>
            <a:r>
              <a:rPr lang="en-GB" sz="1800" dirty="0">
                <a:effectLst/>
                <a:latin typeface="Garamond" panose="02020404030301010803" pitchFamily="18" charset="0"/>
                <a:ea typeface="Times New Roman" panose="02020603050405020304" pitchFamily="18" charset="0"/>
              </a:rPr>
              <a:t> acutely unwell, DIC, anaemia, thrombocytopenia, bleeding, non-blanching rash. Key finding (low ESR</a:t>
            </a:r>
          </a:p>
          <a:p>
            <a:endParaRPr lang="en-GB" dirty="0"/>
          </a:p>
        </p:txBody>
      </p:sp>
      <p:sp>
        <p:nvSpPr>
          <p:cNvPr id="6" name="TextBox 5">
            <a:extLst>
              <a:ext uri="{FF2B5EF4-FFF2-40B4-BE49-F238E27FC236}">
                <a16:creationId xmlns:a16="http://schemas.microsoft.com/office/drawing/2014/main" id="{2A7CEC4F-F377-52FA-F6B4-511CCB997DD6}"/>
              </a:ext>
            </a:extLst>
          </p:cNvPr>
          <p:cNvSpPr txBox="1"/>
          <p:nvPr/>
        </p:nvSpPr>
        <p:spPr>
          <a:xfrm>
            <a:off x="398144" y="5324993"/>
            <a:ext cx="5981701" cy="1446550"/>
          </a:xfrm>
          <a:prstGeom prst="rect">
            <a:avLst/>
          </a:prstGeom>
          <a:noFill/>
          <a:ln w="38100">
            <a:noFill/>
          </a:ln>
        </p:spPr>
        <p:txBody>
          <a:bodyPr wrap="square" rtlCol="0">
            <a:spAutoFit/>
          </a:bodyPr>
          <a:lstStyle/>
          <a:p>
            <a:r>
              <a:rPr lang="en-GB" sz="1600" b="1" dirty="0">
                <a:latin typeface="Garamond" panose="02020404030301010803" pitchFamily="18" charset="0"/>
                <a:sym typeface="Wingdings" panose="05000000000000000000" pitchFamily="2" charset="2"/>
              </a:rPr>
              <a:t>Management:</a:t>
            </a:r>
          </a:p>
          <a:p>
            <a:pPr marL="342900" lvl="0" indent="-342900">
              <a:buFont typeface="Symbol" panose="05050102010706020507" pitchFamily="18" charset="2"/>
              <a:buChar char=""/>
            </a:pPr>
            <a:r>
              <a:rPr lang="en-GB" sz="1800" dirty="0">
                <a:effectLst/>
                <a:latin typeface="Garamond" panose="02020404030301010803" pitchFamily="18" charset="0"/>
                <a:ea typeface="Times New Roman" panose="02020603050405020304" pitchFamily="18" charset="0"/>
              </a:rPr>
              <a:t>NSAIDS (ibuprofen)</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Garamond" panose="02020404030301010803" pitchFamily="18" charset="0"/>
                <a:ea typeface="Times New Roman" panose="02020603050405020304" pitchFamily="18" charset="0"/>
              </a:rPr>
              <a:t>Steroids, oral, IM, intra-articular in </a:t>
            </a:r>
            <a:r>
              <a:rPr lang="en-GB" sz="1800" dirty="0" err="1">
                <a:effectLst/>
                <a:latin typeface="Garamond" panose="02020404030301010803" pitchFamily="18" charset="0"/>
                <a:ea typeface="Times New Roman" panose="02020603050405020304" pitchFamily="18" charset="0"/>
              </a:rPr>
              <a:t>oligoarthritis</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Garamond" panose="02020404030301010803" pitchFamily="18" charset="0"/>
                <a:ea typeface="Times New Roman" panose="02020603050405020304" pitchFamily="18" charset="0"/>
              </a:rPr>
              <a:t>DMARDS (methotrexate)</a:t>
            </a: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dirty="0">
                <a:effectLst/>
                <a:latin typeface="Garamond" panose="02020404030301010803" pitchFamily="18" charset="0"/>
                <a:ea typeface="Times New Roman" panose="02020603050405020304" pitchFamily="18" charset="0"/>
              </a:rPr>
              <a:t>TNF </a:t>
            </a:r>
            <a:r>
              <a:rPr lang="en-GB" sz="1800" dirty="0" err="1">
                <a:effectLst/>
                <a:latin typeface="Garamond" panose="02020404030301010803" pitchFamily="18" charset="0"/>
                <a:ea typeface="Times New Roman" panose="02020603050405020304" pitchFamily="18" charset="0"/>
              </a:rPr>
              <a:t>Inhib</a:t>
            </a:r>
            <a:r>
              <a:rPr lang="en-GB" sz="1800" dirty="0">
                <a:effectLst/>
                <a:latin typeface="Garamond" panose="02020404030301010803" pitchFamily="18" charset="0"/>
                <a:ea typeface="Times New Roman" panose="02020603050405020304" pitchFamily="18" charset="0"/>
              </a:rPr>
              <a:t> (etanercept)</a:t>
            </a:r>
            <a:endParaRPr lang="en-GB" sz="1800" dirty="0">
              <a:effectLst/>
              <a:latin typeface="Times New Roman" panose="02020603050405020304" pitchFamily="18" charset="0"/>
              <a:ea typeface="Times New Roman" panose="02020603050405020304" pitchFamily="18" charset="0"/>
            </a:endParaRPr>
          </a:p>
        </p:txBody>
      </p:sp>
      <p:pic>
        <p:nvPicPr>
          <p:cNvPr id="3074" name="Picture 2">
            <a:extLst>
              <a:ext uri="{FF2B5EF4-FFF2-40B4-BE49-F238E27FC236}">
                <a16:creationId xmlns:a16="http://schemas.microsoft.com/office/drawing/2014/main" id="{867537F8-965C-BFED-56B9-41603FE2D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440" y="1292763"/>
            <a:ext cx="5057726" cy="547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74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742950" y="279400"/>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Septic Arthritis </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2048464081"/>
              </p:ext>
            </p:extLst>
          </p:nvPr>
        </p:nvGraphicFramePr>
        <p:xfrm>
          <a:off x="186490" y="1477840"/>
          <a:ext cx="11819020" cy="5278438"/>
        </p:xfrm>
        <a:graphic>
          <a:graphicData uri="http://schemas.openxmlformats.org/drawingml/2006/table">
            <a:tbl>
              <a:tblPr bandRow="1">
                <a:tableStyleId>{775DCB02-9BB8-47FD-8907-85C794F793BA}</a:tableStyleId>
              </a:tblPr>
              <a:tblGrid>
                <a:gridCol w="1788583">
                  <a:extLst>
                    <a:ext uri="{9D8B030D-6E8A-4147-A177-3AD203B41FA5}">
                      <a16:colId xmlns:a16="http://schemas.microsoft.com/office/drawing/2014/main" val="3953575235"/>
                    </a:ext>
                  </a:extLst>
                </a:gridCol>
                <a:gridCol w="10030437">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200" dirty="0">
                          <a:effectLst/>
                          <a:latin typeface="Garamond" panose="02020404030301010803" pitchFamily="18" charset="0"/>
                        </a:rPr>
                        <a:t>Pathology</a:t>
                      </a:r>
                      <a:br>
                        <a:rPr lang="en-GB" sz="1200" dirty="0">
                          <a:effectLst/>
                          <a:latin typeface="Garamond" panose="02020404030301010803" pitchFamily="18" charset="0"/>
                        </a:rPr>
                      </a:br>
                      <a:endParaRPr lang="en-GB" sz="1200" dirty="0">
                        <a:effectLst/>
                        <a:latin typeface="Garamond" panose="02020404030301010803" pitchFamily="18" charset="0"/>
                      </a:endParaRPr>
                    </a:p>
                    <a:p>
                      <a:pPr>
                        <a:lnSpc>
                          <a:spcPct val="107000"/>
                        </a:lnSpc>
                        <a:spcAft>
                          <a:spcPts val="800"/>
                        </a:spcAft>
                      </a:pPr>
                      <a:r>
                        <a:rPr lang="en-GB" sz="1200" dirty="0">
                          <a:effectLst/>
                          <a:latin typeface="Garamond" panose="02020404030301010803" pitchFamily="18" charset="0"/>
                        </a:rPr>
                        <a:t>Causes</a:t>
                      </a:r>
                    </a:p>
                  </a:txBody>
                  <a:tcPr marL="58339" marR="58339" marT="29170" marB="29170"/>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Infection of ≥1 joints caused by pathogenic inoculation of microbes - via direct inoculation or via haematogenous spread </a:t>
                      </a:r>
                      <a:br>
                        <a:rPr lang="en-GB" sz="1200" dirty="0">
                          <a:effectLst/>
                          <a:latin typeface="Garamond" panose="02020404030301010803" pitchFamily="18" charset="0"/>
                          <a:ea typeface="Calibri" panose="020F0502020204030204" pitchFamily="34" charset="0"/>
                          <a:cs typeface="Times New Roman" panose="02020603050405020304" pitchFamily="18" charset="0"/>
                        </a:rPr>
                      </a:br>
                      <a:r>
                        <a:rPr lang="en-GB" sz="1200" dirty="0">
                          <a:effectLst/>
                          <a:latin typeface="Garamond" panose="02020404030301010803" pitchFamily="18" charset="0"/>
                          <a:ea typeface="Calibri" panose="020F0502020204030204" pitchFamily="34" charset="0"/>
                          <a:cs typeface="Times New Roman" panose="02020603050405020304" pitchFamily="18" charset="0"/>
                        </a:rPr>
                        <a:t>Most common in children under 4 years or older adults.</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Predominant organisms responsible are staphylococcus Aureus (most common) or Group A streptococcus (Streptococcus pyogenes),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E.Coli</a:t>
                      </a:r>
                      <a:r>
                        <a:rPr lang="en-GB" sz="1200" dirty="0">
                          <a:effectLst/>
                          <a:latin typeface="Garamond" panose="02020404030301010803" pitchFamily="18" charset="0"/>
                          <a:ea typeface="Calibri" panose="020F0502020204030204" pitchFamily="34" charset="0"/>
                          <a:cs typeface="Times New Roman" panose="02020603050405020304" pitchFamily="18" charset="0"/>
                        </a:rPr>
                        <a:t>, Neisseria gonorrhoea, Haemophilus Influenza</a:t>
                      </a:r>
                      <a:br>
                        <a:rPr lang="en-GB" sz="1200" dirty="0">
                          <a:effectLst/>
                          <a:latin typeface="Garamond" panose="02020404030301010803" pitchFamily="18" charset="0"/>
                          <a:ea typeface="Calibri" panose="020F0502020204030204" pitchFamily="34" charset="0"/>
                          <a:cs typeface="Times New Roman" panose="02020603050405020304" pitchFamily="18" charset="0"/>
                        </a:rPr>
                      </a:br>
                      <a:r>
                        <a:rPr lang="en-GB" sz="1200" dirty="0">
                          <a:effectLst/>
                          <a:latin typeface="Garamond" panose="02020404030301010803" pitchFamily="18" charset="0"/>
                          <a:ea typeface="Calibri" panose="020F0502020204030204" pitchFamily="34" charset="0"/>
                          <a:cs typeface="Times New Roman" panose="02020603050405020304" pitchFamily="18" charset="0"/>
                        </a:rPr>
                        <a:t>Complication of joint replacement and revision surgery</a:t>
                      </a:r>
                      <a: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Calibri" panose="020F0502020204030204" pitchFamily="34" charset="0"/>
                          <a:cs typeface="Times New Roman" panose="02020603050405020304" pitchFamily="18" charset="0"/>
                        </a:rPr>
                        <a:t> mortality 10%</a:t>
                      </a:r>
                    </a:p>
                  </a:txBody>
                  <a:tcPr marL="114300" marR="114300" marT="0" marB="0"/>
                </a:tc>
                <a:extLst>
                  <a:ext uri="{0D108BD9-81ED-4DB2-BD59-A6C34878D82A}">
                    <a16:rowId xmlns:a16="http://schemas.microsoft.com/office/drawing/2014/main" val="3937996606"/>
                  </a:ext>
                </a:extLst>
              </a:tr>
              <a:tr h="331366">
                <a:tc>
                  <a:txBody>
                    <a:bodyPr/>
                    <a:lstStyle/>
                    <a:p>
                      <a:pPr>
                        <a:lnSpc>
                          <a:spcPct val="107000"/>
                        </a:lnSpc>
                        <a:spcAft>
                          <a:spcPts val="800"/>
                        </a:spcAft>
                      </a:pPr>
                      <a:r>
                        <a:rPr lang="en-GB" sz="1200" dirty="0">
                          <a:effectLst/>
                          <a:latin typeface="Garamond" panose="02020404030301010803" pitchFamily="18" charset="0"/>
                        </a:rPr>
                        <a:t>Risk Factors</a:t>
                      </a: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Pre-existing joint disease (OA or RA)</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Joint prostheses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IVDU</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Immunosuppression</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Alcohol misuse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Diabetes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Intra-articular corticosteroid injection</a:t>
                      </a:r>
                    </a:p>
                  </a:txBody>
                  <a:tcPr marL="114300" marR="114300" marT="0" marB="0"/>
                </a:tc>
                <a:extLst>
                  <a:ext uri="{0D108BD9-81ED-4DB2-BD59-A6C34878D82A}">
                    <a16:rowId xmlns:a16="http://schemas.microsoft.com/office/drawing/2014/main" val="3615434815"/>
                  </a:ext>
                </a:extLst>
              </a:tr>
              <a:tr h="251123">
                <a:tc>
                  <a:txBody>
                    <a:bodyPr/>
                    <a:lstStyle/>
                    <a:p>
                      <a:pPr>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Hot, swollen, painful, restricted joint, refusing to weight bear, stiffness and reduced range of motion, </a:t>
                      </a:r>
                      <a:br>
                        <a:rPr lang="en-GB" sz="1200" dirty="0">
                          <a:effectLst/>
                          <a:latin typeface="Garamond" panose="02020404030301010803" pitchFamily="18" charset="0"/>
                          <a:ea typeface="Times New Roman" panose="02020603050405020304" pitchFamily="18" charset="0"/>
                        </a:rPr>
                      </a:br>
                      <a:r>
                        <a:rPr lang="en-GB" sz="1200" dirty="0">
                          <a:effectLst/>
                          <a:latin typeface="Garamond" panose="02020404030301010803" pitchFamily="18" charset="0"/>
                          <a:ea typeface="Times New Roman" panose="02020603050405020304" pitchFamily="18" charset="0"/>
                        </a:rPr>
                        <a:t>systemic symptoms such as fever, lethargy and sepsis.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Onset &lt; 2 weeks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In children consider it in every patient with joint problems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Commonest → knee or hip, usually only affects one knee</a:t>
                      </a:r>
                    </a:p>
                    <a:p>
                      <a:pPr marL="342900" lvl="0" indent="-342900" algn="l">
                        <a:buFont typeface="Symbol" panose="05050102010706020507" pitchFamily="18" charset="2"/>
                        <a:buChar char=""/>
                      </a:pPr>
                      <a:r>
                        <a:rPr lang="en-GB" sz="1200" b="0" i="0" u="none" strike="noStrike" cap="none" dirty="0">
                          <a:solidFill>
                            <a:schemeClr val="dk1"/>
                          </a:solidFill>
                          <a:effectLst/>
                          <a:latin typeface="Garamond" panose="02020404030301010803" pitchFamily="18" charset="0"/>
                          <a:ea typeface="+mn-ea"/>
                          <a:cs typeface="+mn-cs"/>
                          <a:sym typeface="Arial"/>
                        </a:rPr>
                        <a:t>DDx </a:t>
                      </a:r>
                      <a:r>
                        <a:rPr lang="en-GB" sz="12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200" b="0" i="0" u="none" strike="noStrike" cap="none" dirty="0">
                          <a:solidFill>
                            <a:schemeClr val="dk1"/>
                          </a:solidFill>
                          <a:effectLst/>
                          <a:latin typeface="Garamond" panose="02020404030301010803" pitchFamily="18" charset="0"/>
                          <a:ea typeface="+mn-ea"/>
                          <a:cs typeface="+mn-cs"/>
                          <a:sym typeface="Arial"/>
                        </a:rPr>
                        <a:t> Transient </a:t>
                      </a:r>
                      <a:r>
                        <a:rPr lang="en-GB" sz="1200" b="0" i="0" u="none" strike="noStrike" cap="none" dirty="0" err="1">
                          <a:solidFill>
                            <a:schemeClr val="dk1"/>
                          </a:solidFill>
                          <a:effectLst/>
                          <a:latin typeface="Garamond" panose="02020404030301010803" pitchFamily="18" charset="0"/>
                          <a:ea typeface="+mn-ea"/>
                          <a:cs typeface="+mn-cs"/>
                          <a:sym typeface="Arial"/>
                        </a:rPr>
                        <a:t>sinovitis</a:t>
                      </a:r>
                      <a:r>
                        <a:rPr lang="en-GB" sz="1200" b="0" i="0" u="none" strike="noStrike" cap="none" dirty="0">
                          <a:solidFill>
                            <a:schemeClr val="dk1"/>
                          </a:solidFill>
                          <a:effectLst/>
                          <a:latin typeface="Garamond" panose="02020404030301010803" pitchFamily="18" charset="0"/>
                          <a:ea typeface="+mn-ea"/>
                          <a:cs typeface="+mn-cs"/>
                          <a:sym typeface="Arial"/>
                        </a:rPr>
                        <a:t>, </a:t>
                      </a:r>
                      <a:r>
                        <a:rPr lang="en-GB" sz="1200" b="0" i="0" u="none" strike="noStrike" cap="none" dirty="0" err="1">
                          <a:solidFill>
                            <a:schemeClr val="dk1"/>
                          </a:solidFill>
                          <a:effectLst/>
                          <a:latin typeface="Garamond" panose="02020404030301010803" pitchFamily="18" charset="0"/>
                          <a:ea typeface="+mn-ea"/>
                          <a:cs typeface="+mn-cs"/>
                          <a:sym typeface="Arial"/>
                        </a:rPr>
                        <a:t>perthes</a:t>
                      </a:r>
                      <a:r>
                        <a:rPr lang="en-GB" sz="1200" b="0" i="0" u="none" strike="noStrike" cap="none" dirty="0">
                          <a:solidFill>
                            <a:schemeClr val="dk1"/>
                          </a:solidFill>
                          <a:effectLst/>
                          <a:latin typeface="Garamond" panose="02020404030301010803" pitchFamily="18" charset="0"/>
                          <a:ea typeface="+mn-ea"/>
                          <a:cs typeface="+mn-cs"/>
                          <a:sym typeface="Arial"/>
                        </a:rPr>
                        <a:t> disease, slipped upper femoral epiphysis, juvenile idiopathic arthritis</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1874909876"/>
                  </a:ext>
                </a:extLst>
              </a:tr>
              <a:tr h="175101">
                <a:tc>
                  <a:txBody>
                    <a:bodyPr/>
                    <a:lstStyle/>
                    <a:p>
                      <a:pPr>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Aspirate joint → gram staining, crystal microscopy, MC+S. Gram stating will come back quite quickly and can </a:t>
                      </a:r>
                      <a:br>
                        <a:rPr lang="en-GB" sz="1200" dirty="0">
                          <a:effectLst/>
                          <a:latin typeface="Garamond" panose="02020404030301010803" pitchFamily="18" charset="0"/>
                          <a:ea typeface="Times New Roman" panose="02020603050405020304" pitchFamily="18" charset="0"/>
                        </a:rPr>
                      </a:br>
                      <a:r>
                        <a:rPr lang="en-GB" sz="1200" dirty="0">
                          <a:effectLst/>
                          <a:latin typeface="Garamond" panose="02020404030301010803" pitchFamily="18" charset="0"/>
                          <a:ea typeface="Times New Roman" panose="02020603050405020304" pitchFamily="18" charset="0"/>
                        </a:rPr>
                        <a:t>begin to guide treatment.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Blood culture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WCC → may be raised</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ESR + CRP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 raised</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Aspirate joint, Surgical drainage and washout of the joint to clear the infection in severe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Empirical Abx e.g. flucloxacillin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Pathogen-directed Abx (only after results from aspirate come back)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continued for 3 to 6 weeks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Analgesia </a:t>
                      </a:r>
                    </a:p>
                    <a:p>
                      <a:pPr marL="342900" lvl="0" indent="-342900" algn="l">
                        <a:buFont typeface="Symbol" panose="05050102010706020507" pitchFamily="18" charset="2"/>
                        <a:buChar char=""/>
                      </a:pPr>
                      <a:r>
                        <a:rPr lang="en-GB" sz="1200" b="0" i="0" u="none" strike="noStrike" cap="none" dirty="0">
                          <a:solidFill>
                            <a:schemeClr val="dk1"/>
                          </a:solidFill>
                          <a:effectLst/>
                          <a:latin typeface="Garamond" panose="02020404030301010803" pitchFamily="18" charset="0"/>
                          <a:ea typeface="+mn-ea"/>
                          <a:cs typeface="+mn-cs"/>
                          <a:sym typeface="Arial"/>
                        </a:rPr>
                        <a:t>Involve the orthopaedic team and be </a:t>
                      </a:r>
                      <a:r>
                        <a:rPr lang="en-GB" sz="1200" b="0" i="0" u="none" strike="noStrike" cap="none" dirty="0" err="1">
                          <a:solidFill>
                            <a:schemeClr val="dk1"/>
                          </a:solidFill>
                          <a:effectLst/>
                          <a:latin typeface="Garamond" panose="02020404030301010803" pitchFamily="18" charset="0"/>
                          <a:ea typeface="+mn-ea"/>
                          <a:cs typeface="+mn-cs"/>
                          <a:sym typeface="Arial"/>
                        </a:rPr>
                        <a:t>partic</a:t>
                      </a:r>
                      <a:r>
                        <a:rPr lang="en-GB" sz="1200" b="0" i="0" u="none" strike="noStrike" cap="none" dirty="0">
                          <a:solidFill>
                            <a:schemeClr val="dk1"/>
                          </a:solidFill>
                          <a:effectLst/>
                          <a:latin typeface="Garamond" panose="02020404030301010803" pitchFamily="18" charset="0"/>
                          <a:ea typeface="+mn-ea"/>
                          <a:cs typeface="+mn-cs"/>
                          <a:sym typeface="Arial"/>
                        </a:rPr>
                        <a:t> cautious with immunosuppressed patients</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079273120"/>
                  </a:ext>
                </a:extLst>
              </a:tr>
            </a:tbl>
          </a:graphicData>
        </a:graphic>
      </p:graphicFrame>
    </p:spTree>
    <p:extLst>
      <p:ext uri="{BB962C8B-B14F-4D97-AF65-F5344CB8AC3E}">
        <p14:creationId xmlns:p14="http://schemas.microsoft.com/office/powerpoint/2010/main" val="367602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Osteomyelitis</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355156645"/>
              </p:ext>
            </p:extLst>
          </p:nvPr>
        </p:nvGraphicFramePr>
        <p:xfrm>
          <a:off x="186490" y="1477840"/>
          <a:ext cx="11819020" cy="5259579"/>
        </p:xfrm>
        <a:graphic>
          <a:graphicData uri="http://schemas.openxmlformats.org/drawingml/2006/table">
            <a:tbl>
              <a:tblPr bandRow="1">
                <a:tableStyleId>{775DCB02-9BB8-47FD-8907-85C794F793BA}</a:tableStyleId>
              </a:tblPr>
              <a:tblGrid>
                <a:gridCol w="1788583">
                  <a:extLst>
                    <a:ext uri="{9D8B030D-6E8A-4147-A177-3AD203B41FA5}">
                      <a16:colId xmlns:a16="http://schemas.microsoft.com/office/drawing/2014/main" val="3953575235"/>
                    </a:ext>
                  </a:extLst>
                </a:gridCol>
                <a:gridCol w="10030437">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200" dirty="0">
                          <a:effectLst/>
                          <a:latin typeface="Garamond" panose="02020404030301010803" pitchFamily="18" charset="0"/>
                        </a:rPr>
                        <a:t>Pathology</a:t>
                      </a:r>
                    </a:p>
                    <a:p>
                      <a:pPr>
                        <a:lnSpc>
                          <a:spcPct val="107000"/>
                        </a:lnSpc>
                        <a:spcAft>
                          <a:spcPts val="800"/>
                        </a:spcAft>
                      </a:pPr>
                      <a:r>
                        <a:rPr lang="en-GB" sz="1200" dirty="0">
                          <a:effectLst/>
                          <a:latin typeface="Garamond" panose="02020404030301010803" pitchFamily="18" charset="0"/>
                        </a:rPr>
                        <a:t>Causes</a:t>
                      </a:r>
                    </a:p>
                  </a:txBody>
                  <a:tcPr marL="58339" marR="58339" marT="29170" marB="29170"/>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Inflammatory condition of bone caused by infecting organism → most commonly staph aureus</a:t>
                      </a:r>
                    </a:p>
                    <a:p>
                      <a:pPr algn="l">
                        <a:lnSpc>
                          <a:spcPct val="107000"/>
                        </a:lnSpc>
                        <a:spcAft>
                          <a:spcPts val="800"/>
                        </a:spcAft>
                      </a:pPr>
                      <a:r>
                        <a:rPr lang="en-GB" sz="1200" b="1" dirty="0">
                          <a:effectLst/>
                          <a:latin typeface="Garamond" panose="02020404030301010803" pitchFamily="18" charset="0"/>
                          <a:ea typeface="Calibri" panose="020F0502020204030204" pitchFamily="34" charset="0"/>
                          <a:cs typeface="Times New Roman" panose="02020603050405020304" pitchFamily="18" charset="0"/>
                        </a:rPr>
                        <a:t>Haematogenous osteomyelitis</a:t>
                      </a:r>
                      <a:r>
                        <a:rPr lang="en-GB" sz="1200" dirty="0">
                          <a:effectLst/>
                          <a:latin typeface="Garamond" panose="02020404030301010803" pitchFamily="18" charset="0"/>
                          <a:ea typeface="Calibri" panose="020F0502020204030204" pitchFamily="34" charset="0"/>
                          <a:cs typeface="Times New Roman" panose="02020603050405020304" pitchFamily="18" charset="0"/>
                        </a:rPr>
                        <a:t> refers to when a pathogen is carried through the blood and seeded in the bone.  This is the most common mode of infection. </a:t>
                      </a:r>
                      <a:br>
                        <a:rPr lang="en-GB" sz="1200" dirty="0">
                          <a:effectLst/>
                          <a:latin typeface="Garamond" panose="02020404030301010803" pitchFamily="18" charset="0"/>
                          <a:ea typeface="Calibri" panose="020F0502020204030204" pitchFamily="34" charset="0"/>
                          <a:cs typeface="Times New Roman" panose="02020603050405020304" pitchFamily="18" charset="0"/>
                        </a:rPr>
                      </a:br>
                      <a:r>
                        <a:rPr lang="en-GB" sz="1200" dirty="0">
                          <a:effectLst/>
                          <a:latin typeface="Garamond" panose="02020404030301010803" pitchFamily="18" charset="0"/>
                          <a:ea typeface="Calibri" panose="020F0502020204030204" pitchFamily="34" charset="0"/>
                          <a:cs typeface="Times New Roman" panose="02020603050405020304" pitchFamily="18" charset="0"/>
                        </a:rPr>
                        <a:t>Alternatively, osteomyelitis can occur due to direct contamination of the bone, for example, at a fracture site or during an orthopaedic operation.</a:t>
                      </a:r>
                      <a:br>
                        <a:rPr lang="en-GB" sz="1200" dirty="0">
                          <a:effectLst/>
                          <a:latin typeface="Garamond" panose="02020404030301010803" pitchFamily="18" charset="0"/>
                          <a:ea typeface="Calibri" panose="020F0502020204030204" pitchFamily="34" charset="0"/>
                          <a:cs typeface="Times New Roman" panose="02020603050405020304" pitchFamily="18" charset="0"/>
                        </a:rPr>
                      </a:br>
                      <a:r>
                        <a:rPr lang="en-GB" sz="1200" dirty="0">
                          <a:effectLst/>
                          <a:latin typeface="Garamond" panose="02020404030301010803" pitchFamily="18" charset="0"/>
                          <a:ea typeface="Calibri" panose="020F0502020204030204" pitchFamily="34" charset="0"/>
                          <a:cs typeface="Times New Roman" panose="02020603050405020304" pitchFamily="18" charset="0"/>
                        </a:rPr>
                        <a:t>Patients may develop recurring or chronic infections after treatment for acute osteomyelitis</a:t>
                      </a:r>
                    </a:p>
                  </a:txBody>
                  <a:tcPr marL="114300" marR="114300" marT="0" marB="0"/>
                </a:tc>
                <a:extLst>
                  <a:ext uri="{0D108BD9-81ED-4DB2-BD59-A6C34878D82A}">
                    <a16:rowId xmlns:a16="http://schemas.microsoft.com/office/drawing/2014/main" val="3937996606"/>
                  </a:ext>
                </a:extLst>
              </a:tr>
              <a:tr h="251123">
                <a:tc>
                  <a:txBody>
                    <a:bodyPr/>
                    <a:lstStyle/>
                    <a:p>
                      <a:pPr>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Risk Factors</a:t>
                      </a:r>
                    </a:p>
                  </a:txBody>
                  <a:tcPr marL="58339" marR="58339" marT="29170" marB="29170"/>
                </a:tc>
                <a:tc>
                  <a:txBody>
                    <a:bodyPr/>
                    <a:lstStyle/>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Open fractures</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Orthopaedic operations, particularly with prosthetic joints (1% of replacements)</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Diabetes, particularly with diabetic foot ulcers</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Peripheral arterial disease</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IV drug use</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Immunosuppression</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Children → upper </a:t>
                      </a:r>
                      <a:r>
                        <a:rPr lang="en-GB" sz="1200" dirty="0" err="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resp</a:t>
                      </a:r>
                      <a:r>
                        <a:rPr lang="en-GB" sz="12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tract or varicella infection</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58702222"/>
                  </a:ext>
                </a:extLst>
              </a:tr>
              <a:tr h="251123">
                <a:tc>
                  <a:txBody>
                    <a:bodyPr/>
                    <a:lstStyle/>
                    <a:p>
                      <a:pPr>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Limp or reluctance to weight-bear (children)</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Non-specific pain and tenderness at site of infection</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Low grade fever</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Erythema, swelling</a:t>
                      </a:r>
                    </a:p>
                  </a:txBody>
                  <a:tcPr marL="114300" marR="114300" marT="0" marB="0"/>
                </a:tc>
                <a:extLst>
                  <a:ext uri="{0D108BD9-81ED-4DB2-BD59-A6C34878D82A}">
                    <a16:rowId xmlns:a16="http://schemas.microsoft.com/office/drawing/2014/main" val="1874909876"/>
                  </a:ext>
                </a:extLst>
              </a:tr>
              <a:tr h="175101">
                <a:tc>
                  <a:txBody>
                    <a:bodyPr/>
                    <a:lstStyle/>
                    <a:p>
                      <a:pPr>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FBC - elevated WCC</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ESR + CRP - raised</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X-ray (can’t exclude osteomyelitis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can see periosteal reaction (change to surface of bone, localised osteopenia</a:t>
                      </a:r>
                      <a:br>
                        <a:rPr lang="en-GB" sz="1200" dirty="0">
                          <a:effectLst/>
                          <a:latin typeface="Garamond" panose="02020404030301010803" pitchFamily="18" charset="0"/>
                          <a:ea typeface="Times New Roman" panose="02020603050405020304" pitchFamily="18" charset="0"/>
                        </a:rPr>
                      </a:br>
                      <a:r>
                        <a:rPr lang="en-GB" sz="1200" dirty="0">
                          <a:effectLst/>
                          <a:latin typeface="Garamond" panose="02020404030301010803" pitchFamily="18" charset="0"/>
                          <a:ea typeface="Times New Roman" panose="02020603050405020304" pitchFamily="18" charset="0"/>
                        </a:rPr>
                        <a:t>(thinning of bone),</a:t>
                      </a:r>
                      <a:br>
                        <a:rPr lang="en-GB" sz="1200" dirty="0">
                          <a:effectLst/>
                          <a:latin typeface="Garamond" panose="02020404030301010803" pitchFamily="18" charset="0"/>
                          <a:ea typeface="Times New Roman" panose="02020603050405020304" pitchFamily="18" charset="0"/>
                        </a:rPr>
                      </a:br>
                      <a:r>
                        <a:rPr lang="en-GB" sz="1200" dirty="0">
                          <a:effectLst/>
                          <a:latin typeface="Garamond" panose="02020404030301010803" pitchFamily="18" charset="0"/>
                          <a:ea typeface="Times New Roman" panose="02020603050405020304" pitchFamily="18" charset="0"/>
                        </a:rPr>
                        <a:t> destruction of areas of bone.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MRI Scans are best imaging investigation for establishing a diagnosis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Blood culture, Bone Cultures can find out any antibiotic sensitivities </a:t>
                      </a: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Abx (acute osteomyelitis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6 weeks of flucloxacillin (</a:t>
                      </a:r>
                      <a:r>
                        <a:rPr lang="en-GB" sz="1200" dirty="0" err="1">
                          <a:effectLst/>
                          <a:latin typeface="Garamond" panose="02020404030301010803" pitchFamily="18" charset="0"/>
                          <a:ea typeface="Times New Roman" panose="02020603050405020304" pitchFamily="18" charset="0"/>
                        </a:rPr>
                        <a:t>pos</a:t>
                      </a:r>
                      <a:r>
                        <a:rPr lang="en-GB" sz="1200" dirty="0">
                          <a:effectLst/>
                          <a:latin typeface="Garamond" panose="02020404030301010803" pitchFamily="18" charset="0"/>
                          <a:ea typeface="Times New Roman" panose="02020603050405020304" pitchFamily="18" charset="0"/>
                        </a:rPr>
                        <a:t> rifampicin for first 2 </a:t>
                      </a:r>
                      <a:r>
                        <a:rPr lang="en-GB" sz="1200" dirty="0" err="1">
                          <a:effectLst/>
                          <a:latin typeface="Garamond" panose="02020404030301010803" pitchFamily="18" charset="0"/>
                          <a:ea typeface="Times New Roman" panose="02020603050405020304" pitchFamily="18" charset="0"/>
                        </a:rPr>
                        <a:t>wks</a:t>
                      </a:r>
                      <a:r>
                        <a:rPr lang="en-GB" sz="1200" dirty="0">
                          <a:effectLst/>
                          <a:latin typeface="Garamond" panose="02020404030301010803" pitchFamily="18" charset="0"/>
                          <a:ea typeface="Times New Roman" panose="02020603050405020304" pitchFamily="18" charset="0"/>
                        </a:rPr>
                        <a:t>)</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Clindamycin in penicillin allergy. Vancomycin in MRSA. Chronic Osteomyelitis (3 months or more of </a:t>
                      </a:r>
                      <a:r>
                        <a:rPr lang="en-GB" sz="1200" dirty="0" err="1">
                          <a:effectLst/>
                          <a:latin typeface="Garamond" panose="02020404030301010803" pitchFamily="18" charset="0"/>
                          <a:ea typeface="Times New Roman" panose="02020603050405020304" pitchFamily="18" charset="0"/>
                        </a:rPr>
                        <a:t>abx</a:t>
                      </a:r>
                      <a:r>
                        <a:rPr lang="en-GB" sz="1200" dirty="0">
                          <a:effectLst/>
                          <a:latin typeface="Garamond" panose="02020404030301010803" pitchFamily="18" charset="0"/>
                          <a:ea typeface="Times New Roman" panose="02020603050405020304" pitchFamily="18" charset="0"/>
                        </a:rPr>
                        <a:t>)</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Supportive care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Surgery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debridement of the infected bone and tissue. Revision surgery</a:t>
                      </a:r>
                    </a:p>
                    <a:p>
                      <a:pPr marL="0" lvl="0" indent="0" algn="l">
                        <a:buFont typeface="Symbol" panose="05050102010706020507" pitchFamily="18" charset="2"/>
                        <a:buNone/>
                      </a:pP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079273120"/>
                  </a:ext>
                </a:extLst>
              </a:tr>
            </a:tbl>
          </a:graphicData>
        </a:graphic>
      </p:graphicFrame>
      <p:pic>
        <p:nvPicPr>
          <p:cNvPr id="4" name="Picture 3" descr="Diagram&#10;&#10;Description automatically generated">
            <a:extLst>
              <a:ext uri="{FF2B5EF4-FFF2-40B4-BE49-F238E27FC236}">
                <a16:creationId xmlns:a16="http://schemas.microsoft.com/office/drawing/2014/main" id="{1C487B8B-81E0-0004-0FEA-1751E450DF80}"/>
              </a:ext>
            </a:extLst>
          </p:cNvPr>
          <p:cNvPicPr>
            <a:picLocks noChangeAspect="1"/>
          </p:cNvPicPr>
          <p:nvPr/>
        </p:nvPicPr>
        <p:blipFill>
          <a:blip r:embed="rId3"/>
          <a:stretch>
            <a:fillRect/>
          </a:stretch>
        </p:blipFill>
        <p:spPr>
          <a:xfrm>
            <a:off x="9226327" y="2324100"/>
            <a:ext cx="2779183" cy="4168775"/>
          </a:xfrm>
          <a:prstGeom prst="rect">
            <a:avLst/>
          </a:prstGeom>
        </p:spPr>
      </p:pic>
    </p:spTree>
    <p:extLst>
      <p:ext uri="{BB962C8B-B14F-4D97-AF65-F5344CB8AC3E}">
        <p14:creationId xmlns:p14="http://schemas.microsoft.com/office/powerpoint/2010/main" val="3703391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100"/>
              <a:buFont typeface="Calibri"/>
              <a:buNone/>
            </a:pPr>
            <a:r>
              <a:rPr lang="en-US"/>
              <a:t>     </a:t>
            </a:r>
            <a:endParaRPr/>
          </a:p>
        </p:txBody>
      </p:sp>
      <p:sp>
        <p:nvSpPr>
          <p:cNvPr id="104" name="Google Shape;104;p3"/>
          <p:cNvSpPr txBox="1">
            <a:spLocks noGrp="1"/>
          </p:cNvSpPr>
          <p:nvPr>
            <p:ph type="body" idx="1"/>
          </p:nvPr>
        </p:nvSpPr>
        <p:spPr>
          <a:xfrm>
            <a:off x="1981200" y="2981326"/>
            <a:ext cx="8229600" cy="3144837"/>
          </a:xfrm>
          <a:prstGeom prst="rect">
            <a:avLst/>
          </a:prstGeom>
          <a:noFill/>
          <a:ln>
            <a:noFill/>
          </a:ln>
        </p:spPr>
        <p:txBody>
          <a:bodyPr spcFirstLastPara="1" wrap="square" lIns="91425" tIns="45700" rIns="91425" bIns="45700" anchor="t" anchorCtr="0">
            <a:noAutofit/>
          </a:bodyPr>
          <a:lstStyle/>
          <a:p>
            <a:pPr marL="342900" lvl="0" indent="-342900" algn="r" rtl="0">
              <a:lnSpc>
                <a:spcPct val="90000"/>
              </a:lnSpc>
              <a:spcBef>
                <a:spcPts val="0"/>
              </a:spcBef>
              <a:spcAft>
                <a:spcPts val="0"/>
              </a:spcAft>
              <a:buClr>
                <a:schemeClr val="dk1"/>
              </a:buClr>
              <a:buSzPts val="800"/>
              <a:buNone/>
            </a:pPr>
            <a:r>
              <a:rPr lang="en-US"/>
              <a:t>Phase 2a Revision Session</a:t>
            </a:r>
            <a:endParaRPr/>
          </a:p>
          <a:p>
            <a:pPr marL="342900" lvl="0" indent="-342900" algn="r" rtl="0">
              <a:lnSpc>
                <a:spcPct val="90000"/>
              </a:lnSpc>
              <a:spcBef>
                <a:spcPts val="1000"/>
              </a:spcBef>
              <a:spcAft>
                <a:spcPts val="0"/>
              </a:spcAft>
              <a:buClr>
                <a:schemeClr val="dk1"/>
              </a:buClr>
              <a:buSzPts val="800"/>
              <a:buNone/>
            </a:pPr>
            <a:endParaRPr/>
          </a:p>
          <a:p>
            <a:pPr marL="342900" lvl="0" indent="-342900" algn="r" rtl="0">
              <a:lnSpc>
                <a:spcPct val="90000"/>
              </a:lnSpc>
              <a:spcBef>
                <a:spcPts val="1000"/>
              </a:spcBef>
              <a:spcAft>
                <a:spcPts val="0"/>
              </a:spcAft>
              <a:buClr>
                <a:schemeClr val="dk1"/>
              </a:buClr>
              <a:buSzPts val="800"/>
              <a:buNone/>
            </a:pPr>
            <a:r>
              <a:rPr lang="en-US"/>
              <a:t>Monday 27th February</a:t>
            </a:r>
            <a:endParaRPr/>
          </a:p>
          <a:p>
            <a:pPr marL="342900" lvl="0" indent="-342900" algn="r" rtl="0">
              <a:lnSpc>
                <a:spcPct val="90000"/>
              </a:lnSpc>
              <a:spcBef>
                <a:spcPts val="1000"/>
              </a:spcBef>
              <a:spcAft>
                <a:spcPts val="0"/>
              </a:spcAft>
              <a:buClr>
                <a:schemeClr val="dk1"/>
              </a:buClr>
              <a:buSzPts val="800"/>
              <a:buNone/>
            </a:pPr>
            <a:r>
              <a:rPr lang="en-US"/>
              <a:t>Jessica To &amp; Adam Orford</a:t>
            </a:r>
            <a:endParaRPr/>
          </a:p>
        </p:txBody>
      </p:sp>
      <p:sp>
        <p:nvSpPr>
          <p:cNvPr id="105" name="Google Shape;105;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 name="Google Shape;106;p3"/>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000"/>
              <a:buFont typeface="Arial"/>
              <a:buNone/>
            </a:pPr>
            <a:r>
              <a:rPr lang="en-US" sz="7000" dirty="0">
                <a:solidFill>
                  <a:schemeClr val="lt1"/>
                </a:solidFill>
                <a:latin typeface="Calibri"/>
                <a:ea typeface="Calibri"/>
                <a:cs typeface="Calibri"/>
                <a:sym typeface="Calibri"/>
              </a:rPr>
              <a:t>MSK</a:t>
            </a:r>
            <a:endParaRPr sz="1800" b="0" i="0" u="none" strike="noStrike" cap="none" dirty="0">
              <a:solidFill>
                <a:schemeClr val="dk1"/>
              </a:solidFill>
              <a:latin typeface="Calibri"/>
              <a:ea typeface="Calibri"/>
              <a:cs typeface="Calibri"/>
              <a:sym typeface="Calibri"/>
            </a:endParaRPr>
          </a:p>
        </p:txBody>
      </p:sp>
      <p:sp>
        <p:nvSpPr>
          <p:cNvPr id="107" name="Google Shape;107;p3"/>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08" name="Google Shape;108;p3"/>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283029" y="365125"/>
            <a:ext cx="11070771"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Vasculitis – Large (Giant Cell Arteritis)</a:t>
            </a:r>
            <a:endParaRPr dirty="0">
              <a:solidFill>
                <a:srgbClr val="FFFFFF"/>
              </a:solidFill>
            </a:endParaRPr>
          </a:p>
        </p:txBody>
      </p:sp>
      <p:graphicFrame>
        <p:nvGraphicFramePr>
          <p:cNvPr id="3" name="Table 2">
            <a:extLst>
              <a:ext uri="{FF2B5EF4-FFF2-40B4-BE49-F238E27FC236}">
                <a16:creationId xmlns:a16="http://schemas.microsoft.com/office/drawing/2014/main" id="{BA3A0C94-15DA-25DF-99E9-489018EFE3A5}"/>
              </a:ext>
            </a:extLst>
          </p:cNvPr>
          <p:cNvGraphicFramePr>
            <a:graphicFrameLocks noGrp="1"/>
          </p:cNvGraphicFramePr>
          <p:nvPr>
            <p:extLst>
              <p:ext uri="{D42A27DB-BD31-4B8C-83A1-F6EECF244321}">
                <p14:modId xmlns:p14="http://schemas.microsoft.com/office/powerpoint/2010/main" val="162421093"/>
              </p:ext>
            </p:extLst>
          </p:nvPr>
        </p:nvGraphicFramePr>
        <p:xfrm>
          <a:off x="283029" y="1567928"/>
          <a:ext cx="7309756" cy="5133649"/>
        </p:xfrm>
        <a:graphic>
          <a:graphicData uri="http://schemas.openxmlformats.org/drawingml/2006/table">
            <a:tbl>
              <a:tblPr bandRow="1">
                <a:tableStyleId>{775DCB02-9BB8-47FD-8907-85C794F793BA}</a:tableStyleId>
              </a:tblPr>
              <a:tblGrid>
                <a:gridCol w="1438412">
                  <a:extLst>
                    <a:ext uri="{9D8B030D-6E8A-4147-A177-3AD203B41FA5}">
                      <a16:colId xmlns:a16="http://schemas.microsoft.com/office/drawing/2014/main" val="3281397026"/>
                    </a:ext>
                  </a:extLst>
                </a:gridCol>
                <a:gridCol w="5871344">
                  <a:extLst>
                    <a:ext uri="{9D8B030D-6E8A-4147-A177-3AD203B41FA5}">
                      <a16:colId xmlns:a16="http://schemas.microsoft.com/office/drawing/2014/main" val="568278650"/>
                    </a:ext>
                  </a:extLst>
                </a:gridCol>
              </a:tblGrid>
              <a:tr h="1350164">
                <a:tc>
                  <a:txBody>
                    <a:bodyPr/>
                    <a:lstStyle/>
                    <a:p>
                      <a:pPr>
                        <a:lnSpc>
                          <a:spcPct val="107000"/>
                        </a:lnSpc>
                        <a:spcAft>
                          <a:spcPts val="800"/>
                        </a:spcAft>
                      </a:pPr>
                      <a:r>
                        <a:rPr lang="en-GB" sz="1400">
                          <a:effectLst/>
                          <a:latin typeface="Garamond" panose="02020404030301010803" pitchFamily="18" charset="0"/>
                        </a:rPr>
                        <a:t>Pathology</a:t>
                      </a:r>
                    </a:p>
                    <a:p>
                      <a:pPr>
                        <a:lnSpc>
                          <a:spcPct val="107000"/>
                        </a:lnSpc>
                        <a:spcAft>
                          <a:spcPts val="800"/>
                        </a:spcAft>
                      </a:pPr>
                      <a:br>
                        <a:rPr lang="en-GB" sz="1400">
                          <a:effectLst/>
                          <a:latin typeface="Garamond" panose="02020404030301010803" pitchFamily="18" charset="0"/>
                        </a:rPr>
                      </a:br>
                      <a:r>
                        <a:rPr lang="en-GB" sz="1400">
                          <a:effectLst/>
                          <a:latin typeface="Garamond" panose="02020404030301010803" pitchFamily="18" charset="0"/>
                        </a:rPr>
                        <a:t>Risk Factors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Affects aorta and/or its major branches (carotid and vertebral arteries)</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Temporal artery often involved (temporal arteritis)</a:t>
                      </a:r>
                      <a:br>
                        <a:rPr lang="en-US" sz="1400" dirty="0">
                          <a:effectLst/>
                          <a:latin typeface="Garamond" panose="02020404030301010803" pitchFamily="18" charset="0"/>
                        </a:rPr>
                      </a:br>
                      <a:endParaRPr lang="en-GB" sz="1400" dirty="0">
                        <a:effectLst/>
                        <a:latin typeface="Garamond" panose="02020404030301010803" pitchFamily="18" charset="0"/>
                      </a:endParaRPr>
                    </a:p>
                    <a:p>
                      <a:pPr>
                        <a:lnSpc>
                          <a:spcPct val="107000"/>
                        </a:lnSpc>
                        <a:spcAft>
                          <a:spcPts val="800"/>
                        </a:spcAft>
                      </a:pPr>
                      <a:r>
                        <a:rPr lang="en-GB" sz="1400" dirty="0">
                          <a:effectLst/>
                          <a:latin typeface="Garamond" panose="02020404030301010803" pitchFamily="18" charset="0"/>
                        </a:rPr>
                        <a:t>Almost exclusively in &gt;50 </a:t>
                      </a:r>
                      <a:r>
                        <a:rPr lang="en-GB" sz="1400" dirty="0" err="1">
                          <a:effectLst/>
                          <a:latin typeface="Garamond" panose="02020404030301010803" pitchFamily="18" charset="0"/>
                        </a:rPr>
                        <a:t>y.o</a:t>
                      </a:r>
                      <a:r>
                        <a:rPr lang="en-GB" sz="1400" dirty="0">
                          <a:effectLst/>
                          <a:latin typeface="Garamond" panose="02020404030301010803" pitchFamily="18" charset="0"/>
                        </a:rPr>
                        <a:t>, Northern European descent, Females 2-3x more affected, </a:t>
                      </a:r>
                      <a:r>
                        <a:rPr lang="en-GB" sz="1400" dirty="0" err="1">
                          <a:effectLst/>
                          <a:latin typeface="Garamond" panose="02020404030301010803" pitchFamily="18" charset="0"/>
                        </a:rPr>
                        <a:t>Hx</a:t>
                      </a:r>
                      <a:r>
                        <a:rPr lang="en-GB" sz="1400" dirty="0">
                          <a:effectLst/>
                          <a:latin typeface="Garamond" panose="02020404030301010803" pitchFamily="18" charset="0"/>
                        </a:rPr>
                        <a:t> of polymyalgia rheumatica</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91471707"/>
                  </a:ext>
                </a:extLst>
              </a:tr>
              <a:tr h="1135934">
                <a:tc>
                  <a:txBody>
                    <a:bodyPr/>
                    <a:lstStyle/>
                    <a:p>
                      <a:pPr>
                        <a:lnSpc>
                          <a:spcPct val="107000"/>
                        </a:lnSpc>
                        <a:spcAft>
                          <a:spcPts val="800"/>
                        </a:spcAft>
                      </a:pPr>
                      <a:r>
                        <a:rPr lang="en-GB" sz="1400">
                          <a:effectLst/>
                          <a:latin typeface="Garamond" panose="02020404030301010803" pitchFamily="18" charset="0"/>
                        </a:rPr>
                        <a:t>Presentation</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Headache! New onset, typically unilateral over temporal area </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Scalp tenderness (hurts to brush hair)</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Jaw claudication</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Visual disturbances </a:t>
                      </a:r>
                      <a:r>
                        <a:rPr lang="en-US" sz="1400" dirty="0">
                          <a:effectLst/>
                          <a:latin typeface="Garamond" panose="02020404030301010803" pitchFamily="18" charset="0"/>
                          <a:sym typeface="Wingdings" panose="05000000000000000000" pitchFamily="2" charset="2"/>
                        </a:rPr>
                        <a:t></a:t>
                      </a:r>
                      <a:r>
                        <a:rPr lang="en-US" sz="1400" dirty="0">
                          <a:effectLst/>
                          <a:latin typeface="Garamond" panose="02020404030301010803" pitchFamily="18" charset="0"/>
                        </a:rPr>
                        <a:t> blurred vision, diplopia, amaurosis fugax – also blindness</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9750442"/>
                  </a:ext>
                </a:extLst>
              </a:tr>
              <a:tr h="1346340">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↑ESR and/or CRP (=highly sensitive) ESR &gt;50 mm/</a:t>
                      </a:r>
                      <a:r>
                        <a:rPr lang="en-US" sz="1400" dirty="0" err="1">
                          <a:effectLst/>
                          <a:latin typeface="Garamond" panose="02020404030301010803" pitchFamily="18" charset="0"/>
                        </a:rPr>
                        <a:t>hr</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Halo sign on US of temporal and axillary artery</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Temporal artery biopsy = gold standard for Dx (show giant cells, granulomatous inflammation)</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On exam </a:t>
                      </a:r>
                      <a:r>
                        <a:rPr lang="en-US" sz="1400" dirty="0">
                          <a:effectLst/>
                          <a:latin typeface="Garamond" panose="02020404030301010803" pitchFamily="18" charset="0"/>
                          <a:sym typeface="Wingdings" panose="05000000000000000000" pitchFamily="2" charset="2"/>
                        </a:rPr>
                        <a:t></a:t>
                      </a:r>
                      <a:r>
                        <a:rPr lang="en-US" sz="1400" dirty="0">
                          <a:effectLst/>
                          <a:latin typeface="Garamond" panose="02020404030301010803" pitchFamily="18" charset="0"/>
                        </a:rPr>
                        <a:t> temporal arteries may be tender on palpitation and thickened. Pulses may be diminished</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31076175"/>
                  </a:ext>
                </a:extLst>
              </a:tr>
              <a:tr h="508539">
                <a:tc>
                  <a:txBody>
                    <a:bodyPr/>
                    <a:lstStyle/>
                    <a:p>
                      <a:pPr>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GB" sz="1400" dirty="0">
                          <a:effectLst/>
                          <a:latin typeface="Garamond" panose="02020404030301010803" pitchFamily="18" charset="0"/>
                        </a:rPr>
                        <a:t>High dose glucocorticoid ASAP </a:t>
                      </a:r>
                      <a:r>
                        <a:rPr lang="en-GB" sz="1400" dirty="0">
                          <a:effectLst/>
                          <a:latin typeface="Garamond" panose="02020404030301010803" pitchFamily="18" charset="0"/>
                          <a:sym typeface="Wingdings" panose="05000000000000000000" pitchFamily="2" charset="2"/>
                        </a:rPr>
                        <a:t></a:t>
                      </a:r>
                      <a:r>
                        <a:rPr lang="en-GB" sz="1400" dirty="0">
                          <a:effectLst/>
                          <a:latin typeface="Garamond" panose="02020404030301010803" pitchFamily="18" charset="0"/>
                        </a:rPr>
                        <a:t> usually prednisolone 40-60mg </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86021363"/>
                  </a:ext>
                </a:extLst>
              </a:tr>
              <a:tr h="595309">
                <a:tc>
                  <a:txBody>
                    <a:bodyPr/>
                    <a:lstStyle/>
                    <a:p>
                      <a:pPr>
                        <a:lnSpc>
                          <a:spcPct val="107000"/>
                        </a:lnSpc>
                        <a:spcAft>
                          <a:spcPts val="800"/>
                        </a:spcAft>
                      </a:pPr>
                      <a:r>
                        <a:rPr lang="en-GB" sz="1400">
                          <a:effectLst/>
                          <a:latin typeface="Garamond" panose="02020404030301010803" pitchFamily="18" charset="0"/>
                        </a:rPr>
                        <a:t>Complications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GB" sz="1400" dirty="0">
                          <a:effectLst/>
                          <a:latin typeface="Garamond" panose="02020404030301010803" pitchFamily="18" charset="0"/>
                        </a:rPr>
                        <a:t>Blindness</a:t>
                      </a:r>
                    </a:p>
                    <a:p>
                      <a:pPr marL="342900" lvl="0" indent="-342900">
                        <a:lnSpc>
                          <a:spcPct val="107000"/>
                        </a:lnSpc>
                        <a:buFont typeface="Symbol" panose="05050102010706020507" pitchFamily="18" charset="2"/>
                        <a:buChar char=""/>
                      </a:pPr>
                      <a:r>
                        <a:rPr lang="en-GB" sz="1400" dirty="0">
                          <a:effectLst/>
                          <a:latin typeface="Garamond" panose="02020404030301010803" pitchFamily="18" charset="0"/>
                        </a:rPr>
                        <a:t>Irreversible neuropathy</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00659831"/>
                  </a:ext>
                </a:extLst>
              </a:tr>
            </a:tbl>
          </a:graphicData>
        </a:graphic>
      </p:graphicFrame>
      <p:pic>
        <p:nvPicPr>
          <p:cNvPr id="10" name="Picture 9">
            <a:extLst>
              <a:ext uri="{FF2B5EF4-FFF2-40B4-BE49-F238E27FC236}">
                <a16:creationId xmlns:a16="http://schemas.microsoft.com/office/drawing/2014/main" id="{5B5721F6-49BD-F952-1938-10AE2D3F873F}"/>
              </a:ext>
            </a:extLst>
          </p:cNvPr>
          <p:cNvPicPr>
            <a:picLocks noChangeAspect="1"/>
          </p:cNvPicPr>
          <p:nvPr/>
        </p:nvPicPr>
        <p:blipFill>
          <a:blip r:embed="rId3"/>
          <a:stretch>
            <a:fillRect/>
          </a:stretch>
        </p:blipFill>
        <p:spPr>
          <a:xfrm>
            <a:off x="7410450" y="2558702"/>
            <a:ext cx="4781550" cy="3568730"/>
          </a:xfrm>
          <a:prstGeom prst="rect">
            <a:avLst/>
          </a:prstGeom>
        </p:spPr>
      </p:pic>
    </p:spTree>
    <p:extLst>
      <p:ext uri="{BB962C8B-B14F-4D97-AF65-F5344CB8AC3E}">
        <p14:creationId xmlns:p14="http://schemas.microsoft.com/office/powerpoint/2010/main" val="3806381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283029" y="365125"/>
            <a:ext cx="11070771"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Vasculitis – Medium (Polyarteritis Nodosa)</a:t>
            </a:r>
            <a:endParaRPr dirty="0">
              <a:solidFill>
                <a:srgbClr val="FFFFFF"/>
              </a:solidFill>
            </a:endParaRPr>
          </a:p>
        </p:txBody>
      </p:sp>
      <p:graphicFrame>
        <p:nvGraphicFramePr>
          <p:cNvPr id="2" name="Table 1">
            <a:extLst>
              <a:ext uri="{FF2B5EF4-FFF2-40B4-BE49-F238E27FC236}">
                <a16:creationId xmlns:a16="http://schemas.microsoft.com/office/drawing/2014/main" id="{8EF4E6A7-D075-6138-A6C3-0B3906928314}"/>
              </a:ext>
            </a:extLst>
          </p:cNvPr>
          <p:cNvGraphicFramePr>
            <a:graphicFrameLocks noGrp="1"/>
          </p:cNvGraphicFramePr>
          <p:nvPr>
            <p:extLst>
              <p:ext uri="{D42A27DB-BD31-4B8C-83A1-F6EECF244321}">
                <p14:modId xmlns:p14="http://schemas.microsoft.com/office/powerpoint/2010/main" val="3038956299"/>
              </p:ext>
            </p:extLst>
          </p:nvPr>
        </p:nvGraphicFramePr>
        <p:xfrm>
          <a:off x="283029" y="1632901"/>
          <a:ext cx="7851321" cy="4655710"/>
        </p:xfrm>
        <a:graphic>
          <a:graphicData uri="http://schemas.openxmlformats.org/drawingml/2006/table">
            <a:tbl>
              <a:tblPr bandRow="1">
                <a:tableStyleId>{775DCB02-9BB8-47FD-8907-85C794F793BA}</a:tableStyleId>
              </a:tblPr>
              <a:tblGrid>
                <a:gridCol w="1188148">
                  <a:extLst>
                    <a:ext uri="{9D8B030D-6E8A-4147-A177-3AD203B41FA5}">
                      <a16:colId xmlns:a16="http://schemas.microsoft.com/office/drawing/2014/main" val="318749315"/>
                    </a:ext>
                  </a:extLst>
                </a:gridCol>
                <a:gridCol w="6663173">
                  <a:extLst>
                    <a:ext uri="{9D8B030D-6E8A-4147-A177-3AD203B41FA5}">
                      <a16:colId xmlns:a16="http://schemas.microsoft.com/office/drawing/2014/main" val="1669865266"/>
                    </a:ext>
                  </a:extLst>
                </a:gridCol>
              </a:tblGrid>
              <a:tr h="1276688">
                <a:tc>
                  <a:txBody>
                    <a:bodyPr/>
                    <a:lstStyle/>
                    <a:p>
                      <a:pPr>
                        <a:lnSpc>
                          <a:spcPct val="107000"/>
                        </a:lnSpc>
                        <a:spcAft>
                          <a:spcPts val="800"/>
                        </a:spcAft>
                      </a:pPr>
                      <a:r>
                        <a:rPr lang="en-GB" sz="1400" dirty="0">
                          <a:effectLst/>
                          <a:latin typeface="Garamond" panose="02020404030301010803" pitchFamily="18" charset="0"/>
                        </a:rPr>
                        <a:t>Pathology</a:t>
                      </a:r>
                    </a:p>
                    <a:p>
                      <a:pPr>
                        <a:lnSpc>
                          <a:spcPct val="107000"/>
                        </a:lnSpc>
                        <a:spcAft>
                          <a:spcPts val="800"/>
                        </a:spcAft>
                      </a:pPr>
                      <a:br>
                        <a:rPr lang="en-GB" sz="1400" dirty="0">
                          <a:effectLst/>
                          <a:latin typeface="Garamond" panose="02020404030301010803" pitchFamily="18" charset="0"/>
                        </a:rPr>
                      </a:br>
                      <a:r>
                        <a:rPr lang="en-GB" sz="1400" dirty="0">
                          <a:effectLst/>
                          <a:latin typeface="Garamond" panose="02020404030301010803" pitchFamily="18" charset="0"/>
                        </a:rPr>
                        <a:t>Epidemiology</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GB" sz="1400" dirty="0">
                          <a:effectLst/>
                          <a:latin typeface="Garamond" panose="02020404030301010803" pitchFamily="18" charset="0"/>
                        </a:rPr>
                        <a:t>Affects the medium sized vessels in locations such as skin, GI tracts, kidneys and heart</a:t>
                      </a:r>
                    </a:p>
                    <a:p>
                      <a:pPr>
                        <a:lnSpc>
                          <a:spcPct val="107000"/>
                        </a:lnSpc>
                        <a:spcAft>
                          <a:spcPts val="800"/>
                        </a:spcAft>
                      </a:pPr>
                      <a:br>
                        <a:rPr lang="en-GB" sz="1400" dirty="0">
                          <a:effectLst/>
                          <a:latin typeface="Garamond" panose="02020404030301010803" pitchFamily="18" charset="0"/>
                        </a:rPr>
                      </a:br>
                      <a:r>
                        <a:rPr lang="en-GB" sz="1400" dirty="0">
                          <a:effectLst/>
                          <a:latin typeface="Garamond" panose="02020404030301010803" pitchFamily="18" charset="0"/>
                        </a:rPr>
                        <a:t>Associated with Hep B (also Hep C and HIV), More common in developing countries </a:t>
                      </a:r>
                      <a:r>
                        <a:rPr lang="en-GB" sz="1400" dirty="0">
                          <a:effectLst/>
                          <a:latin typeface="Garamond" panose="02020404030301010803" pitchFamily="18" charset="0"/>
                          <a:sym typeface="Wingdings" panose="05000000000000000000" pitchFamily="2" charset="2"/>
                        </a:rPr>
                        <a:t></a:t>
                      </a:r>
                      <a:r>
                        <a:rPr lang="en-GB" sz="1400" dirty="0">
                          <a:effectLst/>
                          <a:latin typeface="Garamond" panose="02020404030301010803" pitchFamily="18" charset="0"/>
                        </a:rPr>
                        <a:t> affects all ages, all racial groups, no sex predominance</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407278524"/>
                  </a:ext>
                </a:extLst>
              </a:tr>
              <a:tr h="1224261">
                <a:tc>
                  <a:txBody>
                    <a:bodyPr/>
                    <a:lstStyle/>
                    <a:p>
                      <a:pPr>
                        <a:lnSpc>
                          <a:spcPct val="107000"/>
                        </a:lnSpc>
                        <a:spcAft>
                          <a:spcPts val="800"/>
                        </a:spcAft>
                      </a:pPr>
                      <a:r>
                        <a:rPr lang="en-GB" sz="1400">
                          <a:effectLst/>
                          <a:latin typeface="Garamond" panose="02020404030301010803" pitchFamily="18" charset="0"/>
                        </a:rPr>
                        <a:t>Presentation</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Peripheral neuropathy -- mononeuritis multiplex</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err="1">
                          <a:effectLst/>
                          <a:latin typeface="Garamond" panose="02020404030301010803" pitchFamily="18" charset="0"/>
                        </a:rPr>
                        <a:t>Cutaenous</a:t>
                      </a:r>
                      <a:r>
                        <a:rPr lang="en-US" sz="1400" dirty="0">
                          <a:effectLst/>
                          <a:latin typeface="Garamond" panose="02020404030301010803" pitchFamily="18" charset="0"/>
                        </a:rPr>
                        <a:t>/subcutaneous nodules (hallmark feature)</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Abdo pain </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Unilateral orchitis (characteristic feature)</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Livedo reticularis </a:t>
                      </a:r>
                      <a:r>
                        <a:rPr lang="en-US" sz="1400" dirty="0">
                          <a:effectLst/>
                          <a:latin typeface="Garamond" panose="02020404030301010803" pitchFamily="18" charset="0"/>
                          <a:sym typeface="Wingdings" panose="05000000000000000000" pitchFamily="2" charset="2"/>
                        </a:rPr>
                        <a:t></a:t>
                      </a:r>
                      <a:r>
                        <a:rPr lang="en-US" sz="1400" dirty="0">
                          <a:effectLst/>
                          <a:latin typeface="Garamond" panose="02020404030301010803" pitchFamily="18" charset="0"/>
                        </a:rPr>
                        <a:t> mottled, purplish, lace like rash</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HTN</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32587859"/>
                  </a:ext>
                </a:extLst>
              </a:tr>
              <a:tr h="885288">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↑ESR and/or CRP </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HBsAg </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Biopsy: shows transmural fibrinoid necrosis</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85819308"/>
                  </a:ext>
                </a:extLst>
              </a:tr>
              <a:tr h="627643">
                <a:tc>
                  <a:txBody>
                    <a:bodyPr/>
                    <a:lstStyle/>
                    <a:p>
                      <a:pPr>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If Hep B negative – corticosteroids + cyclophosphamide</a:t>
                      </a:r>
                      <a:endParaRPr lang="en-GB" sz="14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400" dirty="0">
                          <a:effectLst/>
                          <a:latin typeface="Garamond" panose="02020404030301010803" pitchFamily="18" charset="0"/>
                        </a:rPr>
                        <a:t>If Hep B positive – antiviral agent, plasma exchange and corticosteroids</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25538164"/>
                  </a:ext>
                </a:extLst>
              </a:tr>
              <a:tr h="412131">
                <a:tc>
                  <a:txBody>
                    <a:bodyPr/>
                    <a:lstStyle/>
                    <a:p>
                      <a:pPr>
                        <a:lnSpc>
                          <a:spcPct val="107000"/>
                        </a:lnSpc>
                        <a:spcAft>
                          <a:spcPts val="800"/>
                        </a:spcAft>
                      </a:pPr>
                      <a:r>
                        <a:rPr lang="en-GB" sz="1400">
                          <a:effectLst/>
                          <a:latin typeface="Garamond" panose="02020404030301010803" pitchFamily="18" charset="0"/>
                        </a:rPr>
                        <a:t>Complications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spcAft>
                          <a:spcPts val="800"/>
                        </a:spcAft>
                        <a:buFont typeface="Arial" panose="020B0604020202020204" pitchFamily="34" charset="0"/>
                        <a:buChar char="●"/>
                        <a:tabLst>
                          <a:tab pos="457200" algn="l"/>
                        </a:tabLst>
                      </a:pPr>
                      <a:r>
                        <a:rPr lang="en-US" sz="1400" dirty="0">
                          <a:effectLst/>
                          <a:latin typeface="Garamond" panose="02020404030301010803" pitchFamily="18" charset="0"/>
                        </a:rPr>
                        <a:t>GI perforation &amp; </a:t>
                      </a:r>
                      <a:r>
                        <a:rPr lang="en-US" sz="1400" dirty="0" err="1">
                          <a:effectLst/>
                          <a:latin typeface="Garamond" panose="02020404030301010803" pitchFamily="18" charset="0"/>
                        </a:rPr>
                        <a:t>haemorrhages</a:t>
                      </a:r>
                      <a:r>
                        <a:rPr lang="en-US" sz="1400" dirty="0">
                          <a:effectLst/>
                          <a:latin typeface="Garamond" panose="02020404030301010803" pitchFamily="18" charset="0"/>
                        </a:rPr>
                        <a:t>, Arthritis, Renal infarcts, Strokes, MI</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223398333"/>
                  </a:ext>
                </a:extLst>
              </a:tr>
            </a:tbl>
          </a:graphicData>
        </a:graphic>
      </p:graphicFrame>
      <p:pic>
        <p:nvPicPr>
          <p:cNvPr id="6" name="Picture 5">
            <a:extLst>
              <a:ext uri="{FF2B5EF4-FFF2-40B4-BE49-F238E27FC236}">
                <a16:creationId xmlns:a16="http://schemas.microsoft.com/office/drawing/2014/main" id="{B6FB9821-7408-D3EB-E0B3-E168EF9AF995}"/>
              </a:ext>
            </a:extLst>
          </p:cNvPr>
          <p:cNvPicPr>
            <a:picLocks noChangeAspect="1"/>
          </p:cNvPicPr>
          <p:nvPr/>
        </p:nvPicPr>
        <p:blipFill>
          <a:blip r:embed="rId3"/>
          <a:stretch>
            <a:fillRect/>
          </a:stretch>
        </p:blipFill>
        <p:spPr>
          <a:xfrm>
            <a:off x="8134350" y="2098118"/>
            <a:ext cx="3929537" cy="3929537"/>
          </a:xfrm>
          <a:prstGeom prst="rect">
            <a:avLst/>
          </a:prstGeom>
        </p:spPr>
      </p:pic>
    </p:spTree>
    <p:extLst>
      <p:ext uri="{BB962C8B-B14F-4D97-AF65-F5344CB8AC3E}">
        <p14:creationId xmlns:p14="http://schemas.microsoft.com/office/powerpoint/2010/main" val="354719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283029" y="365125"/>
            <a:ext cx="11070771" cy="1014095"/>
          </a:xfrm>
          <a:prstGeom prst="rect">
            <a:avLst/>
          </a:prstGeom>
          <a:solidFill>
            <a:srgbClr val="293267"/>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1800"/>
              <a:buNone/>
            </a:pPr>
            <a:r>
              <a:rPr lang="en-GB" dirty="0">
                <a:solidFill>
                  <a:srgbClr val="FFFFFF"/>
                </a:solidFill>
              </a:rPr>
              <a:t>Vasculitis – Small (Granulomatosis with Polyangiitis)</a:t>
            </a:r>
            <a:endParaRPr dirty="0">
              <a:solidFill>
                <a:srgbClr val="FFFFFF"/>
              </a:solidFill>
            </a:endParaRPr>
          </a:p>
        </p:txBody>
      </p:sp>
      <p:graphicFrame>
        <p:nvGraphicFramePr>
          <p:cNvPr id="3" name="Table 2">
            <a:extLst>
              <a:ext uri="{FF2B5EF4-FFF2-40B4-BE49-F238E27FC236}">
                <a16:creationId xmlns:a16="http://schemas.microsoft.com/office/drawing/2014/main" id="{7FDDC8C8-A1D8-B42C-016E-216FF95692A6}"/>
              </a:ext>
            </a:extLst>
          </p:cNvPr>
          <p:cNvGraphicFramePr>
            <a:graphicFrameLocks noGrp="1"/>
          </p:cNvGraphicFramePr>
          <p:nvPr>
            <p:extLst>
              <p:ext uri="{D42A27DB-BD31-4B8C-83A1-F6EECF244321}">
                <p14:modId xmlns:p14="http://schemas.microsoft.com/office/powerpoint/2010/main" val="3711722544"/>
              </p:ext>
            </p:extLst>
          </p:nvPr>
        </p:nvGraphicFramePr>
        <p:xfrm>
          <a:off x="343852" y="1701386"/>
          <a:ext cx="7250748" cy="4968652"/>
        </p:xfrm>
        <a:graphic>
          <a:graphicData uri="http://schemas.openxmlformats.org/drawingml/2006/table">
            <a:tbl>
              <a:tblPr bandRow="1">
                <a:tableStyleId>{775DCB02-9BB8-47FD-8907-85C794F793BA}</a:tableStyleId>
              </a:tblPr>
              <a:tblGrid>
                <a:gridCol w="1497648">
                  <a:extLst>
                    <a:ext uri="{9D8B030D-6E8A-4147-A177-3AD203B41FA5}">
                      <a16:colId xmlns:a16="http://schemas.microsoft.com/office/drawing/2014/main" val="3105628681"/>
                    </a:ext>
                  </a:extLst>
                </a:gridCol>
                <a:gridCol w="5753100">
                  <a:extLst>
                    <a:ext uri="{9D8B030D-6E8A-4147-A177-3AD203B41FA5}">
                      <a16:colId xmlns:a16="http://schemas.microsoft.com/office/drawing/2014/main" val="1771659580"/>
                    </a:ext>
                  </a:extLst>
                </a:gridCol>
              </a:tblGrid>
              <a:tr h="1341441">
                <a:tc>
                  <a:txBody>
                    <a:bodyPr/>
                    <a:lstStyle/>
                    <a:p>
                      <a:pPr>
                        <a:lnSpc>
                          <a:spcPct val="107000"/>
                        </a:lnSpc>
                        <a:spcAft>
                          <a:spcPts val="800"/>
                        </a:spcAft>
                      </a:pPr>
                      <a:r>
                        <a:rPr lang="en-GB" sz="1600">
                          <a:effectLst/>
                          <a:latin typeface="Garamond" panose="02020404030301010803" pitchFamily="18" charset="0"/>
                        </a:rPr>
                        <a:t>Pathology</a:t>
                      </a:r>
                    </a:p>
                    <a:p>
                      <a:pPr>
                        <a:lnSpc>
                          <a:spcPct val="107000"/>
                        </a:lnSpc>
                        <a:spcAft>
                          <a:spcPts val="800"/>
                        </a:spcAft>
                      </a:pPr>
                      <a:br>
                        <a:rPr lang="en-GB" sz="1600">
                          <a:effectLst/>
                          <a:latin typeface="Garamond" panose="02020404030301010803" pitchFamily="18" charset="0"/>
                        </a:rPr>
                      </a:br>
                      <a:br>
                        <a:rPr lang="en-GB" sz="1600">
                          <a:effectLst/>
                          <a:latin typeface="Garamond" panose="02020404030301010803" pitchFamily="18" charset="0"/>
                        </a:rPr>
                      </a:br>
                      <a:r>
                        <a:rPr lang="en-GB" sz="1600">
                          <a:effectLst/>
                          <a:latin typeface="Garamond" panose="02020404030301010803" pitchFamily="18" charset="0"/>
                        </a:rPr>
                        <a:t>Risk Factors</a:t>
                      </a:r>
                      <a:endParaRPr lang="en-GB" sz="16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GB" sz="1600" dirty="0">
                          <a:effectLst/>
                          <a:latin typeface="Garamond" panose="02020404030301010803" pitchFamily="18" charset="0"/>
                        </a:rPr>
                        <a:t>Small vessels vasculitis</a:t>
                      </a:r>
                      <a:br>
                        <a:rPr lang="en-GB" sz="1600" dirty="0">
                          <a:effectLst/>
                          <a:latin typeface="Garamond" panose="02020404030301010803" pitchFamily="18" charset="0"/>
                        </a:rPr>
                      </a:br>
                      <a:r>
                        <a:rPr lang="en-GB" sz="1600" dirty="0">
                          <a:effectLst/>
                          <a:latin typeface="Garamond" panose="02020404030301010803" pitchFamily="18" charset="0"/>
                        </a:rPr>
                        <a:t>Affects respiratory tracts and kidney</a:t>
                      </a:r>
                    </a:p>
                    <a:p>
                      <a:pPr>
                        <a:lnSpc>
                          <a:spcPct val="107000"/>
                        </a:lnSpc>
                        <a:spcAft>
                          <a:spcPts val="800"/>
                        </a:spcAft>
                      </a:pPr>
                      <a:br>
                        <a:rPr lang="en-GB" sz="1600" dirty="0">
                          <a:effectLst/>
                          <a:latin typeface="Garamond" panose="02020404030301010803" pitchFamily="18" charset="0"/>
                        </a:rPr>
                      </a:br>
                      <a:r>
                        <a:rPr lang="en-GB" sz="1600" dirty="0">
                          <a:effectLst/>
                          <a:latin typeface="Garamond" panose="02020404030301010803" pitchFamily="18" charset="0"/>
                        </a:rPr>
                        <a:t>Late teenage years, early adulthood</a:t>
                      </a:r>
                      <a:endParaRPr lang="en-GB" sz="1600" dirty="0">
                        <a:effectLst/>
                        <a:latin typeface="Garamond" panose="02020404030301010803"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69677033"/>
                  </a:ext>
                </a:extLst>
              </a:tr>
              <a:tr h="1471615">
                <a:tc>
                  <a:txBody>
                    <a:bodyPr/>
                    <a:lstStyle/>
                    <a:p>
                      <a:pPr>
                        <a:lnSpc>
                          <a:spcPct val="107000"/>
                        </a:lnSpc>
                        <a:spcAft>
                          <a:spcPts val="800"/>
                        </a:spcAft>
                      </a:pPr>
                      <a:r>
                        <a:rPr lang="en-GB" sz="1600">
                          <a:effectLst/>
                          <a:latin typeface="Garamond" panose="02020404030301010803" pitchFamily="18" charset="0"/>
                        </a:rPr>
                        <a:t>Presentation</a:t>
                      </a:r>
                      <a:endParaRPr lang="en-GB" sz="16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Classic sign on exams: </a:t>
                      </a:r>
                      <a:r>
                        <a:rPr lang="en-US" sz="1600" b="1" dirty="0">
                          <a:effectLst/>
                          <a:latin typeface="Garamond" panose="02020404030301010803" pitchFamily="18" charset="0"/>
                        </a:rPr>
                        <a:t>saddle shaped nose </a:t>
                      </a:r>
                      <a:r>
                        <a:rPr lang="en-US" sz="1600" dirty="0">
                          <a:effectLst/>
                          <a:latin typeface="Garamond" panose="02020404030301010803" pitchFamily="18" charset="0"/>
                        </a:rPr>
                        <a:t>(due to perforated nasal septum)</a:t>
                      </a:r>
                      <a:endParaRPr lang="en-GB" sz="16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Epistaxis </a:t>
                      </a:r>
                      <a:endParaRPr lang="en-GB" sz="16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Crusty nasal/ ear secretions </a:t>
                      </a:r>
                      <a:r>
                        <a:rPr lang="en-US" sz="1600" dirty="0">
                          <a:effectLst/>
                          <a:latin typeface="Garamond" panose="02020404030301010803" pitchFamily="18" charset="0"/>
                          <a:sym typeface="Wingdings" panose="05000000000000000000" pitchFamily="2" charset="2"/>
                        </a:rPr>
                        <a:t></a:t>
                      </a:r>
                      <a:r>
                        <a:rPr lang="en-US" sz="1600" dirty="0">
                          <a:effectLst/>
                          <a:latin typeface="Garamond" panose="02020404030301010803" pitchFamily="18" charset="0"/>
                        </a:rPr>
                        <a:t> hearing loss</a:t>
                      </a:r>
                      <a:endParaRPr lang="en-GB" sz="16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Sinusitis, </a:t>
                      </a:r>
                      <a:endParaRPr lang="en-GB" sz="16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Cough, wheeze, </a:t>
                      </a:r>
                      <a:r>
                        <a:rPr lang="en-US" sz="1600" dirty="0" err="1">
                          <a:effectLst/>
                          <a:latin typeface="Garamond" panose="02020404030301010803" pitchFamily="18" charset="0"/>
                        </a:rPr>
                        <a:t>haemoptysis</a:t>
                      </a:r>
                      <a:r>
                        <a:rPr lang="en-US" sz="1600" dirty="0">
                          <a:effectLst/>
                          <a:latin typeface="Garamond" panose="02020404030301010803" pitchFamily="18" charset="0"/>
                        </a:rPr>
                        <a:t> (CXR mistaken pneumonia)</a:t>
                      </a:r>
                      <a:endParaRPr lang="en-GB"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64757134"/>
                  </a:ext>
                </a:extLst>
              </a:tr>
              <a:tr h="930190">
                <a:tc>
                  <a:txBody>
                    <a:bodyPr/>
                    <a:lstStyle/>
                    <a:p>
                      <a:pPr>
                        <a:lnSpc>
                          <a:spcPct val="107000"/>
                        </a:lnSpc>
                        <a:spcAft>
                          <a:spcPts val="800"/>
                        </a:spcAft>
                      </a:pPr>
                      <a:r>
                        <a:rPr lang="en-GB" sz="1600">
                          <a:effectLst/>
                          <a:latin typeface="Garamond" panose="02020404030301010803" pitchFamily="18" charset="0"/>
                        </a:rPr>
                        <a:t>Investigations</a:t>
                      </a:r>
                      <a:endParaRPr lang="en-GB" sz="16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High eosinophils on FBC</a:t>
                      </a:r>
                      <a:endParaRPr lang="en-GB" sz="16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dirty="0">
                          <a:effectLst/>
                          <a:latin typeface="Garamond" panose="02020404030301010803" pitchFamily="18" charset="0"/>
                        </a:rPr>
                        <a:t>Histology shows granulomas</a:t>
                      </a:r>
                      <a:endParaRPr lang="en-GB" sz="1600" dirty="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b="1" dirty="0">
                          <a:effectLst/>
                          <a:latin typeface="Garamond" panose="02020404030301010803" pitchFamily="18" charset="0"/>
                        </a:rPr>
                        <a:t>Presence of c-ANCA (not p-ANCA) </a:t>
                      </a:r>
                      <a:endParaRPr lang="en-GB" sz="16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887883"/>
                  </a:ext>
                </a:extLst>
              </a:tr>
              <a:tr h="659478">
                <a:tc>
                  <a:txBody>
                    <a:bodyPr/>
                    <a:lstStyle/>
                    <a:p>
                      <a:pPr>
                        <a:lnSpc>
                          <a:spcPct val="107000"/>
                        </a:lnSpc>
                        <a:spcAft>
                          <a:spcPts val="800"/>
                        </a:spcAft>
                      </a:pPr>
                      <a:r>
                        <a:rPr lang="en-GB" sz="1600">
                          <a:effectLst/>
                          <a:latin typeface="Garamond" panose="02020404030301010803" pitchFamily="18" charset="0"/>
                        </a:rPr>
                        <a:t>Management</a:t>
                      </a:r>
                      <a:endParaRPr lang="en-GB" sz="16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US" sz="1600">
                          <a:effectLst/>
                          <a:latin typeface="Garamond" panose="02020404030301010803" pitchFamily="18" charset="0"/>
                        </a:rPr>
                        <a:t>Nasal) corticosteroid</a:t>
                      </a:r>
                      <a:endParaRPr lang="en-GB" sz="1600">
                        <a:effectLst/>
                        <a:latin typeface="Garamond" panose="02020404030301010803" pitchFamily="18" charset="0"/>
                      </a:endParaRPr>
                    </a:p>
                    <a:p>
                      <a:pPr marL="342900" lvl="0" indent="-342900">
                        <a:lnSpc>
                          <a:spcPct val="107000"/>
                        </a:lnSpc>
                        <a:buFont typeface="Symbol" panose="05050102010706020507" pitchFamily="18" charset="2"/>
                        <a:buChar char=""/>
                      </a:pPr>
                      <a:r>
                        <a:rPr lang="en-US" sz="1600">
                          <a:effectLst/>
                          <a:latin typeface="Garamond" panose="02020404030301010803" pitchFamily="18" charset="0"/>
                        </a:rPr>
                        <a:t>Cyclophosphamide</a:t>
                      </a:r>
                      <a:endParaRPr lang="en-GB" sz="160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95563837"/>
                  </a:ext>
                </a:extLst>
              </a:tr>
              <a:tr h="388765">
                <a:tc>
                  <a:txBody>
                    <a:bodyPr/>
                    <a:lstStyle/>
                    <a:p>
                      <a:pPr>
                        <a:lnSpc>
                          <a:spcPct val="107000"/>
                        </a:lnSpc>
                        <a:spcAft>
                          <a:spcPts val="800"/>
                        </a:spcAft>
                      </a:pPr>
                      <a:r>
                        <a:rPr lang="en-GB" sz="1600">
                          <a:effectLst/>
                          <a:latin typeface="Garamond" panose="02020404030301010803" pitchFamily="18" charset="0"/>
                        </a:rPr>
                        <a:t>Complications</a:t>
                      </a:r>
                      <a:endParaRPr lang="en-GB" sz="16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nSpc>
                          <a:spcPct val="107000"/>
                        </a:lnSpc>
                        <a:buFont typeface="Symbol" panose="05050102010706020507" pitchFamily="18" charset="2"/>
                        <a:buChar char=""/>
                      </a:pPr>
                      <a:r>
                        <a:rPr lang="en-GB" sz="1600" dirty="0">
                          <a:effectLst/>
                          <a:latin typeface="Garamond" panose="02020404030301010803" pitchFamily="18" charset="0"/>
                        </a:rPr>
                        <a:t>Glomerulonephritis</a:t>
                      </a:r>
                      <a:endParaRPr lang="en-GB" sz="16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92091405"/>
                  </a:ext>
                </a:extLst>
              </a:tr>
            </a:tbl>
          </a:graphicData>
        </a:graphic>
      </p:graphicFrame>
      <p:pic>
        <p:nvPicPr>
          <p:cNvPr id="8193" name="Google Shape;274;p28" descr="A picture containing diagram&#10;&#10;Description automatically generated">
            <a:extLst>
              <a:ext uri="{FF2B5EF4-FFF2-40B4-BE49-F238E27FC236}">
                <a16:creationId xmlns:a16="http://schemas.microsoft.com/office/drawing/2014/main" id="{67AAA3F5-A58F-BEC6-F29C-957ECDABE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6838" y="2455862"/>
            <a:ext cx="2519362" cy="2756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128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SLE</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1586370492"/>
              </p:ext>
            </p:extLst>
          </p:nvPr>
        </p:nvGraphicFramePr>
        <p:xfrm>
          <a:off x="186490" y="1477840"/>
          <a:ext cx="11819020" cy="5086715"/>
        </p:xfrm>
        <a:graphic>
          <a:graphicData uri="http://schemas.openxmlformats.org/drawingml/2006/table">
            <a:tbl>
              <a:tblPr bandRow="1">
                <a:tableStyleId>{775DCB02-9BB8-47FD-8907-85C794F793BA}</a:tableStyleId>
              </a:tblPr>
              <a:tblGrid>
                <a:gridCol w="1261310">
                  <a:extLst>
                    <a:ext uri="{9D8B030D-6E8A-4147-A177-3AD203B41FA5}">
                      <a16:colId xmlns:a16="http://schemas.microsoft.com/office/drawing/2014/main" val="3953575235"/>
                    </a:ext>
                  </a:extLst>
                </a:gridCol>
                <a:gridCol w="10557710">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200" dirty="0">
                          <a:effectLst/>
                          <a:latin typeface="Garamond" panose="02020404030301010803" pitchFamily="18" charset="0"/>
                        </a:rPr>
                        <a:t>Pathology</a:t>
                      </a:r>
                    </a:p>
                    <a:p>
                      <a:pPr>
                        <a:lnSpc>
                          <a:spcPct val="107000"/>
                        </a:lnSpc>
                        <a:spcAft>
                          <a:spcPts val="800"/>
                        </a:spcAft>
                      </a:pPr>
                      <a:r>
                        <a:rPr lang="en-GB" sz="1200" dirty="0">
                          <a:effectLst/>
                          <a:latin typeface="Garamond" panose="02020404030301010803" pitchFamily="18" charset="0"/>
                        </a:rPr>
                        <a:t>Causes</a:t>
                      </a:r>
                    </a:p>
                  </a:txBody>
                  <a:tcPr marL="58339" marR="58339" marT="29170" marB="29170"/>
                </a:tc>
                <a:tc>
                  <a:txBody>
                    <a:bodyPr/>
                    <a:lstStyle/>
                    <a:p>
                      <a:pPr algn="l">
                        <a:lnSpc>
                          <a:spcPct val="107000"/>
                        </a:lnSpc>
                        <a:spcAft>
                          <a:spcPts val="800"/>
                        </a:spcAft>
                      </a:pPr>
                      <a:r>
                        <a:rPr lang="en-US" sz="1200" dirty="0" err="1">
                          <a:effectLst/>
                          <a:latin typeface="Garamond" panose="02020404030301010803" pitchFamily="18" charset="0"/>
                          <a:ea typeface="Calibri" panose="020F0502020204030204" pitchFamily="34" charset="0"/>
                          <a:cs typeface="Times New Roman" panose="02020603050405020304" pitchFamily="18" charset="0"/>
                        </a:rPr>
                        <a:t>aNA</a:t>
                      </a:r>
                      <a:r>
                        <a:rPr lang="en-US" sz="1200" dirty="0">
                          <a:effectLst/>
                          <a:latin typeface="Garamond" panose="02020404030301010803" pitchFamily="18" charset="0"/>
                          <a:ea typeface="Calibri" panose="020F0502020204030204" pitchFamily="34" charset="0"/>
                          <a:cs typeface="Times New Roman" panose="02020603050405020304" pitchFamily="18" charset="0"/>
                        </a:rPr>
                        <a:t> and </a:t>
                      </a:r>
                      <a:r>
                        <a:rPr lang="en-US" sz="1200" dirty="0" err="1">
                          <a:effectLst/>
                          <a:latin typeface="Garamond" panose="02020404030301010803" pitchFamily="18" charset="0"/>
                          <a:ea typeface="Calibri" panose="020F0502020204030204" pitchFamily="34" charset="0"/>
                          <a:cs typeface="Times New Roman" panose="02020603050405020304" pitchFamily="18" charset="0"/>
                        </a:rPr>
                        <a:t>aDsDNA</a:t>
                      </a:r>
                      <a:r>
                        <a:rPr lang="en-US" sz="1200" dirty="0">
                          <a:effectLst/>
                          <a:latin typeface="Garamond" panose="02020404030301010803" pitchFamily="18" charset="0"/>
                          <a:ea typeface="Calibri" panose="020F0502020204030204" pitchFamily="34" charset="0"/>
                          <a:cs typeface="Times New Roman" panose="02020603050405020304" pitchFamily="18" charset="0"/>
                        </a:rPr>
                        <a:t> antibodies attack soft tissue causing chronic inflammation and damage</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1200" dirty="0">
                          <a:effectLst/>
                          <a:latin typeface="Garamond" panose="02020404030301010803" pitchFamily="18" charset="0"/>
                          <a:ea typeface="Calibri" panose="020F0502020204030204" pitchFamily="34" charset="0"/>
                          <a:cs typeface="Times New Roman" panose="02020603050405020304" pitchFamily="18" charset="0"/>
                        </a:rPr>
                        <a:t>Young to middle aged, black/Asian, women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937996606"/>
                  </a:ext>
                </a:extLst>
              </a:tr>
              <a:tr h="251123">
                <a:tc>
                  <a:txBody>
                    <a:bodyPr/>
                    <a:lstStyle/>
                    <a:p>
                      <a:pPr>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Symptoms: usual non-specific symptoms </a:t>
                      </a:r>
                      <a:r>
                        <a:rPr lang="en-GB" sz="1200" b="1"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b="1" dirty="0">
                          <a:effectLst/>
                          <a:latin typeface="Garamond" panose="02020404030301010803" pitchFamily="18" charset="0"/>
                          <a:ea typeface="Times New Roman" panose="02020603050405020304" pitchFamily="18" charset="0"/>
                        </a:rPr>
                        <a:t> butterfly rash</a:t>
                      </a:r>
                      <a:r>
                        <a:rPr lang="en-GB" sz="1200" dirty="0">
                          <a:effectLst/>
                          <a:latin typeface="Garamond" panose="02020404030301010803" pitchFamily="18" charset="0"/>
                          <a:ea typeface="Times New Roman" panose="02020603050405020304" pitchFamily="18" charset="0"/>
                        </a:rPr>
                        <a:t>, </a:t>
                      </a:r>
                      <a:r>
                        <a:rPr lang="en-GB" sz="1200" dirty="0" err="1">
                          <a:effectLst/>
                          <a:latin typeface="Garamond" panose="02020404030301010803" pitchFamily="18" charset="0"/>
                          <a:ea typeface="Times New Roman" panose="02020603050405020304" pitchFamily="18" charset="0"/>
                        </a:rPr>
                        <a:t>wt</a:t>
                      </a:r>
                      <a:r>
                        <a:rPr lang="en-GB" sz="1200" dirty="0">
                          <a:effectLst/>
                          <a:latin typeface="Garamond" panose="02020404030301010803" pitchFamily="18" charset="0"/>
                          <a:ea typeface="Times New Roman" panose="02020603050405020304" pitchFamily="18" charset="0"/>
                        </a:rPr>
                        <a:t> loss, fever, fatigue, joint pain, </a:t>
                      </a:r>
                      <a:br>
                        <a:rPr lang="en-GB" sz="1200" dirty="0">
                          <a:effectLst/>
                          <a:latin typeface="Garamond" panose="02020404030301010803" pitchFamily="18" charset="0"/>
                          <a:ea typeface="Times New Roman" panose="02020603050405020304" pitchFamily="18" charset="0"/>
                        </a:rPr>
                      </a:br>
                      <a:r>
                        <a:rPr lang="en-GB" sz="1200" dirty="0">
                          <a:effectLst/>
                          <a:latin typeface="Garamond" panose="02020404030301010803" pitchFamily="18" charset="0"/>
                          <a:ea typeface="Times New Roman" panose="02020603050405020304" pitchFamily="18" charset="0"/>
                        </a:rPr>
                        <a:t>mouth ulcers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Signs: correctable ulnar deviation</a:t>
                      </a: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1874909876"/>
                  </a:ext>
                </a:extLst>
              </a:tr>
              <a:tr h="175101">
                <a:tc>
                  <a:txBody>
                    <a:bodyPr/>
                    <a:lstStyle/>
                    <a:p>
                      <a:pPr>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Bloods: ESR raised, CRP normal (can be raised with active inflame), ANA and </a:t>
                      </a:r>
                      <a:r>
                        <a:rPr lang="en-GB" sz="1200" dirty="0" err="1">
                          <a:effectLst/>
                          <a:latin typeface="Garamond" panose="02020404030301010803" pitchFamily="18" charset="0"/>
                          <a:ea typeface="Times New Roman" panose="02020603050405020304" pitchFamily="18" charset="0"/>
                        </a:rPr>
                        <a:t>aDsDNA</a:t>
                      </a:r>
                      <a:r>
                        <a:rPr lang="en-GB" sz="1200" dirty="0">
                          <a:effectLst/>
                          <a:latin typeface="Garamond" panose="02020404030301010803" pitchFamily="18" charset="0"/>
                          <a:ea typeface="Times New Roman" panose="02020603050405020304" pitchFamily="18" charset="0"/>
                        </a:rPr>
                        <a:t> (patients without condition are very unlikely to have them) antibodies present. Normocytic anaemia of chronic disease. C3 and C4 levels (decreased in active disease)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Immunoglobulins (raised due to activation of B cells with inflammation), Urinalysis and urine protein: creatinine ratio for proteinuria in lupus nephritis. Renal biopsy can be used to investigate for lupus nephritis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You can use the SLICC Criteria or the ACR Criteria for establishing a diagnosis.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This involves confirming the presence of antinuclear antibodies and establishing</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 a certain number of clinical features suggestive of SLE.</a:t>
                      </a: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200" dirty="0">
                          <a:effectLst/>
                          <a:latin typeface="Garamond" panose="02020404030301010803" pitchFamily="18" charset="0"/>
                        </a:rPr>
                        <a:t>Management</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Ibuprofen, Prednisolone, Hydroxychloroquine </a:t>
                      </a:r>
                      <a:br>
                        <a:rPr lang="en-GB" sz="1200" dirty="0">
                          <a:effectLst/>
                          <a:latin typeface="Garamond" panose="02020404030301010803" pitchFamily="18" charset="0"/>
                          <a:ea typeface="Times New Roman" panose="02020603050405020304" pitchFamily="18" charset="0"/>
                        </a:rPr>
                      </a:br>
                      <a:r>
                        <a:rPr lang="en-GB" sz="1200" dirty="0">
                          <a:effectLst/>
                          <a:latin typeface="Garamond" panose="02020404030301010803" pitchFamily="18" charset="0"/>
                          <a:ea typeface="Times New Roman" panose="02020603050405020304" pitchFamily="18" charset="0"/>
                        </a:rPr>
                        <a:t>(first line for mild SLE. Sun cream for malar rash)</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Severe or resistant lupus (Methotrexate, Tacrolimus.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Non-responsive (</a:t>
                      </a:r>
                      <a:r>
                        <a:rPr lang="en-GB" sz="1200" b="0" i="0" u="none" strike="noStrike" cap="none" dirty="0">
                          <a:solidFill>
                            <a:schemeClr val="dk1"/>
                          </a:solidFill>
                          <a:effectLst/>
                          <a:latin typeface="Garamond" panose="02020404030301010803" pitchFamily="18" charset="0"/>
                          <a:ea typeface="+mn-ea"/>
                          <a:cs typeface="+mn-cs"/>
                          <a:sym typeface="Arial"/>
                        </a:rPr>
                        <a:t>(Rituximab (monoclonal antibody),</a:t>
                      </a:r>
                      <a:br>
                        <a:rPr lang="en-GB" sz="1200" b="0" i="0" u="none" strike="noStrike" cap="none" dirty="0">
                          <a:solidFill>
                            <a:schemeClr val="dk1"/>
                          </a:solidFill>
                          <a:effectLst/>
                          <a:latin typeface="Garamond" panose="02020404030301010803" pitchFamily="18" charset="0"/>
                          <a:ea typeface="+mn-ea"/>
                          <a:cs typeface="+mn-cs"/>
                          <a:sym typeface="Arial"/>
                        </a:rPr>
                      </a:br>
                      <a:r>
                        <a:rPr lang="en-GB" sz="1200" b="0" i="0" u="none" strike="noStrike" cap="none" dirty="0">
                          <a:solidFill>
                            <a:schemeClr val="dk1"/>
                          </a:solidFill>
                          <a:effectLst/>
                          <a:latin typeface="Garamond" panose="02020404030301010803" pitchFamily="18" charset="0"/>
                          <a:ea typeface="+mn-ea"/>
                          <a:cs typeface="+mn-cs"/>
                          <a:sym typeface="Arial"/>
                        </a:rPr>
                        <a:t>Belimumab (MA)</a:t>
                      </a:r>
                      <a:endParaRPr lang="en-GB" sz="1200" dirty="0">
                        <a:effectLst/>
                        <a:latin typeface="Garamond" panose="02020404030301010803" pitchFamily="18" charset="0"/>
                        <a:ea typeface="Times New Roman" panose="02020603050405020304" pitchFamily="18" charset="0"/>
                      </a:endParaRPr>
                    </a:p>
                    <a:p>
                      <a:pPr marL="457200" algn="l"/>
                      <a:r>
                        <a:rPr lang="en-GB" sz="1200" dirty="0">
                          <a:effectLst/>
                          <a:latin typeface="Garamond" panose="02020404030301010803" pitchFamily="18" charset="0"/>
                          <a:ea typeface="Times New Roman" panose="02020603050405020304" pitchFamily="18" charset="0"/>
                        </a:rPr>
                        <a:t> </a:t>
                      </a:r>
                    </a:p>
                  </a:txBody>
                  <a:tcPr marL="114300" marR="114300" marT="0" marB="0"/>
                </a:tc>
                <a:extLst>
                  <a:ext uri="{0D108BD9-81ED-4DB2-BD59-A6C34878D82A}">
                    <a16:rowId xmlns:a16="http://schemas.microsoft.com/office/drawing/2014/main" val="3079273120"/>
                  </a:ext>
                </a:extLst>
              </a:tr>
              <a:tr h="883920">
                <a:tc>
                  <a:txBody>
                    <a:bodyPr/>
                    <a:lstStyle/>
                    <a:p>
                      <a:pPr>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Complications</a:t>
                      </a:r>
                    </a:p>
                  </a:txBody>
                  <a:tcPr marL="58339" marR="58339" marT="29170" marB="29170"/>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Cardiac, lung, kidney involvement. Anaemia of chronic disease. </a:t>
                      </a:r>
                      <a:br>
                        <a:rPr lang="en-GB" sz="1200" dirty="0">
                          <a:effectLst/>
                          <a:latin typeface="Garamond" panose="02020404030301010803" pitchFamily="18" charset="0"/>
                          <a:ea typeface="Calibri" panose="020F0502020204030204" pitchFamily="34" charset="0"/>
                          <a:cs typeface="Times New Roman" panose="02020603050405020304" pitchFamily="18" charset="0"/>
                        </a:rPr>
                      </a:br>
                      <a:r>
                        <a:rPr lang="en-GB" sz="1200" dirty="0">
                          <a:effectLst/>
                          <a:latin typeface="Garamond" panose="02020404030301010803" pitchFamily="18" charset="0"/>
                          <a:ea typeface="Calibri" panose="020F0502020204030204" pitchFamily="34" charset="0"/>
                          <a:cs typeface="Times New Roman" panose="02020603050405020304" pitchFamily="18" charset="0"/>
                        </a:rPr>
                        <a:t>Pericarditis, Pleuritis, Lupus, Nephritis, miscarriage</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Widespread inflammation causing damage</a:t>
                      </a:r>
                    </a:p>
                  </a:txBody>
                  <a:tcPr marL="114300" marR="114300" marT="0" marB="0"/>
                </a:tc>
                <a:extLst>
                  <a:ext uri="{0D108BD9-81ED-4DB2-BD59-A6C34878D82A}">
                    <a16:rowId xmlns:a16="http://schemas.microsoft.com/office/drawing/2014/main" val="4132332072"/>
                  </a:ext>
                </a:extLst>
              </a:tr>
            </a:tbl>
          </a:graphicData>
        </a:graphic>
      </p:graphicFrame>
      <p:pic>
        <p:nvPicPr>
          <p:cNvPr id="3" name="Picture 2">
            <a:extLst>
              <a:ext uri="{FF2B5EF4-FFF2-40B4-BE49-F238E27FC236}">
                <a16:creationId xmlns:a16="http://schemas.microsoft.com/office/drawing/2014/main" id="{534B3088-E0B7-6D93-A57A-BE5C4EFF07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45859" y="365125"/>
            <a:ext cx="2059651" cy="2563560"/>
          </a:xfrm>
          <a:prstGeom prst="rect">
            <a:avLst/>
          </a:prstGeom>
          <a:noFill/>
          <a:ln>
            <a:noFill/>
          </a:ln>
        </p:spPr>
      </p:pic>
      <p:pic>
        <p:nvPicPr>
          <p:cNvPr id="4" name="Picture 3">
            <a:extLst>
              <a:ext uri="{FF2B5EF4-FFF2-40B4-BE49-F238E27FC236}">
                <a16:creationId xmlns:a16="http://schemas.microsoft.com/office/drawing/2014/main" id="{8B47F614-3785-3CCC-6810-306E59DB81B4}"/>
              </a:ext>
            </a:extLst>
          </p:cNvPr>
          <p:cNvPicPr>
            <a:picLocks noChangeAspect="1"/>
          </p:cNvPicPr>
          <p:nvPr/>
        </p:nvPicPr>
        <p:blipFill>
          <a:blip r:embed="rId4"/>
          <a:stretch>
            <a:fillRect/>
          </a:stretch>
        </p:blipFill>
        <p:spPr>
          <a:xfrm>
            <a:off x="6977742" y="3777342"/>
            <a:ext cx="3080658" cy="3080658"/>
          </a:xfrm>
          <a:prstGeom prst="rect">
            <a:avLst/>
          </a:prstGeom>
        </p:spPr>
      </p:pic>
    </p:spTree>
    <p:extLst>
      <p:ext uri="{BB962C8B-B14F-4D97-AF65-F5344CB8AC3E}">
        <p14:creationId xmlns:p14="http://schemas.microsoft.com/office/powerpoint/2010/main" val="2945262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GB" sz="2400" dirty="0"/>
              <a:t>1)a) What is the gold standard investigation for osteoarthritis? (1 mark)</a:t>
            </a: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r>
              <a:rPr lang="en-GB" sz="2400" dirty="0"/>
              <a:t>1)b) Give 4 features that may be seen on the above investigation. (4 marks)</a:t>
            </a: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Question 1 </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172084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None/>
            </a:pPr>
            <a:r>
              <a:rPr lang="en-GB" sz="2400" dirty="0"/>
              <a:t>1)a) What is the gold standard investigation for osteoarthritis? (1 mark)</a:t>
            </a:r>
          </a:p>
          <a:p>
            <a:pPr marL="342900" lvl="0" indent="-342900" algn="l" rtl="0">
              <a:lnSpc>
                <a:spcPct val="90000"/>
              </a:lnSpc>
              <a:spcBef>
                <a:spcPts val="0"/>
              </a:spcBef>
              <a:spcAft>
                <a:spcPts val="0"/>
              </a:spcAft>
              <a:buClr>
                <a:schemeClr val="dk1"/>
              </a:buClr>
              <a:buSzPts val="2800"/>
              <a:buNone/>
            </a:pPr>
            <a:endParaRPr lang="en-GB" sz="2400" dirty="0"/>
          </a:p>
          <a:p>
            <a:pPr marL="342900">
              <a:spcBef>
                <a:spcPts val="0"/>
              </a:spcBef>
              <a:buSzPts val="2800"/>
              <a:buNone/>
            </a:pPr>
            <a:r>
              <a:rPr lang="en-GB" sz="2400" b="1" kern="100" dirty="0">
                <a:effectLst/>
                <a:latin typeface="Calibri" panose="020F0502020204030204" pitchFamily="34" charset="0"/>
                <a:ea typeface="DengXian" panose="02010600030101010101" pitchFamily="2" charset="-122"/>
                <a:cs typeface="Arial" panose="020B0604020202020204" pitchFamily="34" charset="0"/>
              </a:rPr>
              <a:t>X-ray </a:t>
            </a:r>
            <a:endParaRPr lang="en-GB" sz="2400" b="1" dirty="0"/>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r>
              <a:rPr lang="en-GB" sz="2400" dirty="0"/>
              <a:t>1)b) Give 4 features that may be seen on the above investigation. (4 marks)</a:t>
            </a:r>
          </a:p>
          <a:p>
            <a:pPr marL="342900" lvl="0" indent="-342900" algn="l" rtl="0">
              <a:lnSpc>
                <a:spcPct val="90000"/>
              </a:lnSpc>
              <a:spcBef>
                <a:spcPts val="0"/>
              </a:spcBef>
              <a:spcAft>
                <a:spcPts val="0"/>
              </a:spcAft>
              <a:buClr>
                <a:schemeClr val="dk1"/>
              </a:buClr>
              <a:buSzPts val="2800"/>
              <a:buNone/>
            </a:pPr>
            <a:endParaRPr lang="en-GB" sz="2400" dirty="0"/>
          </a:p>
          <a:p>
            <a:pPr marL="342900" lvl="0" indent="-342900" rtl="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Loss of joint space </a:t>
            </a:r>
          </a:p>
          <a:p>
            <a:pPr marL="342900" lvl="0" indent="-34290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Osteophyte formation </a:t>
            </a:r>
          </a:p>
          <a:p>
            <a:pPr marL="342900" lvl="0" indent="-34290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Subchondral cysts </a:t>
            </a:r>
          </a:p>
          <a:p>
            <a:pPr marL="342900" lvl="0" indent="-34290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Subchondral sclerosis </a:t>
            </a:r>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Answer 1 </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4205454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Which of the following is correct regarding gout?</a:t>
            </a:r>
          </a:p>
          <a:p>
            <a:pPr marL="114300" indent="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Can be treated by a joint washout (arthrocentesis)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Monosodium urate crystals will be seen under microscopy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Joint aspiration for synovial fluid may show bacterial growth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Rhomboid shaped crystals will be seen under microscopy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Crystals are positively </a:t>
            </a:r>
            <a:r>
              <a:rPr lang="en-GB" sz="2400" kern="100" dirty="0" err="1">
                <a:effectLst/>
                <a:latin typeface="Calibri" panose="020F0502020204030204" pitchFamily="34" charset="0"/>
                <a:ea typeface="DengXian" panose="02010600030101010101" pitchFamily="2" charset="-122"/>
                <a:cs typeface="Arial" panose="020B0604020202020204" pitchFamily="34" charset="0"/>
              </a:rPr>
              <a:t>bifringent</a:t>
            </a:r>
            <a:r>
              <a:rPr lang="en-GB" sz="2400" kern="100" dirty="0">
                <a:effectLst/>
                <a:latin typeface="Calibri" panose="020F0502020204030204" pitchFamily="34" charset="0"/>
                <a:ea typeface="DengXian" panose="02010600030101010101" pitchFamily="2" charset="-122"/>
                <a:cs typeface="Arial" panose="020B0604020202020204" pitchFamily="34" charset="0"/>
              </a:rPr>
              <a:t> under polarised light </a:t>
            </a:r>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Question 2 </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0367426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Which of the following is correct regarding gout?</a:t>
            </a:r>
          </a:p>
          <a:p>
            <a:pPr marL="114300" indent="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Can be treated by a joint washout (arthrocentesis)  </a:t>
            </a:r>
          </a:p>
          <a:p>
            <a:pPr marL="114300" indent="0">
              <a:buNone/>
            </a:pPr>
            <a:r>
              <a:rPr lang="en-GB" sz="2400" b="1" kern="100" dirty="0">
                <a:effectLst/>
                <a:latin typeface="Calibri" panose="020F0502020204030204" pitchFamily="34" charset="0"/>
                <a:ea typeface="DengXian" panose="02010600030101010101" pitchFamily="2" charset="-122"/>
                <a:cs typeface="Arial" panose="020B0604020202020204" pitchFamily="34" charset="0"/>
              </a:rPr>
              <a:t>B – Monosodium urate crystals will be seen under microscopy</a:t>
            </a:r>
            <a:r>
              <a:rPr lang="en-GB" sz="2400" kern="100" dirty="0">
                <a:effectLst/>
                <a:latin typeface="Calibri" panose="020F0502020204030204" pitchFamily="34" charset="0"/>
                <a:ea typeface="DengXian" panose="02010600030101010101" pitchFamily="2" charset="-122"/>
                <a:cs typeface="Arial" panose="020B0604020202020204" pitchFamily="34" charset="0"/>
              </a:rPr>
              <a:t>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Joint aspiration for synovial fluid may show bacterial growth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Rhomboid shaped crystals will be seen under microscopy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Crystals are positively </a:t>
            </a:r>
            <a:r>
              <a:rPr lang="en-GB" sz="2400" kern="100" dirty="0" err="1">
                <a:effectLst/>
                <a:latin typeface="Calibri" panose="020F0502020204030204" pitchFamily="34" charset="0"/>
                <a:ea typeface="DengXian" panose="02010600030101010101" pitchFamily="2" charset="-122"/>
                <a:cs typeface="Arial" panose="020B0604020202020204" pitchFamily="34" charset="0"/>
              </a:rPr>
              <a:t>bifringent</a:t>
            </a:r>
            <a:r>
              <a:rPr lang="en-GB" sz="2400" kern="100" dirty="0">
                <a:effectLst/>
                <a:latin typeface="Calibri" panose="020F0502020204030204" pitchFamily="34" charset="0"/>
                <a:ea typeface="DengXian" panose="02010600030101010101" pitchFamily="2" charset="-122"/>
                <a:cs typeface="Arial" panose="020B0604020202020204" pitchFamily="34" charset="0"/>
              </a:rPr>
              <a:t> under polarised light </a:t>
            </a:r>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Answer 2 </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977222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a:spcBef>
                <a:spcPts val="0"/>
              </a:spcBef>
              <a:buSzPts val="280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You see Claire, a 50-year-old women who comes to the GP after experiencing multiple fractures over the past 6 months. You refer her to have a DEXA scan and her T-score is -2.5. She is subsequently diagnosed with osteoporosis. She is prescribed vitamin D, calcium supplementation and alendronate. What advice should be given to Claire regarding her prescription of alendronate? (3 marks)</a:t>
            </a:r>
          </a:p>
          <a:p>
            <a:pPr marL="342900">
              <a:spcBef>
                <a:spcPts val="0"/>
              </a:spcBef>
              <a:buSzPts val="2800"/>
              <a:buNone/>
            </a:pPr>
            <a:endParaRPr lang="en-GB" sz="24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Question 3 </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440220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a:spcBef>
                <a:spcPts val="0"/>
              </a:spcBef>
              <a:buSzPts val="280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You see Claire, a 50-year-old women who comes to the GP after experiencing multiple fractures over the past 6 months. You refer her to have a DEXA scan and her T-score is -2.5. She is subsequently diagnosed with osteoporosis. She is prescribed vitamin D, calcium supplementation and alendronate. What advice should be given to Claire regarding her prescription of alendronate? (3 marks)</a:t>
            </a:r>
          </a:p>
          <a:p>
            <a:pPr marL="342900">
              <a:spcBef>
                <a:spcPts val="0"/>
              </a:spcBef>
              <a:buSzPts val="2800"/>
              <a:buNone/>
            </a:pPr>
            <a:endParaRPr lang="en-GB" sz="2400" kern="100" dirty="0">
              <a:latin typeface="Calibri" panose="020F0502020204030204" pitchFamily="34" charset="0"/>
              <a:ea typeface="DengXian" panose="02010600030101010101" pitchFamily="2" charset="-122"/>
              <a:cs typeface="Arial" panose="020B0604020202020204" pitchFamily="34" charset="0"/>
            </a:endParaRPr>
          </a:p>
          <a:p>
            <a:pPr marL="342900" lvl="0" indent="-342900" rtl="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Taken first thing in the morning</a:t>
            </a:r>
          </a:p>
          <a:p>
            <a:pPr marL="342900" lvl="0" indent="-34290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On an empty stomach </a:t>
            </a:r>
          </a:p>
          <a:p>
            <a:pPr marL="342900" lvl="0" indent="-342900">
              <a:buFont typeface="Calibri" panose="020F0502020204030204" pitchFamily="34" charset="0"/>
              <a:buChar char="-"/>
            </a:pPr>
            <a:r>
              <a:rPr lang="en-GB" sz="2400" b="1" kern="100" dirty="0">
                <a:effectLst/>
                <a:latin typeface="Calibri" panose="020F0502020204030204" pitchFamily="34" charset="0"/>
                <a:ea typeface="DengXian" panose="02010600030101010101" pitchFamily="2" charset="-122"/>
                <a:cs typeface="Arial" panose="020B0604020202020204" pitchFamily="34" charset="0"/>
              </a:rPr>
              <a:t>Remain upright 30 minutes after taking </a:t>
            </a:r>
          </a:p>
          <a:p>
            <a:pPr marL="342900">
              <a:spcBef>
                <a:spcPts val="0"/>
              </a:spcBef>
              <a:buSzPts val="280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Answer 3 </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123368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Aims and Objectives</a:t>
            </a:r>
            <a:endParaRPr sz="1800" b="0" i="0" u="none" strike="noStrike" cap="none">
              <a:solidFill>
                <a:schemeClr val="dk1"/>
              </a:solidFill>
              <a:latin typeface="Calibri"/>
              <a:ea typeface="Calibri"/>
              <a:cs typeface="Calibri"/>
              <a:sym typeface="Calibri"/>
            </a:endParaRPr>
          </a:p>
        </p:txBody>
      </p:sp>
      <p:graphicFrame>
        <p:nvGraphicFramePr>
          <p:cNvPr id="117" name="Google Shape;117;p4"/>
          <p:cNvGraphicFramePr/>
          <p:nvPr>
            <p:extLst>
              <p:ext uri="{D42A27DB-BD31-4B8C-83A1-F6EECF244321}">
                <p14:modId xmlns:p14="http://schemas.microsoft.com/office/powerpoint/2010/main" val="3029056071"/>
              </p:ext>
            </p:extLst>
          </p:nvPr>
        </p:nvGraphicFramePr>
        <p:xfrm>
          <a:off x="1465904" y="1487581"/>
          <a:ext cx="8550725" cy="5370356"/>
        </p:xfrm>
        <a:graphic>
          <a:graphicData uri="http://schemas.openxmlformats.org/drawingml/2006/table">
            <a:tbl>
              <a:tblPr>
                <a:noFill/>
                <a:tableStyleId>{179CA42F-CDEC-450B-BE6E-EAA587D3CAF1}</a:tableStyleId>
              </a:tblPr>
              <a:tblGrid>
                <a:gridCol w="8550725">
                  <a:extLst>
                    <a:ext uri="{9D8B030D-6E8A-4147-A177-3AD203B41FA5}">
                      <a16:colId xmlns:a16="http://schemas.microsoft.com/office/drawing/2014/main" val="20000"/>
                    </a:ext>
                  </a:extLst>
                </a:gridCol>
              </a:tblGrid>
              <a:tr h="5338875">
                <a:tc>
                  <a:txBody>
                    <a:bodyPr/>
                    <a:lstStyle/>
                    <a:p>
                      <a:pPr marL="457200" lvl="0" indent="-317500" algn="l" rtl="0">
                        <a:lnSpc>
                          <a:spcPct val="115000"/>
                        </a:lnSpc>
                        <a:spcBef>
                          <a:spcPts val="1200"/>
                        </a:spcBef>
                        <a:spcAft>
                          <a:spcPts val="0"/>
                        </a:spcAft>
                        <a:buClr>
                          <a:srgbClr val="009900"/>
                        </a:buClr>
                        <a:buSzPts val="1400"/>
                        <a:buChar char="●"/>
                      </a:pPr>
                      <a:r>
                        <a:rPr lang="en-US" sz="700" dirty="0">
                          <a:solidFill>
                            <a:srgbClr val="009900"/>
                          </a:solidFill>
                          <a:latin typeface="Times New Roman"/>
                          <a:ea typeface="Times New Roman"/>
                          <a:cs typeface="Times New Roman"/>
                          <a:sym typeface="Times New Roman"/>
                        </a:rPr>
                        <a:t>           </a:t>
                      </a:r>
                      <a:r>
                        <a:rPr lang="en-US" sz="1200" dirty="0">
                          <a:solidFill>
                            <a:srgbClr val="009900"/>
                          </a:solidFill>
                        </a:rPr>
                        <a:t>Osteoarthritis</a:t>
                      </a:r>
                      <a:endParaRPr sz="1200" dirty="0">
                        <a:solidFill>
                          <a:srgbClr val="009900"/>
                        </a:solidFill>
                      </a:endParaRPr>
                    </a:p>
                    <a:p>
                      <a:pPr marL="457200" lvl="0" indent="-304800" algn="l" rtl="0">
                        <a:lnSpc>
                          <a:spcPct val="115000"/>
                        </a:lnSpc>
                        <a:spcBef>
                          <a:spcPts val="0"/>
                        </a:spcBef>
                        <a:spcAft>
                          <a:spcPts val="0"/>
                        </a:spcAft>
                        <a:buClr>
                          <a:srgbClr val="009900"/>
                        </a:buClr>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Rheumatoid arthritis</a:t>
                      </a:r>
                      <a:endParaRPr sz="1200" dirty="0">
                        <a:solidFill>
                          <a:srgbClr val="009900"/>
                        </a:solidFill>
                      </a:endParaRPr>
                    </a:p>
                    <a:p>
                      <a:pPr marL="457200" lvl="0" indent="-304800" algn="l" rtl="0">
                        <a:lnSpc>
                          <a:spcPct val="115000"/>
                        </a:lnSpc>
                        <a:spcBef>
                          <a:spcPts val="0"/>
                        </a:spcBef>
                        <a:spcAft>
                          <a:spcPts val="0"/>
                        </a:spcAft>
                        <a:buClr>
                          <a:srgbClr val="009900"/>
                        </a:buClr>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Crystal arthritis; Gout, Pseudogout</a:t>
                      </a:r>
                      <a:endParaRPr sz="1200" dirty="0">
                        <a:solidFill>
                          <a:srgbClr val="009900"/>
                        </a:solidFill>
                      </a:endParaRPr>
                    </a:p>
                    <a:p>
                      <a:pPr marL="457200" lvl="0" indent="-304800" algn="l" rtl="0">
                        <a:lnSpc>
                          <a:spcPct val="115000"/>
                        </a:lnSpc>
                        <a:spcBef>
                          <a:spcPts val="0"/>
                        </a:spcBef>
                        <a:spcAft>
                          <a:spcPts val="0"/>
                        </a:spcAft>
                        <a:buClr>
                          <a:srgbClr val="009900"/>
                        </a:buClr>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Osteoporosis (+ osteopenia)</a:t>
                      </a:r>
                      <a:endParaRPr sz="1200" dirty="0">
                        <a:solidFill>
                          <a:srgbClr val="009900"/>
                        </a:solidFill>
                      </a:endParaRPr>
                    </a:p>
                    <a:p>
                      <a:pPr marL="457200" lvl="0" indent="-304800" algn="l" rtl="0">
                        <a:lnSpc>
                          <a:spcPct val="115000"/>
                        </a:lnSpc>
                        <a:spcBef>
                          <a:spcPts val="0"/>
                        </a:spcBef>
                        <a:spcAft>
                          <a:spcPts val="0"/>
                        </a:spcAft>
                        <a:buClr>
                          <a:srgbClr val="FFC000"/>
                        </a:buClr>
                        <a:buSzPts val="1200"/>
                        <a:buChar char="●"/>
                      </a:pPr>
                      <a:r>
                        <a:rPr lang="en-US" sz="1200" dirty="0">
                          <a:solidFill>
                            <a:srgbClr val="FFC000"/>
                          </a:solidFill>
                          <a:latin typeface="Times New Roman"/>
                          <a:ea typeface="Times New Roman"/>
                          <a:cs typeface="Times New Roman"/>
                          <a:sym typeface="Times New Roman"/>
                        </a:rPr>
                        <a:t>       </a:t>
                      </a:r>
                      <a:r>
                        <a:rPr lang="en-US" sz="1200" dirty="0">
                          <a:solidFill>
                            <a:srgbClr val="FFC000"/>
                          </a:solidFill>
                        </a:rPr>
                        <a:t>Fibromyalgia</a:t>
                      </a:r>
                      <a:endParaRPr sz="1200" dirty="0">
                        <a:solidFill>
                          <a:srgbClr val="FFC000"/>
                        </a:solidFill>
                      </a:endParaRPr>
                    </a:p>
                    <a:p>
                      <a:pPr marL="457200" lvl="0" indent="-304800" algn="l" rtl="0">
                        <a:lnSpc>
                          <a:spcPct val="115000"/>
                        </a:lnSpc>
                        <a:spcBef>
                          <a:spcPts val="0"/>
                        </a:spcBef>
                        <a:spcAft>
                          <a:spcPts val="0"/>
                        </a:spcAft>
                        <a:buClr>
                          <a:srgbClr val="FFC000"/>
                        </a:buClr>
                        <a:buSzPts val="1200"/>
                        <a:buChar char="●"/>
                      </a:pPr>
                      <a:r>
                        <a:rPr lang="en-US" sz="1200" dirty="0">
                          <a:solidFill>
                            <a:srgbClr val="FFC000"/>
                          </a:solidFill>
                          <a:latin typeface="Times New Roman"/>
                          <a:ea typeface="Times New Roman"/>
                          <a:cs typeface="Times New Roman"/>
                          <a:sym typeface="Times New Roman"/>
                        </a:rPr>
                        <a:t>       </a:t>
                      </a:r>
                      <a:r>
                        <a:rPr lang="en-US" sz="1200" dirty="0">
                          <a:solidFill>
                            <a:srgbClr val="FFC000"/>
                          </a:solidFill>
                        </a:rPr>
                        <a:t>Sjogren’s syndrome</a:t>
                      </a:r>
                      <a:endParaRPr sz="1200" dirty="0">
                        <a:solidFill>
                          <a:srgbClr val="FFC000"/>
                        </a:solidFill>
                      </a:endParaRPr>
                    </a:p>
                    <a:p>
                      <a:pPr marL="457200" lvl="0" indent="-304800" algn="l" rtl="0">
                        <a:lnSpc>
                          <a:spcPct val="115000"/>
                        </a:lnSpc>
                        <a:spcBef>
                          <a:spcPts val="0"/>
                        </a:spcBef>
                        <a:spcAft>
                          <a:spcPts val="0"/>
                        </a:spcAft>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Vasculitis; Giant cell arteritis, </a:t>
                      </a:r>
                      <a:r>
                        <a:rPr lang="en-US" sz="1200" dirty="0">
                          <a:solidFill>
                            <a:srgbClr val="FFC000"/>
                          </a:solidFill>
                        </a:rPr>
                        <a:t>Wegener’s granulomatosis (granulomatosis with polyangiitis), </a:t>
                      </a:r>
                      <a:r>
                        <a:rPr lang="en-US" sz="1200" dirty="0">
                          <a:solidFill>
                            <a:srgbClr val="FF0000"/>
                          </a:solidFill>
                        </a:rPr>
                        <a:t>Polyarteritis nodosa</a:t>
                      </a:r>
                      <a:endParaRPr sz="1200" dirty="0">
                        <a:solidFill>
                          <a:srgbClr val="FF0000"/>
                        </a:solidFill>
                      </a:endParaRPr>
                    </a:p>
                    <a:p>
                      <a:pPr marL="457200" lvl="0" indent="-304800" algn="l" rtl="0">
                        <a:lnSpc>
                          <a:spcPct val="115000"/>
                        </a:lnSpc>
                        <a:spcBef>
                          <a:spcPts val="0"/>
                        </a:spcBef>
                        <a:spcAft>
                          <a:spcPts val="0"/>
                        </a:spcAft>
                        <a:buClr>
                          <a:srgbClr val="FF0000"/>
                        </a:buClr>
                        <a:buSzPts val="1200"/>
                        <a:buChar char="●"/>
                      </a:pPr>
                      <a:r>
                        <a:rPr lang="en-US" sz="1200" dirty="0">
                          <a:solidFill>
                            <a:srgbClr val="FF0000"/>
                          </a:solidFill>
                          <a:latin typeface="Times New Roman"/>
                          <a:ea typeface="Times New Roman"/>
                          <a:cs typeface="Times New Roman"/>
                          <a:sym typeface="Times New Roman"/>
                        </a:rPr>
                        <a:t>       </a:t>
                      </a:r>
                      <a:r>
                        <a:rPr lang="en-US" sz="1200" dirty="0">
                          <a:solidFill>
                            <a:srgbClr val="FF0000"/>
                          </a:solidFill>
                        </a:rPr>
                        <a:t>Paget’s disease of bone</a:t>
                      </a:r>
                      <a:endParaRPr sz="1200" dirty="0">
                        <a:solidFill>
                          <a:srgbClr val="FF0000"/>
                        </a:solidFill>
                      </a:endParaRPr>
                    </a:p>
                    <a:p>
                      <a:pPr marL="457200" lvl="0" indent="-304800" algn="l" rtl="0">
                        <a:lnSpc>
                          <a:spcPct val="115000"/>
                        </a:lnSpc>
                        <a:spcBef>
                          <a:spcPts val="0"/>
                        </a:spcBef>
                        <a:spcAft>
                          <a:spcPts val="0"/>
                        </a:spcAft>
                        <a:buClr>
                          <a:srgbClr val="009900"/>
                        </a:buClr>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Spondyloarthropathies (SPINEACHE)</a:t>
                      </a:r>
                      <a:endParaRPr sz="1200" dirty="0">
                        <a:solidFill>
                          <a:srgbClr val="009900"/>
                        </a:solidFill>
                      </a:endParaRPr>
                    </a:p>
                    <a:p>
                      <a:pPr marL="914400" lvl="1" indent="-304800" algn="l" rtl="0">
                        <a:lnSpc>
                          <a:spcPct val="115000"/>
                        </a:lnSpc>
                        <a:spcBef>
                          <a:spcPts val="0"/>
                        </a:spcBef>
                        <a:spcAft>
                          <a:spcPts val="0"/>
                        </a:spcAft>
                        <a:buClr>
                          <a:srgbClr val="009900"/>
                        </a:buClr>
                        <a:buSzPts val="1200"/>
                        <a:buChar char="○"/>
                      </a:pPr>
                      <a:r>
                        <a:rPr lang="en-US" sz="1200" dirty="0">
                          <a:solidFill>
                            <a:srgbClr val="009900"/>
                          </a:solidFill>
                        </a:rPr>
                        <a:t>·</a:t>
                      </a: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Ankylosing spondylitis</a:t>
                      </a:r>
                      <a:endParaRPr sz="1200" dirty="0">
                        <a:solidFill>
                          <a:srgbClr val="009900"/>
                        </a:solidFill>
                      </a:endParaRPr>
                    </a:p>
                    <a:p>
                      <a:pPr marL="914400" lvl="1" indent="-304800" algn="l" rtl="0">
                        <a:lnSpc>
                          <a:spcPct val="115000"/>
                        </a:lnSpc>
                        <a:spcBef>
                          <a:spcPts val="0"/>
                        </a:spcBef>
                        <a:spcAft>
                          <a:spcPts val="0"/>
                        </a:spcAft>
                        <a:buClr>
                          <a:srgbClr val="009900"/>
                        </a:buClr>
                        <a:buSzPts val="1200"/>
                        <a:buChar char="○"/>
                      </a:pPr>
                      <a:r>
                        <a:rPr lang="en-US" sz="1200" dirty="0">
                          <a:solidFill>
                            <a:srgbClr val="009900"/>
                          </a:solidFill>
                        </a:rPr>
                        <a:t>·</a:t>
                      </a: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Psoriatic arthritis</a:t>
                      </a:r>
                      <a:endParaRPr sz="1200" dirty="0">
                        <a:solidFill>
                          <a:srgbClr val="009900"/>
                        </a:solidFill>
                      </a:endParaRPr>
                    </a:p>
                    <a:p>
                      <a:pPr marL="914400" lvl="1" indent="-304800" algn="l" rtl="0">
                        <a:lnSpc>
                          <a:spcPct val="115000"/>
                        </a:lnSpc>
                        <a:spcBef>
                          <a:spcPts val="0"/>
                        </a:spcBef>
                        <a:spcAft>
                          <a:spcPts val="0"/>
                        </a:spcAft>
                        <a:buClr>
                          <a:srgbClr val="009900"/>
                        </a:buClr>
                        <a:buSzPts val="1200"/>
                        <a:buChar char="○"/>
                      </a:pPr>
                      <a:r>
                        <a:rPr lang="en-US" sz="1200" dirty="0">
                          <a:solidFill>
                            <a:srgbClr val="009900"/>
                          </a:solidFill>
                        </a:rPr>
                        <a:t>·</a:t>
                      </a: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Reactive arthritis</a:t>
                      </a:r>
                      <a:endParaRPr sz="1200" dirty="0">
                        <a:solidFill>
                          <a:srgbClr val="009900"/>
                        </a:solidFill>
                      </a:endParaRPr>
                    </a:p>
                    <a:p>
                      <a:pPr marL="914400" lvl="1" indent="-304800" algn="l" rtl="0">
                        <a:lnSpc>
                          <a:spcPct val="115000"/>
                        </a:lnSpc>
                        <a:spcBef>
                          <a:spcPts val="0"/>
                        </a:spcBef>
                        <a:spcAft>
                          <a:spcPts val="0"/>
                        </a:spcAft>
                        <a:buSzPts val="1200"/>
                        <a:buChar char="○"/>
                      </a:pPr>
                      <a:r>
                        <a:rPr lang="en-US" sz="1200" dirty="0"/>
                        <a:t>·</a:t>
                      </a:r>
                      <a:r>
                        <a:rPr lang="en-US" sz="1200" dirty="0">
                          <a:latin typeface="Times New Roman"/>
                          <a:ea typeface="Times New Roman"/>
                          <a:cs typeface="Times New Roman"/>
                          <a:sym typeface="Times New Roman"/>
                        </a:rPr>
                        <a:t>        </a:t>
                      </a:r>
                      <a:r>
                        <a:rPr lang="en-US" sz="1200" dirty="0">
                          <a:solidFill>
                            <a:srgbClr val="009900"/>
                          </a:solidFill>
                        </a:rPr>
                        <a:t>Enteric arthritis</a:t>
                      </a:r>
                      <a:endParaRPr sz="1200" i="1" dirty="0">
                        <a:solidFill>
                          <a:srgbClr val="009900"/>
                        </a:solidFill>
                      </a:endParaRPr>
                    </a:p>
                    <a:p>
                      <a:pPr marL="457200" lvl="0" indent="-304800" algn="l" rtl="0">
                        <a:lnSpc>
                          <a:spcPct val="115000"/>
                        </a:lnSpc>
                        <a:spcBef>
                          <a:spcPts val="0"/>
                        </a:spcBef>
                        <a:spcAft>
                          <a:spcPts val="0"/>
                        </a:spcAft>
                        <a:buClr>
                          <a:srgbClr val="009900"/>
                        </a:buClr>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Infective arthritis; Septic arthritis, Osteomyelitis</a:t>
                      </a:r>
                      <a:endParaRPr sz="1200" dirty="0">
                        <a:solidFill>
                          <a:srgbClr val="009900"/>
                        </a:solidFill>
                      </a:endParaRPr>
                    </a:p>
                    <a:p>
                      <a:pPr marL="457200" lvl="0" indent="-304800" algn="l" rtl="0">
                        <a:lnSpc>
                          <a:spcPct val="115000"/>
                        </a:lnSpc>
                        <a:spcBef>
                          <a:spcPts val="0"/>
                        </a:spcBef>
                        <a:spcAft>
                          <a:spcPts val="0"/>
                        </a:spcAft>
                        <a:buClr>
                          <a:srgbClr val="009900"/>
                        </a:buClr>
                        <a:buSzPts val="1200"/>
                        <a:buChar char="●"/>
                      </a:pPr>
                      <a:r>
                        <a:rPr lang="en-US" sz="1200" dirty="0">
                          <a:solidFill>
                            <a:srgbClr val="009900"/>
                          </a:solidFill>
                          <a:latin typeface="Times New Roman"/>
                          <a:ea typeface="Times New Roman"/>
                          <a:cs typeface="Times New Roman"/>
                          <a:sym typeface="Times New Roman"/>
                        </a:rPr>
                        <a:t>       </a:t>
                      </a:r>
                      <a:r>
                        <a:rPr lang="en-US" sz="1200" dirty="0">
                          <a:solidFill>
                            <a:srgbClr val="009900"/>
                          </a:solidFill>
                        </a:rPr>
                        <a:t>Systemic lupus erythematosus</a:t>
                      </a:r>
                      <a:endParaRPr sz="1200" dirty="0">
                        <a:solidFill>
                          <a:srgbClr val="009900"/>
                        </a:solidFill>
                      </a:endParaRPr>
                    </a:p>
                    <a:p>
                      <a:pPr marL="457200" lvl="0" indent="-304800" algn="l" rtl="0">
                        <a:lnSpc>
                          <a:spcPct val="115000"/>
                        </a:lnSpc>
                        <a:spcBef>
                          <a:spcPts val="0"/>
                        </a:spcBef>
                        <a:spcAft>
                          <a:spcPts val="0"/>
                        </a:spcAft>
                        <a:buClr>
                          <a:srgbClr val="FFC000"/>
                        </a:buClr>
                        <a:buSzPts val="1200"/>
                        <a:buChar char="●"/>
                      </a:pPr>
                      <a:r>
                        <a:rPr lang="en-US" sz="1200" dirty="0">
                          <a:solidFill>
                            <a:srgbClr val="FFC000"/>
                          </a:solidFill>
                          <a:latin typeface="Times New Roman"/>
                          <a:ea typeface="Times New Roman"/>
                          <a:cs typeface="Times New Roman"/>
                          <a:sym typeface="Times New Roman"/>
                        </a:rPr>
                        <a:t>       </a:t>
                      </a:r>
                      <a:r>
                        <a:rPr lang="en-US" sz="1200" dirty="0">
                          <a:solidFill>
                            <a:srgbClr val="FFC000"/>
                          </a:solidFill>
                        </a:rPr>
                        <a:t>Antiphospholipid syndrome</a:t>
                      </a:r>
                      <a:endParaRPr sz="1200" dirty="0">
                        <a:solidFill>
                          <a:srgbClr val="FFC000"/>
                        </a:solidFill>
                      </a:endParaRPr>
                    </a:p>
                    <a:p>
                      <a:pPr marL="457200" lvl="0" indent="-304800" algn="l" rtl="0">
                        <a:lnSpc>
                          <a:spcPct val="115000"/>
                        </a:lnSpc>
                        <a:spcBef>
                          <a:spcPts val="0"/>
                        </a:spcBef>
                        <a:spcAft>
                          <a:spcPts val="0"/>
                        </a:spcAft>
                        <a:buClr>
                          <a:srgbClr val="FFC000"/>
                        </a:buClr>
                        <a:buSzPts val="1200"/>
                        <a:buChar char="●"/>
                      </a:pPr>
                      <a:r>
                        <a:rPr lang="en-US" sz="1200" dirty="0">
                          <a:solidFill>
                            <a:srgbClr val="FFC000"/>
                          </a:solidFill>
                          <a:latin typeface="Times New Roman"/>
                          <a:ea typeface="Times New Roman"/>
                          <a:cs typeface="Times New Roman"/>
                          <a:sym typeface="Times New Roman"/>
                        </a:rPr>
                        <a:t>       </a:t>
                      </a:r>
                      <a:r>
                        <a:rPr lang="en-US" sz="1200" dirty="0">
                          <a:solidFill>
                            <a:srgbClr val="FFC000"/>
                          </a:solidFill>
                        </a:rPr>
                        <a:t>Dermatomyositis/polymyositis</a:t>
                      </a:r>
                      <a:endParaRPr sz="1200" dirty="0">
                        <a:solidFill>
                          <a:srgbClr val="FFC000"/>
                        </a:solidFill>
                      </a:endParaRPr>
                    </a:p>
                    <a:p>
                      <a:pPr marL="457200" lvl="0" indent="-304800" algn="l" rtl="0">
                        <a:lnSpc>
                          <a:spcPct val="115000"/>
                        </a:lnSpc>
                        <a:spcBef>
                          <a:spcPts val="0"/>
                        </a:spcBef>
                        <a:spcAft>
                          <a:spcPts val="0"/>
                        </a:spcAft>
                        <a:buClr>
                          <a:srgbClr val="FFC000"/>
                        </a:buClr>
                        <a:buSzPts val="1200"/>
                        <a:buChar char="●"/>
                      </a:pPr>
                      <a:r>
                        <a:rPr lang="en-US" sz="1200" dirty="0">
                          <a:solidFill>
                            <a:srgbClr val="FFC000"/>
                          </a:solidFill>
                          <a:latin typeface="Times New Roman"/>
                          <a:ea typeface="Times New Roman"/>
                          <a:cs typeface="Times New Roman"/>
                          <a:sym typeface="Times New Roman"/>
                        </a:rPr>
                        <a:t>       </a:t>
                      </a:r>
                      <a:r>
                        <a:rPr lang="en-US" sz="1200" dirty="0">
                          <a:solidFill>
                            <a:srgbClr val="FFC000"/>
                          </a:solidFill>
                        </a:rPr>
                        <a:t>Scleroderma (CREST)</a:t>
                      </a:r>
                      <a:endParaRPr sz="1200" dirty="0">
                        <a:solidFill>
                          <a:srgbClr val="FFC000"/>
                        </a:solidFill>
                      </a:endParaRPr>
                    </a:p>
                    <a:p>
                      <a:pPr marL="457200" lvl="0" indent="-304800" algn="l" rtl="0">
                        <a:lnSpc>
                          <a:spcPct val="115000"/>
                        </a:lnSpc>
                        <a:spcBef>
                          <a:spcPts val="0"/>
                        </a:spcBef>
                        <a:spcAft>
                          <a:spcPts val="0"/>
                        </a:spcAft>
                        <a:buClr>
                          <a:srgbClr val="FF0000"/>
                        </a:buClr>
                        <a:buSzPts val="1200"/>
                        <a:buChar char="●"/>
                      </a:pPr>
                      <a:r>
                        <a:rPr lang="en-US" sz="1200" dirty="0">
                          <a:solidFill>
                            <a:srgbClr val="FF0000"/>
                          </a:solidFill>
                          <a:latin typeface="Times New Roman"/>
                          <a:ea typeface="Times New Roman"/>
                          <a:cs typeface="Times New Roman"/>
                          <a:sym typeface="Times New Roman"/>
                        </a:rPr>
                        <a:t>       </a:t>
                      </a:r>
                      <a:r>
                        <a:rPr lang="en-US" sz="1200" dirty="0">
                          <a:solidFill>
                            <a:srgbClr val="FF0000"/>
                          </a:solidFill>
                        </a:rPr>
                        <a:t>Polymyalgia rheumatica</a:t>
                      </a:r>
                      <a:endParaRPr sz="1200" dirty="0">
                        <a:solidFill>
                          <a:srgbClr val="FF0000"/>
                        </a:solidFill>
                      </a:endParaRPr>
                    </a:p>
                    <a:p>
                      <a:pPr marL="457200" lvl="0" indent="-304800" algn="l" rtl="0">
                        <a:lnSpc>
                          <a:spcPct val="115000"/>
                        </a:lnSpc>
                        <a:spcBef>
                          <a:spcPts val="0"/>
                        </a:spcBef>
                        <a:spcAft>
                          <a:spcPts val="0"/>
                        </a:spcAft>
                        <a:buClr>
                          <a:srgbClr val="FF0000"/>
                        </a:buClr>
                        <a:buSzPts val="1200"/>
                        <a:buChar char="●"/>
                      </a:pPr>
                      <a:r>
                        <a:rPr lang="en-US" sz="1200" dirty="0">
                          <a:solidFill>
                            <a:srgbClr val="FF0000"/>
                          </a:solidFill>
                          <a:latin typeface="Times New Roman"/>
                          <a:ea typeface="Times New Roman"/>
                          <a:cs typeface="Times New Roman"/>
                          <a:sym typeface="Times New Roman"/>
                        </a:rPr>
                        <a:t>       </a:t>
                      </a:r>
                      <a:r>
                        <a:rPr lang="en-US" sz="1200" dirty="0">
                          <a:solidFill>
                            <a:srgbClr val="FF0000"/>
                          </a:solidFill>
                        </a:rPr>
                        <a:t>Mechanical lower back pain, including vertebral disc degeneration</a:t>
                      </a:r>
                      <a:endParaRPr sz="1200" dirty="0">
                        <a:solidFill>
                          <a:srgbClr val="FF0000"/>
                        </a:solidFill>
                      </a:endParaRPr>
                    </a:p>
                    <a:p>
                      <a:pPr marL="457200" lvl="0" indent="-304800" algn="l" rtl="0">
                        <a:lnSpc>
                          <a:spcPct val="115000"/>
                        </a:lnSpc>
                        <a:spcBef>
                          <a:spcPts val="0"/>
                        </a:spcBef>
                        <a:spcAft>
                          <a:spcPts val="0"/>
                        </a:spcAft>
                        <a:buClr>
                          <a:srgbClr val="FF0000"/>
                        </a:buClr>
                        <a:buSzPts val="1200"/>
                        <a:buChar char="●"/>
                      </a:pPr>
                      <a:r>
                        <a:rPr lang="en-US" sz="1200" dirty="0">
                          <a:solidFill>
                            <a:srgbClr val="FF0000"/>
                          </a:solidFill>
                          <a:latin typeface="Times New Roman"/>
                          <a:ea typeface="Times New Roman"/>
                          <a:cs typeface="Times New Roman"/>
                          <a:sym typeface="Times New Roman"/>
                        </a:rPr>
                        <a:t>       </a:t>
                      </a:r>
                      <a:r>
                        <a:rPr lang="en-US" sz="1200" dirty="0" err="1">
                          <a:solidFill>
                            <a:srgbClr val="FF0000"/>
                          </a:solidFill>
                        </a:rPr>
                        <a:t>Osteomalacia</a:t>
                      </a:r>
                      <a:endParaRPr sz="1200" dirty="0">
                        <a:solidFill>
                          <a:srgbClr val="FF0000"/>
                        </a:solidFill>
                      </a:endParaRPr>
                    </a:p>
                    <a:p>
                      <a:pPr marL="457200" lvl="0" indent="-304800" algn="l" rtl="0">
                        <a:lnSpc>
                          <a:spcPct val="115000"/>
                        </a:lnSpc>
                        <a:spcBef>
                          <a:spcPts val="0"/>
                        </a:spcBef>
                        <a:spcAft>
                          <a:spcPts val="0"/>
                        </a:spcAft>
                        <a:buClr>
                          <a:srgbClr val="FFC000"/>
                        </a:buClr>
                        <a:buSzPts val="1200"/>
                        <a:buChar char="●"/>
                      </a:pPr>
                      <a:r>
                        <a:rPr lang="en-US" sz="1200" dirty="0">
                          <a:solidFill>
                            <a:srgbClr val="FFC000"/>
                          </a:solidFill>
                          <a:latin typeface="Times New Roman"/>
                          <a:ea typeface="Times New Roman"/>
                          <a:cs typeface="Times New Roman"/>
                          <a:sym typeface="Times New Roman"/>
                        </a:rPr>
                        <a:t>       </a:t>
                      </a:r>
                      <a:r>
                        <a:rPr lang="en-US" sz="1200" dirty="0">
                          <a:solidFill>
                            <a:srgbClr val="FFC000"/>
                          </a:solidFill>
                        </a:rPr>
                        <a:t>Primary and secondary bone </a:t>
                      </a:r>
                      <a:r>
                        <a:rPr lang="en-US" sz="1200" dirty="0" err="1">
                          <a:solidFill>
                            <a:srgbClr val="FFC000"/>
                          </a:solidFill>
                        </a:rPr>
                        <a:t>tumours</a:t>
                      </a:r>
                      <a:r>
                        <a:rPr lang="en-US" sz="1200" dirty="0">
                          <a:solidFill>
                            <a:srgbClr val="FFC000"/>
                          </a:solidFill>
                        </a:rPr>
                        <a:t> (KNOW WHICH TUMOURS METASTASISE TO BONE)</a:t>
                      </a:r>
                      <a:endParaRPr sz="1200" dirty="0">
                        <a:solidFill>
                          <a:srgbClr val="FFC000"/>
                        </a:solidFill>
                      </a:endParaRPr>
                    </a:p>
                    <a:p>
                      <a:pPr marL="457200" lvl="0" indent="-304800" algn="l" rtl="0">
                        <a:lnSpc>
                          <a:spcPct val="115000"/>
                        </a:lnSpc>
                        <a:spcBef>
                          <a:spcPts val="0"/>
                        </a:spcBef>
                        <a:spcAft>
                          <a:spcPts val="0"/>
                        </a:spcAft>
                        <a:buClr>
                          <a:srgbClr val="FF0000"/>
                        </a:buClr>
                        <a:buSzPts val="1200"/>
                        <a:buChar char="●"/>
                      </a:pPr>
                      <a:r>
                        <a:rPr lang="en-US" sz="1200" dirty="0">
                          <a:solidFill>
                            <a:srgbClr val="FF0000"/>
                          </a:solidFill>
                          <a:latin typeface="Times New Roman"/>
                          <a:ea typeface="Times New Roman"/>
                          <a:cs typeface="Times New Roman"/>
                          <a:sym typeface="Times New Roman"/>
                        </a:rPr>
                        <a:t>       </a:t>
                      </a:r>
                      <a:r>
                        <a:rPr lang="en-US" sz="1200" dirty="0">
                          <a:solidFill>
                            <a:srgbClr val="FF0000"/>
                          </a:solidFill>
                        </a:rPr>
                        <a:t>Connective tissue disorders; </a:t>
                      </a:r>
                      <a:r>
                        <a:rPr lang="en-US" sz="1200" dirty="0">
                          <a:solidFill>
                            <a:srgbClr val="FF0000"/>
                          </a:solidFill>
                          <a:latin typeface="Times New Roman"/>
                          <a:ea typeface="Times New Roman"/>
                          <a:cs typeface="Times New Roman"/>
                          <a:sym typeface="Times New Roman"/>
                        </a:rPr>
                        <a:t> </a:t>
                      </a:r>
                      <a:r>
                        <a:rPr lang="en-US" sz="1200" dirty="0">
                          <a:solidFill>
                            <a:srgbClr val="FF0000"/>
                          </a:solidFill>
                        </a:rPr>
                        <a:t>Marfan’s, Ehlers Danlos</a:t>
                      </a:r>
                      <a:endParaRPr sz="1200" dirty="0">
                        <a:solidFill>
                          <a:srgbClr val="FF0000"/>
                        </a:solidFill>
                      </a:endParaRPr>
                    </a:p>
                    <a:p>
                      <a:pPr marL="0" lvl="0" indent="0" algn="l" rtl="0">
                        <a:lnSpc>
                          <a:spcPct val="115000"/>
                        </a:lnSpc>
                        <a:spcBef>
                          <a:spcPts val="1200"/>
                        </a:spcBef>
                        <a:spcAft>
                          <a:spcPts val="1200"/>
                        </a:spcAft>
                        <a:buNone/>
                      </a:pPr>
                      <a:endParaRPr sz="1200" b="1" dirty="0">
                        <a:latin typeface="Calibri"/>
                        <a:ea typeface="Calibri"/>
                        <a:cs typeface="Calibri"/>
                        <a:sym typeface="Calibri"/>
                      </a:endParaRPr>
                    </a:p>
                  </a:txBody>
                  <a:tcPr marL="68575" marR="68575" marT="91425" marB="91425">
                    <a:lnL w="7625" cap="flat" cmpd="sng">
                      <a:solidFill>
                        <a:srgbClr val="000000"/>
                      </a:solidFill>
                      <a:prstDash val="solid"/>
                      <a:round/>
                      <a:headEnd type="none" w="sm" len="sm"/>
                      <a:tailEnd type="none" w="sm" len="sm"/>
                    </a:lnL>
                    <a:lnR w="7625" cap="flat" cmpd="sng">
                      <a:solidFill>
                        <a:srgbClr val="000000"/>
                      </a:solidFill>
                      <a:prstDash val="solid"/>
                      <a:round/>
                      <a:headEnd type="none" w="sm" len="sm"/>
                      <a:tailEnd type="none" w="sm" len="sm"/>
                    </a:lnR>
                    <a:lnT w="7625" cap="flat" cmpd="sng">
                      <a:solidFill>
                        <a:srgbClr val="000000"/>
                      </a:solidFill>
                      <a:prstDash val="solid"/>
                      <a:round/>
                      <a:headEnd type="none" w="sm" len="sm"/>
                      <a:tailEnd type="none" w="sm" len="sm"/>
                    </a:lnT>
                    <a:lnB w="76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A4BB798F-8B2F-3F8D-FDA4-2DA3923F3AAD}"/>
              </a:ext>
            </a:extLst>
          </p:cNvPr>
          <p:cNvSpPr txBox="1"/>
          <p:nvPr/>
        </p:nvSpPr>
        <p:spPr>
          <a:xfrm>
            <a:off x="9926425" y="1904214"/>
            <a:ext cx="2265575" cy="1384995"/>
          </a:xfrm>
          <a:prstGeom prst="rect">
            <a:avLst/>
          </a:prstGeom>
          <a:noFill/>
        </p:spPr>
        <p:txBody>
          <a:bodyPr wrap="square" rtlCol="0">
            <a:spAutoFit/>
          </a:bodyPr>
          <a:lstStyle/>
          <a:p>
            <a:r>
              <a:rPr lang="en-GB" dirty="0"/>
              <a:t>We’ll go through green, then yellow, then red stuff but if we run out of time you’ll have the notes for every condition when they send this out!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What is the most common cause of septic arthritis?</a:t>
            </a:r>
          </a:p>
          <a:p>
            <a:pPr marL="114300" indent="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Streptococcus pyogenes</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E. coli</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Staphylococcus aureus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Haemophilus influenza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Neisseria gonorrhoea </a:t>
            </a:r>
          </a:p>
          <a:p>
            <a:pPr marL="342900">
              <a:spcBef>
                <a:spcPts val="0"/>
              </a:spcBef>
              <a:buSzPts val="280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Question 4</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40095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What is the most common cause of septic arthritis?</a:t>
            </a:r>
          </a:p>
          <a:p>
            <a:pPr marL="114300" indent="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Streptococcus pyogenes</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E. coli</a:t>
            </a:r>
          </a:p>
          <a:p>
            <a:pPr marL="114300" indent="0">
              <a:buNone/>
            </a:pPr>
            <a:r>
              <a:rPr lang="en-GB" sz="2400" b="1" kern="100" dirty="0">
                <a:effectLst/>
                <a:latin typeface="Calibri" panose="020F0502020204030204" pitchFamily="34" charset="0"/>
                <a:ea typeface="DengXian" panose="02010600030101010101" pitchFamily="2" charset="-122"/>
                <a:cs typeface="Arial" panose="020B0604020202020204" pitchFamily="34" charset="0"/>
              </a:rPr>
              <a:t>C – Staphylococcus aureus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Haemophilus influenza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Neisseria gonorrhoea </a:t>
            </a:r>
          </a:p>
          <a:p>
            <a:pPr marL="342900">
              <a:spcBef>
                <a:spcPts val="0"/>
              </a:spcBef>
              <a:buSzPts val="280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Answer 4</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893183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You see Angela, a 55-year-old women who comes to the GP after experiencing a headache which she points to be over the temporal area of her forehead. Angela also mentions that she found it difficult eating steak yesterday evening, as well as experiencing pain all over her scalp when she brushes her hair in the morning. On examination, her temporal arteries were tender on palpation. What is the most likely diagnosis?</a:t>
            </a:r>
          </a:p>
          <a:p>
            <a:pPr marL="114300" indent="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A – Giant cell arteritis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B – Polyarteritis nodosa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C – Granulomatosis with polyangiitis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D – SLE</a:t>
            </a:r>
          </a:p>
          <a:p>
            <a:pPr marL="114300" indent="0">
              <a:buNone/>
            </a:pPr>
            <a:r>
              <a:rPr lang="en-GB" sz="2000" dirty="0">
                <a:effectLst/>
                <a:latin typeface="Calibri" panose="020F0502020204030204" pitchFamily="34" charset="0"/>
                <a:ea typeface="DengXian" panose="02010600030101010101" pitchFamily="2" charset="-122"/>
                <a:cs typeface="Arial" panose="020B0604020202020204" pitchFamily="34" charset="0"/>
              </a:rPr>
              <a:t>E – Rheumatoid arthritis </a:t>
            </a: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Question 5</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489488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You see Angela,</a:t>
            </a:r>
            <a:r>
              <a:rPr lang="en-GB" sz="2000" kern="100" dirty="0">
                <a:latin typeface="Calibri" panose="020F0502020204030204" pitchFamily="34" charset="0"/>
                <a:ea typeface="DengXian" panose="02010600030101010101" pitchFamily="2" charset="-122"/>
                <a:cs typeface="Arial" panose="020B0604020202020204" pitchFamily="34" charset="0"/>
              </a:rPr>
              <a:t> a</a:t>
            </a:r>
            <a:r>
              <a:rPr lang="en-GB" sz="2000" kern="100" dirty="0">
                <a:effectLst/>
                <a:latin typeface="Calibri" panose="020F0502020204030204" pitchFamily="34" charset="0"/>
                <a:ea typeface="DengXian" panose="02010600030101010101" pitchFamily="2" charset="-122"/>
                <a:cs typeface="Arial" panose="020B0604020202020204" pitchFamily="34" charset="0"/>
              </a:rPr>
              <a:t> 55-year-old women who comes to the GP after experiencing a headache which she points to be over the temporal area of her forehead. Angela also mentions that she found it difficult eating steak yesterday evening, as well as experiencing pain all over her scalp when she brushes her hair in the morning. On examination, her temporal arteries were tender on palpation. What is the most likely diagnosis?</a:t>
            </a:r>
          </a:p>
          <a:p>
            <a:pPr marL="114300" indent="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000" b="1" kern="100" dirty="0">
                <a:effectLst/>
                <a:latin typeface="Calibri" panose="020F0502020204030204" pitchFamily="34" charset="0"/>
                <a:ea typeface="DengXian" panose="02010600030101010101" pitchFamily="2" charset="-122"/>
                <a:cs typeface="Arial" panose="020B0604020202020204" pitchFamily="34" charset="0"/>
              </a:rPr>
              <a:t>A – Giant cell arteritis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B – Polyarteritis nodosa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C – Granulomatosis with polyangiitis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D – SLE</a:t>
            </a:r>
          </a:p>
          <a:p>
            <a:pPr marL="114300" indent="0">
              <a:buNone/>
            </a:pPr>
            <a:r>
              <a:rPr lang="en-GB" sz="2000" dirty="0">
                <a:effectLst/>
                <a:latin typeface="Calibri" panose="020F0502020204030204" pitchFamily="34" charset="0"/>
                <a:ea typeface="DengXian" panose="02010600030101010101" pitchFamily="2" charset="-122"/>
                <a:cs typeface="Arial" panose="020B0604020202020204" pitchFamily="34" charset="0"/>
              </a:rPr>
              <a:t>E – Rheumatoid arthritis </a:t>
            </a: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Green Quiz – Answer 5</a:t>
            </a:r>
            <a:endParaRPr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748602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Fibromyalgia </a:t>
            </a:r>
            <a:endParaRPr dirty="0">
              <a:solidFill>
                <a:srgbClr val="FFFFFF"/>
              </a:solidFill>
            </a:endParaRPr>
          </a:p>
        </p:txBody>
      </p:sp>
      <p:graphicFrame>
        <p:nvGraphicFramePr>
          <p:cNvPr id="7" name="Table 6">
            <a:extLst>
              <a:ext uri="{FF2B5EF4-FFF2-40B4-BE49-F238E27FC236}">
                <a16:creationId xmlns:a16="http://schemas.microsoft.com/office/drawing/2014/main" id="{B2EB48B3-C326-E7EB-C1E6-E5A12A599B88}"/>
              </a:ext>
            </a:extLst>
          </p:cNvPr>
          <p:cNvGraphicFramePr>
            <a:graphicFrameLocks noGrp="1"/>
          </p:cNvGraphicFramePr>
          <p:nvPr>
            <p:extLst>
              <p:ext uri="{D42A27DB-BD31-4B8C-83A1-F6EECF244321}">
                <p14:modId xmlns:p14="http://schemas.microsoft.com/office/powerpoint/2010/main" val="3526749031"/>
              </p:ext>
            </p:extLst>
          </p:nvPr>
        </p:nvGraphicFramePr>
        <p:xfrm>
          <a:off x="321538" y="1751000"/>
          <a:ext cx="5548040" cy="4723141"/>
        </p:xfrm>
        <a:graphic>
          <a:graphicData uri="http://schemas.openxmlformats.org/drawingml/2006/table">
            <a:tbl>
              <a:tblPr bandRow="1">
                <a:tableStyleId>{775DCB02-9BB8-47FD-8907-85C794F793BA}</a:tableStyleId>
              </a:tblPr>
              <a:tblGrid>
                <a:gridCol w="1302611">
                  <a:extLst>
                    <a:ext uri="{9D8B030D-6E8A-4147-A177-3AD203B41FA5}">
                      <a16:colId xmlns:a16="http://schemas.microsoft.com/office/drawing/2014/main" val="1723190016"/>
                    </a:ext>
                  </a:extLst>
                </a:gridCol>
                <a:gridCol w="4245429">
                  <a:extLst>
                    <a:ext uri="{9D8B030D-6E8A-4147-A177-3AD203B41FA5}">
                      <a16:colId xmlns:a16="http://schemas.microsoft.com/office/drawing/2014/main" val="3974839737"/>
                    </a:ext>
                  </a:extLst>
                </a:gridCol>
              </a:tblGrid>
              <a:tr h="809005">
                <a:tc>
                  <a:txBody>
                    <a:bodyPr/>
                    <a:lstStyle/>
                    <a:p>
                      <a:pPr algn="l">
                        <a:lnSpc>
                          <a:spcPct val="107000"/>
                        </a:lnSpc>
                        <a:spcAft>
                          <a:spcPts val="800"/>
                        </a:spcAft>
                      </a:pPr>
                      <a:r>
                        <a:rPr lang="en-GB" sz="1200">
                          <a:effectLst/>
                        </a:rPr>
                        <a:t>Pathology </a:t>
                      </a:r>
                      <a:endParaRPr lang="en-GB" sz="1100">
                        <a:effectLst/>
                      </a:endParaRPr>
                    </a:p>
                    <a:p>
                      <a:pPr algn="l">
                        <a:lnSpc>
                          <a:spcPct val="107000"/>
                        </a:lnSpc>
                        <a:spcAft>
                          <a:spcPts val="800"/>
                        </a:spcAft>
                      </a:pPr>
                      <a:r>
                        <a:rPr lang="en-GB" sz="1200">
                          <a:effectLst/>
                        </a:rPr>
                        <a:t>Risk Factors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US" sz="1200">
                          <a:effectLst/>
                        </a:rPr>
                        <a:t>Unknown, possibly pain perception/hyper excitability of pain fibres</a:t>
                      </a:r>
                      <a:endParaRPr lang="en-GB" sz="1100">
                        <a:effectLst/>
                      </a:endParaRPr>
                    </a:p>
                    <a:p>
                      <a:pPr algn="l">
                        <a:lnSpc>
                          <a:spcPct val="107000"/>
                        </a:lnSpc>
                        <a:spcAft>
                          <a:spcPts val="800"/>
                        </a:spcAft>
                      </a:pPr>
                      <a:r>
                        <a:rPr lang="en-US" sz="1200">
                          <a:effectLst/>
                        </a:rPr>
                        <a:t>Women, poor socioeconomic status, 20–50-year-olds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648414886"/>
                  </a:ext>
                </a:extLst>
              </a:tr>
              <a:tr h="665961">
                <a:tc>
                  <a:txBody>
                    <a:bodyPr/>
                    <a:lstStyle/>
                    <a:p>
                      <a:pPr algn="l">
                        <a:lnSpc>
                          <a:spcPct val="107000"/>
                        </a:lnSpc>
                        <a:spcAft>
                          <a:spcPts val="800"/>
                        </a:spcAft>
                      </a:pPr>
                      <a:r>
                        <a:rPr lang="en-GB" sz="1200">
                          <a:effectLst/>
                        </a:rPr>
                        <a:t>Presentation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200">
                          <a:effectLst/>
                        </a:rPr>
                        <a:t>Symptoms: increased sensitivity to pain, fatigue, fibro-fog(probs with memory + conc), morning stiffness, headaches, IBS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68720158"/>
                  </a:ext>
                </a:extLst>
              </a:tr>
              <a:tr h="1212033">
                <a:tc>
                  <a:txBody>
                    <a:bodyPr/>
                    <a:lstStyle/>
                    <a:p>
                      <a:pPr algn="l">
                        <a:lnSpc>
                          <a:spcPct val="107000"/>
                        </a:lnSpc>
                        <a:spcAft>
                          <a:spcPts val="800"/>
                        </a:spcAft>
                      </a:pPr>
                      <a:r>
                        <a:rPr lang="en-GB" sz="1200">
                          <a:effectLst/>
                        </a:rPr>
                        <a:t>Investigations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dirty="0">
                          <a:effectLst/>
                        </a:rPr>
                        <a:t>11 tender points in nine pairs of sites, for at least 3 months, Front/Back, Left/Right, Above diaphragm/below diaphragm</a:t>
                      </a:r>
                    </a:p>
                    <a:p>
                      <a:pPr marL="342900" lvl="0" indent="-342900" algn="l">
                        <a:lnSpc>
                          <a:spcPct val="107000"/>
                        </a:lnSpc>
                        <a:buFont typeface="Symbol" panose="05050102010706020507" pitchFamily="18" charset="2"/>
                        <a:buChar char=""/>
                      </a:pPr>
                      <a:r>
                        <a:rPr lang="en-GB" sz="1200" dirty="0">
                          <a:effectLst/>
                        </a:rPr>
                        <a:t>Not usually recommended now </a:t>
                      </a:r>
                      <a:r>
                        <a:rPr lang="en-GB" sz="1200" dirty="0">
                          <a:effectLst/>
                          <a:sym typeface="Wingdings" panose="05000000000000000000" pitchFamily="2" charset="2"/>
                        </a:rPr>
                        <a:t></a:t>
                      </a:r>
                      <a:r>
                        <a:rPr lang="en-GB" sz="1200" dirty="0">
                          <a:effectLst/>
                        </a:rPr>
                        <a:t> focus on</a:t>
                      </a:r>
                      <a:br>
                        <a:rPr lang="en-GB" sz="1200" dirty="0">
                          <a:effectLst/>
                        </a:rPr>
                      </a:br>
                      <a:r>
                        <a:rPr lang="en-GB" sz="1200" dirty="0">
                          <a:effectLst/>
                        </a:rPr>
                        <a:t>identifying widespread pain in combination with</a:t>
                      </a:r>
                      <a:br>
                        <a:rPr lang="en-GB" sz="1200" dirty="0">
                          <a:effectLst/>
                        </a:rPr>
                      </a:br>
                      <a:r>
                        <a:rPr lang="en-GB" sz="1200" dirty="0">
                          <a:effectLst/>
                        </a:rPr>
                        <a:t>fatigue, memory, sleep difficulties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3345566"/>
                  </a:ext>
                </a:extLst>
              </a:tr>
              <a:tr h="1030436">
                <a:tc>
                  <a:txBody>
                    <a:bodyPr/>
                    <a:lstStyle/>
                    <a:p>
                      <a:pPr algn="l">
                        <a:lnSpc>
                          <a:spcPct val="107000"/>
                        </a:lnSpc>
                        <a:spcAft>
                          <a:spcPts val="800"/>
                        </a:spcAft>
                      </a:pPr>
                      <a:r>
                        <a:rPr lang="en-GB" sz="1200">
                          <a:effectLst/>
                        </a:rPr>
                        <a:t>Management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dirty="0">
                          <a:effectLst/>
                        </a:rPr>
                        <a:t>Educating patient on the condition </a:t>
                      </a:r>
                    </a:p>
                    <a:p>
                      <a:pPr marL="342900" lvl="0" indent="-342900" algn="l">
                        <a:lnSpc>
                          <a:spcPct val="107000"/>
                        </a:lnSpc>
                        <a:buFont typeface="Symbol" panose="05050102010706020507" pitchFamily="18" charset="2"/>
                        <a:buChar char=""/>
                      </a:pPr>
                      <a:r>
                        <a:rPr lang="en-GB" sz="1200" dirty="0">
                          <a:effectLst/>
                        </a:rPr>
                        <a:t>Exercise</a:t>
                      </a:r>
                    </a:p>
                    <a:p>
                      <a:pPr marL="342900" lvl="0" indent="-342900" algn="l">
                        <a:lnSpc>
                          <a:spcPct val="107000"/>
                        </a:lnSpc>
                        <a:buFont typeface="Symbol" panose="05050102010706020507" pitchFamily="18" charset="2"/>
                        <a:buChar char=""/>
                      </a:pPr>
                      <a:r>
                        <a:rPr lang="en-GB" sz="1200" dirty="0">
                          <a:effectLst/>
                        </a:rPr>
                        <a:t>Relaxation</a:t>
                      </a:r>
                    </a:p>
                    <a:p>
                      <a:pPr marL="342900" lvl="0" indent="-342900" algn="l">
                        <a:lnSpc>
                          <a:spcPct val="107000"/>
                        </a:lnSpc>
                        <a:buFont typeface="Symbol" panose="05050102010706020507" pitchFamily="18" charset="2"/>
                        <a:buChar char=""/>
                      </a:pPr>
                      <a:r>
                        <a:rPr lang="en-GB" sz="1200" dirty="0">
                          <a:effectLst/>
                        </a:rPr>
                        <a:t>Analgesia (paracetamol, tramadol/codeine)</a:t>
                      </a:r>
                    </a:p>
                    <a:p>
                      <a:pPr marL="342900" lvl="0" indent="-342900" algn="l">
                        <a:lnSpc>
                          <a:spcPct val="107000"/>
                        </a:lnSpc>
                        <a:buFont typeface="Symbol" panose="05050102010706020507" pitchFamily="18" charset="2"/>
                        <a:buChar char=""/>
                      </a:pPr>
                      <a:r>
                        <a:rPr lang="en-GB" sz="1200" dirty="0">
                          <a:effectLst/>
                        </a:rPr>
                        <a:t>CBT, counselling, low dose tricyclic antidepressants</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302854"/>
                  </a:ext>
                </a:extLst>
              </a:tr>
              <a:tr h="936494">
                <a:tc>
                  <a:txBody>
                    <a:bodyPr/>
                    <a:lstStyle/>
                    <a:p>
                      <a:pPr algn="l">
                        <a:lnSpc>
                          <a:spcPct val="107000"/>
                        </a:lnSpc>
                        <a:spcAft>
                          <a:spcPts val="800"/>
                        </a:spcAft>
                      </a:pPr>
                      <a:r>
                        <a:rPr lang="en-GB" sz="1200">
                          <a:effectLst/>
                        </a:rPr>
                        <a:t>Complications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dirty="0">
                          <a:effectLst/>
                        </a:rPr>
                        <a:t>Can really affect quality of life</a:t>
                      </a:r>
                    </a:p>
                    <a:p>
                      <a:pPr marL="342900" lvl="0" indent="-342900" algn="l">
                        <a:lnSpc>
                          <a:spcPct val="107000"/>
                        </a:lnSpc>
                        <a:buFont typeface="Symbol" panose="05050102010706020507" pitchFamily="18" charset="2"/>
                        <a:buChar char=""/>
                      </a:pPr>
                      <a:r>
                        <a:rPr lang="en-GB" sz="1200" dirty="0">
                          <a:effectLst/>
                        </a:rPr>
                        <a:t>Anxiety, depression, insomnia</a:t>
                      </a:r>
                    </a:p>
                    <a:p>
                      <a:pPr marL="342900" lvl="0" indent="-342900" algn="l">
                        <a:lnSpc>
                          <a:spcPct val="107000"/>
                        </a:lnSpc>
                        <a:buFont typeface="Symbol" panose="05050102010706020507" pitchFamily="18" charset="2"/>
                        <a:buChar char=""/>
                      </a:pPr>
                      <a:r>
                        <a:rPr lang="en-GB" sz="1200" dirty="0">
                          <a:effectLst/>
                        </a:rPr>
                        <a:t>Opiate Addiction</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59639574"/>
                  </a:ext>
                </a:extLst>
              </a:tr>
            </a:tbl>
          </a:graphicData>
        </a:graphic>
      </p:graphicFrame>
      <p:pic>
        <p:nvPicPr>
          <p:cNvPr id="10241" name="Google Shape;186;gbf39e8cfde_0_66">
            <a:extLst>
              <a:ext uri="{FF2B5EF4-FFF2-40B4-BE49-F238E27FC236}">
                <a16:creationId xmlns:a16="http://schemas.microsoft.com/office/drawing/2014/main" id="{EA9F9447-F1DC-0696-62E8-590A4EE2A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994" b="26447"/>
          <a:stretch>
            <a:fillRect/>
          </a:stretch>
        </p:blipFill>
        <p:spPr bwMode="auto">
          <a:xfrm>
            <a:off x="5738087" y="365125"/>
            <a:ext cx="3488644" cy="3044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1CF2E92-C458-BA1E-CCC9-80A5D475DB50}"/>
              </a:ext>
            </a:extLst>
          </p:cNvPr>
          <p:cNvPicPr>
            <a:picLocks noChangeAspect="1"/>
          </p:cNvPicPr>
          <p:nvPr/>
        </p:nvPicPr>
        <p:blipFill>
          <a:blip r:embed="rId4"/>
          <a:stretch>
            <a:fillRect/>
          </a:stretch>
        </p:blipFill>
        <p:spPr>
          <a:xfrm>
            <a:off x="8439957" y="2392680"/>
            <a:ext cx="3591759" cy="4465320"/>
          </a:xfrm>
          <a:prstGeom prst="rect">
            <a:avLst/>
          </a:prstGeom>
        </p:spPr>
      </p:pic>
    </p:spTree>
    <p:extLst>
      <p:ext uri="{BB962C8B-B14F-4D97-AF65-F5344CB8AC3E}">
        <p14:creationId xmlns:p14="http://schemas.microsoft.com/office/powerpoint/2010/main" val="27592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Sjogren’s </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3192562957"/>
              </p:ext>
            </p:extLst>
          </p:nvPr>
        </p:nvGraphicFramePr>
        <p:xfrm>
          <a:off x="166959" y="1519319"/>
          <a:ext cx="6416721" cy="5088310"/>
        </p:xfrm>
        <a:graphic>
          <a:graphicData uri="http://schemas.openxmlformats.org/drawingml/2006/table">
            <a:tbl>
              <a:tblPr bandRow="1">
                <a:tableStyleId>{775DCB02-9BB8-47FD-8907-85C794F793BA}</a:tableStyleId>
              </a:tblPr>
              <a:tblGrid>
                <a:gridCol w="1327288">
                  <a:extLst>
                    <a:ext uri="{9D8B030D-6E8A-4147-A177-3AD203B41FA5}">
                      <a16:colId xmlns:a16="http://schemas.microsoft.com/office/drawing/2014/main" val="144472447"/>
                    </a:ext>
                  </a:extLst>
                </a:gridCol>
                <a:gridCol w="5089433">
                  <a:extLst>
                    <a:ext uri="{9D8B030D-6E8A-4147-A177-3AD203B41FA5}">
                      <a16:colId xmlns:a16="http://schemas.microsoft.com/office/drawing/2014/main" val="1325350694"/>
                    </a:ext>
                  </a:extLst>
                </a:gridCol>
              </a:tblGrid>
              <a:tr h="1230001">
                <a:tc>
                  <a:txBody>
                    <a:bodyPr/>
                    <a:lstStyle/>
                    <a:p>
                      <a:pPr algn="l">
                        <a:lnSpc>
                          <a:spcPct val="107000"/>
                        </a:lnSpc>
                        <a:spcAft>
                          <a:spcPts val="800"/>
                        </a:spcAft>
                      </a:pPr>
                      <a:r>
                        <a:rPr lang="en-GB" sz="1200">
                          <a:effectLst/>
                        </a:rPr>
                        <a:t>Pathology </a:t>
                      </a:r>
                      <a:endParaRPr lang="en-GB" sz="1100">
                        <a:effectLst/>
                      </a:endParaRPr>
                    </a:p>
                    <a:p>
                      <a:pPr algn="l">
                        <a:lnSpc>
                          <a:spcPct val="107000"/>
                        </a:lnSpc>
                        <a:spcAft>
                          <a:spcPts val="800"/>
                        </a:spcAft>
                      </a:pPr>
                      <a:r>
                        <a:rPr lang="en-GB" sz="1200">
                          <a:effectLst/>
                        </a:rPr>
                        <a:t>Risk Factors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US" sz="1200" dirty="0">
                          <a:effectLst/>
                        </a:rPr>
                        <a:t>Autoimmune condition that affects exocrine gland, resulting in dry mucous membranes </a:t>
                      </a:r>
                      <a:br>
                        <a:rPr lang="en-US" sz="1200" dirty="0">
                          <a:effectLst/>
                        </a:rPr>
                      </a:br>
                      <a:r>
                        <a:rPr lang="en-US" sz="1200" dirty="0">
                          <a:effectLst/>
                        </a:rPr>
                        <a:t>Primary </a:t>
                      </a:r>
                      <a:r>
                        <a:rPr lang="en-US" sz="1200" dirty="0">
                          <a:effectLst/>
                          <a:sym typeface="Wingdings" panose="05000000000000000000" pitchFamily="2" charset="2"/>
                        </a:rPr>
                        <a:t></a:t>
                      </a:r>
                      <a:r>
                        <a:rPr lang="en-US" sz="1200" dirty="0">
                          <a:effectLst/>
                        </a:rPr>
                        <a:t> condition occurs in isolation. Secondary Sjogren’s </a:t>
                      </a:r>
                      <a:r>
                        <a:rPr lang="en-US" sz="1200" dirty="0">
                          <a:effectLst/>
                          <a:sym typeface="Wingdings" panose="05000000000000000000" pitchFamily="2" charset="2"/>
                        </a:rPr>
                        <a:t></a:t>
                      </a:r>
                      <a:r>
                        <a:rPr lang="en-US" sz="1200" dirty="0">
                          <a:effectLst/>
                        </a:rPr>
                        <a:t> related to SLE or RA</a:t>
                      </a:r>
                      <a:endParaRPr lang="en-GB" sz="1100" dirty="0">
                        <a:effectLst/>
                      </a:endParaRPr>
                    </a:p>
                    <a:p>
                      <a:pPr algn="l">
                        <a:lnSpc>
                          <a:spcPct val="107000"/>
                        </a:lnSpc>
                        <a:spcAft>
                          <a:spcPts val="800"/>
                        </a:spcAft>
                      </a:pPr>
                      <a:r>
                        <a:rPr lang="en-GB" sz="1200" dirty="0" err="1">
                          <a:effectLst/>
                        </a:rPr>
                        <a:t>Fx</a:t>
                      </a:r>
                      <a:r>
                        <a:rPr lang="en-GB" sz="1200" dirty="0">
                          <a:effectLst/>
                        </a:rPr>
                        <a:t> (first degree relative = 7x increased risk, Female, </a:t>
                      </a:r>
                      <a:r>
                        <a:rPr lang="en-US" sz="1100" dirty="0">
                          <a:effectLst/>
                        </a:rPr>
                        <a:t>≥40 </a:t>
                      </a:r>
                      <a:r>
                        <a:rPr lang="en-US" sz="1100" dirty="0" err="1">
                          <a:effectLst/>
                        </a:rPr>
                        <a:t>y.o</a:t>
                      </a:r>
                      <a:r>
                        <a:rPr lang="en-US" sz="1100" dirty="0">
                          <a:effectLst/>
                        </a:rPr>
                        <a: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255465137"/>
                  </a:ext>
                </a:extLst>
              </a:tr>
              <a:tr h="354035">
                <a:tc>
                  <a:txBody>
                    <a:bodyPr/>
                    <a:lstStyle/>
                    <a:p>
                      <a:pPr algn="l">
                        <a:lnSpc>
                          <a:spcPct val="107000"/>
                        </a:lnSpc>
                        <a:spcAft>
                          <a:spcPts val="800"/>
                        </a:spcAft>
                      </a:pPr>
                      <a:r>
                        <a:rPr lang="en-GB" sz="1200">
                          <a:effectLst/>
                        </a:rPr>
                        <a:t>Presentation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200">
                          <a:effectLst/>
                        </a:rPr>
                        <a:t>Dry mucous membranes e.g., dry mouth, dry eyes, dry vagina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6969286"/>
                  </a:ext>
                </a:extLst>
              </a:tr>
              <a:tr h="1099073">
                <a:tc>
                  <a:txBody>
                    <a:bodyPr/>
                    <a:lstStyle/>
                    <a:p>
                      <a:pPr algn="l">
                        <a:lnSpc>
                          <a:spcPct val="107000"/>
                        </a:lnSpc>
                        <a:spcAft>
                          <a:spcPts val="800"/>
                        </a:spcAft>
                      </a:pPr>
                      <a:r>
                        <a:rPr lang="en-GB" sz="1200">
                          <a:effectLst/>
                        </a:rPr>
                        <a:t>Investigations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b="1" dirty="0">
                          <a:effectLst/>
                        </a:rPr>
                        <a:t>Presence of anti-Ro and anti-La antibodies (more sensitive)</a:t>
                      </a:r>
                    </a:p>
                    <a:p>
                      <a:pPr marL="342900" lvl="0" indent="-342900" algn="l">
                        <a:lnSpc>
                          <a:spcPct val="107000"/>
                        </a:lnSpc>
                        <a:buFont typeface="Symbol" panose="05050102010706020507" pitchFamily="18" charset="2"/>
                        <a:buChar char=""/>
                      </a:pPr>
                      <a:r>
                        <a:rPr lang="en-GB" sz="1200" dirty="0">
                          <a:effectLst/>
                        </a:rPr>
                        <a:t>Schirmer Test (inserting a folded piece of filter paper under the lower eyelid with a strip hanging out over the eyelid) – tears travelling &lt;10mm is significant! (healthy adults </a:t>
                      </a:r>
                      <a:r>
                        <a:rPr lang="en-GB" sz="1200" dirty="0">
                          <a:effectLst/>
                          <a:sym typeface="Wingdings" panose="05000000000000000000" pitchFamily="2" charset="2"/>
                        </a:rPr>
                        <a:t></a:t>
                      </a:r>
                      <a:r>
                        <a:rPr lang="en-GB" sz="1200" dirty="0">
                          <a:effectLst/>
                        </a:rPr>
                        <a:t> tears travel 15mm)</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2907505"/>
                  </a:ext>
                </a:extLst>
              </a:tr>
              <a:tr h="603895">
                <a:tc>
                  <a:txBody>
                    <a:bodyPr/>
                    <a:lstStyle/>
                    <a:p>
                      <a:pPr algn="l">
                        <a:lnSpc>
                          <a:spcPct val="107000"/>
                        </a:lnSpc>
                        <a:spcAft>
                          <a:spcPts val="800"/>
                        </a:spcAft>
                      </a:pPr>
                      <a:r>
                        <a:rPr lang="en-GB" sz="1200">
                          <a:effectLst/>
                        </a:rPr>
                        <a:t>Management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a:effectLst/>
                        </a:rPr>
                        <a:t>Artificial tears, artificial saliva, vaginal lubricants</a:t>
                      </a:r>
                    </a:p>
                    <a:p>
                      <a:pPr marL="342900" lvl="0" indent="-342900" algn="l">
                        <a:lnSpc>
                          <a:spcPct val="107000"/>
                        </a:lnSpc>
                        <a:buFont typeface="Symbol" panose="05050102010706020507" pitchFamily="18" charset="2"/>
                        <a:buChar char=""/>
                      </a:pPr>
                      <a:r>
                        <a:rPr lang="en-GB" sz="1200">
                          <a:effectLst/>
                        </a:rPr>
                        <a:t>Hydroxychloroquine used to halt progression</a:t>
                      </a:r>
                      <a:endParaRPr lang="en-GB"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6825944"/>
                  </a:ext>
                </a:extLst>
              </a:tr>
              <a:tr h="1801306">
                <a:tc>
                  <a:txBody>
                    <a:bodyPr/>
                    <a:lstStyle/>
                    <a:p>
                      <a:pPr algn="l">
                        <a:lnSpc>
                          <a:spcPct val="107000"/>
                        </a:lnSpc>
                        <a:spcAft>
                          <a:spcPts val="800"/>
                        </a:spcAft>
                      </a:pPr>
                      <a:r>
                        <a:rPr lang="en-GB" sz="1200">
                          <a:effectLst/>
                        </a:rPr>
                        <a:t>Complications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dirty="0">
                          <a:effectLst/>
                        </a:rPr>
                        <a:t>Eye infections (conjunctivitis, corneal ulcers)</a:t>
                      </a:r>
                    </a:p>
                    <a:p>
                      <a:pPr marL="342900" lvl="0" indent="-342900" algn="l">
                        <a:lnSpc>
                          <a:spcPct val="107000"/>
                        </a:lnSpc>
                        <a:buFont typeface="Symbol" panose="05050102010706020507" pitchFamily="18" charset="2"/>
                        <a:buChar char=""/>
                      </a:pPr>
                      <a:r>
                        <a:rPr lang="en-GB" sz="1200" dirty="0">
                          <a:effectLst/>
                        </a:rPr>
                        <a:t>Oral problems (dental cavities, candida infections)</a:t>
                      </a:r>
                    </a:p>
                    <a:p>
                      <a:pPr marL="342900" lvl="0" indent="-342900" algn="l">
                        <a:lnSpc>
                          <a:spcPct val="107000"/>
                        </a:lnSpc>
                        <a:buFont typeface="Symbol" panose="05050102010706020507" pitchFamily="18" charset="2"/>
                        <a:buChar char=""/>
                      </a:pPr>
                      <a:r>
                        <a:rPr lang="en-GB" sz="1200" dirty="0">
                          <a:effectLst/>
                        </a:rPr>
                        <a:t>Vaginal problems (candidiasis, sexual dysfunction)</a:t>
                      </a:r>
                    </a:p>
                    <a:p>
                      <a:pPr algn="l">
                        <a:lnSpc>
                          <a:spcPct val="107000"/>
                        </a:lnSpc>
                        <a:spcAft>
                          <a:spcPts val="800"/>
                        </a:spcAft>
                      </a:pPr>
                      <a:r>
                        <a:rPr lang="en-GB" sz="1100" dirty="0">
                          <a:effectLst/>
                        </a:rPr>
                        <a:t> </a:t>
                      </a:r>
                    </a:p>
                    <a:p>
                      <a:pPr algn="l">
                        <a:lnSpc>
                          <a:spcPct val="107000"/>
                        </a:lnSpc>
                        <a:spcAft>
                          <a:spcPts val="800"/>
                        </a:spcAft>
                      </a:pPr>
                      <a:r>
                        <a:rPr lang="en-GB" sz="1100" dirty="0">
                          <a:effectLst/>
                        </a:rPr>
                        <a:t> </a:t>
                      </a:r>
                    </a:p>
                    <a:p>
                      <a:pPr algn="l">
                        <a:lnSpc>
                          <a:spcPct val="107000"/>
                        </a:lnSpc>
                        <a:spcAft>
                          <a:spcPts val="800"/>
                        </a:spcAft>
                      </a:pPr>
                      <a:r>
                        <a:rPr lang="en-GB" sz="1100" dirty="0">
                          <a:effectLst/>
                        </a:rPr>
                        <a:t> </a:t>
                      </a:r>
                    </a:p>
                  </a:txBody>
                  <a:tcPr/>
                </a:tc>
                <a:extLst>
                  <a:ext uri="{0D108BD9-81ED-4DB2-BD59-A6C34878D82A}">
                    <a16:rowId xmlns:a16="http://schemas.microsoft.com/office/drawing/2014/main" val="798198978"/>
                  </a:ext>
                </a:extLst>
              </a:tr>
            </a:tbl>
          </a:graphicData>
        </a:graphic>
      </p:graphicFrame>
      <p:pic>
        <p:nvPicPr>
          <p:cNvPr id="11265" name="Picture 15">
            <a:extLst>
              <a:ext uri="{FF2B5EF4-FFF2-40B4-BE49-F238E27FC236}">
                <a16:creationId xmlns:a16="http://schemas.microsoft.com/office/drawing/2014/main" id="{559E9DCE-BDC1-F34E-3F5B-50F253A26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896" t="81544" r="21394" b="7524"/>
          <a:stretch>
            <a:fillRect/>
          </a:stretch>
        </p:blipFill>
        <p:spPr bwMode="auto">
          <a:xfrm>
            <a:off x="1398588" y="5607049"/>
            <a:ext cx="4697412" cy="676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74ABE6E-B82F-3D5B-368B-A375B229E804}"/>
              </a:ext>
            </a:extLst>
          </p:cNvPr>
          <p:cNvPicPr>
            <a:picLocks noChangeAspect="1"/>
          </p:cNvPicPr>
          <p:nvPr/>
        </p:nvPicPr>
        <p:blipFill>
          <a:blip r:embed="rId4"/>
          <a:stretch>
            <a:fillRect/>
          </a:stretch>
        </p:blipFill>
        <p:spPr>
          <a:xfrm>
            <a:off x="6827520" y="65898"/>
            <a:ext cx="5197521" cy="6726204"/>
          </a:xfrm>
          <a:prstGeom prst="rect">
            <a:avLst/>
          </a:prstGeom>
        </p:spPr>
      </p:pic>
    </p:spTree>
    <p:extLst>
      <p:ext uri="{BB962C8B-B14F-4D97-AF65-F5344CB8AC3E}">
        <p14:creationId xmlns:p14="http://schemas.microsoft.com/office/powerpoint/2010/main" val="3510836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Antiphospholipid Syndrome </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2356562748"/>
              </p:ext>
            </p:extLst>
          </p:nvPr>
        </p:nvGraphicFramePr>
        <p:xfrm>
          <a:off x="166959" y="1519322"/>
          <a:ext cx="6919641" cy="5012512"/>
        </p:xfrm>
        <a:graphic>
          <a:graphicData uri="http://schemas.openxmlformats.org/drawingml/2006/table">
            <a:tbl>
              <a:tblPr bandRow="1">
                <a:tableStyleId>{775DCB02-9BB8-47FD-8907-85C794F793BA}</a:tableStyleId>
              </a:tblPr>
              <a:tblGrid>
                <a:gridCol w="1052241">
                  <a:extLst>
                    <a:ext uri="{9D8B030D-6E8A-4147-A177-3AD203B41FA5}">
                      <a16:colId xmlns:a16="http://schemas.microsoft.com/office/drawing/2014/main" val="144472447"/>
                    </a:ext>
                  </a:extLst>
                </a:gridCol>
                <a:gridCol w="5867400">
                  <a:extLst>
                    <a:ext uri="{9D8B030D-6E8A-4147-A177-3AD203B41FA5}">
                      <a16:colId xmlns:a16="http://schemas.microsoft.com/office/drawing/2014/main" val="1325350694"/>
                    </a:ext>
                  </a:extLst>
                </a:gridCol>
              </a:tblGrid>
              <a:tr h="1595353">
                <a:tc>
                  <a:txBody>
                    <a:bodyPr/>
                    <a:lstStyle/>
                    <a:p>
                      <a:pPr algn="l">
                        <a:lnSpc>
                          <a:spcPct val="107000"/>
                        </a:lnSpc>
                        <a:spcAft>
                          <a:spcPts val="800"/>
                        </a:spcAft>
                      </a:pPr>
                      <a:r>
                        <a:rPr lang="en-GB" sz="1200" dirty="0">
                          <a:effectLst/>
                          <a:latin typeface="Garamond" panose="02020404030301010803" pitchFamily="18" charset="0"/>
                        </a:rPr>
                        <a:t>Pathology </a:t>
                      </a:r>
                    </a:p>
                    <a:p>
                      <a:pPr algn="l">
                        <a:lnSpc>
                          <a:spcPct val="107000"/>
                        </a:lnSpc>
                        <a:spcAft>
                          <a:spcPts val="800"/>
                        </a:spcAft>
                      </a:pPr>
                      <a:endParaRPr lang="en-GB" sz="1200" dirty="0">
                        <a:effectLst/>
                        <a:latin typeface="Garamond" panose="02020404030301010803" pitchFamily="18" charset="0"/>
                      </a:endParaRPr>
                    </a:p>
                    <a:p>
                      <a:pPr algn="l">
                        <a:lnSpc>
                          <a:spcPct val="107000"/>
                        </a:lnSpc>
                        <a:spcAft>
                          <a:spcPts val="800"/>
                        </a:spcAft>
                      </a:pPr>
                      <a:endParaRPr lang="en-GB" sz="1200" dirty="0">
                        <a:effectLst/>
                        <a:latin typeface="Garamond" panose="02020404030301010803" pitchFamily="18" charset="0"/>
                      </a:endParaRPr>
                    </a:p>
                    <a:p>
                      <a:pPr algn="l">
                        <a:lnSpc>
                          <a:spcPct val="107000"/>
                        </a:lnSpc>
                        <a:spcAft>
                          <a:spcPts val="800"/>
                        </a:spcAft>
                      </a:pPr>
                      <a:endParaRPr lang="en-GB" sz="1200" dirty="0">
                        <a:effectLst/>
                        <a:latin typeface="Garamond" panose="02020404030301010803" pitchFamily="18" charset="0"/>
                      </a:endParaRPr>
                    </a:p>
                    <a:p>
                      <a:pPr algn="l">
                        <a:lnSpc>
                          <a:spcPct val="107000"/>
                        </a:lnSpc>
                        <a:spcAft>
                          <a:spcPts val="800"/>
                        </a:spcAft>
                      </a:pPr>
                      <a:endParaRPr lang="en-GB" sz="1200" dirty="0">
                        <a:effectLst/>
                        <a:latin typeface="Garamond" panose="02020404030301010803" pitchFamily="18" charset="0"/>
                      </a:endParaRPr>
                    </a:p>
                    <a:p>
                      <a:pPr algn="l">
                        <a:lnSpc>
                          <a:spcPct val="107000"/>
                        </a:lnSpc>
                        <a:spcAft>
                          <a:spcPts val="800"/>
                        </a:spcAft>
                      </a:pPr>
                      <a:r>
                        <a:rPr lang="en-GB" sz="1200" dirty="0">
                          <a:effectLst/>
                          <a:latin typeface="Garamond" panose="02020404030301010803" pitchFamily="18" charset="0"/>
                        </a:rPr>
                        <a:t>Risk Factors</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r>
                        <a:rPr lang="en-US" sz="1200" b="0" i="0" u="none" strike="noStrike" cap="none" dirty="0">
                          <a:solidFill>
                            <a:schemeClr val="dk1"/>
                          </a:solidFill>
                          <a:effectLst/>
                          <a:latin typeface="Garamond" panose="02020404030301010803" pitchFamily="18" charset="0"/>
                          <a:ea typeface="+mn-ea"/>
                          <a:cs typeface="+mn-cs"/>
                          <a:sym typeface="Arial"/>
                        </a:rPr>
                        <a:t>APS is an autoimmune disease present mostly in young women. Those with APS make abnormal proteins called antiphospholipid autoantibodies in the blood. This causes blood to flow improperly and can lead to dangerous clotting in arteries and veins, problems for a developing fetus and pregnancy miscarriage.</a:t>
                      </a:r>
                      <a:endParaRPr lang="en-GB" sz="1200" b="0" i="0" u="none" strike="noStrike" cap="none" dirty="0">
                        <a:solidFill>
                          <a:schemeClr val="dk1"/>
                        </a:solidFill>
                        <a:effectLst/>
                        <a:latin typeface="Garamond" panose="02020404030301010803" pitchFamily="18" charset="0"/>
                        <a:ea typeface="+mn-ea"/>
                        <a:cs typeface="+mn-cs"/>
                        <a:sym typeface="Arial"/>
                      </a:endParaRPr>
                    </a:p>
                    <a:p>
                      <a:pPr lvl="0"/>
                      <a:r>
                        <a:rPr lang="en-US" sz="1200" b="0" i="0" u="none" strike="noStrike" cap="none" dirty="0">
                          <a:solidFill>
                            <a:schemeClr val="dk1"/>
                          </a:solidFill>
                          <a:effectLst/>
                          <a:latin typeface="Garamond" panose="02020404030301010803" pitchFamily="18" charset="0"/>
                          <a:ea typeface="+mn-ea"/>
                          <a:cs typeface="+mn-cs"/>
                          <a:sym typeface="Arial"/>
                        </a:rPr>
                        <a:t>Associated with antiphospholipid antibodies where blood becomes prone to clotting = hyper-coagulable state</a:t>
                      </a:r>
                      <a:endParaRPr lang="en-GB" sz="1200" b="0" i="0" u="none" strike="noStrike" cap="none" dirty="0">
                        <a:solidFill>
                          <a:schemeClr val="dk1"/>
                        </a:solidFill>
                        <a:effectLst/>
                        <a:latin typeface="Garamond" panose="02020404030301010803" pitchFamily="18" charset="0"/>
                        <a:ea typeface="+mn-ea"/>
                        <a:cs typeface="+mn-cs"/>
                        <a:sym typeface="Arial"/>
                      </a:endParaRPr>
                    </a:p>
                    <a:p>
                      <a:pPr lvl="0"/>
                      <a:r>
                        <a:rPr lang="en-US" sz="1200" b="0" i="0" u="none" strike="noStrike" cap="none" dirty="0">
                          <a:solidFill>
                            <a:schemeClr val="dk1"/>
                          </a:solidFill>
                          <a:effectLst/>
                          <a:latin typeface="Garamond" panose="02020404030301010803" pitchFamily="18" charset="0"/>
                          <a:ea typeface="+mn-ea"/>
                          <a:cs typeface="+mn-cs"/>
                          <a:sym typeface="Arial"/>
                        </a:rPr>
                        <a:t>Can occur on its own or 2˚ to AI disorder (esp. SLE)</a:t>
                      </a:r>
                      <a:br>
                        <a:rPr lang="en-GB" sz="1200" b="0" i="0" u="none" strike="noStrike" cap="none" dirty="0">
                          <a:solidFill>
                            <a:schemeClr val="dk1"/>
                          </a:solidFill>
                          <a:effectLst/>
                          <a:latin typeface="Garamond" panose="02020404030301010803" pitchFamily="18" charset="0"/>
                          <a:ea typeface="+mn-ea"/>
                          <a:cs typeface="+mn-cs"/>
                          <a:sym typeface="Arial"/>
                        </a:rPr>
                      </a:b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Diabetes, HTN, Obesity, Female, Smoking, Oestrogen therapy (Menopause)</a:t>
                      </a:r>
                    </a:p>
                  </a:txBody>
                  <a:tcPr/>
                </a:tc>
                <a:extLst>
                  <a:ext uri="{0D108BD9-81ED-4DB2-BD59-A6C34878D82A}">
                    <a16:rowId xmlns:a16="http://schemas.microsoft.com/office/drawing/2014/main" val="3255465137"/>
                  </a:ext>
                </a:extLst>
              </a:tr>
              <a:tr h="939394">
                <a:tc>
                  <a:txBody>
                    <a:bodyPr/>
                    <a:lstStyle/>
                    <a:p>
                      <a:pPr algn="l">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0" lvl="0" indent="0" algn="l">
                        <a:lnSpc>
                          <a:spcPct val="107000"/>
                        </a:lnSpc>
                        <a:buFont typeface="Symbol" panose="05050102010706020507" pitchFamily="18" charset="2"/>
                        <a:buNone/>
                      </a:pPr>
                      <a:r>
                        <a:rPr lang="en-GB" sz="1200" b="1" i="0" u="none" strike="noStrike" cap="none" dirty="0">
                          <a:solidFill>
                            <a:schemeClr val="dk1"/>
                          </a:solidFill>
                          <a:effectLst/>
                          <a:latin typeface="Garamond" panose="02020404030301010803" pitchFamily="18" charset="0"/>
                          <a:ea typeface="+mn-ea"/>
                          <a:cs typeface="+mn-cs"/>
                          <a:sym typeface="Arial"/>
                        </a:rPr>
                        <a:t>Thrombosis </a:t>
                      </a:r>
                      <a:r>
                        <a:rPr lang="en-GB" sz="12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200" b="0" i="0" u="none" strike="noStrike" cap="none" dirty="0">
                          <a:solidFill>
                            <a:schemeClr val="dk1"/>
                          </a:solidFill>
                          <a:effectLst/>
                          <a:latin typeface="Garamond" panose="02020404030301010803" pitchFamily="18" charset="0"/>
                          <a:ea typeface="+mn-ea"/>
                          <a:cs typeface="+mn-cs"/>
                          <a:sym typeface="Arial"/>
                        </a:rPr>
                        <a:t> DVT, PE, // Stroke, MI</a:t>
                      </a:r>
                      <a:br>
                        <a:rPr lang="en-GB" sz="1200" b="0" i="0" u="none" strike="noStrike" cap="none" dirty="0">
                          <a:solidFill>
                            <a:schemeClr val="dk1"/>
                          </a:solidFill>
                          <a:effectLst/>
                          <a:latin typeface="Garamond" panose="02020404030301010803" pitchFamily="18" charset="0"/>
                          <a:ea typeface="+mn-ea"/>
                          <a:cs typeface="+mn-cs"/>
                          <a:sym typeface="Arial"/>
                        </a:rPr>
                      </a:br>
                      <a:r>
                        <a:rPr lang="en-GB" sz="1200" b="1" i="0" u="none" strike="noStrike" cap="none" dirty="0">
                          <a:solidFill>
                            <a:schemeClr val="dk1"/>
                          </a:solidFill>
                          <a:effectLst/>
                          <a:latin typeface="Garamond" panose="02020404030301010803" pitchFamily="18" charset="0"/>
                          <a:ea typeface="+mn-ea"/>
                          <a:cs typeface="+mn-cs"/>
                          <a:sym typeface="Arial"/>
                        </a:rPr>
                        <a:t>Recurrent miscarriages</a:t>
                      </a:r>
                      <a:br>
                        <a:rPr lang="en-GB" sz="1200" b="0" i="0" u="none" strike="noStrike" cap="none" dirty="0">
                          <a:solidFill>
                            <a:schemeClr val="dk1"/>
                          </a:solidFill>
                          <a:effectLst/>
                          <a:latin typeface="Garamond" panose="02020404030301010803" pitchFamily="18" charset="0"/>
                          <a:ea typeface="+mn-ea"/>
                          <a:cs typeface="+mn-cs"/>
                          <a:sym typeface="Arial"/>
                        </a:rPr>
                      </a:br>
                      <a:r>
                        <a:rPr lang="en-GB" sz="1200" b="1" i="0" u="none" strike="noStrike" cap="none" dirty="0">
                          <a:solidFill>
                            <a:schemeClr val="dk1"/>
                          </a:solidFill>
                          <a:effectLst/>
                          <a:latin typeface="Garamond" panose="02020404030301010803" pitchFamily="18" charset="0"/>
                          <a:ea typeface="+mn-ea"/>
                          <a:cs typeface="+mn-cs"/>
                          <a:sym typeface="Arial"/>
                        </a:rPr>
                        <a:t>Livedo reticularis</a:t>
                      </a:r>
                      <a:r>
                        <a:rPr lang="en-GB" sz="1200" b="0" i="0" u="none" strike="noStrike" cap="none" dirty="0">
                          <a:solidFill>
                            <a:schemeClr val="dk1"/>
                          </a:solidFill>
                          <a:effectLst/>
                          <a:latin typeface="Garamond" panose="02020404030301010803" pitchFamily="18" charset="0"/>
                          <a:ea typeface="+mn-ea"/>
                          <a:cs typeface="+mn-cs"/>
                          <a:sym typeface="Arial"/>
                        </a:rPr>
                        <a:t> </a:t>
                      </a:r>
                      <a:r>
                        <a:rPr lang="en-GB" sz="12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200" b="0" i="0" u="none" strike="noStrike" cap="none" dirty="0">
                          <a:solidFill>
                            <a:schemeClr val="dk1"/>
                          </a:solidFill>
                          <a:effectLst/>
                          <a:latin typeface="Garamond" panose="02020404030301010803" pitchFamily="18" charset="0"/>
                          <a:ea typeface="+mn-ea"/>
                          <a:cs typeface="+mn-cs"/>
                          <a:sym typeface="Arial"/>
                        </a:rPr>
                        <a:t> purple lace like rash</a:t>
                      </a:r>
                    </a:p>
                    <a:p>
                      <a:pPr marL="0" lvl="0" indent="0" algn="l">
                        <a:lnSpc>
                          <a:spcPct val="107000"/>
                        </a:lnSpc>
                        <a:buFont typeface="Symbol" panose="05050102010706020507" pitchFamily="18" charset="2"/>
                        <a:buNone/>
                      </a:pPr>
                      <a:r>
                        <a:rPr lang="en-GB" sz="1200" b="0" i="0" u="none" strike="noStrike" cap="none" dirty="0">
                          <a:solidFill>
                            <a:schemeClr val="dk1"/>
                          </a:solidFill>
                          <a:effectLst/>
                          <a:latin typeface="Garamond" panose="02020404030301010803" pitchFamily="18" charset="0"/>
                          <a:ea typeface="+mn-ea"/>
                          <a:cs typeface="+mn-cs"/>
                          <a:sym typeface="Arial"/>
                        </a:rPr>
                        <a:t>Balance probs, headaches, double vision etc.</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algn="l">
                        <a:lnSpc>
                          <a:spcPct val="107000"/>
                        </a:lnSpc>
                        <a:spcAft>
                          <a:spcPts val="800"/>
                        </a:spcAft>
                      </a:pP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76969286"/>
                  </a:ext>
                </a:extLst>
              </a:tr>
              <a:tr h="1002263">
                <a:tc>
                  <a:txBody>
                    <a:bodyPr/>
                    <a:lstStyle/>
                    <a:p>
                      <a:pPr algn="l">
                        <a:lnSpc>
                          <a:spcPct val="107000"/>
                        </a:lnSpc>
                        <a:spcAft>
                          <a:spcPts val="800"/>
                        </a:spcAft>
                      </a:pPr>
                      <a:r>
                        <a:rPr lang="en-GB" sz="1200" dirty="0">
                          <a:effectLst/>
                          <a:latin typeface="Garamond" panose="02020404030301010803" pitchFamily="18" charset="0"/>
                        </a:rPr>
                        <a:t>Investigations</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r>
                        <a:rPr lang="en-US" sz="1200" b="0" i="0" u="none" strike="noStrike" cap="none" dirty="0" err="1">
                          <a:solidFill>
                            <a:schemeClr val="dk1"/>
                          </a:solidFill>
                          <a:effectLst/>
                          <a:latin typeface="Garamond" panose="02020404030301010803" pitchFamily="18" charset="0"/>
                          <a:ea typeface="+mn-ea"/>
                          <a:cs typeface="+mn-cs"/>
                          <a:sym typeface="Arial"/>
                        </a:rPr>
                        <a:t>Hx</a:t>
                      </a:r>
                      <a:r>
                        <a:rPr lang="en-US" sz="1200" b="0" i="0" u="none" strike="noStrike" cap="none" dirty="0">
                          <a:solidFill>
                            <a:schemeClr val="dk1"/>
                          </a:solidFill>
                          <a:effectLst/>
                          <a:latin typeface="Garamond" panose="02020404030301010803" pitchFamily="18" charset="0"/>
                          <a:ea typeface="+mn-ea"/>
                          <a:cs typeface="+mn-cs"/>
                          <a:sym typeface="Arial"/>
                        </a:rPr>
                        <a:t> of thrombosis/ pregnancy complications + Antibody screen with raised: </a:t>
                      </a:r>
                      <a:endParaRPr lang="en-GB" sz="1200" b="0" i="0" u="none" strike="noStrike" cap="none" dirty="0">
                        <a:solidFill>
                          <a:schemeClr val="dk1"/>
                        </a:solidFill>
                        <a:effectLst/>
                        <a:latin typeface="Garamond" panose="02020404030301010803" pitchFamily="18" charset="0"/>
                        <a:ea typeface="+mn-ea"/>
                        <a:cs typeface="+mn-cs"/>
                        <a:sym typeface="Arial"/>
                      </a:endParaRPr>
                    </a:p>
                    <a:p>
                      <a:pPr marL="285750" lvl="0" indent="-285750">
                        <a:buFont typeface="Arial" panose="020B0604020202020204" pitchFamily="34" charset="0"/>
                        <a:buChar char="•"/>
                      </a:pPr>
                      <a:r>
                        <a:rPr lang="en-US" sz="1200" b="0" i="0" u="none" strike="noStrike" cap="none" dirty="0">
                          <a:solidFill>
                            <a:schemeClr val="dk1"/>
                          </a:solidFill>
                          <a:effectLst/>
                          <a:latin typeface="Garamond" panose="02020404030301010803" pitchFamily="18" charset="0"/>
                          <a:ea typeface="+mn-ea"/>
                          <a:cs typeface="+mn-cs"/>
                          <a:sym typeface="Arial"/>
                        </a:rPr>
                        <a:t>anticardiolipin antibodies</a:t>
                      </a:r>
                      <a:endParaRPr lang="en-GB" sz="1200" b="0" i="0" u="none" strike="noStrike" cap="none" dirty="0">
                        <a:solidFill>
                          <a:schemeClr val="dk1"/>
                        </a:solidFill>
                        <a:effectLst/>
                        <a:latin typeface="Garamond" panose="02020404030301010803" pitchFamily="18" charset="0"/>
                        <a:ea typeface="+mn-ea"/>
                        <a:cs typeface="+mn-cs"/>
                        <a:sym typeface="Arial"/>
                      </a:endParaRPr>
                    </a:p>
                    <a:p>
                      <a:pPr marL="285750" lvl="0" indent="-285750">
                        <a:buFont typeface="Arial" panose="020B0604020202020204" pitchFamily="34" charset="0"/>
                        <a:buChar char="•"/>
                      </a:pPr>
                      <a:r>
                        <a:rPr lang="en-US" sz="1200" b="0" i="0" u="none" strike="noStrike" cap="none" dirty="0">
                          <a:solidFill>
                            <a:schemeClr val="dk1"/>
                          </a:solidFill>
                          <a:effectLst/>
                          <a:latin typeface="Garamond" panose="02020404030301010803" pitchFamily="18" charset="0"/>
                          <a:ea typeface="+mn-ea"/>
                          <a:cs typeface="+mn-cs"/>
                          <a:sym typeface="Arial"/>
                        </a:rPr>
                        <a:t>lupus anticoagulant</a:t>
                      </a:r>
                      <a:endParaRPr lang="en-GB" sz="1200" b="0" i="0" u="none" strike="noStrike" cap="none" dirty="0">
                        <a:solidFill>
                          <a:schemeClr val="dk1"/>
                        </a:solidFill>
                        <a:effectLst/>
                        <a:latin typeface="Garamond" panose="02020404030301010803" pitchFamily="18" charset="0"/>
                        <a:ea typeface="+mn-ea"/>
                        <a:cs typeface="+mn-cs"/>
                        <a:sym typeface="Arial"/>
                      </a:endParaRPr>
                    </a:p>
                    <a:p>
                      <a:pPr marL="285750" indent="-285750">
                        <a:buFont typeface="Arial" panose="020B0604020202020204" pitchFamily="34" charset="0"/>
                        <a:buChar char="•"/>
                      </a:pPr>
                      <a:r>
                        <a:rPr lang="en-US" sz="1200" b="0" i="0" u="none" strike="noStrike" cap="none" dirty="0">
                          <a:solidFill>
                            <a:schemeClr val="dk1"/>
                          </a:solidFill>
                          <a:effectLst/>
                          <a:latin typeface="Garamond" panose="02020404030301010803" pitchFamily="18" charset="0"/>
                          <a:ea typeface="+mn-ea"/>
                          <a:cs typeface="+mn-cs"/>
                          <a:sym typeface="Arial"/>
                        </a:rPr>
                        <a:t>anti-beta-2 glycoprotein I antibodies</a:t>
                      </a:r>
                      <a:endParaRPr lang="en-GB" sz="1200" b="0" i="0" u="none" strike="noStrike" cap="none" dirty="0">
                        <a:solidFill>
                          <a:schemeClr val="dk1"/>
                        </a:solidFill>
                        <a:effectLst/>
                        <a:latin typeface="Garamond" panose="02020404030301010803" pitchFamily="18" charset="0"/>
                        <a:ea typeface="+mn-ea"/>
                        <a:cs typeface="Times New Roman" panose="02020603050405020304" pitchFamily="18" charset="0"/>
                        <a:sym typeface="Arial"/>
                      </a:endParaRPr>
                    </a:p>
                    <a:p>
                      <a:pPr marL="0" indent="0">
                        <a:buFont typeface="Arial" panose="020B0604020202020204" pitchFamily="34" charset="0"/>
                        <a:buNone/>
                      </a:pPr>
                      <a:r>
                        <a:rPr lang="en-GB" sz="1200" b="0" i="0" u="none" strike="noStrike" cap="none" dirty="0">
                          <a:solidFill>
                            <a:schemeClr val="dk1"/>
                          </a:solidFill>
                          <a:effectLst/>
                          <a:latin typeface="Garamond" panose="02020404030301010803" pitchFamily="18" charset="0"/>
                          <a:ea typeface="+mn-ea"/>
                          <a:cs typeface="Times New Roman" panose="02020603050405020304" pitchFamily="18" charset="0"/>
                          <a:sym typeface="Arial"/>
                        </a:rPr>
                        <a:t>Dx only made after 2 abnormal blood tests 12 weeks apart</a:t>
                      </a:r>
                      <a:endParaRPr lang="en-US" sz="1200" b="0" i="0" u="none" strike="noStrike" cap="none" dirty="0">
                        <a:solidFill>
                          <a:schemeClr val="dk1"/>
                        </a:solidFill>
                        <a:effectLst/>
                        <a:latin typeface="Garamond" panose="02020404030301010803" pitchFamily="18" charset="0"/>
                        <a:ea typeface="+mn-ea"/>
                        <a:cs typeface="+mn-cs"/>
                        <a:sym typeface="Arial"/>
                      </a:endParaRPr>
                    </a:p>
                  </a:txBody>
                  <a:tcPr/>
                </a:tc>
                <a:extLst>
                  <a:ext uri="{0D108BD9-81ED-4DB2-BD59-A6C34878D82A}">
                    <a16:rowId xmlns:a16="http://schemas.microsoft.com/office/drawing/2014/main" val="732907505"/>
                  </a:ext>
                </a:extLst>
              </a:tr>
              <a:tr h="825012">
                <a:tc>
                  <a:txBody>
                    <a:bodyPr/>
                    <a:lstStyle/>
                    <a:p>
                      <a:pPr algn="l">
                        <a:lnSpc>
                          <a:spcPct val="107000"/>
                        </a:lnSpc>
                        <a:spcAft>
                          <a:spcPts val="800"/>
                        </a:spcAft>
                      </a:pPr>
                      <a:r>
                        <a:rPr lang="en-GB" sz="1200" dirty="0">
                          <a:effectLst/>
                          <a:latin typeface="Garamond" panose="02020404030301010803" pitchFamily="18" charset="0"/>
                        </a:rPr>
                        <a:t>Management</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Low dose aspirin (if not antiplatelets </a:t>
                      </a:r>
                      <a:r>
                        <a:rPr lang="en-GB" sz="1200" dirty="0" err="1">
                          <a:effectLst/>
                          <a:latin typeface="Garamond" panose="02020404030301010803" pitchFamily="18" charset="0"/>
                          <a:ea typeface="Times New Roman" panose="02020603050405020304" pitchFamily="18" charset="0"/>
                          <a:cs typeface="Times New Roman" panose="02020603050405020304" pitchFamily="18" charset="0"/>
                        </a:rPr>
                        <a:t>e.g</a:t>
                      </a: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 clopidogrel) </a:t>
                      </a:r>
                      <a:r>
                        <a:rPr lang="en-GB" sz="1200" dirty="0">
                          <a:effectLst/>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 x history</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Warfarin </a:t>
                      </a:r>
                      <a:r>
                        <a:rPr lang="en-GB" sz="1200" dirty="0">
                          <a:effectLst/>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 history of clots, and APS ab</a:t>
                      </a:r>
                    </a:p>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Pregnancy (LMWH + aspirin)</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Lifestyle (smoking cessation, reg exercise, healthy weight etc)</a:t>
                      </a:r>
                    </a:p>
                  </a:txBody>
                  <a:tcPr/>
                </a:tc>
                <a:extLst>
                  <a:ext uri="{0D108BD9-81ED-4DB2-BD59-A6C34878D82A}">
                    <a16:rowId xmlns:a16="http://schemas.microsoft.com/office/drawing/2014/main" val="456825944"/>
                  </a:ext>
                </a:extLst>
              </a:tr>
              <a:tr h="307224">
                <a:tc>
                  <a:txBody>
                    <a:bodyPr/>
                    <a:lstStyle/>
                    <a:p>
                      <a:pPr algn="l">
                        <a:lnSpc>
                          <a:spcPct val="107000"/>
                        </a:lnSpc>
                        <a:spcAft>
                          <a:spcPts val="800"/>
                        </a:spcAft>
                      </a:pPr>
                      <a:r>
                        <a:rPr lang="en-GB" sz="1200" dirty="0">
                          <a:effectLst/>
                          <a:latin typeface="Garamond" panose="02020404030301010803" pitchFamily="18" charset="0"/>
                        </a:rPr>
                        <a:t>Complications</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200" dirty="0">
                          <a:effectLst/>
                          <a:latin typeface="Garamond" panose="02020404030301010803" pitchFamily="18" charset="0"/>
                        </a:rPr>
                        <a:t> See presentation</a:t>
                      </a:r>
                    </a:p>
                  </a:txBody>
                  <a:tcPr/>
                </a:tc>
                <a:extLst>
                  <a:ext uri="{0D108BD9-81ED-4DB2-BD59-A6C34878D82A}">
                    <a16:rowId xmlns:a16="http://schemas.microsoft.com/office/drawing/2014/main" val="798198978"/>
                  </a:ext>
                </a:extLst>
              </a:tr>
            </a:tbl>
          </a:graphicData>
        </a:graphic>
      </p:graphicFrame>
      <p:pic>
        <p:nvPicPr>
          <p:cNvPr id="4" name="Picture 3">
            <a:extLst>
              <a:ext uri="{FF2B5EF4-FFF2-40B4-BE49-F238E27FC236}">
                <a16:creationId xmlns:a16="http://schemas.microsoft.com/office/drawing/2014/main" id="{8010C3B4-C129-849B-2CCB-6FF56742685B}"/>
              </a:ext>
            </a:extLst>
          </p:cNvPr>
          <p:cNvPicPr>
            <a:picLocks noChangeAspect="1"/>
          </p:cNvPicPr>
          <p:nvPr/>
        </p:nvPicPr>
        <p:blipFill>
          <a:blip r:embed="rId3"/>
          <a:stretch>
            <a:fillRect/>
          </a:stretch>
        </p:blipFill>
        <p:spPr>
          <a:xfrm>
            <a:off x="7378700" y="242122"/>
            <a:ext cx="4152900" cy="6373755"/>
          </a:xfrm>
          <a:prstGeom prst="rect">
            <a:avLst/>
          </a:prstGeom>
        </p:spPr>
      </p:pic>
    </p:spTree>
    <p:extLst>
      <p:ext uri="{BB962C8B-B14F-4D97-AF65-F5344CB8AC3E}">
        <p14:creationId xmlns:p14="http://schemas.microsoft.com/office/powerpoint/2010/main" val="2179495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Dermatomyositis / Polymyositis</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3496766640"/>
              </p:ext>
            </p:extLst>
          </p:nvPr>
        </p:nvGraphicFramePr>
        <p:xfrm>
          <a:off x="268559" y="1633619"/>
          <a:ext cx="8062641" cy="4926064"/>
        </p:xfrm>
        <a:graphic>
          <a:graphicData uri="http://schemas.openxmlformats.org/drawingml/2006/table">
            <a:tbl>
              <a:tblPr bandRow="1">
                <a:tableStyleId>{775DCB02-9BB8-47FD-8907-85C794F793BA}</a:tableStyleId>
              </a:tblPr>
              <a:tblGrid>
                <a:gridCol w="1170211">
                  <a:extLst>
                    <a:ext uri="{9D8B030D-6E8A-4147-A177-3AD203B41FA5}">
                      <a16:colId xmlns:a16="http://schemas.microsoft.com/office/drawing/2014/main" val="144472447"/>
                    </a:ext>
                  </a:extLst>
                </a:gridCol>
                <a:gridCol w="6892430">
                  <a:extLst>
                    <a:ext uri="{9D8B030D-6E8A-4147-A177-3AD203B41FA5}">
                      <a16:colId xmlns:a16="http://schemas.microsoft.com/office/drawing/2014/main" val="1325350694"/>
                    </a:ext>
                  </a:extLst>
                </a:gridCol>
              </a:tblGrid>
              <a:tr h="923341">
                <a:tc>
                  <a:txBody>
                    <a:bodyPr/>
                    <a:lstStyle/>
                    <a:p>
                      <a:pPr algn="l">
                        <a:lnSpc>
                          <a:spcPct val="107000"/>
                        </a:lnSpc>
                        <a:spcAft>
                          <a:spcPts val="800"/>
                        </a:spcAft>
                      </a:pPr>
                      <a:r>
                        <a:rPr lang="en-GB" sz="1200" dirty="0">
                          <a:effectLst/>
                          <a:latin typeface="Garamond" panose="02020404030301010803" pitchFamily="18" charset="0"/>
                        </a:rPr>
                        <a:t>Pathology </a:t>
                      </a:r>
                    </a:p>
                  </a:txBody>
                  <a:tcPr/>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AI where inflammation in the muscles (myositis)</a:t>
                      </a:r>
                    </a:p>
                    <a:p>
                      <a:pPr marL="285750" indent="-285750" algn="l">
                        <a:lnSpc>
                          <a:spcPct val="107000"/>
                        </a:lnSpc>
                        <a:spcAft>
                          <a:spcPts val="800"/>
                        </a:spcAft>
                        <a:buFont typeface="Arial" panose="020B0604020202020204" pitchFamily="34" charset="0"/>
                        <a:buChar char="•"/>
                      </a:pPr>
                      <a:r>
                        <a:rPr lang="en-GB" sz="1200" dirty="0">
                          <a:effectLst/>
                          <a:latin typeface="Garamond" panose="02020404030301010803" pitchFamily="18" charset="0"/>
                          <a:ea typeface="Calibri" panose="020F0502020204030204" pitchFamily="34" charset="0"/>
                          <a:cs typeface="Times New Roman" panose="02020603050405020304" pitchFamily="18" charset="0"/>
                        </a:rPr>
                        <a:t>Polymyositis is a condition of chronic inflammation of muscles. </a:t>
                      </a:r>
                    </a:p>
                    <a:p>
                      <a:pPr marL="285750" indent="-285750" algn="l">
                        <a:lnSpc>
                          <a:spcPct val="107000"/>
                        </a:lnSpc>
                        <a:spcAft>
                          <a:spcPts val="800"/>
                        </a:spcAft>
                        <a:buFont typeface="Arial" panose="020B0604020202020204" pitchFamily="34" charset="0"/>
                        <a:buChar char="•"/>
                      </a:pPr>
                      <a:r>
                        <a:rPr lang="en-GB" sz="1200" dirty="0">
                          <a:effectLst/>
                          <a:latin typeface="Garamond" panose="02020404030301010803" pitchFamily="18" charset="0"/>
                          <a:ea typeface="Calibri" panose="020F0502020204030204" pitchFamily="34" charset="0"/>
                          <a:cs typeface="Times New Roman" panose="02020603050405020304" pitchFamily="18" charset="0"/>
                        </a:rPr>
                        <a:t>Dermatomyositis is a connective tissue disorder where there is chronic inflammation of the skin &amp; muscles.</a:t>
                      </a:r>
                    </a:p>
                  </a:txBody>
                  <a:tcPr/>
                </a:tc>
                <a:extLst>
                  <a:ext uri="{0D108BD9-81ED-4DB2-BD59-A6C34878D82A}">
                    <a16:rowId xmlns:a16="http://schemas.microsoft.com/office/drawing/2014/main" val="3255465137"/>
                  </a:ext>
                </a:extLst>
              </a:tr>
              <a:tr h="354035">
                <a:tc>
                  <a:txBody>
                    <a:bodyPr/>
                    <a:lstStyle/>
                    <a:p>
                      <a:pPr algn="l">
                        <a:lnSpc>
                          <a:spcPct val="107000"/>
                        </a:lnSpc>
                        <a:spcAft>
                          <a:spcPts val="800"/>
                        </a:spcAft>
                      </a:pPr>
                      <a:r>
                        <a:rPr lang="en-GB" sz="1200">
                          <a:effectLst/>
                          <a:latin typeface="Garamond" panose="02020404030301010803" pitchFamily="18" charset="0"/>
                        </a:rPr>
                        <a:t>Presentation</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Muscle pain, fatigue and weakness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Occurs bilaterally and typically affects the proximal muscles (Mostly affects the shoulder and pelvic girdle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Develops over weeks</a:t>
                      </a:r>
                    </a:p>
                    <a:p>
                      <a:pPr marL="0" lvl="0" indent="0" algn="l">
                        <a:buFont typeface="Symbol" panose="05050102010706020507" pitchFamily="18" charset="2"/>
                        <a:buNone/>
                      </a:pPr>
                      <a:r>
                        <a:rPr lang="en-GB" sz="1200" b="0" i="0" u="none" strike="noStrike" cap="none" dirty="0">
                          <a:solidFill>
                            <a:schemeClr val="dk1"/>
                          </a:solidFill>
                          <a:effectLst/>
                          <a:latin typeface="Garamond" panose="02020404030301010803" pitchFamily="18" charset="0"/>
                          <a:ea typeface="+mn-ea"/>
                          <a:cs typeface="+mn-cs"/>
                          <a:sym typeface="Arial"/>
                        </a:rPr>
                        <a:t>Poly </a:t>
                      </a:r>
                      <a:r>
                        <a:rPr lang="en-GB" sz="12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200" b="0" i="0" u="none" strike="noStrike" cap="none" dirty="0">
                          <a:solidFill>
                            <a:schemeClr val="dk1"/>
                          </a:solidFill>
                          <a:effectLst/>
                          <a:latin typeface="Garamond" panose="02020404030301010803" pitchFamily="18" charset="0"/>
                          <a:ea typeface="+mn-ea"/>
                          <a:cs typeface="+mn-cs"/>
                          <a:sym typeface="Arial"/>
                        </a:rPr>
                        <a:t> occurs without skin features. </a:t>
                      </a:r>
                      <a:br>
                        <a:rPr lang="en-GB" sz="1200" b="0" i="0" u="none" strike="noStrike" cap="none" dirty="0">
                          <a:solidFill>
                            <a:schemeClr val="dk1"/>
                          </a:solidFill>
                          <a:effectLst/>
                          <a:latin typeface="Garamond" panose="02020404030301010803" pitchFamily="18" charset="0"/>
                          <a:ea typeface="+mn-ea"/>
                          <a:cs typeface="+mn-cs"/>
                          <a:sym typeface="Arial"/>
                        </a:rPr>
                      </a:br>
                      <a:r>
                        <a:rPr lang="en-GB" sz="1200" b="0" i="0" u="none" strike="noStrike" cap="none" dirty="0">
                          <a:solidFill>
                            <a:schemeClr val="dk1"/>
                          </a:solidFill>
                          <a:effectLst/>
                          <a:latin typeface="Garamond" panose="02020404030301010803" pitchFamily="18" charset="0"/>
                          <a:ea typeface="+mn-ea"/>
                          <a:cs typeface="+mn-cs"/>
                          <a:sym typeface="Arial"/>
                        </a:rPr>
                        <a:t>Derma associated with skin features (</a:t>
                      </a:r>
                      <a:r>
                        <a:rPr lang="en-GB" sz="1200" b="0" i="0" u="none" strike="noStrike" cap="none" dirty="0" err="1">
                          <a:solidFill>
                            <a:schemeClr val="dk1"/>
                          </a:solidFill>
                          <a:effectLst/>
                          <a:latin typeface="Garamond" panose="02020404030301010803" pitchFamily="18" charset="0"/>
                          <a:ea typeface="+mn-ea"/>
                          <a:cs typeface="+mn-cs"/>
                          <a:sym typeface="Arial"/>
                        </a:rPr>
                        <a:t>Gottron</a:t>
                      </a:r>
                      <a:r>
                        <a:rPr lang="en-GB" sz="1200" b="0" i="0" u="none" strike="noStrike" cap="none" dirty="0">
                          <a:solidFill>
                            <a:schemeClr val="dk1"/>
                          </a:solidFill>
                          <a:effectLst/>
                          <a:latin typeface="Garamond" panose="02020404030301010803" pitchFamily="18" charset="0"/>
                          <a:ea typeface="+mn-ea"/>
                          <a:cs typeface="+mn-cs"/>
                          <a:sym typeface="Arial"/>
                        </a:rPr>
                        <a:t> lesions (scaly erythematous patches on knuckles, elbows, knees), Photosensitive erythematous rash on back, shoulders + neck, purple rash on face and eyelids, periorbital oedema, SC calcinosis (calcium deposits in SC Tissue)</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6969286"/>
                  </a:ext>
                </a:extLst>
              </a:tr>
              <a:tr h="1099073">
                <a:tc>
                  <a:txBody>
                    <a:bodyPr/>
                    <a:lstStyle/>
                    <a:p>
                      <a:pPr algn="l">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Clinical presentation</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Elevated creatine kinase Over 1000 U/L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could be because of AKI, MI, Statins, </a:t>
                      </a:r>
                      <a:r>
                        <a:rPr lang="en-GB" sz="1200" dirty="0" err="1">
                          <a:effectLst/>
                          <a:latin typeface="Garamond" panose="02020404030301010803" pitchFamily="18" charset="0"/>
                          <a:ea typeface="Times New Roman" panose="02020603050405020304" pitchFamily="18" charset="0"/>
                        </a:rPr>
                        <a:t>Rhabdo</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High ALT, AST, LDH</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Autoantibodies</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Anti-Jo-1 (polymyositis, but also in  in dermatomyositis)</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Anti-MI-2/ANAs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a:t>
                      </a:r>
                      <a:r>
                        <a:rPr lang="en-GB" sz="1200" dirty="0" err="1">
                          <a:effectLst/>
                          <a:latin typeface="Garamond" panose="02020404030301010803" pitchFamily="18" charset="0"/>
                          <a:ea typeface="Times New Roman" panose="02020603050405020304" pitchFamily="18" charset="0"/>
                        </a:rPr>
                        <a:t>dermatomyosities</a:t>
                      </a:r>
                      <a:r>
                        <a:rPr lang="en-GB" sz="1200" dirty="0">
                          <a:effectLst/>
                          <a:latin typeface="Garamond" panose="02020404030301010803" pitchFamily="18" charset="0"/>
                          <a:ea typeface="Times New Roman" panose="02020603050405020304" pitchFamily="18" charset="0"/>
                        </a:rPr>
                        <a:t>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Electromyography (EMG)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 fibrillation, PSWs (positive sharp waves)</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Muscle biopsy can be used to establish a definitive diagnosis.</a:t>
                      </a:r>
                    </a:p>
                  </a:txBody>
                  <a:tcPr marL="114300" marR="114300" marT="0" marB="0"/>
                </a:tc>
                <a:extLst>
                  <a:ext uri="{0D108BD9-81ED-4DB2-BD59-A6C34878D82A}">
                    <a16:rowId xmlns:a16="http://schemas.microsoft.com/office/drawing/2014/main" val="732907505"/>
                  </a:ext>
                </a:extLst>
              </a:tr>
              <a:tr h="603895">
                <a:tc>
                  <a:txBody>
                    <a:bodyPr/>
                    <a:lstStyle/>
                    <a:p>
                      <a:pPr algn="l">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0" lvl="0" indent="0" algn="l">
                        <a:lnSpc>
                          <a:spcPct val="107000"/>
                        </a:lnSpc>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Check for Lung, Breast, Ovarian, Gastric cancers as can often be caused by them (paraneoplastic syndrome</a:t>
                      </a:r>
                    </a:p>
                    <a:p>
                      <a:pPr marL="0" lvl="0" indent="0" algn="l">
                        <a:lnSpc>
                          <a:spcPct val="107000"/>
                        </a:lnSpc>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Corticosteroids </a:t>
                      </a:r>
                      <a:r>
                        <a:rPr lang="en-GB" sz="1200" dirty="0">
                          <a:effectLst/>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 first line</a:t>
                      </a:r>
                    </a:p>
                    <a:p>
                      <a:pPr marL="0" lvl="0" indent="0" algn="l">
                        <a:lnSpc>
                          <a:spcPct val="107000"/>
                        </a:lnSpc>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When response is inadequate:</a:t>
                      </a:r>
                    </a:p>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Immunosuppressants (azathioprine)</a:t>
                      </a:r>
                    </a:p>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IV immunoglobulins</a:t>
                      </a:r>
                    </a:p>
                    <a:p>
                      <a:pPr marL="342900" lvl="0" indent="-342900" algn="l">
                        <a:lnSpc>
                          <a:spcPct val="107000"/>
                        </a:lnSpc>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Biological therapy (infliximab, etanercept)</a:t>
                      </a:r>
                    </a:p>
                  </a:txBody>
                  <a:tcPr/>
                </a:tc>
                <a:extLst>
                  <a:ext uri="{0D108BD9-81ED-4DB2-BD59-A6C34878D82A}">
                    <a16:rowId xmlns:a16="http://schemas.microsoft.com/office/drawing/2014/main" val="456825944"/>
                  </a:ext>
                </a:extLst>
              </a:tr>
            </a:tbl>
          </a:graphicData>
        </a:graphic>
      </p:graphicFrame>
      <p:pic>
        <p:nvPicPr>
          <p:cNvPr id="4" name="Picture 3" descr="Dermatomyositis &amp;amp; Polymyositis - Neuroanatomy Flashcards | Draw it to Know  it">
            <a:extLst>
              <a:ext uri="{FF2B5EF4-FFF2-40B4-BE49-F238E27FC236}">
                <a16:creationId xmlns:a16="http://schemas.microsoft.com/office/drawing/2014/main" id="{F15AA1AD-D7CE-9121-40B1-EBCC1A1C31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599" y="2141618"/>
            <a:ext cx="3586081" cy="3586081"/>
          </a:xfrm>
          <a:prstGeom prst="rect">
            <a:avLst/>
          </a:prstGeom>
          <a:noFill/>
          <a:ln>
            <a:noFill/>
          </a:ln>
        </p:spPr>
      </p:pic>
    </p:spTree>
    <p:extLst>
      <p:ext uri="{BB962C8B-B14F-4D97-AF65-F5344CB8AC3E}">
        <p14:creationId xmlns:p14="http://schemas.microsoft.com/office/powerpoint/2010/main" val="1407303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1"/>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Scleroderma </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721789630"/>
              </p:ext>
            </p:extLst>
          </p:nvPr>
        </p:nvGraphicFramePr>
        <p:xfrm>
          <a:off x="166959" y="1519319"/>
          <a:ext cx="7264356" cy="5143505"/>
        </p:xfrm>
        <a:graphic>
          <a:graphicData uri="http://schemas.openxmlformats.org/drawingml/2006/table">
            <a:tbl>
              <a:tblPr bandRow="1">
                <a:tableStyleId>{775DCB02-9BB8-47FD-8907-85C794F793BA}</a:tableStyleId>
              </a:tblPr>
              <a:tblGrid>
                <a:gridCol w="1502619">
                  <a:extLst>
                    <a:ext uri="{9D8B030D-6E8A-4147-A177-3AD203B41FA5}">
                      <a16:colId xmlns:a16="http://schemas.microsoft.com/office/drawing/2014/main" val="144472447"/>
                    </a:ext>
                  </a:extLst>
                </a:gridCol>
                <a:gridCol w="5761737">
                  <a:extLst>
                    <a:ext uri="{9D8B030D-6E8A-4147-A177-3AD203B41FA5}">
                      <a16:colId xmlns:a16="http://schemas.microsoft.com/office/drawing/2014/main" val="1325350694"/>
                    </a:ext>
                  </a:extLst>
                </a:gridCol>
              </a:tblGrid>
              <a:tr h="1236031">
                <a:tc>
                  <a:txBody>
                    <a:bodyPr/>
                    <a:lstStyle/>
                    <a:p>
                      <a:pPr algn="l">
                        <a:lnSpc>
                          <a:spcPct val="107000"/>
                        </a:lnSpc>
                        <a:spcAft>
                          <a:spcPts val="800"/>
                        </a:spcAft>
                      </a:pPr>
                      <a:r>
                        <a:rPr lang="en-GB" sz="1200" dirty="0">
                          <a:effectLst/>
                          <a:latin typeface="Garamond" panose="02020404030301010803" pitchFamily="18" charset="0"/>
                        </a:rPr>
                        <a:t>Pathology </a:t>
                      </a:r>
                    </a:p>
                  </a:txBody>
                  <a:tcPr/>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Vascular damage(fibrosis)  of the small arteries, arterioles and capillaries. Most common in women</a:t>
                      </a:r>
                      <a:br>
                        <a:rPr lang="en-GB" sz="1200" dirty="0">
                          <a:effectLst/>
                          <a:latin typeface="Garamond" panose="02020404030301010803" pitchFamily="18" charset="0"/>
                          <a:ea typeface="Calibri" panose="020F0502020204030204" pitchFamily="34" charset="0"/>
                          <a:cs typeface="Times New Roman" panose="02020603050405020304" pitchFamily="18" charset="0"/>
                        </a:rPr>
                      </a:br>
                      <a:r>
                        <a:rPr lang="en-GB" sz="1200" dirty="0">
                          <a:effectLst/>
                          <a:latin typeface="Garamond" panose="02020404030301010803" pitchFamily="18" charset="0"/>
                          <a:ea typeface="Calibri" panose="020F0502020204030204" pitchFamily="34" charset="0"/>
                          <a:cs typeface="Times New Roman" panose="02020603050405020304" pitchFamily="18" charset="0"/>
                        </a:rPr>
                        <a:t>Caused by excess collagen production that leads to thickening and tightening of skin</a:t>
                      </a:r>
                    </a:p>
                    <a:p>
                      <a:pPr marL="171450" indent="-171450" algn="l">
                        <a:lnSpc>
                          <a:spcPct val="107000"/>
                        </a:lnSpc>
                        <a:spcAft>
                          <a:spcPts val="800"/>
                        </a:spcAft>
                        <a:buFont typeface="Wingdings" panose="05000000000000000000" pitchFamily="2" charset="2"/>
                        <a:buChar char="à"/>
                      </a:pPr>
                      <a: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Diffuse S = CREST syndrome + organ problems</a:t>
                      </a:r>
                      <a:b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br>
                      <a: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 Limited S = CREST syndrome</a:t>
                      </a:r>
                    </a:p>
                  </a:txBody>
                  <a:tcPr marL="114300" marR="114300" marT="0" marB="0"/>
                </a:tc>
                <a:extLst>
                  <a:ext uri="{0D108BD9-81ED-4DB2-BD59-A6C34878D82A}">
                    <a16:rowId xmlns:a16="http://schemas.microsoft.com/office/drawing/2014/main" val="3255465137"/>
                  </a:ext>
                </a:extLst>
              </a:tr>
              <a:tr h="377996">
                <a:tc>
                  <a:txBody>
                    <a:bodyPr/>
                    <a:lstStyle/>
                    <a:p>
                      <a:pPr algn="l">
                        <a:lnSpc>
                          <a:spcPct val="107000"/>
                        </a:lnSpc>
                        <a:spcAft>
                          <a:spcPts val="800"/>
                        </a:spcAft>
                      </a:pPr>
                      <a:r>
                        <a:rPr lang="en-GB" sz="1200">
                          <a:effectLst/>
                          <a:latin typeface="Garamond" panose="02020404030301010803" pitchFamily="18" charset="0"/>
                        </a:rPr>
                        <a:t>Presentation</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US" sz="1200" b="1" dirty="0">
                          <a:effectLst/>
                          <a:latin typeface="Garamond" panose="02020404030301010803" pitchFamily="18" charset="0"/>
                          <a:ea typeface="Calibri" panose="020F0502020204030204" pitchFamily="34" charset="0"/>
                          <a:cs typeface="Times New Roman" panose="02020603050405020304" pitchFamily="18" charset="0"/>
                        </a:rPr>
                        <a:t>CREST Syndrome</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r>
                        <a:rPr lang="en-US" sz="1200" b="1" dirty="0">
                          <a:effectLst/>
                          <a:latin typeface="Garamond" panose="02020404030301010803" pitchFamily="18" charset="0"/>
                          <a:ea typeface="Times New Roman" panose="02020603050405020304" pitchFamily="18" charset="0"/>
                        </a:rPr>
                        <a:t>C</a:t>
                      </a:r>
                      <a:r>
                        <a:rPr lang="en-US" sz="1200" dirty="0">
                          <a:effectLst/>
                          <a:latin typeface="Garamond" panose="02020404030301010803" pitchFamily="18" charset="0"/>
                          <a:ea typeface="Times New Roman" panose="02020603050405020304" pitchFamily="18" charset="0"/>
                        </a:rPr>
                        <a:t>alcinosis- calcium deposition in subcutaneous tissue</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200" b="1" dirty="0" err="1">
                          <a:effectLst/>
                          <a:latin typeface="Garamond" panose="02020404030301010803" pitchFamily="18" charset="0"/>
                          <a:ea typeface="Times New Roman" panose="02020603050405020304" pitchFamily="18" charset="0"/>
                        </a:rPr>
                        <a:t>R</a:t>
                      </a:r>
                      <a:r>
                        <a:rPr lang="en-US" sz="1200" dirty="0" err="1">
                          <a:effectLst/>
                          <a:latin typeface="Garamond" panose="02020404030301010803" pitchFamily="18" charset="0"/>
                          <a:ea typeface="Times New Roman" panose="02020603050405020304" pitchFamily="18" charset="0"/>
                        </a:rPr>
                        <a:t>aynauds</a:t>
                      </a:r>
                      <a:r>
                        <a:rPr lang="en-US" sz="1200" dirty="0">
                          <a:effectLst/>
                          <a:latin typeface="Garamond" panose="02020404030301010803" pitchFamily="18" charset="0"/>
                          <a:ea typeface="Times New Roman" panose="02020603050405020304" pitchFamily="18" charset="0"/>
                        </a:rPr>
                        <a:t> phenomenon </a:t>
                      </a:r>
                      <a:r>
                        <a:rPr lang="en-US" sz="1200" dirty="0">
                          <a:effectLst/>
                          <a:latin typeface="Garamond" panose="02020404030301010803" pitchFamily="18" charset="0"/>
                          <a:ea typeface="Times New Roman" panose="02020603050405020304" pitchFamily="18" charset="0"/>
                          <a:sym typeface="Wingdings" panose="05000000000000000000" pitchFamily="2" charset="2"/>
                        </a:rPr>
                        <a:t></a:t>
                      </a:r>
                      <a:r>
                        <a:rPr lang="en-US" sz="1200" dirty="0">
                          <a:effectLst/>
                          <a:latin typeface="Garamond" panose="02020404030301010803" pitchFamily="18" charset="0"/>
                          <a:ea typeface="Times New Roman" panose="02020603050405020304" pitchFamily="18" charset="0"/>
                        </a:rPr>
                        <a:t> extremities going a different </a:t>
                      </a:r>
                      <a:r>
                        <a:rPr lang="en-US" sz="1200" dirty="0" err="1">
                          <a:effectLst/>
                          <a:latin typeface="Garamond" panose="02020404030301010803" pitchFamily="18" charset="0"/>
                          <a:ea typeface="Times New Roman" panose="02020603050405020304" pitchFamily="18" charset="0"/>
                        </a:rPr>
                        <a:t>colour</a:t>
                      </a:r>
                      <a:r>
                        <a:rPr lang="en-US" sz="1200" dirty="0">
                          <a:effectLst/>
                          <a:latin typeface="Garamond" panose="02020404030301010803" pitchFamily="18" charset="0"/>
                          <a:ea typeface="Times New Roman" panose="02020603050405020304" pitchFamily="18" charset="0"/>
                        </a:rPr>
                        <a:t> (white, purple, blue)</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200" b="1" dirty="0" err="1">
                          <a:effectLst/>
                          <a:latin typeface="Garamond" panose="02020404030301010803" pitchFamily="18" charset="0"/>
                          <a:ea typeface="Times New Roman" panose="02020603050405020304" pitchFamily="18" charset="0"/>
                        </a:rPr>
                        <a:t>E</a:t>
                      </a:r>
                      <a:r>
                        <a:rPr lang="en-US" sz="1200" dirty="0" err="1">
                          <a:effectLst/>
                          <a:latin typeface="Garamond" panose="02020404030301010803" pitchFamily="18" charset="0"/>
                          <a:ea typeface="Times New Roman" panose="02020603050405020304" pitchFamily="18" charset="0"/>
                        </a:rPr>
                        <a:t>osophageal</a:t>
                      </a:r>
                      <a:r>
                        <a:rPr lang="en-US" sz="1200" dirty="0">
                          <a:effectLst/>
                          <a:latin typeface="Garamond" panose="02020404030301010803" pitchFamily="18" charset="0"/>
                          <a:ea typeface="Times New Roman" panose="02020603050405020304" pitchFamily="18" charset="0"/>
                        </a:rPr>
                        <a:t> dysmotility and strictures</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200" b="1" dirty="0" err="1">
                          <a:effectLst/>
                          <a:latin typeface="Garamond" panose="02020404030301010803" pitchFamily="18" charset="0"/>
                          <a:ea typeface="Times New Roman" panose="02020603050405020304" pitchFamily="18" charset="0"/>
                        </a:rPr>
                        <a:t>S</a:t>
                      </a:r>
                      <a:r>
                        <a:rPr lang="en-US" sz="1200" dirty="0" err="1">
                          <a:effectLst/>
                          <a:latin typeface="Garamond" panose="02020404030301010803" pitchFamily="18" charset="0"/>
                          <a:ea typeface="Times New Roman" panose="02020603050405020304" pitchFamily="18" charset="0"/>
                        </a:rPr>
                        <a:t>clerodactylyl</a:t>
                      </a:r>
                      <a:r>
                        <a:rPr lang="en-US" sz="1200" dirty="0">
                          <a:effectLst/>
                          <a:latin typeface="Garamond" panose="02020404030301010803" pitchFamily="18" charset="0"/>
                          <a:ea typeface="Times New Roman" panose="02020603050405020304" pitchFamily="18" charset="0"/>
                        </a:rPr>
                        <a:t>- thickening of skin over the fingers distal to MCP.</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200" b="1" dirty="0" err="1">
                          <a:effectLst/>
                          <a:latin typeface="Garamond" panose="02020404030301010803" pitchFamily="18" charset="0"/>
                          <a:ea typeface="Times New Roman" panose="02020603050405020304" pitchFamily="18" charset="0"/>
                        </a:rPr>
                        <a:t>T</a:t>
                      </a:r>
                      <a:r>
                        <a:rPr lang="en-US" sz="1200" dirty="0" err="1">
                          <a:effectLst/>
                          <a:latin typeface="Garamond" panose="02020404030301010803" pitchFamily="18" charset="0"/>
                          <a:ea typeface="Times New Roman" panose="02020603050405020304" pitchFamily="18" charset="0"/>
                        </a:rPr>
                        <a:t>elenagiectasia</a:t>
                      </a:r>
                      <a:r>
                        <a:rPr lang="en-US" sz="1200" dirty="0">
                          <a:effectLst/>
                          <a:latin typeface="Garamond" panose="02020404030301010803" pitchFamily="18" charset="0"/>
                          <a:ea typeface="Times New Roman" panose="02020603050405020304" pitchFamily="18" charset="0"/>
                        </a:rPr>
                        <a:t> (dilated capillaries, particularly in cheeks </a:t>
                      </a:r>
                      <a:r>
                        <a:rPr lang="en-US" sz="1200" dirty="0">
                          <a:effectLst/>
                          <a:latin typeface="Garamond" panose="02020404030301010803" pitchFamily="18" charset="0"/>
                          <a:ea typeface="Times New Roman" panose="02020603050405020304" pitchFamily="18" charset="0"/>
                          <a:sym typeface="Wingdings" pitchFamily="2" charset="2"/>
                        </a:rPr>
                        <a:t> fine, thready appearance</a:t>
                      </a:r>
                      <a:r>
                        <a:rPr lang="en-US" sz="1200" dirty="0">
                          <a:effectLst/>
                          <a:latin typeface="Garamond" panose="02020404030301010803" pitchFamily="18" charset="0"/>
                          <a:ea typeface="Times New Roman" panose="02020603050405020304" pitchFamily="18" charset="0"/>
                        </a:rPr>
                        <a:t>)</a:t>
                      </a:r>
                    </a:p>
                    <a:p>
                      <a:pPr marL="0" lvl="0" indent="0" algn="l">
                        <a:buFont typeface="Symbol" panose="05050102010706020507" pitchFamily="18" charset="2"/>
                        <a:buNone/>
                      </a:pPr>
                      <a:endParaRPr lang="en-GB" sz="1200" dirty="0">
                        <a:effectLst/>
                        <a:latin typeface="Garamond" panose="02020404030301010803" pitchFamily="18" charset="0"/>
                        <a:ea typeface="Times New Roman" panose="02020603050405020304" pitchFamily="18" charset="0"/>
                      </a:endParaRP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First Symptoms are usually </a:t>
                      </a:r>
                      <a: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Calibri" panose="020F0502020204030204" pitchFamily="34" charset="0"/>
                          <a:cs typeface="Times New Roman" panose="02020603050405020304" pitchFamily="18" charset="0"/>
                        </a:rPr>
                        <a:t> Skin becoming tight, fingers becoming stiff and inflexible,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Raynauds</a:t>
                      </a:r>
                      <a:r>
                        <a:rPr lang="en-GB" sz="1200" dirty="0">
                          <a:effectLst/>
                          <a:latin typeface="Garamond" panose="02020404030301010803" pitchFamily="18" charset="0"/>
                          <a:ea typeface="Calibri" panose="020F0502020204030204" pitchFamily="34" charset="0"/>
                          <a:cs typeface="Times New Roman" panose="02020603050405020304" pitchFamily="18" charset="0"/>
                        </a:rPr>
                        <a:t> (fingers turning cold and blue in response to minor triggers)</a:t>
                      </a:r>
                    </a:p>
                  </a:txBody>
                  <a:tcPr marL="114300" marR="114300" marT="0" marB="0"/>
                </a:tc>
                <a:extLst>
                  <a:ext uri="{0D108BD9-81ED-4DB2-BD59-A6C34878D82A}">
                    <a16:rowId xmlns:a16="http://schemas.microsoft.com/office/drawing/2014/main" val="376969286"/>
                  </a:ext>
                </a:extLst>
              </a:tr>
              <a:tr h="552365">
                <a:tc>
                  <a:txBody>
                    <a:bodyPr/>
                    <a:lstStyle/>
                    <a:p>
                      <a:pPr algn="l">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lnSpc>
                          <a:spcPct val="107000"/>
                        </a:lnSpc>
                        <a:buFont typeface="Symbol" panose="05050102010706020507" pitchFamily="18" charset="2"/>
                        <a:buChar char=""/>
                      </a:pPr>
                      <a:r>
                        <a:rPr lang="en-US" sz="1200" b="0" i="0" u="none" strike="noStrike" cap="none" dirty="0">
                          <a:solidFill>
                            <a:schemeClr val="dk1"/>
                          </a:solidFill>
                          <a:effectLst/>
                          <a:latin typeface="Garamond" panose="02020404030301010803" pitchFamily="18" charset="0"/>
                          <a:ea typeface="+mn-ea"/>
                          <a:cs typeface="+mn-cs"/>
                          <a:sym typeface="Arial"/>
                        </a:rPr>
                        <a:t>Anti-centromere antibodies (ACA) more associated with limited sclerosis,</a:t>
                      </a:r>
                    </a:p>
                    <a:p>
                      <a:pPr marL="342900" lvl="0" indent="-342900" algn="l">
                        <a:lnSpc>
                          <a:spcPct val="107000"/>
                        </a:lnSpc>
                        <a:buFont typeface="Symbol" panose="05050102010706020507" pitchFamily="18" charset="2"/>
                        <a:buChar char=""/>
                      </a:pPr>
                      <a:r>
                        <a:rPr lang="en-US" sz="1200" b="0" i="0" u="none" strike="noStrike" cap="none" dirty="0">
                          <a:solidFill>
                            <a:schemeClr val="dk1"/>
                          </a:solidFill>
                          <a:effectLst/>
                          <a:latin typeface="Garamond" panose="02020404030301010803" pitchFamily="18" charset="0"/>
                          <a:ea typeface="+mn-ea"/>
                          <a:cs typeface="+mn-cs"/>
                          <a:sym typeface="Arial"/>
                        </a:rPr>
                        <a:t>Anri-Scl-70, anti-topoisomerase and anti RNA polymerase III is most associated with diffuse systemic sclerosis</a:t>
                      </a: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32907505"/>
                  </a:ext>
                </a:extLst>
              </a:tr>
              <a:tr h="606856">
                <a:tc>
                  <a:txBody>
                    <a:bodyPr/>
                    <a:lstStyle/>
                    <a:p>
                      <a:pPr algn="l">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0" lvl="0" indent="0" algn="l">
                        <a:lnSpc>
                          <a:spcPct val="107000"/>
                        </a:lnSpc>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Immunosuppressants are used to slow progression </a:t>
                      </a:r>
                      <a:r>
                        <a:rPr lang="en-GB" sz="1200" dirty="0">
                          <a:effectLst/>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 cyclophosphamide</a:t>
                      </a:r>
                    </a:p>
                    <a:p>
                      <a:pPr marL="0" lvl="0" indent="0" algn="l">
                        <a:lnSpc>
                          <a:spcPct val="107000"/>
                        </a:lnSpc>
                        <a:buFont typeface="Symbol" panose="05050102010706020507" pitchFamily="18" charset="2"/>
                        <a:buNone/>
                      </a:pP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0" lvl="0" indent="0" algn="l">
                        <a:lnSpc>
                          <a:spcPct val="107000"/>
                        </a:lnSpc>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MDT </a:t>
                      </a:r>
                      <a:r>
                        <a:rPr lang="en-GB" sz="1200" dirty="0">
                          <a:effectLst/>
                          <a:latin typeface="Garamond" panose="02020404030301010803"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 Physiotherapy and occupational health</a:t>
                      </a:r>
                    </a:p>
                    <a:p>
                      <a:pPr marL="0" lvl="0" indent="0" algn="l">
                        <a:lnSpc>
                          <a:spcPct val="107000"/>
                        </a:lnSpc>
                        <a:buFont typeface="Symbol" panose="05050102010706020507" pitchFamily="18" charset="2"/>
                        <a:buNone/>
                      </a:pP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p>
                      <a:pPr marL="0" lvl="0" indent="0" algn="l">
                        <a:lnSpc>
                          <a:spcPct val="107000"/>
                        </a:lnSpc>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Symptomatic Treatment = Analgesia, CCB (</a:t>
                      </a:r>
                      <a:r>
                        <a:rPr lang="en-GB" sz="1200" dirty="0" err="1">
                          <a:effectLst/>
                          <a:latin typeface="Garamond" panose="02020404030301010803" pitchFamily="18" charset="0"/>
                          <a:ea typeface="Times New Roman" panose="02020603050405020304" pitchFamily="18" charset="0"/>
                          <a:cs typeface="Times New Roman" panose="02020603050405020304" pitchFamily="18" charset="0"/>
                        </a:rPr>
                        <a:t>Raynauds</a:t>
                      </a:r>
                      <a:r>
                        <a:rPr lang="en-GB" sz="1200" dirty="0">
                          <a:effectLst/>
                          <a:latin typeface="Garamond" panose="02020404030301010803" pitchFamily="18" charset="0"/>
                          <a:ea typeface="Times New Roman" panose="02020603050405020304" pitchFamily="18" charset="0"/>
                          <a:cs typeface="Times New Roman" panose="02020603050405020304" pitchFamily="18" charset="0"/>
                        </a:rPr>
                        <a:t> e.g., nifedipine), Topic skin emollients, PPI for reflux, treating PAH (Sildenafil)</a:t>
                      </a:r>
                    </a:p>
                    <a:p>
                      <a:pPr marL="342900" lvl="0" indent="-342900" algn="l">
                        <a:lnSpc>
                          <a:spcPct val="107000"/>
                        </a:lnSpc>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56825944"/>
                  </a:ext>
                </a:extLst>
              </a:tr>
            </a:tbl>
          </a:graphicData>
        </a:graphic>
      </p:graphicFrame>
      <p:pic>
        <p:nvPicPr>
          <p:cNvPr id="4" name="Picture 3">
            <a:extLst>
              <a:ext uri="{FF2B5EF4-FFF2-40B4-BE49-F238E27FC236}">
                <a16:creationId xmlns:a16="http://schemas.microsoft.com/office/drawing/2014/main" id="{E0D60AB7-875D-4DFE-9843-EBEEE1553F6E}"/>
              </a:ext>
            </a:extLst>
          </p:cNvPr>
          <p:cNvPicPr>
            <a:picLocks noChangeAspect="1"/>
          </p:cNvPicPr>
          <p:nvPr/>
        </p:nvPicPr>
        <p:blipFill>
          <a:blip r:embed="rId3"/>
          <a:stretch>
            <a:fillRect/>
          </a:stretch>
        </p:blipFill>
        <p:spPr>
          <a:xfrm>
            <a:off x="7431315" y="2023215"/>
            <a:ext cx="4593726" cy="3674981"/>
          </a:xfrm>
          <a:prstGeom prst="rect">
            <a:avLst/>
          </a:prstGeom>
        </p:spPr>
      </p:pic>
    </p:spTree>
    <p:extLst>
      <p:ext uri="{BB962C8B-B14F-4D97-AF65-F5344CB8AC3E}">
        <p14:creationId xmlns:p14="http://schemas.microsoft.com/office/powerpoint/2010/main" val="2694082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1"/>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Bone Tumours</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3076486073"/>
              </p:ext>
            </p:extLst>
          </p:nvPr>
        </p:nvGraphicFramePr>
        <p:xfrm>
          <a:off x="128859" y="1424070"/>
          <a:ext cx="6973653" cy="5530063"/>
        </p:xfrm>
        <a:graphic>
          <a:graphicData uri="http://schemas.openxmlformats.org/drawingml/2006/table">
            <a:tbl>
              <a:tblPr bandRow="1">
                <a:tableStyleId>{775DCB02-9BB8-47FD-8907-85C794F793BA}</a:tableStyleId>
              </a:tblPr>
              <a:tblGrid>
                <a:gridCol w="1140724">
                  <a:extLst>
                    <a:ext uri="{9D8B030D-6E8A-4147-A177-3AD203B41FA5}">
                      <a16:colId xmlns:a16="http://schemas.microsoft.com/office/drawing/2014/main" val="144472447"/>
                    </a:ext>
                  </a:extLst>
                </a:gridCol>
                <a:gridCol w="5832929">
                  <a:extLst>
                    <a:ext uri="{9D8B030D-6E8A-4147-A177-3AD203B41FA5}">
                      <a16:colId xmlns:a16="http://schemas.microsoft.com/office/drawing/2014/main" val="1325350694"/>
                    </a:ext>
                  </a:extLst>
                </a:gridCol>
              </a:tblGrid>
              <a:tr h="1129307">
                <a:tc>
                  <a:txBody>
                    <a:bodyPr/>
                    <a:lstStyle/>
                    <a:p>
                      <a:pPr algn="l">
                        <a:lnSpc>
                          <a:spcPct val="107000"/>
                        </a:lnSpc>
                        <a:spcAft>
                          <a:spcPts val="800"/>
                        </a:spcAft>
                      </a:pPr>
                      <a:r>
                        <a:rPr lang="en-GB" sz="1200" dirty="0">
                          <a:effectLst/>
                          <a:latin typeface="Garamond" panose="02020404030301010803" pitchFamily="18" charset="0"/>
                        </a:rPr>
                        <a:t>Pathology </a:t>
                      </a:r>
                    </a:p>
                  </a:txBody>
                  <a:tcPr/>
                </a:tc>
                <a:tc>
                  <a:txBody>
                    <a:bodyPr/>
                    <a:lstStyle/>
                    <a:p>
                      <a:pPr algn="l">
                        <a:lnSpc>
                          <a:spcPct val="107000"/>
                        </a:lnSpc>
                        <a:spcAft>
                          <a:spcPts val="800"/>
                        </a:spcAft>
                      </a:pPr>
                      <a:r>
                        <a:rPr lang="en-GB" sz="1200" b="1" dirty="0">
                          <a:effectLst/>
                          <a:latin typeface="Garamond" panose="02020404030301010803" pitchFamily="18" charset="0"/>
                          <a:ea typeface="Calibri" panose="020F0502020204030204" pitchFamily="34" charset="0"/>
                          <a:cs typeface="Times New Roman" panose="02020603050405020304" pitchFamily="18" charset="0"/>
                        </a:rPr>
                        <a:t>Most common </a:t>
                      </a:r>
                      <a:r>
                        <a:rPr lang="en-GB" sz="1200" b="1"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200" b="1" dirty="0">
                          <a:effectLst/>
                          <a:latin typeface="Garamond" panose="02020404030301010803" pitchFamily="18" charset="0"/>
                          <a:ea typeface="Calibri" panose="020F0502020204030204" pitchFamily="34" charset="0"/>
                          <a:cs typeface="Times New Roman" panose="02020603050405020304" pitchFamily="18" charset="0"/>
                        </a:rPr>
                        <a:t> </a:t>
                      </a:r>
                      <a:r>
                        <a:rPr lang="en-GB" sz="1200" dirty="0">
                          <a:effectLst/>
                          <a:latin typeface="Garamond" panose="02020404030301010803" pitchFamily="18" charset="0"/>
                          <a:ea typeface="Calibri" panose="020F0502020204030204" pitchFamily="34" charset="0"/>
                          <a:cs typeface="Times New Roman" panose="02020603050405020304" pitchFamily="18" charset="0"/>
                        </a:rPr>
                        <a:t>Chondrosarcoma, Osteosarcoma, Ewing sarcoma (bone marrow)</a:t>
                      </a:r>
                    </a:p>
                    <a:p>
                      <a:pPr algn="l">
                        <a:lnSpc>
                          <a:spcPct val="107000"/>
                        </a:lnSpc>
                        <a:spcAft>
                          <a:spcPts val="800"/>
                        </a:spcAft>
                      </a:pPr>
                      <a:r>
                        <a:rPr lang="en-GB" sz="1200" b="1" i="0" u="none" strike="noStrike" cap="none" dirty="0">
                          <a:solidFill>
                            <a:schemeClr val="dk1"/>
                          </a:solidFill>
                          <a:effectLst/>
                          <a:latin typeface="Garamond" panose="02020404030301010803" pitchFamily="18" charset="0"/>
                          <a:ea typeface="+mn-ea"/>
                          <a:cs typeface="+mn-cs"/>
                          <a:sym typeface="Arial"/>
                        </a:rPr>
                        <a:t>Other types </a:t>
                      </a:r>
                      <a:r>
                        <a:rPr lang="en-GB" sz="1200" b="1"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200" b="1" i="0" u="none" strike="noStrike" cap="none" dirty="0">
                          <a:solidFill>
                            <a:schemeClr val="dk1"/>
                          </a:solidFill>
                          <a:effectLst/>
                          <a:latin typeface="Garamond" panose="02020404030301010803" pitchFamily="18" charset="0"/>
                          <a:ea typeface="+mn-ea"/>
                          <a:cs typeface="+mn-cs"/>
                          <a:sym typeface="Arial"/>
                        </a:rPr>
                        <a:t> </a:t>
                      </a:r>
                      <a:r>
                        <a:rPr lang="en-GB" sz="1200" b="0" i="0" u="none" strike="noStrike" cap="none" dirty="0">
                          <a:solidFill>
                            <a:schemeClr val="dk1"/>
                          </a:solidFill>
                          <a:effectLst/>
                          <a:latin typeface="Garamond" panose="02020404030301010803" pitchFamily="18" charset="0"/>
                          <a:ea typeface="+mn-ea"/>
                          <a:cs typeface="+mn-cs"/>
                          <a:sym typeface="Arial"/>
                        </a:rPr>
                        <a:t>Chordoma (occurs at base + length of spine + base of skull), Spindle cell sarcoma of bone, Adamantinoma, Angiosarcoma of bone , Giant cell tumour of bone (benign) </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255465137"/>
                  </a:ext>
                </a:extLst>
              </a:tr>
              <a:tr h="695902">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Risk Factors</a:t>
                      </a: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Previous radiotherapy</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Previous cancer</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Paget’s disease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Benign bone lesions</a:t>
                      </a:r>
                    </a:p>
                  </a:txBody>
                  <a:tcPr marL="114300" marR="114300" marT="0" marB="0"/>
                </a:tc>
                <a:extLst>
                  <a:ext uri="{0D108BD9-81ED-4DB2-BD59-A6C34878D82A}">
                    <a16:rowId xmlns:a16="http://schemas.microsoft.com/office/drawing/2014/main" val="2736568152"/>
                  </a:ext>
                </a:extLst>
              </a:tr>
              <a:tr h="1565780">
                <a:tc>
                  <a:txBody>
                    <a:bodyPr/>
                    <a:lstStyle/>
                    <a:p>
                      <a:pPr algn="l">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rPr>
                        <a:t>More common in males </a:t>
                      </a:r>
                      <a:r>
                        <a:rPr lang="en-GB" sz="1200" dirty="0">
                          <a:effectLst/>
                          <a:latin typeface="Garamond" panose="02020404030301010803" pitchFamily="18" charset="0"/>
                          <a:ea typeface="Times New Roman" panose="02020603050405020304" pitchFamily="18" charset="0"/>
                        </a:rPr>
                        <a:t>Common sites → long bones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Bone pain</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Worse at night, Constant or intermittent (not associated with movement, Resistant to analgesia </a:t>
                      </a:r>
                    </a:p>
                    <a:p>
                      <a:pPr marL="742950" lvl="1" indent="-285750" algn="l">
                        <a:buFont typeface="Courier New" panose="02070309020205020404" pitchFamily="49" charset="0"/>
                        <a:buChar char="o"/>
                      </a:pPr>
                      <a:r>
                        <a:rPr lang="en-GB" sz="1200" dirty="0">
                          <a:effectLst/>
                          <a:latin typeface="Garamond" panose="02020404030301010803" pitchFamily="18" charset="0"/>
                          <a:ea typeface="Times New Roman" panose="02020603050405020304" pitchFamily="18" charset="0"/>
                        </a:rPr>
                        <a:t>May increase in intensity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Atypical bony or soft tissue swelling/ masses, </a:t>
                      </a:r>
                      <a:r>
                        <a:rPr lang="en-GB" sz="1200" dirty="0">
                          <a:effectLst/>
                          <a:latin typeface="Garamond" panose="02020404030301010803" pitchFamily="18" charset="0"/>
                        </a:rPr>
                        <a:t>Easy Bruising</a:t>
                      </a:r>
                    </a:p>
                    <a:p>
                      <a:pPr marL="342900" lvl="0" indent="-342900" algn="l">
                        <a:buFont typeface="Symbol" panose="05050102010706020507" pitchFamily="18" charset="2"/>
                        <a:buChar char=""/>
                      </a:pPr>
                      <a:r>
                        <a:rPr lang="en-GB" sz="1200" dirty="0">
                          <a:effectLst/>
                          <a:latin typeface="Garamond" panose="02020404030301010803" pitchFamily="18" charset="0"/>
                          <a:ea typeface="Calibri" panose="020F0502020204030204" pitchFamily="34" charset="0"/>
                        </a:rPr>
                        <a:t>Mobility issues → unexplained limp, joint stiffness, reduced range of motion</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Inflammation + tenderness over bone </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Systemic symptoms </a:t>
                      </a:r>
                      <a:endParaRPr lang="en-GB" sz="1200" dirty="0">
                        <a:effectLst/>
                        <a:latin typeface="Garamond" panose="02020404030301010803" pitchFamily="18" charset="0"/>
                      </a:endParaRPr>
                    </a:p>
                    <a:p>
                      <a:pPr marL="342900" lvl="0" indent="-342900" algn="l">
                        <a:buFont typeface="Symbol" panose="05050102010706020507" pitchFamily="18" charset="2"/>
                        <a:buChar char=""/>
                      </a:pP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6969286"/>
                  </a:ext>
                </a:extLst>
              </a:tr>
              <a:tr h="695902">
                <a:tc>
                  <a:txBody>
                    <a:bodyPr/>
                    <a:lstStyle/>
                    <a:p>
                      <a:pPr algn="l">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1st line → x-ray</a:t>
                      </a:r>
                    </a:p>
                    <a:p>
                      <a:pPr marL="342900" lvl="0" indent="-342900" algn="l">
                        <a:buFont typeface="Symbol" panose="05050102010706020507" pitchFamily="18" charset="2"/>
                        <a:buChar char=""/>
                      </a:pPr>
                      <a:r>
                        <a:rPr lang="en-GB" sz="1200" b="1" dirty="0">
                          <a:effectLst/>
                          <a:latin typeface="Garamond" panose="02020404030301010803" pitchFamily="18" charset="0"/>
                          <a:ea typeface="Times New Roman" panose="02020603050405020304" pitchFamily="18" charset="0"/>
                        </a:rPr>
                        <a:t>Gold standard → bone biopsy</a:t>
                      </a:r>
                      <a:endParaRPr lang="en-GB" sz="12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Bloods → FBC, ESR, ALP, lactate dehydrogenase, Ca, U+E</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CT chest/</a:t>
                      </a:r>
                      <a:r>
                        <a:rPr lang="en-GB" sz="1200" dirty="0" err="1">
                          <a:effectLst/>
                          <a:latin typeface="Garamond" panose="02020404030301010803" pitchFamily="18" charset="0"/>
                          <a:ea typeface="Times New Roman" panose="02020603050405020304" pitchFamily="18" charset="0"/>
                        </a:rPr>
                        <a:t>abdo</a:t>
                      </a:r>
                      <a:r>
                        <a:rPr lang="en-GB" sz="1200" dirty="0">
                          <a:effectLst/>
                          <a:latin typeface="Garamond" panose="02020404030301010803" pitchFamily="18" charset="0"/>
                          <a:ea typeface="Times New Roman" panose="02020603050405020304" pitchFamily="18" charset="0"/>
                        </a:rPr>
                        <a:t>/pelvis</a:t>
                      </a:r>
                    </a:p>
                  </a:txBody>
                  <a:tcPr marL="114300" marR="114300" marT="0" marB="0"/>
                </a:tc>
                <a:extLst>
                  <a:ext uri="{0D108BD9-81ED-4DB2-BD59-A6C34878D82A}">
                    <a16:rowId xmlns:a16="http://schemas.microsoft.com/office/drawing/2014/main" val="732907505"/>
                  </a:ext>
                </a:extLst>
              </a:tr>
              <a:tr h="554458">
                <a:tc>
                  <a:txBody>
                    <a:bodyPr/>
                    <a:lstStyle/>
                    <a:p>
                      <a:pPr algn="l">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Chemo</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Radiotherapy</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Surgery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 limb sparing pr amputation</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456825944"/>
                  </a:ext>
                </a:extLst>
              </a:tr>
              <a:tr h="554458">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Complications</a:t>
                      </a:r>
                    </a:p>
                  </a:txBody>
                  <a:tcPr/>
                </a:tc>
                <a:tc>
                  <a:txBody>
                    <a:bodyPr/>
                    <a:lstStyle/>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Hypercalcemia, bone pain, metastases, pathological fractures</a:t>
                      </a:r>
                    </a:p>
                  </a:txBody>
                  <a:tcPr marL="114300" marR="114300" marT="0" marB="0"/>
                </a:tc>
                <a:extLst>
                  <a:ext uri="{0D108BD9-81ED-4DB2-BD59-A6C34878D82A}">
                    <a16:rowId xmlns:a16="http://schemas.microsoft.com/office/drawing/2014/main" val="2182641476"/>
                  </a:ext>
                </a:extLst>
              </a:tr>
            </a:tbl>
          </a:graphicData>
        </a:graphic>
      </p:graphicFrame>
      <p:pic>
        <p:nvPicPr>
          <p:cNvPr id="1026" name="Picture 2" descr="The Radiology Assistant : Osteolytic - ill defined">
            <a:extLst>
              <a:ext uri="{FF2B5EF4-FFF2-40B4-BE49-F238E27FC236}">
                <a16:creationId xmlns:a16="http://schemas.microsoft.com/office/drawing/2014/main" id="{1FBBC03A-9ED3-CBF0-E28F-525FF0CB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762" y="1424070"/>
            <a:ext cx="4270338" cy="3776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911190-7F14-5E04-3DC6-2D9F27BB2E0C}"/>
              </a:ext>
            </a:extLst>
          </p:cNvPr>
          <p:cNvSpPr txBox="1"/>
          <p:nvPr/>
        </p:nvSpPr>
        <p:spPr>
          <a:xfrm>
            <a:off x="7102512" y="5277074"/>
            <a:ext cx="4365588" cy="1384995"/>
          </a:xfrm>
          <a:prstGeom prst="rect">
            <a:avLst/>
          </a:prstGeom>
          <a:noFill/>
          <a:ln w="38100">
            <a:solidFill>
              <a:srgbClr val="FF0000"/>
            </a:solidFill>
          </a:ln>
        </p:spPr>
        <p:txBody>
          <a:bodyPr wrap="square" rtlCol="0">
            <a:spAutoFit/>
          </a:bodyPr>
          <a:lstStyle/>
          <a:p>
            <a:r>
              <a:rPr lang="en-GB" dirty="0">
                <a:latin typeface="Garamond" panose="02020404030301010803" pitchFamily="18" charset="0"/>
              </a:rPr>
              <a:t>Secondary Bone Cancer </a:t>
            </a:r>
            <a:r>
              <a:rPr lang="en-GB" dirty="0">
                <a:latin typeface="Garamond" panose="02020404030301010803" pitchFamily="18" charset="0"/>
                <a:sym typeface="Wingdings" panose="05000000000000000000" pitchFamily="2" charset="2"/>
              </a:rPr>
              <a:t> Common sites:</a:t>
            </a:r>
          </a:p>
          <a:p>
            <a:pPr marL="285750" indent="-285750">
              <a:buFont typeface="Arial" panose="020B0604020202020204" pitchFamily="34" charset="0"/>
              <a:buChar char="•"/>
            </a:pPr>
            <a:r>
              <a:rPr lang="en-GB" dirty="0">
                <a:latin typeface="Garamond" panose="02020404030301010803" pitchFamily="18" charset="0"/>
                <a:sym typeface="Wingdings" panose="05000000000000000000" pitchFamily="2" charset="2"/>
              </a:rPr>
              <a:t>Bronchus</a:t>
            </a:r>
          </a:p>
          <a:p>
            <a:pPr marL="285750" indent="-285750">
              <a:buFont typeface="Arial" panose="020B0604020202020204" pitchFamily="34" charset="0"/>
              <a:buChar char="•"/>
            </a:pPr>
            <a:r>
              <a:rPr lang="en-GB" dirty="0">
                <a:latin typeface="Garamond" panose="02020404030301010803" pitchFamily="18" charset="0"/>
                <a:sym typeface="Wingdings" panose="05000000000000000000" pitchFamily="2" charset="2"/>
              </a:rPr>
              <a:t>Breast</a:t>
            </a:r>
          </a:p>
          <a:p>
            <a:pPr marL="285750" indent="-285750">
              <a:buFont typeface="Arial" panose="020B0604020202020204" pitchFamily="34" charset="0"/>
              <a:buChar char="•"/>
            </a:pPr>
            <a:r>
              <a:rPr lang="en-GB" dirty="0" err="1">
                <a:latin typeface="Garamond" panose="02020404030301010803" pitchFamily="18" charset="0"/>
                <a:sym typeface="Wingdings" panose="05000000000000000000" pitchFamily="2" charset="2"/>
              </a:rPr>
              <a:t>Brostate</a:t>
            </a:r>
            <a:endParaRPr lang="en-GB" dirty="0">
              <a:latin typeface="Garamond" panose="02020404030301010803" pitchFamily="18" charset="0"/>
              <a:sym typeface="Wingdings" panose="05000000000000000000" pitchFamily="2" charset="2"/>
            </a:endParaRPr>
          </a:p>
          <a:p>
            <a:pPr marL="285750" indent="-285750">
              <a:buFont typeface="Arial" panose="020B0604020202020204" pitchFamily="34" charset="0"/>
              <a:buChar char="•"/>
            </a:pPr>
            <a:r>
              <a:rPr lang="en-GB" dirty="0" err="1">
                <a:latin typeface="Garamond" panose="02020404030301010803" pitchFamily="18" charset="0"/>
                <a:sym typeface="Wingdings" panose="05000000000000000000" pitchFamily="2" charset="2"/>
              </a:rPr>
              <a:t>Byroid</a:t>
            </a:r>
            <a:endParaRPr lang="en-GB" dirty="0">
              <a:latin typeface="Garamond" panose="02020404030301010803" pitchFamily="18" charset="0"/>
              <a:sym typeface="Wingdings" panose="05000000000000000000" pitchFamily="2" charset="2"/>
            </a:endParaRPr>
          </a:p>
          <a:p>
            <a:pPr marL="285750" indent="-285750">
              <a:buFont typeface="Arial" panose="020B0604020202020204" pitchFamily="34" charset="0"/>
              <a:buChar char="•"/>
            </a:pPr>
            <a:r>
              <a:rPr lang="en-GB" dirty="0" err="1">
                <a:latin typeface="Garamond" panose="02020404030301010803" pitchFamily="18" charset="0"/>
                <a:sym typeface="Wingdings" panose="05000000000000000000" pitchFamily="2" charset="2"/>
              </a:rPr>
              <a:t>Bidney</a:t>
            </a:r>
            <a:endParaRPr lang="en-GB" dirty="0">
              <a:latin typeface="Garamond" panose="02020404030301010803" pitchFamily="18" charset="0"/>
            </a:endParaRPr>
          </a:p>
        </p:txBody>
      </p:sp>
    </p:spTree>
    <p:extLst>
      <p:ext uri="{BB962C8B-B14F-4D97-AF65-F5344CB8AC3E}">
        <p14:creationId xmlns:p14="http://schemas.microsoft.com/office/powerpoint/2010/main" val="2169046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Osteoarthritis </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493508591"/>
              </p:ext>
            </p:extLst>
          </p:nvPr>
        </p:nvGraphicFramePr>
        <p:xfrm>
          <a:off x="93357" y="1542766"/>
          <a:ext cx="11819020" cy="5196635"/>
        </p:xfrm>
        <a:graphic>
          <a:graphicData uri="http://schemas.openxmlformats.org/drawingml/2006/table">
            <a:tbl>
              <a:tblPr bandRow="1">
                <a:tableStyleId>{775DCB02-9BB8-47FD-8907-85C794F793BA}</a:tableStyleId>
              </a:tblPr>
              <a:tblGrid>
                <a:gridCol w="1259193">
                  <a:extLst>
                    <a:ext uri="{9D8B030D-6E8A-4147-A177-3AD203B41FA5}">
                      <a16:colId xmlns:a16="http://schemas.microsoft.com/office/drawing/2014/main" val="3953575235"/>
                    </a:ext>
                  </a:extLst>
                </a:gridCol>
                <a:gridCol w="10559827">
                  <a:extLst>
                    <a:ext uri="{9D8B030D-6E8A-4147-A177-3AD203B41FA5}">
                      <a16:colId xmlns:a16="http://schemas.microsoft.com/office/drawing/2014/main" val="2428037892"/>
                    </a:ext>
                  </a:extLst>
                </a:gridCol>
              </a:tblGrid>
              <a:tr h="564173">
                <a:tc>
                  <a:txBody>
                    <a:bodyPr/>
                    <a:lstStyle/>
                    <a:p>
                      <a:pPr>
                        <a:lnSpc>
                          <a:spcPct val="107000"/>
                        </a:lnSpc>
                        <a:spcAft>
                          <a:spcPts val="800"/>
                        </a:spcAft>
                      </a:pPr>
                      <a:r>
                        <a:rPr lang="en-GB" sz="1400" dirty="0">
                          <a:effectLst/>
                          <a:latin typeface="Garamond" panose="02020404030301010803" pitchFamily="18" charset="0"/>
                        </a:rPr>
                        <a:t>Pathology</a:t>
                      </a:r>
                    </a:p>
                    <a:p>
                      <a:pPr>
                        <a:lnSpc>
                          <a:spcPct val="107000"/>
                        </a:lnSpc>
                        <a:spcAft>
                          <a:spcPts val="800"/>
                        </a:spcAft>
                      </a:pPr>
                      <a:r>
                        <a:rPr lang="en-GB" sz="1400" dirty="0">
                          <a:effectLst/>
                          <a:latin typeface="Garamond" panose="02020404030301010803" pitchFamily="18" charset="0"/>
                        </a:rPr>
                        <a:t>Causes</a:t>
                      </a:r>
                    </a:p>
                  </a:txBody>
                  <a:tcPr marL="58339" marR="58339" marT="29170" marB="29170"/>
                </a:tc>
                <a:tc>
                  <a:txBody>
                    <a:bodyPr/>
                    <a:lstStyle/>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It is not an inflammatory condition like rheumatoid arthritis. The –itis ending is misleading. It occurs in the synovial joints and is a result of a combination of genetic factors, overuse and injury.</a:t>
                      </a:r>
                      <a:br>
                        <a:rPr lang="en-US" sz="1400" dirty="0">
                          <a:effectLst/>
                          <a:latin typeface="Garamond" panose="02020404030301010803" pitchFamily="18" charset="0"/>
                          <a:ea typeface="Calibri" panose="020F0502020204030204" pitchFamily="34" charset="0"/>
                          <a:cs typeface="Times New Roman" panose="02020603050405020304" pitchFamily="18" charset="0"/>
                        </a:rPr>
                      </a:br>
                      <a:r>
                        <a:rPr lang="en-US" sz="1400" dirty="0">
                          <a:effectLst/>
                          <a:latin typeface="Garamond" panose="02020404030301010803" pitchFamily="18" charset="0"/>
                          <a:ea typeface="Calibri" panose="020F0502020204030204" pitchFamily="34" charset="0"/>
                          <a:cs typeface="Times New Roman" panose="02020603050405020304" pitchFamily="18" charset="0"/>
                        </a:rPr>
                        <a:t>It is thought to be the result of an imbalance between the cartilage being worn down and the chondrocytes repairing it leading to structural issues in the joint</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937996606"/>
                  </a:ext>
                </a:extLst>
              </a:tr>
              <a:tr h="258770">
                <a:tc>
                  <a:txBody>
                    <a:bodyPr/>
                    <a:lstStyle/>
                    <a:p>
                      <a:pPr>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Risk Factor</a:t>
                      </a:r>
                    </a:p>
                  </a:txBody>
                  <a:tcPr marL="58339" marR="58339" marT="29170" marB="29170"/>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High intensity labour, older age, obesity, trauma, being female, </a:t>
                      </a:r>
                      <a:r>
                        <a:rPr lang="en-GB" sz="1400" dirty="0" err="1">
                          <a:effectLst/>
                          <a:latin typeface="Garamond" panose="02020404030301010803" pitchFamily="18" charset="0"/>
                          <a:ea typeface="Times New Roman" panose="02020603050405020304" pitchFamily="18" charset="0"/>
                        </a:rPr>
                        <a:t>FHx</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325177985"/>
                  </a:ext>
                </a:extLst>
              </a:tr>
              <a:tr h="1230844">
                <a:tc>
                  <a:txBody>
                    <a:bodyPr/>
                    <a:lstStyle/>
                    <a:p>
                      <a:pPr>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US" sz="1400" b="1" dirty="0">
                          <a:effectLst/>
                          <a:latin typeface="Garamond" panose="02020404030301010803" pitchFamily="18" charset="0"/>
                          <a:ea typeface="Calibri" panose="020F0502020204030204" pitchFamily="34" charset="0"/>
                          <a:cs typeface="Times New Roman" panose="02020603050405020304" pitchFamily="18" charset="0"/>
                        </a:rPr>
                        <a:t>Symptoms</a:t>
                      </a:r>
                      <a:r>
                        <a:rPr lang="en-US" sz="1400" dirty="0">
                          <a:effectLst/>
                          <a:latin typeface="Garamond" panose="02020404030301010803" pitchFamily="18" charset="0"/>
                          <a:ea typeface="Calibri" panose="020F0502020204030204" pitchFamily="34" charset="0"/>
                          <a:cs typeface="Times New Roman" panose="02020603050405020304" pitchFamily="18" charset="0"/>
                        </a:rPr>
                        <a:t>: painful joints stiff for 30 minutes or less in the morning. worse throughout the day (worsened by activity in contrast to inflammatory arthritis). Can also lead to deformity, instability and reduced function in the joint.</a:t>
                      </a:r>
                      <a:br>
                        <a:rPr lang="en-US" sz="1400" dirty="0">
                          <a:effectLst/>
                          <a:latin typeface="Garamond" panose="02020404030301010803" pitchFamily="18" charset="0"/>
                          <a:ea typeface="Calibri" panose="020F0502020204030204" pitchFamily="34" charset="0"/>
                          <a:cs typeface="Times New Roman" panose="02020603050405020304" pitchFamily="18" charset="0"/>
                        </a:rPr>
                      </a:br>
                      <a:r>
                        <a:rPr lang="en-GB" sz="1400" dirty="0">
                          <a:effectLst/>
                          <a:latin typeface="Garamond" panose="02020404030301010803" pitchFamily="18" charset="0"/>
                          <a:ea typeface="Calibri" panose="020F0502020204030204" pitchFamily="34" charset="0"/>
                          <a:cs typeface="Times New Roman" panose="02020603050405020304" pitchFamily="18" charset="0"/>
                        </a:rPr>
                        <a:t>Commonly affected joints </a:t>
                      </a:r>
                      <a:r>
                        <a:rPr lang="en-GB"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Calibri" panose="020F0502020204030204" pitchFamily="34" charset="0"/>
                          <a:cs typeface="Times New Roman" panose="02020603050405020304" pitchFamily="18" charset="0"/>
                        </a:rPr>
                        <a:t> Hips, Knees, Sacro-Iliac Joints, Distal-interphalangeal joints in the hands (DIPs), the CMC joint at the base of the thumb, Wrist, Cervical spine.</a:t>
                      </a:r>
                    </a:p>
                    <a:p>
                      <a:pPr algn="l">
                        <a:lnSpc>
                          <a:spcPct val="107000"/>
                        </a:lnSpc>
                        <a:spcAft>
                          <a:spcPts val="800"/>
                        </a:spcAft>
                      </a:pPr>
                      <a:r>
                        <a:rPr lang="en-US" sz="1400" b="1" i="0" u="none" strike="noStrike" cap="none" dirty="0">
                          <a:solidFill>
                            <a:schemeClr val="dk1"/>
                          </a:solidFill>
                          <a:effectLst/>
                          <a:latin typeface="Garamond" panose="02020404030301010803" pitchFamily="18" charset="0"/>
                          <a:ea typeface="+mn-ea"/>
                          <a:cs typeface="+mn-cs"/>
                          <a:sym typeface="Arial"/>
                        </a:rPr>
                        <a:t>Signs</a:t>
                      </a:r>
                      <a:r>
                        <a:rPr lang="en-US" sz="1400" b="0" i="0" u="none" strike="noStrike" cap="none" dirty="0">
                          <a:solidFill>
                            <a:schemeClr val="dk1"/>
                          </a:solidFill>
                          <a:effectLst/>
                          <a:latin typeface="Garamond" panose="02020404030301010803" pitchFamily="18" charset="0"/>
                          <a:ea typeface="+mn-ea"/>
                          <a:cs typeface="+mn-cs"/>
                          <a:sym typeface="Arial"/>
                        </a:rPr>
                        <a:t>: proximal Bouchard nodes (PIP joints), distal Heberden nodes (DIP joints), squaring at the base of the thumb at the carpo-metacarpal joint, weak grip, reduced range of motion.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74909876"/>
                  </a:ext>
                </a:extLst>
              </a:tr>
              <a:tr h="356197">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X-ray – </a:t>
                      </a:r>
                      <a:r>
                        <a:rPr lang="en-US" sz="1400" b="1" dirty="0">
                          <a:effectLst/>
                          <a:latin typeface="Garamond" panose="02020404030301010803" pitchFamily="18" charset="0"/>
                          <a:ea typeface="Calibri" panose="020F0502020204030204" pitchFamily="34" charset="0"/>
                          <a:cs typeface="Times New Roman" panose="02020603050405020304" pitchFamily="18" charset="0"/>
                        </a:rPr>
                        <a:t>LOSS</a:t>
                      </a:r>
                      <a:r>
                        <a:rPr lang="en-US" sz="1400" dirty="0">
                          <a:effectLst/>
                          <a:latin typeface="Garamond" panose="02020404030301010803" pitchFamily="18" charset="0"/>
                          <a:ea typeface="Calibri" panose="020F0502020204030204" pitchFamily="34" charset="0"/>
                          <a:cs typeface="Times New Roman" panose="02020603050405020304" pitchFamily="18" charset="0"/>
                        </a:rPr>
                        <a:t> (loss of joint space, osteophytes, sclerosis (increased density of the bone along the joint line), subchondral cysts(fluid filled holes in the bone, aka geodes))</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744104676"/>
                  </a:ext>
                </a:extLst>
              </a:tr>
              <a:tr h="1354475">
                <a:tc>
                  <a:txBody>
                    <a:bodyPr/>
                    <a:lstStyle/>
                    <a:p>
                      <a:pPr>
                        <a:lnSpc>
                          <a:spcPct val="107000"/>
                        </a:lnSpc>
                        <a:spcAft>
                          <a:spcPts val="800"/>
                        </a:spcAft>
                      </a:pPr>
                      <a:r>
                        <a:rPr lang="en-GB" sz="1400" dirty="0">
                          <a:effectLst/>
                          <a:latin typeface="Garamond" panose="02020404030301010803" pitchFamily="18" charset="0"/>
                        </a:rPr>
                        <a:t>Management</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0" lvl="0" indent="0" algn="l">
                        <a:buFont typeface="Symbol" panose="05050102010706020507" pitchFamily="18" charset="2"/>
                        <a:buNone/>
                      </a:pPr>
                      <a:r>
                        <a:rPr lang="en-GB" sz="1400" dirty="0">
                          <a:effectLst/>
                          <a:latin typeface="Garamond" panose="02020404030301010803" pitchFamily="18" charset="0"/>
                          <a:ea typeface="Times New Roman" panose="02020603050405020304" pitchFamily="18" charset="0"/>
                        </a:rPr>
                        <a:t>Patient Education (Lifestyle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weight loss (reduce load on joint), physiotherapy (improve </a:t>
                      </a:r>
                      <a:br>
                        <a:rPr lang="en-GB" sz="1400" dirty="0">
                          <a:effectLst/>
                          <a:latin typeface="Garamond" panose="02020404030301010803" pitchFamily="18" charset="0"/>
                          <a:ea typeface="Times New Roman" panose="02020603050405020304" pitchFamily="18" charset="0"/>
                        </a:rPr>
                      </a:br>
                      <a:r>
                        <a:rPr lang="en-GB" sz="1400" dirty="0">
                          <a:effectLst/>
                          <a:latin typeface="Garamond" panose="02020404030301010803" pitchFamily="18" charset="0"/>
                          <a:ea typeface="Times New Roman" panose="02020603050405020304" pitchFamily="18" charset="0"/>
                        </a:rPr>
                        <a:t>strength to support the joint), occupational therapy and orthotics to support activities and function)</a:t>
                      </a:r>
                    </a:p>
                    <a:p>
                      <a:pPr marL="0" lvl="0" indent="0" algn="l">
                        <a:buFont typeface="Symbol" panose="05050102010706020507" pitchFamily="18" charset="2"/>
                        <a:buNone/>
                      </a:pPr>
                      <a:r>
                        <a:rPr lang="en-US" sz="1400" dirty="0">
                          <a:effectLst/>
                          <a:latin typeface="Garamond" panose="02020404030301010803" pitchFamily="18" charset="0"/>
                          <a:ea typeface="Times New Roman" panose="02020603050405020304" pitchFamily="18" charset="0"/>
                        </a:rPr>
                        <a:t>Analgesia:</a:t>
                      </a:r>
                      <a:endParaRPr lang="en-GB" sz="1400" dirty="0">
                        <a:effectLst/>
                        <a:latin typeface="Garamond" panose="02020404030301010803" pitchFamily="18" charset="0"/>
                        <a:ea typeface="Times New Roman" panose="02020603050405020304" pitchFamily="18" charset="0"/>
                      </a:endParaRPr>
                    </a:p>
                    <a:p>
                      <a:pPr marL="342900" lvl="0" indent="-342900" algn="l">
                        <a:buFont typeface="+mj-lt"/>
                        <a:buAutoNum type="arabicParenR"/>
                      </a:pPr>
                      <a:r>
                        <a:rPr lang="en-GB" sz="1400" dirty="0">
                          <a:effectLst/>
                          <a:latin typeface="Garamond" panose="02020404030301010803" pitchFamily="18" charset="0"/>
                          <a:ea typeface="Times New Roman" panose="02020603050405020304" pitchFamily="18" charset="0"/>
                        </a:rPr>
                        <a:t>Paracetamol, topical NSAIDs or topical capsaicin</a:t>
                      </a:r>
                    </a:p>
                    <a:p>
                      <a:pPr marL="342900" lvl="0" indent="-342900" algn="l">
                        <a:buFont typeface="+mj-lt"/>
                        <a:buAutoNum type="arabicParenR"/>
                      </a:pPr>
                      <a:r>
                        <a:rPr lang="en-GB" sz="1400" dirty="0">
                          <a:effectLst/>
                          <a:latin typeface="Garamond" panose="02020404030301010803" pitchFamily="18" charset="0"/>
                          <a:ea typeface="Times New Roman" panose="02020603050405020304" pitchFamily="18" charset="0"/>
                        </a:rPr>
                        <a:t>Oral NSAIDS and PPI to protect stomach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better used intermittently</a:t>
                      </a:r>
                    </a:p>
                    <a:p>
                      <a:pPr marL="342900" lvl="0" indent="-342900" algn="l">
                        <a:buFont typeface="+mj-lt"/>
                        <a:buAutoNum type="arabicParenR"/>
                      </a:pPr>
                      <a:r>
                        <a:rPr lang="en-GB" sz="1400" dirty="0">
                          <a:effectLst/>
                          <a:latin typeface="Garamond" panose="02020404030301010803" pitchFamily="18" charset="0"/>
                          <a:ea typeface="Times New Roman" panose="02020603050405020304" pitchFamily="18" charset="0"/>
                        </a:rPr>
                        <a:t>Opiates e.g., codeine and morphine (don’t work for chronic pain and leads to addiction)</a:t>
                      </a:r>
                    </a:p>
                    <a:p>
                      <a:pPr marL="0" lvl="0" indent="0" algn="l">
                        <a:buFont typeface="Symbol" panose="05050102010706020507" pitchFamily="18" charset="2"/>
                        <a:buNone/>
                      </a:pPr>
                      <a:r>
                        <a:rPr lang="en-GB" sz="1400" dirty="0">
                          <a:effectLst/>
                          <a:latin typeface="Garamond" panose="02020404030301010803" pitchFamily="18" charset="0"/>
                          <a:ea typeface="Times New Roman" panose="02020603050405020304" pitchFamily="18" charset="0"/>
                        </a:rPr>
                        <a:t>Intra-articular steroid injections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provide temporary reduction in inflammation and improve symptoms</a:t>
                      </a:r>
                    </a:p>
                    <a:p>
                      <a:pPr marL="0" lvl="0" indent="0" algn="l">
                        <a:buFont typeface="Symbol" panose="05050102010706020507" pitchFamily="18" charset="2"/>
                        <a:buNone/>
                      </a:pPr>
                      <a:r>
                        <a:rPr lang="en-GB" sz="1400" dirty="0">
                          <a:effectLst/>
                          <a:latin typeface="Garamond" panose="02020404030301010803" pitchFamily="18" charset="0"/>
                          <a:ea typeface="Times New Roman" panose="02020603050405020304" pitchFamily="18" charset="0"/>
                        </a:rPr>
                        <a:t>Joint replacement (hip and knee most common</a:t>
                      </a:r>
                    </a:p>
                  </a:txBody>
                  <a:tcPr marL="114300" marR="114300" marT="0" marB="0"/>
                </a:tc>
                <a:extLst>
                  <a:ext uri="{0D108BD9-81ED-4DB2-BD59-A6C34878D82A}">
                    <a16:rowId xmlns:a16="http://schemas.microsoft.com/office/drawing/2014/main" val="3079273120"/>
                  </a:ext>
                </a:extLst>
              </a:tr>
              <a:tr h="390843">
                <a:tc>
                  <a:txBody>
                    <a:bodyPr/>
                    <a:lstStyle/>
                    <a:p>
                      <a:pPr>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Complications</a:t>
                      </a:r>
                    </a:p>
                  </a:txBody>
                  <a:tcPr marL="58339" marR="58339" marT="29170" marB="29170"/>
                </a:tc>
                <a:tc>
                  <a:txBody>
                    <a:bodyPr/>
                    <a:lstStyle/>
                    <a:p>
                      <a:pPr marL="0" lvl="0" indent="0" algn="l">
                        <a:buFont typeface="Symbol" panose="05050102010706020507" pitchFamily="18" charset="2"/>
                        <a:buNone/>
                      </a:pPr>
                      <a:r>
                        <a:rPr lang="en-GB" sz="1400" dirty="0">
                          <a:effectLst/>
                          <a:latin typeface="Garamond" panose="02020404030301010803" pitchFamily="18" charset="0"/>
                          <a:ea typeface="Times New Roman" panose="02020603050405020304" pitchFamily="18" charset="0"/>
                        </a:rPr>
                        <a:t>Destruction of the joint and loss of function</a:t>
                      </a:r>
                    </a:p>
                  </a:txBody>
                  <a:tcPr marL="114300" marR="114300" marT="0" marB="0"/>
                </a:tc>
                <a:extLst>
                  <a:ext uri="{0D108BD9-81ED-4DB2-BD59-A6C34878D82A}">
                    <a16:rowId xmlns:a16="http://schemas.microsoft.com/office/drawing/2014/main" val="1309772296"/>
                  </a:ext>
                </a:extLst>
              </a:tr>
            </a:tbl>
          </a:graphicData>
        </a:graphic>
      </p:graphicFrame>
      <p:pic>
        <p:nvPicPr>
          <p:cNvPr id="3" name="Google Shape;128;gbf39e8cfde_0_0">
            <a:extLst>
              <a:ext uri="{FF2B5EF4-FFF2-40B4-BE49-F238E27FC236}">
                <a16:creationId xmlns:a16="http://schemas.microsoft.com/office/drawing/2014/main" id="{EB88511C-6C05-5976-3BC4-FE0B0C71F525}"/>
              </a:ext>
            </a:extLst>
          </p:cNvPr>
          <p:cNvPicPr/>
          <p:nvPr/>
        </p:nvPicPr>
        <p:blipFill rotWithShape="1">
          <a:blip r:embed="rId3">
            <a:alphaModFix/>
            <a:extLst>
              <a:ext uri="{28A0092B-C50C-407E-A947-70E740481C1C}">
                <a14:useLocalDpi xmlns:a14="http://schemas.microsoft.com/office/drawing/2010/main" val="0"/>
              </a:ext>
            </a:extLst>
          </a:blip>
          <a:srcRect t="6666" b="4243"/>
          <a:stretch/>
        </p:blipFill>
        <p:spPr bwMode="auto">
          <a:xfrm>
            <a:off x="9312687" y="4453654"/>
            <a:ext cx="2599690" cy="2286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0108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642844"/>
          </a:xfrm>
          <a:prstGeom prst="rect">
            <a:avLst/>
          </a:prstGeom>
          <a:solidFill>
            <a:srgbClr val="293267"/>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1800"/>
              <a:buNone/>
            </a:pPr>
            <a:r>
              <a:rPr lang="en-GB" dirty="0" err="1">
                <a:solidFill>
                  <a:srgbClr val="FFFFFF"/>
                </a:solidFill>
              </a:rPr>
              <a:t>Osteomalacia</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2377426339"/>
              </p:ext>
            </p:extLst>
          </p:nvPr>
        </p:nvGraphicFramePr>
        <p:xfrm>
          <a:off x="128859" y="1224045"/>
          <a:ext cx="8700816" cy="5567045"/>
        </p:xfrm>
        <a:graphic>
          <a:graphicData uri="http://schemas.openxmlformats.org/drawingml/2006/table">
            <a:tbl>
              <a:tblPr bandRow="1">
                <a:tableStyleId>{775DCB02-9BB8-47FD-8907-85C794F793BA}</a:tableStyleId>
              </a:tblPr>
              <a:tblGrid>
                <a:gridCol w="1118916">
                  <a:extLst>
                    <a:ext uri="{9D8B030D-6E8A-4147-A177-3AD203B41FA5}">
                      <a16:colId xmlns:a16="http://schemas.microsoft.com/office/drawing/2014/main" val="144472447"/>
                    </a:ext>
                  </a:extLst>
                </a:gridCol>
                <a:gridCol w="7581900">
                  <a:extLst>
                    <a:ext uri="{9D8B030D-6E8A-4147-A177-3AD203B41FA5}">
                      <a16:colId xmlns:a16="http://schemas.microsoft.com/office/drawing/2014/main" val="1325350694"/>
                    </a:ext>
                  </a:extLst>
                </a:gridCol>
              </a:tblGrid>
              <a:tr h="680955">
                <a:tc>
                  <a:txBody>
                    <a:bodyPr/>
                    <a:lstStyle/>
                    <a:p>
                      <a:pPr algn="l">
                        <a:lnSpc>
                          <a:spcPct val="107000"/>
                        </a:lnSpc>
                        <a:spcAft>
                          <a:spcPts val="800"/>
                        </a:spcAft>
                      </a:pPr>
                      <a:r>
                        <a:rPr lang="en-GB" sz="1200" dirty="0">
                          <a:effectLst/>
                          <a:latin typeface="Garamond" panose="02020404030301010803" pitchFamily="18" charset="0"/>
                        </a:rPr>
                        <a:t>Pathology </a:t>
                      </a: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Poor bone mineralization leading to </a:t>
                      </a:r>
                      <a:r>
                        <a:rPr lang="en-GB" sz="1400" b="1" dirty="0">
                          <a:effectLst/>
                          <a:latin typeface="Garamond" panose="02020404030301010803" pitchFamily="18" charset="0"/>
                          <a:ea typeface="Times New Roman" panose="02020603050405020304" pitchFamily="18" charset="0"/>
                        </a:rPr>
                        <a:t>soft bone</a:t>
                      </a:r>
                      <a:r>
                        <a:rPr lang="en-GB" sz="1400" dirty="0">
                          <a:effectLst/>
                          <a:latin typeface="Garamond" panose="02020404030301010803" pitchFamily="18" charset="0"/>
                          <a:ea typeface="Times New Roman" panose="02020603050405020304" pitchFamily="18" charset="0"/>
                        </a:rPr>
                        <a:t> due to lack of vitamin D. In ADULTS.</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b="1" dirty="0">
                          <a:effectLst/>
                          <a:latin typeface="Garamond" panose="02020404030301010803" pitchFamily="18" charset="0"/>
                          <a:ea typeface="Times New Roman" panose="02020603050405020304" pitchFamily="18" charset="0"/>
                        </a:rPr>
                        <a:t>Rickets: </a:t>
                      </a:r>
                      <a:r>
                        <a:rPr lang="en-GB" sz="1400" dirty="0">
                          <a:effectLst/>
                          <a:latin typeface="Garamond" panose="02020404030301010803" pitchFamily="18" charset="0"/>
                          <a:ea typeface="Times New Roman" panose="02020603050405020304" pitchFamily="18" charset="0"/>
                        </a:rPr>
                        <a:t>inadequate mineralization of the bone and epiphyseal cartilage in the growing skeleton of CHILDREN.</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b="1" dirty="0">
                          <a:effectLst/>
                          <a:latin typeface="Garamond" panose="02020404030301010803" pitchFamily="18" charset="0"/>
                          <a:ea typeface="Times New Roman" panose="02020603050405020304" pitchFamily="18" charset="0"/>
                        </a:rPr>
                        <a:t>Calcium deficiency</a:t>
                      </a:r>
                      <a:r>
                        <a:rPr lang="en-GB" sz="1400" dirty="0">
                          <a:effectLst/>
                          <a:latin typeface="Garamond" panose="02020404030301010803" pitchFamily="18" charset="0"/>
                          <a:ea typeface="Times New Roman" panose="02020603050405020304" pitchFamily="18" charset="0"/>
                        </a:rPr>
                        <a:t>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usually due to vitamin D deficiency</a:t>
                      </a:r>
                      <a:r>
                        <a:rPr lang="en-GB" sz="1400" b="1" dirty="0">
                          <a:effectLst/>
                          <a:latin typeface="Garamond" panose="02020404030301010803" pitchFamily="18"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255465137"/>
                  </a:ext>
                </a:extLst>
              </a:tr>
              <a:tr h="495300">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Risk Factors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None/>
                        <a:tabLst/>
                        <a:defRPr/>
                      </a:pPr>
                      <a:r>
                        <a:rPr lang="en-GB" sz="1400" dirty="0">
                          <a:effectLst/>
                          <a:latin typeface="Garamond" panose="02020404030301010803" pitchFamily="18" charset="0"/>
                          <a:ea typeface="Calibri" panose="020F0502020204030204" pitchFamily="34" charset="0"/>
                          <a:cs typeface="Times New Roman" panose="02020603050405020304" pitchFamily="18" charset="0"/>
                        </a:rPr>
                        <a:t>Malabsorption Disorders (IBD), Vit D deficiency in CKD, darker skin, low exposure to sunlight, live in colder climates and spend the majority of their time indoors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2736568152"/>
                  </a:ext>
                </a:extLst>
              </a:tr>
              <a:tr h="1565780">
                <a:tc>
                  <a:txBody>
                    <a:bodyPr/>
                    <a:lstStyle/>
                    <a:p>
                      <a:pPr algn="l">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400" dirty="0" err="1">
                          <a:effectLst/>
                          <a:latin typeface="Garamond" panose="02020404030301010803" pitchFamily="18" charset="0"/>
                          <a:ea typeface="Calibri" panose="020F0502020204030204" pitchFamily="34" charset="0"/>
                          <a:cs typeface="Times New Roman" panose="02020603050405020304" pitchFamily="18" charset="0"/>
                        </a:rPr>
                        <a:t>Osteomalacia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Fatigue, bone pain and tenderness. Dull ache that is worse on weight-bearing exercises</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Fractures – </a:t>
                      </a:r>
                      <a:r>
                        <a:rPr lang="en-GB" sz="1400" dirty="0" err="1">
                          <a:effectLst/>
                          <a:latin typeface="Garamond" panose="02020404030301010803" pitchFamily="18" charset="0"/>
                          <a:ea typeface="Times New Roman" panose="02020603050405020304" pitchFamily="18" charset="0"/>
                        </a:rPr>
                        <a:t>esp</a:t>
                      </a:r>
                      <a:r>
                        <a:rPr lang="en-GB" sz="1400" dirty="0">
                          <a:effectLst/>
                          <a:latin typeface="Garamond" panose="02020404030301010803" pitchFamily="18" charset="0"/>
                          <a:ea typeface="Times New Roman" panose="02020603050405020304" pitchFamily="18" charset="0"/>
                        </a:rPr>
                        <a:t> NOF, abnormal fractures</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Muscle weakness/aches - waddling gait, difficulty with stairs</a:t>
                      </a:r>
                      <a:endParaRPr lang="en-GB" sz="1400" dirty="0">
                        <a:effectLst/>
                        <a:latin typeface="Times New Roman" panose="02020603050405020304" pitchFamily="18" charset="0"/>
                        <a:ea typeface="Times New Roman" panose="02020603050405020304" pitchFamily="18" charset="0"/>
                      </a:endParaRP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Rickets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Growth retardation</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Hypotonia, Knock-kneed, bow-legs.</a:t>
                      </a:r>
                      <a:endParaRPr lang="en-GB" sz="14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6969286"/>
                  </a:ext>
                </a:extLst>
              </a:tr>
              <a:tr h="695902">
                <a:tc>
                  <a:txBody>
                    <a:bodyPr/>
                    <a:lstStyle/>
                    <a:p>
                      <a:pPr algn="l">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X-ray → loss of cortical bone – defective mineralisation (osteopenia (more radiolucent bones). DEXA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shows low bone mineral density</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Serum 25-hydroxyvitamin D ( less than 25 nmol/L is Vit D deficiency, 25-50 nmol/L is vit D insufficiency, greater than 75 nmol/L is optimal.</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Bloods → Low serum calcium and phosphate,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Bone Biopsies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 incomplete mineralisation</a:t>
                      </a:r>
                      <a:endParaRPr lang="en-GB" sz="14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732907505"/>
                  </a:ext>
                </a:extLst>
              </a:tr>
              <a:tr h="554458">
                <a:tc>
                  <a:txBody>
                    <a:bodyPr/>
                    <a:lstStyle/>
                    <a:p>
                      <a:pPr algn="l">
                        <a:lnSpc>
                          <a:spcPct val="107000"/>
                        </a:lnSpc>
                        <a:spcAft>
                          <a:spcPts val="800"/>
                        </a:spcAft>
                      </a:pPr>
                      <a:r>
                        <a:rPr lang="en-GB" sz="1200" dirty="0">
                          <a:effectLst/>
                          <a:latin typeface="Garamond" panose="02020404030301010803" pitchFamily="18" charset="0"/>
                        </a:rPr>
                        <a:t>Management</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Vitamin D supplements – rapid mineralization of bone and resolution of symptoms. </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If due to deficiency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50,000 IU 1/</a:t>
                      </a:r>
                      <a:r>
                        <a:rPr lang="en-GB" sz="1400" dirty="0" err="1">
                          <a:effectLst/>
                          <a:latin typeface="Garamond" panose="02020404030301010803" pitchFamily="18" charset="0"/>
                          <a:ea typeface="Times New Roman" panose="02020603050405020304" pitchFamily="18" charset="0"/>
                        </a:rPr>
                        <a:t>wk</a:t>
                      </a:r>
                      <a:r>
                        <a:rPr lang="en-GB" sz="1400" dirty="0">
                          <a:effectLst/>
                          <a:latin typeface="Garamond" panose="02020404030301010803" pitchFamily="18" charset="0"/>
                          <a:ea typeface="Times New Roman" panose="02020603050405020304" pitchFamily="18" charset="0"/>
                        </a:rPr>
                        <a:t> for 6wks, 20,000 IU 2/</a:t>
                      </a:r>
                      <a:r>
                        <a:rPr lang="en-GB" sz="1400" dirty="0" err="1">
                          <a:effectLst/>
                          <a:latin typeface="Garamond" panose="02020404030301010803" pitchFamily="18" charset="0"/>
                          <a:ea typeface="Times New Roman" panose="02020603050405020304" pitchFamily="18" charset="0"/>
                        </a:rPr>
                        <a:t>wk</a:t>
                      </a:r>
                      <a:r>
                        <a:rPr lang="en-GB" sz="1400" dirty="0">
                          <a:effectLst/>
                          <a:latin typeface="Garamond" panose="02020404030301010803" pitchFamily="18" charset="0"/>
                          <a:ea typeface="Times New Roman" panose="02020603050405020304" pitchFamily="18" charset="0"/>
                        </a:rPr>
                        <a:t> for 7 </a:t>
                      </a:r>
                      <a:r>
                        <a:rPr lang="en-GB" sz="1400" dirty="0" err="1">
                          <a:effectLst/>
                          <a:latin typeface="Garamond" panose="02020404030301010803" pitchFamily="18" charset="0"/>
                          <a:ea typeface="Times New Roman" panose="02020603050405020304" pitchFamily="18" charset="0"/>
                        </a:rPr>
                        <a:t>wks</a:t>
                      </a:r>
                      <a:r>
                        <a:rPr lang="en-GB" sz="1400" dirty="0">
                          <a:effectLst/>
                          <a:latin typeface="Garamond" panose="02020404030301010803" pitchFamily="18" charset="0"/>
                          <a:ea typeface="Times New Roman" panose="02020603050405020304" pitchFamily="18" charset="0"/>
                        </a:rPr>
                        <a:t>, 4000 IU daily for 10 </a:t>
                      </a:r>
                      <a:r>
                        <a:rPr lang="en-GB" sz="1400" dirty="0" err="1">
                          <a:effectLst/>
                          <a:latin typeface="Garamond" panose="02020404030301010803" pitchFamily="18" charset="0"/>
                          <a:ea typeface="Times New Roman" panose="02020603050405020304" pitchFamily="18" charset="0"/>
                        </a:rPr>
                        <a:t>wks</a:t>
                      </a:r>
                      <a:r>
                        <a:rPr lang="en-GB" sz="1400" dirty="0">
                          <a:effectLst/>
                          <a:latin typeface="Garamond" panose="02020404030301010803" pitchFamily="18" charset="0"/>
                          <a:ea typeface="Times New Roman" panose="02020603050405020304" pitchFamily="18" charset="0"/>
                        </a:rPr>
                        <a:t> (</a:t>
                      </a:r>
                      <a:r>
                        <a:rPr lang="en-GB" sz="1400" dirty="0" err="1">
                          <a:effectLst/>
                          <a:latin typeface="Garamond" panose="02020404030301010803" pitchFamily="18" charset="0"/>
                          <a:ea typeface="Times New Roman" panose="02020603050405020304" pitchFamily="18" charset="0"/>
                        </a:rPr>
                        <a:t>Colecalciferol</a:t>
                      </a:r>
                      <a:r>
                        <a:rPr lang="en-GB" sz="1400" dirty="0">
                          <a:effectLst/>
                          <a:latin typeface="Garamond" panose="02020404030301010803" pitchFamily="18" charset="0"/>
                          <a:ea typeface="Times New Roman" panose="02020603050405020304" pitchFamily="18" charset="0"/>
                        </a:rPr>
                        <a:t>)</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If dietary insufficiency or after initial treatment – 800 IU or more per day should be continued for life</a:t>
                      </a:r>
                      <a:endParaRPr lang="en-GB" sz="1400" dirty="0">
                        <a:effectLst/>
                        <a:latin typeface="Times New Roman" panose="02020603050405020304" pitchFamily="18" charset="0"/>
                        <a:ea typeface="Times New Roman" panose="02020603050405020304" pitchFamily="18" charset="0"/>
                      </a:endParaRP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If due to malabsorption, give IM calcitriol</a:t>
                      </a:r>
                      <a:endParaRPr lang="en-GB" sz="1400" dirty="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456825944"/>
                  </a:ext>
                </a:extLst>
              </a:tr>
            </a:tbl>
          </a:graphicData>
        </a:graphic>
      </p:graphicFrame>
      <p:pic>
        <p:nvPicPr>
          <p:cNvPr id="3" name="Picture 2">
            <a:extLst>
              <a:ext uri="{FF2B5EF4-FFF2-40B4-BE49-F238E27FC236}">
                <a16:creationId xmlns:a16="http://schemas.microsoft.com/office/drawing/2014/main" id="{148079D0-EF48-D377-2FB2-1AD2E8B99CBB}"/>
              </a:ext>
            </a:extLst>
          </p:cNvPr>
          <p:cNvPicPr>
            <a:picLocks noChangeAspect="1"/>
          </p:cNvPicPr>
          <p:nvPr/>
        </p:nvPicPr>
        <p:blipFill rotWithShape="1">
          <a:blip r:embed="rId3">
            <a:extLst>
              <a:ext uri="{28A0092B-C50C-407E-A947-70E740481C1C}">
                <a14:useLocalDpi xmlns:a14="http://schemas.microsoft.com/office/drawing/2010/main" val="0"/>
              </a:ext>
            </a:extLst>
          </a:blip>
          <a:srcRect l="73777" t="32581" r="7526" b="44046"/>
          <a:stretch/>
        </p:blipFill>
        <p:spPr bwMode="auto">
          <a:xfrm>
            <a:off x="8908461" y="1557656"/>
            <a:ext cx="3154680" cy="2217420"/>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AC652EBD-4AE8-BF8E-4194-B1D206CFA567}"/>
              </a:ext>
            </a:extLst>
          </p:cNvPr>
          <p:cNvPicPr>
            <a:picLocks noChangeAspect="1"/>
          </p:cNvPicPr>
          <p:nvPr/>
        </p:nvPicPr>
        <p:blipFill rotWithShape="1">
          <a:blip r:embed="rId3">
            <a:extLst>
              <a:ext uri="{28A0092B-C50C-407E-A947-70E740481C1C}">
                <a14:useLocalDpi xmlns:a14="http://schemas.microsoft.com/office/drawing/2010/main" val="0"/>
              </a:ext>
            </a:extLst>
          </a:blip>
          <a:srcRect l="66031" t="31778" r="25772" b="44849"/>
          <a:stretch/>
        </p:blipFill>
        <p:spPr bwMode="auto">
          <a:xfrm>
            <a:off x="9839325" y="3775075"/>
            <a:ext cx="2029506" cy="32539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9401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Paget’s Disease</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3763162152"/>
              </p:ext>
            </p:extLst>
          </p:nvPr>
        </p:nvGraphicFramePr>
        <p:xfrm>
          <a:off x="128859" y="1432802"/>
          <a:ext cx="8700816" cy="5288141"/>
        </p:xfrm>
        <a:graphic>
          <a:graphicData uri="http://schemas.openxmlformats.org/drawingml/2006/table">
            <a:tbl>
              <a:tblPr bandRow="1">
                <a:tableStyleId>{775DCB02-9BB8-47FD-8907-85C794F793BA}</a:tableStyleId>
              </a:tblPr>
              <a:tblGrid>
                <a:gridCol w="1204641">
                  <a:extLst>
                    <a:ext uri="{9D8B030D-6E8A-4147-A177-3AD203B41FA5}">
                      <a16:colId xmlns:a16="http://schemas.microsoft.com/office/drawing/2014/main" val="144472447"/>
                    </a:ext>
                  </a:extLst>
                </a:gridCol>
                <a:gridCol w="7496175">
                  <a:extLst>
                    <a:ext uri="{9D8B030D-6E8A-4147-A177-3AD203B41FA5}">
                      <a16:colId xmlns:a16="http://schemas.microsoft.com/office/drawing/2014/main" val="1325350694"/>
                    </a:ext>
                  </a:extLst>
                </a:gridCol>
              </a:tblGrid>
              <a:tr h="680955">
                <a:tc>
                  <a:txBody>
                    <a:bodyPr/>
                    <a:lstStyle/>
                    <a:p>
                      <a:pPr algn="l">
                        <a:lnSpc>
                          <a:spcPct val="107000"/>
                        </a:lnSpc>
                        <a:spcAft>
                          <a:spcPts val="800"/>
                        </a:spcAft>
                      </a:pPr>
                      <a:r>
                        <a:rPr lang="en-GB" sz="1400" dirty="0">
                          <a:effectLst/>
                          <a:latin typeface="Garamond" panose="02020404030301010803" pitchFamily="18" charset="0"/>
                        </a:rPr>
                        <a:t>Pathology </a:t>
                      </a: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Excessive bone turnover (formation + resorption) due to excessive osteoblast + osteoclast activity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Leads to patchy areas high density (sclerosis) + low density (lysis)</a:t>
                      </a:r>
                    </a:p>
                    <a:p>
                      <a:pPr marL="342900" lvl="0" indent="-342900" algn="l">
                        <a:buFont typeface="Symbol" panose="05050102010706020507" pitchFamily="18" charset="2"/>
                        <a:buChar char=""/>
                      </a:pPr>
                      <a:r>
                        <a:rPr lang="en-GB" sz="1400" b="0" i="0" u="none" strike="noStrike" cap="none" dirty="0">
                          <a:solidFill>
                            <a:schemeClr val="dk1"/>
                          </a:solidFill>
                          <a:effectLst/>
                          <a:latin typeface="Garamond" panose="02020404030301010803" pitchFamily="18" charset="0"/>
                          <a:ea typeface="+mn-ea"/>
                          <a:cs typeface="+mn-cs"/>
                          <a:sym typeface="Arial"/>
                        </a:rPr>
                        <a:t>Enlarged + misshapen bones → risk of fracture.</a:t>
                      </a:r>
                    </a:p>
                    <a:p>
                      <a:pPr marL="342900" lvl="0" indent="-342900" algn="l">
                        <a:buFont typeface="Symbol" panose="05050102010706020507" pitchFamily="18" charset="2"/>
                        <a:buChar char=""/>
                      </a:pPr>
                      <a:r>
                        <a:rPr lang="en-GB" sz="1400" b="0" i="0" u="none" strike="noStrike" cap="none" dirty="0" err="1">
                          <a:solidFill>
                            <a:schemeClr val="dk1"/>
                          </a:solidFill>
                          <a:effectLst/>
                          <a:latin typeface="Garamond" panose="02020404030301010803" pitchFamily="18" charset="0"/>
                          <a:ea typeface="+mn-ea"/>
                          <a:cs typeface="+mn-cs"/>
                          <a:sym typeface="Arial"/>
                        </a:rPr>
                        <a:t>Partic</a:t>
                      </a:r>
                      <a:r>
                        <a:rPr lang="en-GB" sz="1400" b="0" i="0" u="none" strike="noStrike" cap="none" dirty="0">
                          <a:solidFill>
                            <a:schemeClr val="dk1"/>
                          </a:solidFill>
                          <a:effectLst/>
                          <a:latin typeface="Garamond" panose="02020404030301010803" pitchFamily="18" charset="0"/>
                          <a:ea typeface="+mn-ea"/>
                          <a:cs typeface="+mn-cs"/>
                          <a:sym typeface="Arial"/>
                        </a:rPr>
                        <a:t> affects the axial skeleton (bones of the head and spine)</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255465137"/>
                  </a:ext>
                </a:extLst>
              </a:tr>
              <a:tr h="873518">
                <a:tc>
                  <a:txBody>
                    <a:bodyPr/>
                    <a:lstStyle/>
                    <a:p>
                      <a:pPr algn="l">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Bone pain</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Bone deformity</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Fractures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Hearing loss (if bones of ear affected)</a:t>
                      </a:r>
                    </a:p>
                  </a:txBody>
                  <a:tcPr marL="114300" marR="114300" marT="0" marB="0"/>
                </a:tc>
                <a:extLst>
                  <a:ext uri="{0D108BD9-81ED-4DB2-BD59-A6C34878D82A}">
                    <a16:rowId xmlns:a16="http://schemas.microsoft.com/office/drawing/2014/main" val="376969286"/>
                  </a:ext>
                </a:extLst>
              </a:tr>
              <a:tr h="695902">
                <a:tc>
                  <a:txBody>
                    <a:bodyPr/>
                    <a:lstStyle/>
                    <a:p>
                      <a:pPr algn="l">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X-ray:</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Bone enlargement + deformity</a:t>
                      </a:r>
                    </a:p>
                    <a:p>
                      <a:pPr marL="342900" lvl="0" indent="-342900" algn="l">
                        <a:buFont typeface="Symbol" panose="05050102010706020507" pitchFamily="18" charset="2"/>
                        <a:buChar char=""/>
                      </a:pPr>
                      <a:r>
                        <a:rPr lang="en-GB" sz="1400" b="1" dirty="0">
                          <a:effectLst/>
                          <a:latin typeface="Garamond" panose="02020404030301010803" pitchFamily="18" charset="0"/>
                          <a:ea typeface="Times New Roman" panose="02020603050405020304" pitchFamily="18" charset="0"/>
                        </a:rPr>
                        <a:t>Osteoporosis </a:t>
                      </a:r>
                      <a:r>
                        <a:rPr lang="en-GB" sz="1400" b="1" dirty="0" err="1">
                          <a:effectLst/>
                          <a:latin typeface="Garamond" panose="02020404030301010803" pitchFamily="18" charset="0"/>
                          <a:ea typeface="Times New Roman" panose="02020603050405020304" pitchFamily="18" charset="0"/>
                        </a:rPr>
                        <a:t>circumscripta</a:t>
                      </a:r>
                      <a:r>
                        <a:rPr lang="en-GB" sz="1400" dirty="0">
                          <a:effectLst/>
                          <a:latin typeface="Garamond" panose="02020404030301010803" pitchFamily="18" charset="0"/>
                          <a:ea typeface="Times New Roman" panose="02020603050405020304" pitchFamily="18" charset="0"/>
                        </a:rPr>
                        <a:t> (well defined osteolytic lesions)</a:t>
                      </a:r>
                    </a:p>
                    <a:p>
                      <a:pPr marL="342900" lvl="0" indent="-342900" algn="l">
                        <a:buFont typeface="Symbol" panose="05050102010706020507" pitchFamily="18" charset="2"/>
                        <a:buChar char=""/>
                      </a:pPr>
                      <a:r>
                        <a:rPr lang="en-GB" sz="1400" b="1" dirty="0">
                          <a:effectLst/>
                          <a:latin typeface="Garamond" panose="02020404030301010803" pitchFamily="18" charset="0"/>
                          <a:ea typeface="Times New Roman" panose="02020603050405020304" pitchFamily="18" charset="0"/>
                        </a:rPr>
                        <a:t>Cotton wool appearance</a:t>
                      </a:r>
                      <a:r>
                        <a:rPr lang="en-GB" sz="1400" dirty="0">
                          <a:effectLst/>
                          <a:latin typeface="Garamond" panose="02020404030301010803" pitchFamily="18" charset="0"/>
                          <a:ea typeface="Times New Roman" panose="02020603050405020304" pitchFamily="18" charset="0"/>
                        </a:rPr>
                        <a:t> of skull (poorly defined areas of sclerosis + lysis) </a:t>
                      </a:r>
                    </a:p>
                    <a:p>
                      <a:pPr marL="342900" lvl="0" indent="-342900" algn="l">
                        <a:buFont typeface="Symbol" panose="05050102010706020507" pitchFamily="18" charset="2"/>
                        <a:buChar char=""/>
                      </a:pPr>
                      <a:r>
                        <a:rPr lang="en-GB" sz="1400" b="1" dirty="0">
                          <a:effectLst/>
                          <a:latin typeface="Garamond" panose="02020404030301010803" pitchFamily="18" charset="0"/>
                          <a:ea typeface="Times New Roman" panose="02020603050405020304" pitchFamily="18" charset="0"/>
                        </a:rPr>
                        <a:t>V-shaped defects</a:t>
                      </a:r>
                      <a:r>
                        <a:rPr lang="en-GB" sz="1400" dirty="0">
                          <a:effectLst/>
                          <a:latin typeface="Garamond" panose="02020404030301010803" pitchFamily="18" charset="0"/>
                          <a:ea typeface="Times New Roman" panose="02020603050405020304" pitchFamily="18" charset="0"/>
                        </a:rPr>
                        <a:t> in long bones</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Bloods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Raised ALP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other LFTs are normal (monitoring of this in future as effective treatment should normalise the ALP and eliminate symptoms)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Normal calcium + phosphate</a:t>
                      </a:r>
                    </a:p>
                  </a:txBody>
                  <a:tcPr marL="114300" marR="114300" marT="0" marB="0"/>
                </a:tc>
                <a:extLst>
                  <a:ext uri="{0D108BD9-81ED-4DB2-BD59-A6C34878D82A}">
                    <a16:rowId xmlns:a16="http://schemas.microsoft.com/office/drawing/2014/main" val="732907505"/>
                  </a:ext>
                </a:extLst>
              </a:tr>
              <a:tr h="554458">
                <a:tc>
                  <a:txBody>
                    <a:bodyPr/>
                    <a:lstStyle/>
                    <a:p>
                      <a:pPr algn="l">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Bisphosphonates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NSAIDs for bone pain</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Calcium + Vit D supplements particularly whilst on bisphosphonates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Surgery to correct bone deformities </a:t>
                      </a:r>
                    </a:p>
                  </a:txBody>
                  <a:tcPr marL="114300" marR="114300" marT="0" marB="0"/>
                </a:tc>
                <a:extLst>
                  <a:ext uri="{0D108BD9-81ED-4DB2-BD59-A6C34878D82A}">
                    <a16:rowId xmlns:a16="http://schemas.microsoft.com/office/drawing/2014/main" val="456825944"/>
                  </a:ext>
                </a:extLst>
              </a:tr>
              <a:tr h="554458">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Complications</a:t>
                      </a: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Osteosarcoma</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Spinal stenosis (narrowing of the spinal cord) + cord compression </a:t>
                      </a:r>
                      <a:r>
                        <a:rPr lang="en-GB" sz="1400" dirty="0">
                          <a:effectLst/>
                          <a:latin typeface="Garamond" panose="02020404030301010803" pitchFamily="18" charset="0"/>
                          <a:ea typeface="Times New Roman" panose="02020603050405020304" pitchFamily="18" charset="0"/>
                          <a:sym typeface="Wingdings" pitchFamily="2" charset="2"/>
                        </a:rPr>
                        <a:t> neurological symptoms</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955314594"/>
                  </a:ext>
                </a:extLst>
              </a:tr>
            </a:tbl>
          </a:graphicData>
        </a:graphic>
      </p:graphicFrame>
      <p:pic>
        <p:nvPicPr>
          <p:cNvPr id="5" name="Picture 4">
            <a:extLst>
              <a:ext uri="{FF2B5EF4-FFF2-40B4-BE49-F238E27FC236}">
                <a16:creationId xmlns:a16="http://schemas.microsoft.com/office/drawing/2014/main" id="{237463F1-7F36-F7FC-7BD2-9627D9BA59DD}"/>
              </a:ext>
            </a:extLst>
          </p:cNvPr>
          <p:cNvPicPr>
            <a:picLocks noChangeAspect="1"/>
          </p:cNvPicPr>
          <p:nvPr/>
        </p:nvPicPr>
        <p:blipFill rotWithShape="1">
          <a:blip r:embed="rId3">
            <a:extLst>
              <a:ext uri="{28A0092B-C50C-407E-A947-70E740481C1C}">
                <a14:useLocalDpi xmlns:a14="http://schemas.microsoft.com/office/drawing/2010/main" val="0"/>
              </a:ext>
            </a:extLst>
          </a:blip>
          <a:srcRect l="15954" t="25477" r="57899" b="25678"/>
          <a:stretch/>
        </p:blipFill>
        <p:spPr bwMode="auto">
          <a:xfrm>
            <a:off x="9127172" y="645402"/>
            <a:ext cx="2827655" cy="296989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1CF4747-1DA8-DE21-D056-ADCD9B883BBF}"/>
              </a:ext>
            </a:extLst>
          </p:cNvPr>
          <p:cNvPicPr>
            <a:picLocks noChangeAspect="1"/>
          </p:cNvPicPr>
          <p:nvPr/>
        </p:nvPicPr>
        <p:blipFill rotWithShape="1">
          <a:blip r:embed="rId4">
            <a:extLst>
              <a:ext uri="{28A0092B-C50C-407E-A947-70E740481C1C}">
                <a14:useLocalDpi xmlns:a14="http://schemas.microsoft.com/office/drawing/2010/main" val="0"/>
              </a:ext>
            </a:extLst>
          </a:blip>
          <a:srcRect l="55845" t="22580" r="21994" b="15995"/>
          <a:stretch/>
        </p:blipFill>
        <p:spPr bwMode="auto">
          <a:xfrm>
            <a:off x="9677717" y="3663315"/>
            <a:ext cx="2048510" cy="31946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1665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18898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Polymyalgia Rheumatica</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4130958672"/>
              </p:ext>
            </p:extLst>
          </p:nvPr>
        </p:nvGraphicFramePr>
        <p:xfrm>
          <a:off x="116158" y="1116127"/>
          <a:ext cx="11707541" cy="5706238"/>
        </p:xfrm>
        <a:graphic>
          <a:graphicData uri="http://schemas.openxmlformats.org/drawingml/2006/table">
            <a:tbl>
              <a:tblPr bandRow="1">
                <a:tableStyleId>{775DCB02-9BB8-47FD-8907-85C794F793BA}</a:tableStyleId>
              </a:tblPr>
              <a:tblGrid>
                <a:gridCol w="1191942">
                  <a:extLst>
                    <a:ext uri="{9D8B030D-6E8A-4147-A177-3AD203B41FA5}">
                      <a16:colId xmlns:a16="http://schemas.microsoft.com/office/drawing/2014/main" val="144472447"/>
                    </a:ext>
                  </a:extLst>
                </a:gridCol>
                <a:gridCol w="10515599">
                  <a:extLst>
                    <a:ext uri="{9D8B030D-6E8A-4147-A177-3AD203B41FA5}">
                      <a16:colId xmlns:a16="http://schemas.microsoft.com/office/drawing/2014/main" val="1325350694"/>
                    </a:ext>
                  </a:extLst>
                </a:gridCol>
              </a:tblGrid>
              <a:tr h="680955">
                <a:tc>
                  <a:txBody>
                    <a:bodyPr/>
                    <a:lstStyle/>
                    <a:p>
                      <a:pPr algn="l">
                        <a:lnSpc>
                          <a:spcPct val="107000"/>
                        </a:lnSpc>
                        <a:spcAft>
                          <a:spcPts val="800"/>
                        </a:spcAft>
                      </a:pPr>
                      <a:r>
                        <a:rPr lang="en-GB" sz="1400" dirty="0">
                          <a:effectLst/>
                          <a:latin typeface="Garamond" panose="02020404030301010803" pitchFamily="18" charset="0"/>
                        </a:rPr>
                        <a:t>Pathology </a:t>
                      </a:r>
                    </a:p>
                  </a:txBody>
                  <a:tcPr/>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inflammatory condition that causes pain and stiffness in the shoulders, pelvic girdle and neck. There is a strong association to giant cell arteritis and the two conditions often occur together. Both conditions respond well to treatment with steroids</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Older adults (above 50), Female, Caucasian</a:t>
                      </a:r>
                    </a:p>
                  </a:txBody>
                  <a:tcPr marL="114300" marR="114300" marT="0" marB="0"/>
                </a:tc>
                <a:extLst>
                  <a:ext uri="{0D108BD9-81ED-4DB2-BD59-A6C34878D82A}">
                    <a16:rowId xmlns:a16="http://schemas.microsoft.com/office/drawing/2014/main" val="3255465137"/>
                  </a:ext>
                </a:extLst>
              </a:tr>
              <a:tr h="873518">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DDx</a:t>
                      </a:r>
                    </a:p>
                  </a:txBody>
                  <a:tcPr/>
                </a:tc>
                <a:tc>
                  <a:txBody>
                    <a:bodyPr/>
                    <a:lstStyle/>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1897880089"/>
                  </a:ext>
                </a:extLst>
              </a:tr>
              <a:tr h="509992">
                <a:tc>
                  <a:txBody>
                    <a:bodyPr/>
                    <a:lstStyle/>
                    <a:p>
                      <a:pPr algn="l">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Be present for at least 2 weeks: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Bilateral shoulder pain that may radiate to the elbow</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Bilateral pelvic girdle pain</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Worse with movement</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Interferes with sleep</a:t>
                      </a:r>
                    </a:p>
                  </a:txBody>
                  <a:tcPr marL="114300" marR="114300" marT="0" marB="0"/>
                </a:tc>
                <a:extLst>
                  <a:ext uri="{0D108BD9-81ED-4DB2-BD59-A6C34878D82A}">
                    <a16:rowId xmlns:a16="http://schemas.microsoft.com/office/drawing/2014/main" val="376969286"/>
                  </a:ext>
                </a:extLst>
              </a:tr>
              <a:tr h="695902">
                <a:tc>
                  <a:txBody>
                    <a:bodyPr/>
                    <a:lstStyle/>
                    <a:p>
                      <a:pPr algn="l">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Diagnosis is mainly based on the clinical presentation and the response to steroids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Inflammatory markers (ESR, plasma viscosity and CRP)</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Creatinine is normal – allows it to be differentiated from myositis </a:t>
                      </a:r>
                    </a:p>
                    <a:p>
                      <a:pPr marL="342900" lvl="0" indent="-342900" algn="l">
                        <a:buFont typeface="Symbol" panose="05050102010706020507" pitchFamily="18" charset="2"/>
                        <a:buChar char=""/>
                      </a:pPr>
                      <a:r>
                        <a:rPr lang="en-GB" sz="1400" b="0" i="0" u="none" strike="noStrike" cap="none" dirty="0">
                          <a:solidFill>
                            <a:schemeClr val="dk1"/>
                          </a:solidFill>
                          <a:effectLst/>
                          <a:latin typeface="Garamond" panose="02020404030301010803" pitchFamily="18" charset="0"/>
                          <a:ea typeface="+mn-ea"/>
                          <a:cs typeface="+mn-cs"/>
                          <a:sym typeface="Arial"/>
                        </a:rPr>
                        <a:t>Before starting steroids (FBC, U&amp;Es, LFTs, Ca, TSH, CK, Rheumatoid Factor, Serum protein electrophoresis) </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732907505"/>
                  </a:ext>
                </a:extLst>
              </a:tr>
              <a:tr h="554458">
                <a:tc>
                  <a:txBody>
                    <a:bodyPr/>
                    <a:lstStyle/>
                    <a:p>
                      <a:pPr algn="l">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Initially patients are started on 15mg of prednisolone per day – rapid improvement!</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Assess 1 week after starting steroids. If there is a poor response in symptoms it is probably not PMR and an alternative diagnosis needs to be considered. Stop the steroids.</a:t>
                      </a:r>
                    </a:p>
                    <a:p>
                      <a:pPr marL="342900" lvl="0" indent="-342900" algn="l">
                        <a:buFont typeface="Symbol" panose="05050102010706020507" pitchFamily="18" charset="2"/>
                        <a:buChar char=""/>
                      </a:pPr>
                      <a:r>
                        <a:rPr lang="en-GB" sz="1400" b="0" i="0" u="none" strike="noStrike" cap="none" dirty="0">
                          <a:solidFill>
                            <a:schemeClr val="dk1"/>
                          </a:solidFill>
                          <a:effectLst/>
                          <a:latin typeface="Garamond" panose="02020404030301010803" pitchFamily="18" charset="0"/>
                          <a:ea typeface="+mn-ea"/>
                          <a:cs typeface="+mn-cs"/>
                          <a:sym typeface="Arial"/>
                        </a:rPr>
                        <a:t>Assess 3-4 weeks after starting steroids. You would expect a 70% improvement in symptoms and inflammatory markers to return to normal to make a working diagnosis of PMR. </a:t>
                      </a:r>
                      <a:r>
                        <a:rPr lang="en-GB" sz="14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400" b="0" i="0" u="none" strike="noStrike" cap="none" dirty="0">
                          <a:solidFill>
                            <a:schemeClr val="dk1"/>
                          </a:solidFill>
                          <a:effectLst/>
                          <a:latin typeface="Garamond" panose="02020404030301010803" pitchFamily="18" charset="0"/>
                          <a:ea typeface="+mn-ea"/>
                          <a:cs typeface="+mn-cs"/>
                          <a:sym typeface="Arial"/>
                        </a:rPr>
                        <a:t> reducing regime (15mg until fully controlled, then 12.5 mg for 3 </a:t>
                      </a:r>
                      <a:r>
                        <a:rPr lang="en-GB" sz="1400" b="0" i="0" u="none" strike="noStrike" cap="none" dirty="0" err="1">
                          <a:solidFill>
                            <a:schemeClr val="dk1"/>
                          </a:solidFill>
                          <a:effectLst/>
                          <a:latin typeface="Garamond" panose="02020404030301010803" pitchFamily="18" charset="0"/>
                          <a:ea typeface="+mn-ea"/>
                          <a:cs typeface="+mn-cs"/>
                          <a:sym typeface="Arial"/>
                        </a:rPr>
                        <a:t>wks</a:t>
                      </a:r>
                      <a:r>
                        <a:rPr lang="en-GB" sz="1400" b="0" i="0" u="none" strike="noStrike" cap="none" dirty="0">
                          <a:solidFill>
                            <a:schemeClr val="dk1"/>
                          </a:solidFill>
                          <a:effectLst/>
                          <a:latin typeface="Garamond" panose="02020404030301010803" pitchFamily="18" charset="0"/>
                          <a:ea typeface="+mn-ea"/>
                          <a:cs typeface="+mn-cs"/>
                          <a:sym typeface="Arial"/>
                        </a:rPr>
                        <a:t>, 10mg for 4-6 weeks, then reduced by 1mg ever 4-8wks.</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456825944"/>
                  </a:ext>
                </a:extLst>
              </a:tr>
            </a:tbl>
          </a:graphicData>
        </a:graphic>
      </p:graphicFrame>
      <p:pic>
        <p:nvPicPr>
          <p:cNvPr id="3" name="Picture 2">
            <a:extLst>
              <a:ext uri="{FF2B5EF4-FFF2-40B4-BE49-F238E27FC236}">
                <a16:creationId xmlns:a16="http://schemas.microsoft.com/office/drawing/2014/main" id="{BBB4E7C5-7454-621F-455F-A1CC97F8E650}"/>
              </a:ext>
            </a:extLst>
          </p:cNvPr>
          <p:cNvPicPr>
            <a:picLocks noChangeAspect="1"/>
          </p:cNvPicPr>
          <p:nvPr/>
        </p:nvPicPr>
        <p:blipFill rotWithShape="1">
          <a:blip r:embed="rId3">
            <a:extLst>
              <a:ext uri="{28A0092B-C50C-407E-A947-70E740481C1C}">
                <a14:useLocalDpi xmlns:a14="http://schemas.microsoft.com/office/drawing/2010/main" val="0"/>
              </a:ext>
            </a:extLst>
          </a:blip>
          <a:srcRect t="49673"/>
          <a:stretch/>
        </p:blipFill>
        <p:spPr bwMode="auto">
          <a:xfrm>
            <a:off x="1004229" y="1989082"/>
            <a:ext cx="4368658" cy="1245553"/>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870F4838-392F-0E04-60B3-A2BC54209999}"/>
              </a:ext>
            </a:extLst>
          </p:cNvPr>
          <p:cNvPicPr>
            <a:picLocks noChangeAspect="1"/>
          </p:cNvPicPr>
          <p:nvPr/>
        </p:nvPicPr>
        <p:blipFill rotWithShape="1">
          <a:blip r:embed="rId3">
            <a:extLst>
              <a:ext uri="{28A0092B-C50C-407E-A947-70E740481C1C}">
                <a14:useLocalDpi xmlns:a14="http://schemas.microsoft.com/office/drawing/2010/main" val="0"/>
              </a:ext>
            </a:extLst>
          </a:blip>
          <a:srcRect b="48758"/>
          <a:stretch/>
        </p:blipFill>
        <p:spPr bwMode="auto">
          <a:xfrm>
            <a:off x="5969928" y="1955605"/>
            <a:ext cx="4335481" cy="1258253"/>
          </a:xfrm>
          <a:prstGeom prst="rect">
            <a:avLst/>
          </a:prstGeom>
          <a:noFill/>
          <a:ln>
            <a:noFill/>
          </a:ln>
          <a:extLst>
            <a:ext uri="{53640926-AAD7-44D8-BBD7-CCE9431645EC}">
              <a14:shadowObscured xmlns:a14="http://schemas.microsoft.com/office/drawing/2010/main"/>
            </a:ext>
          </a:extLst>
        </p:spPr>
      </p:pic>
      <p:sp>
        <p:nvSpPr>
          <p:cNvPr id="7" name="Text Box 2">
            <a:extLst>
              <a:ext uri="{FF2B5EF4-FFF2-40B4-BE49-F238E27FC236}">
                <a16:creationId xmlns:a16="http://schemas.microsoft.com/office/drawing/2014/main" id="{1BF58D08-1802-5596-B69B-A9A12E885E9A}"/>
              </a:ext>
            </a:extLst>
          </p:cNvPr>
          <p:cNvSpPr txBox="1">
            <a:spLocks noChangeArrowheads="1"/>
          </p:cNvSpPr>
          <p:nvPr/>
        </p:nvSpPr>
        <p:spPr bwMode="auto">
          <a:xfrm>
            <a:off x="5372887" y="3324905"/>
            <a:ext cx="5207025" cy="1131207"/>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Other Features: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r>
              <a:rPr lang="en-GB" sz="1200" dirty="0">
                <a:effectLst/>
                <a:latin typeface="Garamond" panose="02020404030301010803" pitchFamily="18" charset="0"/>
                <a:ea typeface="Times New Roman" panose="02020603050405020304" pitchFamily="18" charset="0"/>
              </a:rPr>
              <a:t>Systemic symptoms such as weight loss, fatigue, low grade fever &amp; low mood</a:t>
            </a:r>
            <a:endParaRPr lang="en-GB" sz="1200" dirty="0">
              <a:effectLst/>
              <a:latin typeface="Times New Roman" panose="02020603050405020304" pitchFamily="18" charset="0"/>
              <a:ea typeface="Times New Roman" panose="02020603050405020304" pitchFamily="18" charset="0"/>
            </a:endParaRPr>
          </a:p>
          <a:p>
            <a:pPr marL="457200" indent="-228600"/>
            <a:r>
              <a:rPr lang="en-GB" sz="1200" dirty="0">
                <a:effectLst/>
                <a:latin typeface="Garamond" panose="02020404030301010803" pitchFamily="18" charset="0"/>
                <a:ea typeface="Times New Roman" panose="02020603050405020304" pitchFamily="18" charset="0"/>
              </a:rPr>
              <a:t>Upper arm tenderness</a:t>
            </a:r>
            <a:endParaRPr lang="en-GB" sz="1200" dirty="0">
              <a:effectLst/>
              <a:latin typeface="Times New Roman" panose="02020603050405020304" pitchFamily="18" charset="0"/>
              <a:ea typeface="Times New Roman" panose="02020603050405020304" pitchFamily="18" charset="0"/>
            </a:endParaRPr>
          </a:p>
          <a:p>
            <a:pPr marL="457200" indent="-228600"/>
            <a:r>
              <a:rPr lang="en-GB" sz="1200" dirty="0">
                <a:effectLst/>
                <a:latin typeface="Garamond" panose="02020404030301010803" pitchFamily="18" charset="0"/>
                <a:ea typeface="Times New Roman" panose="02020603050405020304" pitchFamily="18" charset="0"/>
              </a:rPr>
              <a:t>Carpel tunnel syndrome</a:t>
            </a:r>
            <a:endParaRPr lang="en-GB" sz="1200" dirty="0">
              <a:effectLst/>
              <a:latin typeface="Times New Roman" panose="02020603050405020304" pitchFamily="18" charset="0"/>
              <a:ea typeface="Times New Roman" panose="02020603050405020304" pitchFamily="18" charset="0"/>
            </a:endParaRPr>
          </a:p>
          <a:p>
            <a:pPr marL="457200" indent="-228600"/>
            <a:r>
              <a:rPr lang="en-GB" sz="1200" dirty="0">
                <a:effectLst/>
                <a:latin typeface="Garamond" panose="02020404030301010803" pitchFamily="18" charset="0"/>
                <a:ea typeface="Times New Roman" panose="02020603050405020304" pitchFamily="18" charset="0"/>
              </a:rPr>
              <a:t>Pitting oedema</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05738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Marfan’s Syndrome</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69189559"/>
              </p:ext>
            </p:extLst>
          </p:nvPr>
        </p:nvGraphicFramePr>
        <p:xfrm>
          <a:off x="128859" y="1249687"/>
          <a:ext cx="9873270" cy="5608313"/>
        </p:xfrm>
        <a:graphic>
          <a:graphicData uri="http://schemas.openxmlformats.org/drawingml/2006/table">
            <a:tbl>
              <a:tblPr bandRow="1">
                <a:tableStyleId>{775DCB02-9BB8-47FD-8907-85C794F793BA}</a:tableStyleId>
              </a:tblPr>
              <a:tblGrid>
                <a:gridCol w="1225440">
                  <a:extLst>
                    <a:ext uri="{9D8B030D-6E8A-4147-A177-3AD203B41FA5}">
                      <a16:colId xmlns:a16="http://schemas.microsoft.com/office/drawing/2014/main" val="144472447"/>
                    </a:ext>
                  </a:extLst>
                </a:gridCol>
                <a:gridCol w="8647830">
                  <a:extLst>
                    <a:ext uri="{9D8B030D-6E8A-4147-A177-3AD203B41FA5}">
                      <a16:colId xmlns:a16="http://schemas.microsoft.com/office/drawing/2014/main" val="1325350694"/>
                    </a:ext>
                  </a:extLst>
                </a:gridCol>
              </a:tblGrid>
              <a:tr h="680955">
                <a:tc>
                  <a:txBody>
                    <a:bodyPr/>
                    <a:lstStyle/>
                    <a:p>
                      <a:pPr algn="l">
                        <a:lnSpc>
                          <a:spcPct val="107000"/>
                        </a:lnSpc>
                        <a:spcAft>
                          <a:spcPts val="800"/>
                        </a:spcAft>
                      </a:pPr>
                      <a:r>
                        <a:rPr lang="en-GB" sz="1400" dirty="0">
                          <a:effectLst/>
                          <a:latin typeface="Garamond" panose="02020404030301010803" pitchFamily="18" charset="0"/>
                        </a:rPr>
                        <a:t>Pathology </a:t>
                      </a:r>
                    </a:p>
                  </a:txBody>
                  <a:tcPr/>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GB" sz="1400" b="0" i="0" u="none" strike="noStrike" cap="none" dirty="0">
                          <a:solidFill>
                            <a:schemeClr val="dk1"/>
                          </a:solidFill>
                          <a:effectLst/>
                          <a:latin typeface="+mn-lt"/>
                          <a:ea typeface="+mn-ea"/>
                          <a:cs typeface="+mn-cs"/>
                          <a:sym typeface="Arial"/>
                        </a:rPr>
                        <a:t>Autosomal dominant condition</a:t>
                      </a:r>
                      <a:br>
                        <a:rPr lang="en-GB" sz="1400" b="0" i="0" u="none" strike="noStrike" cap="none" dirty="0">
                          <a:solidFill>
                            <a:schemeClr val="dk1"/>
                          </a:solidFill>
                          <a:effectLst/>
                          <a:latin typeface="+mn-lt"/>
                          <a:ea typeface="+mn-ea"/>
                          <a:cs typeface="+mn-cs"/>
                          <a:sym typeface="Arial"/>
                        </a:rPr>
                      </a:br>
                      <a:r>
                        <a:rPr lang="en-GB" sz="1400" b="0" i="0" u="none" strike="noStrike" cap="none" dirty="0">
                          <a:solidFill>
                            <a:schemeClr val="dk1"/>
                          </a:solidFill>
                          <a:effectLst/>
                          <a:latin typeface="+mn-lt"/>
                          <a:ea typeface="+mn-ea"/>
                          <a:cs typeface="+mn-cs"/>
                          <a:sym typeface="Arial"/>
                        </a:rPr>
                        <a:t>Affects gene involved in creating fibrillin </a:t>
                      </a:r>
                      <a:r>
                        <a:rPr lang="en-GB" sz="1400" b="0" i="0" u="none" strike="noStrike" cap="none" dirty="0">
                          <a:solidFill>
                            <a:schemeClr val="dk1"/>
                          </a:solidFill>
                          <a:effectLst/>
                          <a:latin typeface="+mn-lt"/>
                          <a:ea typeface="+mn-ea"/>
                          <a:cs typeface="+mn-cs"/>
                          <a:sym typeface="Wingdings" panose="05000000000000000000" pitchFamily="2" charset="2"/>
                        </a:rPr>
                        <a:t></a:t>
                      </a:r>
                      <a:r>
                        <a:rPr lang="en-GB" sz="1400" b="0" i="0" u="none" strike="noStrike" cap="none" dirty="0">
                          <a:solidFill>
                            <a:schemeClr val="dk1"/>
                          </a:solidFill>
                          <a:effectLst/>
                          <a:latin typeface="+mn-lt"/>
                          <a:ea typeface="+mn-ea"/>
                          <a:cs typeface="+mn-cs"/>
                          <a:sym typeface="Arial"/>
                        </a:rPr>
                        <a:t> </a:t>
                      </a:r>
                      <a:r>
                        <a:rPr lang="en-US" sz="1400" b="0" i="0" u="none" strike="noStrike" cap="none" dirty="0">
                          <a:solidFill>
                            <a:schemeClr val="dk1"/>
                          </a:solidFill>
                          <a:effectLst/>
                          <a:latin typeface="+mn-lt"/>
                          <a:ea typeface="+mn-ea"/>
                          <a:cs typeface="+mn-cs"/>
                          <a:sym typeface="Arial"/>
                        </a:rPr>
                        <a:t>fibrillin is an important component of connective tissue therefore people with Marfan’s have features resulting from abnormal connective tissue</a:t>
                      </a:r>
                      <a:endParaRPr lang="en-GB" sz="1400" b="0" i="0" u="none" strike="noStrike" cap="none" dirty="0">
                        <a:solidFill>
                          <a:schemeClr val="dk1"/>
                        </a:solidFill>
                        <a:effectLst/>
                        <a:latin typeface="+mn-lt"/>
                        <a:ea typeface="+mn-ea"/>
                        <a:cs typeface="+mn-cs"/>
                        <a:sym typeface="Arial"/>
                      </a:endParaRPr>
                    </a:p>
                  </a:txBody>
                  <a:tcPr marL="114300" marR="114300" marT="0" marB="0"/>
                </a:tc>
                <a:extLst>
                  <a:ext uri="{0D108BD9-81ED-4DB2-BD59-A6C34878D82A}">
                    <a16:rowId xmlns:a16="http://schemas.microsoft.com/office/drawing/2014/main" val="3255465137"/>
                  </a:ext>
                </a:extLst>
              </a:tr>
              <a:tr h="873518">
                <a:tc>
                  <a:txBody>
                    <a:bodyPr/>
                    <a:lstStyle/>
                    <a:p>
                      <a:pPr algn="l">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lvl="0"/>
                      <a:r>
                        <a:rPr lang="en-GB" sz="1400" b="0" i="0" u="none" strike="noStrike" cap="none" dirty="0">
                          <a:solidFill>
                            <a:schemeClr val="dk1"/>
                          </a:solidFill>
                          <a:effectLst/>
                          <a:latin typeface="+mn-lt"/>
                          <a:ea typeface="+mn-ea"/>
                          <a:cs typeface="+mn-cs"/>
                          <a:sym typeface="Arial"/>
                        </a:rPr>
                        <a:t>Tall stature </a:t>
                      </a:r>
                    </a:p>
                    <a:p>
                      <a:pPr lvl="0"/>
                      <a:r>
                        <a:rPr lang="en-GB" sz="1400" b="0" i="0" u="none" strike="noStrike" cap="none" dirty="0">
                          <a:solidFill>
                            <a:schemeClr val="dk1"/>
                          </a:solidFill>
                          <a:effectLst/>
                          <a:latin typeface="+mn-lt"/>
                          <a:ea typeface="+mn-ea"/>
                          <a:cs typeface="+mn-cs"/>
                          <a:sym typeface="Arial"/>
                        </a:rPr>
                        <a:t>Long neck/limbs</a:t>
                      </a:r>
                    </a:p>
                    <a:p>
                      <a:r>
                        <a:rPr lang="en-GB" sz="1400" b="0" i="0" u="none" strike="noStrike" cap="none" dirty="0">
                          <a:solidFill>
                            <a:schemeClr val="dk1"/>
                          </a:solidFill>
                          <a:effectLst/>
                          <a:latin typeface="+mn-lt"/>
                          <a:ea typeface="+mn-ea"/>
                          <a:cs typeface="+mn-cs"/>
                          <a:sym typeface="Arial"/>
                        </a:rPr>
                        <a:t>Long fingers</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6969286"/>
                  </a:ext>
                </a:extLst>
              </a:tr>
              <a:tr h="695902">
                <a:tc>
                  <a:txBody>
                    <a:bodyPr/>
                    <a:lstStyle/>
                    <a:p>
                      <a:pPr algn="l">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lvl="0"/>
                      <a:r>
                        <a:rPr lang="en-GB" sz="1400" b="0" i="0" u="none" strike="noStrike" cap="none" dirty="0">
                          <a:solidFill>
                            <a:schemeClr val="dk1"/>
                          </a:solidFill>
                          <a:effectLst/>
                          <a:latin typeface="+mn-lt"/>
                          <a:ea typeface="+mn-ea"/>
                          <a:cs typeface="+mn-cs"/>
                          <a:sym typeface="Arial"/>
                        </a:rPr>
                        <a:t>Physical exam:</a:t>
                      </a:r>
                    </a:p>
                    <a:p>
                      <a:pPr marL="285750" lvl="1" indent="-285750">
                        <a:buFont typeface="Arial" panose="020B0604020202020204" pitchFamily="34" charset="0"/>
                        <a:buChar char="•"/>
                      </a:pPr>
                      <a:r>
                        <a:rPr lang="en-GB" sz="1400" b="0" i="0" u="none" strike="noStrike" cap="none" dirty="0">
                          <a:solidFill>
                            <a:schemeClr val="dk1"/>
                          </a:solidFill>
                          <a:effectLst/>
                          <a:latin typeface="+mn-lt"/>
                          <a:ea typeface="+mn-ea"/>
                          <a:cs typeface="+mn-cs"/>
                          <a:sym typeface="Arial"/>
                        </a:rPr>
                        <a:t>Cross their thumb across their palm, if the thumb tip goes past the opposite edge of the hand this indicates arachnodactyly. Next ask them to wrap the thumb and fingers of one hand around the other wrist, if the thumb and fingers overlap this also indicates arachnodactyly (fingers are abnormally long and slender).</a:t>
                      </a:r>
                    </a:p>
                    <a:p>
                      <a:pPr marL="285750" lvl="1" indent="-285750">
                        <a:buFont typeface="Arial" panose="020B0604020202020204" pitchFamily="34" charset="0"/>
                        <a:buChar char="•"/>
                      </a:pPr>
                      <a:r>
                        <a:rPr lang="en-GB" sz="1400" b="0" i="0" u="none" strike="noStrike" cap="none" dirty="0">
                          <a:solidFill>
                            <a:schemeClr val="dk1"/>
                          </a:solidFill>
                          <a:effectLst/>
                          <a:latin typeface="+mn-lt"/>
                          <a:ea typeface="+mn-ea"/>
                          <a:cs typeface="+mn-cs"/>
                          <a:sym typeface="Arial"/>
                        </a:rPr>
                        <a:t>Murmur suggestive of mitral or aortic regurgitation. Mouth has high arch palate</a:t>
                      </a:r>
                    </a:p>
                    <a:p>
                      <a:pPr lvl="0"/>
                      <a:r>
                        <a:rPr lang="en-GB" sz="1400" b="0" i="0" u="none" strike="noStrike" cap="none" dirty="0">
                          <a:solidFill>
                            <a:schemeClr val="dk1"/>
                          </a:solidFill>
                          <a:effectLst/>
                          <a:latin typeface="+mn-lt"/>
                          <a:ea typeface="+mn-ea"/>
                          <a:cs typeface="+mn-cs"/>
                          <a:sym typeface="Arial"/>
                        </a:rPr>
                        <a:t>Ghent Criteria:</a:t>
                      </a:r>
                    </a:p>
                    <a:p>
                      <a:pPr marL="285750" lvl="1" indent="-285750">
                        <a:buFont typeface="Arial" panose="020B0604020202020204" pitchFamily="34" charset="0"/>
                        <a:buChar char="•"/>
                      </a:pPr>
                      <a:r>
                        <a:rPr lang="en-US" sz="1400" b="0" i="0" u="none" strike="noStrike" cap="none" dirty="0">
                          <a:solidFill>
                            <a:schemeClr val="dk1"/>
                          </a:solidFill>
                          <a:effectLst/>
                          <a:latin typeface="+mn-lt"/>
                          <a:ea typeface="+mn-ea"/>
                          <a:cs typeface="+mn-cs"/>
                          <a:sym typeface="Arial"/>
                        </a:rPr>
                        <a:t>Major: enlarged aorta, lens dislocation, </a:t>
                      </a:r>
                      <a:r>
                        <a:rPr lang="en-US" sz="1400" b="0" i="0" u="none" strike="noStrike" cap="none" dirty="0" err="1">
                          <a:solidFill>
                            <a:schemeClr val="dk1"/>
                          </a:solidFill>
                          <a:effectLst/>
                          <a:latin typeface="+mn-lt"/>
                          <a:ea typeface="+mn-ea"/>
                          <a:cs typeface="+mn-cs"/>
                          <a:sym typeface="Arial"/>
                        </a:rPr>
                        <a:t>Fx</a:t>
                      </a:r>
                      <a:r>
                        <a:rPr lang="en-US" sz="1400" b="0" i="0" u="none" strike="noStrike" cap="none" dirty="0">
                          <a:solidFill>
                            <a:schemeClr val="dk1"/>
                          </a:solidFill>
                          <a:effectLst/>
                          <a:latin typeface="+mn-lt"/>
                          <a:ea typeface="+mn-ea"/>
                          <a:cs typeface="+mn-cs"/>
                          <a:sym typeface="Arial"/>
                        </a:rPr>
                        <a:t>, at least 4 skeletal problems</a:t>
                      </a:r>
                      <a:endParaRPr lang="en-GB" sz="1400" b="0" i="0" u="none" strike="noStrike" cap="none" dirty="0">
                        <a:solidFill>
                          <a:schemeClr val="dk1"/>
                        </a:solidFill>
                        <a:effectLst/>
                        <a:latin typeface="+mn-lt"/>
                        <a:ea typeface="+mn-ea"/>
                        <a:cs typeface="+mn-cs"/>
                        <a:sym typeface="Arial"/>
                      </a:endParaRPr>
                    </a:p>
                    <a:p>
                      <a:pPr marL="285750" lvl="1" indent="-285750">
                        <a:buFont typeface="Arial" panose="020B0604020202020204" pitchFamily="34" charset="0"/>
                        <a:buChar char="•"/>
                      </a:pPr>
                      <a:r>
                        <a:rPr lang="en-US" sz="1400" b="0" i="0" u="none" strike="noStrike" cap="none" dirty="0">
                          <a:solidFill>
                            <a:schemeClr val="dk1"/>
                          </a:solidFill>
                          <a:effectLst/>
                          <a:latin typeface="+mn-lt"/>
                          <a:ea typeface="+mn-ea"/>
                          <a:cs typeface="+mn-cs"/>
                          <a:sym typeface="Arial"/>
                        </a:rPr>
                        <a:t>Minor: myopia, loose joints, high arched palate</a:t>
                      </a:r>
                      <a:endParaRPr lang="en-GB" sz="1400" b="0" i="0" u="none" strike="noStrike" cap="none" dirty="0">
                        <a:solidFill>
                          <a:schemeClr val="dk1"/>
                        </a:solidFill>
                        <a:effectLst/>
                        <a:latin typeface="+mn-lt"/>
                        <a:ea typeface="+mn-ea"/>
                        <a:cs typeface="+mn-cs"/>
                        <a:sym typeface="Arial"/>
                      </a:endParaRPr>
                    </a:p>
                    <a:p>
                      <a:pPr lvl="0"/>
                      <a:r>
                        <a:rPr lang="en-US" sz="1400" b="0" i="0" u="none" strike="noStrike" cap="none" dirty="0">
                          <a:solidFill>
                            <a:schemeClr val="dk1"/>
                          </a:solidFill>
                          <a:effectLst/>
                          <a:latin typeface="+mn-lt"/>
                          <a:ea typeface="+mn-ea"/>
                          <a:cs typeface="+mn-cs"/>
                          <a:sym typeface="Arial"/>
                        </a:rPr>
                        <a:t>Can do echo to check heart, valves and aorta conditions</a:t>
                      </a:r>
                      <a:endParaRPr lang="en-GB" sz="1400" b="0" i="0" u="none" strike="noStrike" cap="none" dirty="0">
                        <a:solidFill>
                          <a:schemeClr val="dk1"/>
                        </a:solidFill>
                        <a:effectLst/>
                        <a:latin typeface="+mn-lt"/>
                        <a:ea typeface="+mn-ea"/>
                        <a:cs typeface="+mn-cs"/>
                        <a:sym typeface="Arial"/>
                      </a:endParaRPr>
                    </a:p>
                    <a:p>
                      <a:pPr lvl="0"/>
                      <a:r>
                        <a:rPr lang="en-US" sz="1400" b="0" i="0" u="none" strike="noStrike" cap="none" dirty="0">
                          <a:solidFill>
                            <a:schemeClr val="dk1"/>
                          </a:solidFill>
                          <a:effectLst/>
                          <a:latin typeface="+mn-lt"/>
                          <a:ea typeface="+mn-ea"/>
                          <a:cs typeface="+mn-cs"/>
                          <a:sym typeface="Arial"/>
                        </a:rPr>
                        <a:t>MRI</a:t>
                      </a:r>
                      <a:endParaRPr lang="en-GB" sz="1400" b="0" i="0" u="none" strike="noStrike" cap="none" dirty="0">
                        <a:solidFill>
                          <a:schemeClr val="dk1"/>
                        </a:solidFill>
                        <a:effectLst/>
                        <a:latin typeface="+mn-lt"/>
                        <a:ea typeface="+mn-ea"/>
                        <a:cs typeface="+mn-cs"/>
                        <a:sym typeface="Arial"/>
                      </a:endParaRPr>
                    </a:p>
                    <a:p>
                      <a:r>
                        <a:rPr lang="en-US" sz="1400" b="0" i="0" u="none" strike="noStrike" cap="none" dirty="0">
                          <a:solidFill>
                            <a:schemeClr val="dk1"/>
                          </a:solidFill>
                          <a:effectLst/>
                          <a:latin typeface="+mn-lt"/>
                          <a:ea typeface="+mn-ea"/>
                          <a:cs typeface="+mn-cs"/>
                          <a:sym typeface="Arial"/>
                        </a:rPr>
                        <a:t>Eye exam</a:t>
                      </a:r>
                      <a:endParaRPr lang="en-GB" sz="18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732907505"/>
                  </a:ext>
                </a:extLst>
              </a:tr>
              <a:tr h="554458">
                <a:tc>
                  <a:txBody>
                    <a:bodyPr/>
                    <a:lstStyle/>
                    <a:p>
                      <a:pPr algn="l">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lvl="0"/>
                      <a:r>
                        <a:rPr lang="en-GB" sz="1400" b="0" i="0" u="none" strike="noStrike" cap="none" dirty="0">
                          <a:solidFill>
                            <a:schemeClr val="dk1"/>
                          </a:solidFill>
                          <a:effectLst/>
                          <a:latin typeface="+mn-lt"/>
                          <a:ea typeface="+mn-ea"/>
                          <a:cs typeface="+mn-cs"/>
                          <a:sym typeface="Arial"/>
                        </a:rPr>
                        <a:t>Beta-blockers / ARBs (avoid intense exercise + coffee)</a:t>
                      </a:r>
                    </a:p>
                    <a:p>
                      <a:pPr lvl="0"/>
                      <a:r>
                        <a:rPr lang="en-GB" sz="1400" b="0" i="0" u="none" strike="noStrike" cap="none" dirty="0">
                          <a:solidFill>
                            <a:schemeClr val="dk1"/>
                          </a:solidFill>
                          <a:effectLst/>
                          <a:latin typeface="+mn-lt"/>
                          <a:ea typeface="+mn-ea"/>
                          <a:cs typeface="+mn-cs"/>
                          <a:sym typeface="Arial"/>
                        </a:rPr>
                        <a:t>Physio to strengthen joints + genetic counselling for implications</a:t>
                      </a:r>
                    </a:p>
                    <a:p>
                      <a:r>
                        <a:rPr lang="en-GB" sz="1400" b="0" i="0" u="none" strike="noStrike" cap="none" dirty="0">
                          <a:solidFill>
                            <a:schemeClr val="dk1"/>
                          </a:solidFill>
                          <a:effectLst/>
                          <a:latin typeface="+mn-lt"/>
                          <a:ea typeface="+mn-ea"/>
                          <a:cs typeface="+mn-cs"/>
                          <a:sym typeface="Arial"/>
                        </a:rPr>
                        <a:t>Yearly echo / review by ophthalmologist</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456825944"/>
                  </a:ext>
                </a:extLst>
              </a:tr>
              <a:tr h="554458">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Complications</a:t>
                      </a:r>
                    </a:p>
                  </a:txBody>
                  <a:tcPr/>
                </a:tc>
                <a:tc>
                  <a:txBody>
                    <a:bodyPr/>
                    <a:lstStyle/>
                    <a:p>
                      <a:pPr lvl="0"/>
                      <a:r>
                        <a:rPr lang="en-GB" sz="1400" b="0" i="0" u="none" strike="noStrike" cap="none" dirty="0">
                          <a:solidFill>
                            <a:schemeClr val="dk1"/>
                          </a:solidFill>
                          <a:effectLst/>
                          <a:latin typeface="+mn-lt"/>
                          <a:ea typeface="+mn-ea"/>
                          <a:cs typeface="+mn-cs"/>
                          <a:sym typeface="Arial"/>
                        </a:rPr>
                        <a:t>Mitral/aortic valve prolapse (with regurgitation)</a:t>
                      </a:r>
                    </a:p>
                    <a:p>
                      <a:pPr lvl="0"/>
                      <a:r>
                        <a:rPr lang="en-GB" sz="1400" b="0" i="0" u="none" strike="noStrike" cap="none" dirty="0">
                          <a:solidFill>
                            <a:schemeClr val="dk1"/>
                          </a:solidFill>
                          <a:effectLst/>
                          <a:latin typeface="+mn-lt"/>
                          <a:ea typeface="+mn-ea"/>
                          <a:cs typeface="+mn-cs"/>
                          <a:sym typeface="Arial"/>
                        </a:rPr>
                        <a:t>Aortic aneurysms (</a:t>
                      </a:r>
                      <a:r>
                        <a:rPr lang="en-GB" sz="1400" b="0" i="0" u="none" strike="noStrike" cap="none" dirty="0" err="1">
                          <a:solidFill>
                            <a:schemeClr val="dk1"/>
                          </a:solidFill>
                          <a:effectLst/>
                          <a:latin typeface="+mn-lt"/>
                          <a:ea typeface="+mn-ea"/>
                          <a:cs typeface="+mn-cs"/>
                          <a:sym typeface="Arial"/>
                        </a:rPr>
                        <a:t>espc</a:t>
                      </a:r>
                      <a:r>
                        <a:rPr lang="en-GB" sz="1400" b="0" i="0" u="none" strike="noStrike" cap="none" dirty="0">
                          <a:solidFill>
                            <a:schemeClr val="dk1"/>
                          </a:solidFill>
                          <a:effectLst/>
                          <a:latin typeface="+mn-lt"/>
                          <a:ea typeface="+mn-ea"/>
                          <a:cs typeface="+mn-cs"/>
                          <a:sym typeface="Arial"/>
                        </a:rPr>
                        <a:t> </a:t>
                      </a:r>
                      <a:r>
                        <a:rPr lang="en-GB" sz="1400" b="0" i="0" u="none" strike="noStrike" cap="none" dirty="0" err="1">
                          <a:solidFill>
                            <a:schemeClr val="dk1"/>
                          </a:solidFill>
                          <a:effectLst/>
                          <a:latin typeface="+mn-lt"/>
                          <a:ea typeface="+mn-ea"/>
                          <a:cs typeface="+mn-cs"/>
                          <a:sym typeface="Arial"/>
                        </a:rPr>
                        <a:t>preg</a:t>
                      </a:r>
                      <a:r>
                        <a:rPr lang="en-GB" sz="1400" b="0" i="0" u="none" strike="noStrike" cap="none" dirty="0">
                          <a:solidFill>
                            <a:schemeClr val="dk1"/>
                          </a:solidFill>
                          <a:effectLst/>
                          <a:latin typeface="+mn-lt"/>
                          <a:ea typeface="+mn-ea"/>
                          <a:cs typeface="+mn-cs"/>
                          <a:sym typeface="Arial"/>
                        </a:rPr>
                        <a:t>)</a:t>
                      </a:r>
                    </a:p>
                    <a:p>
                      <a:pPr lvl="0"/>
                      <a:r>
                        <a:rPr lang="en-GB" sz="1400" b="0" i="0" u="none" strike="noStrike" cap="none" dirty="0">
                          <a:solidFill>
                            <a:schemeClr val="dk1"/>
                          </a:solidFill>
                          <a:effectLst/>
                          <a:latin typeface="+mn-lt"/>
                          <a:ea typeface="+mn-ea"/>
                          <a:cs typeface="+mn-cs"/>
                          <a:sym typeface="Arial"/>
                        </a:rPr>
                        <a:t>Lens dislocation</a:t>
                      </a:r>
                    </a:p>
                    <a:p>
                      <a:r>
                        <a:rPr lang="en-GB" sz="1400" b="0" i="0" u="none" strike="noStrike" cap="none" dirty="0">
                          <a:solidFill>
                            <a:schemeClr val="dk1"/>
                          </a:solidFill>
                          <a:effectLst/>
                          <a:latin typeface="+mn-lt"/>
                          <a:ea typeface="+mn-ea"/>
                          <a:cs typeface="+mn-cs"/>
                          <a:sym typeface="Arial"/>
                        </a:rPr>
                        <a:t>Pneumothorax</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955314594"/>
                  </a:ext>
                </a:extLst>
              </a:tr>
            </a:tbl>
          </a:graphicData>
        </a:graphic>
      </p:graphicFrame>
      <p:sp>
        <p:nvSpPr>
          <p:cNvPr id="6" name="TextBox 5">
            <a:extLst>
              <a:ext uri="{FF2B5EF4-FFF2-40B4-BE49-F238E27FC236}">
                <a16:creationId xmlns:a16="http://schemas.microsoft.com/office/drawing/2014/main" id="{80F87D0E-DD2E-FD49-3FDC-82A937248885}"/>
              </a:ext>
            </a:extLst>
          </p:cNvPr>
          <p:cNvSpPr txBox="1"/>
          <p:nvPr/>
        </p:nvSpPr>
        <p:spPr>
          <a:xfrm>
            <a:off x="4560230" y="2069063"/>
            <a:ext cx="4165600" cy="738664"/>
          </a:xfrm>
          <a:prstGeom prst="rect">
            <a:avLst/>
          </a:prstGeom>
          <a:noFill/>
        </p:spPr>
        <p:txBody>
          <a:bodyPr wrap="square" rtlCol="0">
            <a:spAutoFit/>
          </a:bodyPr>
          <a:lstStyle/>
          <a:p>
            <a:pPr marL="285750" indent="-285750">
              <a:buFont typeface="Arial" panose="020B0604020202020204" pitchFamily="34" charset="0"/>
              <a:buChar char="•"/>
            </a:pPr>
            <a:r>
              <a:rPr lang="en-GB" dirty="0"/>
              <a:t>Hypermobility</a:t>
            </a:r>
          </a:p>
          <a:p>
            <a:pPr marL="285750" indent="-285750">
              <a:buFont typeface="Arial" panose="020B0604020202020204" pitchFamily="34" charset="0"/>
              <a:buChar char="•"/>
            </a:pPr>
            <a:r>
              <a:rPr lang="en-GB" dirty="0"/>
              <a:t>Pectus Carinatum / Pectus Excavatum</a:t>
            </a:r>
          </a:p>
          <a:p>
            <a:pPr marL="285750" indent="-285750">
              <a:buFont typeface="Arial" panose="020B0604020202020204" pitchFamily="34" charset="0"/>
              <a:buChar char="•"/>
            </a:pPr>
            <a:r>
              <a:rPr lang="en-GB" dirty="0"/>
              <a:t>High arch plate</a:t>
            </a:r>
          </a:p>
        </p:txBody>
      </p:sp>
      <p:sp>
        <p:nvSpPr>
          <p:cNvPr id="7" name="TextBox 6">
            <a:extLst>
              <a:ext uri="{FF2B5EF4-FFF2-40B4-BE49-F238E27FC236}">
                <a16:creationId xmlns:a16="http://schemas.microsoft.com/office/drawing/2014/main" id="{FBE2EB3B-9F26-E28E-4960-1F0E6AABD80F}"/>
              </a:ext>
            </a:extLst>
          </p:cNvPr>
          <p:cNvSpPr txBox="1"/>
          <p:nvPr/>
        </p:nvSpPr>
        <p:spPr>
          <a:xfrm>
            <a:off x="5673067" y="5933504"/>
            <a:ext cx="2962933" cy="738664"/>
          </a:xfrm>
          <a:prstGeom prst="rect">
            <a:avLst/>
          </a:prstGeom>
          <a:noFill/>
        </p:spPr>
        <p:txBody>
          <a:bodyPr wrap="square" rtlCol="0">
            <a:spAutoFit/>
          </a:bodyPr>
          <a:lstStyle/>
          <a:p>
            <a:pPr marL="285750" indent="-285750">
              <a:buFont typeface="Arial" panose="020B0604020202020204" pitchFamily="34" charset="0"/>
              <a:buChar char="•"/>
            </a:pPr>
            <a:r>
              <a:rPr lang="en-GB" dirty="0"/>
              <a:t>GORD</a:t>
            </a:r>
          </a:p>
          <a:p>
            <a:pPr marL="285750" indent="-285750">
              <a:buFont typeface="Arial" panose="020B0604020202020204" pitchFamily="34" charset="0"/>
              <a:buChar char="•"/>
            </a:pPr>
            <a:r>
              <a:rPr lang="en-GB" dirty="0"/>
              <a:t>Scoliosis</a:t>
            </a:r>
          </a:p>
          <a:p>
            <a:pPr marL="285750" indent="-285750">
              <a:buFont typeface="Arial" panose="020B0604020202020204" pitchFamily="34" charset="0"/>
              <a:buChar char="•"/>
            </a:pPr>
            <a:r>
              <a:rPr lang="en-GB" dirty="0"/>
              <a:t>Joint dislocation and pain</a:t>
            </a:r>
          </a:p>
        </p:txBody>
      </p:sp>
      <p:pic>
        <p:nvPicPr>
          <p:cNvPr id="8" name="Google Shape;307;p32" descr="A picture containing clothing, person, swimsuit&#10;&#10;Description automatically generated">
            <a:extLst>
              <a:ext uri="{FF2B5EF4-FFF2-40B4-BE49-F238E27FC236}">
                <a16:creationId xmlns:a16="http://schemas.microsoft.com/office/drawing/2014/main" id="{7C21B3EC-33DF-1948-56B3-D81E5A126B06}"/>
              </a:ext>
            </a:extLst>
          </p:cNvPr>
          <p:cNvPicPr/>
          <p:nvPr/>
        </p:nvPicPr>
        <p:blipFill rotWithShape="1">
          <a:blip r:embed="rId3">
            <a:alphaModFix/>
          </a:blip>
          <a:srcRect/>
          <a:stretch/>
        </p:blipFill>
        <p:spPr>
          <a:xfrm>
            <a:off x="10002129" y="2069063"/>
            <a:ext cx="2189871" cy="2573275"/>
          </a:xfrm>
          <a:prstGeom prst="rect">
            <a:avLst/>
          </a:prstGeom>
          <a:noFill/>
          <a:ln>
            <a:noFill/>
          </a:ln>
        </p:spPr>
      </p:pic>
    </p:spTree>
    <p:extLst>
      <p:ext uri="{BB962C8B-B14F-4D97-AF65-F5344CB8AC3E}">
        <p14:creationId xmlns:p14="http://schemas.microsoft.com/office/powerpoint/2010/main" val="2384812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Marfan’s</a:t>
            </a:r>
            <a:endParaRPr dirty="0">
              <a:solidFill>
                <a:srgbClr val="FFFFFF"/>
              </a:solidFill>
            </a:endParaRPr>
          </a:p>
        </p:txBody>
      </p:sp>
      <p:pic>
        <p:nvPicPr>
          <p:cNvPr id="3" name="Picture 2">
            <a:extLst>
              <a:ext uri="{FF2B5EF4-FFF2-40B4-BE49-F238E27FC236}">
                <a16:creationId xmlns:a16="http://schemas.microsoft.com/office/drawing/2014/main" id="{32A36A91-BB45-3619-94E7-10C6523C24B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4100" y="1362393"/>
            <a:ext cx="8826500" cy="4935930"/>
          </a:xfrm>
          <a:prstGeom prst="rect">
            <a:avLst/>
          </a:prstGeom>
          <a:noFill/>
        </p:spPr>
      </p:pic>
    </p:spTree>
    <p:extLst>
      <p:ext uri="{BB962C8B-B14F-4D97-AF65-F5344CB8AC3E}">
        <p14:creationId xmlns:p14="http://schemas.microsoft.com/office/powerpoint/2010/main" val="1120808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Ehlers-Danlos Syndrome</a:t>
            </a:r>
            <a:endParaRPr dirty="0">
              <a:solidFill>
                <a:srgbClr val="FFFFFF"/>
              </a:solidFill>
            </a:endParaRPr>
          </a:p>
        </p:txBody>
      </p:sp>
      <p:graphicFrame>
        <p:nvGraphicFramePr>
          <p:cNvPr id="2" name="Table 1">
            <a:extLst>
              <a:ext uri="{FF2B5EF4-FFF2-40B4-BE49-F238E27FC236}">
                <a16:creationId xmlns:a16="http://schemas.microsoft.com/office/drawing/2014/main" id="{392B67E2-D4E3-4B4F-BCFB-1ACA7DBF78C7}"/>
              </a:ext>
            </a:extLst>
          </p:cNvPr>
          <p:cNvGraphicFramePr>
            <a:graphicFrameLocks noGrp="1"/>
          </p:cNvGraphicFramePr>
          <p:nvPr>
            <p:extLst>
              <p:ext uri="{D42A27DB-BD31-4B8C-83A1-F6EECF244321}">
                <p14:modId xmlns:p14="http://schemas.microsoft.com/office/powerpoint/2010/main" val="35852476"/>
              </p:ext>
            </p:extLst>
          </p:nvPr>
        </p:nvGraphicFramePr>
        <p:xfrm>
          <a:off x="128859" y="1432802"/>
          <a:ext cx="11555141" cy="5078985"/>
        </p:xfrm>
        <a:graphic>
          <a:graphicData uri="http://schemas.openxmlformats.org/drawingml/2006/table">
            <a:tbl>
              <a:tblPr bandRow="1">
                <a:tableStyleId>{775DCB02-9BB8-47FD-8907-85C794F793BA}</a:tableStyleId>
              </a:tblPr>
              <a:tblGrid>
                <a:gridCol w="1599826">
                  <a:extLst>
                    <a:ext uri="{9D8B030D-6E8A-4147-A177-3AD203B41FA5}">
                      <a16:colId xmlns:a16="http://schemas.microsoft.com/office/drawing/2014/main" val="144472447"/>
                    </a:ext>
                  </a:extLst>
                </a:gridCol>
                <a:gridCol w="9955315">
                  <a:extLst>
                    <a:ext uri="{9D8B030D-6E8A-4147-A177-3AD203B41FA5}">
                      <a16:colId xmlns:a16="http://schemas.microsoft.com/office/drawing/2014/main" val="1325350694"/>
                    </a:ext>
                  </a:extLst>
                </a:gridCol>
              </a:tblGrid>
              <a:tr h="680955">
                <a:tc>
                  <a:txBody>
                    <a:bodyPr/>
                    <a:lstStyle/>
                    <a:p>
                      <a:pPr algn="l">
                        <a:lnSpc>
                          <a:spcPct val="107000"/>
                        </a:lnSpc>
                        <a:spcAft>
                          <a:spcPts val="800"/>
                        </a:spcAft>
                      </a:pPr>
                      <a:r>
                        <a:rPr lang="en-GB" sz="1400" dirty="0">
                          <a:effectLst/>
                          <a:latin typeface="Garamond" panose="02020404030301010803" pitchFamily="18" charset="0"/>
                        </a:rPr>
                        <a:t>Pathology </a:t>
                      </a:r>
                    </a:p>
                  </a:txBody>
                  <a:tcPr/>
                </a:tc>
                <a:tc>
                  <a:txBody>
                    <a:bodyPr/>
                    <a:lstStyle/>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EDS is an umbrella term used for a group of genetic conditions that cause defects in collagen, resulting in hypermobility of joints and abnormalities in connective tissue such as the skin, bones, blood vessels and organs</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EDS is a multisystemic disorder so symptoms vary based on which type of EDS (13 types) </a:t>
                      </a:r>
                      <a:r>
                        <a:rPr lang="en-US"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US" sz="1400" dirty="0">
                          <a:effectLst/>
                          <a:latin typeface="Garamond" panose="02020404030301010803" pitchFamily="18" charset="0"/>
                          <a:ea typeface="Calibri" panose="020F0502020204030204" pitchFamily="34" charset="0"/>
                          <a:cs typeface="Times New Roman" panose="02020603050405020304" pitchFamily="18" charset="0"/>
                        </a:rPr>
                        <a:t> </a:t>
                      </a:r>
                      <a:r>
                        <a:rPr lang="en-US" sz="1400" dirty="0">
                          <a:effectLst/>
                          <a:latin typeface="Garamond" panose="02020404030301010803" pitchFamily="18" charset="0"/>
                          <a:ea typeface="Times New Roman" panose="02020603050405020304" pitchFamily="18" charset="0"/>
                        </a:rPr>
                        <a:t>Most common type is “</a:t>
                      </a:r>
                      <a:r>
                        <a:rPr lang="en-US" sz="1400" b="1" dirty="0">
                          <a:effectLst/>
                          <a:latin typeface="Garamond" panose="02020404030301010803" pitchFamily="18" charset="0"/>
                          <a:ea typeface="Times New Roman" panose="02020603050405020304" pitchFamily="18" charset="0"/>
                        </a:rPr>
                        <a:t>hypermobile EDS</a:t>
                      </a:r>
                      <a:r>
                        <a:rPr lang="en-US" sz="1400" dirty="0">
                          <a:effectLst/>
                          <a:latin typeface="Garamond" panose="02020404030301010803" pitchFamily="18" charset="0"/>
                          <a:ea typeface="Times New Roman" panose="02020603050405020304" pitchFamily="18" charset="0"/>
                        </a:rPr>
                        <a:t>) </a:t>
                      </a:r>
                      <a:r>
                        <a:rPr lang="en-US" sz="1400" dirty="0">
                          <a:effectLst/>
                          <a:latin typeface="Garamond" panose="02020404030301010803" pitchFamily="18" charset="0"/>
                          <a:ea typeface="Times New Roman" panose="02020603050405020304" pitchFamily="18" charset="0"/>
                          <a:sym typeface="Wingdings" panose="05000000000000000000" pitchFamily="2" charset="2"/>
                        </a:rPr>
                        <a:t></a:t>
                      </a:r>
                      <a:r>
                        <a:rPr lang="en-US" sz="1400" dirty="0">
                          <a:effectLst/>
                          <a:latin typeface="Garamond" panose="02020404030301010803" pitchFamily="18" charset="0"/>
                          <a:ea typeface="Times New Roman" panose="02020603050405020304" pitchFamily="18" charset="0"/>
                        </a:rPr>
                        <a:t> joint hypermobility, soft and stretchy skin. </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255465137"/>
                  </a:ext>
                </a:extLst>
              </a:tr>
              <a:tr h="873518">
                <a:tc>
                  <a:txBody>
                    <a:bodyPr/>
                    <a:lstStyle/>
                    <a:p>
                      <a:pPr algn="l">
                        <a:lnSpc>
                          <a:spcPct val="107000"/>
                        </a:lnSpc>
                        <a:spcAft>
                          <a:spcPts val="800"/>
                        </a:spcAft>
                      </a:pPr>
                      <a:r>
                        <a:rPr lang="en-GB" sz="1400" dirty="0">
                          <a:effectLst/>
                          <a:latin typeface="Garamond" panose="02020404030301010803" pitchFamily="18" charset="0"/>
                        </a:rPr>
                        <a:t>Presentation</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Varies between types but generally:</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Joint hypermobility</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Easily stretched skin (hyperextensibility)</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Easy bruising</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Chronic joint pain</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Re-occurring dislocations </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76969286"/>
                  </a:ext>
                </a:extLst>
              </a:tr>
              <a:tr h="695902">
                <a:tc>
                  <a:txBody>
                    <a:bodyPr/>
                    <a:lstStyle/>
                    <a:p>
                      <a:pPr algn="l">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Use Beighton score to assess hypermobility. One point is scored for each side of the body, with a maximum score of 9:</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Palms flat on floor with straight legs (score 1)</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Elbows hyperextend</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Knees hyperextend</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Thumb can bend to touch the forearm</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Little finger hyperextends past 90 degrees</a:t>
                      </a:r>
                    </a:p>
                    <a:p>
                      <a:pPr marL="0" lvl="0" indent="0" algn="l">
                        <a:buFont typeface="Symbol" panose="05050102010706020507" pitchFamily="18" charset="2"/>
                        <a:buNone/>
                      </a:pPr>
                      <a:r>
                        <a:rPr lang="en-GB" sz="1400" b="0" i="0" u="none" strike="noStrike" cap="none" dirty="0">
                          <a:solidFill>
                            <a:schemeClr val="dk1"/>
                          </a:solidFill>
                          <a:effectLst/>
                          <a:latin typeface="Garamond" panose="02020404030301010803" pitchFamily="18" charset="0"/>
                          <a:ea typeface="+mn-ea"/>
                          <a:cs typeface="+mn-cs"/>
                          <a:sym typeface="Arial"/>
                        </a:rPr>
                        <a:t>Exclude </a:t>
                      </a:r>
                      <a:r>
                        <a:rPr lang="en-GB" sz="1400" b="0" i="0" u="none" strike="noStrike" cap="none" dirty="0" err="1">
                          <a:solidFill>
                            <a:schemeClr val="dk1"/>
                          </a:solidFill>
                          <a:effectLst/>
                          <a:latin typeface="Garamond" panose="02020404030301010803" pitchFamily="18" charset="0"/>
                          <a:ea typeface="+mn-ea"/>
                          <a:cs typeface="+mn-cs"/>
                          <a:sym typeface="Arial"/>
                        </a:rPr>
                        <a:t>marfans</a:t>
                      </a:r>
                      <a:r>
                        <a:rPr lang="en-GB" sz="1400" b="0" i="0" u="none" strike="noStrike" cap="none" dirty="0">
                          <a:solidFill>
                            <a:schemeClr val="dk1"/>
                          </a:solidFill>
                          <a:effectLst/>
                          <a:latin typeface="Garamond" panose="02020404030301010803" pitchFamily="18" charset="0"/>
                          <a:ea typeface="+mn-ea"/>
                          <a:cs typeface="+mn-cs"/>
                          <a:sym typeface="Arial"/>
                        </a:rPr>
                        <a:t> (would have high arch palate, arachnodactyly, arm span)</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732907505"/>
                  </a:ext>
                </a:extLst>
              </a:tr>
              <a:tr h="554458">
                <a:tc>
                  <a:txBody>
                    <a:bodyPr/>
                    <a:lstStyle/>
                    <a:p>
                      <a:pPr algn="l">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a:tc>
                <a:tc>
                  <a:txBody>
                    <a:bodyPr/>
                    <a:lstStyle/>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Fitness and avoid contact sports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Physiotherapy (strengthen and stabilize joints. </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Occupational therapy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 </a:t>
                      </a:r>
                      <a:r>
                        <a:rPr lang="en-GB" sz="1400" dirty="0">
                          <a:effectLst/>
                          <a:latin typeface="Garamond" panose="02020404030301010803" pitchFamily="18" charset="0"/>
                          <a:ea typeface="Times New Roman" panose="02020603050405020304" pitchFamily="18" charset="0"/>
                        </a:rPr>
                        <a:t> maximise function</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Psychological support (manage chronic </a:t>
                      </a:r>
                      <a:r>
                        <a:rPr lang="en-GB" sz="1400" dirty="0" err="1">
                          <a:effectLst/>
                          <a:latin typeface="Garamond" panose="02020404030301010803" pitchFamily="18" charset="0"/>
                          <a:ea typeface="Times New Roman" panose="02020603050405020304" pitchFamily="18" charset="0"/>
                        </a:rPr>
                        <a:t>condition+pain</a:t>
                      </a:r>
                      <a:r>
                        <a:rPr lang="en-GB" sz="1400" dirty="0">
                          <a:effectLst/>
                          <a:latin typeface="Garamond" panose="02020404030301010803" pitchFamily="18" charset="0"/>
                          <a:ea typeface="Times New Roman" panose="02020603050405020304" pitchFamily="18" charset="0"/>
                        </a:rPr>
                        <a:t>)</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Genetic counselling </a:t>
                      </a:r>
                    </a:p>
                  </a:txBody>
                  <a:tcPr marL="114300" marR="114300" marT="0" marB="0"/>
                </a:tc>
                <a:extLst>
                  <a:ext uri="{0D108BD9-81ED-4DB2-BD59-A6C34878D82A}">
                    <a16:rowId xmlns:a16="http://schemas.microsoft.com/office/drawing/2014/main" val="456825944"/>
                  </a:ext>
                </a:extLst>
              </a:tr>
            </a:tbl>
          </a:graphicData>
        </a:graphic>
      </p:graphicFrame>
      <p:sp>
        <p:nvSpPr>
          <p:cNvPr id="3" name="TextBox 2">
            <a:extLst>
              <a:ext uri="{FF2B5EF4-FFF2-40B4-BE49-F238E27FC236}">
                <a16:creationId xmlns:a16="http://schemas.microsoft.com/office/drawing/2014/main" id="{99C6AA2D-747F-C7D0-0582-D5528162E2EC}"/>
              </a:ext>
            </a:extLst>
          </p:cNvPr>
          <p:cNvSpPr txBox="1"/>
          <p:nvPr/>
        </p:nvSpPr>
        <p:spPr>
          <a:xfrm>
            <a:off x="6832599" y="4077847"/>
            <a:ext cx="4165600" cy="1169551"/>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Garamond" panose="02020404030301010803" pitchFamily="18" charset="0"/>
              </a:rPr>
              <a:t>Poor wound healing / bleeding</a:t>
            </a:r>
          </a:p>
          <a:p>
            <a:pPr marL="285750" indent="-285750">
              <a:buFont typeface="Arial" panose="020B0604020202020204" pitchFamily="34" charset="0"/>
              <a:buChar char="•"/>
            </a:pPr>
            <a:r>
              <a:rPr lang="en-GB" dirty="0">
                <a:latin typeface="Garamond" panose="02020404030301010803" pitchFamily="18" charset="0"/>
              </a:rPr>
              <a:t>Headaches, Dizziness, Syncope</a:t>
            </a:r>
          </a:p>
          <a:p>
            <a:pPr marL="285750" indent="-285750">
              <a:buFont typeface="Arial" panose="020B0604020202020204" pitchFamily="34" charset="0"/>
              <a:buChar char="•"/>
            </a:pPr>
            <a:r>
              <a:rPr lang="en-GB" dirty="0">
                <a:latin typeface="Garamond" panose="02020404030301010803" pitchFamily="18" charset="0"/>
              </a:rPr>
              <a:t>GORD, </a:t>
            </a:r>
            <a:r>
              <a:rPr lang="en-GB" dirty="0" err="1">
                <a:latin typeface="Garamond" panose="02020404030301010803" pitchFamily="18" charset="0"/>
              </a:rPr>
              <a:t>abdo</a:t>
            </a:r>
            <a:r>
              <a:rPr lang="en-GB" dirty="0">
                <a:latin typeface="Garamond" panose="02020404030301010803" pitchFamily="18" charset="0"/>
              </a:rPr>
              <a:t> pain, IBS</a:t>
            </a:r>
          </a:p>
          <a:p>
            <a:pPr marL="285750" indent="-285750">
              <a:buFont typeface="Arial" panose="020B0604020202020204" pitchFamily="34" charset="0"/>
              <a:buChar char="•"/>
            </a:pPr>
            <a:r>
              <a:rPr lang="en-GB" dirty="0">
                <a:latin typeface="Garamond" panose="02020404030301010803" pitchFamily="18" charset="0"/>
              </a:rPr>
              <a:t>Menorrhagia, Dysmenorrhea</a:t>
            </a:r>
          </a:p>
          <a:p>
            <a:pPr marL="285750" indent="-285750">
              <a:buFont typeface="Arial" panose="020B0604020202020204" pitchFamily="34" charset="0"/>
              <a:buChar char="•"/>
            </a:pPr>
            <a:r>
              <a:rPr lang="en-GB" dirty="0" err="1">
                <a:latin typeface="Garamond" panose="02020404030301010803" pitchFamily="18" charset="0"/>
              </a:rPr>
              <a:t>UIncontinence</a:t>
            </a:r>
            <a:r>
              <a:rPr lang="en-GB" dirty="0">
                <a:latin typeface="Garamond" panose="02020404030301010803" pitchFamily="18" charset="0"/>
              </a:rPr>
              <a:t>, Pelvic Organ Prolapse</a:t>
            </a:r>
          </a:p>
        </p:txBody>
      </p:sp>
    </p:spTree>
    <p:extLst>
      <p:ext uri="{BB962C8B-B14F-4D97-AF65-F5344CB8AC3E}">
        <p14:creationId xmlns:p14="http://schemas.microsoft.com/office/powerpoint/2010/main" val="11620171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Ehlers-Danlos Syndrome</a:t>
            </a:r>
            <a:endParaRPr dirty="0">
              <a:solidFill>
                <a:srgbClr val="FFFFFF"/>
              </a:solidFill>
            </a:endParaRPr>
          </a:p>
        </p:txBody>
      </p:sp>
      <p:pic>
        <p:nvPicPr>
          <p:cNvPr id="5" name="Picture 4">
            <a:extLst>
              <a:ext uri="{FF2B5EF4-FFF2-40B4-BE49-F238E27FC236}">
                <a16:creationId xmlns:a16="http://schemas.microsoft.com/office/drawing/2014/main" id="{3F0A0443-B85E-F6A2-AFDC-413B5771A79E}"/>
              </a:ext>
            </a:extLst>
          </p:cNvPr>
          <p:cNvPicPr>
            <a:picLocks noChangeAspect="1"/>
          </p:cNvPicPr>
          <p:nvPr/>
        </p:nvPicPr>
        <p:blipFill>
          <a:blip r:embed="rId3"/>
          <a:stretch>
            <a:fillRect/>
          </a:stretch>
        </p:blipFill>
        <p:spPr>
          <a:xfrm>
            <a:off x="990600" y="1435100"/>
            <a:ext cx="9956800" cy="5227320"/>
          </a:xfrm>
          <a:prstGeom prst="rect">
            <a:avLst/>
          </a:prstGeom>
        </p:spPr>
      </p:pic>
    </p:spTree>
    <p:extLst>
      <p:ext uri="{BB962C8B-B14F-4D97-AF65-F5344CB8AC3E}">
        <p14:creationId xmlns:p14="http://schemas.microsoft.com/office/powerpoint/2010/main" val="32691945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Red Flags For Back Pain  </a:t>
            </a:r>
            <a:endParaRPr dirty="0">
              <a:solidFill>
                <a:srgbClr val="FFFFFF"/>
              </a:solidFill>
            </a:endParaRPr>
          </a:p>
        </p:txBody>
      </p:sp>
      <p:sp>
        <p:nvSpPr>
          <p:cNvPr id="2" name="TextBox 1">
            <a:extLst>
              <a:ext uri="{FF2B5EF4-FFF2-40B4-BE49-F238E27FC236}">
                <a16:creationId xmlns:a16="http://schemas.microsoft.com/office/drawing/2014/main" id="{E0AFB414-A5B3-7302-CD4B-52DA0299B87E}"/>
              </a:ext>
            </a:extLst>
          </p:cNvPr>
          <p:cNvSpPr txBox="1"/>
          <p:nvPr/>
        </p:nvSpPr>
        <p:spPr>
          <a:xfrm>
            <a:off x="1533379" y="1690062"/>
            <a:ext cx="8821646" cy="3477875"/>
          </a:xfrm>
          <a:prstGeom prst="rect">
            <a:avLst/>
          </a:prstGeom>
          <a:noFill/>
        </p:spPr>
        <p:txBody>
          <a:bodyPr wrap="none" rtlCol="0">
            <a:spAutoFit/>
          </a:bodyPr>
          <a:lstStyle/>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TUNA FISH:</a:t>
            </a:r>
          </a:p>
          <a:p>
            <a:pPr marL="0" lvl="0" indent="0" algn="l" rtl="0">
              <a:lnSpc>
                <a:spcPct val="100000"/>
              </a:lnSpc>
              <a:spcBef>
                <a:spcPts val="0"/>
              </a:spcBef>
              <a:spcAft>
                <a:spcPts val="0"/>
              </a:spcAft>
              <a:buSzPts val="1200"/>
              <a:buNone/>
            </a:pPr>
            <a:endParaRPr lang="en-GB" sz="2000" b="1"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Trauma - osteoporosis</a:t>
            </a: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Unexplained weight loss - cancer</a:t>
            </a: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Neurological symptoms - cauda equina syndrome</a:t>
            </a: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Age &gt; 50 or &lt; 20 - secondary bone cancer, ankylosing spondylitis, herniated disc</a:t>
            </a:r>
          </a:p>
          <a:p>
            <a:pPr marL="0" lvl="0" indent="0" algn="l" rtl="0">
              <a:lnSpc>
                <a:spcPct val="100000"/>
              </a:lnSpc>
              <a:spcBef>
                <a:spcPts val="0"/>
              </a:spcBef>
              <a:spcAft>
                <a:spcPts val="0"/>
              </a:spcAft>
              <a:buSzPts val="1200"/>
              <a:buNone/>
            </a:pPr>
            <a:endParaRPr lang="en-GB" sz="2000" b="1"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Fever - infection</a:t>
            </a: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IV drug use - infection</a:t>
            </a: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Steroid use - infection</a:t>
            </a:r>
          </a:p>
          <a:p>
            <a:pPr marL="0" lvl="0" indent="0" algn="l" rtl="0">
              <a:lnSpc>
                <a:spcPct val="100000"/>
              </a:lnSpc>
              <a:spcBef>
                <a:spcPts val="0"/>
              </a:spcBef>
              <a:spcAft>
                <a:spcPts val="0"/>
              </a:spcAft>
              <a:buSzPts val="1200"/>
              <a:buNone/>
            </a:pPr>
            <a:r>
              <a:rPr lang="en-GB" sz="2000" b="1" dirty="0">
                <a:latin typeface="Calibri" panose="020F0502020204030204" pitchFamily="34" charset="0"/>
                <a:cs typeface="Calibri" panose="020F0502020204030204" pitchFamily="34" charset="0"/>
              </a:rPr>
              <a:t>&gt; History of cancer - cancer metastasised to the spine</a:t>
            </a:r>
          </a:p>
        </p:txBody>
      </p:sp>
    </p:spTree>
    <p:extLst>
      <p:ext uri="{BB962C8B-B14F-4D97-AF65-F5344CB8AC3E}">
        <p14:creationId xmlns:p14="http://schemas.microsoft.com/office/powerpoint/2010/main" val="3644519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38232"/>
            <a:ext cx="10515600" cy="906368"/>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Lower Back Pain</a:t>
            </a:r>
            <a:endParaRPr dirty="0">
              <a:solidFill>
                <a:srgbClr val="FFFFFF"/>
              </a:solidFill>
            </a:endParaRPr>
          </a:p>
        </p:txBody>
      </p:sp>
      <p:pic>
        <p:nvPicPr>
          <p:cNvPr id="2050" name="Picture 2">
            <a:extLst>
              <a:ext uri="{FF2B5EF4-FFF2-40B4-BE49-F238E27FC236}">
                <a16:creationId xmlns:a16="http://schemas.microsoft.com/office/drawing/2014/main" id="{381205FE-D93E-5F7D-C3C8-2F7517C52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99" y="135145"/>
            <a:ext cx="5049349" cy="3624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E19CE83-CF2E-3E5E-EA3B-8342012A0F75}"/>
              </a:ext>
            </a:extLst>
          </p:cNvPr>
          <p:cNvPicPr>
            <a:picLocks noChangeAspect="1"/>
          </p:cNvPicPr>
          <p:nvPr/>
        </p:nvPicPr>
        <p:blipFill>
          <a:blip r:embed="rId4"/>
          <a:stretch>
            <a:fillRect/>
          </a:stretch>
        </p:blipFill>
        <p:spPr>
          <a:xfrm>
            <a:off x="7708900" y="135145"/>
            <a:ext cx="4374191" cy="6582331"/>
          </a:xfrm>
          <a:prstGeom prst="rect">
            <a:avLst/>
          </a:prstGeom>
        </p:spPr>
      </p:pic>
      <p:pic>
        <p:nvPicPr>
          <p:cNvPr id="5" name="Picture 4">
            <a:extLst>
              <a:ext uri="{FF2B5EF4-FFF2-40B4-BE49-F238E27FC236}">
                <a16:creationId xmlns:a16="http://schemas.microsoft.com/office/drawing/2014/main" id="{86E902C2-D98F-8507-A4DA-EDE9639C411B}"/>
              </a:ext>
            </a:extLst>
          </p:cNvPr>
          <p:cNvPicPr>
            <a:picLocks noChangeAspect="1"/>
          </p:cNvPicPr>
          <p:nvPr/>
        </p:nvPicPr>
        <p:blipFill>
          <a:blip r:embed="rId5"/>
          <a:stretch>
            <a:fillRect/>
          </a:stretch>
        </p:blipFill>
        <p:spPr>
          <a:xfrm>
            <a:off x="516245" y="3835287"/>
            <a:ext cx="6800113" cy="2755189"/>
          </a:xfrm>
          <a:prstGeom prst="rect">
            <a:avLst/>
          </a:prstGeom>
        </p:spPr>
      </p:pic>
    </p:spTree>
    <p:extLst>
      <p:ext uri="{BB962C8B-B14F-4D97-AF65-F5344CB8AC3E}">
        <p14:creationId xmlns:p14="http://schemas.microsoft.com/office/powerpoint/2010/main" val="617577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indent="-457200">
              <a:spcBef>
                <a:spcPts val="0"/>
              </a:spcBef>
              <a:buSzPts val="2800"/>
            </a:pPr>
            <a:r>
              <a:rPr lang="en-GB" dirty="0"/>
              <a:t>PTS </a:t>
            </a:r>
          </a:p>
          <a:p>
            <a:pPr indent="-457200">
              <a:spcBef>
                <a:spcPts val="0"/>
              </a:spcBef>
              <a:buSzPts val="2800"/>
            </a:pPr>
            <a:r>
              <a:rPr lang="en-GB" dirty="0"/>
              <a:t>Zero to Finals</a:t>
            </a:r>
          </a:p>
          <a:p>
            <a:pPr indent="-457200">
              <a:spcBef>
                <a:spcPts val="0"/>
              </a:spcBef>
              <a:buSzPts val="2800"/>
            </a:pPr>
            <a:r>
              <a:rPr lang="en-GB" dirty="0"/>
              <a:t>BMJ Best Practice</a:t>
            </a:r>
          </a:p>
          <a:p>
            <a:pPr indent="-457200">
              <a:spcBef>
                <a:spcPts val="0"/>
              </a:spcBef>
              <a:buSzPts val="2800"/>
            </a:pPr>
            <a:r>
              <a:rPr lang="en-GB" dirty="0" err="1"/>
              <a:t>PassMed</a:t>
            </a:r>
            <a:r>
              <a:rPr lang="en-GB" dirty="0"/>
              <a:t>  </a:t>
            </a: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Calibri"/>
                <a:ea typeface="Calibri"/>
                <a:cs typeface="Calibri"/>
                <a:sym typeface="Calibri"/>
              </a:rPr>
              <a:t>Conclusion</a:t>
            </a:r>
            <a:endParaRPr sz="1800" b="0" i="0" u="none" strike="noStrike" cap="none">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84249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Rheumatoid Arthritis</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3903888803"/>
              </p:ext>
            </p:extLst>
          </p:nvPr>
        </p:nvGraphicFramePr>
        <p:xfrm>
          <a:off x="186490" y="1477840"/>
          <a:ext cx="11819020" cy="5343993"/>
        </p:xfrm>
        <a:graphic>
          <a:graphicData uri="http://schemas.openxmlformats.org/drawingml/2006/table">
            <a:tbl>
              <a:tblPr bandRow="1">
                <a:tableStyleId>{775DCB02-9BB8-47FD-8907-85C794F793BA}</a:tableStyleId>
              </a:tblPr>
              <a:tblGrid>
                <a:gridCol w="1156535">
                  <a:extLst>
                    <a:ext uri="{9D8B030D-6E8A-4147-A177-3AD203B41FA5}">
                      <a16:colId xmlns:a16="http://schemas.microsoft.com/office/drawing/2014/main" val="3953575235"/>
                    </a:ext>
                  </a:extLst>
                </a:gridCol>
                <a:gridCol w="10662485">
                  <a:extLst>
                    <a:ext uri="{9D8B030D-6E8A-4147-A177-3AD203B41FA5}">
                      <a16:colId xmlns:a16="http://schemas.microsoft.com/office/drawing/2014/main" val="2428037892"/>
                    </a:ext>
                  </a:extLst>
                </a:gridCol>
              </a:tblGrid>
              <a:tr h="843272">
                <a:tc>
                  <a:txBody>
                    <a:bodyPr/>
                    <a:lstStyle/>
                    <a:p>
                      <a:pPr>
                        <a:lnSpc>
                          <a:spcPct val="107000"/>
                        </a:lnSpc>
                        <a:spcAft>
                          <a:spcPts val="800"/>
                        </a:spcAft>
                      </a:pPr>
                      <a:r>
                        <a:rPr lang="en-GB" sz="1200" dirty="0">
                          <a:effectLst/>
                          <a:latin typeface="Garamond" panose="02020404030301010803" pitchFamily="18" charset="0"/>
                        </a:rPr>
                        <a:t>Pathology</a:t>
                      </a:r>
                    </a:p>
                    <a:p>
                      <a:pPr>
                        <a:lnSpc>
                          <a:spcPct val="107000"/>
                        </a:lnSpc>
                        <a:spcAft>
                          <a:spcPts val="800"/>
                        </a:spcAft>
                      </a:pPr>
                      <a:r>
                        <a:rPr lang="en-GB" sz="1200" dirty="0">
                          <a:effectLst/>
                          <a:latin typeface="Garamond" panose="02020404030301010803" pitchFamily="18" charset="0"/>
                        </a:rPr>
                        <a:t>Causes</a:t>
                      </a:r>
                    </a:p>
                  </a:txBody>
                  <a:tcPr marL="58339" marR="58339" marT="29170" marB="29170"/>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Autoimmune destruction of the synovium. Chronic inflammation of the synovial lining of the joints, tendon sheaths and bursa causes damage to bone, cartilage, tendons and ligaments.</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RA tends to be symmetrical and affects multiple joints (symmetrical polyarthritis). Inflammation of the tendons increases the risk of tendon rupture</a:t>
                      </a:r>
                    </a:p>
                  </a:txBody>
                  <a:tcPr marL="114300" marR="114300" marT="0" marB="0"/>
                </a:tc>
                <a:extLst>
                  <a:ext uri="{0D108BD9-81ED-4DB2-BD59-A6C34878D82A}">
                    <a16:rowId xmlns:a16="http://schemas.microsoft.com/office/drawing/2014/main" val="3937996606"/>
                  </a:ext>
                </a:extLst>
              </a:tr>
              <a:tr h="302442">
                <a:tc>
                  <a:txBody>
                    <a:bodyPr/>
                    <a:lstStyle/>
                    <a:p>
                      <a:pPr>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Risk Factors</a:t>
                      </a:r>
                    </a:p>
                  </a:txBody>
                  <a:tcPr marL="58339" marR="58339" marT="29170" marB="29170"/>
                </a:tc>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Symbol" panose="05050102010706020507" pitchFamily="18" charset="2"/>
                        <a:buChar char=""/>
                        <a:tabLst/>
                        <a:defRPr/>
                      </a:pPr>
                      <a:r>
                        <a:rPr lang="en-GB" sz="1200" dirty="0">
                          <a:effectLst/>
                          <a:latin typeface="Garamond" panose="02020404030301010803" pitchFamily="18" charset="0"/>
                          <a:ea typeface="Calibri" panose="020F0502020204030204" pitchFamily="34" charset="0"/>
                          <a:cs typeface="Times New Roman" panose="02020603050405020304" pitchFamily="18" charset="0"/>
                        </a:rPr>
                        <a:t>Young (middle age), female (3x more common), family history, other autoimmune diseases</a:t>
                      </a:r>
                    </a:p>
                  </a:txBody>
                  <a:tcPr marL="114300" marR="114300" marT="0" marB="0"/>
                </a:tc>
                <a:extLst>
                  <a:ext uri="{0D108BD9-81ED-4DB2-BD59-A6C34878D82A}">
                    <a16:rowId xmlns:a16="http://schemas.microsoft.com/office/drawing/2014/main" val="2491030828"/>
                  </a:ext>
                </a:extLst>
              </a:tr>
              <a:tr h="1658441">
                <a:tc>
                  <a:txBody>
                    <a:bodyPr/>
                    <a:lstStyle/>
                    <a:p>
                      <a:pPr>
                        <a:lnSpc>
                          <a:spcPct val="107000"/>
                        </a:lnSpc>
                        <a:spcAft>
                          <a:spcPts val="800"/>
                        </a:spcAft>
                      </a:pPr>
                      <a:r>
                        <a:rPr lang="en-GB" sz="1200" dirty="0">
                          <a:effectLst/>
                          <a:latin typeface="Garamond" panose="02020404030301010803" pitchFamily="18" charset="0"/>
                        </a:rPr>
                        <a:t>Presentation</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200" u="sng" dirty="0">
                          <a:effectLst/>
                          <a:latin typeface="Garamond" panose="02020404030301010803" pitchFamily="18" charset="0"/>
                          <a:ea typeface="Calibri" panose="020F0502020204030204" pitchFamily="34" charset="0"/>
                          <a:cs typeface="Times New Roman" panose="02020603050405020304" pitchFamily="18" charset="0"/>
                        </a:rPr>
                        <a:t>Symptoms</a:t>
                      </a:r>
                      <a:r>
                        <a:rPr lang="en-GB" sz="1200" dirty="0">
                          <a:effectLst/>
                          <a:latin typeface="Garamond" panose="02020404030301010803" pitchFamily="18" charset="0"/>
                          <a:ea typeface="Calibri" panose="020F0502020204030204" pitchFamily="34" charset="0"/>
                          <a:cs typeface="Times New Roman" panose="02020603050405020304" pitchFamily="18" charset="0"/>
                        </a:rPr>
                        <a:t>: </a:t>
                      </a:r>
                      <a:r>
                        <a:rPr lang="en-GB" sz="1200" b="1" dirty="0">
                          <a:effectLst/>
                          <a:latin typeface="Garamond" panose="02020404030301010803" pitchFamily="18" charset="0"/>
                          <a:ea typeface="Calibri" panose="020F0502020204030204" pitchFamily="34" charset="0"/>
                          <a:cs typeface="Times New Roman" panose="02020603050405020304" pitchFamily="18" charset="0"/>
                        </a:rPr>
                        <a:t>painful, swollen, stiff joints</a:t>
                      </a:r>
                      <a:r>
                        <a:rPr lang="en-GB" sz="1200" dirty="0">
                          <a:effectLst/>
                          <a:latin typeface="Garamond" panose="02020404030301010803" pitchFamily="18" charset="0"/>
                          <a:ea typeface="Calibri" panose="020F0502020204030204" pitchFamily="34" charset="0"/>
                          <a:cs typeface="Times New Roman" panose="02020603050405020304" pitchFamily="18" charset="0"/>
                        </a:rPr>
                        <a:t> for more than an hour in the morning, better with movement. Pain and stiffness in small joints (hands, feet, wrist, MCP, PIP) and larger joints (knees, shoulders, elbows). Onset can be very rapid or over months to years.</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Systemic Symptoms include </a:t>
                      </a:r>
                      <a:r>
                        <a:rPr lang="en-GB" sz="12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Calibri" panose="020F0502020204030204" pitchFamily="34" charset="0"/>
                          <a:cs typeface="Times New Roman" panose="02020603050405020304" pitchFamily="18" charset="0"/>
                        </a:rPr>
                        <a:t> Fatigue, Weight loss, Flu like illness, muscle aches and weakness</a:t>
                      </a:r>
                    </a:p>
                    <a:p>
                      <a:pPr algn="l">
                        <a:lnSpc>
                          <a:spcPct val="107000"/>
                        </a:lnSpc>
                        <a:spcAft>
                          <a:spcPts val="800"/>
                        </a:spcAft>
                      </a:pPr>
                      <a:r>
                        <a:rPr lang="en-GB" sz="1200" u="sng" dirty="0">
                          <a:effectLst/>
                          <a:latin typeface="Garamond" panose="02020404030301010803" pitchFamily="18" charset="0"/>
                          <a:ea typeface="Calibri" panose="020F0502020204030204" pitchFamily="34" charset="0"/>
                          <a:cs typeface="Times New Roman" panose="02020603050405020304" pitchFamily="18" charset="0"/>
                        </a:rPr>
                        <a:t>Signs</a:t>
                      </a:r>
                      <a:r>
                        <a:rPr lang="en-GB" sz="1200" dirty="0">
                          <a:effectLst/>
                          <a:latin typeface="Garamond" panose="02020404030301010803" pitchFamily="18" charset="0"/>
                          <a:ea typeface="Calibri" panose="020F0502020204030204" pitchFamily="34" charset="0"/>
                          <a:cs typeface="Times New Roman" panose="02020603050405020304" pitchFamily="18" charset="0"/>
                        </a:rPr>
                        <a:t>: swan neck thumb (hyperextended PIP with flexed DIP), ulnar deviation at the knuckle, boutonniere deformity.</a:t>
                      </a:r>
                    </a:p>
                    <a:p>
                      <a:pPr marL="285750" indent="-285750" algn="l">
                        <a:lnSpc>
                          <a:spcPct val="107000"/>
                        </a:lnSpc>
                        <a:spcAft>
                          <a:spcPts val="800"/>
                        </a:spcAft>
                        <a:buFont typeface="Arial" panose="020B0604020202020204" pitchFamily="34" charset="0"/>
                        <a:buChar char="•"/>
                      </a:pPr>
                      <a:r>
                        <a:rPr lang="en-GB" sz="1200" b="0" i="0" u="none" strike="noStrike" cap="none" dirty="0">
                          <a:solidFill>
                            <a:schemeClr val="dk1"/>
                          </a:solidFill>
                          <a:effectLst/>
                          <a:latin typeface="Garamond" panose="02020404030301010803" pitchFamily="18" charset="0"/>
                          <a:ea typeface="+mn-ea"/>
                          <a:cs typeface="+mn-cs"/>
                          <a:sym typeface="Arial"/>
                        </a:rPr>
                        <a:t>Extra articular manifestations </a:t>
                      </a:r>
                      <a:r>
                        <a:rPr lang="en-GB" sz="12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200" b="0" i="0" u="none" strike="noStrike" cap="none" dirty="0">
                          <a:solidFill>
                            <a:schemeClr val="dk1"/>
                          </a:solidFill>
                          <a:effectLst/>
                          <a:latin typeface="Garamond" panose="02020404030301010803" pitchFamily="18" charset="0"/>
                          <a:ea typeface="+mn-ea"/>
                          <a:cs typeface="+mn-cs"/>
                          <a:sym typeface="Arial"/>
                        </a:rPr>
                        <a:t> RA with </a:t>
                      </a:r>
                      <a:r>
                        <a:rPr lang="en-GB" sz="1200" b="0" i="0" u="none" strike="noStrike" cap="none" dirty="0" err="1">
                          <a:solidFill>
                            <a:schemeClr val="dk1"/>
                          </a:solidFill>
                          <a:effectLst/>
                          <a:latin typeface="Garamond" panose="02020404030301010803" pitchFamily="18" charset="0"/>
                          <a:ea typeface="+mn-ea"/>
                          <a:cs typeface="+mn-cs"/>
                          <a:sym typeface="Arial"/>
                        </a:rPr>
                        <a:t>pulm</a:t>
                      </a:r>
                      <a:r>
                        <a:rPr lang="en-GB" sz="1200" b="0" i="0" u="none" strike="noStrike" cap="none" dirty="0">
                          <a:solidFill>
                            <a:schemeClr val="dk1"/>
                          </a:solidFill>
                          <a:effectLst/>
                          <a:latin typeface="Garamond" panose="02020404030301010803" pitchFamily="18" charset="0"/>
                          <a:ea typeface="+mn-ea"/>
                          <a:cs typeface="+mn-cs"/>
                          <a:sym typeface="Arial"/>
                        </a:rPr>
                        <a:t> nodules (Caplan’s syndrome), </a:t>
                      </a:r>
                      <a:r>
                        <a:rPr lang="en-GB" sz="1200" b="0" i="0" u="none" strike="noStrike" cap="none" dirty="0" err="1">
                          <a:solidFill>
                            <a:schemeClr val="dk1"/>
                          </a:solidFill>
                          <a:effectLst/>
                          <a:latin typeface="Garamond" panose="02020404030301010803" pitchFamily="18" charset="0"/>
                          <a:ea typeface="+mn-ea"/>
                          <a:cs typeface="+mn-cs"/>
                          <a:sym typeface="Arial"/>
                        </a:rPr>
                        <a:t>Felty’s</a:t>
                      </a:r>
                      <a:r>
                        <a:rPr lang="en-GB" sz="1200" b="0" i="0" u="none" strike="noStrike" cap="none" dirty="0">
                          <a:solidFill>
                            <a:schemeClr val="dk1"/>
                          </a:solidFill>
                          <a:effectLst/>
                          <a:latin typeface="Garamond" panose="02020404030301010803" pitchFamily="18" charset="0"/>
                          <a:ea typeface="+mn-ea"/>
                          <a:cs typeface="+mn-cs"/>
                          <a:sym typeface="Arial"/>
                        </a:rPr>
                        <a:t> Syndrome (RA, neutropenia, splenomegaly), Anaemia of chronic disease, Lymphadenopathy, Secondary Sjogren’s Syndrome, Amyloidosis etc.</a:t>
                      </a:r>
                      <a:endParaRPr lang="en-GB" sz="12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874909876"/>
                  </a:ext>
                </a:extLst>
              </a:tr>
              <a:tr h="847944">
                <a:tc>
                  <a:txBody>
                    <a:bodyPr/>
                    <a:lstStyle/>
                    <a:p>
                      <a:pPr>
                        <a:lnSpc>
                          <a:spcPct val="107000"/>
                        </a:lnSpc>
                        <a:spcAft>
                          <a:spcPts val="800"/>
                        </a:spcAft>
                      </a:pPr>
                      <a:r>
                        <a:rPr lang="en-GB" sz="1200">
                          <a:effectLst/>
                          <a:latin typeface="Garamond" panose="02020404030301010803" pitchFamily="18" charset="0"/>
                        </a:rPr>
                        <a:t>Investigations</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Bloods: Anti CCP (specific), rheumatoid factor (sensitive), raised ESR/CRP</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X ray: </a:t>
                      </a:r>
                      <a:r>
                        <a:rPr lang="en-GB" sz="12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LESS</a:t>
                      </a:r>
                      <a:r>
                        <a:rPr lang="en-GB" sz="1200" dirty="0">
                          <a:effectLst/>
                          <a:latin typeface="Garamond" panose="02020404030301010803" pitchFamily="18" charset="0"/>
                          <a:ea typeface="Calibri" panose="020F0502020204030204" pitchFamily="34" charset="0"/>
                          <a:cs typeface="Times New Roman" panose="02020603050405020304" pitchFamily="18" charset="0"/>
                        </a:rPr>
                        <a:t> </a:t>
                      </a:r>
                      <a:r>
                        <a:rPr lang="en-GB" sz="12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l</a:t>
                      </a:r>
                      <a:r>
                        <a:rPr lang="en-GB" sz="1200" dirty="0">
                          <a:effectLst/>
                          <a:latin typeface="Garamond" panose="02020404030301010803" pitchFamily="18" charset="0"/>
                          <a:ea typeface="Calibri" panose="020F0502020204030204" pitchFamily="34" charset="0"/>
                          <a:cs typeface="Times New Roman" panose="02020603050405020304" pitchFamily="18" charset="0"/>
                        </a:rPr>
                        <a:t>ost joint space, </a:t>
                      </a:r>
                      <a:r>
                        <a:rPr lang="en-GB" sz="1200" u="none" dirty="0">
                          <a:solidFill>
                            <a:schemeClr val="tx1"/>
                          </a:solidFill>
                          <a:effectLst/>
                          <a:latin typeface="Garamond" panose="02020404030301010803" pitchFamily="18" charset="0"/>
                          <a:ea typeface="Calibri" panose="020F0502020204030204" pitchFamily="34" charset="0"/>
                          <a:cs typeface="Times New Roman" panose="02020603050405020304" pitchFamily="18" charset="0"/>
                        </a:rPr>
                        <a:t>b</a:t>
                      </a:r>
                      <a:r>
                        <a:rPr lang="en-GB" sz="1200" dirty="0">
                          <a:effectLst/>
                          <a:latin typeface="Garamond" panose="02020404030301010803" pitchFamily="18" charset="0"/>
                          <a:ea typeface="Calibri" panose="020F0502020204030204" pitchFamily="34" charset="0"/>
                          <a:cs typeface="Times New Roman" panose="02020603050405020304" pitchFamily="18" charset="0"/>
                        </a:rPr>
                        <a:t>ony </a:t>
                      </a:r>
                      <a:r>
                        <a:rPr lang="en-GB" sz="12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e</a:t>
                      </a:r>
                      <a:r>
                        <a:rPr lang="en-GB" sz="1200" dirty="0">
                          <a:effectLst/>
                          <a:latin typeface="Garamond" panose="02020404030301010803" pitchFamily="18" charset="0"/>
                          <a:ea typeface="Calibri" panose="020F0502020204030204" pitchFamily="34" charset="0"/>
                          <a:cs typeface="Times New Roman" panose="02020603050405020304" pitchFamily="18" charset="0"/>
                        </a:rPr>
                        <a:t>rosion, </a:t>
                      </a:r>
                      <a:r>
                        <a:rPr lang="en-GB" sz="1200" u="sng"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s</a:t>
                      </a:r>
                      <a:r>
                        <a:rPr lang="en-GB" sz="1200" dirty="0">
                          <a:effectLst/>
                          <a:latin typeface="Garamond" panose="02020404030301010803" pitchFamily="18" charset="0"/>
                          <a:ea typeface="Calibri" panose="020F0502020204030204" pitchFamily="34" charset="0"/>
                          <a:cs typeface="Times New Roman" panose="02020603050405020304" pitchFamily="18" charset="0"/>
                        </a:rPr>
                        <a:t>oft tissue swelling, periarticular o</a:t>
                      </a:r>
                      <a:r>
                        <a:rPr lang="en-GB" sz="1200" dirty="0">
                          <a:solidFill>
                            <a:srgbClr val="FF0000"/>
                          </a:solidFill>
                          <a:effectLst/>
                          <a:latin typeface="Garamond" panose="02020404030301010803" pitchFamily="18" charset="0"/>
                          <a:ea typeface="Calibri" panose="020F0502020204030204" pitchFamily="34" charset="0"/>
                          <a:cs typeface="Times New Roman" panose="02020603050405020304" pitchFamily="18" charset="0"/>
                        </a:rPr>
                        <a:t>s</a:t>
                      </a:r>
                      <a:r>
                        <a:rPr lang="en-GB" sz="1200" dirty="0">
                          <a:effectLst/>
                          <a:latin typeface="Garamond" panose="02020404030301010803" pitchFamily="18" charset="0"/>
                          <a:ea typeface="Calibri" panose="020F0502020204030204" pitchFamily="34" charset="0"/>
                          <a:cs typeface="Times New Roman" panose="02020603050405020304" pitchFamily="18" charset="0"/>
                        </a:rPr>
                        <a:t>teopenia.</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Genetic Testing (HLA DR4 and HLA DR1 often and occasionally present in RA patients)</a:t>
                      </a:r>
                    </a:p>
                  </a:txBody>
                  <a:tcPr marL="114300" marR="114300" marT="0" marB="0"/>
                </a:tc>
                <a:extLst>
                  <a:ext uri="{0D108BD9-81ED-4DB2-BD59-A6C34878D82A}">
                    <a16:rowId xmlns:a16="http://schemas.microsoft.com/office/drawing/2014/main" val="3744104676"/>
                  </a:ext>
                </a:extLst>
              </a:tr>
              <a:tr h="1632812">
                <a:tc>
                  <a:txBody>
                    <a:bodyPr/>
                    <a:lstStyle/>
                    <a:p>
                      <a:pPr>
                        <a:lnSpc>
                          <a:spcPct val="107000"/>
                        </a:lnSpc>
                        <a:spcAft>
                          <a:spcPts val="800"/>
                        </a:spcAft>
                      </a:pPr>
                      <a:r>
                        <a:rPr lang="en-GB" sz="1200">
                          <a:effectLst/>
                          <a:latin typeface="Garamond" panose="02020404030301010803" pitchFamily="18" charset="0"/>
                        </a:rPr>
                        <a:t>Management</a:t>
                      </a:r>
                      <a:endParaRPr lang="en-GB" sz="12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Involve MDT and invoke early treatment</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Ibuprofen/NSAIDS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GI bleeding (PPI)</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Steroids initially and flare ups to quickly settle</a:t>
                      </a:r>
                    </a:p>
                    <a:p>
                      <a:pPr algn="l">
                        <a:lnSpc>
                          <a:spcPct val="107000"/>
                        </a:lnSpc>
                        <a:spcAft>
                          <a:spcPts val="800"/>
                        </a:spcAft>
                      </a:pPr>
                      <a:r>
                        <a:rPr lang="en-GB" sz="1200" dirty="0">
                          <a:effectLst/>
                          <a:latin typeface="Garamond" panose="02020404030301010803" pitchFamily="18" charset="0"/>
                          <a:ea typeface="Calibri" panose="020F0502020204030204" pitchFamily="34" charset="0"/>
                          <a:cs typeface="Times New Roman" panose="02020603050405020304" pitchFamily="18" charset="0"/>
                        </a:rPr>
                        <a:t>Disease Modifying Anti-Rheumatic Drugs (DMARDs)</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Methotrexate, leflunomide, sulfasalazine. Hydroxychloroquine (mildest anti rheumatic drug)</a:t>
                      </a:r>
                    </a:p>
                    <a:p>
                      <a:pPr marL="342900" lvl="0" indent="-342900" algn="l">
                        <a:buFont typeface="Symbol" panose="05050102010706020507" pitchFamily="18" charset="2"/>
                        <a:buChar char=""/>
                      </a:pPr>
                      <a:r>
                        <a:rPr lang="en-GB" sz="1200" dirty="0">
                          <a:effectLst/>
                          <a:latin typeface="Garamond" panose="02020404030301010803" pitchFamily="18" charset="0"/>
                          <a:ea typeface="Times New Roman" panose="02020603050405020304" pitchFamily="18" charset="0"/>
                        </a:rPr>
                        <a:t>2</a:t>
                      </a:r>
                      <a:r>
                        <a:rPr lang="en-GB" sz="1200" baseline="30000" dirty="0">
                          <a:effectLst/>
                          <a:latin typeface="Garamond" panose="02020404030301010803" pitchFamily="18" charset="0"/>
                          <a:ea typeface="Times New Roman" panose="02020603050405020304" pitchFamily="18" charset="0"/>
                        </a:rPr>
                        <a:t>o</a:t>
                      </a:r>
                      <a:r>
                        <a:rPr lang="en-GB" sz="1200" dirty="0">
                          <a:effectLst/>
                          <a:latin typeface="Garamond" panose="02020404030301010803" pitchFamily="18" charset="0"/>
                          <a:ea typeface="Times New Roman" panose="02020603050405020304" pitchFamily="18" charset="0"/>
                        </a:rPr>
                        <a:t>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two of above in combination, 3</a:t>
                      </a:r>
                      <a:r>
                        <a:rPr lang="en-GB" sz="1200" baseline="30000" dirty="0">
                          <a:effectLst/>
                          <a:latin typeface="Garamond" panose="02020404030301010803" pitchFamily="18" charset="0"/>
                          <a:ea typeface="Times New Roman" panose="02020603050405020304" pitchFamily="18" charset="0"/>
                        </a:rPr>
                        <a:t>0</a:t>
                      </a:r>
                      <a:r>
                        <a:rPr lang="en-GB" sz="1200" dirty="0">
                          <a:effectLst/>
                          <a:latin typeface="Garamond" panose="02020404030301010803" pitchFamily="18" charset="0"/>
                          <a:ea typeface="Times New Roman" panose="02020603050405020304" pitchFamily="18" charset="0"/>
                        </a:rPr>
                        <a:t>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methotrexate + TNF inhibitor,  4</a:t>
                      </a:r>
                      <a:r>
                        <a:rPr lang="en-GB" sz="1200" baseline="30000" dirty="0">
                          <a:effectLst/>
                          <a:latin typeface="Garamond" panose="02020404030301010803" pitchFamily="18" charset="0"/>
                          <a:ea typeface="Times New Roman" panose="02020603050405020304" pitchFamily="18" charset="0"/>
                        </a:rPr>
                        <a:t>o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a:t>
                      </a:r>
                      <a:r>
                        <a:rPr lang="en-GB" sz="1200" dirty="0">
                          <a:effectLst/>
                          <a:latin typeface="Garamond" panose="02020404030301010803" pitchFamily="18" charset="0"/>
                          <a:ea typeface="Times New Roman" panose="02020603050405020304" pitchFamily="18" charset="0"/>
                        </a:rPr>
                        <a:t> methotrexate + Rituximab (biologics)</a:t>
                      </a:r>
                    </a:p>
                    <a:p>
                      <a:pPr marL="0" lvl="0" indent="0" algn="l">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rPr>
                        <a:t>Health Assessment Questionnaire (HAQ)  using this at diagnosis to check response to treatment</a:t>
                      </a:r>
                    </a:p>
                    <a:p>
                      <a:pPr marL="0" lvl="0" indent="0" algn="l">
                        <a:buFont typeface="Symbol" panose="05050102010706020507" pitchFamily="18" charset="2"/>
                        <a:buNone/>
                      </a:pPr>
                      <a:r>
                        <a:rPr lang="en-GB" sz="1200" dirty="0">
                          <a:effectLst/>
                          <a:latin typeface="Garamond" panose="02020404030301010803" pitchFamily="18" charset="0"/>
                          <a:ea typeface="Times New Roman" panose="02020603050405020304" pitchFamily="18" charset="0"/>
                        </a:rPr>
                        <a:t>Prognosis </a:t>
                      </a:r>
                      <a:r>
                        <a:rPr lang="en-GB" sz="1200" dirty="0">
                          <a:effectLst/>
                          <a:latin typeface="Garamond" panose="02020404030301010803" pitchFamily="18" charset="0"/>
                          <a:ea typeface="Times New Roman" panose="02020603050405020304" pitchFamily="18" charset="0"/>
                          <a:sym typeface="Wingdings" panose="05000000000000000000" pitchFamily="2" charset="2"/>
                        </a:rPr>
                        <a:t> </a:t>
                      </a:r>
                      <a:r>
                        <a:rPr lang="en-GB" sz="1200" dirty="0">
                          <a:effectLst/>
                          <a:latin typeface="Garamond" panose="02020404030301010803" pitchFamily="18" charset="0"/>
                          <a:ea typeface="Times New Roman" panose="02020603050405020304" pitchFamily="18" charset="0"/>
                        </a:rPr>
                        <a:t>worse with younger onset, male, more joints and organs affected, presence of RF and anti-CCP, Erosions on </a:t>
                      </a:r>
                      <a:r>
                        <a:rPr lang="en-GB" sz="1200" dirty="0" err="1">
                          <a:effectLst/>
                          <a:latin typeface="Garamond" panose="02020404030301010803" pitchFamily="18" charset="0"/>
                          <a:ea typeface="Times New Roman" panose="02020603050405020304" pitchFamily="18" charset="0"/>
                        </a:rPr>
                        <a:t>xray</a:t>
                      </a:r>
                      <a:endParaRPr lang="en-GB" sz="12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079273120"/>
                  </a:ext>
                </a:extLst>
              </a:tr>
            </a:tbl>
          </a:graphicData>
        </a:graphic>
      </p:graphicFrame>
    </p:spTree>
    <p:extLst>
      <p:ext uri="{BB962C8B-B14F-4D97-AF65-F5344CB8AC3E}">
        <p14:creationId xmlns:p14="http://schemas.microsoft.com/office/powerpoint/2010/main" val="22531996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7"/>
          <p:cNvSpPr txBox="1"/>
          <p:nvPr/>
        </p:nvSpPr>
        <p:spPr>
          <a:xfrm>
            <a:off x="2711609" y="6343650"/>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61" name="Google Shape;161;p7"/>
          <p:cNvPicPr preferRelativeResize="0"/>
          <p:nvPr/>
        </p:nvPicPr>
        <p:blipFill rotWithShape="1">
          <a:blip r:embed="rId3">
            <a:alphaModFix/>
          </a:blip>
          <a:srcRect/>
          <a:stretch/>
        </p:blipFill>
        <p:spPr>
          <a:xfrm>
            <a:off x="1688387" y="5721614"/>
            <a:ext cx="1023223" cy="1026582"/>
          </a:xfrm>
          <a:prstGeom prst="rect">
            <a:avLst/>
          </a:prstGeom>
          <a:noFill/>
          <a:ln>
            <a:noFill/>
          </a:ln>
        </p:spPr>
      </p:pic>
      <p:sp>
        <p:nvSpPr>
          <p:cNvPr id="162" name="Google Shape;162;p7"/>
          <p:cNvSpPr txBox="1"/>
          <p:nvPr/>
        </p:nvSpPr>
        <p:spPr>
          <a:xfrm>
            <a:off x="4700364" y="79698"/>
            <a:ext cx="2791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Feedback</a:t>
            </a:r>
            <a:endParaRPr sz="1800" b="0" i="0" u="none" strike="noStrike" cap="none">
              <a:solidFill>
                <a:schemeClr val="dk1"/>
              </a:solidFill>
              <a:latin typeface="Calibri"/>
              <a:ea typeface="Calibri"/>
              <a:cs typeface="Calibri"/>
              <a:sym typeface="Calibri"/>
            </a:endParaRPr>
          </a:p>
        </p:txBody>
      </p:sp>
      <p:sp>
        <p:nvSpPr>
          <p:cNvPr id="163" name="Google Shape;163;p7"/>
          <p:cNvSpPr txBox="1"/>
          <p:nvPr/>
        </p:nvSpPr>
        <p:spPr>
          <a:xfrm>
            <a:off x="3647943" y="5609186"/>
            <a:ext cx="5385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latin typeface="Calibri"/>
                <a:ea typeface="Calibri"/>
                <a:cs typeface="Calibri"/>
                <a:sym typeface="Calibri"/>
              </a:rPr>
              <a:t>https://</a:t>
            </a:r>
            <a:r>
              <a:rPr lang="en-US" sz="2400" dirty="0" err="1">
                <a:solidFill>
                  <a:schemeClr val="dk1"/>
                </a:solidFill>
                <a:latin typeface="Calibri"/>
                <a:ea typeface="Calibri"/>
                <a:cs typeface="Calibri"/>
                <a:sym typeface="Calibri"/>
              </a:rPr>
              <a:t>forms.gle</a:t>
            </a:r>
            <a:r>
              <a:rPr lang="en-US" sz="2400" dirty="0">
                <a:solidFill>
                  <a:schemeClr val="dk1"/>
                </a:solidFill>
                <a:latin typeface="Calibri"/>
                <a:ea typeface="Calibri"/>
                <a:cs typeface="Calibri"/>
                <a:sym typeface="Calibri"/>
              </a:rPr>
              <a:t>/xekDrivKaxdQKwDW9</a:t>
            </a:r>
            <a:endParaRPr sz="2400" b="0" i="0" u="none" strike="noStrike" cap="none" dirty="0">
              <a:solidFill>
                <a:schemeClr val="dk1"/>
              </a:solidFill>
              <a:latin typeface="Calibri"/>
              <a:ea typeface="Calibri"/>
              <a:cs typeface="Calibri"/>
              <a:sym typeface="Calibri"/>
            </a:endParaRPr>
          </a:p>
        </p:txBody>
      </p:sp>
      <p:pic>
        <p:nvPicPr>
          <p:cNvPr id="164" name="Google Shape;164;p7"/>
          <p:cNvPicPr preferRelativeResize="0"/>
          <p:nvPr/>
        </p:nvPicPr>
        <p:blipFill>
          <a:blip r:embed="rId4">
            <a:alphaModFix/>
          </a:blip>
          <a:stretch>
            <a:fillRect/>
          </a:stretch>
        </p:blipFill>
        <p:spPr>
          <a:xfrm>
            <a:off x="3581400" y="758223"/>
            <a:ext cx="4578188" cy="457818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Which of the following antibodies is specific to SLE? </a:t>
            </a:r>
          </a:p>
          <a:p>
            <a:pPr marL="114300" indent="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Anti-CCP antibodies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Anti-Ro antibodies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Anticardiolipin antibodies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Anti-nuclear antibodies (ANA)</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Anti-double stranded DNA (anti-dsDNA)</a:t>
            </a:r>
          </a:p>
          <a:p>
            <a:pPr marL="342900" lvl="0" indent="-342900" algn="l" rtl="0">
              <a:lnSpc>
                <a:spcPct val="90000"/>
              </a:lnSpc>
              <a:spcBef>
                <a:spcPts val="0"/>
              </a:spcBef>
              <a:spcAft>
                <a:spcPts val="0"/>
              </a:spcAft>
              <a:buClr>
                <a:schemeClr val="dk1"/>
              </a:buClr>
              <a:buSzPts val="2800"/>
              <a:buNone/>
            </a:pPr>
            <a:endParaRPr lang="en-GB" sz="2400"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Question 1</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3729018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Which of the following antibodies is specific to SLE? </a:t>
            </a:r>
          </a:p>
          <a:p>
            <a:pPr marL="114300" indent="0">
              <a:buNone/>
            </a:pPr>
            <a:endParaRPr lang="en-GB" sz="24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Anti-CCP antibodies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Anti-Ro antibodies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Anticardiolipin antibodies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Anti-nuclear antibodies (ANA)</a:t>
            </a:r>
          </a:p>
          <a:p>
            <a:pPr marL="114300" indent="0">
              <a:buNone/>
            </a:pPr>
            <a:r>
              <a:rPr lang="en-GB" sz="2400" b="1" kern="100" dirty="0">
                <a:effectLst/>
                <a:latin typeface="Calibri" panose="020F0502020204030204" pitchFamily="34" charset="0"/>
                <a:ea typeface="DengXian" panose="02010600030101010101" pitchFamily="2" charset="-122"/>
                <a:cs typeface="Arial" panose="020B0604020202020204" pitchFamily="34" charset="0"/>
              </a:rPr>
              <a:t>E – Anti-double stranded DNA (anti-dsDNA)</a:t>
            </a: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Answer 1</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1027725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a:spcBef>
                <a:spcPts val="0"/>
              </a:spcBef>
              <a:buSzPts val="280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You see Judy, a 40-year-old women who comes to the GP after experiencing recurrent episodes of conjunctivitis. She also mentions she has been drinking more water than usual as her mouth has felt very dry recently. A blood test is done and anti-Ro and anti-La antibodies are present. </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kern="100" dirty="0">
                <a:latin typeface="Calibri" panose="020F0502020204030204" pitchFamily="34" charset="0"/>
                <a:ea typeface="DengXian" panose="02010600030101010101" pitchFamily="2" charset="-122"/>
                <a:cs typeface="Arial" panose="020B0604020202020204" pitchFamily="34" charset="0"/>
              </a:rPr>
              <a:t>What is the most likely diagnosis? (1 mark)</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kern="100" dirty="0">
                <a:latin typeface="Calibri" panose="020F0502020204030204" pitchFamily="34" charset="0"/>
                <a:ea typeface="DengXian" panose="02010600030101010101" pitchFamily="2" charset="-122"/>
                <a:cs typeface="Arial" panose="020B0604020202020204" pitchFamily="34" charset="0"/>
              </a:rPr>
              <a:t>Give 2 things which could be used to improve her condition. (2 marks)</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kern="100" dirty="0">
                <a:latin typeface="Calibri" panose="020F0502020204030204" pitchFamily="34" charset="0"/>
                <a:ea typeface="DengXian" panose="02010600030101010101" pitchFamily="2" charset="-122"/>
                <a:cs typeface="Arial" panose="020B0604020202020204" pitchFamily="34" charset="0"/>
              </a:rPr>
              <a:t>What can be used to halt the progression of this condition? (1 mark)</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Question 2</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3133828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a:spcBef>
                <a:spcPts val="0"/>
              </a:spcBef>
              <a:buSzPts val="280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You see Judy, 40-year-old women who comes to the GP after experiencing recurrent episodes of a conjunctivitis. She also mentions she has been drinking more water than usual as her mouth has felt very dry recently. A blood test is done and anti-Ro and anti-La antibodies are present. </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kern="100" dirty="0">
                <a:latin typeface="Calibri" panose="020F0502020204030204" pitchFamily="34" charset="0"/>
                <a:ea typeface="DengXian" panose="02010600030101010101" pitchFamily="2" charset="-122"/>
                <a:cs typeface="Arial" panose="020B0604020202020204" pitchFamily="34" charset="0"/>
              </a:rPr>
              <a:t>What is the most likely diagnosis? (1 mark)</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b="1" kern="100" dirty="0">
                <a:latin typeface="Calibri" panose="020F0502020204030204" pitchFamily="34" charset="0"/>
                <a:ea typeface="DengXian" panose="02010600030101010101" pitchFamily="2" charset="-122"/>
                <a:cs typeface="Arial" panose="020B0604020202020204" pitchFamily="34" charset="0"/>
              </a:rPr>
              <a:t>Sjogren’s syndrome</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kern="100" dirty="0">
                <a:latin typeface="Calibri" panose="020F0502020204030204" pitchFamily="34" charset="0"/>
                <a:ea typeface="DengXian" panose="02010600030101010101" pitchFamily="2" charset="-122"/>
                <a:cs typeface="Arial" panose="020B0604020202020204" pitchFamily="34" charset="0"/>
              </a:rPr>
              <a:t>Give 2 things which could be used to improve her condition. (2 marks)</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FontTx/>
              <a:buChar char="-"/>
            </a:pPr>
            <a:r>
              <a:rPr lang="en-GB" sz="2000" b="1" kern="100" dirty="0">
                <a:latin typeface="Calibri" panose="020F0502020204030204" pitchFamily="34" charset="0"/>
                <a:ea typeface="DengXian" panose="02010600030101010101" pitchFamily="2" charset="-122"/>
                <a:cs typeface="Arial" panose="020B0604020202020204" pitchFamily="34" charset="0"/>
              </a:rPr>
              <a:t>Artificial tears</a:t>
            </a:r>
          </a:p>
          <a:p>
            <a:pPr marL="342900">
              <a:spcBef>
                <a:spcPts val="0"/>
              </a:spcBef>
              <a:buSzPts val="2800"/>
              <a:buFontTx/>
              <a:buChar char="-"/>
            </a:pPr>
            <a:r>
              <a:rPr lang="en-GB" sz="2000" b="1" kern="100" dirty="0">
                <a:latin typeface="Calibri" panose="020F0502020204030204" pitchFamily="34" charset="0"/>
                <a:ea typeface="DengXian" panose="02010600030101010101" pitchFamily="2" charset="-122"/>
                <a:cs typeface="Arial" panose="020B0604020202020204" pitchFamily="34" charset="0"/>
              </a:rPr>
              <a:t>Artificial saliva</a:t>
            </a:r>
          </a:p>
          <a:p>
            <a:pPr marL="342900">
              <a:spcBef>
                <a:spcPts val="0"/>
              </a:spcBef>
              <a:buSzPts val="2800"/>
              <a:buFontTx/>
              <a:buChar char="-"/>
            </a:pPr>
            <a:r>
              <a:rPr lang="en-GB" sz="2000" b="1" kern="100" dirty="0">
                <a:latin typeface="Calibri" panose="020F0502020204030204" pitchFamily="34" charset="0"/>
                <a:ea typeface="DengXian" panose="02010600030101010101" pitchFamily="2" charset="-122"/>
                <a:cs typeface="Arial" panose="020B0604020202020204" pitchFamily="34" charset="0"/>
              </a:rPr>
              <a:t>Vaginal lubricants </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kern="100" dirty="0">
                <a:latin typeface="Calibri" panose="020F0502020204030204" pitchFamily="34" charset="0"/>
                <a:ea typeface="DengXian" panose="02010600030101010101" pitchFamily="2" charset="-122"/>
                <a:cs typeface="Arial" panose="020B0604020202020204" pitchFamily="34" charset="0"/>
              </a:rPr>
              <a:t>What can be used to halt the progression of this condition? (1 mark)</a:t>
            </a:r>
          </a:p>
          <a:p>
            <a:pPr marL="342900">
              <a:spcBef>
                <a:spcPts val="0"/>
              </a:spcBef>
              <a:buSzPts val="2800"/>
              <a:buNone/>
            </a:pPr>
            <a:endParaRPr lang="en-GB" sz="2000" kern="100" dirty="0">
              <a:latin typeface="Calibri" panose="020F0502020204030204" pitchFamily="34" charset="0"/>
              <a:ea typeface="DengXian" panose="02010600030101010101" pitchFamily="2" charset="-122"/>
              <a:cs typeface="Arial" panose="020B0604020202020204" pitchFamily="34" charset="0"/>
            </a:endParaRPr>
          </a:p>
          <a:p>
            <a:pPr marL="342900">
              <a:spcBef>
                <a:spcPts val="0"/>
              </a:spcBef>
              <a:buSzPts val="2800"/>
              <a:buNone/>
            </a:pPr>
            <a:r>
              <a:rPr lang="en-GB" sz="2000" b="1" kern="100" dirty="0">
                <a:latin typeface="Calibri" panose="020F0502020204030204" pitchFamily="34" charset="0"/>
                <a:ea typeface="DengXian" panose="02010600030101010101" pitchFamily="2" charset="-122"/>
                <a:cs typeface="Arial" panose="020B0604020202020204" pitchFamily="34" charset="0"/>
              </a:rPr>
              <a:t>Hydroxychloroquine</a:t>
            </a:r>
            <a:r>
              <a:rPr lang="en-GB" sz="2000" kern="100" dirty="0">
                <a:latin typeface="Calibri" panose="020F0502020204030204" pitchFamily="34" charset="0"/>
                <a:ea typeface="DengXian" panose="02010600030101010101" pitchFamily="2" charset="-122"/>
                <a:cs typeface="Arial" panose="020B0604020202020204" pitchFamily="34" charset="0"/>
              </a:rPr>
              <a:t> </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Answer 2</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9095612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Name 3 areas of the body in which bone cancers ar</a:t>
            </a:r>
            <a:r>
              <a:rPr lang="en-GB" sz="2400" kern="100" dirty="0">
                <a:latin typeface="Calibri" panose="020F0502020204030204" pitchFamily="34" charset="0"/>
                <a:ea typeface="DengXian" panose="02010600030101010101" pitchFamily="2" charset="-122"/>
                <a:cs typeface="Arial" panose="020B0604020202020204" pitchFamily="34" charset="0"/>
              </a:rPr>
              <a:t>e most likely to </a:t>
            </a:r>
            <a:r>
              <a:rPr lang="en-GB" sz="2400" kern="100" dirty="0" err="1">
                <a:latin typeface="Calibri" panose="020F0502020204030204" pitchFamily="34" charset="0"/>
                <a:ea typeface="DengXian" panose="02010600030101010101" pitchFamily="2" charset="-122"/>
                <a:cs typeface="Arial" panose="020B0604020202020204" pitchFamily="34" charset="0"/>
              </a:rPr>
              <a:t>metastaise</a:t>
            </a:r>
            <a:r>
              <a:rPr lang="en-GB" sz="2400" kern="100" dirty="0">
                <a:latin typeface="Calibri" panose="020F0502020204030204" pitchFamily="34" charset="0"/>
                <a:ea typeface="DengXian" panose="02010600030101010101" pitchFamily="2" charset="-122"/>
                <a:cs typeface="Arial" panose="020B0604020202020204" pitchFamily="34" charset="0"/>
              </a:rPr>
              <a:t> from. (3 marks)</a:t>
            </a: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Question 3</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458238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Name 3 areas of the body in which bone cancers ar</a:t>
            </a:r>
            <a:r>
              <a:rPr lang="en-GB" sz="2400" kern="100" dirty="0">
                <a:latin typeface="Calibri" panose="020F0502020204030204" pitchFamily="34" charset="0"/>
                <a:ea typeface="DengXian" panose="02010600030101010101" pitchFamily="2" charset="-122"/>
                <a:cs typeface="Arial" panose="020B0604020202020204" pitchFamily="34" charset="0"/>
              </a:rPr>
              <a:t>e most likely to </a:t>
            </a:r>
            <a:r>
              <a:rPr lang="en-GB" sz="2400" kern="100" dirty="0" err="1">
                <a:latin typeface="Calibri" panose="020F0502020204030204" pitchFamily="34" charset="0"/>
                <a:ea typeface="DengXian" panose="02010600030101010101" pitchFamily="2" charset="-122"/>
                <a:cs typeface="Arial" panose="020B0604020202020204" pitchFamily="34" charset="0"/>
              </a:rPr>
              <a:t>metastaise</a:t>
            </a:r>
            <a:r>
              <a:rPr lang="en-GB" sz="2400" kern="100" dirty="0">
                <a:latin typeface="Calibri" panose="020F0502020204030204" pitchFamily="34" charset="0"/>
                <a:ea typeface="DengXian" panose="02010600030101010101" pitchFamily="2" charset="-122"/>
                <a:cs typeface="Arial" panose="020B0604020202020204" pitchFamily="34" charset="0"/>
              </a:rPr>
              <a:t> from. (3 marks)</a:t>
            </a: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lvl="0" indent="-457200" algn="l" rtl="0">
              <a:lnSpc>
                <a:spcPct val="90000"/>
              </a:lnSpc>
              <a:spcBef>
                <a:spcPts val="0"/>
              </a:spcBef>
              <a:spcAft>
                <a:spcPts val="0"/>
              </a:spcAft>
              <a:buClr>
                <a:schemeClr val="dk1"/>
              </a:buClr>
              <a:buSzPts val="2800"/>
              <a:buFontTx/>
              <a:buChar char="-"/>
            </a:pPr>
            <a:r>
              <a:rPr lang="en-GB" dirty="0"/>
              <a:t>Prostate </a:t>
            </a:r>
          </a:p>
          <a:p>
            <a:pPr lvl="0" indent="-457200" algn="l" rtl="0">
              <a:lnSpc>
                <a:spcPct val="90000"/>
              </a:lnSpc>
              <a:spcBef>
                <a:spcPts val="0"/>
              </a:spcBef>
              <a:spcAft>
                <a:spcPts val="0"/>
              </a:spcAft>
              <a:buClr>
                <a:schemeClr val="dk1"/>
              </a:buClr>
              <a:buSzPts val="2800"/>
              <a:buFontTx/>
              <a:buChar char="-"/>
            </a:pPr>
            <a:r>
              <a:rPr lang="en-GB" dirty="0"/>
              <a:t>Breast</a:t>
            </a:r>
          </a:p>
          <a:p>
            <a:pPr lvl="0" indent="-457200" algn="l" rtl="0">
              <a:lnSpc>
                <a:spcPct val="90000"/>
              </a:lnSpc>
              <a:spcBef>
                <a:spcPts val="0"/>
              </a:spcBef>
              <a:spcAft>
                <a:spcPts val="0"/>
              </a:spcAft>
              <a:buClr>
                <a:schemeClr val="dk1"/>
              </a:buClr>
              <a:buSzPts val="2800"/>
              <a:buFontTx/>
              <a:buChar char="-"/>
            </a:pPr>
            <a:r>
              <a:rPr lang="en-GB" dirty="0"/>
              <a:t>Kidney </a:t>
            </a:r>
          </a:p>
          <a:p>
            <a:pPr lvl="0" indent="-457200" algn="l" rtl="0">
              <a:lnSpc>
                <a:spcPct val="90000"/>
              </a:lnSpc>
              <a:spcBef>
                <a:spcPts val="0"/>
              </a:spcBef>
              <a:spcAft>
                <a:spcPts val="0"/>
              </a:spcAft>
              <a:buClr>
                <a:schemeClr val="dk1"/>
              </a:buClr>
              <a:buSzPts val="2800"/>
              <a:buFontTx/>
              <a:buChar char="-"/>
            </a:pPr>
            <a:r>
              <a:rPr lang="en-GB" dirty="0"/>
              <a:t>Thyroid </a:t>
            </a:r>
          </a:p>
          <a:p>
            <a:pPr lvl="0" indent="-457200" algn="l" rtl="0">
              <a:lnSpc>
                <a:spcPct val="90000"/>
              </a:lnSpc>
              <a:spcBef>
                <a:spcPts val="0"/>
              </a:spcBef>
              <a:spcAft>
                <a:spcPts val="0"/>
              </a:spcAft>
              <a:buClr>
                <a:schemeClr val="dk1"/>
              </a:buClr>
              <a:buSzPts val="2800"/>
              <a:buFontTx/>
              <a:buChar char="-"/>
            </a:pPr>
            <a:r>
              <a:rPr lang="en-GB" dirty="0"/>
              <a:t>Lung</a:t>
            </a:r>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Answer 3</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58659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Which of the following features is typical of Paget’s disease?</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A – Raised ALP</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Raised ALT</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Raised serum vitamin D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Raised serum calcium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Raised serum phosphate</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Question 4</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3967788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Which of the following features is typical of Paget’s disease?</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 </a:t>
            </a:r>
          </a:p>
          <a:p>
            <a:pPr marL="114300" indent="0">
              <a:buNone/>
            </a:pPr>
            <a:r>
              <a:rPr lang="en-GB" sz="2400" b="1" kern="100" dirty="0">
                <a:effectLst/>
                <a:latin typeface="Calibri" panose="020F0502020204030204" pitchFamily="34" charset="0"/>
                <a:ea typeface="DengXian" panose="02010600030101010101" pitchFamily="2" charset="-122"/>
                <a:cs typeface="Arial" panose="020B0604020202020204" pitchFamily="34" charset="0"/>
              </a:rPr>
              <a:t>A – Raised ALP</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B – Raised ALT</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C – Raised serum vitamin D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D – Raised serum calcium </a:t>
            </a:r>
          </a:p>
          <a:p>
            <a:pPr marL="114300" indent="0">
              <a:buNone/>
            </a:pPr>
            <a:r>
              <a:rPr lang="en-GB" sz="2400" kern="100" dirty="0">
                <a:effectLst/>
                <a:latin typeface="Calibri" panose="020F0502020204030204" pitchFamily="34" charset="0"/>
                <a:ea typeface="DengXian" panose="02010600030101010101" pitchFamily="2" charset="-122"/>
                <a:cs typeface="Arial" panose="020B0604020202020204" pitchFamily="34" charset="0"/>
              </a:rPr>
              <a:t>E – Raised serum phosphate</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Answer 4</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1278704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You see Dave, a 40-year-old male who comes to the GP explaining his fingers have become progressively stiffer. He says it is beginning to really impact his ability to work as a phlebotomist. He also mentions that his fingers have been turning blue when it’s cold outside and he also been experiencing reflux after eating. Given his most likely diagnosis, what antibodies would be expected. </a:t>
            </a:r>
          </a:p>
          <a:p>
            <a:pPr marL="114300" indent="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A – Anti-TTG antibodies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B – Antiphospholipid antibodies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C – c-ANCA antibodies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D – Anti-centromere antibodies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E – Anti-musk antibodies </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Question 5</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427863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heumatoid Arthritis | Rheumatoid Arthritis Treatment - Healthclues">
            <a:extLst>
              <a:ext uri="{FF2B5EF4-FFF2-40B4-BE49-F238E27FC236}">
                <a16:creationId xmlns:a16="http://schemas.microsoft.com/office/drawing/2014/main" id="{3C1BB9A7-3878-38D7-095B-6C24AABC8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90688"/>
            <a:ext cx="6044883" cy="47119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63666A-9621-5D55-C51F-503D334B8B9D}"/>
              </a:ext>
            </a:extLst>
          </p:cNvPr>
          <p:cNvSpPr txBox="1"/>
          <p:nvPr/>
        </p:nvSpPr>
        <p:spPr>
          <a:xfrm>
            <a:off x="1330037" y="6402686"/>
            <a:ext cx="5406044" cy="307777"/>
          </a:xfrm>
          <a:prstGeom prst="rect">
            <a:avLst/>
          </a:prstGeom>
          <a:noFill/>
        </p:spPr>
        <p:txBody>
          <a:bodyPr wrap="square" rtlCol="0">
            <a:spAutoFit/>
          </a:bodyPr>
          <a:lstStyle/>
          <a:p>
            <a:r>
              <a:rPr lang="en-GB" dirty="0"/>
              <a:t>From https://www.healthclues.net/rheumatoid-arthritis</a:t>
            </a:r>
          </a:p>
        </p:txBody>
      </p:sp>
      <p:pic>
        <p:nvPicPr>
          <p:cNvPr id="5" name="Picture 4">
            <a:extLst>
              <a:ext uri="{FF2B5EF4-FFF2-40B4-BE49-F238E27FC236}">
                <a16:creationId xmlns:a16="http://schemas.microsoft.com/office/drawing/2014/main" id="{EF980466-F798-279F-DFC3-BB4879384B64}"/>
              </a:ext>
            </a:extLst>
          </p:cNvPr>
          <p:cNvPicPr>
            <a:picLocks noChangeAspect="1"/>
          </p:cNvPicPr>
          <p:nvPr/>
        </p:nvPicPr>
        <p:blipFill>
          <a:blip r:embed="rId3"/>
          <a:stretch>
            <a:fillRect/>
          </a:stretch>
        </p:blipFill>
        <p:spPr>
          <a:xfrm>
            <a:off x="6964680" y="2466365"/>
            <a:ext cx="4846320" cy="3160644"/>
          </a:xfrm>
          <a:prstGeom prst="rect">
            <a:avLst/>
          </a:prstGeom>
        </p:spPr>
      </p:pic>
      <p:sp>
        <p:nvSpPr>
          <p:cNvPr id="6" name="Google Shape;143;g14f42a8af8d_0_0">
            <a:extLst>
              <a:ext uri="{FF2B5EF4-FFF2-40B4-BE49-F238E27FC236}">
                <a16:creationId xmlns:a16="http://schemas.microsoft.com/office/drawing/2014/main" id="{D5F3AD7B-6999-BB11-D4CF-30D8C6A624A4}"/>
              </a:ext>
            </a:extLst>
          </p:cNvPr>
          <p:cNvSpPr txBox="1">
            <a:spLocks noGrp="1"/>
          </p:cNvSpPr>
          <p:nvPr>
            <p:ph type="title"/>
          </p:nvPr>
        </p:nvSpPr>
        <p:spPr>
          <a:xfrm>
            <a:off x="838200" y="147537"/>
            <a:ext cx="10515600" cy="1325563"/>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RA VS OA</a:t>
            </a:r>
            <a:endParaRPr dirty="0">
              <a:solidFill>
                <a:srgbClr val="FFFFFF"/>
              </a:solidFill>
            </a:endParaRPr>
          </a:p>
        </p:txBody>
      </p:sp>
    </p:spTree>
    <p:extLst>
      <p:ext uri="{BB962C8B-B14F-4D97-AF65-F5344CB8AC3E}">
        <p14:creationId xmlns:p14="http://schemas.microsoft.com/office/powerpoint/2010/main" val="4147408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You see Dave, a 40-year-old male who comes to the GP explaining his fingers have become progressively stiffer which is beginning to really impact his ability to work as a phlebotomist. He also mentions that his fingers have been turning blue when it’s cold outside and he also been experiencing reflux after eating. Given his most likely diagnosis, what antibodies would be expected. </a:t>
            </a:r>
          </a:p>
          <a:p>
            <a:pPr marL="114300" indent="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A – Anti-TTG antibodies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B – Antiphospholipid antibodies </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C – c-ANCA antibodies </a:t>
            </a:r>
          </a:p>
          <a:p>
            <a:pPr marL="114300" indent="0">
              <a:buNone/>
            </a:pPr>
            <a:r>
              <a:rPr lang="en-GB" sz="2000" b="1" kern="100" dirty="0">
                <a:effectLst/>
                <a:latin typeface="Calibri" panose="020F0502020204030204" pitchFamily="34" charset="0"/>
                <a:ea typeface="DengXian" panose="02010600030101010101" pitchFamily="2" charset="-122"/>
                <a:cs typeface="Arial" panose="020B0604020202020204" pitchFamily="34" charset="0"/>
              </a:rPr>
              <a:t>D – Anti-centromere antibodies</a:t>
            </a:r>
          </a:p>
          <a:p>
            <a:pPr marL="114300" indent="0">
              <a:buNone/>
            </a:pPr>
            <a:r>
              <a:rPr lang="en-GB" sz="2000" kern="100" dirty="0">
                <a:effectLst/>
                <a:latin typeface="Calibri" panose="020F0502020204030204" pitchFamily="34" charset="0"/>
                <a:ea typeface="DengXian" panose="02010600030101010101" pitchFamily="2" charset="-122"/>
                <a:cs typeface="Arial" panose="020B0604020202020204" pitchFamily="34" charset="0"/>
              </a:rPr>
              <a:t>E – Anti-musk antibodies </a:t>
            </a:r>
          </a:p>
          <a:p>
            <a:pPr marL="342900">
              <a:spcBef>
                <a:spcPts val="0"/>
              </a:spcBef>
              <a:buSzPts val="2800"/>
              <a:buNone/>
            </a:pPr>
            <a:endParaRPr lang="en-GB" sz="2000" kern="100" dirty="0">
              <a:effectLst/>
              <a:latin typeface="Calibri" panose="020F0502020204030204" pitchFamily="34" charset="0"/>
              <a:ea typeface="DengXian" panose="02010600030101010101" pitchFamily="2" charset="-122"/>
              <a:cs typeface="Arial" panose="020B0604020202020204" pitchFamily="34" charset="0"/>
            </a:endParaRPr>
          </a:p>
          <a:p>
            <a:pPr marL="342900" lvl="0" indent="-342900" algn="l" rtl="0">
              <a:lnSpc>
                <a:spcPct val="90000"/>
              </a:lnSpc>
              <a:spcBef>
                <a:spcPts val="0"/>
              </a:spcBef>
              <a:spcAft>
                <a:spcPts val="0"/>
              </a:spcAft>
              <a:buClr>
                <a:schemeClr val="dk1"/>
              </a:buClr>
              <a:buSzPts val="2800"/>
              <a:buNone/>
            </a:pPr>
            <a:endParaRPr lang="en-GB" sz="2400" b="1"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lang="en-GB" dirty="0"/>
          </a:p>
          <a:p>
            <a:pPr marL="342900" lvl="0" indent="-342900" algn="l" rtl="0">
              <a:lnSpc>
                <a:spcPct val="90000"/>
              </a:lnSpc>
              <a:spcBef>
                <a:spcPts val="0"/>
              </a:spcBef>
              <a:spcAft>
                <a:spcPts val="0"/>
              </a:spcAft>
              <a:buClr>
                <a:schemeClr val="dk1"/>
              </a:buClr>
              <a:buSzPts val="2800"/>
              <a:buNone/>
            </a:pPr>
            <a:endParaRPr dirty="0"/>
          </a:p>
        </p:txBody>
      </p:sp>
      <p:sp>
        <p:nvSpPr>
          <p:cNvPr id="152" name="Google Shape;152;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6"/>
          <p:cNvSpPr txBox="1"/>
          <p:nvPr/>
        </p:nvSpPr>
        <p:spPr>
          <a:xfrm>
            <a:off x="1200309" y="484889"/>
            <a:ext cx="569286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dirty="0">
                <a:solidFill>
                  <a:schemeClr val="lt1"/>
                </a:solidFill>
                <a:latin typeface="Calibri"/>
                <a:ea typeface="Calibri"/>
                <a:cs typeface="Calibri"/>
                <a:sym typeface="Calibri"/>
              </a:rPr>
              <a:t>Quiz – Answer 5</a:t>
            </a:r>
            <a:endParaRPr lang="en-US" sz="1800" b="0" i="0" u="none" strike="noStrike" cap="none" dirty="0">
              <a:solidFill>
                <a:schemeClr val="dk1"/>
              </a:solidFill>
              <a:latin typeface="Calibri"/>
              <a:ea typeface="Calibri"/>
              <a:cs typeface="Calibri"/>
              <a:sym typeface="Calibri"/>
            </a:endParaRPr>
          </a:p>
        </p:txBody>
      </p:sp>
      <p:sp>
        <p:nvSpPr>
          <p:cNvPr id="154" name="Google Shape;154;p6"/>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The Peer Teaching Society is not liable for false or misleading information…</a:t>
            </a:r>
            <a:endParaRPr sz="1800" b="0" i="0" u="none" strike="noStrike" cap="none">
              <a:solidFill>
                <a:schemeClr val="dk1"/>
              </a:solidFill>
              <a:latin typeface="Calibri"/>
              <a:ea typeface="Calibri"/>
              <a:cs typeface="Calibri"/>
              <a:sym typeface="Calibri"/>
            </a:endParaRPr>
          </a:p>
        </p:txBody>
      </p:sp>
      <p:pic>
        <p:nvPicPr>
          <p:cNvPr id="155" name="Google Shape;155;p6"/>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extLst>
      <p:ext uri="{BB962C8B-B14F-4D97-AF65-F5344CB8AC3E}">
        <p14:creationId xmlns:p14="http://schemas.microsoft.com/office/powerpoint/2010/main" val="2106496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8"/>
          <p:cNvPicPr preferRelativeResize="0"/>
          <p:nvPr/>
        </p:nvPicPr>
        <p:blipFill rotWithShape="1">
          <a:blip r:embed="rId3">
            <a:alphaModFix/>
          </a:blip>
          <a:srcRect r="3646"/>
          <a:stretch/>
        </p:blipFill>
        <p:spPr>
          <a:xfrm>
            <a:off x="2998243" y="0"/>
            <a:ext cx="6134099" cy="6858000"/>
          </a:xfrm>
          <a:prstGeom prst="rect">
            <a:avLst/>
          </a:prstGeom>
          <a:noFill/>
          <a:ln w="9525" cap="flat" cmpd="sng">
            <a:solidFill>
              <a:srgbClr val="29326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365125"/>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a:solidFill>
                  <a:srgbClr val="FFFFFF"/>
                </a:solidFill>
              </a:rPr>
              <a:t>Gout</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1793019953"/>
              </p:ext>
            </p:extLst>
          </p:nvPr>
        </p:nvGraphicFramePr>
        <p:xfrm>
          <a:off x="186490" y="1510497"/>
          <a:ext cx="11819020" cy="5247382"/>
        </p:xfrm>
        <a:graphic>
          <a:graphicData uri="http://schemas.openxmlformats.org/drawingml/2006/table">
            <a:tbl>
              <a:tblPr bandRow="1">
                <a:tableStyleId>{775DCB02-9BB8-47FD-8907-85C794F793BA}</a:tableStyleId>
              </a:tblPr>
              <a:tblGrid>
                <a:gridCol w="1210510">
                  <a:extLst>
                    <a:ext uri="{9D8B030D-6E8A-4147-A177-3AD203B41FA5}">
                      <a16:colId xmlns:a16="http://schemas.microsoft.com/office/drawing/2014/main" val="3953575235"/>
                    </a:ext>
                  </a:extLst>
                </a:gridCol>
                <a:gridCol w="10608510">
                  <a:extLst>
                    <a:ext uri="{9D8B030D-6E8A-4147-A177-3AD203B41FA5}">
                      <a16:colId xmlns:a16="http://schemas.microsoft.com/office/drawing/2014/main" val="2428037892"/>
                    </a:ext>
                  </a:extLst>
                </a:gridCol>
              </a:tblGrid>
              <a:tr h="331366">
                <a:tc>
                  <a:txBody>
                    <a:bodyPr/>
                    <a:lstStyle/>
                    <a:p>
                      <a:pPr>
                        <a:lnSpc>
                          <a:spcPct val="107000"/>
                        </a:lnSpc>
                        <a:spcAft>
                          <a:spcPts val="800"/>
                        </a:spcAft>
                      </a:pPr>
                      <a:r>
                        <a:rPr lang="en-GB" sz="1400" dirty="0">
                          <a:effectLst/>
                          <a:latin typeface="Garamond" panose="02020404030301010803" pitchFamily="18" charset="0"/>
                        </a:rPr>
                        <a:t>Pathology</a:t>
                      </a: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Overproduction/under excretions of uric acid causes build up and precipitated out in joints. Urate crystals are deposited in the joint causing it to become hot, swollen and painful.</a:t>
                      </a:r>
                      <a:br>
                        <a:rPr lang="en-GB" sz="1400" dirty="0">
                          <a:effectLst/>
                          <a:latin typeface="Garamond" panose="02020404030301010803" pitchFamily="18" charset="0"/>
                          <a:ea typeface="Calibri" panose="020F0502020204030204" pitchFamily="34" charset="0"/>
                          <a:cs typeface="Times New Roman" panose="02020603050405020304" pitchFamily="18" charset="0"/>
                        </a:rPr>
                      </a:br>
                      <a:r>
                        <a:rPr lang="en-GB" sz="1400" dirty="0">
                          <a:effectLst/>
                          <a:latin typeface="Garamond" panose="02020404030301010803" pitchFamily="18" charset="0"/>
                          <a:ea typeface="Calibri" panose="020F0502020204030204" pitchFamily="34" charset="0"/>
                          <a:cs typeface="Times New Roman" panose="02020603050405020304" pitchFamily="18" charset="0"/>
                        </a:rPr>
                        <a:t>Gouty tophi are </a:t>
                      </a:r>
                      <a:r>
                        <a:rPr lang="en-GB" sz="1400" dirty="0" err="1">
                          <a:effectLst/>
                          <a:latin typeface="Garamond" panose="02020404030301010803" pitchFamily="18" charset="0"/>
                          <a:ea typeface="Calibri" panose="020F0502020204030204" pitchFamily="34" charset="0"/>
                          <a:cs typeface="Times New Roman" panose="02020603050405020304" pitchFamily="18" charset="0"/>
                        </a:rPr>
                        <a:t>sc</a:t>
                      </a:r>
                      <a:r>
                        <a:rPr lang="en-GB" sz="1400" dirty="0">
                          <a:effectLst/>
                          <a:latin typeface="Garamond" panose="02020404030301010803" pitchFamily="18" charset="0"/>
                          <a:ea typeface="Calibri" panose="020F0502020204030204" pitchFamily="34" charset="0"/>
                          <a:cs typeface="Times New Roman" panose="02020603050405020304" pitchFamily="18" charset="0"/>
                        </a:rPr>
                        <a:t> deposits of uric acid typically affecting the small joints and connective tissues of the hands, elbows and ears. DIP joints are most affected in hands</a:t>
                      </a:r>
                    </a:p>
                  </a:txBody>
                  <a:tcPr marL="114300" marR="114300" marT="0" marB="0"/>
                </a:tc>
                <a:extLst>
                  <a:ext uri="{0D108BD9-81ED-4DB2-BD59-A6C34878D82A}">
                    <a16:rowId xmlns:a16="http://schemas.microsoft.com/office/drawing/2014/main" val="3937996606"/>
                  </a:ext>
                </a:extLst>
              </a:tr>
              <a:tr h="522345">
                <a:tc>
                  <a:txBody>
                    <a:bodyPr/>
                    <a:lstStyle/>
                    <a:p>
                      <a:pPr>
                        <a:lnSpc>
                          <a:spcPct val="107000"/>
                        </a:lnSpc>
                        <a:spcAft>
                          <a:spcPts val="800"/>
                        </a:spcAft>
                      </a:pPr>
                      <a:r>
                        <a:rPr lang="en-GB" sz="1400">
                          <a:effectLst/>
                          <a:latin typeface="Garamond" panose="02020404030301010803" pitchFamily="18" charset="0"/>
                        </a:rPr>
                        <a:t>Risk Factors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nSpc>
                          <a:spcPct val="107000"/>
                        </a:lnSpc>
                        <a:spcAft>
                          <a:spcPts val="800"/>
                        </a:spcAft>
                      </a:pPr>
                      <a:r>
                        <a:rPr lang="en-GB" sz="1400" b="0" i="0" u="none" strike="noStrike" cap="none" dirty="0">
                          <a:solidFill>
                            <a:schemeClr val="dk1"/>
                          </a:solidFill>
                          <a:effectLst/>
                          <a:latin typeface="Garamond" panose="02020404030301010803" pitchFamily="18" charset="0"/>
                          <a:ea typeface="+mn-ea"/>
                          <a:cs typeface="+mn-cs"/>
                          <a:sym typeface="Arial"/>
                        </a:rPr>
                        <a:t>Middle, age, overweight, high purine diet (meat and seafood), alcohol, diuretics, </a:t>
                      </a:r>
                      <a:r>
                        <a:rPr lang="en-GB" sz="1400" b="0" i="0" u="none" strike="noStrike" cap="none" dirty="0" err="1">
                          <a:solidFill>
                            <a:schemeClr val="dk1"/>
                          </a:solidFill>
                          <a:effectLst/>
                          <a:latin typeface="Garamond" panose="02020404030301010803" pitchFamily="18" charset="0"/>
                          <a:ea typeface="+mn-ea"/>
                          <a:cs typeface="+mn-cs"/>
                          <a:sym typeface="Arial"/>
                        </a:rPr>
                        <a:t>FHx</a:t>
                      </a:r>
                      <a:r>
                        <a:rPr lang="en-GB" sz="1400" b="0" i="0" u="none" strike="noStrike" cap="none" dirty="0">
                          <a:solidFill>
                            <a:schemeClr val="dk1"/>
                          </a:solidFill>
                          <a:effectLst/>
                          <a:latin typeface="Garamond" panose="02020404030301010803" pitchFamily="18" charset="0"/>
                          <a:ea typeface="+mn-ea"/>
                          <a:cs typeface="+mn-cs"/>
                          <a:sym typeface="Arial"/>
                        </a:rPr>
                        <a:t>, kidney disease / existing cardiovascular disease</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8339" marR="58339" marT="29170" marB="29170"/>
                </a:tc>
                <a:extLst>
                  <a:ext uri="{0D108BD9-81ED-4DB2-BD59-A6C34878D82A}">
                    <a16:rowId xmlns:a16="http://schemas.microsoft.com/office/drawing/2014/main" val="770048804"/>
                  </a:ext>
                </a:extLst>
              </a:tr>
              <a:tr h="251123">
                <a:tc>
                  <a:txBody>
                    <a:bodyPr/>
                    <a:lstStyle/>
                    <a:p>
                      <a:pPr>
                        <a:lnSpc>
                          <a:spcPct val="107000"/>
                        </a:lnSpc>
                        <a:spcAft>
                          <a:spcPts val="800"/>
                        </a:spcAft>
                      </a:pPr>
                      <a:r>
                        <a:rPr lang="en-GB" sz="1400">
                          <a:effectLst/>
                          <a:latin typeface="Garamond" panose="02020404030301010803" pitchFamily="18" charset="0"/>
                        </a:rPr>
                        <a:t>Presentation</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Symptoms: inflamed joints. 1st metatarsal and distal interphalangeal often affected. Base of the big toe (metatarsophalangeal joint, wrists, bases of thumb (carpometacarpal joints)</a:t>
                      </a:r>
                    </a:p>
                  </a:txBody>
                  <a:tcPr marL="114300" marR="114300" marT="0" marB="0"/>
                </a:tc>
                <a:extLst>
                  <a:ext uri="{0D108BD9-81ED-4DB2-BD59-A6C34878D82A}">
                    <a16:rowId xmlns:a16="http://schemas.microsoft.com/office/drawing/2014/main" val="1874909876"/>
                  </a:ext>
                </a:extLst>
              </a:tr>
              <a:tr h="541357">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Joint aspiration &amp; polarised light microscopy (</a:t>
                      </a:r>
                      <a:r>
                        <a:rPr lang="en-GB" sz="1400" b="1" dirty="0">
                          <a:effectLst/>
                          <a:latin typeface="Garamond" panose="02020404030301010803" pitchFamily="18" charset="0"/>
                          <a:ea typeface="Calibri" panose="020F0502020204030204" pitchFamily="34" charset="0"/>
                          <a:cs typeface="Times New Roman" panose="02020603050405020304" pitchFamily="18" charset="0"/>
                        </a:rPr>
                        <a:t>needle like negative birefringent crystals, monosodium urate crystals and no bacterial growth)</a:t>
                      </a:r>
                      <a:r>
                        <a:rPr lang="en-GB" sz="1400" dirty="0">
                          <a:effectLst/>
                          <a:latin typeface="Garamond" panose="02020404030301010803" pitchFamily="18" charset="0"/>
                          <a:ea typeface="Calibri" panose="020F0502020204030204" pitchFamily="34" charset="0"/>
                          <a:cs typeface="Times New Roman" panose="02020603050405020304" pitchFamily="18" charset="0"/>
                        </a:rPr>
                        <a:t> </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Increased Urate on blood test</a:t>
                      </a:r>
                    </a:p>
                    <a:p>
                      <a:pPr algn="l">
                        <a:lnSpc>
                          <a:spcPct val="107000"/>
                        </a:lnSpc>
                        <a:spcAft>
                          <a:spcPts val="800"/>
                        </a:spcAft>
                      </a:pPr>
                      <a:r>
                        <a:rPr lang="en-GB" sz="1400" b="0" i="0" u="none" strike="noStrike" cap="none" dirty="0">
                          <a:solidFill>
                            <a:schemeClr val="dk1"/>
                          </a:solidFill>
                          <a:effectLst/>
                          <a:latin typeface="Garamond" panose="02020404030301010803" pitchFamily="18" charset="0"/>
                          <a:ea typeface="+mn-ea"/>
                          <a:cs typeface="+mn-cs"/>
                          <a:sym typeface="Arial"/>
                        </a:rPr>
                        <a:t>Joint Xray </a:t>
                      </a:r>
                      <a:r>
                        <a:rPr lang="en-GB" sz="1400" b="0" i="0" u="none" strike="noStrike" cap="none" dirty="0">
                          <a:solidFill>
                            <a:schemeClr val="dk1"/>
                          </a:solidFill>
                          <a:effectLst/>
                          <a:latin typeface="Garamond" panose="02020404030301010803" pitchFamily="18" charset="0"/>
                          <a:ea typeface="+mn-ea"/>
                          <a:cs typeface="+mn-cs"/>
                          <a:sym typeface="Wingdings" panose="05000000000000000000" pitchFamily="2" charset="2"/>
                        </a:rPr>
                        <a:t></a:t>
                      </a:r>
                      <a:r>
                        <a:rPr lang="en-GB" sz="1400" b="0" i="0" u="none" strike="noStrike" cap="none" dirty="0">
                          <a:solidFill>
                            <a:schemeClr val="dk1"/>
                          </a:solidFill>
                          <a:effectLst/>
                          <a:latin typeface="Garamond" panose="02020404030301010803" pitchFamily="18" charset="0"/>
                          <a:ea typeface="+mn-ea"/>
                          <a:cs typeface="+mn-cs"/>
                          <a:sym typeface="Arial"/>
                        </a:rPr>
                        <a:t> space between is maintained, lytic lesions in the bone, punched out erosions, can have sclerotic borders with over hanging edges.</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744104676"/>
                  </a:ext>
                </a:extLst>
              </a:tr>
              <a:tr h="883920">
                <a:tc>
                  <a:txBody>
                    <a:bodyPr/>
                    <a:lstStyle/>
                    <a:p>
                      <a:pPr>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Acute flare up </a:t>
                      </a:r>
                      <a:r>
                        <a:rPr lang="en-GB"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Calibri" panose="020F0502020204030204" pitchFamily="34" charset="0"/>
                          <a:cs typeface="Times New Roman" panose="02020603050405020304" pitchFamily="18" charset="0"/>
                        </a:rPr>
                        <a:t> 1</a:t>
                      </a:r>
                      <a:r>
                        <a:rPr lang="en-GB" sz="1400" baseline="30000" dirty="0">
                          <a:effectLst/>
                          <a:latin typeface="Garamond" panose="02020404030301010803" pitchFamily="18" charset="0"/>
                          <a:ea typeface="Calibri" panose="020F0502020204030204" pitchFamily="34" charset="0"/>
                          <a:cs typeface="Times New Roman" panose="02020603050405020304" pitchFamily="18" charset="0"/>
                        </a:rPr>
                        <a:t>0</a:t>
                      </a:r>
                      <a:r>
                        <a:rPr lang="en-GB" sz="1400" dirty="0">
                          <a:effectLst/>
                          <a:latin typeface="Garamond" panose="02020404030301010803" pitchFamily="18" charset="0"/>
                          <a:ea typeface="Calibri" panose="020F0502020204030204" pitchFamily="34" charset="0"/>
                          <a:cs typeface="Times New Roman" panose="02020603050405020304" pitchFamily="18" charset="0"/>
                        </a:rPr>
                        <a:t> (NSAIDS), 2</a:t>
                      </a:r>
                      <a:r>
                        <a:rPr lang="en-GB" sz="1400" baseline="30000" dirty="0">
                          <a:effectLst/>
                          <a:latin typeface="Garamond" panose="02020404030301010803" pitchFamily="18" charset="0"/>
                          <a:ea typeface="Calibri" panose="020F0502020204030204" pitchFamily="34" charset="0"/>
                          <a:cs typeface="Times New Roman" panose="02020603050405020304" pitchFamily="18" charset="0"/>
                        </a:rPr>
                        <a:t>0</a:t>
                      </a:r>
                      <a:r>
                        <a:rPr lang="en-GB" sz="1400" dirty="0">
                          <a:effectLst/>
                          <a:latin typeface="Garamond" panose="02020404030301010803" pitchFamily="18" charset="0"/>
                          <a:ea typeface="Calibri" panose="020F0502020204030204" pitchFamily="34" charset="0"/>
                          <a:cs typeface="Times New Roman" panose="02020603050405020304" pitchFamily="18" charset="0"/>
                        </a:rPr>
                        <a:t> (colchicine), 3</a:t>
                      </a:r>
                      <a:r>
                        <a:rPr lang="en-GB" sz="1400" baseline="30000" dirty="0">
                          <a:effectLst/>
                          <a:latin typeface="Garamond" panose="02020404030301010803" pitchFamily="18" charset="0"/>
                          <a:ea typeface="Calibri" panose="020F0502020204030204" pitchFamily="34" charset="0"/>
                          <a:cs typeface="Times New Roman" panose="02020603050405020304" pitchFamily="18" charset="0"/>
                        </a:rPr>
                        <a:t>0 </a:t>
                      </a:r>
                      <a:r>
                        <a:rPr lang="en-GB" sz="1400" dirty="0">
                          <a:effectLst/>
                          <a:latin typeface="Garamond" panose="02020404030301010803" pitchFamily="18" charset="0"/>
                          <a:ea typeface="Calibri" panose="020F0502020204030204" pitchFamily="34" charset="0"/>
                          <a:cs typeface="Times New Roman" panose="02020603050405020304" pitchFamily="18" charset="0"/>
                        </a:rPr>
                        <a:t>(steroids)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Colchicine is used for patients who cant have NSAIDS (sig heart disease, renal impairment, </a:t>
                      </a:r>
                      <a:br>
                        <a:rPr lang="en-GB" sz="1400" dirty="0">
                          <a:effectLst/>
                          <a:latin typeface="Garamond" panose="02020404030301010803" pitchFamily="18" charset="0"/>
                          <a:ea typeface="Times New Roman" panose="02020603050405020304" pitchFamily="18" charset="0"/>
                        </a:rPr>
                      </a:br>
                      <a:r>
                        <a:rPr lang="en-GB" sz="1400" dirty="0">
                          <a:effectLst/>
                          <a:latin typeface="Garamond" panose="02020404030301010803" pitchFamily="18" charset="0"/>
                          <a:ea typeface="Times New Roman" panose="02020603050405020304" pitchFamily="18" charset="0"/>
                        </a:rPr>
                        <a:t>but diarrhoea is a common side effect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DOSE DEPENDANT!)</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Prophylaxis</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Allopurinol (Xanthine oxidase inhibitor, </a:t>
                      </a:r>
                      <a:br>
                        <a:rPr lang="en-GB" sz="1400" dirty="0">
                          <a:effectLst/>
                          <a:latin typeface="Garamond" panose="02020404030301010803" pitchFamily="18" charset="0"/>
                          <a:ea typeface="Times New Roman" panose="02020603050405020304" pitchFamily="18" charset="0"/>
                        </a:rPr>
                      </a:br>
                      <a:r>
                        <a:rPr lang="en-GB" sz="1400" dirty="0">
                          <a:effectLst/>
                          <a:latin typeface="Garamond" panose="02020404030301010803" pitchFamily="18" charset="0"/>
                          <a:ea typeface="Times New Roman" panose="02020603050405020304" pitchFamily="18" charset="0"/>
                        </a:rPr>
                        <a:t>reduces uric acid production)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Times New Roman" panose="02020603050405020304" pitchFamily="18" charset="0"/>
                        </a:rPr>
                        <a:t> not during initial acute attack but once started can be continued </a:t>
                      </a:r>
                      <a:br>
                        <a:rPr lang="en-GB" sz="1400" dirty="0">
                          <a:effectLst/>
                          <a:latin typeface="Garamond" panose="02020404030301010803" pitchFamily="18" charset="0"/>
                          <a:ea typeface="Times New Roman" panose="02020603050405020304" pitchFamily="18" charset="0"/>
                        </a:rPr>
                      </a:br>
                      <a:r>
                        <a:rPr lang="en-GB" sz="1400" dirty="0">
                          <a:effectLst/>
                          <a:latin typeface="Garamond" panose="02020404030301010803" pitchFamily="18" charset="0"/>
                          <a:ea typeface="Times New Roman" panose="02020603050405020304" pitchFamily="18" charset="0"/>
                        </a:rPr>
                        <a:t>during one</a:t>
                      </a:r>
                    </a:p>
                    <a:p>
                      <a:pPr marL="342900" lvl="0" indent="-342900" algn="l">
                        <a:buFont typeface="Symbol" panose="05050102010706020507" pitchFamily="18" charset="2"/>
                        <a:buChar char=""/>
                      </a:pPr>
                      <a:r>
                        <a:rPr lang="en-GB" sz="1400" dirty="0">
                          <a:effectLst/>
                          <a:latin typeface="Garamond" panose="02020404030301010803" pitchFamily="18" charset="0"/>
                          <a:ea typeface="Times New Roman" panose="02020603050405020304" pitchFamily="18" charset="0"/>
                        </a:rPr>
                        <a:t>Lifestyle changes </a:t>
                      </a:r>
                      <a:r>
                        <a:rPr lang="en-GB" sz="1400" dirty="0">
                          <a:effectLst/>
                          <a:latin typeface="Garamond" panose="02020404030301010803" pitchFamily="18" charset="0"/>
                          <a:ea typeface="Times New Roman" panose="02020603050405020304" pitchFamily="18" charset="0"/>
                          <a:sym typeface="Wingdings" panose="05000000000000000000" pitchFamily="2" charset="2"/>
                        </a:rPr>
                        <a:t> losing weight, staying hydrated, minimising alcohol, meat and seafood)</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079273120"/>
                  </a:ext>
                </a:extLst>
              </a:tr>
              <a:tr h="489366">
                <a:tc>
                  <a:txBody>
                    <a:bodyPr/>
                    <a:lstStyle/>
                    <a:p>
                      <a:pPr>
                        <a:lnSpc>
                          <a:spcPct val="107000"/>
                        </a:lnSpc>
                        <a:spcAft>
                          <a:spcPts val="800"/>
                        </a:spcAft>
                      </a:pPr>
                      <a:r>
                        <a:rPr lang="en-GB" sz="1400">
                          <a:effectLst/>
                          <a:latin typeface="Garamond" panose="02020404030301010803" pitchFamily="18" charset="0"/>
                        </a:rPr>
                        <a:t>Complications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tabLst>
                          <a:tab pos="740410" algn="l"/>
                        </a:tabLst>
                      </a:pPr>
                      <a:r>
                        <a:rPr lang="en-US" sz="1400" dirty="0">
                          <a:effectLst/>
                          <a:latin typeface="Garamond" panose="02020404030301010803" pitchFamily="18" charset="0"/>
                          <a:ea typeface="Calibri" panose="020F0502020204030204" pitchFamily="34" charset="0"/>
                          <a:cs typeface="Times New Roman" panose="02020603050405020304" pitchFamily="18" charset="0"/>
                        </a:rPr>
                        <a:t>infection in the tophi</a:t>
                      </a:r>
                    </a:p>
                    <a:p>
                      <a:pPr algn="l">
                        <a:lnSpc>
                          <a:spcPct val="107000"/>
                        </a:lnSpc>
                        <a:spcAft>
                          <a:spcPts val="800"/>
                        </a:spcAft>
                        <a:tabLst>
                          <a:tab pos="740410" algn="l"/>
                        </a:tabLst>
                      </a:pPr>
                      <a:r>
                        <a:rPr lang="en-US" sz="1400" dirty="0">
                          <a:effectLst/>
                          <a:latin typeface="Garamond" panose="02020404030301010803" pitchFamily="18" charset="0"/>
                          <a:ea typeface="Calibri" panose="020F0502020204030204" pitchFamily="34" charset="0"/>
                          <a:cs typeface="Times New Roman" panose="02020603050405020304" pitchFamily="18" charset="0"/>
                        </a:rPr>
                        <a:t>Destruction of the joint</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1167363270"/>
                  </a:ext>
                </a:extLst>
              </a:tr>
            </a:tbl>
          </a:graphicData>
        </a:graphic>
      </p:graphicFrame>
      <p:sp>
        <p:nvSpPr>
          <p:cNvPr id="3" name="TextBox 2">
            <a:extLst>
              <a:ext uri="{FF2B5EF4-FFF2-40B4-BE49-F238E27FC236}">
                <a16:creationId xmlns:a16="http://schemas.microsoft.com/office/drawing/2014/main" id="{1F8B1B19-D597-286A-1C90-D4119E91106C}"/>
              </a:ext>
            </a:extLst>
          </p:cNvPr>
          <p:cNvSpPr txBox="1"/>
          <p:nvPr/>
        </p:nvSpPr>
        <p:spPr>
          <a:xfrm>
            <a:off x="4565125" y="3327400"/>
            <a:ext cx="7239000" cy="355600"/>
          </a:xfrm>
          <a:prstGeom prst="rect">
            <a:avLst/>
          </a:prstGeom>
          <a:noFill/>
          <a:ln w="38100">
            <a:solidFill>
              <a:srgbClr val="FF0000"/>
            </a:solidFill>
          </a:ln>
        </p:spPr>
        <p:txBody>
          <a:bodyPr wrap="square" rtlCol="0">
            <a:spAutoFit/>
          </a:bodyPr>
          <a:lstStyle/>
          <a:p>
            <a:endParaRPr lang="en-GB" dirty="0"/>
          </a:p>
        </p:txBody>
      </p:sp>
      <p:pic>
        <p:nvPicPr>
          <p:cNvPr id="7" name="Picture 6" descr="Diagram&#10;&#10;Description automatically generated">
            <a:extLst>
              <a:ext uri="{FF2B5EF4-FFF2-40B4-BE49-F238E27FC236}">
                <a16:creationId xmlns:a16="http://schemas.microsoft.com/office/drawing/2014/main" id="{3752F463-4FFA-F353-1CC8-776392CD8547}"/>
              </a:ext>
            </a:extLst>
          </p:cNvPr>
          <p:cNvPicPr>
            <a:picLocks noChangeAspect="1"/>
          </p:cNvPicPr>
          <p:nvPr/>
        </p:nvPicPr>
        <p:blipFill rotWithShape="1">
          <a:blip r:embed="rId3"/>
          <a:srcRect l="5044" r="5071"/>
          <a:stretch/>
        </p:blipFill>
        <p:spPr>
          <a:xfrm>
            <a:off x="8585200" y="4299289"/>
            <a:ext cx="3306010" cy="2452028"/>
          </a:xfrm>
          <a:prstGeom prst="rect">
            <a:avLst/>
          </a:prstGeom>
        </p:spPr>
      </p:pic>
    </p:spTree>
    <p:extLst>
      <p:ext uri="{BB962C8B-B14F-4D97-AF65-F5344CB8AC3E}">
        <p14:creationId xmlns:p14="http://schemas.microsoft.com/office/powerpoint/2010/main" val="247595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4f42a8af8d_0_0"/>
          <p:cNvSpPr txBox="1">
            <a:spLocks noGrp="1"/>
          </p:cNvSpPr>
          <p:nvPr>
            <p:ph type="title"/>
          </p:nvPr>
        </p:nvSpPr>
        <p:spPr>
          <a:xfrm>
            <a:off x="838200" y="142057"/>
            <a:ext cx="10515600" cy="1014095"/>
          </a:xfrm>
          <a:prstGeom prst="rect">
            <a:avLst/>
          </a:prstGeom>
          <a:solidFill>
            <a:srgbClr val="293267"/>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GB" dirty="0" err="1">
                <a:solidFill>
                  <a:srgbClr val="FFFFFF"/>
                </a:solidFill>
              </a:rPr>
              <a:t>PseudoGout</a:t>
            </a:r>
            <a:endParaRPr dirty="0">
              <a:solidFill>
                <a:srgbClr val="FFFFFF"/>
              </a:solidFill>
            </a:endParaRPr>
          </a:p>
        </p:txBody>
      </p:sp>
      <p:graphicFrame>
        <p:nvGraphicFramePr>
          <p:cNvPr id="2" name="Table 1">
            <a:extLst>
              <a:ext uri="{FF2B5EF4-FFF2-40B4-BE49-F238E27FC236}">
                <a16:creationId xmlns:a16="http://schemas.microsoft.com/office/drawing/2014/main" id="{EC0DD305-EA33-5BA2-D69E-A27B7D23881A}"/>
              </a:ext>
            </a:extLst>
          </p:cNvPr>
          <p:cNvGraphicFramePr>
            <a:graphicFrameLocks noGrp="1"/>
          </p:cNvGraphicFramePr>
          <p:nvPr>
            <p:extLst>
              <p:ext uri="{D42A27DB-BD31-4B8C-83A1-F6EECF244321}">
                <p14:modId xmlns:p14="http://schemas.microsoft.com/office/powerpoint/2010/main" val="163106975"/>
              </p:ext>
            </p:extLst>
          </p:nvPr>
        </p:nvGraphicFramePr>
        <p:xfrm>
          <a:off x="186490" y="1027390"/>
          <a:ext cx="11819020" cy="5753714"/>
        </p:xfrm>
        <a:graphic>
          <a:graphicData uri="http://schemas.openxmlformats.org/drawingml/2006/table">
            <a:tbl>
              <a:tblPr bandRow="1">
                <a:tableStyleId>{775DCB02-9BB8-47FD-8907-85C794F793BA}</a:tableStyleId>
              </a:tblPr>
              <a:tblGrid>
                <a:gridCol w="1210510">
                  <a:extLst>
                    <a:ext uri="{9D8B030D-6E8A-4147-A177-3AD203B41FA5}">
                      <a16:colId xmlns:a16="http://schemas.microsoft.com/office/drawing/2014/main" val="3953575235"/>
                    </a:ext>
                  </a:extLst>
                </a:gridCol>
                <a:gridCol w="10608510">
                  <a:extLst>
                    <a:ext uri="{9D8B030D-6E8A-4147-A177-3AD203B41FA5}">
                      <a16:colId xmlns:a16="http://schemas.microsoft.com/office/drawing/2014/main" val="2428037892"/>
                    </a:ext>
                  </a:extLst>
                </a:gridCol>
              </a:tblGrid>
              <a:tr h="324926">
                <a:tc>
                  <a:txBody>
                    <a:bodyPr/>
                    <a:lstStyle/>
                    <a:p>
                      <a:pPr>
                        <a:lnSpc>
                          <a:spcPct val="107000"/>
                        </a:lnSpc>
                        <a:spcAft>
                          <a:spcPts val="800"/>
                        </a:spcAft>
                      </a:pPr>
                      <a:r>
                        <a:rPr lang="en-GB" sz="1400" dirty="0">
                          <a:effectLst/>
                          <a:latin typeface="Garamond" panose="02020404030301010803" pitchFamily="18" charset="0"/>
                        </a:rPr>
                        <a:t>Pathology</a:t>
                      </a:r>
                    </a:p>
                  </a:txBody>
                  <a:tcPr marL="58339" marR="58339" marT="29170" marB="29170"/>
                </a:tc>
                <a:tc>
                  <a:txBody>
                    <a:bodyPr/>
                    <a:lstStyle/>
                    <a:p>
                      <a:pPr algn="l">
                        <a:lnSpc>
                          <a:spcPct val="107000"/>
                        </a:lnSpc>
                        <a:spcAft>
                          <a:spcPts val="800"/>
                        </a:spcAft>
                      </a:pPr>
                      <a:r>
                        <a:rPr lang="en-US" sz="1400" dirty="0">
                          <a:effectLst/>
                          <a:latin typeface="Garamond" panose="02020404030301010803" pitchFamily="18" charset="0"/>
                          <a:ea typeface="Calibri" panose="020F0502020204030204" pitchFamily="34" charset="0"/>
                          <a:cs typeface="Times New Roman" panose="02020603050405020304" pitchFamily="18" charset="0"/>
                        </a:rPr>
                        <a:t>Crystal Arthropathy </a:t>
                      </a:r>
                      <a:r>
                        <a:rPr lang="en-US"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US" sz="1400" dirty="0">
                          <a:effectLst/>
                          <a:latin typeface="Garamond" panose="02020404030301010803" pitchFamily="18" charset="0"/>
                          <a:ea typeface="Calibri" panose="020F0502020204030204" pitchFamily="34" charset="0"/>
                          <a:cs typeface="Times New Roman" panose="02020603050405020304" pitchFamily="18" charset="0"/>
                        </a:rPr>
                        <a:t> Damage to a joint caused by pathological formation </a:t>
                      </a:r>
                      <a:r>
                        <a:rPr lang="en-US" sz="1400" b="1" dirty="0">
                          <a:effectLst/>
                          <a:latin typeface="Garamond" panose="02020404030301010803" pitchFamily="18" charset="0"/>
                          <a:ea typeface="Calibri" panose="020F0502020204030204" pitchFamily="34" charset="0"/>
                          <a:cs typeface="Times New Roman" panose="02020603050405020304" pitchFamily="18" charset="0"/>
                        </a:rPr>
                        <a:t>of calcium pyrophosphate crystals</a:t>
                      </a:r>
                      <a:r>
                        <a:rPr lang="en-US" sz="1400" dirty="0">
                          <a:effectLst/>
                          <a:latin typeface="Garamond" panose="02020404030301010803" pitchFamily="18" charset="0"/>
                          <a:ea typeface="Calibri" panose="020F0502020204030204" pitchFamily="34" charset="0"/>
                          <a:cs typeface="Times New Roman" panose="02020603050405020304" pitchFamily="18" charset="0"/>
                        </a:rPr>
                        <a:t>. Also known as chondrocalcinosis.</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3937996606"/>
                  </a:ext>
                </a:extLst>
              </a:tr>
              <a:tr h="597549">
                <a:tc>
                  <a:txBody>
                    <a:bodyPr/>
                    <a:lstStyle/>
                    <a:p>
                      <a:pPr>
                        <a:lnSpc>
                          <a:spcPct val="107000"/>
                        </a:lnSpc>
                        <a:spcAft>
                          <a:spcPts val="800"/>
                        </a:spcAft>
                      </a:pPr>
                      <a:r>
                        <a:rPr lang="en-GB" sz="1400">
                          <a:effectLst/>
                          <a:latin typeface="Garamond" panose="02020404030301010803" pitchFamily="18" charset="0"/>
                        </a:rPr>
                        <a:t>Risk Factors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lang="en-US" sz="1400" dirty="0">
                          <a:effectLst/>
                          <a:latin typeface="Garamond" panose="02020404030301010803" pitchFamily="18" charset="0"/>
                          <a:ea typeface="Calibri" panose="020F0502020204030204" pitchFamily="34" charset="0"/>
                          <a:cs typeface="Times New Roman" panose="02020603050405020304" pitchFamily="18" charset="0"/>
                        </a:rPr>
                        <a:t>Females over 70, hyperthyroidism, hyperparathyroidism, excess iron or calcium</a:t>
                      </a:r>
                      <a:endParaRPr lang="en-GB" sz="1400" dirty="0">
                        <a:effectLst/>
                        <a:latin typeface="Garamond" panose="02020404030301010803"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58339" marR="58339" marT="29170" marB="29170"/>
                </a:tc>
                <a:extLst>
                  <a:ext uri="{0D108BD9-81ED-4DB2-BD59-A6C34878D82A}">
                    <a16:rowId xmlns:a16="http://schemas.microsoft.com/office/drawing/2014/main" val="770048804"/>
                  </a:ext>
                </a:extLst>
              </a:tr>
              <a:tr h="1187285">
                <a:tc>
                  <a:txBody>
                    <a:bodyPr/>
                    <a:lstStyle/>
                    <a:p>
                      <a:pPr>
                        <a:lnSpc>
                          <a:spcPct val="107000"/>
                        </a:lnSpc>
                        <a:spcAft>
                          <a:spcPts val="800"/>
                        </a:spcAft>
                      </a:pPr>
                      <a:r>
                        <a:rPr lang="en-GB" sz="1400">
                          <a:effectLst/>
                          <a:latin typeface="Garamond" panose="02020404030301010803" pitchFamily="18" charset="0"/>
                        </a:rPr>
                        <a:t>Presentation</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Older adult with</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Symptoms: hot, swollen, tender joint, usually knees  other joints (shoulders, wrists, hips)</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Signs: recent injury to the joint in the history</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Can be chronic, affect multiple joints but also asymptomatic and only picked up incidentally on an </a:t>
                      </a:r>
                      <a:r>
                        <a:rPr lang="en-GB" sz="1400" dirty="0" err="1">
                          <a:effectLst/>
                          <a:latin typeface="Garamond" panose="02020404030301010803" pitchFamily="18" charset="0"/>
                          <a:ea typeface="Calibri" panose="020F0502020204030204" pitchFamily="34" charset="0"/>
                          <a:cs typeface="Times New Roman" panose="02020603050405020304" pitchFamily="18" charset="0"/>
                        </a:rPr>
                        <a:t>xray</a:t>
                      </a:r>
                      <a:r>
                        <a:rPr lang="en-GB" sz="1400" dirty="0">
                          <a:effectLst/>
                          <a:latin typeface="Garamond" panose="02020404030301010803" pitchFamily="18" charset="0"/>
                          <a:ea typeface="Calibri" panose="020F0502020204030204" pitchFamily="34" charset="0"/>
                          <a:cs typeface="Times New Roman" panose="02020603050405020304" pitchFamily="18" charset="0"/>
                        </a:rPr>
                        <a:t> of the joint.</a:t>
                      </a:r>
                    </a:p>
                  </a:txBody>
                  <a:tcPr marL="114300" marR="114300" marT="0" marB="0"/>
                </a:tc>
                <a:extLst>
                  <a:ext uri="{0D108BD9-81ED-4DB2-BD59-A6C34878D82A}">
                    <a16:rowId xmlns:a16="http://schemas.microsoft.com/office/drawing/2014/main" val="1874909876"/>
                  </a:ext>
                </a:extLst>
              </a:tr>
              <a:tr h="1409076">
                <a:tc>
                  <a:txBody>
                    <a:bodyPr/>
                    <a:lstStyle/>
                    <a:p>
                      <a:pPr>
                        <a:lnSpc>
                          <a:spcPct val="107000"/>
                        </a:lnSpc>
                        <a:spcAft>
                          <a:spcPts val="800"/>
                        </a:spcAft>
                      </a:pPr>
                      <a:r>
                        <a:rPr lang="en-GB" sz="1400">
                          <a:effectLst/>
                          <a:latin typeface="Garamond" panose="02020404030301010803" pitchFamily="18" charset="0"/>
                        </a:rPr>
                        <a:t>Investigations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Discount septic arthritis </a:t>
                      </a:r>
                      <a:r>
                        <a:rPr lang="en-GB"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Calibri" panose="020F0502020204030204" pitchFamily="34" charset="0"/>
                          <a:cs typeface="Times New Roman" panose="02020603050405020304" pitchFamily="18" charset="0"/>
                        </a:rPr>
                        <a:t> PG tends to be milder in presentation</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Joint aspirate and polarised light (</a:t>
                      </a:r>
                      <a:r>
                        <a:rPr lang="en-GB" sz="1400" b="1" dirty="0">
                          <a:effectLst/>
                          <a:latin typeface="Garamond" panose="02020404030301010803" pitchFamily="18" charset="0"/>
                          <a:ea typeface="Calibri" panose="020F0502020204030204" pitchFamily="34" charset="0"/>
                          <a:cs typeface="Times New Roman" panose="02020603050405020304" pitchFamily="18" charset="0"/>
                        </a:rPr>
                        <a:t>rhomboid positive birefringent of polarised light, calcium pyrophosphate crystals and no bacterial growth</a:t>
                      </a:r>
                      <a:r>
                        <a:rPr lang="en-GB" sz="1400" dirty="0">
                          <a:effectLst/>
                          <a:latin typeface="Garamond" panose="02020404030301010803" pitchFamily="18" charset="0"/>
                          <a:ea typeface="Calibri" panose="020F0502020204030204" pitchFamily="34" charset="0"/>
                          <a:cs typeface="Times New Roman" panose="02020603050405020304" pitchFamily="18" charset="0"/>
                        </a:rPr>
                        <a:t>)</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Xray </a:t>
                      </a:r>
                      <a:r>
                        <a:rPr lang="en-GB"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 </a:t>
                      </a:r>
                      <a:r>
                        <a:rPr lang="en-GB" sz="1400" dirty="0">
                          <a:effectLst/>
                          <a:latin typeface="Garamond" panose="02020404030301010803" pitchFamily="18" charset="0"/>
                          <a:ea typeface="Calibri" panose="020F0502020204030204" pitchFamily="34" charset="0"/>
                          <a:cs typeface="Times New Roman" panose="02020603050405020304" pitchFamily="18" charset="0"/>
                        </a:rPr>
                        <a:t>Chondrocalcinosis (appears as a thin white line in the middle of the joint space caused by the calcium deposition. This is pathognomonic (diagnostic) of pseudogout</a:t>
                      </a:r>
                    </a:p>
                    <a:p>
                      <a:pPr marL="285750" indent="-285750" algn="l">
                        <a:lnSpc>
                          <a:spcPct val="107000"/>
                        </a:lnSpc>
                        <a:spcAft>
                          <a:spcPts val="800"/>
                        </a:spcAft>
                        <a:buFont typeface="Arial" panose="020B0604020202020204" pitchFamily="34" charset="0"/>
                        <a:buChar char="•"/>
                      </a:pPr>
                      <a:r>
                        <a:rPr lang="en-GB" sz="1400" dirty="0">
                          <a:effectLst/>
                          <a:latin typeface="Garamond" panose="02020404030301010803" pitchFamily="18" charset="0"/>
                          <a:ea typeface="Calibri" panose="020F0502020204030204" pitchFamily="34" charset="0"/>
                          <a:cs typeface="Times New Roman" panose="02020603050405020304" pitchFamily="18" charset="0"/>
                        </a:rPr>
                        <a:t>Other changes similar to osteoarthritis (LOSS </a:t>
                      </a:r>
                      <a:r>
                        <a:rPr lang="en-GB" sz="1400" dirty="0">
                          <a:effectLst/>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a:t>
                      </a:r>
                      <a:r>
                        <a:rPr lang="en-GB" sz="1400" dirty="0">
                          <a:effectLst/>
                          <a:latin typeface="Garamond" panose="02020404030301010803" pitchFamily="18" charset="0"/>
                          <a:ea typeface="Calibri" panose="020F0502020204030204" pitchFamily="34" charset="0"/>
                          <a:cs typeface="Times New Roman" panose="02020603050405020304" pitchFamily="18" charset="0"/>
                        </a:rPr>
                        <a:t> Loss of joint space, osteophytes, subarticular sclerosis, subchondral cysts)</a:t>
                      </a:r>
                    </a:p>
                  </a:txBody>
                  <a:tcPr marL="114300" marR="114300" marT="0" marB="0"/>
                </a:tc>
                <a:extLst>
                  <a:ext uri="{0D108BD9-81ED-4DB2-BD59-A6C34878D82A}">
                    <a16:rowId xmlns:a16="http://schemas.microsoft.com/office/drawing/2014/main" val="3744104676"/>
                  </a:ext>
                </a:extLst>
              </a:tr>
              <a:tr h="1807266">
                <a:tc>
                  <a:txBody>
                    <a:bodyPr/>
                    <a:lstStyle/>
                    <a:p>
                      <a:pPr>
                        <a:lnSpc>
                          <a:spcPct val="107000"/>
                        </a:lnSpc>
                        <a:spcAft>
                          <a:spcPts val="800"/>
                        </a:spcAft>
                      </a:pPr>
                      <a:r>
                        <a:rPr lang="en-GB" sz="1400">
                          <a:effectLst/>
                          <a:latin typeface="Garamond" panose="02020404030301010803" pitchFamily="18" charset="0"/>
                        </a:rPr>
                        <a:t>Management</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Chronic asymptomatic changes found on </a:t>
                      </a:r>
                      <a:r>
                        <a:rPr lang="en-GB" sz="1400" dirty="0" err="1">
                          <a:effectLst/>
                          <a:latin typeface="Garamond" panose="02020404030301010803" pitchFamily="18" charset="0"/>
                          <a:ea typeface="Calibri" panose="020F0502020204030204" pitchFamily="34" charset="0"/>
                          <a:cs typeface="Times New Roman" panose="02020603050405020304" pitchFamily="18" charset="0"/>
                        </a:rPr>
                        <a:t>xray</a:t>
                      </a:r>
                      <a:r>
                        <a:rPr lang="en-GB" sz="1400" dirty="0">
                          <a:effectLst/>
                          <a:latin typeface="Garamond" panose="02020404030301010803" pitchFamily="18" charset="0"/>
                          <a:ea typeface="Calibri" panose="020F0502020204030204" pitchFamily="34" charset="0"/>
                          <a:cs typeface="Times New Roman" panose="02020603050405020304" pitchFamily="18" charset="0"/>
                        </a:rPr>
                        <a:t> don’t require action</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Symptoms usually resolve spontaneously over several weeks. </a:t>
                      </a:r>
                    </a:p>
                    <a:p>
                      <a:pPr algn="l">
                        <a:lnSpc>
                          <a:spcPct val="107000"/>
                        </a:lnSpc>
                        <a:spcAft>
                          <a:spcPts val="800"/>
                        </a:spcAft>
                      </a:pPr>
                      <a:r>
                        <a:rPr lang="en-GB" sz="1400" dirty="0">
                          <a:effectLst/>
                          <a:latin typeface="Garamond" panose="02020404030301010803" pitchFamily="18" charset="0"/>
                          <a:ea typeface="Calibri" panose="020F0502020204030204" pitchFamily="34" charset="0"/>
                          <a:cs typeface="Times New Roman" panose="02020603050405020304" pitchFamily="18" charset="0"/>
                        </a:rPr>
                        <a:t>If Symptomatic:</a:t>
                      </a: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NSAIDS </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Colchicine</a:t>
                      </a:r>
                      <a:endParaRPr lang="en-GB" sz="1400" dirty="0">
                        <a:effectLst/>
                        <a:latin typeface="Garamond" panose="02020404030301010803" pitchFamily="18" charset="0"/>
                        <a:ea typeface="Times New Roman" panose="02020603050405020304" pitchFamily="18" charset="0"/>
                      </a:endParaRP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Steroid injections // orally</a:t>
                      </a:r>
                    </a:p>
                    <a:p>
                      <a:pPr marL="342900" lvl="0" indent="-342900" algn="l">
                        <a:buFont typeface="Symbol" panose="05050102010706020507" pitchFamily="18" charset="2"/>
                        <a:buChar char=""/>
                      </a:pPr>
                      <a:r>
                        <a:rPr lang="en-US" sz="1400" dirty="0">
                          <a:effectLst/>
                          <a:latin typeface="Garamond" panose="02020404030301010803" pitchFamily="18" charset="0"/>
                          <a:ea typeface="Times New Roman" panose="02020603050405020304" pitchFamily="18" charset="0"/>
                        </a:rPr>
                        <a:t>Joint aspiration / joint washout (arthrocentesis) in severe cases</a:t>
                      </a:r>
                      <a:endParaRPr lang="en-GB" sz="1400" dirty="0">
                        <a:effectLst/>
                        <a:latin typeface="Garamond" panose="02020404030301010803"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3079273120"/>
                  </a:ext>
                </a:extLst>
              </a:tr>
              <a:tr h="328673">
                <a:tc>
                  <a:txBody>
                    <a:bodyPr/>
                    <a:lstStyle/>
                    <a:p>
                      <a:pPr>
                        <a:lnSpc>
                          <a:spcPct val="107000"/>
                        </a:lnSpc>
                        <a:spcAft>
                          <a:spcPts val="800"/>
                        </a:spcAft>
                      </a:pPr>
                      <a:r>
                        <a:rPr lang="en-GB" sz="1400">
                          <a:effectLst/>
                          <a:latin typeface="Garamond" panose="02020404030301010803" pitchFamily="18" charset="0"/>
                        </a:rPr>
                        <a:t>Complications</a:t>
                      </a:r>
                      <a:endParaRPr lang="en-GB" sz="1400">
                        <a:effectLst/>
                        <a:latin typeface="Garamond" panose="02020404030301010803" pitchFamily="18" charset="0"/>
                        <a:ea typeface="Calibri" panose="020F0502020204030204" pitchFamily="34" charset="0"/>
                        <a:cs typeface="Times New Roman" panose="02020603050405020304" pitchFamily="18" charset="0"/>
                      </a:endParaRPr>
                    </a:p>
                  </a:txBody>
                  <a:tcPr marL="58339" marR="58339" marT="29170" marB="29170"/>
                </a:tc>
                <a:tc>
                  <a:txBody>
                    <a:bodyPr/>
                    <a:lstStyle/>
                    <a:p>
                      <a:pPr algn="l">
                        <a:lnSpc>
                          <a:spcPct val="107000"/>
                        </a:lnSpc>
                        <a:spcAft>
                          <a:spcPts val="800"/>
                        </a:spcAft>
                        <a:tabLst>
                          <a:tab pos="740410" algn="l"/>
                        </a:tabLst>
                      </a:pPr>
                      <a:r>
                        <a:rPr lang="en-GB" sz="1400" dirty="0">
                          <a:effectLst/>
                          <a:latin typeface="Garamond" panose="02020404030301010803" pitchFamily="18" charset="0"/>
                          <a:ea typeface="Calibri" panose="020F0502020204030204" pitchFamily="34" charset="0"/>
                          <a:cs typeface="Times New Roman" panose="02020603050405020304" pitchFamily="18" charset="0"/>
                        </a:rPr>
                        <a:t>Damage to the joint – loss of function over time.</a:t>
                      </a:r>
                    </a:p>
                  </a:txBody>
                  <a:tcPr marL="114300" marR="114300" marT="0" marB="0"/>
                </a:tc>
                <a:extLst>
                  <a:ext uri="{0D108BD9-81ED-4DB2-BD59-A6C34878D82A}">
                    <a16:rowId xmlns:a16="http://schemas.microsoft.com/office/drawing/2014/main" val="1167363270"/>
                  </a:ext>
                </a:extLst>
              </a:tr>
            </a:tbl>
          </a:graphicData>
        </a:graphic>
      </p:graphicFrame>
      <p:pic>
        <p:nvPicPr>
          <p:cNvPr id="5" name="Picture 4" descr="A picture containing text, fabric&#10;&#10;Description automatically generated">
            <a:extLst>
              <a:ext uri="{FF2B5EF4-FFF2-40B4-BE49-F238E27FC236}">
                <a16:creationId xmlns:a16="http://schemas.microsoft.com/office/drawing/2014/main" id="{DC29BC61-EC2F-71C4-6D03-A620DEFED0B5}"/>
              </a:ext>
            </a:extLst>
          </p:cNvPr>
          <p:cNvPicPr>
            <a:picLocks noChangeAspect="1"/>
          </p:cNvPicPr>
          <p:nvPr/>
        </p:nvPicPr>
        <p:blipFill>
          <a:blip r:embed="rId3"/>
          <a:stretch>
            <a:fillRect/>
          </a:stretch>
        </p:blipFill>
        <p:spPr>
          <a:xfrm>
            <a:off x="7881447" y="4885675"/>
            <a:ext cx="2717800" cy="1830268"/>
          </a:xfrm>
          <a:prstGeom prst="rect">
            <a:avLst/>
          </a:prstGeom>
        </p:spPr>
      </p:pic>
      <p:sp>
        <p:nvSpPr>
          <p:cNvPr id="6" name="TextBox 5">
            <a:extLst>
              <a:ext uri="{FF2B5EF4-FFF2-40B4-BE49-F238E27FC236}">
                <a16:creationId xmlns:a16="http://schemas.microsoft.com/office/drawing/2014/main" id="{D742FC0B-F913-CF4E-B923-7466573A37E4}"/>
              </a:ext>
            </a:extLst>
          </p:cNvPr>
          <p:cNvSpPr txBox="1"/>
          <p:nvPr/>
        </p:nvSpPr>
        <p:spPr>
          <a:xfrm>
            <a:off x="3833966" y="3429000"/>
            <a:ext cx="8094961" cy="373743"/>
          </a:xfrm>
          <a:prstGeom prst="rect">
            <a:avLst/>
          </a:prstGeom>
          <a:noFill/>
          <a:ln w="38100">
            <a:solidFill>
              <a:srgbClr val="FF0000"/>
            </a:solidFill>
          </a:ln>
        </p:spPr>
        <p:txBody>
          <a:bodyPr wrap="square" rtlCol="0">
            <a:spAutoFit/>
          </a:bodyPr>
          <a:lstStyle/>
          <a:p>
            <a:endParaRPr lang="en-GB" dirty="0"/>
          </a:p>
        </p:txBody>
      </p:sp>
    </p:spTree>
    <p:extLst>
      <p:ext uri="{BB962C8B-B14F-4D97-AF65-F5344CB8AC3E}">
        <p14:creationId xmlns:p14="http://schemas.microsoft.com/office/powerpoint/2010/main" val="3067151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5297-EE08-0CEF-1603-BF49F381C08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2CD9DA04-24DD-24F8-6460-2BA1C593B27E}"/>
              </a:ext>
            </a:extLst>
          </p:cNvPr>
          <p:cNvSpPr>
            <a:spLocks noGrp="1"/>
          </p:cNvSpPr>
          <p:nvPr>
            <p:ph type="body" idx="1"/>
          </p:nvPr>
        </p:nvSpPr>
        <p:spPr>
          <a:xfrm>
            <a:off x="10191750" y="5794375"/>
            <a:ext cx="2000250" cy="1063625"/>
          </a:xfrm>
        </p:spPr>
        <p:txBody>
          <a:bodyPr>
            <a:normAutofit fontScale="77500" lnSpcReduction="20000"/>
          </a:bodyPr>
          <a:lstStyle/>
          <a:p>
            <a:pPr marL="114300" indent="0">
              <a:buNone/>
            </a:pPr>
            <a:r>
              <a:rPr lang="en-GB" dirty="0"/>
              <a:t>Tristate Arthritis + Rheumatology</a:t>
            </a:r>
          </a:p>
        </p:txBody>
      </p:sp>
      <p:pic>
        <p:nvPicPr>
          <p:cNvPr id="5122" name="Picture 2" descr="4 Ways That Gout and Pseudogout Are Different… | Tristate Arthritis &amp;  Rheumatology">
            <a:extLst>
              <a:ext uri="{FF2B5EF4-FFF2-40B4-BE49-F238E27FC236}">
                <a16:creationId xmlns:a16="http://schemas.microsoft.com/office/drawing/2014/main" id="{5015A5A2-A653-627D-8792-A65617BC3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1450"/>
            <a:ext cx="891540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8957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18050</TotalTime>
  <Words>8949</Words>
  <Application>Microsoft Macintosh PowerPoint</Application>
  <PresentationFormat>Widescreen</PresentationFormat>
  <Paragraphs>1118</Paragraphs>
  <Slides>61</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Raleway</vt:lpstr>
      <vt:lpstr>Calibri</vt:lpstr>
      <vt:lpstr>Garamond</vt:lpstr>
      <vt:lpstr>Wingdings</vt:lpstr>
      <vt:lpstr>Courier New</vt:lpstr>
      <vt:lpstr>Symbol</vt:lpstr>
      <vt:lpstr>Arial</vt:lpstr>
      <vt:lpstr>Radley</vt:lpstr>
      <vt:lpstr>Times New Roman</vt:lpstr>
      <vt:lpstr>Office Theme</vt:lpstr>
      <vt:lpstr>PowerPoint Presentation</vt:lpstr>
      <vt:lpstr>     </vt:lpstr>
      <vt:lpstr>PowerPoint Presentation</vt:lpstr>
      <vt:lpstr>Osteoarthritis </vt:lpstr>
      <vt:lpstr>Rheumatoid Arthritis</vt:lpstr>
      <vt:lpstr>RA VS OA</vt:lpstr>
      <vt:lpstr>Gout</vt:lpstr>
      <vt:lpstr>PseudoGout</vt:lpstr>
      <vt:lpstr>PowerPoint Presentation</vt:lpstr>
      <vt:lpstr>Osteoporosis</vt:lpstr>
      <vt:lpstr>PowerPoint Presentation</vt:lpstr>
      <vt:lpstr>Spondyloarthropathies</vt:lpstr>
      <vt:lpstr>Ankylosing Spondylitis </vt:lpstr>
      <vt:lpstr>Psoriatic Arthritis</vt:lpstr>
      <vt:lpstr>Reactive Arthritis</vt:lpstr>
      <vt:lpstr>Enteric Arthritis</vt:lpstr>
      <vt:lpstr>Juvenile Idiopathic Arthritis </vt:lpstr>
      <vt:lpstr>Septic Arthritis </vt:lpstr>
      <vt:lpstr>Osteomyelitis</vt:lpstr>
      <vt:lpstr>Vasculitis – Large (Giant Cell Arteritis)</vt:lpstr>
      <vt:lpstr>Vasculitis – Medium (Polyarteritis Nodosa)</vt:lpstr>
      <vt:lpstr>Vasculitis – Small (Granulomatosis with Polyangiitis)</vt:lpstr>
      <vt:lpstr>SLE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Fibromyalgia </vt:lpstr>
      <vt:lpstr>Sjogren’s </vt:lpstr>
      <vt:lpstr>Antiphospholipid Syndrome </vt:lpstr>
      <vt:lpstr>Dermatomyositis / Polymyositis</vt:lpstr>
      <vt:lpstr>Scleroderma </vt:lpstr>
      <vt:lpstr>Bone Tumours</vt:lpstr>
      <vt:lpstr>Osteomalacia</vt:lpstr>
      <vt:lpstr>Paget’s Disease</vt:lpstr>
      <vt:lpstr>Polymyalgia Rheumatica</vt:lpstr>
      <vt:lpstr>Marfan’s Syndrome</vt:lpstr>
      <vt:lpstr>Marfan’s</vt:lpstr>
      <vt:lpstr>Ehlers-Danlos Syndrome</vt:lpstr>
      <vt:lpstr>Ehlers-Danlos Syndrome</vt:lpstr>
      <vt:lpstr>Red Flags For Back Pain  </vt:lpstr>
      <vt:lpstr>Lower Back 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Orford</dc:creator>
  <cp:lastModifiedBy>Jessica To</cp:lastModifiedBy>
  <cp:revision>13</cp:revision>
  <dcterms:modified xsi:type="dcterms:W3CDTF">2023-03-01T20:26:57Z</dcterms:modified>
</cp:coreProperties>
</file>