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0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Lst>
  <p:sldSz cx="12192000" cy="6858000"/>
  <p:notesSz cx="6858000" cy="9144000"/>
  <p:embeddedFontLst>
    <p:embeddedFont>
      <p:font typeface="Calibri" panose="020F0502020204030204" pitchFamily="34" charset="0"/>
      <p:regular r:id="rId102"/>
      <p:bold r:id="rId103"/>
      <p:italic r:id="rId104"/>
      <p:boldItalic r:id="rId105"/>
    </p:embeddedFont>
    <p:embeddedFont>
      <p:font typeface="Gill Sans" panose="020B0502020104020203" pitchFamily="34" charset="-79"/>
      <p:regular r:id="rId106"/>
      <p:bold r:id="rId107"/>
    </p:embeddedFont>
    <p:embeddedFont>
      <p:font typeface="Impact" panose="020B0806030902050204" pitchFamily="34" charset="0"/>
      <p:regular r:id="rId108"/>
    </p:embeddedFont>
    <p:embeddedFont>
      <p:font typeface="Radley" pitchFamily="2" charset="77"/>
      <p:regular r:id="rId109"/>
      <p:italic r:id="rId110"/>
    </p:embeddedFont>
    <p:embeddedFont>
      <p:font typeface="Roboto" panose="02000000000000000000" pitchFamily="2" charset="0"/>
      <p:regular r:id="rId111"/>
      <p:bold r:id="rId112"/>
      <p:italic r:id="rId113"/>
      <p:boldItalic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47CD6D-A0E0-469B-BDAA-27321B5E6309}">
  <a:tblStyle styleId="{5447CD6D-A0E0-469B-BDAA-27321B5E630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snapToObjects="1">
      <p:cViewPr varScale="1">
        <p:scale>
          <a:sx n="107" d="100"/>
          <a:sy n="107" d="100"/>
        </p:scale>
        <p:origin x="73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1.fntdata"/><Relationship Id="rId16" Type="http://schemas.openxmlformats.org/officeDocument/2006/relationships/slide" Target="slides/slide14.xml"/><Relationship Id="rId107" Type="http://schemas.openxmlformats.org/officeDocument/2006/relationships/font" Target="fonts/font6.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12.fntdata"/><Relationship Id="rId118"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2.fntdata"/><Relationship Id="rId108" Type="http://schemas.openxmlformats.org/officeDocument/2006/relationships/font" Target="fonts/font7.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8.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9.fntdata"/><Relationship Id="rId115"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0.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72" name="Google Shape;17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23280f8ca7_3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61" name="Google Shape;261;g223280f8ca7_3_8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23280f8ca7_3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67" name="Google Shape;267;g223280f8ca7_3_9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23280f8ca7_3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73" name="Google Shape;273;g223280f8ca7_3_9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3280f8ca7_3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79" name="Google Shape;279;g223280f8ca7_3_10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23280f8ca7_3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86" name="Google Shape;286;g223280f8ca7_3_1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23280f8ca7_3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92" name="Google Shape;292;g223280f8ca7_3_1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23280f8ca7_3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98" name="Google Shape;298;g223280f8ca7_3_1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23280f8ca7_3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04" name="Google Shape;304;g223280f8ca7_3_1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23280f8ca7_3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09" name="Google Shape;309;g223280f8ca7_3_1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231c1fd68f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231c1fd68f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17" name="Google Shape;317;g2231c1fd68f_0_15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81" name="Google Shape;181;p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2</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231c1fd68f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231c1fd68f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24" name="Google Shape;324;g2231c1fd68f_0_15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23280f8ca7_3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30" name="Google Shape;330;g223280f8ca7_3_1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23280f8ca7_3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36" name="Google Shape;336;g223280f8ca7_3_1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23280f8ca7_3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42" name="Google Shape;342;g223280f8ca7_3_1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23280f8ca7_3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47" name="Google Shape;347;g223280f8ca7_3_1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231c1fd68f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231c1fd68f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54" name="Google Shape;354;g2231c1fd68f_0_16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231c1fd68f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231c1fd68f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61" name="Google Shape;361;g2231c1fd68f_0_17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23280f8ca7_3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67" name="Google Shape;367;g223280f8ca7_3_1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23280f8ca7_3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73" name="Google Shape;373;g223280f8ca7_3_1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23280f8ca7_3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80" name="Google Shape;380;g223280f8ca7_3_16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91" name="Google Shape;1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23280f8ca7_3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85" name="Google Shape;385;g223280f8ca7_3_16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23280f8ca7_3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90" name="Google Shape;390;g223280f8ca7_3_17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23280f8ca7_3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96" name="Google Shape;396;g223280f8ca7_3_1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23280f8ca7_3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03" name="Google Shape;403;g223280f8ca7_3_18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23280f8ca7_3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09" name="Google Shape;409;g223280f8ca7_3_18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23280f8ca7_3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15" name="Google Shape;415;g223280f8ca7_3_19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23280f8ca7_3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28" name="Google Shape;428;g223280f8ca7_3_20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23280f8ca7_3_2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34" name="Google Shape;434;g223280f8ca7_3_2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23280f8ca7_3_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42" name="Google Shape;442;g223280f8ca7_3_2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23280f8ca7_3_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48" name="Google Shape;448;g223280f8ca7_3_2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d1812ea07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1d1812ea079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01" name="Google Shape;201;g1d1812ea079_0_1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23280f8ca7_3_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54" name="Google Shape;454;g223280f8ca7_3_2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23280f8ca7_3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60" name="Google Shape;460;g223280f8ca7_3_2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23280f8ca7_3_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67" name="Google Shape;467;g223280f8ca7_3_2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23280f8ca7_3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73" name="Google Shape;473;g223280f8ca7_3_2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23280f8ca7_3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92" name="Google Shape;492;g223280f8ca7_3_25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23280f8ca7_3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98" name="Google Shape;498;g223280f8ca7_3_2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23280f8ca7_3_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04" name="Google Shape;504;g223280f8ca7_3_26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23280f8ca7_3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10" name="Google Shape;510;g223280f8ca7_3_27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23280f8ca7_3_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15" name="Google Shape;515;g223280f8ca7_3_27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23280f8ca7_3_2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21" name="Google Shape;521;g223280f8ca7_3_28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d1812ea07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d1812ea079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07" name="Google Shape;207;g1d1812ea079_0_1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23280f8ca7_3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28" name="Google Shape;528;g223280f8ca7_3_28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23280f8ca7_3_2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34" name="Google Shape;534;g223280f8ca7_3_29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23280f8ca7_3_2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40" name="Google Shape;540;g223280f8ca7_3_29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23280f8ca7_3_3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46" name="Google Shape;546;g223280f8ca7_3_30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23280f8ca7_3_3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52" name="Google Shape;552;g223280f8ca7_3_30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23280f8ca7_3_3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58" name="Google Shape;558;g223280f8ca7_3_3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23280f8ca7_3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64" name="Google Shape;564;g223280f8ca7_3_3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23280f8ca7_3_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70" name="Google Shape;570;g223280f8ca7_3_3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23280f8ca7_3_3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76" name="Google Shape;576;g223280f8ca7_3_3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23280f8ca7_3_3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82" name="Google Shape;582;g223280f8ca7_3_3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d1812ea07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1d1812ea079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21" name="Google Shape;221;g1d1812ea079_0_3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23280f8ca7_3_3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88" name="Google Shape;588;g223280f8ca7_3_3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23280f8ca7_3_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93" name="Google Shape;593;g223280f8ca7_3_3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23280f8ca7_3_3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02" name="Google Shape;602;g223280f8ca7_3_3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23280f8ca7_3_3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08" name="Google Shape;608;g223280f8ca7_3_3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23280f8ca7_3_3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14" name="Google Shape;614;g223280f8ca7_3_36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23280f8ca7_3_3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22" name="Google Shape;622;g223280f8ca7_3_36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23280f8ca7_3_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28" name="Google Shape;628;g223280f8ca7_3_37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23280f8ca7_3_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34" name="Google Shape;634;g223280f8ca7_3_37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20e69e072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220e69e0721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41" name="Google Shape;641;g220e69e0721_0_1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20e69e072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g220e69e0721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47" name="Google Shape;647;g220e69e0721_0_2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d1812ea079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1d1812ea079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36" name="Google Shape;236;g1d1812ea079_0_6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231c1fd68f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2231c1fd68f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66" name="Google Shape;666;g2231c1fd68f_0_17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231c1fd68f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2231c1fd68f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73" name="Google Shape;673;g2231c1fd68f_0_18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20e69e072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220e69e0721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80" name="Google Shape;680;g220e69e0721_0_7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20e69e072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g220e69e0721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86" name="Google Shape;686;g220e69e0721_0_7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2239ab36a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22239ab36aa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95" name="Google Shape;695;g22239ab36aa_0_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231c1fd68f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2231c1fd68f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716" name="Google Shape;716;g2231c1fd68f_0_19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231c1fd68f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2231c1fd68f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723" name="Google Shape;723;g2231c1fd68f_0_19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2239ab36a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g22239ab36aa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Ophthalmic nerve (V1): general somatic afferent. Exits the skull via the superior orbital fissure and provides sensation to the to forehead, anterior scalp, nose and eyes (including conjunctiva).</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Maxillary nerve (V2): general somatic afferent. Exits the skull via the foramen rotundum. Provides sensation to the mid-face, lower eyelid, nasal cavity, palate, upper lip and maxillary teeth.</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Mandibular nerve (V3): general somatic afferent and branchial (special visceral) efferent. Exits the skull via the foramen ovale. Provides sensation to part of scalp, part of the ear, lower face, tongue, floor of mouth and mandibular teeth. Provides motor input to the muscles of mastication (temporalis, masseter, medial and lateral pterygoids) and the tensor tympany </a:t>
            </a:r>
            <a:endParaRPr sz="1450">
              <a:solidFill>
                <a:srgbClr val="141A27"/>
              </a:solidFill>
              <a:highlight>
                <a:srgbClr val="FFFFFF"/>
              </a:highlight>
              <a:latin typeface="Arial"/>
              <a:ea typeface="Arial"/>
              <a:cs typeface="Arial"/>
              <a:sym typeface="Arial"/>
            </a:endParaRPr>
          </a:p>
          <a:p>
            <a:pPr marL="0" lvl="0" indent="0" algn="l" rtl="0">
              <a:lnSpc>
                <a:spcPct val="115000"/>
              </a:lnSpc>
              <a:spcBef>
                <a:spcPts val="2400"/>
              </a:spcBef>
              <a:spcAft>
                <a:spcPts val="0"/>
              </a:spcAft>
              <a:buSzPts val="1200"/>
              <a:buNone/>
            </a:pPr>
            <a:r>
              <a:rPr lang="en-US" sz="1450">
                <a:solidFill>
                  <a:srgbClr val="141A27"/>
                </a:solidFill>
                <a:highlight>
                  <a:srgbClr val="FFFFFF"/>
                </a:highlight>
                <a:latin typeface="Arial"/>
                <a:ea typeface="Arial"/>
                <a:cs typeface="Arial"/>
                <a:sym typeface="Arial"/>
              </a:rPr>
              <a:t>Bilateral pain is considered a red flag </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240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Onset before 40 years</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Hearing difficulties or other ear problems</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Sensory changes</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Previous skin/oral lesions that could exhibit perineurally</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Isolated involvement of ophthalmic division </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Bilateral symptoms</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Optic neuritis</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Family history of multiple sclerosis</a:t>
            </a:r>
            <a:endParaRPr sz="1450">
              <a:solidFill>
                <a:srgbClr val="141A27"/>
              </a:solidFill>
              <a:highlight>
                <a:srgbClr val="FFFFFF"/>
              </a:highlight>
              <a:latin typeface="Arial"/>
              <a:ea typeface="Arial"/>
              <a:cs typeface="Arial"/>
              <a:sym typeface="Arial"/>
            </a:endParaRPr>
          </a:p>
          <a:p>
            <a:pPr marL="0" lvl="0" indent="0" algn="l" rtl="0">
              <a:lnSpc>
                <a:spcPct val="115000"/>
              </a:lnSpc>
              <a:spcBef>
                <a:spcPts val="2400"/>
              </a:spcBef>
              <a:spcAft>
                <a:spcPts val="0"/>
              </a:spcAft>
              <a:buSzPts val="1200"/>
              <a:buNone/>
            </a:pPr>
            <a:endParaRPr sz="1450">
              <a:solidFill>
                <a:srgbClr val="141A27"/>
              </a:solidFill>
              <a:highlight>
                <a:srgbClr val="FFFFFF"/>
              </a:highlight>
              <a:latin typeface="Arial"/>
              <a:ea typeface="Arial"/>
              <a:cs typeface="Arial"/>
              <a:sym typeface="Arial"/>
            </a:endParaRPr>
          </a:p>
          <a:p>
            <a:pPr marL="0" lvl="0" indent="0" algn="l" rtl="0">
              <a:lnSpc>
                <a:spcPct val="100000"/>
              </a:lnSpc>
              <a:spcBef>
                <a:spcPts val="2400"/>
              </a:spcBef>
              <a:spcAft>
                <a:spcPts val="0"/>
              </a:spcAft>
              <a:buSzPts val="1200"/>
              <a:buNone/>
            </a:pPr>
            <a:endParaRPr/>
          </a:p>
        </p:txBody>
      </p:sp>
      <p:sp>
        <p:nvSpPr>
          <p:cNvPr id="730" name="Google Shape;730;g22239ab36aa_0_1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231c1fd68f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g2231c1fd68f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749" name="Google Shape;749;g2231c1fd68f_0_20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231c1fd68f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g2231c1fd68f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756" name="Google Shape;756;g2231c1fd68f_0_21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231c1fd68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231c1fd68f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48" name="Google Shape;248;g2231c1fd68f_0_13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2239ab36a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g22239ab36aa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200"/>
              <a:buNone/>
            </a:pPr>
            <a:r>
              <a:rPr lang="en-US" sz="1450">
                <a:solidFill>
                  <a:srgbClr val="141A27"/>
                </a:solidFill>
                <a:highlight>
                  <a:srgbClr val="FFFFFF"/>
                </a:highlight>
                <a:latin typeface="Arial"/>
                <a:ea typeface="Arial"/>
                <a:cs typeface="Arial"/>
                <a:sym typeface="Arial"/>
              </a:rPr>
              <a:t>Role of the third cranial nerve </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240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Pupil: parasympathetic fibres run superficially within the nerve to cause pupil constriction</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Eyelid: innervates the levator palpebrae superioris that elevates the eyelid</a:t>
            </a:r>
            <a:endParaRPr sz="1450">
              <a:solidFill>
                <a:srgbClr val="141A27"/>
              </a:solidFill>
              <a:highlight>
                <a:srgbClr val="FFFFFF"/>
              </a:highlight>
              <a:latin typeface="Arial"/>
              <a:ea typeface="Arial"/>
              <a:cs typeface="Arial"/>
              <a:sym typeface="Arial"/>
            </a:endParaRPr>
          </a:p>
          <a:p>
            <a:pPr marL="457200" lvl="0" indent="-320675" algn="l" rtl="0">
              <a:lnSpc>
                <a:spcPct val="115000"/>
              </a:lnSpc>
              <a:spcBef>
                <a:spcPts val="0"/>
              </a:spcBef>
              <a:spcAft>
                <a:spcPts val="0"/>
              </a:spcAft>
              <a:buClr>
                <a:srgbClr val="141A27"/>
              </a:buClr>
              <a:buSzPts val="1450"/>
              <a:buFont typeface="Arial"/>
              <a:buChar char="●"/>
            </a:pPr>
            <a:r>
              <a:rPr lang="en-US" sz="1450">
                <a:solidFill>
                  <a:srgbClr val="141A27"/>
                </a:solidFill>
                <a:highlight>
                  <a:srgbClr val="FFFFFF"/>
                </a:highlight>
                <a:latin typeface="Arial"/>
                <a:ea typeface="Arial"/>
                <a:cs typeface="Arial"/>
                <a:sym typeface="Arial"/>
              </a:rPr>
              <a:t>Extraocular muscles: innervates all the extraocular muscles except the superior oblique and lateral rectus muscle</a:t>
            </a:r>
            <a:endParaRPr sz="1450">
              <a:solidFill>
                <a:srgbClr val="141A27"/>
              </a:solidFill>
              <a:highlight>
                <a:srgbClr val="FFFFFF"/>
              </a:highlight>
              <a:latin typeface="Arial"/>
              <a:ea typeface="Arial"/>
              <a:cs typeface="Arial"/>
              <a:sym typeface="Arial"/>
            </a:endParaRPr>
          </a:p>
          <a:p>
            <a:pPr marL="0" lvl="0" indent="0" algn="l" rtl="0">
              <a:lnSpc>
                <a:spcPct val="100000"/>
              </a:lnSpc>
              <a:spcBef>
                <a:spcPts val="2400"/>
              </a:spcBef>
              <a:spcAft>
                <a:spcPts val="0"/>
              </a:spcAft>
              <a:buSzPts val="1200"/>
              <a:buNone/>
            </a:pPr>
            <a:endParaRPr/>
          </a:p>
        </p:txBody>
      </p:sp>
      <p:sp>
        <p:nvSpPr>
          <p:cNvPr id="763" name="Google Shape;763;g22239ab36aa_0_3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231c1fd68f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g2231c1fd68f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784" name="Google Shape;784;g2231c1fd68f_0_21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231c1fd68f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g2231c1fd68f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791" name="Google Shape;791;g2231c1fd68f_0_22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20e69e0721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g220e69e0721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798" name="Google Shape;798;g220e69e0721_0_8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20e69e0721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g220e69e0721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04" name="Google Shape;804;g220e69e0721_0_8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231c1fd68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2231c1fd68f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22" name="Google Shape;822;g2231c1fd68f_0_1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231c1fd68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2231c1fd68f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28" name="Google Shape;828;g2231c1fd68f_0_1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231c1fd68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2231c1fd68f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44" name="Google Shape;844;g2231c1fd68f_0_2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2231c1fd68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2231c1fd68f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50" name="Google Shape;850;g2231c1fd68f_0_3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2231c1fd68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g2231c1fd68f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69" name="Google Shape;869;g2231c1fd68f_0_4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231c1fd68f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2231c1fd68f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55" name="Google Shape;255;g2231c1fd68f_0_14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231c1fd68f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2231c1fd68f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a:t>Phalen’s test involves fully flexing the wrist and holding it in this position. Often this is done by asking the patient to put the backs of their hands together in front of them with the wrists bent inwards at 90 degrees. The test is positive when this position triggers the sensory symptoms of carpal tunnel, with numbness and paraesthesia in the median nerve distribution.</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US"/>
              <a:t>Tinel’s test involves tapping the wrist at the location where the median nerve travels through the carpal tunnel. This is in the middle, at the point where the wrist meets the hand. The test is positive when this position triggers the sensory symptoms of carpal tunnel, with numbness and paraesthesia in the median nerve distribution.</a:t>
            </a:r>
            <a:endParaRPr/>
          </a:p>
        </p:txBody>
      </p:sp>
      <p:sp>
        <p:nvSpPr>
          <p:cNvPr id="875" name="Google Shape;875;g2231c1fd68f_0_5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231c1fd68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2231c1fd68f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97" name="Google Shape;897;g2231c1fd68f_0_22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231c1fd68f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2231c1fd68f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904" name="Google Shape;904;g2231c1fd68f_0_23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231c1fd68f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g2231c1fd68f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911" name="Google Shape;911;g2231c1fd68f_0_7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231c1fd68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g2231c1fd68f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917" name="Google Shape;917;g2231c1fd68f_0_8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2231c1fd68f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g2231c1fd68f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937" name="Google Shape;937;g2231c1fd68f_0_24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2231c1fd68f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g2231c1fd68f_0_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944" name="Google Shape;944;g2231c1fd68f_0_24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50" name="Google Shape;95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59" name="Google Shape;9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bg>
      <p:bgPr>
        <a:solidFill>
          <a:srgbClr val="FFF2CC"/>
        </a:solid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95" name="Google Shape;95;p14"/>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bg>
      <p:bgPr>
        <a:solidFill>
          <a:srgbClr val="FFF2CC"/>
        </a:solidFill>
        <a:effectLst/>
      </p:bgPr>
    </p:bg>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5"/>
          <p:cNvSpPr txBox="1">
            <a:spLocks noGrp="1"/>
          </p:cNvSpPr>
          <p:nvPr>
            <p:ph type="body" idx="1"/>
          </p:nvPr>
        </p:nvSpPr>
        <p:spPr>
          <a:xfrm>
            <a:off x="1257300" y="2286000"/>
            <a:ext cx="4800600" cy="36195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101" name="Google Shape;101;p15"/>
          <p:cNvSpPr txBox="1">
            <a:spLocks noGrp="1"/>
          </p:cNvSpPr>
          <p:nvPr>
            <p:ph type="body" idx="2"/>
          </p:nvPr>
        </p:nvSpPr>
        <p:spPr>
          <a:xfrm>
            <a:off x="6647796" y="2286000"/>
            <a:ext cx="4800600" cy="36195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102" name="Google Shape;102;p15"/>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5"/>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5"/>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FFF2CC"/>
        </a:solidFill>
        <a:effectLst/>
      </p:bgPr>
    </p:bg>
    <p:spTree>
      <p:nvGrpSpPr>
        <p:cNvPr id="1" name="Shape 105"/>
        <p:cNvGrpSpPr/>
        <p:nvPr/>
      </p:nvGrpSpPr>
      <p:grpSpPr>
        <a:xfrm>
          <a:off x="0" y="0"/>
          <a:ext cx="0" cy="0"/>
          <a:chOff x="0" y="0"/>
          <a:chExt cx="0" cy="0"/>
        </a:xfrm>
      </p:grpSpPr>
      <p:sp>
        <p:nvSpPr>
          <p:cNvPr id="106" name="Google Shape;106;p16" title="scalloped circle"/>
          <p:cNvSpPr/>
          <p:nvPr/>
        </p:nvSpPr>
        <p:spPr>
          <a:xfrm>
            <a:off x="3557016" y="630936"/>
            <a:ext cx="5235575"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107" name="Google Shape;107;p16"/>
          <p:cNvSpPr txBox="1">
            <a:spLocks noGrp="1"/>
          </p:cNvSpPr>
          <p:nvPr>
            <p:ph type="ctrTitle"/>
          </p:nvPr>
        </p:nvSpPr>
        <p:spPr>
          <a:xfrm>
            <a:off x="1078523" y="1098388"/>
            <a:ext cx="10318418" cy="439498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0000"/>
              <a:buFont typeface="Impact"/>
              <a:buNone/>
              <a:defRPr sz="10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6"/>
          <p:cNvSpPr txBox="1">
            <a:spLocks noGrp="1"/>
          </p:cNvSpPr>
          <p:nvPr>
            <p:ph type="subTitle" idx="1"/>
          </p:nvPr>
        </p:nvSpPr>
        <p:spPr>
          <a:xfrm>
            <a:off x="2215045" y="5979196"/>
            <a:ext cx="8045373" cy="742279"/>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00"/>
              </a:spcBef>
              <a:spcAft>
                <a:spcPts val="0"/>
              </a:spcAft>
              <a:buSzPts val="2000"/>
              <a:buNone/>
              <a:defRPr sz="2000" b="1" i="0" cap="none">
                <a:solidFill>
                  <a:schemeClr val="dk2"/>
                </a:solidFill>
              </a:defRPr>
            </a:lvl1pPr>
            <a:lvl2pPr lvl="1" algn="ctr">
              <a:lnSpc>
                <a:spcPct val="110000"/>
              </a:lnSpc>
              <a:spcBef>
                <a:spcPts val="700"/>
              </a:spcBef>
              <a:spcAft>
                <a:spcPts val="0"/>
              </a:spcAft>
              <a:buSzPts val="2000"/>
              <a:buNone/>
              <a:defRPr sz="2000"/>
            </a:lvl2pPr>
            <a:lvl3pPr lvl="2" algn="ctr">
              <a:lnSpc>
                <a:spcPct val="110000"/>
              </a:lnSpc>
              <a:spcBef>
                <a:spcPts val="700"/>
              </a:spcBef>
              <a:spcAft>
                <a:spcPts val="0"/>
              </a:spcAft>
              <a:buSzPts val="1800"/>
              <a:buNone/>
              <a:defRPr sz="1800"/>
            </a:lvl3pPr>
            <a:lvl4pPr lvl="3" algn="ctr">
              <a:lnSpc>
                <a:spcPct val="110000"/>
              </a:lnSpc>
              <a:spcBef>
                <a:spcPts val="700"/>
              </a:spcBef>
              <a:spcAft>
                <a:spcPts val="0"/>
              </a:spcAft>
              <a:buSzPts val="1600"/>
              <a:buNone/>
              <a:defRPr sz="1600"/>
            </a:lvl4pPr>
            <a:lvl5pPr lvl="4" algn="ctr">
              <a:lnSpc>
                <a:spcPct val="110000"/>
              </a:lnSpc>
              <a:spcBef>
                <a:spcPts val="700"/>
              </a:spcBef>
              <a:spcAft>
                <a:spcPts val="0"/>
              </a:spcAft>
              <a:buSzPts val="1600"/>
              <a:buNone/>
              <a:defRPr sz="1600"/>
            </a:lvl5pPr>
            <a:lvl6pPr lvl="5" algn="ctr">
              <a:lnSpc>
                <a:spcPct val="110000"/>
              </a:lnSpc>
              <a:spcBef>
                <a:spcPts val="700"/>
              </a:spcBef>
              <a:spcAft>
                <a:spcPts val="0"/>
              </a:spcAft>
              <a:buSzPts val="1600"/>
              <a:buNone/>
              <a:defRPr sz="1600"/>
            </a:lvl6pPr>
            <a:lvl7pPr lvl="6" algn="ctr">
              <a:lnSpc>
                <a:spcPct val="110000"/>
              </a:lnSpc>
              <a:spcBef>
                <a:spcPts val="700"/>
              </a:spcBef>
              <a:spcAft>
                <a:spcPts val="0"/>
              </a:spcAft>
              <a:buSzPts val="1600"/>
              <a:buNone/>
              <a:defRPr sz="1600"/>
            </a:lvl7pPr>
            <a:lvl8pPr lvl="7" algn="ctr">
              <a:lnSpc>
                <a:spcPct val="110000"/>
              </a:lnSpc>
              <a:spcBef>
                <a:spcPts val="700"/>
              </a:spcBef>
              <a:spcAft>
                <a:spcPts val="0"/>
              </a:spcAft>
              <a:buSzPts val="1600"/>
              <a:buNone/>
              <a:defRPr sz="1600"/>
            </a:lvl8pPr>
            <a:lvl9pPr lvl="8" algn="ctr">
              <a:lnSpc>
                <a:spcPct val="110000"/>
              </a:lnSpc>
              <a:spcBef>
                <a:spcPts val="700"/>
              </a:spcBef>
              <a:spcAft>
                <a:spcPts val="0"/>
              </a:spcAft>
              <a:buSzPts val="1600"/>
              <a:buNone/>
              <a:defRPr sz="1600"/>
            </a:lvl9pPr>
          </a:lstStyle>
          <a:p>
            <a:endParaRPr/>
          </a:p>
        </p:txBody>
      </p:sp>
      <p:sp>
        <p:nvSpPr>
          <p:cNvPr id="109" name="Google Shape;109;p16"/>
          <p:cNvSpPr txBox="1">
            <a:spLocks noGrp="1"/>
          </p:cNvSpPr>
          <p:nvPr>
            <p:ph type="dt" idx="10"/>
          </p:nvPr>
        </p:nvSpPr>
        <p:spPr>
          <a:xfrm>
            <a:off x="1078523" y="6375679"/>
            <a:ext cx="2329722"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895E0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6"/>
          <p:cNvSpPr txBox="1">
            <a:spLocks noGrp="1"/>
          </p:cNvSpPr>
          <p:nvPr>
            <p:ph type="ftr" idx="11"/>
          </p:nvPr>
        </p:nvSpPr>
        <p:spPr>
          <a:xfrm>
            <a:off x="4180332" y="6375679"/>
            <a:ext cx="4114800"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895E0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6"/>
          <p:cNvSpPr txBox="1">
            <a:spLocks noGrp="1"/>
          </p:cNvSpPr>
          <p:nvPr>
            <p:ph type="sldNum" idx="12"/>
          </p:nvPr>
        </p:nvSpPr>
        <p:spPr>
          <a:xfrm>
            <a:off x="9067218" y="6375679"/>
            <a:ext cx="2329723"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5E04"/>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5E04"/>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5E04"/>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5E04"/>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5E04"/>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5E04"/>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5E04"/>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5E04"/>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5E04"/>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16" title="left edge border"/>
          <p:cNvSpPr/>
          <p:nvPr/>
        </p:nvSpPr>
        <p:spPr>
          <a:xfrm>
            <a:off x="0" y="0"/>
            <a:ext cx="283464"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rgbClr val="FFF2CC"/>
        </a:solidFill>
        <a:effectLst/>
      </p:bgPr>
    </p:bg>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3242929" y="1073888"/>
            <a:ext cx="8187071" cy="406462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8400"/>
              <a:buFont typeface="Impact"/>
              <a:buNone/>
              <a:defRPr sz="8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7"/>
          <p:cNvSpPr txBox="1">
            <a:spLocks noGrp="1"/>
          </p:cNvSpPr>
          <p:nvPr>
            <p:ph type="body" idx="1"/>
          </p:nvPr>
        </p:nvSpPr>
        <p:spPr>
          <a:xfrm>
            <a:off x="3242930" y="5159781"/>
            <a:ext cx="7017488" cy="9511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00"/>
              </a:spcBef>
              <a:spcAft>
                <a:spcPts val="0"/>
              </a:spcAft>
              <a:buSzPts val="2000"/>
              <a:buNone/>
              <a:defRPr sz="2000" b="1" i="0" cap="none">
                <a:solidFill>
                  <a:schemeClr val="accent1"/>
                </a:solidFill>
              </a:defRPr>
            </a:lvl1pPr>
            <a:lvl2pPr marL="914400" lvl="1" indent="-228600" algn="l">
              <a:lnSpc>
                <a:spcPct val="110000"/>
              </a:lnSpc>
              <a:spcBef>
                <a:spcPts val="700"/>
              </a:spcBef>
              <a:spcAft>
                <a:spcPts val="0"/>
              </a:spcAft>
              <a:buSzPts val="2000"/>
              <a:buNone/>
              <a:defRPr sz="2000">
                <a:solidFill>
                  <a:srgbClr val="888888"/>
                </a:solidFill>
              </a:defRPr>
            </a:lvl2pPr>
            <a:lvl3pPr marL="1371600" lvl="2" indent="-228600" algn="l">
              <a:lnSpc>
                <a:spcPct val="110000"/>
              </a:lnSpc>
              <a:spcBef>
                <a:spcPts val="700"/>
              </a:spcBef>
              <a:spcAft>
                <a:spcPts val="0"/>
              </a:spcAft>
              <a:buSzPts val="1800"/>
              <a:buNone/>
              <a:defRPr sz="1800">
                <a:solidFill>
                  <a:srgbClr val="888888"/>
                </a:solidFill>
              </a:defRPr>
            </a:lvl3pPr>
            <a:lvl4pPr marL="1828800" lvl="3" indent="-228600" algn="l">
              <a:lnSpc>
                <a:spcPct val="110000"/>
              </a:lnSpc>
              <a:spcBef>
                <a:spcPts val="700"/>
              </a:spcBef>
              <a:spcAft>
                <a:spcPts val="0"/>
              </a:spcAft>
              <a:buSzPts val="1600"/>
              <a:buNone/>
              <a:defRPr sz="1600">
                <a:solidFill>
                  <a:srgbClr val="888888"/>
                </a:solidFill>
              </a:defRPr>
            </a:lvl4pPr>
            <a:lvl5pPr marL="2286000" lvl="4" indent="-228600" algn="l">
              <a:lnSpc>
                <a:spcPct val="110000"/>
              </a:lnSpc>
              <a:spcBef>
                <a:spcPts val="700"/>
              </a:spcBef>
              <a:spcAft>
                <a:spcPts val="0"/>
              </a:spcAft>
              <a:buSzPts val="1600"/>
              <a:buNone/>
              <a:defRPr sz="1600">
                <a:solidFill>
                  <a:srgbClr val="888888"/>
                </a:solidFill>
              </a:defRPr>
            </a:lvl5pPr>
            <a:lvl6pPr marL="2743200" lvl="5" indent="-228600" algn="l">
              <a:lnSpc>
                <a:spcPct val="110000"/>
              </a:lnSpc>
              <a:spcBef>
                <a:spcPts val="700"/>
              </a:spcBef>
              <a:spcAft>
                <a:spcPts val="0"/>
              </a:spcAft>
              <a:buSzPts val="1600"/>
              <a:buNone/>
              <a:defRPr sz="1600">
                <a:solidFill>
                  <a:srgbClr val="888888"/>
                </a:solidFill>
              </a:defRPr>
            </a:lvl6pPr>
            <a:lvl7pPr marL="3200400" lvl="6" indent="-228600" algn="l">
              <a:lnSpc>
                <a:spcPct val="110000"/>
              </a:lnSpc>
              <a:spcBef>
                <a:spcPts val="700"/>
              </a:spcBef>
              <a:spcAft>
                <a:spcPts val="0"/>
              </a:spcAft>
              <a:buSzPts val="1600"/>
              <a:buNone/>
              <a:defRPr sz="1600">
                <a:solidFill>
                  <a:srgbClr val="888888"/>
                </a:solidFill>
              </a:defRPr>
            </a:lvl7pPr>
            <a:lvl8pPr marL="3657600" lvl="7" indent="-228600" algn="l">
              <a:lnSpc>
                <a:spcPct val="110000"/>
              </a:lnSpc>
              <a:spcBef>
                <a:spcPts val="700"/>
              </a:spcBef>
              <a:spcAft>
                <a:spcPts val="0"/>
              </a:spcAft>
              <a:buSzPts val="1600"/>
              <a:buNone/>
              <a:defRPr sz="1600">
                <a:solidFill>
                  <a:srgbClr val="888888"/>
                </a:solidFill>
              </a:defRPr>
            </a:lvl8pPr>
            <a:lvl9pPr marL="4114800" lvl="8" indent="-228600" algn="l">
              <a:lnSpc>
                <a:spcPct val="110000"/>
              </a:lnSpc>
              <a:spcBef>
                <a:spcPts val="700"/>
              </a:spcBef>
              <a:spcAft>
                <a:spcPts val="0"/>
              </a:spcAft>
              <a:buSzPts val="1600"/>
              <a:buNone/>
              <a:defRPr sz="1600">
                <a:solidFill>
                  <a:srgbClr val="888888"/>
                </a:solidFill>
              </a:defRPr>
            </a:lvl9pPr>
          </a:lstStyle>
          <a:p>
            <a:endParaRPr/>
          </a:p>
        </p:txBody>
      </p:sp>
      <p:sp>
        <p:nvSpPr>
          <p:cNvPr id="116" name="Google Shape;116;p17"/>
          <p:cNvSpPr txBox="1">
            <a:spLocks noGrp="1"/>
          </p:cNvSpPr>
          <p:nvPr>
            <p:ph type="dt" idx="10"/>
          </p:nvPr>
        </p:nvSpPr>
        <p:spPr>
          <a:xfrm>
            <a:off x="3236546" y="6375679"/>
            <a:ext cx="1493947"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7"/>
          <p:cNvSpPr txBox="1">
            <a:spLocks noGrp="1"/>
          </p:cNvSpPr>
          <p:nvPr>
            <p:ph type="ftr" idx="11"/>
          </p:nvPr>
        </p:nvSpPr>
        <p:spPr>
          <a:xfrm>
            <a:off x="5279064" y="6375679"/>
            <a:ext cx="4114800"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7"/>
          <p:cNvSpPr txBox="1">
            <a:spLocks noGrp="1"/>
          </p:cNvSpPr>
          <p:nvPr>
            <p:ph type="sldNum" idx="12"/>
          </p:nvPr>
        </p:nvSpPr>
        <p:spPr>
          <a:xfrm>
            <a:off x="9942434" y="6375679"/>
            <a:ext cx="1487566"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119" name="Google Shape;119;p17" title="left scallop shape"/>
          <p:cNvGrpSpPr/>
          <p:nvPr/>
        </p:nvGrpSpPr>
        <p:grpSpPr>
          <a:xfrm>
            <a:off x="0" y="0"/>
            <a:ext cx="2814638" cy="6858000"/>
            <a:chOff x="0" y="0"/>
            <a:chExt cx="2814638" cy="6858000"/>
          </a:xfrm>
        </p:grpSpPr>
        <p:sp>
          <p:nvSpPr>
            <p:cNvPr id="120" name="Google Shape;120;p17" title="left scallop shape"/>
            <p:cNvSpPr/>
            <p:nvPr/>
          </p:nvSpPr>
          <p:spPr>
            <a:xfrm>
              <a:off x="0" y="0"/>
              <a:ext cx="2814638" cy="6858000"/>
            </a:xfrm>
            <a:custGeom>
              <a:avLst/>
              <a:gdLst/>
              <a:ahLst/>
              <a:cxnLst/>
              <a:rect l="l" t="t" r="r" b="b"/>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dk2"/>
            </a:solidFill>
            <a:ln>
              <a:noFill/>
            </a:ln>
          </p:spPr>
        </p:sp>
        <p:sp>
          <p:nvSpPr>
            <p:cNvPr id="121" name="Google Shape;121;p17" title="left scallop inline"/>
            <p:cNvSpPr/>
            <p:nvPr/>
          </p:nvSpPr>
          <p:spPr>
            <a:xfrm>
              <a:off x="874382" y="0"/>
              <a:ext cx="1646238" cy="6858000"/>
            </a:xfrm>
            <a:custGeom>
              <a:avLst/>
              <a:gdLst/>
              <a:ahLst/>
              <a:cxnLst/>
              <a:rect l="l" t="t" r="r" b="b"/>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bg>
      <p:bgPr>
        <a:solidFill>
          <a:srgbClr val="FFF2CC"/>
        </a:solidFill>
        <a:effectLst/>
      </p:bgPr>
    </p:bg>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1252728" y="381000"/>
            <a:ext cx="10172700" cy="149351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8"/>
          <p:cNvSpPr txBox="1">
            <a:spLocks noGrp="1"/>
          </p:cNvSpPr>
          <p:nvPr>
            <p:ph type="body" idx="1"/>
          </p:nvPr>
        </p:nvSpPr>
        <p:spPr>
          <a:xfrm>
            <a:off x="1251678" y="2199633"/>
            <a:ext cx="4800600" cy="63252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00"/>
              </a:spcBef>
              <a:spcAft>
                <a:spcPts val="0"/>
              </a:spcAft>
              <a:buSzPts val="1900"/>
              <a:buNone/>
              <a:defRPr sz="1900" b="1" cap="none">
                <a:solidFill>
                  <a:schemeClr val="dk2"/>
                </a:solidFill>
              </a:defRPr>
            </a:lvl1pPr>
            <a:lvl2pPr marL="914400" lvl="1" indent="-228600" algn="l">
              <a:lnSpc>
                <a:spcPct val="110000"/>
              </a:lnSpc>
              <a:spcBef>
                <a:spcPts val="700"/>
              </a:spcBef>
              <a:spcAft>
                <a:spcPts val="0"/>
              </a:spcAft>
              <a:buSzPts val="1900"/>
              <a:buNone/>
              <a:defRPr sz="1900" b="1"/>
            </a:lvl2pPr>
            <a:lvl3pPr marL="1371600" lvl="2" indent="-228600" algn="l">
              <a:lnSpc>
                <a:spcPct val="110000"/>
              </a:lnSpc>
              <a:spcBef>
                <a:spcPts val="700"/>
              </a:spcBef>
              <a:spcAft>
                <a:spcPts val="0"/>
              </a:spcAft>
              <a:buSzPts val="1800"/>
              <a:buNone/>
              <a:defRPr sz="1800" b="1"/>
            </a:lvl3pPr>
            <a:lvl4pPr marL="1828800" lvl="3" indent="-228600" algn="l">
              <a:lnSpc>
                <a:spcPct val="110000"/>
              </a:lnSpc>
              <a:spcBef>
                <a:spcPts val="700"/>
              </a:spcBef>
              <a:spcAft>
                <a:spcPts val="0"/>
              </a:spcAft>
              <a:buSzPts val="1600"/>
              <a:buNone/>
              <a:defRPr sz="1600" b="1"/>
            </a:lvl4pPr>
            <a:lvl5pPr marL="2286000" lvl="4" indent="-228600" algn="l">
              <a:lnSpc>
                <a:spcPct val="110000"/>
              </a:lnSpc>
              <a:spcBef>
                <a:spcPts val="700"/>
              </a:spcBef>
              <a:spcAft>
                <a:spcPts val="0"/>
              </a:spcAft>
              <a:buSzPts val="1600"/>
              <a:buNone/>
              <a:defRPr sz="1600" b="1"/>
            </a:lvl5pPr>
            <a:lvl6pPr marL="2743200" lvl="5" indent="-228600" algn="l">
              <a:lnSpc>
                <a:spcPct val="110000"/>
              </a:lnSpc>
              <a:spcBef>
                <a:spcPts val="700"/>
              </a:spcBef>
              <a:spcAft>
                <a:spcPts val="0"/>
              </a:spcAft>
              <a:buSzPts val="1600"/>
              <a:buNone/>
              <a:defRPr sz="1600" b="1"/>
            </a:lvl6pPr>
            <a:lvl7pPr marL="3200400" lvl="6" indent="-228600" algn="l">
              <a:lnSpc>
                <a:spcPct val="110000"/>
              </a:lnSpc>
              <a:spcBef>
                <a:spcPts val="700"/>
              </a:spcBef>
              <a:spcAft>
                <a:spcPts val="0"/>
              </a:spcAft>
              <a:buSzPts val="1600"/>
              <a:buNone/>
              <a:defRPr sz="1600" b="1"/>
            </a:lvl7pPr>
            <a:lvl8pPr marL="3657600" lvl="7" indent="-228600" algn="l">
              <a:lnSpc>
                <a:spcPct val="110000"/>
              </a:lnSpc>
              <a:spcBef>
                <a:spcPts val="700"/>
              </a:spcBef>
              <a:spcAft>
                <a:spcPts val="0"/>
              </a:spcAft>
              <a:buSzPts val="1600"/>
              <a:buNone/>
              <a:defRPr sz="1600" b="1"/>
            </a:lvl8pPr>
            <a:lvl9pPr marL="4114800" lvl="8" indent="-228600" algn="l">
              <a:lnSpc>
                <a:spcPct val="110000"/>
              </a:lnSpc>
              <a:spcBef>
                <a:spcPts val="700"/>
              </a:spcBef>
              <a:spcAft>
                <a:spcPts val="0"/>
              </a:spcAft>
              <a:buSzPts val="1600"/>
              <a:buNone/>
              <a:defRPr sz="1600" b="1"/>
            </a:lvl9pPr>
          </a:lstStyle>
          <a:p>
            <a:endParaRPr/>
          </a:p>
        </p:txBody>
      </p:sp>
      <p:sp>
        <p:nvSpPr>
          <p:cNvPr id="125" name="Google Shape;125;p18"/>
          <p:cNvSpPr txBox="1">
            <a:spLocks noGrp="1"/>
          </p:cNvSpPr>
          <p:nvPr>
            <p:ph type="body" idx="2"/>
          </p:nvPr>
        </p:nvSpPr>
        <p:spPr>
          <a:xfrm>
            <a:off x="1257300" y="2909102"/>
            <a:ext cx="4800600" cy="299639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126" name="Google Shape;126;p18"/>
          <p:cNvSpPr txBox="1">
            <a:spLocks noGrp="1"/>
          </p:cNvSpPr>
          <p:nvPr>
            <p:ph type="body" idx="3"/>
          </p:nvPr>
        </p:nvSpPr>
        <p:spPr>
          <a:xfrm>
            <a:off x="6633864" y="2199633"/>
            <a:ext cx="4800600" cy="63252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00"/>
              </a:spcBef>
              <a:spcAft>
                <a:spcPts val="0"/>
              </a:spcAft>
              <a:buSzPts val="1900"/>
              <a:buNone/>
              <a:defRPr sz="1900" b="1" cap="none">
                <a:solidFill>
                  <a:schemeClr val="dk2"/>
                </a:solidFill>
              </a:defRPr>
            </a:lvl1pPr>
            <a:lvl2pPr marL="914400" lvl="1" indent="-228600" algn="l">
              <a:lnSpc>
                <a:spcPct val="110000"/>
              </a:lnSpc>
              <a:spcBef>
                <a:spcPts val="700"/>
              </a:spcBef>
              <a:spcAft>
                <a:spcPts val="0"/>
              </a:spcAft>
              <a:buSzPts val="1900"/>
              <a:buNone/>
              <a:defRPr sz="1900" b="1"/>
            </a:lvl2pPr>
            <a:lvl3pPr marL="1371600" lvl="2" indent="-228600" algn="l">
              <a:lnSpc>
                <a:spcPct val="110000"/>
              </a:lnSpc>
              <a:spcBef>
                <a:spcPts val="700"/>
              </a:spcBef>
              <a:spcAft>
                <a:spcPts val="0"/>
              </a:spcAft>
              <a:buSzPts val="1800"/>
              <a:buNone/>
              <a:defRPr sz="1800" b="1"/>
            </a:lvl3pPr>
            <a:lvl4pPr marL="1828800" lvl="3" indent="-228600" algn="l">
              <a:lnSpc>
                <a:spcPct val="110000"/>
              </a:lnSpc>
              <a:spcBef>
                <a:spcPts val="700"/>
              </a:spcBef>
              <a:spcAft>
                <a:spcPts val="0"/>
              </a:spcAft>
              <a:buSzPts val="1600"/>
              <a:buNone/>
              <a:defRPr sz="1600" b="1"/>
            </a:lvl4pPr>
            <a:lvl5pPr marL="2286000" lvl="4" indent="-228600" algn="l">
              <a:lnSpc>
                <a:spcPct val="110000"/>
              </a:lnSpc>
              <a:spcBef>
                <a:spcPts val="700"/>
              </a:spcBef>
              <a:spcAft>
                <a:spcPts val="0"/>
              </a:spcAft>
              <a:buSzPts val="1600"/>
              <a:buNone/>
              <a:defRPr sz="1600" b="1"/>
            </a:lvl5pPr>
            <a:lvl6pPr marL="2743200" lvl="5" indent="-228600" algn="l">
              <a:lnSpc>
                <a:spcPct val="110000"/>
              </a:lnSpc>
              <a:spcBef>
                <a:spcPts val="700"/>
              </a:spcBef>
              <a:spcAft>
                <a:spcPts val="0"/>
              </a:spcAft>
              <a:buSzPts val="1600"/>
              <a:buNone/>
              <a:defRPr sz="1600" b="1"/>
            </a:lvl6pPr>
            <a:lvl7pPr marL="3200400" lvl="6" indent="-228600" algn="l">
              <a:lnSpc>
                <a:spcPct val="110000"/>
              </a:lnSpc>
              <a:spcBef>
                <a:spcPts val="700"/>
              </a:spcBef>
              <a:spcAft>
                <a:spcPts val="0"/>
              </a:spcAft>
              <a:buSzPts val="1600"/>
              <a:buNone/>
              <a:defRPr sz="1600" b="1"/>
            </a:lvl7pPr>
            <a:lvl8pPr marL="3657600" lvl="7" indent="-228600" algn="l">
              <a:lnSpc>
                <a:spcPct val="110000"/>
              </a:lnSpc>
              <a:spcBef>
                <a:spcPts val="700"/>
              </a:spcBef>
              <a:spcAft>
                <a:spcPts val="0"/>
              </a:spcAft>
              <a:buSzPts val="1600"/>
              <a:buNone/>
              <a:defRPr sz="1600" b="1"/>
            </a:lvl8pPr>
            <a:lvl9pPr marL="4114800" lvl="8" indent="-228600" algn="l">
              <a:lnSpc>
                <a:spcPct val="110000"/>
              </a:lnSpc>
              <a:spcBef>
                <a:spcPts val="700"/>
              </a:spcBef>
              <a:spcAft>
                <a:spcPts val="0"/>
              </a:spcAft>
              <a:buSzPts val="1600"/>
              <a:buNone/>
              <a:defRPr sz="1600" b="1"/>
            </a:lvl9pPr>
          </a:lstStyle>
          <a:p>
            <a:endParaRPr/>
          </a:p>
        </p:txBody>
      </p:sp>
      <p:sp>
        <p:nvSpPr>
          <p:cNvPr id="127" name="Google Shape;127;p18"/>
          <p:cNvSpPr txBox="1">
            <a:spLocks noGrp="1"/>
          </p:cNvSpPr>
          <p:nvPr>
            <p:ph type="body" idx="4"/>
          </p:nvPr>
        </p:nvSpPr>
        <p:spPr>
          <a:xfrm>
            <a:off x="6633864" y="2909102"/>
            <a:ext cx="4800600" cy="299639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128" name="Google Shape;128;p18"/>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8"/>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8"/>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bg>
      <p:bgPr>
        <a:solidFill>
          <a:srgbClr val="FFF2CC"/>
        </a:solidFill>
        <a:effectLst/>
      </p:bgPr>
    </p:bg>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9"/>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9"/>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9"/>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rgbClr val="FFF2CC"/>
        </a:solidFill>
        <a:effectLst/>
      </p:bgPr>
    </p:bg>
    <p:spTree>
      <p:nvGrpSpPr>
        <p:cNvPr id="1" name="Shape 136"/>
        <p:cNvGrpSpPr/>
        <p:nvPr/>
      </p:nvGrpSpPr>
      <p:grpSpPr>
        <a:xfrm>
          <a:off x="0" y="0"/>
          <a:ext cx="0" cy="0"/>
          <a:chOff x="0" y="0"/>
          <a:chExt cx="0" cy="0"/>
        </a:xfrm>
      </p:grpSpPr>
      <p:sp>
        <p:nvSpPr>
          <p:cNvPr id="137" name="Google Shape;137;p20"/>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0"/>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0"/>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solidFill>
          <a:srgbClr val="FFF2CC"/>
        </a:solidFill>
        <a:effectLst/>
      </p:bgPr>
    </p:bg>
    <p:spTree>
      <p:nvGrpSpPr>
        <p:cNvPr id="1" name="Shape 140"/>
        <p:cNvGrpSpPr/>
        <p:nvPr/>
      </p:nvGrpSpPr>
      <p:grpSpPr>
        <a:xfrm>
          <a:off x="0" y="0"/>
          <a:ext cx="0" cy="0"/>
          <a:chOff x="0" y="0"/>
          <a:chExt cx="0" cy="0"/>
        </a:xfrm>
      </p:grpSpPr>
      <p:sp>
        <p:nvSpPr>
          <p:cNvPr id="141" name="Google Shape;141;p21" title="right scallop background shape"/>
          <p:cNvSpPr/>
          <p:nvPr/>
        </p:nvSpPr>
        <p:spPr>
          <a:xfrm>
            <a:off x="7389812" y="0"/>
            <a:ext cx="4802188"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142" name="Google Shape;142;p21"/>
          <p:cNvSpPr txBox="1">
            <a:spLocks noGrp="1"/>
          </p:cNvSpPr>
          <p:nvPr>
            <p:ph type="title"/>
          </p:nvPr>
        </p:nvSpPr>
        <p:spPr>
          <a:xfrm>
            <a:off x="8337884" y="457199"/>
            <a:ext cx="3092115" cy="119667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900"/>
              <a:buFont typeface="Gill Sans"/>
              <a:buNone/>
              <a:defRPr sz="1900" b="1" i="0" cap="none">
                <a:solidFill>
                  <a:schemeClr val="accen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1"/>
          <p:cNvSpPr txBox="1">
            <a:spLocks noGrp="1"/>
          </p:cNvSpPr>
          <p:nvPr>
            <p:ph type="body" idx="1"/>
          </p:nvPr>
        </p:nvSpPr>
        <p:spPr>
          <a:xfrm>
            <a:off x="765051" y="920377"/>
            <a:ext cx="6158418" cy="4985124"/>
          </a:xfrm>
          <a:prstGeom prst="rect">
            <a:avLst/>
          </a:prstGeom>
          <a:noFill/>
          <a:ln>
            <a:noFill/>
          </a:ln>
        </p:spPr>
        <p:txBody>
          <a:bodyPr spcFirstLastPara="1" wrap="square" lIns="91425" tIns="45700" rIns="91425" bIns="45700" anchor="t" anchorCtr="0">
            <a:normAutofit/>
          </a:bodyPr>
          <a:lstStyle>
            <a:lvl1pPr marL="457200" lvl="0" indent="-431800" algn="l">
              <a:lnSpc>
                <a:spcPct val="110000"/>
              </a:lnSpc>
              <a:spcBef>
                <a:spcPts val="700"/>
              </a:spcBef>
              <a:spcAft>
                <a:spcPts val="0"/>
              </a:spcAft>
              <a:buSzPts val="3200"/>
              <a:buChar char="•"/>
              <a:defRPr sz="3200"/>
            </a:lvl1pPr>
            <a:lvl2pPr marL="914400" lvl="1" indent="-406400" algn="l">
              <a:lnSpc>
                <a:spcPct val="110000"/>
              </a:lnSpc>
              <a:spcBef>
                <a:spcPts val="700"/>
              </a:spcBef>
              <a:spcAft>
                <a:spcPts val="0"/>
              </a:spcAft>
              <a:buSzPts val="2800"/>
              <a:buChar char="–"/>
              <a:defRPr sz="2800"/>
            </a:lvl2pPr>
            <a:lvl3pPr marL="1371600" lvl="2" indent="-381000" algn="l">
              <a:lnSpc>
                <a:spcPct val="110000"/>
              </a:lnSpc>
              <a:spcBef>
                <a:spcPts val="700"/>
              </a:spcBef>
              <a:spcAft>
                <a:spcPts val="0"/>
              </a:spcAft>
              <a:buSzPts val="2400"/>
              <a:buChar char="•"/>
              <a:defRPr sz="2400"/>
            </a:lvl3pPr>
            <a:lvl4pPr marL="1828800" lvl="3" indent="-355600" algn="l">
              <a:lnSpc>
                <a:spcPct val="110000"/>
              </a:lnSpc>
              <a:spcBef>
                <a:spcPts val="700"/>
              </a:spcBef>
              <a:spcAft>
                <a:spcPts val="0"/>
              </a:spcAft>
              <a:buSzPts val="2000"/>
              <a:buChar char="–"/>
              <a:defRPr sz="2000"/>
            </a:lvl4pPr>
            <a:lvl5pPr marL="2286000" lvl="4" indent="-355600" algn="l">
              <a:lnSpc>
                <a:spcPct val="110000"/>
              </a:lnSpc>
              <a:spcBef>
                <a:spcPts val="700"/>
              </a:spcBef>
              <a:spcAft>
                <a:spcPts val="0"/>
              </a:spcAft>
              <a:buSzPts val="2000"/>
              <a:buChar char="•"/>
              <a:defRPr sz="2000"/>
            </a:lvl5pPr>
            <a:lvl6pPr marL="2743200" lvl="5" indent="-355600" algn="l">
              <a:lnSpc>
                <a:spcPct val="110000"/>
              </a:lnSpc>
              <a:spcBef>
                <a:spcPts val="700"/>
              </a:spcBef>
              <a:spcAft>
                <a:spcPts val="0"/>
              </a:spcAft>
              <a:buSzPts val="2000"/>
              <a:buChar char="–"/>
              <a:defRPr sz="2000"/>
            </a:lvl6pPr>
            <a:lvl7pPr marL="3200400" lvl="6" indent="-355600" algn="l">
              <a:lnSpc>
                <a:spcPct val="110000"/>
              </a:lnSpc>
              <a:spcBef>
                <a:spcPts val="700"/>
              </a:spcBef>
              <a:spcAft>
                <a:spcPts val="0"/>
              </a:spcAft>
              <a:buSzPts val="2000"/>
              <a:buChar char="•"/>
              <a:defRPr sz="2000"/>
            </a:lvl7pPr>
            <a:lvl8pPr marL="3657600" lvl="7" indent="-355600" algn="l">
              <a:lnSpc>
                <a:spcPct val="110000"/>
              </a:lnSpc>
              <a:spcBef>
                <a:spcPts val="700"/>
              </a:spcBef>
              <a:spcAft>
                <a:spcPts val="0"/>
              </a:spcAft>
              <a:buSzPts val="2000"/>
              <a:buChar char="–"/>
              <a:defRPr sz="2000"/>
            </a:lvl8pPr>
            <a:lvl9pPr marL="4114800" lvl="8" indent="-355600" algn="l">
              <a:lnSpc>
                <a:spcPct val="110000"/>
              </a:lnSpc>
              <a:spcBef>
                <a:spcPts val="700"/>
              </a:spcBef>
              <a:spcAft>
                <a:spcPts val="0"/>
              </a:spcAft>
              <a:buSzPts val="2000"/>
              <a:buChar char="•"/>
              <a:defRPr sz="2000"/>
            </a:lvl9pPr>
          </a:lstStyle>
          <a:p>
            <a:endParaRPr/>
          </a:p>
        </p:txBody>
      </p:sp>
      <p:sp>
        <p:nvSpPr>
          <p:cNvPr id="144" name="Google Shape;144;p21"/>
          <p:cNvSpPr txBox="1">
            <a:spLocks noGrp="1"/>
          </p:cNvSpPr>
          <p:nvPr>
            <p:ph type="body" idx="2"/>
          </p:nvPr>
        </p:nvSpPr>
        <p:spPr>
          <a:xfrm>
            <a:off x="8337885" y="1741336"/>
            <a:ext cx="3092115" cy="416416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SzPts val="1600"/>
              <a:buNone/>
              <a:defRPr sz="1600">
                <a:solidFill>
                  <a:schemeClr val="lt2"/>
                </a:solidFill>
              </a:defRPr>
            </a:lvl1pPr>
            <a:lvl2pPr marL="914400" lvl="1" indent="-228600" algn="l">
              <a:lnSpc>
                <a:spcPct val="110000"/>
              </a:lnSpc>
              <a:spcBef>
                <a:spcPts val="700"/>
              </a:spcBef>
              <a:spcAft>
                <a:spcPts val="0"/>
              </a:spcAft>
              <a:buSzPts val="1400"/>
              <a:buNone/>
              <a:defRPr sz="1400"/>
            </a:lvl2pPr>
            <a:lvl3pPr marL="1371600" lvl="2" indent="-228600" algn="l">
              <a:lnSpc>
                <a:spcPct val="110000"/>
              </a:lnSpc>
              <a:spcBef>
                <a:spcPts val="700"/>
              </a:spcBef>
              <a:spcAft>
                <a:spcPts val="0"/>
              </a:spcAft>
              <a:buSzPts val="1200"/>
              <a:buNone/>
              <a:defRPr sz="1200"/>
            </a:lvl3pPr>
            <a:lvl4pPr marL="1828800" lvl="3" indent="-228600" algn="l">
              <a:lnSpc>
                <a:spcPct val="110000"/>
              </a:lnSpc>
              <a:spcBef>
                <a:spcPts val="700"/>
              </a:spcBef>
              <a:spcAft>
                <a:spcPts val="0"/>
              </a:spcAft>
              <a:buSzPts val="1000"/>
              <a:buNone/>
              <a:defRPr sz="1000"/>
            </a:lvl4pPr>
            <a:lvl5pPr marL="2286000" lvl="4" indent="-228600" algn="l">
              <a:lnSpc>
                <a:spcPct val="110000"/>
              </a:lnSpc>
              <a:spcBef>
                <a:spcPts val="700"/>
              </a:spcBef>
              <a:spcAft>
                <a:spcPts val="0"/>
              </a:spcAft>
              <a:buSzPts val="1000"/>
              <a:buNone/>
              <a:defRPr sz="1000"/>
            </a:lvl5pPr>
            <a:lvl6pPr marL="2743200" lvl="5" indent="-228600" algn="l">
              <a:lnSpc>
                <a:spcPct val="110000"/>
              </a:lnSpc>
              <a:spcBef>
                <a:spcPts val="700"/>
              </a:spcBef>
              <a:spcAft>
                <a:spcPts val="0"/>
              </a:spcAft>
              <a:buSzPts val="1000"/>
              <a:buNone/>
              <a:defRPr sz="1000"/>
            </a:lvl6pPr>
            <a:lvl7pPr marL="3200400" lvl="6" indent="-228600" algn="l">
              <a:lnSpc>
                <a:spcPct val="110000"/>
              </a:lnSpc>
              <a:spcBef>
                <a:spcPts val="700"/>
              </a:spcBef>
              <a:spcAft>
                <a:spcPts val="0"/>
              </a:spcAft>
              <a:buSzPts val="1000"/>
              <a:buNone/>
              <a:defRPr sz="1000"/>
            </a:lvl7pPr>
            <a:lvl8pPr marL="3657600" lvl="7" indent="-228600" algn="l">
              <a:lnSpc>
                <a:spcPct val="110000"/>
              </a:lnSpc>
              <a:spcBef>
                <a:spcPts val="700"/>
              </a:spcBef>
              <a:spcAft>
                <a:spcPts val="0"/>
              </a:spcAft>
              <a:buSzPts val="1000"/>
              <a:buNone/>
              <a:defRPr sz="1000"/>
            </a:lvl8pPr>
            <a:lvl9pPr marL="4114800" lvl="8" indent="-228600" algn="l">
              <a:lnSpc>
                <a:spcPct val="110000"/>
              </a:lnSpc>
              <a:spcBef>
                <a:spcPts val="700"/>
              </a:spcBef>
              <a:spcAft>
                <a:spcPts val="0"/>
              </a:spcAft>
              <a:buSzPts val="1000"/>
              <a:buNone/>
              <a:defRPr sz="1000"/>
            </a:lvl9pPr>
          </a:lstStyle>
          <a:p>
            <a:endParaRPr/>
          </a:p>
        </p:txBody>
      </p:sp>
      <p:sp>
        <p:nvSpPr>
          <p:cNvPr id="145" name="Google Shape;145;p21"/>
          <p:cNvSpPr txBox="1">
            <a:spLocks noGrp="1"/>
          </p:cNvSpPr>
          <p:nvPr>
            <p:ph type="dt" idx="10"/>
          </p:nvPr>
        </p:nvSpPr>
        <p:spPr>
          <a:xfrm>
            <a:off x="765051" y="6375679"/>
            <a:ext cx="1233355"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1"/>
          <p:cNvSpPr txBox="1">
            <a:spLocks noGrp="1"/>
          </p:cNvSpPr>
          <p:nvPr>
            <p:ph type="ftr" idx="11"/>
          </p:nvPr>
        </p:nvSpPr>
        <p:spPr>
          <a:xfrm>
            <a:off x="2103620" y="6375679"/>
            <a:ext cx="3482179"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1"/>
          <p:cNvSpPr txBox="1">
            <a:spLocks noGrp="1"/>
          </p:cNvSpPr>
          <p:nvPr>
            <p:ph type="sldNum" idx="12"/>
          </p:nvPr>
        </p:nvSpPr>
        <p:spPr>
          <a:xfrm>
            <a:off x="5691014" y="6375679"/>
            <a:ext cx="1232456"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48" name="Google Shape;148;p21" title="left edge border"/>
          <p:cNvSpPr/>
          <p:nvPr/>
        </p:nvSpPr>
        <p:spPr>
          <a:xfrm>
            <a:off x="0"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solidFill>
          <a:srgbClr val="FFF2CC"/>
        </a:solidFill>
        <a:effectLst/>
      </p:bgPr>
    </p:bg>
    <p:spTree>
      <p:nvGrpSpPr>
        <p:cNvPr id="1" name="Shape 149"/>
        <p:cNvGrpSpPr/>
        <p:nvPr/>
      </p:nvGrpSpPr>
      <p:grpSpPr>
        <a:xfrm>
          <a:off x="0" y="0"/>
          <a:ext cx="0" cy="0"/>
          <a:chOff x="0" y="0"/>
          <a:chExt cx="0" cy="0"/>
        </a:xfrm>
      </p:grpSpPr>
      <p:sp>
        <p:nvSpPr>
          <p:cNvPr id="150" name="Google Shape;150;p22"/>
          <p:cNvSpPr>
            <a:spLocks noGrp="1"/>
          </p:cNvSpPr>
          <p:nvPr>
            <p:ph type="pic" idx="2"/>
          </p:nvPr>
        </p:nvSpPr>
        <p:spPr>
          <a:xfrm>
            <a:off x="283464" y="0"/>
            <a:ext cx="7355585" cy="6857999"/>
          </a:xfrm>
          <a:prstGeom prst="rect">
            <a:avLst/>
          </a:prstGeom>
          <a:noFill/>
          <a:ln>
            <a:noFill/>
          </a:ln>
        </p:spPr>
      </p:sp>
      <p:sp>
        <p:nvSpPr>
          <p:cNvPr id="151" name="Google Shape;151;p22" title="right scallop background shape"/>
          <p:cNvSpPr/>
          <p:nvPr/>
        </p:nvSpPr>
        <p:spPr>
          <a:xfrm>
            <a:off x="7389812" y="0"/>
            <a:ext cx="4802188"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152" name="Google Shape;152;p22" title="left edge border"/>
          <p:cNvSpPr/>
          <p:nvPr/>
        </p:nvSpPr>
        <p:spPr>
          <a:xfrm>
            <a:off x="0"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2"/>
          <p:cNvSpPr txBox="1">
            <a:spLocks noGrp="1"/>
          </p:cNvSpPr>
          <p:nvPr>
            <p:ph type="title"/>
          </p:nvPr>
        </p:nvSpPr>
        <p:spPr>
          <a:xfrm>
            <a:off x="8337883" y="457200"/>
            <a:ext cx="3092117" cy="119667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900"/>
              <a:buFont typeface="Gill Sans"/>
              <a:buNone/>
              <a:defRPr sz="1900" b="1" i="0">
                <a:solidFill>
                  <a:schemeClr val="accen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2"/>
          <p:cNvSpPr txBox="1">
            <a:spLocks noGrp="1"/>
          </p:cNvSpPr>
          <p:nvPr>
            <p:ph type="body" idx="1"/>
          </p:nvPr>
        </p:nvSpPr>
        <p:spPr>
          <a:xfrm>
            <a:off x="8337883" y="1741336"/>
            <a:ext cx="3092117" cy="416416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200"/>
              </a:spcBef>
              <a:spcAft>
                <a:spcPts val="0"/>
              </a:spcAft>
              <a:buSzPts val="1600"/>
              <a:buNone/>
              <a:defRPr sz="1600">
                <a:solidFill>
                  <a:schemeClr val="lt2"/>
                </a:solidFill>
              </a:defRPr>
            </a:lvl1pPr>
            <a:lvl2pPr marL="914400" lvl="1" indent="-228600" algn="l">
              <a:lnSpc>
                <a:spcPct val="110000"/>
              </a:lnSpc>
              <a:spcBef>
                <a:spcPts val="700"/>
              </a:spcBef>
              <a:spcAft>
                <a:spcPts val="0"/>
              </a:spcAft>
              <a:buSzPts val="1400"/>
              <a:buNone/>
              <a:defRPr sz="1400"/>
            </a:lvl2pPr>
            <a:lvl3pPr marL="1371600" lvl="2" indent="-228600" algn="l">
              <a:lnSpc>
                <a:spcPct val="110000"/>
              </a:lnSpc>
              <a:spcBef>
                <a:spcPts val="700"/>
              </a:spcBef>
              <a:spcAft>
                <a:spcPts val="0"/>
              </a:spcAft>
              <a:buSzPts val="1200"/>
              <a:buNone/>
              <a:defRPr sz="1200"/>
            </a:lvl3pPr>
            <a:lvl4pPr marL="1828800" lvl="3" indent="-228600" algn="l">
              <a:lnSpc>
                <a:spcPct val="110000"/>
              </a:lnSpc>
              <a:spcBef>
                <a:spcPts val="700"/>
              </a:spcBef>
              <a:spcAft>
                <a:spcPts val="0"/>
              </a:spcAft>
              <a:buSzPts val="1000"/>
              <a:buNone/>
              <a:defRPr sz="1000"/>
            </a:lvl4pPr>
            <a:lvl5pPr marL="2286000" lvl="4" indent="-228600" algn="l">
              <a:lnSpc>
                <a:spcPct val="110000"/>
              </a:lnSpc>
              <a:spcBef>
                <a:spcPts val="700"/>
              </a:spcBef>
              <a:spcAft>
                <a:spcPts val="0"/>
              </a:spcAft>
              <a:buSzPts val="1000"/>
              <a:buNone/>
              <a:defRPr sz="1000"/>
            </a:lvl5pPr>
            <a:lvl6pPr marL="2743200" lvl="5" indent="-228600" algn="l">
              <a:lnSpc>
                <a:spcPct val="110000"/>
              </a:lnSpc>
              <a:spcBef>
                <a:spcPts val="700"/>
              </a:spcBef>
              <a:spcAft>
                <a:spcPts val="0"/>
              </a:spcAft>
              <a:buSzPts val="1000"/>
              <a:buNone/>
              <a:defRPr sz="1000"/>
            </a:lvl6pPr>
            <a:lvl7pPr marL="3200400" lvl="6" indent="-228600" algn="l">
              <a:lnSpc>
                <a:spcPct val="110000"/>
              </a:lnSpc>
              <a:spcBef>
                <a:spcPts val="700"/>
              </a:spcBef>
              <a:spcAft>
                <a:spcPts val="0"/>
              </a:spcAft>
              <a:buSzPts val="1000"/>
              <a:buNone/>
              <a:defRPr sz="1000"/>
            </a:lvl7pPr>
            <a:lvl8pPr marL="3657600" lvl="7" indent="-228600" algn="l">
              <a:lnSpc>
                <a:spcPct val="110000"/>
              </a:lnSpc>
              <a:spcBef>
                <a:spcPts val="700"/>
              </a:spcBef>
              <a:spcAft>
                <a:spcPts val="0"/>
              </a:spcAft>
              <a:buSzPts val="1000"/>
              <a:buNone/>
              <a:defRPr sz="1000"/>
            </a:lvl8pPr>
            <a:lvl9pPr marL="4114800" lvl="8" indent="-228600" algn="l">
              <a:lnSpc>
                <a:spcPct val="110000"/>
              </a:lnSpc>
              <a:spcBef>
                <a:spcPts val="700"/>
              </a:spcBef>
              <a:spcAft>
                <a:spcPts val="0"/>
              </a:spcAft>
              <a:buSzPts val="1000"/>
              <a:buNone/>
              <a:defRPr sz="1000"/>
            </a:lvl9pPr>
          </a:lstStyle>
          <a:p>
            <a:endParaRPr/>
          </a:p>
        </p:txBody>
      </p:sp>
      <p:sp>
        <p:nvSpPr>
          <p:cNvPr id="155" name="Google Shape;155;p22"/>
          <p:cNvSpPr txBox="1">
            <a:spLocks noGrp="1"/>
          </p:cNvSpPr>
          <p:nvPr>
            <p:ph type="dt" idx="10"/>
          </p:nvPr>
        </p:nvSpPr>
        <p:spPr>
          <a:xfrm>
            <a:off x="765950" y="6375679"/>
            <a:ext cx="1232456"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2"/>
          <p:cNvSpPr txBox="1">
            <a:spLocks noGrp="1"/>
          </p:cNvSpPr>
          <p:nvPr>
            <p:ph type="ftr" idx="11"/>
          </p:nvPr>
        </p:nvSpPr>
        <p:spPr>
          <a:xfrm>
            <a:off x="2103621" y="6375679"/>
            <a:ext cx="3482178"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2"/>
          <p:cNvSpPr txBox="1">
            <a:spLocks noGrp="1"/>
          </p:cNvSpPr>
          <p:nvPr>
            <p:ph type="sldNum" idx="12"/>
          </p:nvPr>
        </p:nvSpPr>
        <p:spPr>
          <a:xfrm>
            <a:off x="5687568" y="6375679"/>
            <a:ext cx="1234440"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bg>
      <p:bgPr>
        <a:solidFill>
          <a:srgbClr val="FFF2CC"/>
        </a:solidFill>
        <a:effectLst/>
      </p:bgPr>
    </p:bg>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3"/>
          <p:cNvSpPr txBox="1">
            <a:spLocks noGrp="1"/>
          </p:cNvSpPr>
          <p:nvPr>
            <p:ph type="body" idx="1"/>
          </p:nvPr>
        </p:nvSpPr>
        <p:spPr>
          <a:xfrm rot="5400000">
            <a:off x="4544044" y="-1006365"/>
            <a:ext cx="3593591" cy="10178322"/>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161" name="Google Shape;161;p23"/>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3"/>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3"/>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bg>
      <p:bgPr>
        <a:solidFill>
          <a:srgbClr val="FFF2CC"/>
        </a:solidFill>
        <a:effectLst/>
      </p:bgPr>
    </p:bg>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rot="5400000">
            <a:off x="8012185" y="2436522"/>
            <a:ext cx="5600404"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body" idx="1"/>
          </p:nvPr>
        </p:nvSpPr>
        <p:spPr>
          <a:xfrm rot="5400000">
            <a:off x="2653390" y="-1013705"/>
            <a:ext cx="5600405" cy="8392585"/>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167" name="Google Shape;167;p24"/>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4"/>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4"/>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5100"/>
              <a:buFont typeface="Impact"/>
              <a:buNone/>
              <a:defRPr sz="51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13"/>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0000"/>
              </a:lnSpc>
              <a:spcBef>
                <a:spcPts val="700"/>
              </a:spcBef>
              <a:spcAft>
                <a:spcPts val="0"/>
              </a:spcAft>
              <a:buClr>
                <a:schemeClr val="dk2"/>
              </a:buClr>
              <a:buSzPts val="2000"/>
              <a:buFont typeface="Arial"/>
              <a:buChar char="•"/>
              <a:defRPr sz="2000" b="0" i="0" u="none" strike="noStrike" cap="none">
                <a:solidFill>
                  <a:srgbClr val="595959"/>
                </a:solidFill>
                <a:latin typeface="Gill Sans"/>
                <a:ea typeface="Gill Sans"/>
                <a:cs typeface="Gill Sans"/>
                <a:sym typeface="Gill Sans"/>
              </a:defRPr>
            </a:lvl1pPr>
            <a:lvl2pPr marL="914400" marR="0" lvl="1" indent="-342900" algn="l" rtl="0">
              <a:lnSpc>
                <a:spcPct val="110000"/>
              </a:lnSpc>
              <a:spcBef>
                <a:spcPts val="700"/>
              </a:spcBef>
              <a:spcAft>
                <a:spcPts val="0"/>
              </a:spcAft>
              <a:buClr>
                <a:schemeClr val="dk2"/>
              </a:buClr>
              <a:buSzPts val="1800"/>
              <a:buFont typeface="Gill Sans"/>
              <a:buChar char="–"/>
              <a:defRPr sz="1800" b="0" i="0" u="none" strike="noStrike" cap="none">
                <a:solidFill>
                  <a:srgbClr val="595959"/>
                </a:solidFill>
                <a:latin typeface="Gill Sans"/>
                <a:ea typeface="Gill Sans"/>
                <a:cs typeface="Gill Sans"/>
                <a:sym typeface="Gill Sans"/>
              </a:defRPr>
            </a:lvl2pPr>
            <a:lvl3pPr marL="1371600" marR="0" lvl="2" indent="-330200" algn="l" rtl="0">
              <a:lnSpc>
                <a:spcPct val="110000"/>
              </a:lnSpc>
              <a:spcBef>
                <a:spcPts val="700"/>
              </a:spcBef>
              <a:spcAft>
                <a:spcPts val="0"/>
              </a:spcAft>
              <a:buClr>
                <a:schemeClr val="dk2"/>
              </a:buClr>
              <a:buSzPts val="1600"/>
              <a:buFont typeface="Arial"/>
              <a:buChar char="•"/>
              <a:defRPr sz="1600" b="0" i="0" u="none" strike="noStrike" cap="none">
                <a:solidFill>
                  <a:srgbClr val="595959"/>
                </a:solidFill>
                <a:latin typeface="Gill Sans"/>
                <a:ea typeface="Gill Sans"/>
                <a:cs typeface="Gill Sans"/>
                <a:sym typeface="Gill Sans"/>
              </a:defRPr>
            </a:lvl3pPr>
            <a:lvl4pPr marL="1828800" marR="0" lvl="3"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4pPr>
            <a:lvl5pPr marL="2286000" marR="0" lvl="4"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5pPr>
            <a:lvl6pPr marL="2743200" marR="0" lvl="5"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6pPr>
            <a:lvl7pPr marL="3200400" marR="0" lvl="6"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7pPr>
            <a:lvl8pPr marL="3657600" marR="0" lvl="7"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8pPr>
            <a:lvl9pPr marL="4114800" marR="0" lvl="8"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9pPr>
          </a:lstStyle>
          <a:p>
            <a:endParaRPr/>
          </a:p>
        </p:txBody>
      </p:sp>
      <p:sp>
        <p:nvSpPr>
          <p:cNvPr id="87" name="Google Shape;87;p13"/>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88" name="Google Shape;88;p13"/>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89" name="Google Shape;89;p13"/>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13" title="Left scallop edge"/>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91" name="Google Shape;91;p13" title="right edge border"/>
          <p:cNvSpPr/>
          <p:nvPr/>
        </p:nvSpPr>
        <p:spPr>
          <a:xfrm>
            <a:off x="11908536"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p:nvPr/>
        </p:nvSpPr>
        <p:spPr>
          <a:xfrm>
            <a:off x="5401733" y="5046132"/>
            <a:ext cx="1744133" cy="62939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Radley"/>
              <a:ea typeface="Radley"/>
              <a:cs typeface="Radley"/>
              <a:sym typeface="Radley"/>
            </a:endParaRPr>
          </a:p>
        </p:txBody>
      </p:sp>
      <p:sp>
        <p:nvSpPr>
          <p:cNvPr id="175" name="Google Shape;175;p25"/>
          <p:cNvSpPr txBox="1"/>
          <p:nvPr/>
        </p:nvSpPr>
        <p:spPr>
          <a:xfrm>
            <a:off x="5061475" y="5675530"/>
            <a:ext cx="2734500" cy="646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93267"/>
                </a:solidFill>
                <a:latin typeface="Calibri"/>
                <a:ea typeface="Calibri"/>
                <a:cs typeface="Calibri"/>
                <a:sym typeface="Calibri"/>
              </a:rPr>
              <a:t>2022/2023</a:t>
            </a:r>
            <a:endParaRPr sz="3200" b="1" i="0" u="none" strike="noStrike" cap="none">
              <a:solidFill>
                <a:srgbClr val="293267"/>
              </a:solidFill>
              <a:latin typeface="Calibri"/>
              <a:ea typeface="Calibri"/>
              <a:cs typeface="Calibri"/>
              <a:sym typeface="Calibri"/>
            </a:endParaRPr>
          </a:p>
        </p:txBody>
      </p:sp>
      <p:pic>
        <p:nvPicPr>
          <p:cNvPr id="176" name="Google Shape;176;p25"/>
          <p:cNvPicPr preferRelativeResize="0"/>
          <p:nvPr/>
        </p:nvPicPr>
        <p:blipFill rotWithShape="1">
          <a:blip r:embed="rId3">
            <a:alphaModFix/>
          </a:blip>
          <a:srcRect/>
          <a:stretch/>
        </p:blipFill>
        <p:spPr>
          <a:xfrm>
            <a:off x="3999633" y="450064"/>
            <a:ext cx="4192731" cy="4192731"/>
          </a:xfrm>
          <a:prstGeom prst="rect">
            <a:avLst/>
          </a:prstGeom>
          <a:noFill/>
          <a:ln>
            <a:noFill/>
          </a:ln>
        </p:spPr>
      </p:pic>
      <p:pic>
        <p:nvPicPr>
          <p:cNvPr id="177" name="Google Shape;177;p25" descr="A picture containing text&#10;&#10;Description automatically generated"/>
          <p:cNvPicPr preferRelativeResize="0"/>
          <p:nvPr/>
        </p:nvPicPr>
        <p:blipFill rotWithShape="1">
          <a:blip r:embed="rId4">
            <a:alphaModFix/>
          </a:blip>
          <a:srcRect/>
          <a:stretch/>
        </p:blipFill>
        <p:spPr>
          <a:xfrm>
            <a:off x="2358035" y="-875912"/>
            <a:ext cx="7475929" cy="74759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262"/>
        <p:cNvGrpSpPr/>
        <p:nvPr/>
      </p:nvGrpSpPr>
      <p:grpSpPr>
        <a:xfrm>
          <a:off x="0" y="0"/>
          <a:ext cx="0" cy="0"/>
          <a:chOff x="0" y="0"/>
          <a:chExt cx="0" cy="0"/>
        </a:xfrm>
      </p:grpSpPr>
      <p:pic>
        <p:nvPicPr>
          <p:cNvPr id="263" name="Google Shape;263;p34"/>
          <p:cNvPicPr preferRelativeResize="0">
            <a:picLocks noGrp="1"/>
          </p:cNvPicPr>
          <p:nvPr>
            <p:ph type="body" idx="1"/>
          </p:nvPr>
        </p:nvPicPr>
        <p:blipFill rotWithShape="1">
          <a:blip r:embed="rId3">
            <a:alphaModFix/>
          </a:blip>
          <a:srcRect/>
          <a:stretch/>
        </p:blipFill>
        <p:spPr>
          <a:xfrm>
            <a:off x="1457184" y="890961"/>
            <a:ext cx="9277631" cy="4251325"/>
          </a:xfrm>
          <a:prstGeom prst="rect">
            <a:avLst/>
          </a:prstGeom>
          <a:noFill/>
          <a:ln>
            <a:noFill/>
          </a:ln>
        </p:spPr>
      </p:pic>
      <p:sp>
        <p:nvSpPr>
          <p:cNvPr id="264" name="Google Shape;264;p34"/>
          <p:cNvSpPr txBox="1"/>
          <p:nvPr/>
        </p:nvSpPr>
        <p:spPr>
          <a:xfrm>
            <a:off x="1457184" y="5862918"/>
            <a:ext cx="1024322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Definition</a:t>
            </a:r>
            <a:r>
              <a:rPr lang="en-US" sz="1800" b="0" i="0" u="none" strike="noStrike" cap="none">
                <a:solidFill>
                  <a:srgbClr val="000000"/>
                </a:solidFill>
                <a:latin typeface="Arial"/>
                <a:ea typeface="Arial"/>
                <a:cs typeface="Arial"/>
                <a:sym typeface="Arial"/>
              </a:rPr>
              <a:t>: Stroke is any sudden onset in neurological deficit. Can Ischaemic or Haemorrhagic (Intracerebral + SAH). Lack of blood supply leads to irreversible cell death.</a:t>
            </a: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TYPES OF STROKE</a:t>
            </a:r>
            <a:endParaRPr/>
          </a:p>
        </p:txBody>
      </p:sp>
      <p:sp>
        <p:nvSpPr>
          <p:cNvPr id="270" name="Google Shape;270;p35"/>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SzPts val="2400"/>
              <a:buChar char="•"/>
            </a:pPr>
            <a:r>
              <a:rPr lang="en-US" sz="2400">
                <a:solidFill>
                  <a:schemeClr val="dk1"/>
                </a:solidFill>
              </a:rPr>
              <a:t>Ischaemic – Arterial embolism occludes a vessel resulting in infarction. Sites such as carotids, vertebral or basilar arteries. 80-90% of strokes </a:t>
            </a:r>
            <a:endParaRPr/>
          </a:p>
          <a:p>
            <a:pPr marL="0" lvl="0" indent="0" algn="l" rtl="0">
              <a:lnSpc>
                <a:spcPct val="110000"/>
              </a:lnSpc>
              <a:spcBef>
                <a:spcPts val="700"/>
              </a:spcBef>
              <a:spcAft>
                <a:spcPts val="0"/>
              </a:spcAft>
              <a:buSzPts val="2400"/>
              <a:buNone/>
            </a:pPr>
            <a:endParaRPr sz="2400">
              <a:solidFill>
                <a:schemeClr val="dk1"/>
              </a:solidFill>
            </a:endParaRPr>
          </a:p>
          <a:p>
            <a:pPr marL="228600" lvl="0" indent="-228600" algn="l" rtl="0">
              <a:lnSpc>
                <a:spcPct val="110000"/>
              </a:lnSpc>
              <a:spcBef>
                <a:spcPts val="700"/>
              </a:spcBef>
              <a:spcAft>
                <a:spcPts val="0"/>
              </a:spcAft>
              <a:buSzPts val="2400"/>
              <a:buChar char="•"/>
            </a:pPr>
            <a:r>
              <a:rPr lang="en-US" sz="2400">
                <a:solidFill>
                  <a:schemeClr val="dk1"/>
                </a:solidFill>
              </a:rPr>
              <a:t>Haemorrhagic – Rupture of blood vessel, leads to infarction. May also caused raised ICP. 10-20% of strokes. </a:t>
            </a:r>
            <a:endParaRPr sz="2400">
              <a:solidFill>
                <a:srgbClr val="00B05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274"/>
        <p:cNvGrpSpPr/>
        <p:nvPr/>
      </p:nvGrpSpPr>
      <p:grpSpPr>
        <a:xfrm>
          <a:off x="0" y="0"/>
          <a:ext cx="0" cy="0"/>
          <a:chOff x="0" y="0"/>
          <a:chExt cx="0" cy="0"/>
        </a:xfrm>
      </p:grpSpPr>
      <p:sp>
        <p:nvSpPr>
          <p:cNvPr id="275" name="Google Shape;275;p36"/>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ISCHAEMIC STROKE </a:t>
            </a:r>
            <a:endParaRPr/>
          </a:p>
        </p:txBody>
      </p:sp>
      <p:sp>
        <p:nvSpPr>
          <p:cNvPr id="276" name="Google Shape;276;p36"/>
          <p:cNvSpPr txBox="1">
            <a:spLocks noGrp="1"/>
          </p:cNvSpPr>
          <p:nvPr>
            <p:ph type="body" idx="1"/>
          </p:nvPr>
        </p:nvSpPr>
        <p:spPr>
          <a:xfrm>
            <a:off x="1218419" y="1326098"/>
            <a:ext cx="10178322" cy="5324058"/>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0000"/>
              </a:lnSpc>
              <a:spcBef>
                <a:spcPts val="0"/>
              </a:spcBef>
              <a:spcAft>
                <a:spcPts val="0"/>
              </a:spcAft>
              <a:buSzPct val="100000"/>
              <a:buNone/>
            </a:pPr>
            <a:r>
              <a:rPr lang="en-US" sz="7200" b="1" i="0" u="none" strike="noStrike">
                <a:solidFill>
                  <a:srgbClr val="000000"/>
                </a:solidFill>
                <a:latin typeface="Arial"/>
                <a:ea typeface="Arial"/>
                <a:cs typeface="Arial"/>
                <a:sym typeface="Arial"/>
              </a:rPr>
              <a:t>Definition</a:t>
            </a:r>
            <a:r>
              <a:rPr lang="en-US" sz="7200" b="0" i="0" u="none" strike="noStrike">
                <a:solidFill>
                  <a:srgbClr val="000000"/>
                </a:solidFill>
                <a:latin typeface="Arial"/>
                <a:ea typeface="Arial"/>
                <a:cs typeface="Arial"/>
                <a:sym typeface="Arial"/>
              </a:rPr>
              <a:t>: Caused by occlusion of blood vessels by a clot. Infarcted area dies causing permanent deficit, penumbra surrounding may regain function with recovery. </a:t>
            </a:r>
            <a:endParaRPr sz="7200" b="0">
              <a:latin typeface="Arial"/>
              <a:ea typeface="Arial"/>
              <a:cs typeface="Arial"/>
              <a:sym typeface="Arial"/>
            </a:endParaRPr>
          </a:p>
          <a:p>
            <a:pPr marL="0" lvl="0" indent="0" algn="l" rtl="0">
              <a:lnSpc>
                <a:spcPct val="110000"/>
              </a:lnSpc>
              <a:spcBef>
                <a:spcPts val="0"/>
              </a:spcBef>
              <a:spcAft>
                <a:spcPts val="0"/>
              </a:spcAft>
              <a:buSzPct val="100000"/>
              <a:buNone/>
            </a:pPr>
            <a:endParaRPr sz="4800" i="0" u="none" strike="noStrike">
              <a:solidFill>
                <a:srgbClr val="000000"/>
              </a:solidFill>
              <a:latin typeface="Arial"/>
              <a:ea typeface="Arial"/>
              <a:cs typeface="Arial"/>
              <a:sym typeface="Arial"/>
            </a:endParaRPr>
          </a:p>
          <a:p>
            <a:pPr marL="0" lvl="0" indent="0" algn="l" rtl="0">
              <a:lnSpc>
                <a:spcPct val="110000"/>
              </a:lnSpc>
              <a:spcBef>
                <a:spcPts val="0"/>
              </a:spcBef>
              <a:spcAft>
                <a:spcPts val="0"/>
              </a:spcAft>
              <a:buSzPct val="100000"/>
              <a:buNone/>
            </a:pPr>
            <a:endParaRPr sz="7200" b="1" i="0" u="none" strike="noStrike">
              <a:solidFill>
                <a:srgbClr val="000000"/>
              </a:solidFill>
              <a:latin typeface="Arial"/>
              <a:ea typeface="Arial"/>
              <a:cs typeface="Arial"/>
              <a:sym typeface="Arial"/>
            </a:endParaRPr>
          </a:p>
          <a:p>
            <a:pPr marL="0" lvl="0" indent="0" algn="l" rtl="0">
              <a:lnSpc>
                <a:spcPct val="110000"/>
              </a:lnSpc>
              <a:spcBef>
                <a:spcPts val="0"/>
              </a:spcBef>
              <a:spcAft>
                <a:spcPts val="0"/>
              </a:spcAft>
              <a:buSzPct val="100000"/>
              <a:buNone/>
            </a:pPr>
            <a:endParaRPr sz="7200" b="1" i="0" u="none" strike="noStrike">
              <a:solidFill>
                <a:srgbClr val="000000"/>
              </a:solidFill>
              <a:latin typeface="Arial"/>
              <a:ea typeface="Arial"/>
              <a:cs typeface="Arial"/>
              <a:sym typeface="Arial"/>
            </a:endParaRPr>
          </a:p>
          <a:p>
            <a:pPr marL="0" lvl="0" indent="0" algn="l" rtl="0">
              <a:lnSpc>
                <a:spcPct val="110000"/>
              </a:lnSpc>
              <a:spcBef>
                <a:spcPts val="0"/>
              </a:spcBef>
              <a:spcAft>
                <a:spcPts val="0"/>
              </a:spcAft>
              <a:buSzPct val="100000"/>
              <a:buNone/>
            </a:pPr>
            <a:r>
              <a:rPr lang="en-US" sz="7200" b="1" i="0" u="none" strike="noStrike">
                <a:solidFill>
                  <a:srgbClr val="000000"/>
                </a:solidFill>
                <a:latin typeface="Arial"/>
                <a:ea typeface="Arial"/>
                <a:cs typeface="Arial"/>
                <a:sym typeface="Arial"/>
              </a:rPr>
              <a:t>Aetiology</a:t>
            </a:r>
            <a:r>
              <a:rPr lang="en-US" sz="7200" b="0" i="0" u="none" strike="noStrike">
                <a:solidFill>
                  <a:srgbClr val="000000"/>
                </a:solidFill>
                <a:latin typeface="Arial"/>
                <a:ea typeface="Arial"/>
                <a:cs typeface="Arial"/>
                <a:sym typeface="Arial"/>
              </a:rPr>
              <a:t>: Anything that increases the risk of an embolus forming </a:t>
            </a:r>
            <a:endParaRPr/>
          </a:p>
          <a:p>
            <a:pPr marL="0" lvl="0" indent="0" algn="l" rtl="0">
              <a:lnSpc>
                <a:spcPct val="110000"/>
              </a:lnSpc>
              <a:spcBef>
                <a:spcPts val="0"/>
              </a:spcBef>
              <a:spcAft>
                <a:spcPts val="0"/>
              </a:spcAft>
              <a:buSzPct val="100000"/>
              <a:buNone/>
            </a:pPr>
            <a:endParaRPr sz="7200" b="0">
              <a:latin typeface="Arial"/>
              <a:ea typeface="Arial"/>
              <a:cs typeface="Arial"/>
              <a:sym typeface="Arial"/>
            </a:endParaRPr>
          </a:p>
          <a:p>
            <a:pPr marL="228600" lvl="0" indent="-228600" algn="l" rtl="0">
              <a:lnSpc>
                <a:spcPct val="170000"/>
              </a:lnSpc>
              <a:spcBef>
                <a:spcPts val="0"/>
              </a:spcBef>
              <a:spcAft>
                <a:spcPts val="0"/>
              </a:spcAft>
              <a:buSzPct val="100000"/>
              <a:buFont typeface="Arial"/>
              <a:buChar char="•"/>
            </a:pPr>
            <a:r>
              <a:rPr lang="en-US" sz="7200" b="0" i="0" u="none" strike="noStrike">
                <a:solidFill>
                  <a:srgbClr val="000000"/>
                </a:solidFill>
                <a:latin typeface="Arial"/>
                <a:ea typeface="Arial"/>
                <a:cs typeface="Arial"/>
                <a:sym typeface="Arial"/>
              </a:rPr>
              <a:t>Atherothromboembolism -  e.g. from carotid artery </a:t>
            </a:r>
            <a:endParaRPr/>
          </a:p>
          <a:p>
            <a:pPr marL="228600" lvl="0" indent="-228600" algn="l" rtl="0">
              <a:lnSpc>
                <a:spcPct val="170000"/>
              </a:lnSpc>
              <a:spcBef>
                <a:spcPts val="0"/>
              </a:spcBef>
              <a:spcAft>
                <a:spcPts val="0"/>
              </a:spcAft>
              <a:buSzPct val="100000"/>
              <a:buFont typeface="Arial"/>
              <a:buChar char="•"/>
            </a:pPr>
            <a:r>
              <a:rPr lang="en-US" sz="7200" b="0" i="0" u="none" strike="noStrike">
                <a:solidFill>
                  <a:srgbClr val="000000"/>
                </a:solidFill>
                <a:latin typeface="Arial"/>
                <a:ea typeface="Arial"/>
                <a:cs typeface="Arial"/>
                <a:sym typeface="Arial"/>
              </a:rPr>
              <a:t>Cardioembolsim - AF, post MI, valve disease, IE</a:t>
            </a:r>
            <a:endParaRPr/>
          </a:p>
          <a:p>
            <a:pPr marL="228600" lvl="0" indent="-228600" algn="l" rtl="0">
              <a:lnSpc>
                <a:spcPct val="170000"/>
              </a:lnSpc>
              <a:spcBef>
                <a:spcPts val="0"/>
              </a:spcBef>
              <a:spcAft>
                <a:spcPts val="0"/>
              </a:spcAft>
              <a:buSzPct val="100000"/>
              <a:buFont typeface="Arial"/>
              <a:buChar char="•"/>
            </a:pPr>
            <a:r>
              <a:rPr lang="en-US" sz="7200" b="0" i="0" u="none" strike="noStrike">
                <a:solidFill>
                  <a:srgbClr val="000000"/>
                </a:solidFill>
                <a:latin typeface="Arial"/>
                <a:ea typeface="Arial"/>
                <a:cs typeface="Arial"/>
                <a:sym typeface="Arial"/>
              </a:rPr>
              <a:t>Hyperviscosity syndrome - e.g.</a:t>
            </a:r>
            <a:r>
              <a:rPr lang="en-US" sz="7200">
                <a:solidFill>
                  <a:srgbClr val="000000"/>
                </a:solidFill>
                <a:latin typeface="Arial"/>
                <a:ea typeface="Arial"/>
                <a:cs typeface="Arial"/>
                <a:sym typeface="Arial"/>
              </a:rPr>
              <a:t> </a:t>
            </a:r>
            <a:r>
              <a:rPr lang="en-US" sz="7200" b="0" i="0" u="none" strike="noStrike">
                <a:solidFill>
                  <a:srgbClr val="000000"/>
                </a:solidFill>
                <a:latin typeface="Arial"/>
                <a:ea typeface="Arial"/>
                <a:cs typeface="Arial"/>
                <a:sym typeface="Arial"/>
              </a:rPr>
              <a:t>Waldenstrom’s macroglobulinemia, polycythaemia vera </a:t>
            </a:r>
            <a:endParaRPr/>
          </a:p>
          <a:p>
            <a:pPr marL="228600" lvl="0" indent="-228600" algn="l" rtl="0">
              <a:lnSpc>
                <a:spcPct val="170000"/>
              </a:lnSpc>
              <a:spcBef>
                <a:spcPts val="0"/>
              </a:spcBef>
              <a:spcAft>
                <a:spcPts val="0"/>
              </a:spcAft>
              <a:buSzPct val="100000"/>
              <a:buFont typeface="Arial"/>
              <a:buChar char="•"/>
            </a:pPr>
            <a:r>
              <a:rPr lang="en-US" sz="7200" b="0" i="0" u="none" strike="noStrike">
                <a:solidFill>
                  <a:srgbClr val="000000"/>
                </a:solidFill>
                <a:latin typeface="Arial"/>
                <a:ea typeface="Arial"/>
                <a:cs typeface="Arial"/>
                <a:sym typeface="Arial"/>
              </a:rPr>
              <a:t>Hypoperfusion - systemic blood loss </a:t>
            </a:r>
            <a:endParaRPr/>
          </a:p>
          <a:p>
            <a:pPr marL="228600" lvl="0" indent="-228600" algn="l" rtl="0">
              <a:lnSpc>
                <a:spcPct val="170000"/>
              </a:lnSpc>
              <a:spcBef>
                <a:spcPts val="0"/>
              </a:spcBef>
              <a:spcAft>
                <a:spcPts val="0"/>
              </a:spcAft>
              <a:buSzPct val="100000"/>
              <a:buFont typeface="Arial"/>
              <a:buChar char="•"/>
            </a:pPr>
            <a:r>
              <a:rPr lang="en-US" sz="7200" b="0" i="0" u="none" strike="noStrike">
                <a:solidFill>
                  <a:srgbClr val="000000"/>
                </a:solidFill>
                <a:latin typeface="Arial"/>
                <a:ea typeface="Arial"/>
                <a:cs typeface="Arial"/>
                <a:sym typeface="Arial"/>
              </a:rPr>
              <a:t>Vasculitis </a:t>
            </a:r>
            <a:endParaRPr/>
          </a:p>
          <a:p>
            <a:pPr marL="228600" lvl="0" indent="-228600" algn="l" rtl="0">
              <a:lnSpc>
                <a:spcPct val="170000"/>
              </a:lnSpc>
              <a:spcBef>
                <a:spcPts val="0"/>
              </a:spcBef>
              <a:spcAft>
                <a:spcPts val="0"/>
              </a:spcAft>
              <a:buSzPct val="100000"/>
              <a:buFont typeface="Arial"/>
              <a:buChar char="•"/>
            </a:pPr>
            <a:r>
              <a:rPr lang="en-US" sz="7200" b="0" i="0" u="none" strike="noStrike">
                <a:solidFill>
                  <a:srgbClr val="000000"/>
                </a:solidFill>
                <a:latin typeface="Arial"/>
                <a:ea typeface="Arial"/>
                <a:cs typeface="Arial"/>
                <a:sym typeface="Arial"/>
              </a:rPr>
              <a:t>Fat emboli - long bone fracture </a:t>
            </a:r>
            <a:endParaRPr/>
          </a:p>
          <a:p>
            <a:pPr marL="228600" lvl="0" indent="-228600" algn="l" rtl="0">
              <a:lnSpc>
                <a:spcPct val="170000"/>
              </a:lnSpc>
              <a:spcBef>
                <a:spcPts val="0"/>
              </a:spcBef>
              <a:spcAft>
                <a:spcPts val="0"/>
              </a:spcAft>
              <a:buSzPct val="100000"/>
              <a:buFont typeface="Arial"/>
              <a:buChar char="•"/>
            </a:pPr>
            <a:r>
              <a:rPr lang="en-US" sz="7200" b="0" i="0" u="none" strike="noStrike">
                <a:solidFill>
                  <a:srgbClr val="000000"/>
                </a:solidFill>
                <a:latin typeface="Arial"/>
                <a:ea typeface="Arial"/>
                <a:cs typeface="Arial"/>
                <a:sym typeface="Arial"/>
              </a:rPr>
              <a:t>Venous sinus thrombosis - infection, injury, pregnancy, inflammatory conditions (very rare only 1%)</a:t>
            </a:r>
            <a:endParaRPr/>
          </a:p>
          <a:p>
            <a:pPr marL="228600" lvl="0" indent="-152400" algn="l" rtl="0">
              <a:lnSpc>
                <a:spcPct val="110000"/>
              </a:lnSpc>
              <a:spcBef>
                <a:spcPts val="0"/>
              </a:spcBef>
              <a:spcAft>
                <a:spcPts val="0"/>
              </a:spcAft>
              <a:buSzPct val="100000"/>
              <a:buNone/>
            </a:pPr>
            <a:endParaRPr sz="4800" i="0" u="none" strike="noStrike">
              <a:solidFill>
                <a:srgbClr val="000000"/>
              </a:solidFill>
              <a:latin typeface="Arial"/>
              <a:ea typeface="Arial"/>
              <a:cs typeface="Arial"/>
              <a:sym typeface="Arial"/>
            </a:endParaRPr>
          </a:p>
          <a:p>
            <a:pPr marL="0" lvl="0" indent="0" algn="l" rtl="0">
              <a:lnSpc>
                <a:spcPct val="110000"/>
              </a:lnSpc>
              <a:spcBef>
                <a:spcPts val="0"/>
              </a:spcBef>
              <a:spcAft>
                <a:spcPts val="0"/>
              </a:spcAft>
              <a:buSzPct val="100000"/>
              <a:buNone/>
            </a:pPr>
            <a:endParaRPr sz="4800" b="1">
              <a:solidFill>
                <a:srgbClr val="000000"/>
              </a:solidFill>
              <a:latin typeface="Arial"/>
              <a:ea typeface="Arial"/>
              <a:cs typeface="Arial"/>
              <a:sym typeface="Arial"/>
            </a:endParaRPr>
          </a:p>
          <a:p>
            <a:pPr marL="0" lvl="0" indent="0" algn="l" rtl="0">
              <a:lnSpc>
                <a:spcPct val="110000"/>
              </a:lnSpc>
              <a:spcBef>
                <a:spcPts val="0"/>
              </a:spcBef>
              <a:spcAft>
                <a:spcPts val="0"/>
              </a:spcAft>
              <a:buSzPct val="100000"/>
              <a:buNone/>
            </a:pPr>
            <a:br>
              <a:rPr lang="en-US" sz="4800" b="0" i="0" u="none" strike="noStrike">
                <a:solidFill>
                  <a:srgbClr val="000000"/>
                </a:solidFill>
                <a:latin typeface="Arial"/>
                <a:ea typeface="Arial"/>
                <a:cs typeface="Arial"/>
                <a:sym typeface="Arial"/>
              </a:rPr>
            </a:br>
            <a:endParaRPr sz="4800" b="0" i="0" u="none" strike="noStrike">
              <a:solidFill>
                <a:srgbClr val="000000"/>
              </a:solidFill>
              <a:latin typeface="Arial"/>
              <a:ea typeface="Arial"/>
              <a:cs typeface="Arial"/>
              <a:sym typeface="Arial"/>
            </a:endParaRPr>
          </a:p>
          <a:p>
            <a:pPr marL="0" lvl="0" indent="0" algn="l" rtl="0">
              <a:lnSpc>
                <a:spcPct val="110000"/>
              </a:lnSpc>
              <a:spcBef>
                <a:spcPts val="0"/>
              </a:spcBef>
              <a:spcAft>
                <a:spcPts val="0"/>
              </a:spcAft>
              <a:buSzPct val="100000"/>
              <a:buNone/>
            </a:pPr>
            <a:br>
              <a:rPr lang="en-US" b="0"/>
            </a:br>
            <a:br>
              <a:rPr lang="en-US" b="0"/>
            </a:br>
            <a:br>
              <a:rPr lang="en-US" b="0"/>
            </a:br>
            <a:br>
              <a:rPr lang="en-US"/>
            </a:b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280"/>
        <p:cNvGrpSpPr/>
        <p:nvPr/>
      </p:nvGrpSpPr>
      <p:grpSpPr>
        <a:xfrm>
          <a:off x="0" y="0"/>
          <a:ext cx="0" cy="0"/>
          <a:chOff x="0" y="0"/>
          <a:chExt cx="0" cy="0"/>
        </a:xfrm>
      </p:grpSpPr>
      <p:sp>
        <p:nvSpPr>
          <p:cNvPr id="281" name="Google Shape;281;p37"/>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0000"/>
              </a:buClr>
              <a:buSzPct val="100000"/>
              <a:buFont typeface="Arial"/>
              <a:buNone/>
            </a:pPr>
            <a:r>
              <a:rPr lang="en-US" sz="5400" b="1" i="0" u="none" strike="noStrike">
                <a:solidFill>
                  <a:srgbClr val="000000"/>
                </a:solidFill>
                <a:latin typeface="Arial"/>
                <a:ea typeface="Arial"/>
                <a:cs typeface="Arial"/>
                <a:sym typeface="Arial"/>
              </a:rPr>
              <a:t>RISK FACTORS</a:t>
            </a:r>
            <a:r>
              <a:rPr lang="en-US" sz="5400" b="0" i="0" u="none" strike="noStrike">
                <a:solidFill>
                  <a:srgbClr val="000000"/>
                </a:solidFill>
                <a:latin typeface="Arial"/>
                <a:ea typeface="Arial"/>
                <a:cs typeface="Arial"/>
                <a:sym typeface="Arial"/>
              </a:rPr>
              <a:t>:</a:t>
            </a:r>
            <a:br>
              <a:rPr lang="en-US" sz="5400" i="0" u="none" strike="noStrike">
                <a:solidFill>
                  <a:srgbClr val="000000"/>
                </a:solidFill>
                <a:latin typeface="Arial"/>
                <a:ea typeface="Arial"/>
                <a:cs typeface="Arial"/>
                <a:sym typeface="Arial"/>
              </a:rPr>
            </a:br>
            <a:endParaRPr/>
          </a:p>
        </p:txBody>
      </p:sp>
      <p:sp>
        <p:nvSpPr>
          <p:cNvPr id="282" name="Google Shape;282;p37"/>
          <p:cNvSpPr txBox="1">
            <a:spLocks noGrp="1"/>
          </p:cNvSpPr>
          <p:nvPr>
            <p:ph type="body" idx="1"/>
          </p:nvPr>
        </p:nvSpPr>
        <p:spPr>
          <a:xfrm>
            <a:off x="1251678" y="2286002"/>
            <a:ext cx="4844322" cy="3625700"/>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SzPts val="2000"/>
              <a:buChar char="•"/>
            </a:pPr>
            <a:r>
              <a:rPr lang="en-US" sz="2000" b="0" i="0" u="none" strike="noStrike">
                <a:solidFill>
                  <a:srgbClr val="FF0000"/>
                </a:solidFill>
                <a:latin typeface="Arial"/>
                <a:ea typeface="Arial"/>
                <a:cs typeface="Arial"/>
                <a:sym typeface="Arial"/>
              </a:rPr>
              <a:t>Increasing age &gt;65 </a:t>
            </a:r>
            <a:endParaRPr/>
          </a:p>
          <a:p>
            <a:pPr marL="228600" lvl="0" indent="-228600" algn="l" rtl="0">
              <a:lnSpc>
                <a:spcPct val="110000"/>
              </a:lnSpc>
              <a:spcBef>
                <a:spcPts val="0"/>
              </a:spcBef>
              <a:spcAft>
                <a:spcPts val="0"/>
              </a:spcAft>
              <a:buSzPts val="2000"/>
              <a:buFont typeface="Arial"/>
              <a:buChar char="•"/>
            </a:pPr>
            <a:r>
              <a:rPr lang="en-US" sz="2000" b="0" i="0" u="none" strike="noStrike">
                <a:solidFill>
                  <a:srgbClr val="FF0000"/>
                </a:solidFill>
                <a:latin typeface="Arial"/>
                <a:ea typeface="Arial"/>
                <a:cs typeface="Arial"/>
                <a:sym typeface="Arial"/>
              </a:rPr>
              <a:t>Hypertension </a:t>
            </a:r>
            <a:endParaRPr/>
          </a:p>
          <a:p>
            <a:pPr marL="228600" lvl="0" indent="-228600" algn="l" rtl="0">
              <a:lnSpc>
                <a:spcPct val="110000"/>
              </a:lnSpc>
              <a:spcBef>
                <a:spcPts val="0"/>
              </a:spcBef>
              <a:spcAft>
                <a:spcPts val="0"/>
              </a:spcAft>
              <a:buSzPts val="2000"/>
              <a:buFont typeface="Arial"/>
              <a:buChar char="•"/>
            </a:pPr>
            <a:r>
              <a:rPr lang="en-US" sz="2000" b="0" i="0" u="none" strike="noStrike">
                <a:solidFill>
                  <a:srgbClr val="FF0000"/>
                </a:solidFill>
                <a:latin typeface="Arial"/>
                <a:ea typeface="Arial"/>
                <a:cs typeface="Arial"/>
                <a:sym typeface="Arial"/>
              </a:rPr>
              <a:t>Smoking  </a:t>
            </a:r>
            <a:endParaRPr/>
          </a:p>
          <a:p>
            <a:pPr marL="228600" lvl="0" indent="-228600" algn="l" rtl="0">
              <a:lnSpc>
                <a:spcPct val="110000"/>
              </a:lnSpc>
              <a:spcBef>
                <a:spcPts val="0"/>
              </a:spcBef>
              <a:spcAft>
                <a:spcPts val="0"/>
              </a:spcAft>
              <a:buSzPts val="2000"/>
              <a:buChar char="•"/>
            </a:pPr>
            <a:r>
              <a:rPr lang="en-US" sz="2000" b="0" i="0" u="none" strike="noStrike">
                <a:solidFill>
                  <a:srgbClr val="000000"/>
                </a:solidFill>
                <a:latin typeface="Arial"/>
                <a:ea typeface="Arial"/>
                <a:cs typeface="Arial"/>
                <a:sym typeface="Arial"/>
              </a:rPr>
              <a:t>Male </a:t>
            </a:r>
            <a:endParaRPr sz="2000" b="0" i="0" u="none" strike="noStrike">
              <a:solidFill>
                <a:srgbClr val="FF0000"/>
              </a:solidFill>
              <a:latin typeface="Arial"/>
              <a:ea typeface="Arial"/>
              <a:cs typeface="Arial"/>
              <a:sym typeface="Arial"/>
            </a:endParaRPr>
          </a:p>
          <a:p>
            <a:pPr marL="228600" lvl="0" indent="-228600" algn="l" rtl="0">
              <a:lnSpc>
                <a:spcPct val="110000"/>
              </a:lnSpc>
              <a:spcBef>
                <a:spcPts val="0"/>
              </a:spcBef>
              <a:spcAft>
                <a:spcPts val="0"/>
              </a:spcAft>
              <a:buSzPts val="2000"/>
              <a:buFont typeface="Arial"/>
              <a:buChar char="•"/>
            </a:pPr>
            <a:r>
              <a:rPr lang="en-US" sz="2000" b="0" i="0" u="none" strike="noStrike">
                <a:solidFill>
                  <a:srgbClr val="000000"/>
                </a:solidFill>
                <a:latin typeface="Arial"/>
                <a:ea typeface="Arial"/>
                <a:cs typeface="Arial"/>
                <a:sym typeface="Arial"/>
              </a:rPr>
              <a:t>Diabetes </a:t>
            </a:r>
            <a:endParaRPr/>
          </a:p>
          <a:p>
            <a:pPr marL="228600" lvl="0" indent="-228600" algn="l" rtl="0">
              <a:lnSpc>
                <a:spcPct val="110000"/>
              </a:lnSpc>
              <a:spcBef>
                <a:spcPts val="0"/>
              </a:spcBef>
              <a:spcAft>
                <a:spcPts val="0"/>
              </a:spcAft>
              <a:buSzPts val="2000"/>
              <a:buFont typeface="Arial"/>
              <a:buChar char="•"/>
            </a:pPr>
            <a:r>
              <a:rPr lang="en-US" sz="2000" b="0" i="0" u="none" strike="noStrike">
                <a:solidFill>
                  <a:srgbClr val="000000"/>
                </a:solidFill>
                <a:latin typeface="Arial"/>
                <a:ea typeface="Arial"/>
                <a:cs typeface="Arial"/>
                <a:sym typeface="Arial"/>
              </a:rPr>
              <a:t>Recent/past TIA</a:t>
            </a:r>
            <a:endParaRPr/>
          </a:p>
          <a:p>
            <a:pPr marL="228600" lvl="0" indent="-228600" algn="l" rtl="0">
              <a:lnSpc>
                <a:spcPct val="110000"/>
              </a:lnSpc>
              <a:spcBef>
                <a:spcPts val="0"/>
              </a:spcBef>
              <a:spcAft>
                <a:spcPts val="0"/>
              </a:spcAft>
              <a:buSzPts val="2000"/>
              <a:buFont typeface="Arial"/>
              <a:buChar char="•"/>
            </a:pPr>
            <a:r>
              <a:rPr lang="en-US" sz="2000" b="0" i="0" u="none" strike="noStrike">
                <a:solidFill>
                  <a:srgbClr val="000000"/>
                </a:solidFill>
                <a:latin typeface="Arial"/>
                <a:ea typeface="Arial"/>
                <a:cs typeface="Arial"/>
                <a:sym typeface="Arial"/>
              </a:rPr>
              <a:t>Hyperlipidaemia</a:t>
            </a:r>
            <a:endParaRPr/>
          </a:p>
          <a:p>
            <a:pPr marL="228600" lvl="0" indent="-228600" algn="l" rtl="0">
              <a:lnSpc>
                <a:spcPct val="110000"/>
              </a:lnSpc>
              <a:spcBef>
                <a:spcPts val="0"/>
              </a:spcBef>
              <a:spcAft>
                <a:spcPts val="0"/>
              </a:spcAft>
              <a:buSzPts val="2000"/>
              <a:buFont typeface="Arial"/>
              <a:buChar char="•"/>
            </a:pPr>
            <a:r>
              <a:rPr lang="en-US" sz="2000" b="0" i="0" u="none" strike="noStrike">
                <a:solidFill>
                  <a:srgbClr val="000000"/>
                </a:solidFill>
                <a:latin typeface="Arial"/>
                <a:ea typeface="Arial"/>
                <a:cs typeface="Arial"/>
                <a:sym typeface="Arial"/>
              </a:rPr>
              <a:t>Heart disease - IHD, AF, valve disease </a:t>
            </a:r>
            <a:endParaRPr/>
          </a:p>
        </p:txBody>
      </p:sp>
      <p:sp>
        <p:nvSpPr>
          <p:cNvPr id="283" name="Google Shape;283;p37"/>
          <p:cNvSpPr txBox="1"/>
          <p:nvPr/>
        </p:nvSpPr>
        <p:spPr>
          <a:xfrm>
            <a:off x="6619460" y="2286002"/>
            <a:ext cx="3677479" cy="25237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Peripheral vascular disease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Clotting disorder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Vasculitis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Alcohol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Infective endocarditis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Carotid bruit - stenosis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Black, Asian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287"/>
        <p:cNvGrpSpPr/>
        <p:nvPr/>
      </p:nvGrpSpPr>
      <p:grpSpPr>
        <a:xfrm>
          <a:off x="0" y="0"/>
          <a:ext cx="0" cy="0"/>
          <a:chOff x="0" y="0"/>
          <a:chExt cx="0" cy="0"/>
        </a:xfrm>
      </p:grpSpPr>
      <p:sp>
        <p:nvSpPr>
          <p:cNvPr id="288" name="Google Shape;288;p38"/>
          <p:cNvSpPr txBox="1">
            <a:spLocks noGrp="1"/>
          </p:cNvSpPr>
          <p:nvPr>
            <p:ph type="title"/>
          </p:nvPr>
        </p:nvSpPr>
        <p:spPr>
          <a:xfrm>
            <a:off x="1251678" y="382385"/>
            <a:ext cx="10178322" cy="850992"/>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0000"/>
              </a:buClr>
              <a:buSzPct val="100000"/>
              <a:buFont typeface="Arial"/>
              <a:buNone/>
            </a:pPr>
            <a:r>
              <a:rPr lang="en-US" sz="5400" b="1" i="0" u="none" strike="noStrike">
                <a:solidFill>
                  <a:srgbClr val="000000"/>
                </a:solidFill>
                <a:latin typeface="Arial"/>
                <a:ea typeface="Arial"/>
                <a:cs typeface="Arial"/>
                <a:sym typeface="Arial"/>
              </a:rPr>
              <a:t>INVESTIGATIONS</a:t>
            </a:r>
            <a:r>
              <a:rPr lang="en-US" sz="5400" b="0" i="0" u="none" strike="noStrike">
                <a:solidFill>
                  <a:srgbClr val="000000"/>
                </a:solidFill>
                <a:latin typeface="Arial"/>
                <a:ea typeface="Arial"/>
                <a:cs typeface="Arial"/>
                <a:sym typeface="Arial"/>
              </a:rPr>
              <a:t>:   </a:t>
            </a:r>
            <a:br>
              <a:rPr lang="en-US" sz="5400" b="0"/>
            </a:br>
            <a:endParaRPr/>
          </a:p>
        </p:txBody>
      </p:sp>
      <p:sp>
        <p:nvSpPr>
          <p:cNvPr id="289" name="Google Shape;289;p38"/>
          <p:cNvSpPr txBox="1">
            <a:spLocks noGrp="1"/>
          </p:cNvSpPr>
          <p:nvPr>
            <p:ph type="body" idx="1"/>
          </p:nvPr>
        </p:nvSpPr>
        <p:spPr>
          <a:xfrm>
            <a:off x="1251678" y="1709531"/>
            <a:ext cx="10178322" cy="418961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10000"/>
              </a:lnSpc>
              <a:spcBef>
                <a:spcPts val="0"/>
              </a:spcBef>
              <a:spcAft>
                <a:spcPts val="0"/>
              </a:spcAft>
              <a:buSzPts val="2000"/>
              <a:buFont typeface="Impact"/>
              <a:buAutoNum type="arabicPeriod"/>
            </a:pPr>
            <a:r>
              <a:rPr lang="en-US" sz="2000" b="0" i="0" u="none" strike="noStrike">
                <a:solidFill>
                  <a:srgbClr val="000000"/>
                </a:solidFill>
                <a:latin typeface="Arial"/>
                <a:ea typeface="Arial"/>
                <a:cs typeface="Arial"/>
                <a:sym typeface="Arial"/>
              </a:rPr>
              <a:t>Immediate CT scan - </a:t>
            </a:r>
            <a:endParaRPr/>
          </a:p>
          <a:p>
            <a:pPr marL="457200" lvl="0" indent="-228600" algn="l" rtl="0">
              <a:lnSpc>
                <a:spcPct val="110000"/>
              </a:lnSpc>
              <a:spcBef>
                <a:spcPts val="0"/>
              </a:spcBef>
              <a:spcAft>
                <a:spcPts val="0"/>
              </a:spcAft>
              <a:buSzPts val="2000"/>
              <a:buChar char="•"/>
            </a:pPr>
            <a:r>
              <a:rPr lang="en-US" sz="2000" b="0" i="0" u="none" strike="noStrike">
                <a:solidFill>
                  <a:srgbClr val="000000"/>
                </a:solidFill>
                <a:latin typeface="Arial"/>
                <a:ea typeface="Arial"/>
                <a:cs typeface="Arial"/>
                <a:sym typeface="Arial"/>
              </a:rPr>
              <a:t>Distinguish ischaemic from haemorrhagic, shows site of infarct, may be negative in first few hours </a:t>
            </a:r>
            <a:endParaRPr/>
          </a:p>
          <a:p>
            <a:pPr marL="228600" lvl="0" indent="0" algn="l" rtl="0">
              <a:lnSpc>
                <a:spcPct val="110000"/>
              </a:lnSpc>
              <a:spcBef>
                <a:spcPts val="0"/>
              </a:spcBef>
              <a:spcAft>
                <a:spcPts val="0"/>
              </a:spcAft>
              <a:buSzPts val="2000"/>
              <a:buNone/>
            </a:pPr>
            <a:endParaRPr sz="2000" b="0"/>
          </a:p>
          <a:p>
            <a:pPr marL="228600" lvl="0" indent="-228600" algn="l" rtl="0">
              <a:lnSpc>
                <a:spcPct val="110000"/>
              </a:lnSpc>
              <a:spcBef>
                <a:spcPts val="0"/>
              </a:spcBef>
              <a:spcAft>
                <a:spcPts val="0"/>
              </a:spcAft>
              <a:buSzPts val="2000"/>
              <a:buFont typeface="Impact"/>
              <a:buAutoNum type="arabicPeriod" startAt="2"/>
            </a:pPr>
            <a:r>
              <a:rPr lang="en-US" sz="2000" b="0" i="0" u="none" strike="noStrike">
                <a:solidFill>
                  <a:srgbClr val="000000"/>
                </a:solidFill>
                <a:latin typeface="Arial"/>
                <a:ea typeface="Arial"/>
                <a:cs typeface="Arial"/>
                <a:sym typeface="Arial"/>
              </a:rPr>
              <a:t>Diffusion-weighted MRI - </a:t>
            </a:r>
            <a:endParaRPr/>
          </a:p>
          <a:p>
            <a:pPr marL="457200" lvl="0" indent="-228600" algn="l" rtl="0">
              <a:lnSpc>
                <a:spcPct val="110000"/>
              </a:lnSpc>
              <a:spcBef>
                <a:spcPts val="0"/>
              </a:spcBef>
              <a:spcAft>
                <a:spcPts val="0"/>
              </a:spcAft>
              <a:buSzPts val="2000"/>
              <a:buChar char="•"/>
            </a:pPr>
            <a:r>
              <a:rPr lang="en-US" sz="2000" b="0" i="0" u="none" strike="noStrike">
                <a:solidFill>
                  <a:srgbClr val="000000"/>
                </a:solidFill>
                <a:latin typeface="Arial"/>
                <a:ea typeface="Arial"/>
                <a:cs typeface="Arial"/>
                <a:sym typeface="Arial"/>
              </a:rPr>
              <a:t>More sensitive, for confirmed diagnosis </a:t>
            </a:r>
            <a:endParaRPr/>
          </a:p>
          <a:p>
            <a:pPr marL="228600" lvl="0" indent="0" algn="l" rtl="0">
              <a:lnSpc>
                <a:spcPct val="110000"/>
              </a:lnSpc>
              <a:spcBef>
                <a:spcPts val="0"/>
              </a:spcBef>
              <a:spcAft>
                <a:spcPts val="0"/>
              </a:spcAft>
              <a:buSzPts val="2000"/>
              <a:buNone/>
            </a:pPr>
            <a:endParaRPr sz="2000" b="0"/>
          </a:p>
          <a:p>
            <a:pPr marL="228600" lvl="0" indent="-228600" algn="l" rtl="0">
              <a:lnSpc>
                <a:spcPct val="110000"/>
              </a:lnSpc>
              <a:spcBef>
                <a:spcPts val="0"/>
              </a:spcBef>
              <a:spcAft>
                <a:spcPts val="0"/>
              </a:spcAft>
              <a:buSzPts val="2000"/>
              <a:buFont typeface="Impact"/>
              <a:buAutoNum type="arabicPeriod" startAt="3"/>
            </a:pPr>
            <a:r>
              <a:rPr lang="en-US" sz="2000" b="0" i="0" u="none" strike="noStrike">
                <a:solidFill>
                  <a:srgbClr val="000000"/>
                </a:solidFill>
                <a:latin typeface="Arial"/>
                <a:ea typeface="Arial"/>
                <a:cs typeface="Arial"/>
                <a:sym typeface="Arial"/>
              </a:rPr>
              <a:t>Blood tests - </a:t>
            </a:r>
            <a:endParaRPr/>
          </a:p>
          <a:p>
            <a:pPr marL="457200" lvl="0" indent="-228600" algn="l" rtl="0">
              <a:lnSpc>
                <a:spcPct val="110000"/>
              </a:lnSpc>
              <a:spcBef>
                <a:spcPts val="0"/>
              </a:spcBef>
              <a:spcAft>
                <a:spcPts val="0"/>
              </a:spcAft>
              <a:buSzPts val="2000"/>
              <a:buChar char="•"/>
            </a:pPr>
            <a:r>
              <a:rPr lang="en-US" sz="2000" b="0" i="0" u="none" strike="noStrike">
                <a:solidFill>
                  <a:srgbClr val="000000"/>
                </a:solidFill>
                <a:latin typeface="Arial"/>
                <a:ea typeface="Arial"/>
                <a:cs typeface="Arial"/>
                <a:sym typeface="Arial"/>
              </a:rPr>
              <a:t>Glucose (rule out hypoglycaemia), FBC (polycythaemia), ESR (vasculitis), U&amp;Es, cholesterol, INR (if on warfarin) </a:t>
            </a:r>
            <a:endParaRPr/>
          </a:p>
          <a:p>
            <a:pPr marL="228600" lvl="0" indent="0" algn="l" rtl="0">
              <a:lnSpc>
                <a:spcPct val="110000"/>
              </a:lnSpc>
              <a:spcBef>
                <a:spcPts val="0"/>
              </a:spcBef>
              <a:spcAft>
                <a:spcPts val="0"/>
              </a:spcAft>
              <a:buSzPts val="2000"/>
              <a:buNone/>
            </a:pPr>
            <a:endParaRPr sz="2000" b="0"/>
          </a:p>
          <a:p>
            <a:pPr marL="228600" lvl="0" indent="-228600" algn="l" rtl="0">
              <a:lnSpc>
                <a:spcPct val="110000"/>
              </a:lnSpc>
              <a:spcBef>
                <a:spcPts val="0"/>
              </a:spcBef>
              <a:spcAft>
                <a:spcPts val="0"/>
              </a:spcAft>
              <a:buSzPts val="2000"/>
              <a:buFont typeface="Impact"/>
              <a:buAutoNum type="arabicPeriod" startAt="4"/>
            </a:pPr>
            <a:r>
              <a:rPr lang="en-US" sz="2000" b="0" i="0" u="none" strike="noStrike">
                <a:solidFill>
                  <a:srgbClr val="000000"/>
                </a:solidFill>
                <a:latin typeface="Arial"/>
                <a:ea typeface="Arial"/>
                <a:cs typeface="Arial"/>
                <a:sym typeface="Arial"/>
              </a:rPr>
              <a:t>ECG - </a:t>
            </a:r>
            <a:endParaRPr/>
          </a:p>
          <a:p>
            <a:pPr marL="457200" lvl="0" indent="-228600" algn="l" rtl="0">
              <a:lnSpc>
                <a:spcPct val="110000"/>
              </a:lnSpc>
              <a:spcBef>
                <a:spcPts val="0"/>
              </a:spcBef>
              <a:spcAft>
                <a:spcPts val="0"/>
              </a:spcAft>
              <a:buSzPts val="2000"/>
              <a:buChar char="•"/>
            </a:pPr>
            <a:r>
              <a:rPr lang="en-US" sz="2000" b="0" i="0" u="none" strike="noStrike">
                <a:solidFill>
                  <a:srgbClr val="000000"/>
                </a:solidFill>
                <a:latin typeface="Arial"/>
                <a:ea typeface="Arial"/>
                <a:cs typeface="Arial"/>
                <a:sym typeface="Arial"/>
              </a:rPr>
              <a:t>In AF or MI   </a:t>
            </a:r>
            <a:endParaRPr sz="2000" b="0"/>
          </a:p>
          <a:p>
            <a:pPr marL="228600" lvl="0" indent="-101600" algn="l" rtl="0">
              <a:lnSpc>
                <a:spcPct val="110000"/>
              </a:lnSpc>
              <a:spcBef>
                <a:spcPts val="700"/>
              </a:spcBef>
              <a:spcAft>
                <a:spcPts val="0"/>
              </a:spcAft>
              <a:buSzPts val="20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293"/>
        <p:cNvGrpSpPr/>
        <p:nvPr/>
      </p:nvGrpSpPr>
      <p:grpSpPr>
        <a:xfrm>
          <a:off x="0" y="0"/>
          <a:ext cx="0" cy="0"/>
          <a:chOff x="0" y="0"/>
          <a:chExt cx="0" cy="0"/>
        </a:xfrm>
      </p:grpSpPr>
      <p:sp>
        <p:nvSpPr>
          <p:cNvPr id="294" name="Google Shape;294;p39"/>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endParaRPr/>
          </a:p>
        </p:txBody>
      </p:sp>
      <p:pic>
        <p:nvPicPr>
          <p:cNvPr id="295" name="Google Shape;295;p39"/>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299"/>
        <p:cNvGrpSpPr/>
        <p:nvPr/>
      </p:nvGrpSpPr>
      <p:grpSpPr>
        <a:xfrm>
          <a:off x="0" y="0"/>
          <a:ext cx="0" cy="0"/>
          <a:chOff x="0" y="0"/>
          <a:chExt cx="0" cy="0"/>
        </a:xfrm>
      </p:grpSpPr>
      <p:sp>
        <p:nvSpPr>
          <p:cNvPr id="300" name="Google Shape;300;p40"/>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CLINICAL PRESENTATION </a:t>
            </a:r>
            <a:endParaRPr/>
          </a:p>
        </p:txBody>
      </p:sp>
      <p:sp>
        <p:nvSpPr>
          <p:cNvPr id="301" name="Google Shape;301;p40"/>
          <p:cNvSpPr txBox="1">
            <a:spLocks noGrp="1"/>
          </p:cNvSpPr>
          <p:nvPr>
            <p:ph type="body" idx="1"/>
          </p:nvPr>
        </p:nvSpPr>
        <p:spPr>
          <a:xfrm>
            <a:off x="1251678" y="1331843"/>
            <a:ext cx="10178322" cy="4941366"/>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solidFill>
                  <a:schemeClr val="dk1"/>
                </a:solidFill>
              </a:rPr>
              <a:t>Remember – clinical presentation depends on size and the location of the infarct. </a:t>
            </a:r>
            <a:endParaRPr/>
          </a:p>
          <a:p>
            <a:pPr marL="0" lvl="0" indent="0" algn="l" rtl="0">
              <a:lnSpc>
                <a:spcPct val="110000"/>
              </a:lnSpc>
              <a:spcBef>
                <a:spcPts val="700"/>
              </a:spcBef>
              <a:spcAft>
                <a:spcPts val="0"/>
              </a:spcAft>
              <a:buSzPts val="2000"/>
              <a:buNone/>
            </a:pPr>
            <a:r>
              <a:rPr lang="en-US">
                <a:solidFill>
                  <a:schemeClr val="dk1"/>
                </a:solidFill>
              </a:rPr>
              <a:t>ACA –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Leg weakness (more likely than arm weakness) with or without sensory loss in the legs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Gait apraxia and/or truncal ataxia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Incontinence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Drowsiness (frontal lobe affected) </a:t>
            </a:r>
            <a:endParaRPr/>
          </a:p>
          <a:p>
            <a:pPr marL="0" lvl="0" indent="0" algn="l" rtl="0">
              <a:lnSpc>
                <a:spcPct val="110000"/>
              </a:lnSpc>
              <a:spcBef>
                <a:spcPts val="700"/>
              </a:spcBef>
              <a:spcAft>
                <a:spcPts val="0"/>
              </a:spcAft>
              <a:buSzPts val="2000"/>
              <a:buNone/>
            </a:pPr>
            <a:endParaRPr>
              <a:solidFill>
                <a:schemeClr val="dk1"/>
              </a:solidFill>
            </a:endParaRPr>
          </a:p>
          <a:p>
            <a:pPr marL="0" lvl="0" indent="0" algn="l" rtl="0">
              <a:lnSpc>
                <a:spcPct val="110000"/>
              </a:lnSpc>
              <a:spcBef>
                <a:spcPts val="700"/>
              </a:spcBef>
              <a:spcAft>
                <a:spcPts val="0"/>
              </a:spcAft>
              <a:buSzPts val="2000"/>
              <a:buNone/>
            </a:pPr>
            <a:r>
              <a:rPr lang="en-US">
                <a:solidFill>
                  <a:schemeClr val="dk1"/>
                </a:solidFill>
              </a:rPr>
              <a:t>MCA – Most common stroke presentation. CONTRALATERAL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Weakness (and/or sensory deficit) of the face, arm and leg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Homonymous hemianopia (visual field loss in the same halves of each eye)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Higher cerebral dysfunction – Dysphasia,  Aphasia, Visuospatial deficit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05"/>
        <p:cNvGrpSpPr/>
        <p:nvPr/>
      </p:nvGrpSpPr>
      <p:grpSpPr>
        <a:xfrm>
          <a:off x="0" y="0"/>
          <a:ext cx="0" cy="0"/>
          <a:chOff x="0" y="0"/>
          <a:chExt cx="0" cy="0"/>
        </a:xfrm>
      </p:grpSpPr>
      <p:sp>
        <p:nvSpPr>
          <p:cNvPr id="306" name="Google Shape;306;p41"/>
          <p:cNvSpPr txBox="1">
            <a:spLocks noGrp="1"/>
          </p:cNvSpPr>
          <p:nvPr>
            <p:ph type="body" idx="1"/>
          </p:nvPr>
        </p:nvSpPr>
        <p:spPr>
          <a:xfrm>
            <a:off x="1251678" y="191386"/>
            <a:ext cx="10178322" cy="631573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solidFill>
                  <a:schemeClr val="dk1"/>
                </a:solidFill>
              </a:rPr>
              <a:t>PCA – Occipital lobe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Isolated homonymous hemianopia or cortical blindness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Propagnosia – Inability to recognise faces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Visual agnosia – Cannot interpret visual info </a:t>
            </a:r>
            <a:endParaRPr/>
          </a:p>
          <a:p>
            <a:pPr marL="228600" lvl="0" indent="-101600" algn="l" rtl="0">
              <a:lnSpc>
                <a:spcPct val="110000"/>
              </a:lnSpc>
              <a:spcBef>
                <a:spcPts val="700"/>
              </a:spcBef>
              <a:spcAft>
                <a:spcPts val="0"/>
              </a:spcAft>
              <a:buSzPts val="2000"/>
              <a:buFont typeface="Gill Sans"/>
              <a:buNone/>
            </a:pPr>
            <a:endParaRPr>
              <a:solidFill>
                <a:schemeClr val="dk1"/>
              </a:solidFill>
            </a:endParaRPr>
          </a:p>
          <a:p>
            <a:pPr marL="0" lvl="0" indent="0" algn="l" rtl="0">
              <a:lnSpc>
                <a:spcPct val="110000"/>
              </a:lnSpc>
              <a:spcBef>
                <a:spcPts val="700"/>
              </a:spcBef>
              <a:spcAft>
                <a:spcPts val="0"/>
              </a:spcAft>
              <a:buSzPts val="2000"/>
              <a:buNone/>
            </a:pPr>
            <a:r>
              <a:rPr lang="en-US">
                <a:solidFill>
                  <a:schemeClr val="dk1"/>
                </a:solidFill>
              </a:rPr>
              <a:t>Brainstem infarcts – Vertebrobasilar artery: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Quadriplegia</a:t>
            </a:r>
            <a:endParaRPr/>
          </a:p>
          <a:p>
            <a:pPr marL="228600" lvl="0" indent="-228600" algn="l" rtl="0">
              <a:lnSpc>
                <a:spcPct val="110000"/>
              </a:lnSpc>
              <a:spcBef>
                <a:spcPts val="700"/>
              </a:spcBef>
              <a:spcAft>
                <a:spcPts val="0"/>
              </a:spcAft>
              <a:buSzPts val="2000"/>
              <a:buFont typeface="Gill Sans"/>
              <a:buChar char="-"/>
            </a:pPr>
            <a:r>
              <a:rPr lang="en-US" sz="2000">
                <a:solidFill>
                  <a:schemeClr val="dk1"/>
                </a:solidFill>
              </a:rPr>
              <a:t>Dysarthria &amp; speech impairment</a:t>
            </a:r>
            <a:endParaRPr/>
          </a:p>
          <a:p>
            <a:pPr marL="228600" lvl="0" indent="-228600" algn="l" rtl="0">
              <a:lnSpc>
                <a:spcPct val="110000"/>
              </a:lnSpc>
              <a:spcBef>
                <a:spcPts val="700"/>
              </a:spcBef>
              <a:spcAft>
                <a:spcPts val="0"/>
              </a:spcAft>
              <a:buSzPts val="2000"/>
              <a:buFont typeface="Gill Sans"/>
              <a:buChar char="-"/>
            </a:pPr>
            <a:r>
              <a:rPr lang="en-US" sz="2000">
                <a:solidFill>
                  <a:schemeClr val="dk1"/>
                </a:solidFill>
              </a:rPr>
              <a:t>Vertigo, nausea, vomiting</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LOC/Drowsiness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Locked in syndrome</a:t>
            </a:r>
            <a:endParaRPr/>
          </a:p>
          <a:p>
            <a:pPr marL="0" lvl="0" indent="0" algn="l" rtl="0">
              <a:lnSpc>
                <a:spcPct val="110000"/>
              </a:lnSpc>
              <a:spcBef>
                <a:spcPts val="700"/>
              </a:spcBef>
              <a:spcAft>
                <a:spcPts val="0"/>
              </a:spcAft>
              <a:buSzPts val="2000"/>
              <a:buNone/>
            </a:pPr>
            <a:endParaRPr>
              <a:solidFill>
                <a:schemeClr val="dk1"/>
              </a:solidFill>
            </a:endParaRPr>
          </a:p>
          <a:p>
            <a:pPr marL="0" lvl="0" indent="0" algn="l" rtl="0">
              <a:lnSpc>
                <a:spcPct val="110000"/>
              </a:lnSpc>
              <a:spcBef>
                <a:spcPts val="700"/>
              </a:spcBef>
              <a:spcAft>
                <a:spcPts val="0"/>
              </a:spcAft>
              <a:buSzPts val="2000"/>
              <a:buNone/>
            </a:pPr>
            <a:r>
              <a:rPr lang="en-US">
                <a:solidFill>
                  <a:schemeClr val="dk1"/>
                </a:solidFill>
              </a:rPr>
              <a:t>Lacunar infarct - </a:t>
            </a:r>
            <a:r>
              <a:rPr lang="en-US" sz="1800" b="0" i="0" u="none" strike="noStrike">
                <a:solidFill>
                  <a:srgbClr val="000000"/>
                </a:solidFill>
                <a:latin typeface="Arial"/>
                <a:ea typeface="Arial"/>
                <a:cs typeface="Arial"/>
                <a:sym typeface="Arial"/>
              </a:rPr>
              <a:t>Small perforating artery occlusion supplying subcortical area (internal capsule, basal ganglia, thalamus, pons)</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10"/>
        <p:cNvGrpSpPr/>
        <p:nvPr/>
      </p:nvGrpSpPr>
      <p:grpSpPr>
        <a:xfrm>
          <a:off x="0" y="0"/>
          <a:ext cx="0" cy="0"/>
          <a:chOff x="0" y="0"/>
          <a:chExt cx="0" cy="0"/>
        </a:xfrm>
      </p:grpSpPr>
      <p:sp>
        <p:nvSpPr>
          <p:cNvPr id="311" name="Google Shape;311;p42"/>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TREATMENT </a:t>
            </a:r>
            <a:endParaRPr/>
          </a:p>
        </p:txBody>
      </p:sp>
      <p:sp>
        <p:nvSpPr>
          <p:cNvPr id="312" name="Google Shape;312;p42"/>
          <p:cNvSpPr txBox="1">
            <a:spLocks noGrp="1"/>
          </p:cNvSpPr>
          <p:nvPr>
            <p:ph type="body" idx="1"/>
          </p:nvPr>
        </p:nvSpPr>
        <p:spPr>
          <a:xfrm>
            <a:off x="1251678" y="1382233"/>
            <a:ext cx="10178322" cy="509338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1800"/>
              <a:buNone/>
            </a:pPr>
            <a:r>
              <a:rPr lang="en-US" sz="1800" b="1" i="0" u="none" strike="noStrike">
                <a:solidFill>
                  <a:srgbClr val="000000"/>
                </a:solidFill>
                <a:latin typeface="Arial"/>
                <a:ea typeface="Arial"/>
                <a:cs typeface="Arial"/>
                <a:sym typeface="Arial"/>
              </a:rPr>
              <a:t>Immediate management: </a:t>
            </a:r>
            <a:endParaRPr/>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Urgent CT to exclude haemorrhagic </a:t>
            </a:r>
            <a:endParaRPr/>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Immediate 300 mg loading dose of Aspirin continue for 2 weeks   </a:t>
            </a:r>
            <a:endParaRPr/>
          </a:p>
          <a:p>
            <a:pPr marL="0" lvl="0" indent="0" algn="l" rtl="0">
              <a:lnSpc>
                <a:spcPct val="110000"/>
              </a:lnSpc>
              <a:spcBef>
                <a:spcPts val="0"/>
              </a:spcBef>
              <a:spcAft>
                <a:spcPts val="0"/>
              </a:spcAft>
              <a:buSzPts val="2000"/>
              <a:buNone/>
            </a:pPr>
            <a:br>
              <a:rPr lang="en-US" b="0"/>
            </a:br>
            <a:r>
              <a:rPr lang="en-US" sz="1800" b="1" i="0" u="none" strike="noStrike">
                <a:solidFill>
                  <a:srgbClr val="000000"/>
                </a:solidFill>
                <a:latin typeface="Arial"/>
                <a:ea typeface="Arial"/>
                <a:cs typeface="Arial"/>
                <a:sym typeface="Arial"/>
              </a:rPr>
              <a:t>Thrombolysis w/ IV Alteplase: </a:t>
            </a:r>
            <a:endParaRPr b="1"/>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Must be within 4.5 hours of symptom onset </a:t>
            </a:r>
            <a:endParaRPr/>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Contraindications (Hx of stroke in diabetes patient, severe stroke, stroke in last 3 months, active malignancy) </a:t>
            </a:r>
            <a:endParaRPr/>
          </a:p>
          <a:p>
            <a:pPr marL="0" lvl="0" indent="0" algn="l" rtl="0">
              <a:lnSpc>
                <a:spcPct val="110000"/>
              </a:lnSpc>
              <a:spcBef>
                <a:spcPts val="0"/>
              </a:spcBef>
              <a:spcAft>
                <a:spcPts val="0"/>
              </a:spcAft>
              <a:buSzPts val="2000"/>
              <a:buNone/>
            </a:pPr>
            <a:br>
              <a:rPr lang="en-US" b="0"/>
            </a:br>
            <a:r>
              <a:rPr lang="en-US" sz="1800" b="1" i="0" u="none" strike="noStrike">
                <a:solidFill>
                  <a:srgbClr val="000000"/>
                </a:solidFill>
                <a:latin typeface="Arial"/>
                <a:ea typeface="Arial"/>
                <a:cs typeface="Arial"/>
                <a:sym typeface="Arial"/>
              </a:rPr>
              <a:t>Thrombectomy:</a:t>
            </a:r>
            <a:endParaRPr b="1"/>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Within 6 hours of symptom onset, only indicated in severe strokes if a large artery has been affected.  </a:t>
            </a:r>
            <a:endParaRPr/>
          </a:p>
          <a:p>
            <a:pPr marL="0" lvl="0" indent="0" algn="l" rtl="0">
              <a:lnSpc>
                <a:spcPct val="110000"/>
              </a:lnSpc>
              <a:spcBef>
                <a:spcPts val="0"/>
              </a:spcBef>
              <a:spcAft>
                <a:spcPts val="0"/>
              </a:spcAft>
              <a:buSzPts val="1800"/>
              <a:buNone/>
            </a:pPr>
            <a:endParaRPr sz="1800">
              <a:solidFill>
                <a:srgbClr val="000000"/>
              </a:solidFill>
              <a:latin typeface="Arial"/>
              <a:ea typeface="Arial"/>
              <a:cs typeface="Arial"/>
              <a:sym typeface="Arial"/>
            </a:endParaRPr>
          </a:p>
          <a:p>
            <a:pPr marL="228600" lvl="0" indent="-228600" algn="l" rtl="0">
              <a:lnSpc>
                <a:spcPct val="110000"/>
              </a:lnSpc>
              <a:spcBef>
                <a:spcPts val="0"/>
              </a:spcBef>
              <a:spcAft>
                <a:spcPts val="0"/>
              </a:spcAft>
              <a:buSzPts val="1800"/>
              <a:buChar char="•"/>
            </a:pPr>
            <a:r>
              <a:rPr lang="en-US" sz="1800">
                <a:solidFill>
                  <a:srgbClr val="000000"/>
                </a:solidFill>
                <a:latin typeface="Arial"/>
                <a:ea typeface="Arial"/>
                <a:cs typeface="Arial"/>
                <a:sym typeface="Arial"/>
              </a:rPr>
              <a:t>Long term: </a:t>
            </a:r>
            <a:r>
              <a:rPr lang="en-US" sz="1800" b="0" i="0" u="none" strike="noStrike">
                <a:solidFill>
                  <a:srgbClr val="000000"/>
                </a:solidFill>
                <a:latin typeface="Arial"/>
                <a:ea typeface="Arial"/>
                <a:cs typeface="Arial"/>
                <a:sym typeface="Arial"/>
              </a:rPr>
              <a:t>Long term management: SALT support, rehabilitation, after 2 weeks of aspirin switch to 75mg Clopidogrel  </a:t>
            </a:r>
            <a:br>
              <a:rPr lang="en-US"/>
            </a:br>
            <a:endParaRPr/>
          </a:p>
        </p:txBody>
      </p:sp>
      <p:sp>
        <p:nvSpPr>
          <p:cNvPr id="313" name="Google Shape;313;p42"/>
          <p:cNvSpPr txBox="1"/>
          <p:nvPr/>
        </p:nvSpPr>
        <p:spPr>
          <a:xfrm>
            <a:off x="136256" y="7804298"/>
            <a:ext cx="124091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6-24 hours of symptom onset, if proximal anterior circulation and MRI if potential to salvage brain tissue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w/ IV thrombolysis (if not contraindicated) if proximal posterior circulation (PCA, basilar), 6-24 hours of symptom onset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3"/>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Which of the following is a common cause of ischaemic stroke?</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Intracerebral hemorrhage</a:t>
            </a:r>
            <a:endParaRPr/>
          </a:p>
          <a:p>
            <a:pPr marL="0" lvl="0" indent="0" algn="l" rtl="0">
              <a:lnSpc>
                <a:spcPct val="90000"/>
              </a:lnSpc>
              <a:spcBef>
                <a:spcPts val="1000"/>
              </a:spcBef>
              <a:spcAft>
                <a:spcPts val="0"/>
              </a:spcAft>
              <a:buSzPts val="1800"/>
              <a:buNone/>
            </a:pPr>
            <a:r>
              <a:rPr lang="en-US"/>
              <a:t>B) Aneurysm rupture</a:t>
            </a:r>
            <a:endParaRPr/>
          </a:p>
          <a:p>
            <a:pPr marL="0" lvl="0" indent="0" algn="l" rtl="0">
              <a:lnSpc>
                <a:spcPct val="90000"/>
              </a:lnSpc>
              <a:spcBef>
                <a:spcPts val="1000"/>
              </a:spcBef>
              <a:spcAft>
                <a:spcPts val="0"/>
              </a:spcAft>
              <a:buSzPts val="1800"/>
              <a:buNone/>
            </a:pPr>
            <a:r>
              <a:rPr lang="en-US"/>
              <a:t>C) Atherosclerosis and thrombosis</a:t>
            </a:r>
            <a:endParaRPr/>
          </a:p>
          <a:p>
            <a:pPr marL="0" lvl="0" indent="0" algn="l" rtl="0">
              <a:lnSpc>
                <a:spcPct val="90000"/>
              </a:lnSpc>
              <a:spcBef>
                <a:spcPts val="1000"/>
              </a:spcBef>
              <a:spcAft>
                <a:spcPts val="0"/>
              </a:spcAft>
              <a:buSzPts val="1800"/>
              <a:buNone/>
            </a:pPr>
            <a:r>
              <a:rPr lang="en-US"/>
              <a:t>D) Trauma to the head</a:t>
            </a:r>
            <a:endParaRPr/>
          </a:p>
        </p:txBody>
      </p:sp>
      <p:sp>
        <p:nvSpPr>
          <p:cNvPr id="320" name="Google Shape;320;p43"/>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6"/>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Calibri"/>
              <a:buNone/>
            </a:pPr>
            <a:r>
              <a:rPr lang="en-US"/>
              <a:t>     </a:t>
            </a:r>
            <a:endParaRPr/>
          </a:p>
        </p:txBody>
      </p:sp>
      <p:sp>
        <p:nvSpPr>
          <p:cNvPr id="184" name="Google Shape;184;p26"/>
          <p:cNvSpPr txBox="1">
            <a:spLocks noGrp="1"/>
          </p:cNvSpPr>
          <p:nvPr>
            <p:ph type="body" idx="1"/>
          </p:nvPr>
        </p:nvSpPr>
        <p:spPr>
          <a:xfrm>
            <a:off x="1981200" y="2981326"/>
            <a:ext cx="8229600" cy="3144837"/>
          </a:xfrm>
          <a:prstGeom prst="rect">
            <a:avLst/>
          </a:prstGeom>
          <a:noFill/>
          <a:ln>
            <a:noFill/>
          </a:ln>
        </p:spPr>
        <p:txBody>
          <a:bodyPr spcFirstLastPara="1" wrap="square" lIns="91425" tIns="45700" rIns="91425" bIns="45700" anchor="t" anchorCtr="0">
            <a:noAutofit/>
          </a:bodyPr>
          <a:lstStyle/>
          <a:p>
            <a:pPr marL="342900" lvl="0" indent="-342900" algn="r" rtl="0">
              <a:lnSpc>
                <a:spcPct val="90000"/>
              </a:lnSpc>
              <a:spcBef>
                <a:spcPts val="0"/>
              </a:spcBef>
              <a:spcAft>
                <a:spcPts val="0"/>
              </a:spcAft>
              <a:buClr>
                <a:schemeClr val="dk1"/>
              </a:buClr>
              <a:buSzPts val="800"/>
              <a:buNone/>
            </a:pPr>
            <a:r>
              <a:rPr lang="en-US"/>
              <a:t>Phase 2a Revision Session</a:t>
            </a:r>
            <a:endParaRPr/>
          </a:p>
          <a:p>
            <a:pPr marL="342900" lvl="0" indent="-342900" algn="r" rtl="0">
              <a:lnSpc>
                <a:spcPct val="90000"/>
              </a:lnSpc>
              <a:spcBef>
                <a:spcPts val="1000"/>
              </a:spcBef>
              <a:spcAft>
                <a:spcPts val="0"/>
              </a:spcAft>
              <a:buClr>
                <a:schemeClr val="dk1"/>
              </a:buClr>
              <a:buSzPts val="800"/>
              <a:buNone/>
            </a:pPr>
            <a:endParaRPr/>
          </a:p>
          <a:p>
            <a:pPr marL="342900" lvl="0" indent="-342900" algn="r" rtl="0">
              <a:lnSpc>
                <a:spcPct val="90000"/>
              </a:lnSpc>
              <a:spcBef>
                <a:spcPts val="1000"/>
              </a:spcBef>
              <a:spcAft>
                <a:spcPts val="0"/>
              </a:spcAft>
              <a:buClr>
                <a:schemeClr val="dk1"/>
              </a:buClr>
              <a:buSzPts val="800"/>
              <a:buNone/>
            </a:pPr>
            <a:r>
              <a:rPr lang="en-US"/>
              <a:t>23/03/2023</a:t>
            </a:r>
            <a:endParaRPr/>
          </a:p>
          <a:p>
            <a:pPr marL="342900" lvl="0" indent="-342900" algn="r" rtl="0">
              <a:lnSpc>
                <a:spcPct val="90000"/>
              </a:lnSpc>
              <a:spcBef>
                <a:spcPts val="1000"/>
              </a:spcBef>
              <a:spcAft>
                <a:spcPts val="0"/>
              </a:spcAft>
              <a:buClr>
                <a:schemeClr val="dk1"/>
              </a:buClr>
              <a:buSzPts val="800"/>
              <a:buNone/>
            </a:pPr>
            <a:r>
              <a:rPr lang="en-US"/>
              <a:t>Anees Ahmed &amp; Hamzah Ahmed</a:t>
            </a:r>
            <a:endParaRPr/>
          </a:p>
        </p:txBody>
      </p:sp>
      <p:sp>
        <p:nvSpPr>
          <p:cNvPr id="185" name="Google Shape;185;p26"/>
          <p:cNvSpPr txBox="1"/>
          <p:nvPr/>
        </p:nvSpPr>
        <p:spPr>
          <a:xfrm>
            <a:off x="424069" y="475985"/>
            <a:ext cx="11383617" cy="1505214"/>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26"/>
          <p:cNvSpPr txBox="1"/>
          <p:nvPr/>
        </p:nvSpPr>
        <p:spPr>
          <a:xfrm>
            <a:off x="2402947" y="605271"/>
            <a:ext cx="7386107" cy="224676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0"/>
              <a:buFont typeface="Arial"/>
              <a:buNone/>
            </a:pPr>
            <a:r>
              <a:rPr lang="en-US" sz="7000" b="0" i="0" u="none" strike="noStrike" cap="none">
                <a:solidFill>
                  <a:schemeClr val="lt1"/>
                </a:solidFill>
                <a:latin typeface="Calibri"/>
                <a:ea typeface="Calibri"/>
                <a:cs typeface="Calibri"/>
                <a:sym typeface="Calibri"/>
              </a:rPr>
              <a:t>NEURO 1</a:t>
            </a:r>
            <a:endParaRPr sz="1800" b="0" i="0" u="none" strike="noStrike" cap="none">
              <a:solidFill>
                <a:schemeClr val="dk1"/>
              </a:solidFill>
              <a:latin typeface="Calibri"/>
              <a:ea typeface="Calibri"/>
              <a:cs typeface="Calibri"/>
              <a:sym typeface="Calibri"/>
            </a:endParaRPr>
          </a:p>
        </p:txBody>
      </p:sp>
      <p:sp>
        <p:nvSpPr>
          <p:cNvPr id="187" name="Google Shape;187;p2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88" name="Google Shape;188;p2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Which of the following is a common cause of ischaemic stroke?</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Intracerebral hemorrhage</a:t>
            </a:r>
            <a:endParaRPr/>
          </a:p>
          <a:p>
            <a:pPr marL="0" lvl="0" indent="0" algn="l" rtl="0">
              <a:lnSpc>
                <a:spcPct val="90000"/>
              </a:lnSpc>
              <a:spcBef>
                <a:spcPts val="1000"/>
              </a:spcBef>
              <a:spcAft>
                <a:spcPts val="0"/>
              </a:spcAft>
              <a:buSzPts val="1800"/>
              <a:buNone/>
            </a:pPr>
            <a:r>
              <a:rPr lang="en-US"/>
              <a:t>B) Aneurysm rupture</a:t>
            </a:r>
            <a:endParaRPr/>
          </a:p>
          <a:p>
            <a:pPr marL="0" lvl="0" indent="0" algn="l" rtl="0">
              <a:lnSpc>
                <a:spcPct val="90000"/>
              </a:lnSpc>
              <a:spcBef>
                <a:spcPts val="1000"/>
              </a:spcBef>
              <a:spcAft>
                <a:spcPts val="0"/>
              </a:spcAft>
              <a:buSzPts val="1800"/>
              <a:buNone/>
            </a:pPr>
            <a:r>
              <a:rPr lang="en-US">
                <a:solidFill>
                  <a:srgbClr val="FF0000"/>
                </a:solidFill>
              </a:rPr>
              <a:t>C) Atherosclerosis and thrombosis</a:t>
            </a:r>
            <a:endParaRPr>
              <a:solidFill>
                <a:srgbClr val="FF0000"/>
              </a:solidFill>
            </a:endParaRPr>
          </a:p>
          <a:p>
            <a:pPr marL="0" lvl="0" indent="0" algn="l" rtl="0">
              <a:lnSpc>
                <a:spcPct val="90000"/>
              </a:lnSpc>
              <a:spcBef>
                <a:spcPts val="1000"/>
              </a:spcBef>
              <a:spcAft>
                <a:spcPts val="0"/>
              </a:spcAft>
              <a:buSzPts val="1800"/>
              <a:buNone/>
            </a:pPr>
            <a:r>
              <a:rPr lang="en-US"/>
              <a:t>D) Trauma to the head</a:t>
            </a:r>
            <a:endParaRPr/>
          </a:p>
        </p:txBody>
      </p:sp>
      <p:sp>
        <p:nvSpPr>
          <p:cNvPr id="327" name="Google Shape;327;p44"/>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31"/>
        <p:cNvGrpSpPr/>
        <p:nvPr/>
      </p:nvGrpSpPr>
      <p:grpSpPr>
        <a:xfrm>
          <a:off x="0" y="0"/>
          <a:ext cx="0" cy="0"/>
          <a:chOff x="0" y="0"/>
          <a:chExt cx="0" cy="0"/>
        </a:xfrm>
      </p:grpSpPr>
      <p:sp>
        <p:nvSpPr>
          <p:cNvPr id="332" name="Google Shape;332;p45"/>
          <p:cNvSpPr txBox="1">
            <a:spLocks noGrp="1"/>
          </p:cNvSpPr>
          <p:nvPr>
            <p:ph type="title"/>
          </p:nvPr>
        </p:nvSpPr>
        <p:spPr>
          <a:xfrm>
            <a:off x="1251678" y="382385"/>
            <a:ext cx="10178322" cy="8509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INTRACEREBRAL HAEMORRHAGE </a:t>
            </a:r>
            <a:endParaRPr/>
          </a:p>
        </p:txBody>
      </p:sp>
      <p:sp>
        <p:nvSpPr>
          <p:cNvPr id="333" name="Google Shape;333;p45"/>
          <p:cNvSpPr txBox="1">
            <a:spLocks noGrp="1"/>
          </p:cNvSpPr>
          <p:nvPr>
            <p:ph type="body" idx="1"/>
          </p:nvPr>
        </p:nvSpPr>
        <p:spPr>
          <a:xfrm>
            <a:off x="1020726" y="1467293"/>
            <a:ext cx="10409274" cy="441229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b="1" i="0" u="none" strike="noStrike">
                <a:solidFill>
                  <a:srgbClr val="000000"/>
                </a:solidFill>
                <a:latin typeface="Arial"/>
                <a:ea typeface="Arial"/>
                <a:cs typeface="Arial"/>
                <a:sym typeface="Arial"/>
              </a:rPr>
              <a:t>Definition</a:t>
            </a:r>
            <a:r>
              <a:rPr lang="en-US" b="0" i="0" u="none" strike="noStrike">
                <a:solidFill>
                  <a:srgbClr val="000000"/>
                </a:solidFill>
                <a:latin typeface="Arial"/>
                <a:ea typeface="Arial"/>
                <a:cs typeface="Arial"/>
                <a:sym typeface="Arial"/>
              </a:rPr>
              <a:t>: Sudden bleeding into brain tissue due to rupture of blood vessels, leading to infarction due to O2 deprivation. Pooling of blood increases ICP. 10% of strokes, 50% mortality. </a:t>
            </a:r>
            <a:endParaRPr/>
          </a:p>
          <a:p>
            <a:pPr marL="0" lvl="0" indent="0" algn="l" rtl="0">
              <a:lnSpc>
                <a:spcPct val="110000"/>
              </a:lnSpc>
              <a:spcBef>
                <a:spcPts val="700"/>
              </a:spcBef>
              <a:spcAft>
                <a:spcPts val="0"/>
              </a:spcAft>
              <a:buSzPts val="2000"/>
              <a:buNone/>
            </a:pPr>
            <a:endParaRPr>
              <a:solidFill>
                <a:srgbClr val="000000"/>
              </a:solidFill>
              <a:latin typeface="Arial"/>
              <a:ea typeface="Arial"/>
              <a:cs typeface="Arial"/>
              <a:sym typeface="Arial"/>
            </a:endParaRPr>
          </a:p>
          <a:p>
            <a:pPr marL="0" lvl="0" indent="0" algn="l" rtl="0">
              <a:lnSpc>
                <a:spcPct val="110000"/>
              </a:lnSpc>
              <a:spcBef>
                <a:spcPts val="0"/>
              </a:spcBef>
              <a:spcAft>
                <a:spcPts val="0"/>
              </a:spcAft>
              <a:buSzPts val="1800"/>
              <a:buNone/>
            </a:pPr>
            <a:r>
              <a:rPr lang="en-US" sz="1800" b="1" i="0" u="none" strike="noStrike">
                <a:solidFill>
                  <a:srgbClr val="000000"/>
                </a:solidFill>
                <a:latin typeface="Arial"/>
                <a:ea typeface="Arial"/>
                <a:cs typeface="Arial"/>
                <a:sym typeface="Arial"/>
              </a:rPr>
              <a:t>Risk factors</a:t>
            </a:r>
            <a:r>
              <a:rPr lang="en-US" sz="1800" b="0" i="0" u="none" strike="noStrike">
                <a:solidFill>
                  <a:srgbClr val="000000"/>
                </a:solidFill>
                <a:latin typeface="Arial"/>
                <a:ea typeface="Arial"/>
                <a:cs typeface="Arial"/>
                <a:sym typeface="Arial"/>
              </a:rPr>
              <a:t>: </a:t>
            </a:r>
            <a:endParaRPr b="0"/>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Hypertension – uncontrolled HTN is almost always the cause </a:t>
            </a:r>
            <a:endParaRPr/>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Age </a:t>
            </a:r>
            <a:endParaRPr/>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Alcohol </a:t>
            </a:r>
            <a:endParaRPr/>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Smoking </a:t>
            </a:r>
            <a:endParaRPr/>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Diabetes </a:t>
            </a:r>
            <a:endParaRPr/>
          </a:p>
          <a:p>
            <a:pPr marL="228600" lvl="0" indent="-228600" algn="l" rtl="0">
              <a:lnSpc>
                <a:spcPct val="110000"/>
              </a:lnSpc>
              <a:spcBef>
                <a:spcPts val="0"/>
              </a:spcBef>
              <a:spcAft>
                <a:spcPts val="0"/>
              </a:spcAft>
              <a:buSzPts val="1800"/>
              <a:buFont typeface="Arial"/>
              <a:buChar char="•"/>
            </a:pPr>
            <a:r>
              <a:rPr lang="en-US" sz="1800" b="0" i="0" u="none" strike="noStrike">
                <a:solidFill>
                  <a:srgbClr val="000000"/>
                </a:solidFill>
                <a:latin typeface="Arial"/>
                <a:ea typeface="Arial"/>
                <a:cs typeface="Arial"/>
                <a:sym typeface="Arial"/>
              </a:rPr>
              <a:t>Anticoagulation/Thrombolysis </a:t>
            </a:r>
            <a:endParaRPr/>
          </a:p>
          <a:p>
            <a:pPr marL="0" lvl="0" indent="0" algn="l" rtl="0">
              <a:lnSpc>
                <a:spcPct val="110000"/>
              </a:lnSpc>
              <a:spcBef>
                <a:spcPts val="700"/>
              </a:spcBef>
              <a:spcAft>
                <a:spcPts val="0"/>
              </a:spcAft>
              <a:buSzPts val="20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37"/>
        <p:cNvGrpSpPr/>
        <p:nvPr/>
      </p:nvGrpSpPr>
      <p:grpSpPr>
        <a:xfrm>
          <a:off x="0" y="0"/>
          <a:ext cx="0" cy="0"/>
          <a:chOff x="0" y="0"/>
          <a:chExt cx="0" cy="0"/>
        </a:xfrm>
      </p:grpSpPr>
      <p:sp>
        <p:nvSpPr>
          <p:cNvPr id="338" name="Google Shape;338;p46"/>
          <p:cNvSpPr txBox="1">
            <a:spLocks noGrp="1"/>
          </p:cNvSpPr>
          <p:nvPr>
            <p:ph type="body" idx="1"/>
          </p:nvPr>
        </p:nvSpPr>
        <p:spPr>
          <a:xfrm>
            <a:off x="1014517" y="1603613"/>
            <a:ext cx="10178400" cy="4369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50000"/>
              </a:lnSpc>
              <a:spcBef>
                <a:spcPts val="0"/>
              </a:spcBef>
              <a:spcAft>
                <a:spcPts val="0"/>
              </a:spcAft>
              <a:buSzPts val="2000"/>
              <a:buNone/>
            </a:pPr>
            <a:r>
              <a:rPr lang="en-US" b="0" i="0" u="none" strike="noStrike">
                <a:solidFill>
                  <a:srgbClr val="000000"/>
                </a:solidFill>
              </a:rPr>
              <a:t>Anything that increases the risk of a vessel rupturing </a:t>
            </a:r>
            <a:endParaRPr b="0"/>
          </a:p>
          <a:p>
            <a:pPr marL="228600" lvl="0" indent="-228600" algn="l" rtl="0">
              <a:lnSpc>
                <a:spcPct val="150000"/>
              </a:lnSpc>
              <a:spcBef>
                <a:spcPts val="0"/>
              </a:spcBef>
              <a:spcAft>
                <a:spcPts val="0"/>
              </a:spcAft>
              <a:buSzPts val="2000"/>
              <a:buFont typeface="Arial"/>
              <a:buChar char="•"/>
            </a:pPr>
            <a:r>
              <a:rPr lang="en-US" b="0" i="0" u="none" strike="noStrike">
                <a:solidFill>
                  <a:srgbClr val="000000"/>
                </a:solidFill>
              </a:rPr>
              <a:t>Hypertension - causes stiff, brittle vessels prone to rupture, microaneurysms </a:t>
            </a:r>
            <a:endParaRPr/>
          </a:p>
          <a:p>
            <a:pPr marL="228600" lvl="0" indent="-228600" algn="l" rtl="0">
              <a:lnSpc>
                <a:spcPct val="150000"/>
              </a:lnSpc>
              <a:spcBef>
                <a:spcPts val="0"/>
              </a:spcBef>
              <a:spcAft>
                <a:spcPts val="0"/>
              </a:spcAft>
              <a:buSzPts val="2000"/>
              <a:buFont typeface="Arial"/>
              <a:buChar char="•"/>
            </a:pPr>
            <a:r>
              <a:rPr lang="en-US" b="0" i="0" u="none" strike="noStrike">
                <a:solidFill>
                  <a:srgbClr val="000000"/>
                </a:solidFill>
              </a:rPr>
              <a:t>2° to ischaemic stroke - bleeding after reperfusion</a:t>
            </a:r>
            <a:endParaRPr/>
          </a:p>
          <a:p>
            <a:pPr marL="228600" lvl="0" indent="-228600" algn="l" rtl="0">
              <a:lnSpc>
                <a:spcPct val="150000"/>
              </a:lnSpc>
              <a:spcBef>
                <a:spcPts val="0"/>
              </a:spcBef>
              <a:spcAft>
                <a:spcPts val="0"/>
              </a:spcAft>
              <a:buSzPts val="2000"/>
              <a:buFont typeface="Arial"/>
              <a:buChar char="•"/>
            </a:pPr>
            <a:r>
              <a:rPr lang="en-US" b="0" i="0" u="none" strike="noStrike">
                <a:solidFill>
                  <a:srgbClr val="000000"/>
                </a:solidFill>
              </a:rPr>
              <a:t>Head trauma </a:t>
            </a:r>
            <a:endParaRPr/>
          </a:p>
          <a:p>
            <a:pPr marL="228600" lvl="0" indent="-228600" algn="l" rtl="0">
              <a:lnSpc>
                <a:spcPct val="150000"/>
              </a:lnSpc>
              <a:spcBef>
                <a:spcPts val="0"/>
              </a:spcBef>
              <a:spcAft>
                <a:spcPts val="0"/>
              </a:spcAft>
              <a:buSzPts val="2000"/>
              <a:buFont typeface="Arial"/>
              <a:buChar char="•"/>
            </a:pPr>
            <a:r>
              <a:rPr lang="en-US" b="0" i="0" u="none" strike="noStrike">
                <a:solidFill>
                  <a:srgbClr val="000000"/>
                </a:solidFill>
              </a:rPr>
              <a:t>AV malformations </a:t>
            </a:r>
            <a:endParaRPr/>
          </a:p>
          <a:p>
            <a:pPr marL="228600" lvl="0" indent="-228600" algn="l" rtl="0">
              <a:lnSpc>
                <a:spcPct val="150000"/>
              </a:lnSpc>
              <a:spcBef>
                <a:spcPts val="0"/>
              </a:spcBef>
              <a:spcAft>
                <a:spcPts val="0"/>
              </a:spcAft>
              <a:buSzPts val="2000"/>
              <a:buFont typeface="Arial"/>
              <a:buChar char="•"/>
            </a:pPr>
            <a:r>
              <a:rPr lang="en-US" b="0" i="0" u="none" strike="noStrike">
                <a:solidFill>
                  <a:srgbClr val="000000"/>
                </a:solidFill>
              </a:rPr>
              <a:t>Vasculitis </a:t>
            </a:r>
            <a:endParaRPr/>
          </a:p>
          <a:p>
            <a:pPr marL="228600" lvl="0" indent="-228600" algn="l" rtl="0">
              <a:lnSpc>
                <a:spcPct val="150000"/>
              </a:lnSpc>
              <a:spcBef>
                <a:spcPts val="0"/>
              </a:spcBef>
              <a:spcAft>
                <a:spcPts val="0"/>
              </a:spcAft>
              <a:buSzPts val="2000"/>
              <a:buFont typeface="Arial"/>
              <a:buChar char="•"/>
            </a:pPr>
            <a:r>
              <a:rPr lang="en-US" b="0" i="0" u="none" strike="noStrike">
                <a:solidFill>
                  <a:srgbClr val="000000"/>
                </a:solidFill>
              </a:rPr>
              <a:t>Vascular/Brain tumours </a:t>
            </a:r>
            <a:endParaRPr/>
          </a:p>
          <a:p>
            <a:pPr marL="228600" lvl="0" indent="-228600" algn="l" rtl="0">
              <a:lnSpc>
                <a:spcPct val="150000"/>
              </a:lnSpc>
              <a:spcBef>
                <a:spcPts val="0"/>
              </a:spcBef>
              <a:spcAft>
                <a:spcPts val="0"/>
              </a:spcAft>
              <a:buSzPts val="2000"/>
              <a:buFont typeface="Arial"/>
              <a:buChar char="•"/>
            </a:pPr>
            <a:r>
              <a:rPr lang="en-US" b="0" i="0" u="none" strike="noStrike">
                <a:solidFill>
                  <a:srgbClr val="000000"/>
                </a:solidFill>
              </a:rPr>
              <a:t>Cerebral amyloid angiopathy - amyloid beta deposits in small/medium vessels </a:t>
            </a:r>
            <a:endParaRPr/>
          </a:p>
          <a:p>
            <a:pPr marL="228600" lvl="0" indent="-228600" algn="l" rtl="0">
              <a:lnSpc>
                <a:spcPct val="150000"/>
              </a:lnSpc>
              <a:spcBef>
                <a:spcPts val="0"/>
              </a:spcBef>
              <a:spcAft>
                <a:spcPts val="0"/>
              </a:spcAft>
              <a:buSzPts val="2000"/>
              <a:buFont typeface="Arial"/>
              <a:buChar char="•"/>
            </a:pPr>
            <a:r>
              <a:rPr lang="en-US" b="0" i="0" u="none" strike="noStrike">
                <a:solidFill>
                  <a:srgbClr val="000000"/>
                </a:solidFill>
              </a:rPr>
              <a:t>Carotid artery dissection </a:t>
            </a:r>
            <a:endParaRPr/>
          </a:p>
          <a:p>
            <a:pPr marL="0" lvl="0" indent="0" algn="l" rtl="0">
              <a:lnSpc>
                <a:spcPct val="110000"/>
              </a:lnSpc>
              <a:spcBef>
                <a:spcPts val="700"/>
              </a:spcBef>
              <a:spcAft>
                <a:spcPts val="0"/>
              </a:spcAft>
              <a:buSzPts val="2000"/>
              <a:buNone/>
            </a:pPr>
            <a:endParaRPr/>
          </a:p>
        </p:txBody>
      </p:sp>
      <p:sp>
        <p:nvSpPr>
          <p:cNvPr id="339" name="Google Shape;339;p46"/>
          <p:cNvSpPr txBox="1"/>
          <p:nvPr/>
        </p:nvSpPr>
        <p:spPr>
          <a:xfrm>
            <a:off x="1014525" y="274525"/>
            <a:ext cx="74526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100"/>
              <a:buFont typeface="Arial"/>
              <a:buNone/>
            </a:pPr>
            <a:r>
              <a:rPr lang="en-US" sz="5100" b="0" i="0" u="none" strike="noStrike" cap="none">
                <a:solidFill>
                  <a:schemeClr val="accent1"/>
                </a:solidFill>
                <a:latin typeface="Gill Sans"/>
                <a:ea typeface="Gill Sans"/>
                <a:cs typeface="Gill Sans"/>
                <a:sym typeface="Gill Sans"/>
              </a:rPr>
              <a:t>Aetiology</a:t>
            </a:r>
            <a:endParaRPr sz="5100" b="0" i="0" u="none" strike="noStrike" cap="none">
              <a:solidFill>
                <a:schemeClr val="accent1"/>
              </a:solidFill>
              <a:latin typeface="Gill Sans"/>
              <a:ea typeface="Gill Sans"/>
              <a:cs typeface="Gill Sans"/>
              <a:sym typeface="Gill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43"/>
        <p:cNvGrpSpPr/>
        <p:nvPr/>
      </p:nvGrpSpPr>
      <p:grpSpPr>
        <a:xfrm>
          <a:off x="0" y="0"/>
          <a:ext cx="0" cy="0"/>
          <a:chOff x="0" y="0"/>
          <a:chExt cx="0" cy="0"/>
        </a:xfrm>
      </p:grpSpPr>
      <p:sp>
        <p:nvSpPr>
          <p:cNvPr id="344" name="Google Shape;344;p47"/>
          <p:cNvSpPr txBox="1">
            <a:spLocks noGrp="1"/>
          </p:cNvSpPr>
          <p:nvPr>
            <p:ph type="body" idx="1"/>
          </p:nvPr>
        </p:nvSpPr>
        <p:spPr>
          <a:xfrm>
            <a:off x="1251678" y="552893"/>
            <a:ext cx="10178322" cy="582664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i="0" u="none" strike="noStrike">
                <a:solidFill>
                  <a:schemeClr val="accent1"/>
                </a:solidFill>
              </a:rPr>
              <a:t>Increased ICP: </a:t>
            </a:r>
            <a:endParaRPr sz="2400">
              <a:solidFill>
                <a:schemeClr val="accent1"/>
              </a:solidFill>
            </a:endParaRPr>
          </a:p>
          <a:p>
            <a:pPr marL="0" lvl="0" indent="0" algn="l" rtl="0">
              <a:lnSpc>
                <a:spcPct val="110000"/>
              </a:lnSpc>
              <a:spcBef>
                <a:spcPts val="0"/>
              </a:spcBef>
              <a:spcAft>
                <a:spcPts val="0"/>
              </a:spcAft>
              <a:buSzPts val="2400"/>
              <a:buNone/>
            </a:pPr>
            <a:r>
              <a:rPr lang="en-US" sz="2400" i="0" u="none" strike="noStrike">
                <a:solidFill>
                  <a:schemeClr val="dk1"/>
                </a:solidFill>
              </a:rPr>
              <a:t>Pooling of blood puts pressure on brain</a:t>
            </a:r>
            <a:endParaRPr/>
          </a:p>
          <a:p>
            <a:pPr marL="0" lvl="0" indent="0" algn="l" rtl="0">
              <a:lnSpc>
                <a:spcPct val="110000"/>
              </a:lnSpc>
              <a:spcBef>
                <a:spcPts val="0"/>
              </a:spcBef>
              <a:spcAft>
                <a:spcPts val="0"/>
              </a:spcAft>
              <a:buSzPts val="2400"/>
              <a:buNone/>
            </a:pPr>
            <a:r>
              <a:rPr lang="en-US" sz="2400" i="0" u="none" strike="noStrike">
                <a:solidFill>
                  <a:schemeClr val="dk1"/>
                </a:solidFill>
              </a:rPr>
              <a:t>May cause CSF obstruction - hydrocephalus </a:t>
            </a:r>
            <a:endParaRPr/>
          </a:p>
          <a:p>
            <a:pPr marL="0" lvl="0" indent="0" algn="l" rtl="0">
              <a:lnSpc>
                <a:spcPct val="110000"/>
              </a:lnSpc>
              <a:spcBef>
                <a:spcPts val="0"/>
              </a:spcBef>
              <a:spcAft>
                <a:spcPts val="0"/>
              </a:spcAft>
              <a:buSzPts val="2400"/>
              <a:buNone/>
            </a:pPr>
            <a:r>
              <a:rPr lang="en-US" sz="2400" i="0" u="none" strike="noStrike">
                <a:solidFill>
                  <a:schemeClr val="dk1"/>
                </a:solidFill>
              </a:rPr>
              <a:t>Leading to midline shift/tentorial herniation </a:t>
            </a:r>
            <a:endParaRPr/>
          </a:p>
          <a:p>
            <a:pPr marL="0" lvl="0" indent="0" algn="l" rtl="0">
              <a:lnSpc>
                <a:spcPct val="110000"/>
              </a:lnSpc>
              <a:spcBef>
                <a:spcPts val="0"/>
              </a:spcBef>
              <a:spcAft>
                <a:spcPts val="0"/>
              </a:spcAft>
              <a:buSzPts val="2400"/>
              <a:buNone/>
            </a:pPr>
            <a:r>
              <a:rPr lang="en-US" sz="2400" i="0" u="none" strike="noStrike">
                <a:solidFill>
                  <a:schemeClr val="dk1"/>
                </a:solidFill>
              </a:rPr>
              <a:t>Eventually coning - brain stem compression - Death </a:t>
            </a:r>
            <a:endParaRPr/>
          </a:p>
          <a:p>
            <a:pPr marL="0" lvl="0" indent="0" algn="l" rtl="0">
              <a:lnSpc>
                <a:spcPct val="110000"/>
              </a:lnSpc>
              <a:spcBef>
                <a:spcPts val="700"/>
              </a:spcBef>
              <a:spcAft>
                <a:spcPts val="0"/>
              </a:spcAft>
              <a:buSzPts val="2400"/>
              <a:buNone/>
            </a:pPr>
            <a:endParaRPr sz="2400">
              <a:solidFill>
                <a:schemeClr val="dk1"/>
              </a:solidFill>
            </a:endParaRPr>
          </a:p>
          <a:p>
            <a:pPr marL="0" lvl="0" indent="0" algn="l" rtl="0">
              <a:lnSpc>
                <a:spcPct val="110000"/>
              </a:lnSpc>
              <a:spcBef>
                <a:spcPts val="700"/>
              </a:spcBef>
              <a:spcAft>
                <a:spcPts val="0"/>
              </a:spcAft>
              <a:buSzPts val="2400"/>
              <a:buNone/>
            </a:pPr>
            <a:endParaRPr sz="2400">
              <a:solidFill>
                <a:schemeClr val="dk1"/>
              </a:solidFill>
            </a:endParaRPr>
          </a:p>
          <a:p>
            <a:pPr marL="0" lvl="0" indent="0" algn="l" rtl="0">
              <a:lnSpc>
                <a:spcPct val="110000"/>
              </a:lnSpc>
              <a:spcBef>
                <a:spcPts val="700"/>
              </a:spcBef>
              <a:spcAft>
                <a:spcPts val="0"/>
              </a:spcAft>
              <a:buSzPts val="2400"/>
              <a:buNone/>
            </a:pPr>
            <a:r>
              <a:rPr lang="en-US" sz="2400">
                <a:solidFill>
                  <a:schemeClr val="dk1"/>
                </a:solidFill>
              </a:rPr>
              <a:t>Clinical presentation:  Virtually indistinguishable from ischemic infarct </a:t>
            </a:r>
            <a:endParaRPr/>
          </a:p>
          <a:p>
            <a:pPr marL="228600" lvl="0" indent="-228600" algn="l" rtl="0">
              <a:lnSpc>
                <a:spcPct val="110000"/>
              </a:lnSpc>
              <a:spcBef>
                <a:spcPts val="700"/>
              </a:spcBef>
              <a:spcAft>
                <a:spcPts val="0"/>
              </a:spcAft>
              <a:buSzPts val="2400"/>
              <a:buFont typeface="Gill Sans"/>
              <a:buChar char="-"/>
            </a:pPr>
            <a:r>
              <a:rPr lang="en-US" sz="2400">
                <a:solidFill>
                  <a:schemeClr val="dk1"/>
                </a:solidFill>
              </a:rPr>
              <a:t>CT head needed</a:t>
            </a:r>
            <a:endParaRPr/>
          </a:p>
          <a:p>
            <a:pPr marL="0" lvl="0" indent="0" algn="l" rtl="0">
              <a:lnSpc>
                <a:spcPct val="110000"/>
              </a:lnSpc>
              <a:spcBef>
                <a:spcPts val="700"/>
              </a:spcBef>
              <a:spcAft>
                <a:spcPts val="0"/>
              </a:spcAft>
              <a:buSzPts val="2400"/>
              <a:buNone/>
            </a:pPr>
            <a:r>
              <a:rPr lang="en-US" sz="2400" b="0" i="0">
                <a:solidFill>
                  <a:srgbClr val="000000"/>
                </a:solidFill>
              </a:rPr>
              <a:t>- More likely to lose consciousness</a:t>
            </a:r>
            <a:endParaRPr/>
          </a:p>
          <a:p>
            <a:pPr marL="0" lvl="0" indent="0" algn="l" rtl="0">
              <a:lnSpc>
                <a:spcPct val="110000"/>
              </a:lnSpc>
              <a:spcBef>
                <a:spcPts val="700"/>
              </a:spcBef>
              <a:spcAft>
                <a:spcPts val="0"/>
              </a:spcAft>
              <a:buSzPts val="2400"/>
              <a:buNone/>
            </a:pPr>
            <a:r>
              <a:rPr lang="en-US" sz="2400" b="0" i="0">
                <a:solidFill>
                  <a:srgbClr val="000000"/>
                </a:solidFill>
              </a:rPr>
              <a:t>- More likely to have headache (usually sudden onset)</a:t>
            </a:r>
            <a:r>
              <a:rPr lang="en-US" sz="2400">
                <a:solidFill>
                  <a:schemeClr val="dk1"/>
                </a:solidFill>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48"/>
        <p:cNvGrpSpPr/>
        <p:nvPr/>
      </p:nvGrpSpPr>
      <p:grpSpPr>
        <a:xfrm>
          <a:off x="0" y="0"/>
          <a:ext cx="0" cy="0"/>
          <a:chOff x="0" y="0"/>
          <a:chExt cx="0" cy="0"/>
        </a:xfrm>
      </p:grpSpPr>
      <p:sp>
        <p:nvSpPr>
          <p:cNvPr id="349" name="Google Shape;349;p48"/>
          <p:cNvSpPr txBox="1">
            <a:spLocks noGrp="1"/>
          </p:cNvSpPr>
          <p:nvPr>
            <p:ph type="title"/>
          </p:nvPr>
        </p:nvSpPr>
        <p:spPr>
          <a:xfrm>
            <a:off x="1251678" y="382385"/>
            <a:ext cx="10178322" cy="9147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solidFill>
                  <a:schemeClr val="accent1"/>
                </a:solidFill>
              </a:rPr>
              <a:t>TREATMENT</a:t>
            </a:r>
            <a:r>
              <a:rPr lang="en-US"/>
              <a:t> </a:t>
            </a:r>
            <a:endParaRPr/>
          </a:p>
        </p:txBody>
      </p:sp>
      <p:sp>
        <p:nvSpPr>
          <p:cNvPr id="350" name="Google Shape;350;p48"/>
          <p:cNvSpPr txBox="1">
            <a:spLocks noGrp="1"/>
          </p:cNvSpPr>
          <p:nvPr>
            <p:ph type="body" idx="1"/>
          </p:nvPr>
        </p:nvSpPr>
        <p:spPr>
          <a:xfrm>
            <a:off x="863302" y="1186573"/>
            <a:ext cx="10465500" cy="5358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SzPct val="100000"/>
              <a:buNone/>
            </a:pPr>
            <a:r>
              <a:rPr lang="en-US" sz="2200" b="1" i="0" u="none" strike="noStrike">
                <a:solidFill>
                  <a:srgbClr val="000000"/>
                </a:solidFill>
              </a:rPr>
              <a:t>Coagulation </a:t>
            </a:r>
            <a:r>
              <a:rPr lang="en-US" sz="2200" b="0" i="0" u="none" strike="noStrike">
                <a:solidFill>
                  <a:srgbClr val="000000"/>
                </a:solidFill>
              </a:rPr>
              <a:t>- </a:t>
            </a:r>
            <a:endParaRPr sz="2200" b="0"/>
          </a:p>
          <a:p>
            <a:pPr marL="228600" lvl="0" indent="-228600" algn="l" rtl="0">
              <a:lnSpc>
                <a:spcPct val="110000"/>
              </a:lnSpc>
              <a:spcBef>
                <a:spcPts val="0"/>
              </a:spcBef>
              <a:spcAft>
                <a:spcPts val="0"/>
              </a:spcAft>
              <a:buSzPct val="100000"/>
              <a:buFont typeface="Arial"/>
              <a:buChar char="•"/>
            </a:pPr>
            <a:r>
              <a:rPr lang="en-US" sz="2200" b="0" i="0" u="none" strike="noStrike">
                <a:solidFill>
                  <a:srgbClr val="000000"/>
                </a:solidFill>
              </a:rPr>
              <a:t>Stop anticoagulants immediately </a:t>
            </a:r>
            <a:endParaRPr/>
          </a:p>
          <a:p>
            <a:pPr marL="228600" lvl="0" indent="-228600" algn="l" rtl="0">
              <a:lnSpc>
                <a:spcPct val="110000"/>
              </a:lnSpc>
              <a:spcBef>
                <a:spcPts val="0"/>
              </a:spcBef>
              <a:spcAft>
                <a:spcPts val="0"/>
              </a:spcAft>
              <a:buSzPct val="100000"/>
              <a:buFont typeface="Arial"/>
              <a:buChar char="•"/>
            </a:pPr>
            <a:r>
              <a:rPr lang="en-US" sz="2200" b="0" i="0" u="none" strike="noStrike">
                <a:solidFill>
                  <a:srgbClr val="000000"/>
                </a:solidFill>
              </a:rPr>
              <a:t>Reverse with clotting factor replacement if needed (Beriplex + vitamin k if on warfarin)  </a:t>
            </a:r>
            <a:endParaRPr/>
          </a:p>
          <a:p>
            <a:pPr marL="0" lvl="0" indent="0" algn="l" rtl="0">
              <a:lnSpc>
                <a:spcPct val="110000"/>
              </a:lnSpc>
              <a:spcBef>
                <a:spcPts val="0"/>
              </a:spcBef>
              <a:spcAft>
                <a:spcPts val="0"/>
              </a:spcAft>
              <a:buSzPct val="100000"/>
              <a:buNone/>
            </a:pPr>
            <a:br>
              <a:rPr lang="en-US" sz="2200" b="0"/>
            </a:br>
            <a:r>
              <a:rPr lang="en-US" sz="2200" b="1" i="0" u="none" strike="noStrike">
                <a:solidFill>
                  <a:srgbClr val="000000"/>
                </a:solidFill>
              </a:rPr>
              <a:t>BP control </a:t>
            </a:r>
            <a:r>
              <a:rPr lang="en-US" sz="2200" b="0" i="0" u="none" strike="noStrike">
                <a:solidFill>
                  <a:srgbClr val="000000"/>
                </a:solidFill>
              </a:rPr>
              <a:t>- </a:t>
            </a:r>
            <a:endParaRPr sz="2200" b="0"/>
          </a:p>
          <a:p>
            <a:pPr marL="228600" lvl="0" indent="-228600" algn="l" rtl="0">
              <a:lnSpc>
                <a:spcPct val="110000"/>
              </a:lnSpc>
              <a:spcBef>
                <a:spcPts val="0"/>
              </a:spcBef>
              <a:spcAft>
                <a:spcPts val="0"/>
              </a:spcAft>
              <a:buSzPct val="100000"/>
              <a:buFont typeface="Arial"/>
              <a:buChar char="•"/>
            </a:pPr>
            <a:r>
              <a:rPr lang="en-US" sz="2200" b="0" i="0" u="none" strike="noStrike">
                <a:solidFill>
                  <a:srgbClr val="000000"/>
                </a:solidFill>
              </a:rPr>
              <a:t>Consider rapid BP lowering if &lt;6 hours before onset and systolic BP is between 150-220 mmHg </a:t>
            </a:r>
            <a:endParaRPr/>
          </a:p>
          <a:p>
            <a:pPr marL="228600" lvl="0" indent="-228600" algn="l" rtl="0">
              <a:lnSpc>
                <a:spcPct val="110000"/>
              </a:lnSpc>
              <a:spcBef>
                <a:spcPts val="0"/>
              </a:spcBef>
              <a:spcAft>
                <a:spcPts val="0"/>
              </a:spcAft>
              <a:buSzPct val="100000"/>
              <a:buFont typeface="Arial"/>
              <a:buChar char="•"/>
            </a:pPr>
            <a:r>
              <a:rPr lang="en-US" sz="2200" b="0" i="0" u="none" strike="noStrike">
                <a:solidFill>
                  <a:srgbClr val="000000"/>
                </a:solidFill>
              </a:rPr>
              <a:t>Aim to lower below 140 mmHg systolic </a:t>
            </a:r>
            <a:endParaRPr/>
          </a:p>
          <a:p>
            <a:pPr marL="228600" lvl="0" indent="-228600" algn="l" rtl="0">
              <a:lnSpc>
                <a:spcPct val="110000"/>
              </a:lnSpc>
              <a:spcBef>
                <a:spcPts val="0"/>
              </a:spcBef>
              <a:spcAft>
                <a:spcPts val="0"/>
              </a:spcAft>
              <a:buSzPct val="100000"/>
              <a:buFont typeface="Arial"/>
              <a:buChar char="•"/>
            </a:pPr>
            <a:r>
              <a:rPr lang="en-US" sz="2200" b="0" i="0" u="none" strike="noStrike">
                <a:solidFill>
                  <a:srgbClr val="000000"/>
                </a:solidFill>
              </a:rPr>
              <a:t>Contraindicated - underlying structural cause, GCS below 6, early neurosurgery, poor prognosis</a:t>
            </a:r>
            <a:endParaRPr/>
          </a:p>
          <a:p>
            <a:pPr marL="0" lvl="0" indent="0" algn="l" rtl="0">
              <a:lnSpc>
                <a:spcPct val="110000"/>
              </a:lnSpc>
              <a:spcBef>
                <a:spcPts val="0"/>
              </a:spcBef>
              <a:spcAft>
                <a:spcPts val="0"/>
              </a:spcAft>
              <a:buSzPct val="100000"/>
              <a:buNone/>
            </a:pPr>
            <a:br>
              <a:rPr lang="en-US" sz="2200" b="0"/>
            </a:br>
            <a:r>
              <a:rPr lang="en-US" sz="2200" b="1" i="0" u="none" strike="noStrike">
                <a:solidFill>
                  <a:srgbClr val="000000"/>
                </a:solidFill>
              </a:rPr>
              <a:t>Reducing ICP </a:t>
            </a:r>
            <a:r>
              <a:rPr lang="en-US" sz="2200" b="0" i="0" u="none" strike="noStrike">
                <a:solidFill>
                  <a:srgbClr val="000000"/>
                </a:solidFill>
              </a:rPr>
              <a:t>- </a:t>
            </a:r>
            <a:endParaRPr sz="2200" b="0"/>
          </a:p>
          <a:p>
            <a:pPr marL="228600" lvl="0" indent="-228600" algn="l" rtl="0">
              <a:lnSpc>
                <a:spcPct val="110000"/>
              </a:lnSpc>
              <a:spcBef>
                <a:spcPts val="0"/>
              </a:spcBef>
              <a:spcAft>
                <a:spcPts val="0"/>
              </a:spcAft>
              <a:buSzPct val="100000"/>
              <a:buFont typeface="Arial"/>
              <a:buChar char="•"/>
            </a:pPr>
            <a:r>
              <a:rPr lang="en-US" sz="2200" b="0" i="0" u="none" strike="noStrike">
                <a:solidFill>
                  <a:srgbClr val="000000"/>
                </a:solidFill>
              </a:rPr>
              <a:t>IV mannitol </a:t>
            </a:r>
            <a:endParaRPr/>
          </a:p>
          <a:p>
            <a:pPr marL="228600" lvl="0" indent="-228600" algn="l" rtl="0">
              <a:lnSpc>
                <a:spcPct val="110000"/>
              </a:lnSpc>
              <a:spcBef>
                <a:spcPts val="0"/>
              </a:spcBef>
              <a:spcAft>
                <a:spcPts val="0"/>
              </a:spcAft>
              <a:buSzPct val="100000"/>
              <a:buFont typeface="Arial"/>
              <a:buChar char="•"/>
            </a:pPr>
            <a:r>
              <a:rPr lang="en-US" sz="2200" b="0" i="0" u="none" strike="noStrike">
                <a:solidFill>
                  <a:srgbClr val="000000"/>
                </a:solidFill>
              </a:rPr>
              <a:t>Mechanical ventilation if needed </a:t>
            </a:r>
            <a:endParaRPr/>
          </a:p>
          <a:p>
            <a:pPr marL="0" lvl="0" indent="0" algn="l" rtl="0">
              <a:lnSpc>
                <a:spcPct val="110000"/>
              </a:lnSpc>
              <a:spcBef>
                <a:spcPts val="0"/>
              </a:spcBef>
              <a:spcAft>
                <a:spcPts val="0"/>
              </a:spcAft>
              <a:buSzPct val="100000"/>
              <a:buNone/>
            </a:pPr>
            <a:endParaRPr sz="2200" b="0" i="0" u="none" strike="noStrike">
              <a:solidFill>
                <a:srgbClr val="000000"/>
              </a:solidFill>
            </a:endParaRPr>
          </a:p>
          <a:p>
            <a:pPr marL="0" lvl="0" indent="0" algn="l" rtl="0">
              <a:lnSpc>
                <a:spcPct val="110000"/>
              </a:lnSpc>
              <a:spcBef>
                <a:spcPts val="0"/>
              </a:spcBef>
              <a:spcAft>
                <a:spcPts val="0"/>
              </a:spcAft>
              <a:buSzPct val="100000"/>
              <a:buNone/>
            </a:pPr>
            <a:r>
              <a:rPr lang="en-US" sz="2200" b="1" i="0" u="none" strike="noStrike">
                <a:solidFill>
                  <a:srgbClr val="000000"/>
                </a:solidFill>
              </a:rPr>
              <a:t>Neurosurgical referral </a:t>
            </a:r>
            <a:r>
              <a:rPr lang="en-US" sz="2200" b="0" i="0" u="none" strike="noStrike">
                <a:solidFill>
                  <a:srgbClr val="000000"/>
                </a:solidFill>
              </a:rPr>
              <a:t>- </a:t>
            </a:r>
            <a:endParaRPr sz="2200" b="0"/>
          </a:p>
          <a:p>
            <a:pPr marL="228600" lvl="0" indent="-228600" algn="l" rtl="0">
              <a:lnSpc>
                <a:spcPct val="110000"/>
              </a:lnSpc>
              <a:spcBef>
                <a:spcPts val="0"/>
              </a:spcBef>
              <a:spcAft>
                <a:spcPts val="0"/>
              </a:spcAft>
              <a:buSzPct val="100000"/>
              <a:buFont typeface="Arial"/>
              <a:buChar char="•"/>
            </a:pPr>
            <a:r>
              <a:rPr lang="en-US" sz="2200" b="0" i="0" u="none" strike="noStrike">
                <a:solidFill>
                  <a:srgbClr val="000000"/>
                </a:solidFill>
              </a:rPr>
              <a:t>Decompression/shunting may be required </a:t>
            </a:r>
            <a:endParaRPr/>
          </a:p>
          <a:p>
            <a:pPr marL="0" lvl="0" indent="0" algn="l" rtl="0">
              <a:lnSpc>
                <a:spcPct val="110000"/>
              </a:lnSpc>
              <a:spcBef>
                <a:spcPts val="700"/>
              </a:spcBef>
              <a:spcAft>
                <a:spcPts val="0"/>
              </a:spcAft>
              <a:buSzPct val="1000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9"/>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1000"/>
              </a:spcBef>
              <a:spcAft>
                <a:spcPts val="0"/>
              </a:spcAft>
              <a:buSzPts val="1800"/>
              <a:buNone/>
            </a:pPr>
            <a:r>
              <a:rPr lang="en-US"/>
              <a:t>A 68-year-old male presents to the emergency department with sudden-onset severe headache, vomiting, and altered mental status. CT scan of the brain reveals an intracerebral hemorrhage in the left basal ganglia region. Which of the following is the most appropriate initial management step for this patient?</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Emergent surgical evacuation of the hematoma</a:t>
            </a:r>
            <a:endParaRPr/>
          </a:p>
          <a:p>
            <a:pPr marL="0" lvl="0" indent="0" algn="l" rtl="0">
              <a:lnSpc>
                <a:spcPct val="90000"/>
              </a:lnSpc>
              <a:spcBef>
                <a:spcPts val="1000"/>
              </a:spcBef>
              <a:spcAft>
                <a:spcPts val="0"/>
              </a:spcAft>
              <a:buSzPts val="1800"/>
              <a:buNone/>
            </a:pPr>
            <a:r>
              <a:rPr lang="en-US"/>
              <a:t>B) Administration of anticoagulants to prevent further bleeding</a:t>
            </a:r>
            <a:endParaRPr/>
          </a:p>
          <a:p>
            <a:pPr marL="0" lvl="0" indent="0" algn="l" rtl="0">
              <a:lnSpc>
                <a:spcPct val="90000"/>
              </a:lnSpc>
              <a:spcBef>
                <a:spcPts val="1000"/>
              </a:spcBef>
              <a:spcAft>
                <a:spcPts val="0"/>
              </a:spcAft>
              <a:buSzPts val="1800"/>
              <a:buNone/>
            </a:pPr>
            <a:r>
              <a:rPr lang="en-US"/>
              <a:t>C) Aggressive blood pressure control</a:t>
            </a:r>
            <a:endParaRPr/>
          </a:p>
          <a:p>
            <a:pPr marL="0" lvl="0" indent="0" algn="l" rtl="0">
              <a:lnSpc>
                <a:spcPct val="90000"/>
              </a:lnSpc>
              <a:spcBef>
                <a:spcPts val="1000"/>
              </a:spcBef>
              <a:spcAft>
                <a:spcPts val="0"/>
              </a:spcAft>
              <a:buSzPts val="1800"/>
              <a:buNone/>
            </a:pPr>
            <a:r>
              <a:rPr lang="en-US"/>
              <a:t>D) Symptomatic management with pain relievers</a:t>
            </a:r>
            <a:endParaRPr/>
          </a:p>
          <a:p>
            <a:pPr marL="0" lvl="0" indent="0" algn="l" rtl="0">
              <a:lnSpc>
                <a:spcPct val="90000"/>
              </a:lnSpc>
              <a:spcBef>
                <a:spcPts val="1000"/>
              </a:spcBef>
              <a:spcAft>
                <a:spcPts val="0"/>
              </a:spcAft>
              <a:buSzPts val="1800"/>
              <a:buNone/>
            </a:pPr>
            <a:r>
              <a:rPr lang="en-US"/>
              <a:t>E) No immediate intervention is necessary</a:t>
            </a:r>
            <a:endParaRPr/>
          </a:p>
        </p:txBody>
      </p:sp>
      <p:sp>
        <p:nvSpPr>
          <p:cNvPr id="357" name="Google Shape;357;p49"/>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0"/>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1000"/>
              </a:spcBef>
              <a:spcAft>
                <a:spcPts val="0"/>
              </a:spcAft>
              <a:buSzPts val="1800"/>
              <a:buNone/>
            </a:pPr>
            <a:r>
              <a:rPr lang="en-US"/>
              <a:t>A 68-year-old male presents to the emergency department with sudden-onset severe headache, vomiting, and altered mental status. CT scan of the brain reveals an intracerebral hemorrhage in the left basal ganglia region. Which of the following is the most appropriate initial management step for this patient?</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Emergent surgical evacuation of the hematoma</a:t>
            </a:r>
            <a:endParaRPr/>
          </a:p>
          <a:p>
            <a:pPr marL="0" lvl="0" indent="0" algn="l" rtl="0">
              <a:lnSpc>
                <a:spcPct val="90000"/>
              </a:lnSpc>
              <a:spcBef>
                <a:spcPts val="1000"/>
              </a:spcBef>
              <a:spcAft>
                <a:spcPts val="0"/>
              </a:spcAft>
              <a:buSzPts val="1800"/>
              <a:buNone/>
            </a:pPr>
            <a:r>
              <a:rPr lang="en-US"/>
              <a:t>B) Administration of anticoagulants to prevent further bleeding</a:t>
            </a:r>
            <a:endParaRPr/>
          </a:p>
          <a:p>
            <a:pPr marL="0" lvl="0" indent="0" algn="l" rtl="0">
              <a:lnSpc>
                <a:spcPct val="90000"/>
              </a:lnSpc>
              <a:spcBef>
                <a:spcPts val="1000"/>
              </a:spcBef>
              <a:spcAft>
                <a:spcPts val="0"/>
              </a:spcAft>
              <a:buSzPts val="1800"/>
              <a:buNone/>
            </a:pPr>
            <a:r>
              <a:rPr lang="en-US">
                <a:solidFill>
                  <a:srgbClr val="FF0000"/>
                </a:solidFill>
              </a:rPr>
              <a:t>C) Aggressive blood pressure control</a:t>
            </a:r>
            <a:endParaRPr>
              <a:solidFill>
                <a:srgbClr val="FF0000"/>
              </a:solidFill>
            </a:endParaRPr>
          </a:p>
          <a:p>
            <a:pPr marL="0" lvl="0" indent="0" algn="l" rtl="0">
              <a:lnSpc>
                <a:spcPct val="90000"/>
              </a:lnSpc>
              <a:spcBef>
                <a:spcPts val="1000"/>
              </a:spcBef>
              <a:spcAft>
                <a:spcPts val="0"/>
              </a:spcAft>
              <a:buSzPts val="1800"/>
              <a:buNone/>
            </a:pPr>
            <a:r>
              <a:rPr lang="en-US"/>
              <a:t>D) Symptomatic management with pain relievers</a:t>
            </a:r>
            <a:endParaRPr/>
          </a:p>
          <a:p>
            <a:pPr marL="0" lvl="0" indent="0" algn="l" rtl="0">
              <a:lnSpc>
                <a:spcPct val="90000"/>
              </a:lnSpc>
              <a:spcBef>
                <a:spcPts val="1000"/>
              </a:spcBef>
              <a:spcAft>
                <a:spcPts val="0"/>
              </a:spcAft>
              <a:buSzPts val="1800"/>
              <a:buNone/>
            </a:pPr>
            <a:r>
              <a:rPr lang="en-US"/>
              <a:t>E) No immediate intervention is necessary</a:t>
            </a:r>
            <a:endParaRPr/>
          </a:p>
        </p:txBody>
      </p:sp>
      <p:sp>
        <p:nvSpPr>
          <p:cNvPr id="364" name="Google Shape;364;p50"/>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68"/>
        <p:cNvGrpSpPr/>
        <p:nvPr/>
      </p:nvGrpSpPr>
      <p:grpSpPr>
        <a:xfrm>
          <a:off x="0" y="0"/>
          <a:ext cx="0" cy="0"/>
          <a:chOff x="0" y="0"/>
          <a:chExt cx="0" cy="0"/>
        </a:xfrm>
      </p:grpSpPr>
      <p:sp>
        <p:nvSpPr>
          <p:cNvPr id="369" name="Google Shape;369;p51"/>
          <p:cNvSpPr txBox="1">
            <a:spLocks noGrp="1"/>
          </p:cNvSpPr>
          <p:nvPr>
            <p:ph type="title"/>
          </p:nvPr>
        </p:nvSpPr>
        <p:spPr>
          <a:xfrm>
            <a:off x="1251678" y="382385"/>
            <a:ext cx="10178322" cy="82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solidFill>
                  <a:schemeClr val="accent1"/>
                </a:solidFill>
              </a:rPr>
              <a:t>SUBARACHNOID HAEMORRHAGE</a:t>
            </a:r>
            <a:endParaRPr>
              <a:solidFill>
                <a:schemeClr val="accent1"/>
              </a:solidFill>
            </a:endParaRPr>
          </a:p>
        </p:txBody>
      </p:sp>
      <p:sp>
        <p:nvSpPr>
          <p:cNvPr id="370" name="Google Shape;370;p51"/>
          <p:cNvSpPr txBox="1">
            <a:spLocks noGrp="1"/>
          </p:cNvSpPr>
          <p:nvPr>
            <p:ph type="body" idx="1"/>
          </p:nvPr>
        </p:nvSpPr>
        <p:spPr>
          <a:xfrm>
            <a:off x="1251678" y="1467293"/>
            <a:ext cx="10178322" cy="500832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SzPts val="2400"/>
              <a:buNone/>
            </a:pPr>
            <a:r>
              <a:rPr lang="en-US" sz="2400" b="1" i="0" u="none" strike="noStrike">
                <a:solidFill>
                  <a:srgbClr val="000000"/>
                </a:solidFill>
                <a:latin typeface="Arial"/>
                <a:ea typeface="Arial"/>
                <a:cs typeface="Arial"/>
                <a:sym typeface="Arial"/>
              </a:rPr>
              <a:t>Definition</a:t>
            </a:r>
            <a:r>
              <a:rPr lang="en-US" sz="2400" b="0" i="0" u="none" strike="noStrike">
                <a:solidFill>
                  <a:srgbClr val="000000"/>
                </a:solidFill>
                <a:latin typeface="Arial"/>
                <a:ea typeface="Arial"/>
                <a:cs typeface="Arial"/>
                <a:sym typeface="Arial"/>
              </a:rPr>
              <a:t>: Spontaneous bleeding between arachnoid and pia mater usually due to rupture of a cerebral aneurysm. Mainly communicating branches of the circle of Willis. </a:t>
            </a:r>
            <a:endParaRPr sz="2400" b="0"/>
          </a:p>
          <a:p>
            <a:pPr marL="0" lvl="0" indent="0" algn="l" rtl="0">
              <a:lnSpc>
                <a:spcPct val="110000"/>
              </a:lnSpc>
              <a:spcBef>
                <a:spcPts val="0"/>
              </a:spcBef>
              <a:spcAft>
                <a:spcPts val="0"/>
              </a:spcAft>
              <a:buSzPts val="2400"/>
              <a:buNone/>
            </a:pPr>
            <a:br>
              <a:rPr lang="en-US" sz="2400" b="0"/>
            </a:br>
            <a:r>
              <a:rPr lang="en-US" sz="2400" b="1" i="0" u="none" strike="noStrike">
                <a:solidFill>
                  <a:srgbClr val="000000"/>
                </a:solidFill>
                <a:latin typeface="Arial"/>
                <a:ea typeface="Arial"/>
                <a:cs typeface="Arial"/>
                <a:sym typeface="Arial"/>
              </a:rPr>
              <a:t>Epidemiology</a:t>
            </a:r>
            <a:r>
              <a:rPr lang="en-US" sz="2400" b="0" i="0" u="none" strike="noStrike">
                <a:solidFill>
                  <a:srgbClr val="000000"/>
                </a:solidFill>
                <a:latin typeface="Arial"/>
                <a:ea typeface="Arial"/>
                <a:cs typeface="Arial"/>
                <a:sym typeface="Arial"/>
              </a:rPr>
              <a:t>: </a:t>
            </a:r>
            <a:endParaRPr sz="2400" b="0"/>
          </a:p>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Age 35-65</a:t>
            </a:r>
            <a:endParaRPr/>
          </a:p>
          <a:p>
            <a:pPr marL="0" lvl="0" indent="0" algn="l" rtl="0">
              <a:lnSpc>
                <a:spcPct val="110000"/>
              </a:lnSpc>
              <a:spcBef>
                <a:spcPts val="0"/>
              </a:spcBef>
              <a:spcAft>
                <a:spcPts val="0"/>
              </a:spcAft>
              <a:buSzPts val="2400"/>
              <a:buNone/>
            </a:pPr>
            <a:endParaRPr sz="2400" b="0">
              <a:latin typeface="Arial"/>
              <a:ea typeface="Arial"/>
              <a:cs typeface="Arial"/>
              <a:sym typeface="Arial"/>
            </a:endParaRPr>
          </a:p>
          <a:p>
            <a:pPr marL="0" lvl="0" indent="0" algn="l" rtl="0">
              <a:lnSpc>
                <a:spcPct val="110000"/>
              </a:lnSpc>
              <a:spcBef>
                <a:spcPts val="0"/>
              </a:spcBef>
              <a:spcAft>
                <a:spcPts val="0"/>
              </a:spcAft>
              <a:buSzPts val="2400"/>
              <a:buNone/>
            </a:pPr>
            <a:r>
              <a:rPr lang="en-US" sz="2400" b="0">
                <a:solidFill>
                  <a:schemeClr val="dk1"/>
                </a:solidFill>
                <a:latin typeface="Arial"/>
                <a:ea typeface="Arial"/>
                <a:cs typeface="Arial"/>
                <a:sym typeface="Arial"/>
              </a:rPr>
              <a:t>Incidence is 8 per 100000</a:t>
            </a:r>
            <a:endParaRPr/>
          </a:p>
          <a:p>
            <a:pPr marL="0" lvl="0" indent="0" algn="l" rtl="0">
              <a:lnSpc>
                <a:spcPct val="110000"/>
              </a:lnSpc>
              <a:spcBef>
                <a:spcPts val="0"/>
              </a:spcBef>
              <a:spcAft>
                <a:spcPts val="0"/>
              </a:spcAft>
              <a:buSzPts val="2400"/>
              <a:buNone/>
            </a:pPr>
            <a:br>
              <a:rPr lang="en-US" sz="2400" b="0">
                <a:latin typeface="Arial"/>
                <a:ea typeface="Arial"/>
                <a:cs typeface="Arial"/>
                <a:sym typeface="Arial"/>
              </a:rPr>
            </a:br>
            <a:r>
              <a:rPr lang="en-US" sz="2400" b="0" i="0" u="none" strike="noStrike">
                <a:solidFill>
                  <a:srgbClr val="000000"/>
                </a:solidFill>
                <a:latin typeface="Arial"/>
                <a:ea typeface="Arial"/>
                <a:cs typeface="Arial"/>
                <a:sym typeface="Arial"/>
              </a:rPr>
              <a:t>High mortality (50% die straight away), 10-20% more from rebleeding, 50% left with significant disability</a:t>
            </a:r>
            <a:endParaRPr sz="2400" b="0">
              <a:latin typeface="Arial"/>
              <a:ea typeface="Arial"/>
              <a:cs typeface="Arial"/>
              <a:sym typeface="Arial"/>
            </a:endParaRPr>
          </a:p>
          <a:p>
            <a:pPr marL="0" lvl="0" indent="0" algn="l" rtl="0">
              <a:lnSpc>
                <a:spcPct val="110000"/>
              </a:lnSpc>
              <a:spcBef>
                <a:spcPts val="700"/>
              </a:spcBef>
              <a:spcAft>
                <a:spcPts val="0"/>
              </a:spcAft>
              <a:buSzPts val="2000"/>
              <a:buNone/>
            </a:pPr>
            <a:br>
              <a:rPr lang="en-US"/>
            </a:b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74"/>
        <p:cNvGrpSpPr/>
        <p:nvPr/>
      </p:nvGrpSpPr>
      <p:grpSpPr>
        <a:xfrm>
          <a:off x="0" y="0"/>
          <a:ext cx="0" cy="0"/>
          <a:chOff x="0" y="0"/>
          <a:chExt cx="0" cy="0"/>
        </a:xfrm>
      </p:grpSpPr>
      <p:sp>
        <p:nvSpPr>
          <p:cNvPr id="375" name="Google Shape;375;p52"/>
          <p:cNvSpPr txBox="1">
            <a:spLocks noGrp="1"/>
          </p:cNvSpPr>
          <p:nvPr>
            <p:ph type="title"/>
          </p:nvPr>
        </p:nvSpPr>
        <p:spPr>
          <a:xfrm>
            <a:off x="1251678" y="382385"/>
            <a:ext cx="10178322" cy="8935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4000"/>
              <a:buFont typeface="Gill Sans"/>
              <a:buNone/>
            </a:pPr>
            <a:r>
              <a:rPr lang="en-US" sz="4000" b="1" i="0" u="none" strike="noStrike">
                <a:solidFill>
                  <a:schemeClr val="accent1"/>
                </a:solidFill>
                <a:latin typeface="Gill Sans"/>
                <a:ea typeface="Gill Sans"/>
                <a:cs typeface="Gill Sans"/>
                <a:sym typeface="Gill Sans"/>
              </a:rPr>
              <a:t>RISK FACTORS</a:t>
            </a:r>
            <a:r>
              <a:rPr lang="en-US" sz="4000" b="0" i="0" u="none" strike="noStrike">
                <a:solidFill>
                  <a:schemeClr val="accent1"/>
                </a:solidFill>
                <a:latin typeface="Gill Sans"/>
                <a:ea typeface="Gill Sans"/>
                <a:cs typeface="Gill Sans"/>
                <a:sym typeface="Gill Sans"/>
              </a:rPr>
              <a:t>: </a:t>
            </a:r>
            <a:endParaRPr sz="4000">
              <a:solidFill>
                <a:schemeClr val="accent1"/>
              </a:solidFill>
              <a:latin typeface="Gill Sans"/>
              <a:ea typeface="Gill Sans"/>
              <a:cs typeface="Gill Sans"/>
              <a:sym typeface="Gill Sans"/>
            </a:endParaRPr>
          </a:p>
        </p:txBody>
      </p:sp>
      <p:sp>
        <p:nvSpPr>
          <p:cNvPr id="376" name="Google Shape;376;p52"/>
          <p:cNvSpPr txBox="1">
            <a:spLocks noGrp="1"/>
          </p:cNvSpPr>
          <p:nvPr>
            <p:ph type="body" idx="1"/>
          </p:nvPr>
        </p:nvSpPr>
        <p:spPr>
          <a:xfrm>
            <a:off x="1543629" y="1554810"/>
            <a:ext cx="4197951" cy="4428736"/>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Hypertension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Known aneurysm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Previous SAH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Smoking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Alcohol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FHx </a:t>
            </a:r>
            <a:endParaRPr/>
          </a:p>
          <a:p>
            <a:pPr marL="0" lvl="0" indent="0" algn="l" rtl="0">
              <a:lnSpc>
                <a:spcPct val="110000"/>
              </a:lnSpc>
              <a:spcBef>
                <a:spcPts val="0"/>
              </a:spcBef>
              <a:spcAft>
                <a:spcPts val="0"/>
              </a:spcAft>
              <a:buSzPts val="2000"/>
              <a:buNone/>
            </a:pPr>
            <a:br>
              <a:rPr lang="en-US" b="0"/>
            </a:br>
            <a:endParaRPr/>
          </a:p>
        </p:txBody>
      </p:sp>
      <p:sp>
        <p:nvSpPr>
          <p:cNvPr id="377" name="Google Shape;377;p52"/>
          <p:cNvSpPr txBox="1"/>
          <p:nvPr/>
        </p:nvSpPr>
        <p:spPr>
          <a:xfrm>
            <a:off x="6200633" y="1397675"/>
            <a:ext cx="4739690" cy="45858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Gill Sans"/>
                <a:ea typeface="Gill Sans"/>
                <a:cs typeface="Gill Sans"/>
                <a:sym typeface="Gill Sans"/>
              </a:rPr>
              <a:t>Bleeding disorders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3200"/>
              <a:buFont typeface="Arial"/>
              <a:buChar char="•"/>
            </a:pPr>
            <a:r>
              <a:rPr lang="en-US" sz="3200" b="0" i="0" u="none" strike="noStrike" cap="none">
                <a:solidFill>
                  <a:srgbClr val="FF0000"/>
                </a:solidFill>
                <a:latin typeface="Gill Sans"/>
                <a:ea typeface="Gill Sans"/>
                <a:cs typeface="Gill Sans"/>
                <a:sym typeface="Gill Sans"/>
              </a:rPr>
              <a:t>PKD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3200"/>
              <a:buFont typeface="Arial"/>
              <a:buChar char="•"/>
            </a:pPr>
            <a:r>
              <a:rPr lang="en-US" sz="3200" b="0" i="0" u="none" strike="noStrike" cap="none">
                <a:solidFill>
                  <a:srgbClr val="FF0000"/>
                </a:solidFill>
                <a:latin typeface="Gill Sans"/>
                <a:ea typeface="Gill Sans"/>
                <a:cs typeface="Gill Sans"/>
                <a:sym typeface="Gill Sans"/>
              </a:rPr>
              <a:t>Coarctation of aorta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3200"/>
              <a:buFont typeface="Arial"/>
              <a:buChar char="•"/>
            </a:pPr>
            <a:r>
              <a:rPr lang="en-US" sz="3200" b="0" i="0" u="none" strike="noStrike" cap="none">
                <a:solidFill>
                  <a:srgbClr val="FF0000"/>
                </a:solidFill>
                <a:latin typeface="Gill Sans"/>
                <a:ea typeface="Gill Sans"/>
                <a:cs typeface="Gill Sans"/>
                <a:sym typeface="Gill Sans"/>
              </a:rPr>
              <a:t>Connective tissue disorders - ED, Marfans </a:t>
            </a:r>
            <a:r>
              <a:rPr lang="en-US" sz="3200" b="0" i="0" u="none" strike="noStrike" cap="none">
                <a:solidFill>
                  <a:srgbClr val="000000"/>
                </a:solidFill>
                <a:latin typeface="Gill Sans"/>
                <a:ea typeface="Gill Sans"/>
                <a:cs typeface="Gill Sans"/>
                <a:sym typeface="Gill Sans"/>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Gill Sans"/>
                <a:ea typeface="Gill Sans"/>
                <a:cs typeface="Gill Sans"/>
                <a:sym typeface="Gill Sans"/>
              </a:rPr>
              <a:t>Associated with berry aneurysms</a:t>
            </a:r>
            <a:endParaRPr sz="32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Gill Sans"/>
                <a:ea typeface="Gill Sans"/>
                <a:cs typeface="Gill Sans"/>
                <a:sym typeface="Gill Sans"/>
              </a:rPr>
            </a:b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81"/>
        <p:cNvGrpSpPr/>
        <p:nvPr/>
      </p:nvGrpSpPr>
      <p:grpSpPr>
        <a:xfrm>
          <a:off x="0" y="0"/>
          <a:ext cx="0" cy="0"/>
          <a:chOff x="0" y="0"/>
          <a:chExt cx="0" cy="0"/>
        </a:xfrm>
      </p:grpSpPr>
      <p:pic>
        <p:nvPicPr>
          <p:cNvPr id="382" name="Google Shape;382;p53" descr="Aneurysms - Neurology - Medbullets Step 1"/>
          <p:cNvPicPr preferRelativeResize="0"/>
          <p:nvPr/>
        </p:nvPicPr>
        <p:blipFill rotWithShape="1">
          <a:blip r:embed="rId3">
            <a:alphaModFix/>
          </a:blip>
          <a:srcRect/>
          <a:stretch/>
        </p:blipFill>
        <p:spPr>
          <a:xfrm>
            <a:off x="3169672" y="857027"/>
            <a:ext cx="5852656" cy="51439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94" name="Google Shape;194;p27"/>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5" name="Google Shape;195;p27"/>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96" name="Google Shape;196;p27"/>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Aims and Objectives</a:t>
            </a:r>
            <a:endParaRPr sz="1800" b="0" i="0" u="none" strike="noStrike" cap="none">
              <a:solidFill>
                <a:schemeClr val="dk1"/>
              </a:solidFill>
              <a:latin typeface="Calibri"/>
              <a:ea typeface="Calibri"/>
              <a:cs typeface="Calibri"/>
              <a:sym typeface="Calibri"/>
            </a:endParaRPr>
          </a:p>
        </p:txBody>
      </p:sp>
      <p:graphicFrame>
        <p:nvGraphicFramePr>
          <p:cNvPr id="197" name="Google Shape;197;p27"/>
          <p:cNvGraphicFramePr/>
          <p:nvPr/>
        </p:nvGraphicFramePr>
        <p:xfrm>
          <a:off x="1465900" y="1686000"/>
          <a:ext cx="3000000" cy="3000000"/>
        </p:xfrm>
        <a:graphic>
          <a:graphicData uri="http://schemas.openxmlformats.org/drawingml/2006/table">
            <a:tbl>
              <a:tblPr>
                <a:noFill/>
                <a:tableStyleId>{5447CD6D-A0E0-469B-BDAA-27321B5E6309}</a:tableStyleId>
              </a:tblPr>
              <a:tblGrid>
                <a:gridCol w="9712825">
                  <a:extLst>
                    <a:ext uri="{9D8B030D-6E8A-4147-A177-3AD203B41FA5}">
                      <a16:colId xmlns:a16="http://schemas.microsoft.com/office/drawing/2014/main" val="20000"/>
                    </a:ext>
                  </a:extLst>
                </a:gridCol>
              </a:tblGrid>
              <a:tr h="4451425">
                <a:tc>
                  <a:txBody>
                    <a:bodyPr/>
                    <a:lstStyle/>
                    <a:p>
                      <a:pPr marL="457200" marR="0" lvl="0" indent="-317500" algn="l" rtl="0">
                        <a:lnSpc>
                          <a:spcPct val="115000"/>
                        </a:lnSpc>
                        <a:spcBef>
                          <a:spcPts val="0"/>
                        </a:spcBef>
                        <a:spcAft>
                          <a:spcPts val="0"/>
                        </a:spcAft>
                        <a:buClr>
                          <a:srgbClr val="009900"/>
                        </a:buClr>
                        <a:buSzPts val="1400"/>
                        <a:buFont typeface="Arial"/>
                        <a:buChar char="●"/>
                      </a:pPr>
                      <a:r>
                        <a:rPr lang="en-US" sz="1500" u="none" strike="noStrike" cap="none">
                          <a:solidFill>
                            <a:srgbClr val="009900"/>
                          </a:solidFill>
                          <a:latin typeface="Roboto"/>
                          <a:ea typeface="Roboto"/>
                          <a:cs typeface="Roboto"/>
                          <a:sym typeface="Roboto"/>
                        </a:rPr>
                        <a:t>Stroke:  Ischaemic stroke,  Haemorrhagic stroke, Transient ischemic attack</a:t>
                      </a:r>
                      <a:endParaRPr sz="1500" u="none" strike="noStrike" cap="none">
                        <a:solidFill>
                          <a:srgbClr val="009900"/>
                        </a:solidFill>
                        <a:latin typeface="Roboto"/>
                        <a:ea typeface="Roboto"/>
                        <a:cs typeface="Roboto"/>
                        <a:sym typeface="Roboto"/>
                      </a:endParaRPr>
                    </a:p>
                    <a:p>
                      <a:pPr marL="457200" marR="0" lvl="0" indent="-317500" algn="l" rtl="0">
                        <a:lnSpc>
                          <a:spcPct val="115000"/>
                        </a:lnSpc>
                        <a:spcBef>
                          <a:spcPts val="0"/>
                        </a:spcBef>
                        <a:spcAft>
                          <a:spcPts val="0"/>
                        </a:spcAft>
                        <a:buClr>
                          <a:srgbClr val="009900"/>
                        </a:buClr>
                        <a:buSzPts val="1400"/>
                        <a:buFont typeface="Roboto"/>
                        <a:buChar char="●"/>
                      </a:pPr>
                      <a:r>
                        <a:rPr lang="en-US" sz="1500" u="none" strike="noStrike" cap="none">
                          <a:solidFill>
                            <a:srgbClr val="009900"/>
                          </a:solidFill>
                          <a:latin typeface="Roboto"/>
                          <a:ea typeface="Roboto"/>
                          <a:cs typeface="Roboto"/>
                          <a:sym typeface="Roboto"/>
                        </a:rPr>
                        <a:t>Haematomas: Intracerebral haemorrhage, Subarachnoid haemorrhage, Extradural (epidural) haemorrhage, Subdural haemorrhage</a:t>
                      </a:r>
                      <a:endParaRPr sz="1500" u="none" strike="noStrike" cap="none">
                        <a:solidFill>
                          <a:srgbClr val="009900"/>
                        </a:solidFill>
                        <a:latin typeface="Roboto"/>
                        <a:ea typeface="Roboto"/>
                        <a:cs typeface="Roboto"/>
                        <a:sym typeface="Roboto"/>
                      </a:endParaRPr>
                    </a:p>
                    <a:p>
                      <a:pPr marL="457200" marR="0" lvl="0" indent="-317500" algn="l" rtl="0">
                        <a:lnSpc>
                          <a:spcPct val="115000"/>
                        </a:lnSpc>
                        <a:spcBef>
                          <a:spcPts val="0"/>
                        </a:spcBef>
                        <a:spcAft>
                          <a:spcPts val="0"/>
                        </a:spcAft>
                        <a:buClr>
                          <a:srgbClr val="FF0000"/>
                        </a:buClr>
                        <a:buSzPts val="1400"/>
                        <a:buFont typeface="Roboto"/>
                        <a:buChar char="●"/>
                      </a:pPr>
                      <a:r>
                        <a:rPr lang="en-US" sz="1500" u="none" strike="noStrike" cap="none">
                          <a:solidFill>
                            <a:srgbClr val="FF0000"/>
                          </a:solidFill>
                          <a:latin typeface="Roboto"/>
                          <a:ea typeface="Roboto"/>
                          <a:cs typeface="Roboto"/>
                          <a:sym typeface="Roboto"/>
                        </a:rPr>
                        <a:t>Amaurosis fugax; a symptom. Note when it can occur.</a:t>
                      </a:r>
                      <a:endParaRPr sz="1500" u="none" strike="noStrike" cap="none">
                        <a:solidFill>
                          <a:srgbClr val="FF0000"/>
                        </a:solidFill>
                        <a:latin typeface="Roboto"/>
                        <a:ea typeface="Roboto"/>
                        <a:cs typeface="Roboto"/>
                        <a:sym typeface="Roboto"/>
                      </a:endParaRPr>
                    </a:p>
                    <a:p>
                      <a:pPr marL="457200" marR="0" lvl="0" indent="-317500" algn="l" rtl="0">
                        <a:lnSpc>
                          <a:spcPct val="115000"/>
                        </a:lnSpc>
                        <a:spcBef>
                          <a:spcPts val="0"/>
                        </a:spcBef>
                        <a:spcAft>
                          <a:spcPts val="0"/>
                        </a:spcAft>
                        <a:buClr>
                          <a:srgbClr val="FF0000"/>
                        </a:buClr>
                        <a:buSzPts val="1400"/>
                        <a:buFont typeface="Roboto"/>
                        <a:buChar char="●"/>
                      </a:pPr>
                      <a:r>
                        <a:rPr lang="en-US" sz="1500" u="none" strike="noStrike" cap="none">
                          <a:solidFill>
                            <a:srgbClr val="009900"/>
                          </a:solidFill>
                          <a:latin typeface="Roboto"/>
                          <a:ea typeface="Roboto"/>
                          <a:cs typeface="Roboto"/>
                          <a:sym typeface="Roboto"/>
                        </a:rPr>
                        <a:t>CNS infection; Meningitis (bacterial, viral and fungal), </a:t>
                      </a:r>
                      <a:r>
                        <a:rPr lang="en-US" sz="1500" u="none" strike="noStrike" cap="none">
                          <a:solidFill>
                            <a:srgbClr val="FFC000"/>
                          </a:solidFill>
                          <a:latin typeface="Roboto"/>
                          <a:ea typeface="Roboto"/>
                          <a:cs typeface="Roboto"/>
                          <a:sym typeface="Roboto"/>
                        </a:rPr>
                        <a:t>Encephalitis</a:t>
                      </a:r>
                      <a:endParaRPr sz="1500" u="none" strike="noStrike" cap="none">
                        <a:solidFill>
                          <a:srgbClr val="FFC000"/>
                        </a:solidFill>
                        <a:latin typeface="Roboto"/>
                        <a:ea typeface="Roboto"/>
                        <a:cs typeface="Roboto"/>
                        <a:sym typeface="Roboto"/>
                      </a:endParaRPr>
                    </a:p>
                    <a:p>
                      <a:pPr marL="457200" marR="0" lvl="0" indent="-317500" algn="l" rtl="0">
                        <a:lnSpc>
                          <a:spcPct val="115000"/>
                        </a:lnSpc>
                        <a:spcBef>
                          <a:spcPts val="0"/>
                        </a:spcBef>
                        <a:spcAft>
                          <a:spcPts val="0"/>
                        </a:spcAft>
                        <a:buClr>
                          <a:srgbClr val="FF0000"/>
                        </a:buClr>
                        <a:buSzPts val="1400"/>
                        <a:buFont typeface="Arial"/>
                        <a:buChar char="●"/>
                      </a:pPr>
                      <a:r>
                        <a:rPr lang="en-US" sz="1500" u="none" strike="noStrike" cap="none">
                          <a:solidFill>
                            <a:srgbClr val="009900"/>
                          </a:solidFill>
                          <a:latin typeface="Roboto"/>
                          <a:ea typeface="Roboto"/>
                          <a:cs typeface="Roboto"/>
                          <a:sym typeface="Roboto"/>
                        </a:rPr>
                        <a:t>Epilepsy;  Other causes of seizures and differentiating epilepsy from these,  Generalised seizures,  Focal seizures (simple and complex)</a:t>
                      </a:r>
                      <a:endParaRPr sz="1500" u="none" strike="noStrike" cap="none">
                        <a:solidFill>
                          <a:srgbClr val="009900"/>
                        </a:solidFill>
                        <a:latin typeface="Roboto"/>
                        <a:ea typeface="Roboto"/>
                        <a:cs typeface="Roboto"/>
                        <a:sym typeface="Roboto"/>
                      </a:endParaRPr>
                    </a:p>
                    <a:p>
                      <a:pPr marL="457200" marR="0" lvl="0" indent="-317500" algn="l" rtl="0">
                        <a:lnSpc>
                          <a:spcPct val="115000"/>
                        </a:lnSpc>
                        <a:spcBef>
                          <a:spcPts val="0"/>
                        </a:spcBef>
                        <a:spcAft>
                          <a:spcPts val="0"/>
                        </a:spcAft>
                        <a:buClr>
                          <a:srgbClr val="FFC000"/>
                        </a:buClr>
                        <a:buSzPts val="1400"/>
                        <a:buFont typeface="Roboto"/>
                        <a:buChar char="●"/>
                      </a:pPr>
                      <a:r>
                        <a:rPr lang="en-US" sz="1500" u="none" strike="noStrike" cap="none">
                          <a:solidFill>
                            <a:srgbClr val="FFC000"/>
                          </a:solidFill>
                          <a:latin typeface="Roboto"/>
                          <a:ea typeface="Roboto"/>
                          <a:cs typeface="Roboto"/>
                          <a:sym typeface="Roboto"/>
                        </a:rPr>
                        <a:t>Spinal cord compression (including sciatica)</a:t>
                      </a:r>
                      <a:endParaRPr sz="1500" u="none" strike="noStrike" cap="none">
                        <a:solidFill>
                          <a:srgbClr val="FFC000"/>
                        </a:solidFill>
                        <a:latin typeface="Roboto"/>
                        <a:ea typeface="Roboto"/>
                        <a:cs typeface="Roboto"/>
                        <a:sym typeface="Roboto"/>
                      </a:endParaRPr>
                    </a:p>
                    <a:p>
                      <a:pPr marL="457200" marR="0" lvl="0" indent="-317500" algn="l" rtl="0">
                        <a:lnSpc>
                          <a:spcPct val="115000"/>
                        </a:lnSpc>
                        <a:spcBef>
                          <a:spcPts val="0"/>
                        </a:spcBef>
                        <a:spcAft>
                          <a:spcPts val="0"/>
                        </a:spcAft>
                        <a:buClr>
                          <a:srgbClr val="FFC000"/>
                        </a:buClr>
                        <a:buSzPts val="1400"/>
                        <a:buFont typeface="Roboto"/>
                        <a:buChar char="●"/>
                      </a:pPr>
                      <a:r>
                        <a:rPr lang="en-US" sz="1500" u="none" strike="noStrike" cap="none">
                          <a:solidFill>
                            <a:srgbClr val="FFC000"/>
                          </a:solidFill>
                          <a:latin typeface="Roboto"/>
                          <a:ea typeface="Roboto"/>
                          <a:cs typeface="Roboto"/>
                          <a:sym typeface="Roboto"/>
                        </a:rPr>
                        <a:t>Cauda equina</a:t>
                      </a:r>
                      <a:endParaRPr sz="1500" u="none" strike="noStrike" cap="none">
                        <a:solidFill>
                          <a:srgbClr val="FFC000"/>
                        </a:solidFill>
                        <a:latin typeface="Roboto"/>
                        <a:ea typeface="Roboto"/>
                        <a:cs typeface="Roboto"/>
                        <a:sym typeface="Roboto"/>
                      </a:endParaRPr>
                    </a:p>
                    <a:p>
                      <a:pPr marL="457200" marR="0" lvl="0" indent="-317500" algn="l" rtl="0">
                        <a:lnSpc>
                          <a:spcPct val="115000"/>
                        </a:lnSpc>
                        <a:spcBef>
                          <a:spcPts val="0"/>
                        </a:spcBef>
                        <a:spcAft>
                          <a:spcPts val="0"/>
                        </a:spcAft>
                        <a:buClr>
                          <a:srgbClr val="FFC000"/>
                        </a:buClr>
                        <a:buSzPts val="1400"/>
                        <a:buFont typeface="Roboto"/>
                        <a:buChar char="●"/>
                      </a:pPr>
                      <a:r>
                        <a:rPr lang="en-US" sz="1500" u="none" strike="noStrike" cap="none">
                          <a:solidFill>
                            <a:srgbClr val="FFC000"/>
                          </a:solidFill>
                          <a:latin typeface="Roboto"/>
                          <a:ea typeface="Roboto"/>
                          <a:cs typeface="Roboto"/>
                          <a:sym typeface="Roboto"/>
                        </a:rPr>
                        <a:t>Cranial nerve lesions</a:t>
                      </a:r>
                      <a:endParaRPr sz="1500" u="none" strike="noStrike" cap="none">
                        <a:solidFill>
                          <a:srgbClr val="FFC000"/>
                        </a:solidFill>
                        <a:latin typeface="Roboto"/>
                        <a:ea typeface="Roboto"/>
                        <a:cs typeface="Roboto"/>
                        <a:sym typeface="Roboto"/>
                      </a:endParaRPr>
                    </a:p>
                    <a:p>
                      <a:pPr marL="457200" marR="0" lvl="0" indent="-323850" algn="l" rtl="0">
                        <a:lnSpc>
                          <a:spcPct val="115000"/>
                        </a:lnSpc>
                        <a:spcBef>
                          <a:spcPts val="0"/>
                        </a:spcBef>
                        <a:spcAft>
                          <a:spcPts val="0"/>
                        </a:spcAft>
                        <a:buClr>
                          <a:srgbClr val="009900"/>
                        </a:buClr>
                        <a:buSzPts val="1500"/>
                        <a:buFont typeface="Roboto"/>
                        <a:buChar char="●"/>
                      </a:pPr>
                      <a:r>
                        <a:rPr lang="en-US" sz="1500" u="none" strike="noStrike" cap="none">
                          <a:solidFill>
                            <a:srgbClr val="009900"/>
                          </a:solidFill>
                          <a:latin typeface="Roboto"/>
                          <a:ea typeface="Roboto"/>
                          <a:cs typeface="Roboto"/>
                          <a:sym typeface="Roboto"/>
                        </a:rPr>
                        <a:t>Myasthenia Gravis</a:t>
                      </a:r>
                      <a:endParaRPr sz="1500" u="none" strike="noStrike" cap="none">
                        <a:solidFill>
                          <a:srgbClr val="009900"/>
                        </a:solidFill>
                        <a:latin typeface="Roboto"/>
                        <a:ea typeface="Roboto"/>
                        <a:cs typeface="Roboto"/>
                        <a:sym typeface="Roboto"/>
                      </a:endParaRPr>
                    </a:p>
                    <a:p>
                      <a:pPr marL="457200" marR="0" lvl="0" indent="-317500" algn="l" rtl="0">
                        <a:lnSpc>
                          <a:spcPct val="115000"/>
                        </a:lnSpc>
                        <a:spcBef>
                          <a:spcPts val="0"/>
                        </a:spcBef>
                        <a:spcAft>
                          <a:spcPts val="0"/>
                        </a:spcAft>
                        <a:buClr>
                          <a:srgbClr val="FF0000"/>
                        </a:buClr>
                        <a:buSzPts val="1400"/>
                        <a:buFont typeface="Roboto"/>
                        <a:buChar char="●"/>
                      </a:pPr>
                      <a:r>
                        <a:rPr lang="en-US" sz="1500" u="none" strike="noStrike" cap="none">
                          <a:solidFill>
                            <a:srgbClr val="FF0000"/>
                          </a:solidFill>
                          <a:latin typeface="Roboto"/>
                          <a:ea typeface="Roboto"/>
                          <a:cs typeface="Roboto"/>
                          <a:sym typeface="Roboto"/>
                        </a:rPr>
                        <a:t>Lambert Eaton Syndrome</a:t>
                      </a:r>
                      <a:endParaRPr sz="1500" u="none" strike="noStrike" cap="none">
                        <a:solidFill>
                          <a:srgbClr val="FF0000"/>
                        </a:solidFill>
                        <a:latin typeface="Roboto"/>
                        <a:ea typeface="Roboto"/>
                        <a:cs typeface="Roboto"/>
                        <a:sym typeface="Roboto"/>
                      </a:endParaRPr>
                    </a:p>
                    <a:p>
                      <a:pPr marL="457200" marR="0" lvl="0" indent="-317500" algn="l" rtl="0">
                        <a:lnSpc>
                          <a:spcPct val="115000"/>
                        </a:lnSpc>
                        <a:spcBef>
                          <a:spcPts val="0"/>
                        </a:spcBef>
                        <a:spcAft>
                          <a:spcPts val="0"/>
                        </a:spcAft>
                        <a:buClr>
                          <a:srgbClr val="FFC000"/>
                        </a:buClr>
                        <a:buSzPts val="1400"/>
                        <a:buFont typeface="Roboto"/>
                        <a:buChar char="●"/>
                      </a:pPr>
                      <a:r>
                        <a:rPr lang="en-US" sz="1500" u="none" strike="noStrike" cap="none">
                          <a:solidFill>
                            <a:srgbClr val="FFC000"/>
                          </a:solidFill>
                          <a:latin typeface="Roboto"/>
                          <a:ea typeface="Roboto"/>
                          <a:cs typeface="Roboto"/>
                          <a:sym typeface="Roboto"/>
                        </a:rPr>
                        <a:t>Syncope</a:t>
                      </a:r>
                      <a:endParaRPr sz="1500" u="none" strike="noStrike" cap="none">
                        <a:solidFill>
                          <a:srgbClr val="FFC000"/>
                        </a:solidFill>
                        <a:latin typeface="Roboto"/>
                        <a:ea typeface="Roboto"/>
                        <a:cs typeface="Roboto"/>
                        <a:sym typeface="Roboto"/>
                      </a:endParaRPr>
                    </a:p>
                    <a:p>
                      <a:pPr marL="457200" marR="0" lvl="0" indent="-317500" algn="l" rtl="0">
                        <a:lnSpc>
                          <a:spcPct val="115000"/>
                        </a:lnSpc>
                        <a:spcBef>
                          <a:spcPts val="0"/>
                        </a:spcBef>
                        <a:spcAft>
                          <a:spcPts val="0"/>
                        </a:spcAft>
                        <a:buClr>
                          <a:srgbClr val="FFC000"/>
                        </a:buClr>
                        <a:buSzPts val="1400"/>
                        <a:buFont typeface="Arial"/>
                        <a:buChar char="●"/>
                      </a:pPr>
                      <a:r>
                        <a:rPr lang="en-US" sz="1500" u="none" strike="noStrike" cap="none">
                          <a:solidFill>
                            <a:srgbClr val="FFC000"/>
                          </a:solidFill>
                          <a:latin typeface="Roboto"/>
                          <a:ea typeface="Roboto"/>
                          <a:cs typeface="Roboto"/>
                          <a:sym typeface="Roboto"/>
                        </a:rPr>
                        <a:t>Limb neuropathies; Carpal tunnel syndrome,</a:t>
                      </a:r>
                      <a:r>
                        <a:rPr lang="en-US" sz="1500" u="none" strike="noStrike" cap="none">
                          <a:solidFill>
                            <a:srgbClr val="FF0000"/>
                          </a:solidFill>
                          <a:latin typeface="Roboto"/>
                          <a:ea typeface="Roboto"/>
                          <a:cs typeface="Roboto"/>
                          <a:sym typeface="Roboto"/>
                        </a:rPr>
                        <a:t> ‘Wrist drop’,  ‘Claw hand’, </a:t>
                      </a:r>
                      <a:r>
                        <a:rPr lang="en-US" sz="1500" u="none" strike="noStrike" cap="none">
                          <a:solidFill>
                            <a:srgbClr val="FFC000"/>
                          </a:solidFill>
                          <a:latin typeface="Roboto"/>
                          <a:ea typeface="Roboto"/>
                          <a:cs typeface="Roboto"/>
                          <a:sym typeface="Roboto"/>
                        </a:rPr>
                        <a:t> ‘Foot drop’</a:t>
                      </a:r>
                      <a:endParaRPr sz="1500" u="none" strike="noStrike" cap="none">
                        <a:solidFill>
                          <a:srgbClr val="FFC000"/>
                        </a:solidFill>
                        <a:latin typeface="Roboto"/>
                        <a:ea typeface="Roboto"/>
                        <a:cs typeface="Roboto"/>
                        <a:sym typeface="Roboto"/>
                      </a:endParaRPr>
                    </a:p>
                    <a:p>
                      <a:pPr marL="0" marR="0" lvl="0" indent="0" algn="l" rtl="0">
                        <a:lnSpc>
                          <a:spcPct val="115000"/>
                        </a:lnSpc>
                        <a:spcBef>
                          <a:spcPts val="1200"/>
                        </a:spcBef>
                        <a:spcAft>
                          <a:spcPts val="0"/>
                        </a:spcAft>
                        <a:buClr>
                          <a:srgbClr val="000000"/>
                        </a:buClr>
                        <a:buSzPts val="1200"/>
                        <a:buFont typeface="Arial"/>
                        <a:buNone/>
                      </a:pPr>
                      <a:endParaRPr sz="1200" u="none" strike="noStrike" cap="none">
                        <a:solidFill>
                          <a:srgbClr val="3BA33B"/>
                        </a:solidFill>
                      </a:endParaRPr>
                    </a:p>
                  </a:txBody>
                  <a:tcPr marL="68575" marR="6857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86"/>
        <p:cNvGrpSpPr/>
        <p:nvPr/>
      </p:nvGrpSpPr>
      <p:grpSpPr>
        <a:xfrm>
          <a:off x="0" y="0"/>
          <a:ext cx="0" cy="0"/>
          <a:chOff x="0" y="0"/>
          <a:chExt cx="0" cy="0"/>
        </a:xfrm>
      </p:grpSpPr>
      <p:sp>
        <p:nvSpPr>
          <p:cNvPr id="387" name="Google Shape;387;p54"/>
          <p:cNvSpPr txBox="1">
            <a:spLocks noGrp="1"/>
          </p:cNvSpPr>
          <p:nvPr>
            <p:ph type="body" idx="1"/>
          </p:nvPr>
        </p:nvSpPr>
        <p:spPr>
          <a:xfrm>
            <a:off x="1251675" y="746626"/>
            <a:ext cx="10178400" cy="59520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10000"/>
              </a:lnSpc>
              <a:spcBef>
                <a:spcPts val="0"/>
              </a:spcBef>
              <a:spcAft>
                <a:spcPts val="0"/>
              </a:spcAft>
              <a:buSzPct val="100000"/>
              <a:buNone/>
            </a:pPr>
            <a:r>
              <a:rPr lang="en-US" sz="2800" b="1" i="0" u="none" strike="noStrike">
                <a:solidFill>
                  <a:schemeClr val="accent1"/>
                </a:solidFill>
              </a:rPr>
              <a:t>Aetiology</a:t>
            </a:r>
            <a:r>
              <a:rPr lang="en-US" sz="2800" b="0" i="0" u="none" strike="noStrike">
                <a:solidFill>
                  <a:schemeClr val="accent1"/>
                </a:solidFill>
              </a:rPr>
              <a:t>: </a:t>
            </a:r>
            <a:endParaRPr sz="2800" b="0">
              <a:solidFill>
                <a:schemeClr val="accent1"/>
              </a:solidFill>
            </a:endParaRPr>
          </a:p>
          <a:p>
            <a:pPr marL="0" lvl="0" indent="0" algn="l" rtl="0">
              <a:lnSpc>
                <a:spcPct val="150000"/>
              </a:lnSpc>
              <a:spcBef>
                <a:spcPts val="0"/>
              </a:spcBef>
              <a:spcAft>
                <a:spcPts val="0"/>
              </a:spcAft>
              <a:buSzPct val="100000"/>
              <a:buNone/>
            </a:pPr>
            <a:r>
              <a:rPr lang="en-US" sz="2800" i="0" u="none" strike="noStrike">
                <a:solidFill>
                  <a:srgbClr val="000000"/>
                </a:solidFill>
              </a:rPr>
              <a:t>- </a:t>
            </a:r>
            <a:r>
              <a:rPr lang="en-US" sz="2800" b="0" i="0" u="none" strike="noStrike">
                <a:solidFill>
                  <a:srgbClr val="000000"/>
                </a:solidFill>
              </a:rPr>
              <a:t>Traumatic injury </a:t>
            </a:r>
            <a:endParaRPr sz="2800" b="0"/>
          </a:p>
          <a:p>
            <a:pPr marL="0" lvl="0" indent="0" algn="l" rtl="0">
              <a:lnSpc>
                <a:spcPct val="150000"/>
              </a:lnSpc>
              <a:spcBef>
                <a:spcPts val="0"/>
              </a:spcBef>
              <a:spcAft>
                <a:spcPts val="0"/>
              </a:spcAft>
              <a:buSzPct val="100000"/>
              <a:buNone/>
            </a:pPr>
            <a:r>
              <a:rPr lang="en-US" sz="2800" b="0" i="0" u="none" strike="noStrike">
                <a:solidFill>
                  <a:srgbClr val="000000"/>
                </a:solidFill>
              </a:rPr>
              <a:t>- Aneurysmal rupture - berry (70-80%) at communicating branches </a:t>
            </a:r>
            <a:endParaRPr sz="2800" b="0"/>
          </a:p>
          <a:p>
            <a:pPr marL="0" lvl="0" indent="0" algn="l" rtl="0">
              <a:lnSpc>
                <a:spcPct val="150000"/>
              </a:lnSpc>
              <a:spcBef>
                <a:spcPts val="0"/>
              </a:spcBef>
              <a:spcAft>
                <a:spcPts val="0"/>
              </a:spcAft>
              <a:buSzPct val="100000"/>
              <a:buNone/>
            </a:pPr>
            <a:r>
              <a:rPr lang="en-US" sz="2800" b="0" i="0" u="none" strike="noStrike">
                <a:solidFill>
                  <a:srgbClr val="000000"/>
                </a:solidFill>
              </a:rPr>
              <a:t>- AV malformations - abnormal artery and venous connections (15% of cases) </a:t>
            </a:r>
            <a:endParaRPr sz="2800" b="0"/>
          </a:p>
          <a:p>
            <a:pPr marL="0" lvl="0" indent="0" algn="l" rtl="0">
              <a:lnSpc>
                <a:spcPct val="150000"/>
              </a:lnSpc>
              <a:spcBef>
                <a:spcPts val="0"/>
              </a:spcBef>
              <a:spcAft>
                <a:spcPts val="0"/>
              </a:spcAft>
              <a:buSzPct val="100000"/>
              <a:buNone/>
            </a:pPr>
            <a:r>
              <a:rPr lang="en-US" sz="2800" b="0" i="0" u="none" strike="noStrike">
                <a:solidFill>
                  <a:srgbClr val="000000"/>
                </a:solidFill>
              </a:rPr>
              <a:t>- Idiopathic </a:t>
            </a:r>
            <a:endParaRPr/>
          </a:p>
          <a:p>
            <a:pPr marL="0" lvl="0" indent="0" algn="l" rtl="0">
              <a:lnSpc>
                <a:spcPct val="150000"/>
              </a:lnSpc>
              <a:spcBef>
                <a:spcPts val="0"/>
              </a:spcBef>
              <a:spcAft>
                <a:spcPts val="0"/>
              </a:spcAft>
              <a:buSzPct val="100000"/>
              <a:buNone/>
            </a:pPr>
            <a:endParaRPr sz="2800">
              <a:solidFill>
                <a:srgbClr val="000000"/>
              </a:solidFill>
            </a:endParaRPr>
          </a:p>
          <a:p>
            <a:pPr marL="0" lvl="0" indent="0" algn="l" rtl="0">
              <a:lnSpc>
                <a:spcPct val="110000"/>
              </a:lnSpc>
              <a:spcBef>
                <a:spcPts val="0"/>
              </a:spcBef>
              <a:spcAft>
                <a:spcPts val="0"/>
              </a:spcAft>
              <a:buSzPct val="100000"/>
              <a:buNone/>
            </a:pPr>
            <a:r>
              <a:rPr lang="en-US" sz="2800" b="1" i="0" u="none" strike="noStrike">
                <a:solidFill>
                  <a:schemeClr val="accent1"/>
                </a:solidFill>
              </a:rPr>
              <a:t>Pathophysiology</a:t>
            </a:r>
            <a:r>
              <a:rPr lang="en-US" sz="2800" b="0" i="0" u="none" strike="noStrike">
                <a:solidFill>
                  <a:schemeClr val="accent1"/>
                </a:solidFill>
              </a:rPr>
              <a:t>: </a:t>
            </a:r>
            <a:br>
              <a:rPr lang="en-US" sz="2800" b="0"/>
            </a:br>
            <a:endParaRPr sz="2800" b="0"/>
          </a:p>
          <a:p>
            <a:pPr marL="0" lvl="0" indent="0" algn="l" rtl="0">
              <a:lnSpc>
                <a:spcPct val="110000"/>
              </a:lnSpc>
              <a:spcBef>
                <a:spcPts val="0"/>
              </a:spcBef>
              <a:spcAft>
                <a:spcPts val="0"/>
              </a:spcAft>
              <a:buSzPct val="100000"/>
              <a:buNone/>
            </a:pPr>
            <a:r>
              <a:rPr lang="en-US" sz="2800" b="0" i="0" u="none" strike="noStrike">
                <a:solidFill>
                  <a:srgbClr val="000000"/>
                </a:solidFill>
              </a:rPr>
              <a:t>Tissue ischaemia - due to bleeding loss, causing cell death</a:t>
            </a:r>
            <a:endParaRPr/>
          </a:p>
          <a:p>
            <a:pPr marL="0" lvl="0" indent="0" algn="l" rtl="0">
              <a:lnSpc>
                <a:spcPct val="150000"/>
              </a:lnSpc>
              <a:spcBef>
                <a:spcPts val="0"/>
              </a:spcBef>
              <a:spcAft>
                <a:spcPts val="0"/>
              </a:spcAft>
              <a:buSzPct val="100000"/>
              <a:buNone/>
            </a:pPr>
            <a:endParaRPr sz="2800">
              <a:solidFill>
                <a:srgbClr val="000000"/>
              </a:solidFill>
            </a:endParaRPr>
          </a:p>
          <a:p>
            <a:pPr marL="0" lvl="0" indent="0" algn="l" rtl="0">
              <a:lnSpc>
                <a:spcPct val="150000"/>
              </a:lnSpc>
              <a:spcBef>
                <a:spcPts val="0"/>
              </a:spcBef>
              <a:spcAft>
                <a:spcPts val="0"/>
              </a:spcAft>
              <a:buSzPct val="100000"/>
              <a:buNone/>
            </a:pPr>
            <a:r>
              <a:rPr lang="en-US" sz="2800" b="0" i="0" u="none" strike="noStrike">
                <a:solidFill>
                  <a:srgbClr val="000000"/>
                </a:solidFill>
              </a:rPr>
              <a:t>Raised ICP - Blood into cranial space, space occupying lesion </a:t>
            </a:r>
            <a:endParaRPr/>
          </a:p>
          <a:p>
            <a:pPr marL="0" lvl="0" indent="0" algn="l" rtl="0">
              <a:lnSpc>
                <a:spcPct val="150000"/>
              </a:lnSpc>
              <a:spcBef>
                <a:spcPts val="0"/>
              </a:spcBef>
              <a:spcAft>
                <a:spcPts val="0"/>
              </a:spcAft>
              <a:buSzPct val="100000"/>
              <a:buNone/>
            </a:pPr>
            <a:endParaRPr sz="2800" b="0" i="0" u="none" strike="noStrike">
              <a:solidFill>
                <a:srgbClr val="000000"/>
              </a:solidFill>
            </a:endParaRPr>
          </a:p>
          <a:p>
            <a:pPr marL="0" lvl="0" indent="0" algn="l" rtl="0">
              <a:lnSpc>
                <a:spcPct val="150000"/>
              </a:lnSpc>
              <a:spcBef>
                <a:spcPts val="0"/>
              </a:spcBef>
              <a:spcAft>
                <a:spcPts val="0"/>
              </a:spcAft>
              <a:buSzPct val="100000"/>
              <a:buNone/>
            </a:pPr>
            <a:r>
              <a:rPr lang="en-US" sz="2800" b="0" i="0" u="none" strike="noStrike">
                <a:solidFill>
                  <a:srgbClr val="000000"/>
                </a:solidFill>
              </a:rPr>
              <a:t>Blood causing meningism - could obstruct CSF outflow (hydrocephalus)  </a:t>
            </a:r>
            <a:endParaRPr/>
          </a:p>
          <a:p>
            <a:pPr marL="0" lvl="0" indent="0" algn="l" rtl="0">
              <a:lnSpc>
                <a:spcPct val="150000"/>
              </a:lnSpc>
              <a:spcBef>
                <a:spcPts val="0"/>
              </a:spcBef>
              <a:spcAft>
                <a:spcPts val="0"/>
              </a:spcAft>
              <a:buSzPct val="100000"/>
              <a:buNone/>
            </a:pPr>
            <a:r>
              <a:rPr lang="en-US" sz="2800" b="0" i="0" u="none" strike="noStrike">
                <a:solidFill>
                  <a:srgbClr val="000000"/>
                </a:solidFill>
              </a:rPr>
              <a:t>Vasospasm - bleeding irritates other vessels causing ischaemic injury</a:t>
            </a:r>
            <a:endParaRPr/>
          </a:p>
          <a:p>
            <a:pPr marL="0" lvl="0" indent="0" algn="l" rtl="0">
              <a:lnSpc>
                <a:spcPct val="150000"/>
              </a:lnSpc>
              <a:spcBef>
                <a:spcPts val="0"/>
              </a:spcBef>
              <a:spcAft>
                <a:spcPts val="0"/>
              </a:spcAft>
              <a:buSzPct val="100000"/>
              <a:buNone/>
            </a:pPr>
            <a:br>
              <a:rPr lang="en-US"/>
            </a:b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91"/>
        <p:cNvGrpSpPr/>
        <p:nvPr/>
      </p:nvGrpSpPr>
      <p:grpSpPr>
        <a:xfrm>
          <a:off x="0" y="0"/>
          <a:ext cx="0" cy="0"/>
          <a:chOff x="0" y="0"/>
          <a:chExt cx="0" cy="0"/>
        </a:xfrm>
      </p:grpSpPr>
      <p:sp>
        <p:nvSpPr>
          <p:cNvPr id="392" name="Google Shape;392;p55"/>
          <p:cNvSpPr txBox="1">
            <a:spLocks noGrp="1"/>
          </p:cNvSpPr>
          <p:nvPr>
            <p:ph type="title"/>
          </p:nvPr>
        </p:nvSpPr>
        <p:spPr>
          <a:xfrm>
            <a:off x="1251678" y="382385"/>
            <a:ext cx="10178322" cy="78719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ct val="100000"/>
              <a:buFont typeface="Impact"/>
              <a:buNone/>
            </a:pPr>
            <a:r>
              <a:rPr lang="en-US">
                <a:solidFill>
                  <a:schemeClr val="accent1"/>
                </a:solidFill>
              </a:rPr>
              <a:t>CLINICAL PRESENTATION</a:t>
            </a:r>
            <a:endParaRPr>
              <a:solidFill>
                <a:schemeClr val="accent1"/>
              </a:solidFill>
            </a:endParaRPr>
          </a:p>
        </p:txBody>
      </p:sp>
      <p:sp>
        <p:nvSpPr>
          <p:cNvPr id="393" name="Google Shape;393;p55"/>
          <p:cNvSpPr txBox="1">
            <a:spLocks noGrp="1"/>
          </p:cNvSpPr>
          <p:nvPr>
            <p:ph type="body" idx="1"/>
          </p:nvPr>
        </p:nvSpPr>
        <p:spPr>
          <a:xfrm>
            <a:off x="1251678" y="1169581"/>
            <a:ext cx="8615336" cy="530603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SzPts val="2400"/>
              <a:buNone/>
            </a:pPr>
            <a:r>
              <a:rPr lang="en-US" sz="2400" b="1" i="0" u="none" strike="noStrike">
                <a:solidFill>
                  <a:srgbClr val="000000"/>
                </a:solidFill>
                <a:latin typeface="Arial"/>
                <a:ea typeface="Arial"/>
                <a:cs typeface="Arial"/>
                <a:sym typeface="Arial"/>
              </a:rPr>
              <a:t>Symptoms:</a:t>
            </a:r>
            <a:endParaRPr/>
          </a:p>
          <a:p>
            <a:pPr marL="0" lvl="0" indent="0" algn="l" rtl="0">
              <a:lnSpc>
                <a:spcPct val="150000"/>
              </a:lnSpc>
              <a:spcBef>
                <a:spcPts val="0"/>
              </a:spcBef>
              <a:spcAft>
                <a:spcPts val="0"/>
              </a:spcAft>
              <a:buSzPts val="2400"/>
              <a:buNone/>
            </a:pPr>
            <a:endParaRPr sz="2400" b="0"/>
          </a:p>
          <a:p>
            <a:pPr marL="228600" lvl="0" indent="-228600" algn="l" rtl="0">
              <a:lnSpc>
                <a:spcPct val="150000"/>
              </a:lnSpc>
              <a:spcBef>
                <a:spcPts val="0"/>
              </a:spcBef>
              <a:spcAft>
                <a:spcPts val="0"/>
              </a:spcAft>
              <a:buSzPts val="2400"/>
              <a:buFont typeface="Arial"/>
              <a:buChar char="-"/>
            </a:pPr>
            <a:r>
              <a:rPr lang="en-US" sz="2400" b="0" i="0" u="none" strike="noStrike">
                <a:solidFill>
                  <a:srgbClr val="000000"/>
                </a:solidFill>
                <a:latin typeface="Arial"/>
                <a:ea typeface="Arial"/>
                <a:cs typeface="Arial"/>
                <a:sym typeface="Arial"/>
              </a:rPr>
              <a:t>Thunderclap headache - typically occipital, excruciating </a:t>
            </a:r>
            <a:endParaRPr/>
          </a:p>
          <a:p>
            <a:pPr marL="0" lvl="0" indent="0" algn="l" rtl="0">
              <a:lnSpc>
                <a:spcPct val="150000"/>
              </a:lnSpc>
              <a:spcBef>
                <a:spcPts val="0"/>
              </a:spcBef>
              <a:spcAft>
                <a:spcPts val="0"/>
              </a:spcAft>
              <a:buSzPts val="2400"/>
              <a:buNone/>
            </a:pPr>
            <a:endParaRPr sz="2400" b="0" i="0" u="none" strike="noStrike">
              <a:solidFill>
                <a:srgbClr val="000000"/>
              </a:solidFill>
              <a:latin typeface="Arial"/>
              <a:ea typeface="Arial"/>
              <a:cs typeface="Arial"/>
              <a:sym typeface="Arial"/>
            </a:endParaRPr>
          </a:p>
          <a:p>
            <a:pPr marL="228600" lvl="0" indent="-228600" algn="l" rtl="0">
              <a:lnSpc>
                <a:spcPct val="150000"/>
              </a:lnSpc>
              <a:spcBef>
                <a:spcPts val="0"/>
              </a:spcBef>
              <a:spcAft>
                <a:spcPts val="0"/>
              </a:spcAft>
              <a:buSzPts val="2400"/>
              <a:buFont typeface="Arial"/>
              <a:buChar char="-"/>
            </a:pPr>
            <a:r>
              <a:rPr lang="en-US" sz="2400" b="0" i="0" u="none" strike="noStrike">
                <a:solidFill>
                  <a:srgbClr val="000000"/>
                </a:solidFill>
                <a:latin typeface="Arial"/>
                <a:ea typeface="Arial"/>
                <a:cs typeface="Arial"/>
                <a:sym typeface="Arial"/>
              </a:rPr>
              <a:t>Sentinel headache - Before main rupture, early sign - 6% cases</a:t>
            </a:r>
            <a:endParaRPr/>
          </a:p>
          <a:p>
            <a:pPr marL="0" lvl="0" indent="0" algn="l" rtl="0">
              <a:lnSpc>
                <a:spcPct val="150000"/>
              </a:lnSpc>
              <a:spcBef>
                <a:spcPts val="0"/>
              </a:spcBef>
              <a:spcAft>
                <a:spcPts val="0"/>
              </a:spcAft>
              <a:buSzPts val="2400"/>
              <a:buNone/>
            </a:pPr>
            <a:endParaRPr sz="2400" b="0" i="0" u="none" strike="noStrike">
              <a:solidFill>
                <a:srgbClr val="000000"/>
              </a:solidFill>
              <a:latin typeface="Arial"/>
              <a:ea typeface="Arial"/>
              <a:cs typeface="Arial"/>
              <a:sym typeface="Arial"/>
            </a:endParaRPr>
          </a:p>
          <a:p>
            <a:pPr marL="0" lvl="0" indent="0" algn="l" rtl="0">
              <a:lnSpc>
                <a:spcPct val="150000"/>
              </a:lnSpc>
              <a:spcBef>
                <a:spcPts val="0"/>
              </a:spcBef>
              <a:spcAft>
                <a:spcPts val="0"/>
              </a:spcAft>
              <a:buSzPts val="2400"/>
              <a:buNone/>
            </a:pPr>
            <a:r>
              <a:rPr lang="en-US" sz="2400" b="0" i="0" u="none" strike="noStrike">
                <a:solidFill>
                  <a:srgbClr val="000000"/>
                </a:solidFill>
                <a:latin typeface="Arial"/>
                <a:ea typeface="Arial"/>
                <a:cs typeface="Arial"/>
                <a:sym typeface="Arial"/>
              </a:rPr>
              <a:t>- Nausea, vomiting, seizures, visual disturbance, LoC, photophobia  </a:t>
            </a:r>
            <a:endParaRPr/>
          </a:p>
          <a:p>
            <a:pPr marL="0" lvl="0" indent="0" algn="l" rtl="0">
              <a:lnSpc>
                <a:spcPct val="110000"/>
              </a:lnSpc>
              <a:spcBef>
                <a:spcPts val="0"/>
              </a:spcBef>
              <a:spcAft>
                <a:spcPts val="0"/>
              </a:spcAft>
              <a:buSzPts val="2000"/>
              <a:buNone/>
            </a:pPr>
            <a:br>
              <a:rPr lang="en-US" b="0"/>
            </a:b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397"/>
        <p:cNvGrpSpPr/>
        <p:nvPr/>
      </p:nvGrpSpPr>
      <p:grpSpPr>
        <a:xfrm>
          <a:off x="0" y="0"/>
          <a:ext cx="0" cy="0"/>
          <a:chOff x="0" y="0"/>
          <a:chExt cx="0" cy="0"/>
        </a:xfrm>
      </p:grpSpPr>
      <p:sp>
        <p:nvSpPr>
          <p:cNvPr id="398" name="Google Shape;398;p56"/>
          <p:cNvSpPr txBox="1">
            <a:spLocks noGrp="1"/>
          </p:cNvSpPr>
          <p:nvPr>
            <p:ph type="body" idx="1"/>
          </p:nvPr>
        </p:nvSpPr>
        <p:spPr>
          <a:xfrm>
            <a:off x="1145352" y="825947"/>
            <a:ext cx="6148583" cy="6037102"/>
          </a:xfrm>
          <a:prstGeom prst="rect">
            <a:avLst/>
          </a:prstGeom>
          <a:noFill/>
          <a:ln>
            <a:noFill/>
          </a:ln>
        </p:spPr>
        <p:txBody>
          <a:bodyPr spcFirstLastPara="1" wrap="square" lIns="91425" tIns="45700" rIns="91425" bIns="45700" anchor="t" anchorCtr="0">
            <a:spAutoFit/>
          </a:bodyPr>
          <a:lstStyle/>
          <a:p>
            <a:pPr marL="0" lvl="0" indent="0" algn="l" rtl="0">
              <a:lnSpc>
                <a:spcPct val="150000"/>
              </a:lnSpc>
              <a:spcBef>
                <a:spcPts val="0"/>
              </a:spcBef>
              <a:spcAft>
                <a:spcPts val="0"/>
              </a:spcAft>
              <a:buSzPts val="2400"/>
              <a:buNone/>
            </a:pPr>
            <a:r>
              <a:rPr lang="en-US" sz="2400" b="1" i="0" u="none" strike="noStrike">
                <a:solidFill>
                  <a:srgbClr val="000000"/>
                </a:solidFill>
                <a:latin typeface="Arial"/>
                <a:ea typeface="Arial"/>
                <a:cs typeface="Arial"/>
                <a:sym typeface="Arial"/>
              </a:rPr>
              <a:t>Signs:</a:t>
            </a:r>
            <a:endParaRPr/>
          </a:p>
          <a:p>
            <a:pPr marL="228600" lvl="0" indent="-76200" algn="l" rtl="0">
              <a:lnSpc>
                <a:spcPct val="150000"/>
              </a:lnSpc>
              <a:spcBef>
                <a:spcPts val="0"/>
              </a:spcBef>
              <a:spcAft>
                <a:spcPts val="0"/>
              </a:spcAft>
              <a:buSzPts val="2400"/>
              <a:buNone/>
            </a:pPr>
            <a:endParaRPr sz="2400" b="0">
              <a:latin typeface="Arial"/>
              <a:ea typeface="Arial"/>
              <a:cs typeface="Arial"/>
              <a:sym typeface="Arial"/>
            </a:endParaRPr>
          </a:p>
          <a:p>
            <a:pPr marL="0" lvl="0" indent="0" algn="l" rtl="0">
              <a:lnSpc>
                <a:spcPct val="150000"/>
              </a:lnSpc>
              <a:spcBef>
                <a:spcPts val="0"/>
              </a:spcBef>
              <a:spcAft>
                <a:spcPts val="0"/>
              </a:spcAft>
              <a:buSzPts val="2400"/>
              <a:buNone/>
            </a:pPr>
            <a:r>
              <a:rPr lang="en-US" sz="2400" b="0" i="0" u="none" strike="noStrike">
                <a:solidFill>
                  <a:srgbClr val="000000"/>
                </a:solidFill>
                <a:latin typeface="Arial"/>
                <a:ea typeface="Arial"/>
                <a:cs typeface="Arial"/>
                <a:sym typeface="Arial"/>
              </a:rPr>
              <a:t>- Meningeal irritation - Neck stiffness, Kernig's (leg raise - pain), Brudzinski (neck raise - hip\knee flexion) </a:t>
            </a:r>
            <a:endParaRPr/>
          </a:p>
          <a:p>
            <a:pPr marL="0" lvl="0" indent="0" algn="l" rtl="0">
              <a:lnSpc>
                <a:spcPct val="150000"/>
              </a:lnSpc>
              <a:spcBef>
                <a:spcPts val="0"/>
              </a:spcBef>
              <a:spcAft>
                <a:spcPts val="0"/>
              </a:spcAft>
              <a:buSzPts val="2400"/>
              <a:buNone/>
            </a:pPr>
            <a:r>
              <a:rPr lang="en-US" sz="2400" b="0" i="0" u="none" strike="noStrike">
                <a:solidFill>
                  <a:srgbClr val="000000"/>
                </a:solidFill>
                <a:latin typeface="Arial"/>
                <a:ea typeface="Arial"/>
                <a:cs typeface="Arial"/>
                <a:sym typeface="Arial"/>
              </a:rPr>
              <a:t>- Retinal, vitreous and subhyaloid bleeds w/ or without papilloedema </a:t>
            </a:r>
            <a:endParaRPr/>
          </a:p>
          <a:p>
            <a:pPr marL="0" lvl="0" indent="0" algn="l" rtl="0">
              <a:lnSpc>
                <a:spcPct val="150000"/>
              </a:lnSpc>
              <a:spcBef>
                <a:spcPts val="0"/>
              </a:spcBef>
              <a:spcAft>
                <a:spcPts val="0"/>
              </a:spcAft>
              <a:buSzPts val="2400"/>
              <a:buNone/>
            </a:pPr>
            <a:r>
              <a:rPr lang="en-US" sz="2400" b="0" i="0" u="none" strike="noStrike">
                <a:solidFill>
                  <a:srgbClr val="000000"/>
                </a:solidFill>
                <a:latin typeface="Arial"/>
                <a:ea typeface="Arial"/>
                <a:cs typeface="Arial"/>
                <a:sym typeface="Arial"/>
              </a:rPr>
              <a:t>- Focal neurological signs - e.g. 3rd nerve palsy </a:t>
            </a:r>
            <a:endParaRPr/>
          </a:p>
          <a:p>
            <a:pPr marL="0" lvl="0" indent="0" algn="l" rtl="0">
              <a:lnSpc>
                <a:spcPct val="150000"/>
              </a:lnSpc>
              <a:spcBef>
                <a:spcPts val="0"/>
              </a:spcBef>
              <a:spcAft>
                <a:spcPts val="0"/>
              </a:spcAft>
              <a:buSzPts val="2400"/>
              <a:buNone/>
            </a:pPr>
            <a:r>
              <a:rPr lang="en-US" sz="2400" b="0" i="0" u="none" strike="noStrike">
                <a:solidFill>
                  <a:srgbClr val="000000"/>
                </a:solidFill>
                <a:latin typeface="Arial"/>
                <a:ea typeface="Arial"/>
                <a:cs typeface="Arial"/>
                <a:sym typeface="Arial"/>
              </a:rPr>
              <a:t>- Increased BP </a:t>
            </a:r>
            <a:endParaRPr/>
          </a:p>
          <a:p>
            <a:pPr marL="228600" lvl="0" indent="-101600" algn="l" rtl="0">
              <a:lnSpc>
                <a:spcPct val="110000"/>
              </a:lnSpc>
              <a:spcBef>
                <a:spcPts val="700"/>
              </a:spcBef>
              <a:spcAft>
                <a:spcPts val="0"/>
              </a:spcAft>
              <a:buSzPts val="2000"/>
              <a:buNone/>
            </a:pPr>
            <a:endParaRPr/>
          </a:p>
        </p:txBody>
      </p:sp>
      <p:pic>
        <p:nvPicPr>
          <p:cNvPr id="399" name="Google Shape;399;p56" descr="How useful are physical examination manoeuvres for an adult patient with  suspected meningitis? - Emergency Medicine Kenya Foundation"/>
          <p:cNvPicPr preferRelativeResize="0"/>
          <p:nvPr/>
        </p:nvPicPr>
        <p:blipFill rotWithShape="1">
          <a:blip r:embed="rId3">
            <a:alphaModFix/>
          </a:blip>
          <a:srcRect/>
          <a:stretch/>
        </p:blipFill>
        <p:spPr>
          <a:xfrm>
            <a:off x="7931888" y="183952"/>
            <a:ext cx="3735794" cy="4207294"/>
          </a:xfrm>
          <a:prstGeom prst="rect">
            <a:avLst/>
          </a:prstGeom>
          <a:noFill/>
          <a:ln>
            <a:noFill/>
          </a:ln>
        </p:spPr>
      </p:pic>
      <p:pic>
        <p:nvPicPr>
          <p:cNvPr id="400" name="Google Shape;400;p56" descr="Third Nerve Palsy (Oculomotor Nerve Palsy): Background, Pathophysiology,  Epidemiology"/>
          <p:cNvPicPr preferRelativeResize="0"/>
          <p:nvPr/>
        </p:nvPicPr>
        <p:blipFill rotWithShape="1">
          <a:blip r:embed="rId4">
            <a:alphaModFix/>
          </a:blip>
          <a:srcRect/>
          <a:stretch/>
        </p:blipFill>
        <p:spPr>
          <a:xfrm>
            <a:off x="7145079" y="4685760"/>
            <a:ext cx="4522603" cy="19882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404"/>
        <p:cNvGrpSpPr/>
        <p:nvPr/>
      </p:nvGrpSpPr>
      <p:grpSpPr>
        <a:xfrm>
          <a:off x="0" y="0"/>
          <a:ext cx="0" cy="0"/>
          <a:chOff x="0" y="0"/>
          <a:chExt cx="0" cy="0"/>
        </a:xfrm>
      </p:grpSpPr>
      <p:sp>
        <p:nvSpPr>
          <p:cNvPr id="405" name="Google Shape;405;p57"/>
          <p:cNvSpPr txBox="1">
            <a:spLocks noGrp="1"/>
          </p:cNvSpPr>
          <p:nvPr>
            <p:ph type="title"/>
          </p:nvPr>
        </p:nvSpPr>
        <p:spPr>
          <a:xfrm>
            <a:off x="1251678" y="382385"/>
            <a:ext cx="10178322" cy="8509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solidFill>
                  <a:schemeClr val="accent1"/>
                </a:solidFill>
              </a:rPr>
              <a:t>INVESTIGATIONS &amp; MANAGEMENT</a:t>
            </a:r>
            <a:endParaRPr>
              <a:solidFill>
                <a:schemeClr val="accent1"/>
              </a:solidFill>
            </a:endParaRPr>
          </a:p>
        </p:txBody>
      </p:sp>
      <p:sp>
        <p:nvSpPr>
          <p:cNvPr id="406" name="Google Shape;406;p57"/>
          <p:cNvSpPr txBox="1">
            <a:spLocks noGrp="1"/>
          </p:cNvSpPr>
          <p:nvPr>
            <p:ph type="body" idx="1"/>
          </p:nvPr>
        </p:nvSpPr>
        <p:spPr>
          <a:xfrm>
            <a:off x="1251678" y="1233377"/>
            <a:ext cx="10178322" cy="4646215"/>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b="1" i="0" u="none" strike="noStrike">
                <a:solidFill>
                  <a:srgbClr val="000000"/>
                </a:solidFill>
                <a:latin typeface="Arial"/>
                <a:ea typeface="Arial"/>
                <a:cs typeface="Arial"/>
                <a:sym typeface="Arial"/>
              </a:rPr>
              <a:t>Investigations</a:t>
            </a:r>
            <a:r>
              <a:rPr lang="en-US" sz="2400" b="0" i="0" u="none" strike="noStrike">
                <a:solidFill>
                  <a:srgbClr val="000000"/>
                </a:solidFill>
                <a:latin typeface="Arial"/>
                <a:ea typeface="Arial"/>
                <a:cs typeface="Arial"/>
                <a:sym typeface="Arial"/>
              </a:rPr>
              <a:t>: </a:t>
            </a:r>
            <a:endParaRPr sz="2400" b="0">
              <a:latin typeface="Arial"/>
              <a:ea typeface="Arial"/>
              <a:cs typeface="Arial"/>
              <a:sym typeface="Arial"/>
            </a:endParaRPr>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latin typeface="Arial"/>
                <a:ea typeface="Arial"/>
                <a:cs typeface="Arial"/>
                <a:sym typeface="Arial"/>
              </a:rPr>
              <a:t>Immediate CT head - detects &gt;95%, star shaped sign </a:t>
            </a:r>
            <a:endParaRPr/>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latin typeface="Arial"/>
                <a:ea typeface="Arial"/>
                <a:cs typeface="Arial"/>
                <a:sym typeface="Arial"/>
              </a:rPr>
              <a:t>Lumbar puncture - if normal ICP, after 12 hours (xanthochromia - confirms SAH, raised red cells) </a:t>
            </a:r>
            <a:endParaRPr/>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latin typeface="Arial"/>
                <a:ea typeface="Arial"/>
                <a:cs typeface="Arial"/>
                <a:sym typeface="Arial"/>
              </a:rPr>
              <a:t>MR/CT angiography - establish source, in all patients fit for surgery  </a:t>
            </a:r>
            <a:endParaRPr/>
          </a:p>
          <a:p>
            <a:pPr marL="0" lvl="0" indent="0" algn="l" rtl="0">
              <a:lnSpc>
                <a:spcPct val="110000"/>
              </a:lnSpc>
              <a:spcBef>
                <a:spcPts val="0"/>
              </a:spcBef>
              <a:spcAft>
                <a:spcPts val="0"/>
              </a:spcAft>
              <a:buSzPts val="2400"/>
              <a:buNone/>
            </a:pPr>
            <a:endParaRPr sz="2400" i="0" u="none" strike="noStrike">
              <a:solidFill>
                <a:srgbClr val="000000"/>
              </a:solidFill>
              <a:latin typeface="Arial"/>
              <a:ea typeface="Arial"/>
              <a:cs typeface="Arial"/>
              <a:sym typeface="Arial"/>
            </a:endParaRPr>
          </a:p>
          <a:p>
            <a:pPr marL="0" lvl="0" indent="0" algn="l" rtl="0">
              <a:lnSpc>
                <a:spcPct val="110000"/>
              </a:lnSpc>
              <a:spcBef>
                <a:spcPts val="0"/>
              </a:spcBef>
              <a:spcAft>
                <a:spcPts val="0"/>
              </a:spcAft>
              <a:buSzPts val="2400"/>
              <a:buNone/>
            </a:pPr>
            <a:r>
              <a:rPr lang="en-US" sz="2400" b="1" i="0" u="none" strike="noStrike">
                <a:solidFill>
                  <a:srgbClr val="000000"/>
                </a:solidFill>
                <a:latin typeface="Arial"/>
                <a:ea typeface="Arial"/>
                <a:cs typeface="Arial"/>
                <a:sym typeface="Arial"/>
              </a:rPr>
              <a:t>Treatment</a:t>
            </a:r>
            <a:r>
              <a:rPr lang="en-US" sz="2400" b="0" i="0" u="none" strike="noStrike">
                <a:solidFill>
                  <a:srgbClr val="000000"/>
                </a:solidFill>
                <a:latin typeface="Arial"/>
                <a:ea typeface="Arial"/>
                <a:cs typeface="Arial"/>
                <a:sym typeface="Arial"/>
              </a:rPr>
              <a:t>: </a:t>
            </a:r>
            <a:endParaRPr sz="2400" b="0">
              <a:latin typeface="Arial"/>
              <a:ea typeface="Arial"/>
              <a:cs typeface="Arial"/>
              <a:sym typeface="Arial"/>
            </a:endParaRPr>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latin typeface="Arial"/>
                <a:ea typeface="Arial"/>
                <a:cs typeface="Arial"/>
                <a:sym typeface="Arial"/>
              </a:rPr>
              <a:t>IV fluids - maintain cerebral perfusion </a:t>
            </a:r>
            <a:endParaRPr/>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latin typeface="Arial"/>
                <a:ea typeface="Arial"/>
                <a:cs typeface="Arial"/>
                <a:sym typeface="Arial"/>
              </a:rPr>
              <a:t>Nimodipine - Ca2+ antagonist, reduce risk of vasospasm </a:t>
            </a:r>
            <a:endParaRPr/>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latin typeface="Arial"/>
                <a:ea typeface="Arial"/>
                <a:cs typeface="Arial"/>
                <a:sym typeface="Arial"/>
              </a:rPr>
              <a:t>Neurosurgery - Endovascular coiling or surgical clipping, ventricular drainage (hydrocephalus)</a:t>
            </a:r>
            <a:endParaRPr/>
          </a:p>
          <a:p>
            <a:pPr marL="0" lvl="0" indent="0" algn="l" rtl="0">
              <a:lnSpc>
                <a:spcPct val="110000"/>
              </a:lnSpc>
              <a:spcBef>
                <a:spcPts val="700"/>
              </a:spcBef>
              <a:spcAft>
                <a:spcPts val="0"/>
              </a:spcAft>
              <a:buSzPts val="20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410"/>
        <p:cNvGrpSpPr/>
        <p:nvPr/>
      </p:nvGrpSpPr>
      <p:grpSpPr>
        <a:xfrm>
          <a:off x="0" y="0"/>
          <a:ext cx="0" cy="0"/>
          <a:chOff x="0" y="0"/>
          <a:chExt cx="0" cy="0"/>
        </a:xfrm>
      </p:grpSpPr>
      <p:sp>
        <p:nvSpPr>
          <p:cNvPr id="411" name="Google Shape;411;p58"/>
          <p:cNvSpPr txBox="1">
            <a:spLocks noGrp="1"/>
          </p:cNvSpPr>
          <p:nvPr>
            <p:ph type="title"/>
          </p:nvPr>
        </p:nvSpPr>
        <p:spPr>
          <a:xfrm>
            <a:off x="1251678" y="382385"/>
            <a:ext cx="10178322" cy="9785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SUBDURAL HAEMORRHAGE</a:t>
            </a:r>
            <a:endParaRPr/>
          </a:p>
        </p:txBody>
      </p:sp>
      <p:sp>
        <p:nvSpPr>
          <p:cNvPr id="412" name="Google Shape;412;p58"/>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t>Definition – Accumulation of blood between the arachnoid and dura mater, usually due to the rupture of a vein.  Can be acute or chronic.  </a:t>
            </a:r>
            <a:endParaRPr/>
          </a:p>
          <a:p>
            <a:pPr marL="0" lvl="0" indent="0" algn="l" rtl="0">
              <a:lnSpc>
                <a:spcPct val="110000"/>
              </a:lnSpc>
              <a:spcBef>
                <a:spcPts val="700"/>
              </a:spcBef>
              <a:spcAft>
                <a:spcPts val="0"/>
              </a:spcAft>
              <a:buSzPts val="2000"/>
              <a:buNone/>
            </a:pPr>
            <a:endParaRPr/>
          </a:p>
          <a:p>
            <a:pPr marL="0" lvl="0" indent="0" algn="l" rtl="0">
              <a:lnSpc>
                <a:spcPct val="110000"/>
              </a:lnSpc>
              <a:spcBef>
                <a:spcPts val="700"/>
              </a:spcBef>
              <a:spcAft>
                <a:spcPts val="0"/>
              </a:spcAft>
              <a:buSzPts val="2000"/>
              <a:buNone/>
            </a:pPr>
            <a:r>
              <a:rPr lang="en-US"/>
              <a:t>Epidemiology + RFs: </a:t>
            </a:r>
            <a:endParaRPr/>
          </a:p>
          <a:p>
            <a:pPr marL="228600" lvl="0" indent="-228600" algn="l" rtl="0">
              <a:lnSpc>
                <a:spcPct val="110000"/>
              </a:lnSpc>
              <a:spcBef>
                <a:spcPts val="700"/>
              </a:spcBef>
              <a:spcAft>
                <a:spcPts val="0"/>
              </a:spcAft>
              <a:buSzPts val="2000"/>
              <a:buFont typeface="Gill Sans"/>
              <a:buChar char="-"/>
            </a:pPr>
            <a:r>
              <a:rPr lang="en-US"/>
              <a:t>More common in elderly and alcoholics (brain atrophy and increased falls) </a:t>
            </a:r>
            <a:endParaRPr/>
          </a:p>
          <a:p>
            <a:pPr marL="228600" lvl="0" indent="-228600" algn="l" rtl="0">
              <a:lnSpc>
                <a:spcPct val="110000"/>
              </a:lnSpc>
              <a:spcBef>
                <a:spcPts val="700"/>
              </a:spcBef>
              <a:spcAft>
                <a:spcPts val="0"/>
              </a:spcAft>
              <a:buSzPts val="2000"/>
              <a:buFont typeface="Gill Sans"/>
              <a:buChar char="-"/>
            </a:pPr>
            <a:r>
              <a:rPr lang="en-US"/>
              <a:t>Most due to trauma  </a:t>
            </a:r>
            <a:endParaRPr/>
          </a:p>
          <a:p>
            <a:pPr marL="228600" lvl="0" indent="-228600" algn="l" rtl="0">
              <a:lnSpc>
                <a:spcPct val="110000"/>
              </a:lnSpc>
              <a:spcBef>
                <a:spcPts val="700"/>
              </a:spcBef>
              <a:spcAft>
                <a:spcPts val="0"/>
              </a:spcAft>
              <a:buSzPts val="2000"/>
              <a:buFont typeface="Gill Sans"/>
              <a:buChar char="-"/>
            </a:pPr>
            <a:r>
              <a:rPr lang="en-US"/>
              <a:t>Anticoagulation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9"/>
          <p:cNvSpPr txBox="1">
            <a:spLocks noGrp="1"/>
          </p:cNvSpPr>
          <p:nvPr>
            <p:ph type="title"/>
          </p:nvPr>
        </p:nvSpPr>
        <p:spPr>
          <a:xfrm>
            <a:off x="1251678" y="382385"/>
            <a:ext cx="10178322" cy="8084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PATHOPHYSIOLOGY</a:t>
            </a:r>
            <a:r>
              <a:rPr lang="en-US"/>
              <a:t> </a:t>
            </a:r>
            <a:endParaRPr/>
          </a:p>
        </p:txBody>
      </p:sp>
      <p:sp>
        <p:nvSpPr>
          <p:cNvPr id="418" name="Google Shape;418;p59"/>
          <p:cNvSpPr txBox="1">
            <a:spLocks noGrp="1"/>
          </p:cNvSpPr>
          <p:nvPr>
            <p:ph type="body" idx="1"/>
          </p:nvPr>
        </p:nvSpPr>
        <p:spPr>
          <a:xfrm>
            <a:off x="1251678" y="1594885"/>
            <a:ext cx="10178322" cy="488073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t>Bleeding from bridging veins into subdural space </a:t>
            </a:r>
            <a:endParaRPr/>
          </a:p>
          <a:p>
            <a:pPr marL="0" lvl="0" indent="0" algn="l" rtl="0">
              <a:lnSpc>
                <a:spcPct val="110000"/>
              </a:lnSpc>
              <a:spcBef>
                <a:spcPts val="700"/>
              </a:spcBef>
              <a:spcAft>
                <a:spcPts val="0"/>
              </a:spcAft>
              <a:buSzPts val="2000"/>
              <a:buNone/>
            </a:pPr>
            <a:endParaRPr/>
          </a:p>
          <a:p>
            <a:pPr marL="0" lvl="0" indent="0" algn="l" rtl="0">
              <a:lnSpc>
                <a:spcPct val="110000"/>
              </a:lnSpc>
              <a:spcBef>
                <a:spcPts val="700"/>
              </a:spcBef>
              <a:spcAft>
                <a:spcPts val="0"/>
              </a:spcAft>
              <a:buSzPts val="2000"/>
              <a:buNone/>
            </a:pPr>
            <a:endParaRPr/>
          </a:p>
          <a:p>
            <a:pPr marL="0" lvl="0" indent="0" algn="l" rtl="0">
              <a:lnSpc>
                <a:spcPct val="110000"/>
              </a:lnSpc>
              <a:spcBef>
                <a:spcPts val="700"/>
              </a:spcBef>
              <a:spcAft>
                <a:spcPts val="0"/>
              </a:spcAft>
              <a:buSzPts val="2000"/>
              <a:buNone/>
            </a:pPr>
            <a:r>
              <a:rPr lang="en-US"/>
              <a:t>Forms a haemotoma (clot) which stops the bleeding  </a:t>
            </a:r>
            <a:endParaRPr/>
          </a:p>
          <a:p>
            <a:pPr marL="0" lvl="0" indent="0" algn="l" rtl="0">
              <a:lnSpc>
                <a:spcPct val="110000"/>
              </a:lnSpc>
              <a:spcBef>
                <a:spcPts val="700"/>
              </a:spcBef>
              <a:spcAft>
                <a:spcPts val="0"/>
              </a:spcAft>
              <a:buSzPts val="2000"/>
              <a:buNone/>
            </a:pPr>
            <a:r>
              <a:rPr lang="en-US"/>
              <a:t> </a:t>
            </a:r>
            <a:endParaRPr/>
          </a:p>
          <a:p>
            <a:pPr marL="0" lvl="0" indent="0" algn="l" rtl="0">
              <a:lnSpc>
                <a:spcPct val="110000"/>
              </a:lnSpc>
              <a:spcBef>
                <a:spcPts val="700"/>
              </a:spcBef>
              <a:spcAft>
                <a:spcPts val="0"/>
              </a:spcAft>
              <a:buSzPts val="2000"/>
              <a:buNone/>
            </a:pPr>
            <a:endParaRPr/>
          </a:p>
          <a:p>
            <a:pPr marL="0" lvl="0" indent="0" algn="l" rtl="0">
              <a:lnSpc>
                <a:spcPct val="110000"/>
              </a:lnSpc>
              <a:spcBef>
                <a:spcPts val="700"/>
              </a:spcBef>
              <a:spcAft>
                <a:spcPts val="0"/>
              </a:spcAft>
              <a:buSzPts val="2000"/>
              <a:buNone/>
            </a:pPr>
            <a:r>
              <a:rPr lang="en-US"/>
              <a:t>Weeks/months later the clot autolyses – clot draws water in and expands  </a:t>
            </a:r>
            <a:endParaRPr/>
          </a:p>
          <a:p>
            <a:pPr marL="0" lvl="0" indent="0" algn="l" rtl="0">
              <a:lnSpc>
                <a:spcPct val="110000"/>
              </a:lnSpc>
              <a:spcBef>
                <a:spcPts val="700"/>
              </a:spcBef>
              <a:spcAft>
                <a:spcPts val="0"/>
              </a:spcAft>
              <a:buSzPts val="2000"/>
              <a:buNone/>
            </a:pPr>
            <a:endParaRPr/>
          </a:p>
          <a:p>
            <a:pPr marL="0" lvl="0" indent="0" algn="l" rtl="0">
              <a:lnSpc>
                <a:spcPct val="110000"/>
              </a:lnSpc>
              <a:spcBef>
                <a:spcPts val="700"/>
              </a:spcBef>
              <a:spcAft>
                <a:spcPts val="0"/>
              </a:spcAft>
              <a:buSzPts val="2000"/>
              <a:buNone/>
            </a:pPr>
            <a:endParaRPr/>
          </a:p>
          <a:p>
            <a:pPr marL="0" lvl="0" indent="0" algn="l" rtl="0">
              <a:lnSpc>
                <a:spcPct val="110000"/>
              </a:lnSpc>
              <a:spcBef>
                <a:spcPts val="700"/>
              </a:spcBef>
              <a:spcAft>
                <a:spcPts val="0"/>
              </a:spcAft>
              <a:buSzPts val="2000"/>
              <a:buNone/>
            </a:pPr>
            <a:r>
              <a:rPr lang="en-US"/>
              <a:t>Gradual increase in ICP          Midline shift          Herniation and coning         Coma + Death </a:t>
            </a:r>
            <a:endParaRPr/>
          </a:p>
          <a:p>
            <a:pPr marL="0" lvl="0" indent="0" algn="l" rtl="0">
              <a:lnSpc>
                <a:spcPct val="110000"/>
              </a:lnSpc>
              <a:spcBef>
                <a:spcPts val="700"/>
              </a:spcBef>
              <a:spcAft>
                <a:spcPts val="0"/>
              </a:spcAft>
              <a:buSzPts val="2000"/>
              <a:buNone/>
            </a:pPr>
            <a:endParaRPr/>
          </a:p>
        </p:txBody>
      </p:sp>
      <p:cxnSp>
        <p:nvCxnSpPr>
          <p:cNvPr id="419" name="Google Shape;419;p59"/>
          <p:cNvCxnSpPr/>
          <p:nvPr/>
        </p:nvCxnSpPr>
        <p:spPr>
          <a:xfrm>
            <a:off x="3551274" y="2190307"/>
            <a:ext cx="0" cy="659219"/>
          </a:xfrm>
          <a:prstGeom prst="straightConnector1">
            <a:avLst/>
          </a:prstGeom>
          <a:noFill/>
          <a:ln w="41275" cap="flat" cmpd="sng">
            <a:solidFill>
              <a:srgbClr val="0070C0"/>
            </a:solidFill>
            <a:prstDash val="solid"/>
            <a:round/>
            <a:headEnd type="none" w="sm" len="sm"/>
            <a:tailEnd type="triangle" w="med" len="med"/>
          </a:ln>
        </p:spPr>
      </p:cxnSp>
      <p:cxnSp>
        <p:nvCxnSpPr>
          <p:cNvPr id="420" name="Google Shape;420;p59"/>
          <p:cNvCxnSpPr/>
          <p:nvPr/>
        </p:nvCxnSpPr>
        <p:spPr>
          <a:xfrm>
            <a:off x="3551274" y="3429000"/>
            <a:ext cx="0" cy="659219"/>
          </a:xfrm>
          <a:prstGeom prst="straightConnector1">
            <a:avLst/>
          </a:prstGeom>
          <a:noFill/>
          <a:ln w="41275" cap="flat" cmpd="sng">
            <a:solidFill>
              <a:srgbClr val="0070C0"/>
            </a:solidFill>
            <a:prstDash val="solid"/>
            <a:round/>
            <a:headEnd type="none" w="sm" len="sm"/>
            <a:tailEnd type="triangle" w="med" len="med"/>
          </a:ln>
        </p:spPr>
      </p:cxnSp>
      <p:cxnSp>
        <p:nvCxnSpPr>
          <p:cNvPr id="421" name="Google Shape;421;p59"/>
          <p:cNvCxnSpPr/>
          <p:nvPr/>
        </p:nvCxnSpPr>
        <p:spPr>
          <a:xfrm>
            <a:off x="3551274" y="4670898"/>
            <a:ext cx="0" cy="659219"/>
          </a:xfrm>
          <a:prstGeom prst="straightConnector1">
            <a:avLst/>
          </a:prstGeom>
          <a:noFill/>
          <a:ln w="41275" cap="flat" cmpd="sng">
            <a:solidFill>
              <a:srgbClr val="0070C0"/>
            </a:solidFill>
            <a:prstDash val="solid"/>
            <a:round/>
            <a:headEnd type="none" w="sm" len="sm"/>
            <a:tailEnd type="triangle" w="med" len="med"/>
          </a:ln>
        </p:spPr>
      </p:cxnSp>
      <p:cxnSp>
        <p:nvCxnSpPr>
          <p:cNvPr id="422" name="Google Shape;422;p59"/>
          <p:cNvCxnSpPr/>
          <p:nvPr/>
        </p:nvCxnSpPr>
        <p:spPr>
          <a:xfrm>
            <a:off x="3832697" y="5616854"/>
            <a:ext cx="466928" cy="0"/>
          </a:xfrm>
          <a:prstGeom prst="straightConnector1">
            <a:avLst/>
          </a:prstGeom>
          <a:noFill/>
          <a:ln w="19050" cap="flat" cmpd="sng">
            <a:solidFill>
              <a:srgbClr val="FF0000"/>
            </a:solidFill>
            <a:prstDash val="solid"/>
            <a:round/>
            <a:headEnd type="none" w="sm" len="sm"/>
            <a:tailEnd type="triangle" w="med" len="med"/>
          </a:ln>
        </p:spPr>
      </p:cxnSp>
      <p:cxnSp>
        <p:nvCxnSpPr>
          <p:cNvPr id="423" name="Google Shape;423;p59"/>
          <p:cNvCxnSpPr/>
          <p:nvPr/>
        </p:nvCxnSpPr>
        <p:spPr>
          <a:xfrm>
            <a:off x="5862536" y="5605466"/>
            <a:ext cx="466928" cy="0"/>
          </a:xfrm>
          <a:prstGeom prst="straightConnector1">
            <a:avLst/>
          </a:prstGeom>
          <a:noFill/>
          <a:ln w="19050" cap="flat" cmpd="sng">
            <a:solidFill>
              <a:srgbClr val="FF0000"/>
            </a:solidFill>
            <a:prstDash val="solid"/>
            <a:round/>
            <a:headEnd type="none" w="sm" len="sm"/>
            <a:tailEnd type="triangle" w="med" len="med"/>
          </a:ln>
        </p:spPr>
      </p:cxnSp>
      <p:cxnSp>
        <p:nvCxnSpPr>
          <p:cNvPr id="424" name="Google Shape;424;p59"/>
          <p:cNvCxnSpPr/>
          <p:nvPr/>
        </p:nvCxnSpPr>
        <p:spPr>
          <a:xfrm>
            <a:off x="8797047" y="5650110"/>
            <a:ext cx="466928" cy="0"/>
          </a:xfrm>
          <a:prstGeom prst="straightConnector1">
            <a:avLst/>
          </a:prstGeom>
          <a:noFill/>
          <a:ln w="19050" cap="flat" cmpd="sng">
            <a:solidFill>
              <a:srgbClr val="FF0000"/>
            </a:solidFill>
            <a:prstDash val="solid"/>
            <a:round/>
            <a:headEnd type="none" w="sm" len="sm"/>
            <a:tailEnd type="triangle" w="med" len="med"/>
          </a:ln>
        </p:spPr>
      </p:cxnSp>
      <p:pic>
        <p:nvPicPr>
          <p:cNvPr id="425" name="Google Shape;425;p59" descr="Subdural vs Epidural Hematoma: CT Findings, Location, Symptoms, and  Pathophysiology — EZmed"/>
          <p:cNvPicPr preferRelativeResize="0"/>
          <p:nvPr/>
        </p:nvPicPr>
        <p:blipFill rotWithShape="1">
          <a:blip r:embed="rId3">
            <a:alphaModFix/>
          </a:blip>
          <a:srcRect r="49144"/>
          <a:stretch/>
        </p:blipFill>
        <p:spPr>
          <a:xfrm>
            <a:off x="8376677" y="0"/>
            <a:ext cx="3815323" cy="419558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0"/>
          <p:cNvSpPr txBox="1">
            <a:spLocks noGrp="1"/>
          </p:cNvSpPr>
          <p:nvPr>
            <p:ph type="title"/>
          </p:nvPr>
        </p:nvSpPr>
        <p:spPr>
          <a:xfrm>
            <a:off x="1251678" y="382385"/>
            <a:ext cx="10178322" cy="8043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CLINICAL PRESENTATION</a:t>
            </a:r>
            <a:endParaRPr/>
          </a:p>
        </p:txBody>
      </p:sp>
      <p:sp>
        <p:nvSpPr>
          <p:cNvPr id="431" name="Google Shape;431;p60"/>
          <p:cNvSpPr txBox="1">
            <a:spLocks noGrp="1"/>
          </p:cNvSpPr>
          <p:nvPr>
            <p:ph type="body" idx="1"/>
          </p:nvPr>
        </p:nvSpPr>
        <p:spPr>
          <a:xfrm>
            <a:off x="1251678" y="1556427"/>
            <a:ext cx="10178322" cy="4323166"/>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solidFill>
                  <a:schemeClr val="dk1"/>
                </a:solidFill>
              </a:rPr>
              <a:t>Symptoms: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Fluctuating consciousness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Drowsiness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Headache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Confusion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Behavioral change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Signs of ICP – vomiting, nausea, seizure, raised BP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Coma – many present with this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title"/>
          </p:nvPr>
        </p:nvSpPr>
        <p:spPr>
          <a:xfrm>
            <a:off x="1251678" y="382385"/>
            <a:ext cx="10178322" cy="8238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INVESTIGATIONS</a:t>
            </a:r>
            <a:r>
              <a:rPr lang="en-US"/>
              <a:t> </a:t>
            </a:r>
            <a:endParaRPr/>
          </a:p>
        </p:txBody>
      </p:sp>
      <p:sp>
        <p:nvSpPr>
          <p:cNvPr id="437" name="Google Shape;437;p61"/>
          <p:cNvSpPr txBox="1">
            <a:spLocks noGrp="1"/>
          </p:cNvSpPr>
          <p:nvPr>
            <p:ph type="body" idx="1"/>
          </p:nvPr>
        </p:nvSpPr>
        <p:spPr>
          <a:xfrm>
            <a:off x="1251678" y="1556427"/>
            <a:ext cx="10178322" cy="4323166"/>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SzPts val="2000"/>
              <a:buChar char="•"/>
            </a:pPr>
            <a:r>
              <a:rPr lang="en-US">
                <a:solidFill>
                  <a:schemeClr val="dk1"/>
                </a:solidFill>
              </a:rPr>
              <a:t>CT head – </a:t>
            </a:r>
            <a:endParaRPr/>
          </a:p>
          <a:p>
            <a:pPr marL="0" lvl="0" indent="0" algn="l" rtl="0">
              <a:lnSpc>
                <a:spcPct val="110000"/>
              </a:lnSpc>
              <a:spcBef>
                <a:spcPts val="700"/>
              </a:spcBef>
              <a:spcAft>
                <a:spcPts val="0"/>
              </a:spcAft>
              <a:buSzPts val="2000"/>
              <a:buNone/>
            </a:pPr>
            <a:r>
              <a:rPr lang="en-US">
                <a:solidFill>
                  <a:schemeClr val="dk1"/>
                </a:solidFill>
              </a:rPr>
              <a:t>Acute: Hyperdense crescent shape</a:t>
            </a:r>
            <a:endParaRPr/>
          </a:p>
          <a:p>
            <a:pPr marL="0" lvl="0" indent="0" algn="l" rtl="0">
              <a:lnSpc>
                <a:spcPct val="110000"/>
              </a:lnSpc>
              <a:spcBef>
                <a:spcPts val="700"/>
              </a:spcBef>
              <a:spcAft>
                <a:spcPts val="0"/>
              </a:spcAft>
              <a:buSzPts val="2000"/>
              <a:buNone/>
            </a:pPr>
            <a:r>
              <a:rPr lang="en-US">
                <a:solidFill>
                  <a:schemeClr val="dk1"/>
                </a:solidFill>
              </a:rPr>
              <a:t>Chronic: Hypodense crescent shape </a:t>
            </a:r>
            <a:endParaRPr/>
          </a:p>
          <a:p>
            <a:pPr marL="0" lvl="0" indent="0" algn="l" rtl="0">
              <a:lnSpc>
                <a:spcPct val="110000"/>
              </a:lnSpc>
              <a:spcBef>
                <a:spcPts val="700"/>
              </a:spcBef>
              <a:spcAft>
                <a:spcPts val="0"/>
              </a:spcAft>
              <a:buSzPts val="2000"/>
              <a:buNone/>
            </a:pPr>
            <a:r>
              <a:rPr lang="en-US">
                <a:solidFill>
                  <a:schemeClr val="dk1"/>
                </a:solidFill>
              </a:rPr>
              <a:t>Acute on chronic: may be both </a:t>
            </a:r>
            <a:endParaRPr/>
          </a:p>
        </p:txBody>
      </p:sp>
      <p:pic>
        <p:nvPicPr>
          <p:cNvPr id="438" name="Google Shape;438;p61" descr="How to interpret an unenhanced CT Brain scan. Part 2: Clinical cases"/>
          <p:cNvPicPr preferRelativeResize="0"/>
          <p:nvPr/>
        </p:nvPicPr>
        <p:blipFill rotWithShape="1">
          <a:blip r:embed="rId3">
            <a:alphaModFix/>
          </a:blip>
          <a:srcRect/>
          <a:stretch/>
        </p:blipFill>
        <p:spPr>
          <a:xfrm>
            <a:off x="6842762" y="1206230"/>
            <a:ext cx="4587238" cy="3754876"/>
          </a:xfrm>
          <a:prstGeom prst="rect">
            <a:avLst/>
          </a:prstGeom>
          <a:noFill/>
          <a:ln>
            <a:noFill/>
          </a:ln>
        </p:spPr>
      </p:pic>
      <p:sp>
        <p:nvSpPr>
          <p:cNvPr id="439" name="Google Shape;439;p61"/>
          <p:cNvSpPr txBox="1"/>
          <p:nvPr/>
        </p:nvSpPr>
        <p:spPr>
          <a:xfrm>
            <a:off x="1251678" y="3718010"/>
            <a:ext cx="4844322" cy="289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Gill Sans"/>
                <a:ea typeface="Gill Sans"/>
                <a:cs typeface="Gill Sans"/>
                <a:sym typeface="Gill Sans"/>
              </a:rPr>
              <a:t>Differentials</a:t>
            </a:r>
            <a:r>
              <a:rPr lang="en-US" sz="2800" b="0" i="0" u="none" strike="noStrike" cap="none">
                <a:solidFill>
                  <a:schemeClr val="dk1"/>
                </a:solidFill>
                <a:latin typeface="Gill Sans"/>
                <a:ea typeface="Gill Sans"/>
                <a:cs typeface="Gill Sans"/>
                <a:sym typeface="Gill Sans"/>
              </a:rPr>
              <a:t>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chemeClr val="dk1"/>
              </a:buClr>
              <a:buSzPts val="2000"/>
              <a:buFont typeface="Gill Sans"/>
              <a:buChar char="-"/>
            </a:pPr>
            <a:r>
              <a:rPr lang="en-US" sz="2000" b="0" i="0" u="none" strike="noStrike" cap="none">
                <a:solidFill>
                  <a:schemeClr val="dk1"/>
                </a:solidFill>
                <a:latin typeface="Gill Sans"/>
                <a:ea typeface="Gill Sans"/>
                <a:cs typeface="Gill Sans"/>
                <a:sym typeface="Gill Sans"/>
              </a:rPr>
              <a:t>Stroke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Gill Sans"/>
              <a:buChar char="-"/>
            </a:pPr>
            <a:r>
              <a:rPr lang="en-US" sz="2000" b="0" i="0" u="none" strike="noStrike" cap="none">
                <a:solidFill>
                  <a:schemeClr val="dk1"/>
                </a:solidFill>
                <a:latin typeface="Gill Sans"/>
                <a:ea typeface="Gill Sans"/>
                <a:cs typeface="Gill Sans"/>
                <a:sym typeface="Gill Sans"/>
              </a:rPr>
              <a:t>Dementia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Gill Sans"/>
              <a:buChar char="-"/>
            </a:pPr>
            <a:r>
              <a:rPr lang="en-US" sz="2000" b="0" i="0" u="none" strike="noStrike" cap="none">
                <a:solidFill>
                  <a:schemeClr val="dk1"/>
                </a:solidFill>
                <a:latin typeface="Gill Sans"/>
                <a:ea typeface="Gill Sans"/>
                <a:cs typeface="Gill Sans"/>
                <a:sym typeface="Gill Sans"/>
              </a:rPr>
              <a:t>Mass lesion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2"/>
          <p:cNvSpPr txBox="1">
            <a:spLocks noGrp="1"/>
          </p:cNvSpPr>
          <p:nvPr>
            <p:ph type="title"/>
          </p:nvPr>
        </p:nvSpPr>
        <p:spPr>
          <a:xfrm>
            <a:off x="1251678" y="382385"/>
            <a:ext cx="10178322" cy="8238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TREATMENT</a:t>
            </a:r>
            <a:endParaRPr/>
          </a:p>
        </p:txBody>
      </p:sp>
      <p:sp>
        <p:nvSpPr>
          <p:cNvPr id="445" name="Google Shape;445;p62"/>
          <p:cNvSpPr txBox="1">
            <a:spLocks noGrp="1"/>
          </p:cNvSpPr>
          <p:nvPr>
            <p:ph type="body" idx="1"/>
          </p:nvPr>
        </p:nvSpPr>
        <p:spPr>
          <a:xfrm>
            <a:off x="1251678" y="1556427"/>
            <a:ext cx="10178322" cy="432316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SzPts val="2400"/>
              <a:buNone/>
            </a:pPr>
            <a:r>
              <a:rPr lang="en-US" sz="2400">
                <a:solidFill>
                  <a:schemeClr val="dk1"/>
                </a:solidFill>
              </a:rPr>
              <a:t>Starts with basics – ABCDE, Start oxygen, Maintain systolic BP &gt;90 mmHg  </a:t>
            </a:r>
            <a:endParaRPr/>
          </a:p>
          <a:p>
            <a:pPr marL="0" lvl="0" indent="0" algn="l" rtl="0">
              <a:lnSpc>
                <a:spcPct val="110000"/>
              </a:lnSpc>
              <a:spcBef>
                <a:spcPts val="700"/>
              </a:spcBef>
              <a:spcAft>
                <a:spcPts val="0"/>
              </a:spcAft>
              <a:buSzPts val="2400"/>
              <a:buNone/>
            </a:pPr>
            <a:endParaRPr sz="2400">
              <a:solidFill>
                <a:schemeClr val="dk1"/>
              </a:solidFill>
            </a:endParaRPr>
          </a:p>
          <a:p>
            <a:pPr marL="0" lvl="0" indent="0" algn="l" rtl="0">
              <a:lnSpc>
                <a:spcPct val="110000"/>
              </a:lnSpc>
              <a:spcBef>
                <a:spcPts val="700"/>
              </a:spcBef>
              <a:spcAft>
                <a:spcPts val="0"/>
              </a:spcAft>
              <a:buSzPts val="2400"/>
              <a:buNone/>
            </a:pPr>
            <a:r>
              <a:rPr lang="en-US" sz="2400">
                <a:solidFill>
                  <a:schemeClr val="dk1"/>
                </a:solidFill>
              </a:rPr>
              <a:t>Neurosurgery:</a:t>
            </a:r>
            <a:endParaRPr/>
          </a:p>
          <a:p>
            <a:pPr marL="0" lvl="0" indent="0" algn="l" rtl="0">
              <a:lnSpc>
                <a:spcPct val="110000"/>
              </a:lnSpc>
              <a:spcBef>
                <a:spcPts val="700"/>
              </a:spcBef>
              <a:spcAft>
                <a:spcPts val="0"/>
              </a:spcAft>
              <a:buSzPts val="2400"/>
              <a:buNone/>
            </a:pPr>
            <a:r>
              <a:rPr lang="en-US" sz="2400">
                <a:solidFill>
                  <a:schemeClr val="dk1"/>
                </a:solidFill>
              </a:rPr>
              <a:t>Burr hole – irrigation + evacuation </a:t>
            </a:r>
            <a:endParaRPr/>
          </a:p>
          <a:p>
            <a:pPr marL="0" lvl="0" indent="0" algn="l" rtl="0">
              <a:lnSpc>
                <a:spcPct val="110000"/>
              </a:lnSpc>
              <a:spcBef>
                <a:spcPts val="700"/>
              </a:spcBef>
              <a:spcAft>
                <a:spcPts val="0"/>
              </a:spcAft>
              <a:buSzPts val="2400"/>
              <a:buNone/>
            </a:pPr>
            <a:r>
              <a:rPr lang="en-US" sz="2400">
                <a:solidFill>
                  <a:schemeClr val="dk1"/>
                </a:solidFill>
              </a:rPr>
              <a:t>Craniotomy – to reduce ICP acutely </a:t>
            </a:r>
            <a:endParaRPr/>
          </a:p>
          <a:p>
            <a:pPr marL="0" lvl="0" indent="0" algn="l" rtl="0">
              <a:lnSpc>
                <a:spcPct val="110000"/>
              </a:lnSpc>
              <a:spcBef>
                <a:spcPts val="700"/>
              </a:spcBef>
              <a:spcAft>
                <a:spcPts val="0"/>
              </a:spcAft>
              <a:buSzPts val="2400"/>
              <a:buNone/>
            </a:pPr>
            <a:endParaRPr sz="2400">
              <a:solidFill>
                <a:schemeClr val="dk1"/>
              </a:solidFill>
            </a:endParaRPr>
          </a:p>
          <a:p>
            <a:pPr marL="0" lvl="0" indent="0" algn="l" rtl="0">
              <a:lnSpc>
                <a:spcPct val="110000"/>
              </a:lnSpc>
              <a:spcBef>
                <a:spcPts val="700"/>
              </a:spcBef>
              <a:spcAft>
                <a:spcPts val="0"/>
              </a:spcAft>
              <a:buSzPts val="2400"/>
              <a:buNone/>
            </a:pPr>
            <a:r>
              <a:rPr lang="en-US" sz="2400">
                <a:solidFill>
                  <a:schemeClr val="dk1"/>
                </a:solidFill>
              </a:rPr>
              <a:t>Address cause for fall – arrhythmias, cataracts </a:t>
            </a:r>
            <a:endParaRPr/>
          </a:p>
          <a:p>
            <a:pPr marL="0" lvl="0" indent="0" algn="l" rtl="0">
              <a:lnSpc>
                <a:spcPct val="110000"/>
              </a:lnSpc>
              <a:spcBef>
                <a:spcPts val="700"/>
              </a:spcBef>
              <a:spcAft>
                <a:spcPts val="0"/>
              </a:spcAft>
              <a:buSzPts val="2400"/>
              <a:buNone/>
            </a:pPr>
            <a:endParaRPr sz="2400">
              <a:solidFill>
                <a:schemeClr val="dk1"/>
              </a:solidFill>
            </a:endParaRPr>
          </a:p>
          <a:p>
            <a:pPr marL="0" lvl="0" indent="0" algn="l" rtl="0">
              <a:lnSpc>
                <a:spcPct val="110000"/>
              </a:lnSpc>
              <a:spcBef>
                <a:spcPts val="700"/>
              </a:spcBef>
              <a:spcAft>
                <a:spcPts val="0"/>
              </a:spcAft>
              <a:buSzPts val="2400"/>
              <a:buNone/>
            </a:pPr>
            <a:r>
              <a:rPr lang="en-US" sz="2400">
                <a:solidFill>
                  <a:schemeClr val="dk1"/>
                </a:solidFill>
              </a:rPr>
              <a:t>IV mannitol – reduce ICP </a:t>
            </a:r>
            <a:endParaRPr/>
          </a:p>
          <a:p>
            <a:pPr marL="0" lvl="0" indent="0" algn="l" rtl="0">
              <a:lnSpc>
                <a:spcPct val="110000"/>
              </a:lnSpc>
              <a:spcBef>
                <a:spcPts val="700"/>
              </a:spcBef>
              <a:spcAft>
                <a:spcPts val="0"/>
              </a:spcAft>
              <a:buSzPts val="2400"/>
              <a:buNone/>
            </a:pPr>
            <a:endParaRPr sz="24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449"/>
        <p:cNvGrpSpPr/>
        <p:nvPr/>
      </p:nvGrpSpPr>
      <p:grpSpPr>
        <a:xfrm>
          <a:off x="0" y="0"/>
          <a:ext cx="0" cy="0"/>
          <a:chOff x="0" y="0"/>
          <a:chExt cx="0" cy="0"/>
        </a:xfrm>
      </p:grpSpPr>
      <p:sp>
        <p:nvSpPr>
          <p:cNvPr id="450" name="Google Shape;450;p63"/>
          <p:cNvSpPr txBox="1">
            <a:spLocks noGrp="1"/>
          </p:cNvSpPr>
          <p:nvPr>
            <p:ph type="title"/>
          </p:nvPr>
        </p:nvSpPr>
        <p:spPr>
          <a:xfrm>
            <a:off x="1251678" y="382385"/>
            <a:ext cx="10178322" cy="82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EXTRADURAL HAEMORRHAGE</a:t>
            </a:r>
            <a:endParaRPr/>
          </a:p>
        </p:txBody>
      </p:sp>
      <p:sp>
        <p:nvSpPr>
          <p:cNvPr id="451" name="Google Shape;451;p63"/>
          <p:cNvSpPr txBox="1">
            <a:spLocks noGrp="1"/>
          </p:cNvSpPr>
          <p:nvPr>
            <p:ph type="body" idx="1"/>
          </p:nvPr>
        </p:nvSpPr>
        <p:spPr>
          <a:xfrm>
            <a:off x="1251678" y="1575881"/>
            <a:ext cx="10178322" cy="430371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solidFill>
                  <a:schemeClr val="dk1"/>
                </a:solidFill>
              </a:rPr>
              <a:t>Definition – Collection of blood between the dura mater and the bone usually cause by head injury. </a:t>
            </a:r>
            <a:endParaRPr/>
          </a:p>
          <a:p>
            <a:pPr marL="0" lvl="0" indent="0" algn="l" rtl="0">
              <a:lnSpc>
                <a:spcPct val="110000"/>
              </a:lnSpc>
              <a:spcBef>
                <a:spcPts val="700"/>
              </a:spcBef>
              <a:spcAft>
                <a:spcPts val="0"/>
              </a:spcAft>
              <a:buSzPts val="2000"/>
              <a:buNone/>
            </a:pPr>
            <a:r>
              <a:rPr lang="en-US">
                <a:solidFill>
                  <a:schemeClr val="dk1"/>
                </a:solidFill>
              </a:rPr>
              <a:t>Always suspect this after a traumatic head injury with low conscious levels falls or slow to improve or lucid interval.  </a:t>
            </a:r>
            <a:endParaRPr/>
          </a:p>
          <a:p>
            <a:pPr marL="0" lvl="0" indent="0" algn="l" rtl="0">
              <a:lnSpc>
                <a:spcPct val="110000"/>
              </a:lnSpc>
              <a:spcBef>
                <a:spcPts val="700"/>
              </a:spcBef>
              <a:spcAft>
                <a:spcPts val="0"/>
              </a:spcAft>
              <a:buSzPts val="2000"/>
              <a:buNone/>
            </a:pPr>
            <a:endParaRPr>
              <a:solidFill>
                <a:schemeClr val="dk1"/>
              </a:solidFill>
            </a:endParaRPr>
          </a:p>
          <a:p>
            <a:pPr marL="0" lvl="0" indent="0" algn="l" rtl="0">
              <a:lnSpc>
                <a:spcPct val="110000"/>
              </a:lnSpc>
              <a:spcBef>
                <a:spcPts val="700"/>
              </a:spcBef>
              <a:spcAft>
                <a:spcPts val="0"/>
              </a:spcAft>
              <a:buSzPts val="2000"/>
              <a:buNone/>
            </a:pPr>
            <a:r>
              <a:rPr lang="en-US">
                <a:solidFill>
                  <a:schemeClr val="dk1"/>
                </a:solidFill>
              </a:rPr>
              <a:t>Aetiology – Most commonly due to traumatic head injury resulting in fracture of the temporal or parietal bone causing the rupture of the middle meningeal artery. </a:t>
            </a:r>
            <a:endParaRPr/>
          </a:p>
          <a:p>
            <a:pPr marL="0" lvl="0" indent="0" algn="l" rtl="0">
              <a:lnSpc>
                <a:spcPct val="110000"/>
              </a:lnSpc>
              <a:spcBef>
                <a:spcPts val="700"/>
              </a:spcBef>
              <a:spcAft>
                <a:spcPts val="0"/>
              </a:spcAft>
              <a:buSzPts val="2000"/>
              <a:buNone/>
            </a:pPr>
            <a:endParaRPr>
              <a:solidFill>
                <a:schemeClr val="dk1"/>
              </a:solidFill>
            </a:endParaRPr>
          </a:p>
          <a:p>
            <a:pPr marL="0" lvl="0" indent="0" algn="l" rtl="0">
              <a:lnSpc>
                <a:spcPct val="110000"/>
              </a:lnSpc>
              <a:spcBef>
                <a:spcPts val="700"/>
              </a:spcBef>
              <a:spcAft>
                <a:spcPts val="0"/>
              </a:spcAft>
              <a:buSzPts val="2000"/>
              <a:buNone/>
            </a:pPr>
            <a:r>
              <a:rPr lang="en-US">
                <a:solidFill>
                  <a:schemeClr val="dk1"/>
                </a:solidFill>
              </a:rPr>
              <a:t>RFs: Usually occurs in young adults </a:t>
            </a:r>
            <a:endParaRPr/>
          </a:p>
          <a:p>
            <a:pPr marL="0" lvl="0" indent="0" algn="l" rtl="0">
              <a:lnSpc>
                <a:spcPct val="110000"/>
              </a:lnSpc>
              <a:spcBef>
                <a:spcPts val="700"/>
              </a:spcBef>
              <a:spcAft>
                <a:spcPts val="0"/>
              </a:spcAft>
              <a:buSzPts val="2000"/>
              <a:buNone/>
            </a:pP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p:nvPr/>
        </p:nvSpPr>
        <p:spPr>
          <a:xfrm>
            <a:off x="318000" y="2740724"/>
            <a:ext cx="11556000" cy="1259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Transient Ischaemic attack (TIA) </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4"/>
          <p:cNvSpPr txBox="1">
            <a:spLocks noGrp="1"/>
          </p:cNvSpPr>
          <p:nvPr>
            <p:ph type="title"/>
          </p:nvPr>
        </p:nvSpPr>
        <p:spPr>
          <a:xfrm>
            <a:off x="1251678" y="382385"/>
            <a:ext cx="10178322" cy="9989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CLINICAL PRESENTATION</a:t>
            </a:r>
            <a:endParaRPr/>
          </a:p>
        </p:txBody>
      </p:sp>
      <p:sp>
        <p:nvSpPr>
          <p:cNvPr id="457" name="Google Shape;457;p64"/>
          <p:cNvSpPr txBox="1">
            <a:spLocks noGrp="1"/>
          </p:cNvSpPr>
          <p:nvPr>
            <p:ph type="body" idx="1"/>
          </p:nvPr>
        </p:nvSpPr>
        <p:spPr>
          <a:xfrm>
            <a:off x="1251678" y="1536971"/>
            <a:ext cx="10178322" cy="434262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solidFill>
                  <a:schemeClr val="dk1"/>
                </a:solidFill>
              </a:rPr>
              <a:t>Typical background: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Head injury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Brief LOC or drowsiness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Lucid interval – haemotoma is still small, can last hours to a few days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Followed by rapid decline, severe headache, vomiting, confusion, seizures, raised ICP  </a:t>
            </a:r>
            <a:endParaRPr/>
          </a:p>
          <a:p>
            <a:pPr marL="0" lvl="0" indent="0" algn="l" rtl="0">
              <a:lnSpc>
                <a:spcPct val="110000"/>
              </a:lnSpc>
              <a:spcBef>
                <a:spcPts val="700"/>
              </a:spcBef>
              <a:spcAft>
                <a:spcPts val="0"/>
              </a:spcAft>
              <a:buSzPts val="2000"/>
              <a:buNone/>
            </a:pPr>
            <a:endParaRPr>
              <a:solidFill>
                <a:schemeClr val="dk1"/>
              </a:solidFill>
            </a:endParaRPr>
          </a:p>
          <a:p>
            <a:pPr marL="0" lvl="0" indent="0" algn="l" rtl="0">
              <a:lnSpc>
                <a:spcPct val="110000"/>
              </a:lnSpc>
              <a:spcBef>
                <a:spcPts val="700"/>
              </a:spcBef>
              <a:spcAft>
                <a:spcPts val="0"/>
              </a:spcAft>
              <a:buSzPts val="2400"/>
              <a:buNone/>
            </a:pPr>
            <a:r>
              <a:rPr lang="en-US" sz="2400">
                <a:solidFill>
                  <a:schemeClr val="dk1"/>
                </a:solidFill>
              </a:rPr>
              <a:t>Differentials: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SAH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Subdural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Meningitis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5"/>
          <p:cNvSpPr txBox="1">
            <a:spLocks noGrp="1"/>
          </p:cNvSpPr>
          <p:nvPr>
            <p:ph type="title"/>
          </p:nvPr>
        </p:nvSpPr>
        <p:spPr>
          <a:xfrm>
            <a:off x="1251678" y="382385"/>
            <a:ext cx="10178322" cy="9211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INVESTIGATIONS &amp; TREATMENT</a:t>
            </a:r>
            <a:endParaRPr/>
          </a:p>
        </p:txBody>
      </p:sp>
      <p:sp>
        <p:nvSpPr>
          <p:cNvPr id="463" name="Google Shape;463;p65"/>
          <p:cNvSpPr txBox="1">
            <a:spLocks noGrp="1"/>
          </p:cNvSpPr>
          <p:nvPr>
            <p:ph type="body" idx="1"/>
          </p:nvPr>
        </p:nvSpPr>
        <p:spPr>
          <a:xfrm>
            <a:off x="551286" y="1728517"/>
            <a:ext cx="7786699" cy="4763547"/>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400"/>
              <a:buNone/>
            </a:pPr>
            <a:r>
              <a:rPr lang="en-US" sz="2400">
                <a:solidFill>
                  <a:schemeClr val="dk1"/>
                </a:solidFill>
              </a:rPr>
              <a:t>CT head – Gold standard </a:t>
            </a:r>
            <a:endParaRPr/>
          </a:p>
          <a:p>
            <a:pPr marL="228600" lvl="0" indent="-228600" algn="l" rtl="0">
              <a:lnSpc>
                <a:spcPct val="110000"/>
              </a:lnSpc>
              <a:spcBef>
                <a:spcPts val="700"/>
              </a:spcBef>
              <a:spcAft>
                <a:spcPts val="0"/>
              </a:spcAft>
              <a:buSzPts val="2400"/>
              <a:buFont typeface="Gill Sans"/>
              <a:buChar char="-"/>
            </a:pPr>
            <a:r>
              <a:rPr lang="en-US" sz="2400">
                <a:solidFill>
                  <a:schemeClr val="dk1"/>
                </a:solidFill>
              </a:rPr>
              <a:t>Shows hyperdense biconcave region that is adjacent to the skull  </a:t>
            </a:r>
            <a:endParaRPr/>
          </a:p>
          <a:p>
            <a:pPr marL="0" lvl="0" indent="0" algn="l" rtl="0">
              <a:lnSpc>
                <a:spcPct val="110000"/>
              </a:lnSpc>
              <a:spcBef>
                <a:spcPts val="700"/>
              </a:spcBef>
              <a:spcAft>
                <a:spcPts val="0"/>
              </a:spcAft>
              <a:buSzPts val="2400"/>
              <a:buNone/>
            </a:pPr>
            <a:endParaRPr sz="2400">
              <a:solidFill>
                <a:schemeClr val="dk1"/>
              </a:solidFill>
            </a:endParaRPr>
          </a:p>
          <a:p>
            <a:pPr marL="0" lvl="0" indent="0" algn="l" rtl="0">
              <a:lnSpc>
                <a:spcPct val="110000"/>
              </a:lnSpc>
              <a:spcBef>
                <a:spcPts val="700"/>
              </a:spcBef>
              <a:spcAft>
                <a:spcPts val="0"/>
              </a:spcAft>
              <a:buSzPts val="2400"/>
              <a:buNone/>
            </a:pPr>
            <a:r>
              <a:rPr lang="en-US" sz="2400">
                <a:solidFill>
                  <a:schemeClr val="dk1"/>
                </a:solidFill>
              </a:rPr>
              <a:t>Treatment: </a:t>
            </a:r>
            <a:endParaRPr/>
          </a:p>
          <a:p>
            <a:pPr marL="228600" lvl="0" indent="-228600" algn="l" rtl="0">
              <a:lnSpc>
                <a:spcPct val="110000"/>
              </a:lnSpc>
              <a:spcBef>
                <a:spcPts val="700"/>
              </a:spcBef>
              <a:spcAft>
                <a:spcPts val="0"/>
              </a:spcAft>
              <a:buSzPts val="2400"/>
              <a:buFont typeface="Gill Sans"/>
              <a:buChar char="-"/>
            </a:pPr>
            <a:r>
              <a:rPr lang="en-US" sz="2400">
                <a:solidFill>
                  <a:schemeClr val="dk1"/>
                </a:solidFill>
              </a:rPr>
              <a:t>ABCDE assessment </a:t>
            </a:r>
            <a:endParaRPr/>
          </a:p>
          <a:p>
            <a:pPr marL="228600" lvl="0" indent="-228600" algn="l" rtl="0">
              <a:lnSpc>
                <a:spcPct val="110000"/>
              </a:lnSpc>
              <a:spcBef>
                <a:spcPts val="700"/>
              </a:spcBef>
              <a:spcAft>
                <a:spcPts val="0"/>
              </a:spcAft>
              <a:buSzPts val="2400"/>
              <a:buFont typeface="Gill Sans"/>
              <a:buChar char="-"/>
            </a:pPr>
            <a:r>
              <a:rPr lang="en-US" sz="2400">
                <a:solidFill>
                  <a:schemeClr val="dk1"/>
                </a:solidFill>
              </a:rPr>
              <a:t>IV Mannitol </a:t>
            </a:r>
            <a:endParaRPr/>
          </a:p>
          <a:p>
            <a:pPr marL="228600" lvl="0" indent="-228600" algn="l" rtl="0">
              <a:lnSpc>
                <a:spcPct val="110000"/>
              </a:lnSpc>
              <a:spcBef>
                <a:spcPts val="700"/>
              </a:spcBef>
              <a:spcAft>
                <a:spcPts val="0"/>
              </a:spcAft>
              <a:buSzPts val="2400"/>
              <a:buFont typeface="Gill Sans"/>
              <a:buChar char="-"/>
            </a:pPr>
            <a:r>
              <a:rPr lang="en-US" sz="2400">
                <a:solidFill>
                  <a:schemeClr val="dk1"/>
                </a:solidFill>
              </a:rPr>
              <a:t>Neurosurgery – Clot evacuation, ligation of middle meningeal artery </a:t>
            </a:r>
            <a:endParaRPr/>
          </a:p>
          <a:p>
            <a:pPr marL="228600" lvl="0" indent="-228600" algn="l" rtl="0">
              <a:lnSpc>
                <a:spcPct val="110000"/>
              </a:lnSpc>
              <a:spcBef>
                <a:spcPts val="700"/>
              </a:spcBef>
              <a:spcAft>
                <a:spcPts val="0"/>
              </a:spcAft>
              <a:buSzPts val="2400"/>
              <a:buFont typeface="Gill Sans"/>
              <a:buChar char="-"/>
            </a:pPr>
            <a:r>
              <a:rPr lang="en-US" sz="2400">
                <a:solidFill>
                  <a:schemeClr val="dk1"/>
                </a:solidFill>
              </a:rPr>
              <a:t>May need intubation and ventilation </a:t>
            </a:r>
            <a:endParaRPr/>
          </a:p>
        </p:txBody>
      </p:sp>
      <p:pic>
        <p:nvPicPr>
          <p:cNvPr id="464" name="Google Shape;464;p65" descr="Subdural vs Epidural Hematoma: CT Findings, Location, Symptoms, and  Pathophysiology — EZmed"/>
          <p:cNvPicPr preferRelativeResize="0"/>
          <p:nvPr/>
        </p:nvPicPr>
        <p:blipFill rotWithShape="1">
          <a:blip r:embed="rId3">
            <a:alphaModFix/>
          </a:blip>
          <a:srcRect l="50000" t="-279"/>
          <a:stretch/>
        </p:blipFill>
        <p:spPr>
          <a:xfrm>
            <a:off x="8337985" y="2094452"/>
            <a:ext cx="3854015" cy="476354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468"/>
        <p:cNvGrpSpPr/>
        <p:nvPr/>
      </p:nvGrpSpPr>
      <p:grpSpPr>
        <a:xfrm>
          <a:off x="0" y="0"/>
          <a:ext cx="0" cy="0"/>
          <a:chOff x="0" y="0"/>
          <a:chExt cx="0" cy="0"/>
        </a:xfrm>
      </p:grpSpPr>
      <p:sp>
        <p:nvSpPr>
          <p:cNvPr id="469" name="Google Shape;469;p66"/>
          <p:cNvSpPr txBox="1">
            <a:spLocks noGrp="1"/>
          </p:cNvSpPr>
          <p:nvPr>
            <p:ph type="title"/>
          </p:nvPr>
        </p:nvSpPr>
        <p:spPr>
          <a:xfrm>
            <a:off x="1251678" y="382385"/>
            <a:ext cx="10178322" cy="8722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MENINGITIS</a:t>
            </a:r>
            <a:endParaRPr/>
          </a:p>
        </p:txBody>
      </p:sp>
      <p:sp>
        <p:nvSpPr>
          <p:cNvPr id="470" name="Google Shape;470;p66"/>
          <p:cNvSpPr txBox="1">
            <a:spLocks noGrp="1"/>
          </p:cNvSpPr>
          <p:nvPr>
            <p:ph type="body" idx="1"/>
          </p:nvPr>
        </p:nvSpPr>
        <p:spPr>
          <a:xfrm>
            <a:off x="1251678" y="1254643"/>
            <a:ext cx="10178322" cy="462495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b="1" i="0" u="none" strike="noStrike">
                <a:solidFill>
                  <a:srgbClr val="000000"/>
                </a:solidFill>
                <a:latin typeface="Arial"/>
                <a:ea typeface="Arial"/>
                <a:cs typeface="Arial"/>
                <a:sym typeface="Arial"/>
              </a:rPr>
              <a:t>Definition</a:t>
            </a:r>
            <a:r>
              <a:rPr lang="en-US" sz="2400" b="0" i="0" u="none" strike="noStrike">
                <a:solidFill>
                  <a:srgbClr val="000000"/>
                </a:solidFill>
                <a:latin typeface="Arial"/>
                <a:ea typeface="Arial"/>
                <a:cs typeface="Arial"/>
                <a:sym typeface="Arial"/>
              </a:rPr>
              <a:t>: Inflammation of the meninges. Usually caused by infection; viral or bacterial. </a:t>
            </a:r>
            <a:endParaRPr sz="2400" b="0"/>
          </a:p>
          <a:p>
            <a:pPr marL="0" lvl="0" indent="0" algn="l" rtl="0">
              <a:lnSpc>
                <a:spcPct val="110000"/>
              </a:lnSpc>
              <a:spcBef>
                <a:spcPts val="0"/>
              </a:spcBef>
              <a:spcAft>
                <a:spcPts val="0"/>
              </a:spcAft>
              <a:buSzPts val="2400"/>
              <a:buNone/>
            </a:pPr>
            <a:br>
              <a:rPr lang="en-US" sz="2400" b="0"/>
            </a:br>
            <a:r>
              <a:rPr lang="en-US" sz="2400" b="1" i="0" u="none" strike="noStrike">
                <a:solidFill>
                  <a:srgbClr val="000000"/>
                </a:solidFill>
                <a:latin typeface="Arial"/>
                <a:ea typeface="Arial"/>
                <a:cs typeface="Arial"/>
                <a:sym typeface="Arial"/>
              </a:rPr>
              <a:t>Epidemiology</a:t>
            </a:r>
            <a:r>
              <a:rPr lang="en-US" sz="2400" b="0" i="0" u="none" strike="noStrike">
                <a:solidFill>
                  <a:srgbClr val="000000"/>
                </a:solidFill>
                <a:latin typeface="Arial"/>
                <a:ea typeface="Arial"/>
                <a:cs typeface="Arial"/>
                <a:sym typeface="Arial"/>
              </a:rPr>
              <a:t>: </a:t>
            </a:r>
            <a:endParaRPr/>
          </a:p>
          <a:p>
            <a:pPr marL="0" lvl="0" indent="0" algn="l" rtl="0">
              <a:lnSpc>
                <a:spcPct val="110000"/>
              </a:lnSpc>
              <a:spcBef>
                <a:spcPts val="0"/>
              </a:spcBef>
              <a:spcAft>
                <a:spcPts val="0"/>
              </a:spcAft>
              <a:buSzPts val="2400"/>
              <a:buNone/>
            </a:pPr>
            <a:endParaRPr sz="2400" b="0" i="0" u="none" strike="noStrike">
              <a:solidFill>
                <a:srgbClr val="000000"/>
              </a:solidFill>
              <a:latin typeface="Arial"/>
              <a:ea typeface="Arial"/>
              <a:cs typeface="Arial"/>
              <a:sym typeface="Arial"/>
            </a:endParaRPr>
          </a:p>
          <a:p>
            <a:pPr marL="0" lvl="0" indent="0" algn="l" rtl="0">
              <a:lnSpc>
                <a:spcPct val="110000"/>
              </a:lnSpc>
              <a:spcBef>
                <a:spcPts val="0"/>
              </a:spcBef>
              <a:spcAft>
                <a:spcPts val="0"/>
              </a:spcAft>
              <a:buSzPts val="2400"/>
              <a:buNone/>
            </a:pPr>
            <a:r>
              <a:rPr lang="en-US" sz="2400">
                <a:solidFill>
                  <a:srgbClr val="000000"/>
                </a:solidFill>
                <a:latin typeface="Arial"/>
                <a:ea typeface="Arial"/>
                <a:cs typeface="Arial"/>
                <a:sym typeface="Arial"/>
              </a:rPr>
              <a:t>- </a:t>
            </a:r>
            <a:r>
              <a:rPr lang="en-US" sz="2400" b="0" i="0" u="none" strike="noStrike">
                <a:solidFill>
                  <a:srgbClr val="000000"/>
                </a:solidFill>
                <a:latin typeface="Arial"/>
                <a:ea typeface="Arial"/>
                <a:cs typeface="Arial"/>
                <a:sym typeface="Arial"/>
              </a:rPr>
              <a:t>Mainly affects infants, children and elderly. </a:t>
            </a:r>
            <a:endParaRPr/>
          </a:p>
          <a:p>
            <a:pPr marL="0" lvl="0" indent="0" algn="l" rtl="0">
              <a:lnSpc>
                <a:spcPct val="110000"/>
              </a:lnSpc>
              <a:spcBef>
                <a:spcPts val="0"/>
              </a:spcBef>
              <a:spcAft>
                <a:spcPts val="0"/>
              </a:spcAft>
              <a:buSzPts val="2400"/>
              <a:buNone/>
            </a:pPr>
            <a:endParaRPr sz="2400">
              <a:solidFill>
                <a:srgbClr val="000000"/>
              </a:solidFill>
              <a:latin typeface="Arial"/>
              <a:ea typeface="Arial"/>
              <a:cs typeface="Arial"/>
              <a:sym typeface="Arial"/>
            </a:endParaRPr>
          </a:p>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 It is a notifiable disease to Public Health England</a:t>
            </a:r>
            <a:endParaRPr sz="2400" b="0"/>
          </a:p>
          <a:p>
            <a:pPr marL="0" lvl="0" indent="0" algn="l" rtl="0">
              <a:lnSpc>
                <a:spcPct val="110000"/>
              </a:lnSpc>
              <a:spcBef>
                <a:spcPts val="700"/>
              </a:spcBef>
              <a:spcAft>
                <a:spcPts val="0"/>
              </a:spcAft>
              <a:buSzPts val="2000"/>
              <a:buNone/>
            </a:pPr>
            <a:br>
              <a:rPr lang="en-US"/>
            </a:b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474"/>
        <p:cNvGrpSpPr/>
        <p:nvPr/>
      </p:nvGrpSpPr>
      <p:grpSpPr>
        <a:xfrm>
          <a:off x="0" y="0"/>
          <a:ext cx="0" cy="0"/>
          <a:chOff x="0" y="0"/>
          <a:chExt cx="0" cy="0"/>
        </a:xfrm>
      </p:grpSpPr>
      <p:pic>
        <p:nvPicPr>
          <p:cNvPr id="475" name="Google Shape;475;p67" descr="Cartoon Pregnant Woman Stock Illustrations – 12,518 Cartoon Pregnant Woman  Stock Illustrations, Vectors &amp; Clipart - Dreamstime"/>
          <p:cNvPicPr preferRelativeResize="0"/>
          <p:nvPr/>
        </p:nvPicPr>
        <p:blipFill rotWithShape="1">
          <a:blip r:embed="rId3">
            <a:alphaModFix/>
          </a:blip>
          <a:srcRect r="8868" b="8073"/>
          <a:stretch/>
        </p:blipFill>
        <p:spPr>
          <a:xfrm>
            <a:off x="1730346" y="1010144"/>
            <a:ext cx="1500326" cy="1885896"/>
          </a:xfrm>
          <a:prstGeom prst="rect">
            <a:avLst/>
          </a:prstGeom>
          <a:noFill/>
          <a:ln>
            <a:noFill/>
          </a:ln>
        </p:spPr>
      </p:pic>
      <p:pic>
        <p:nvPicPr>
          <p:cNvPr id="476" name="Google Shape;476;p67" descr="Newborn baby cartoon icon stock vector. Illustration of beauty - 79651290"/>
          <p:cNvPicPr preferRelativeResize="0"/>
          <p:nvPr/>
        </p:nvPicPr>
        <p:blipFill rotWithShape="1">
          <a:blip r:embed="rId4">
            <a:alphaModFix/>
          </a:blip>
          <a:srcRect/>
          <a:stretch/>
        </p:blipFill>
        <p:spPr>
          <a:xfrm>
            <a:off x="5153052" y="439285"/>
            <a:ext cx="1885896" cy="1885896"/>
          </a:xfrm>
          <a:prstGeom prst="rect">
            <a:avLst/>
          </a:prstGeom>
          <a:noFill/>
          <a:ln>
            <a:noFill/>
          </a:ln>
        </p:spPr>
      </p:pic>
      <p:pic>
        <p:nvPicPr>
          <p:cNvPr id="477" name="Google Shape;477;p67" descr="Cartoon man male parent family adult member Vector Image"/>
          <p:cNvPicPr preferRelativeResize="0"/>
          <p:nvPr/>
        </p:nvPicPr>
        <p:blipFill rotWithShape="1">
          <a:blip r:embed="rId5">
            <a:alphaModFix/>
          </a:blip>
          <a:srcRect r="3436" b="6822"/>
          <a:stretch/>
        </p:blipFill>
        <p:spPr>
          <a:xfrm>
            <a:off x="9281525" y="1224128"/>
            <a:ext cx="1479534" cy="2204872"/>
          </a:xfrm>
          <a:prstGeom prst="rect">
            <a:avLst/>
          </a:prstGeom>
          <a:noFill/>
          <a:ln>
            <a:noFill/>
          </a:ln>
        </p:spPr>
      </p:pic>
      <p:pic>
        <p:nvPicPr>
          <p:cNvPr id="478" name="Google Shape;478;p67" descr="37,569 Cancer Cartoon Images, Stock Photos &amp; Vectors | Shutterstock"/>
          <p:cNvPicPr preferRelativeResize="0"/>
          <p:nvPr/>
        </p:nvPicPr>
        <p:blipFill rotWithShape="1">
          <a:blip r:embed="rId6">
            <a:alphaModFix/>
          </a:blip>
          <a:srcRect r="2403" b="5866"/>
          <a:stretch/>
        </p:blipFill>
        <p:spPr>
          <a:xfrm>
            <a:off x="1461797" y="3197151"/>
            <a:ext cx="1910436" cy="2204872"/>
          </a:xfrm>
          <a:prstGeom prst="rect">
            <a:avLst/>
          </a:prstGeom>
          <a:noFill/>
          <a:ln>
            <a:noFill/>
          </a:ln>
        </p:spPr>
      </p:pic>
      <p:pic>
        <p:nvPicPr>
          <p:cNvPr id="479" name="Google Shape;479;p67" descr="Little Boy Cartoon Images – Browse 291,747 Stock Photos, Vectors, and Video  | Adobe Stock"/>
          <p:cNvPicPr preferRelativeResize="0"/>
          <p:nvPr/>
        </p:nvPicPr>
        <p:blipFill rotWithShape="1">
          <a:blip r:embed="rId7">
            <a:alphaModFix/>
          </a:blip>
          <a:srcRect/>
          <a:stretch/>
        </p:blipFill>
        <p:spPr>
          <a:xfrm>
            <a:off x="4892145" y="3529153"/>
            <a:ext cx="1885896" cy="1885896"/>
          </a:xfrm>
          <a:prstGeom prst="rect">
            <a:avLst/>
          </a:prstGeom>
          <a:noFill/>
          <a:ln>
            <a:noFill/>
          </a:ln>
        </p:spPr>
      </p:pic>
      <p:pic>
        <p:nvPicPr>
          <p:cNvPr id="480" name="Google Shape;480;p67" descr="Cartoon Senior Elderly Old Man Stock Illustration - Download Image Now -  Adult, Aging Process, Beauty - iStock"/>
          <p:cNvPicPr preferRelativeResize="0"/>
          <p:nvPr/>
        </p:nvPicPr>
        <p:blipFill rotWithShape="1">
          <a:blip r:embed="rId8">
            <a:alphaModFix/>
          </a:blip>
          <a:srcRect/>
          <a:stretch/>
        </p:blipFill>
        <p:spPr>
          <a:xfrm>
            <a:off x="8495101" y="3842837"/>
            <a:ext cx="930379" cy="2204872"/>
          </a:xfrm>
          <a:prstGeom prst="rect">
            <a:avLst/>
          </a:prstGeom>
          <a:noFill/>
          <a:ln>
            <a:noFill/>
          </a:ln>
        </p:spPr>
      </p:pic>
      <p:sp>
        <p:nvSpPr>
          <p:cNvPr id="481" name="Google Shape;481;p67"/>
          <p:cNvSpPr txBox="1"/>
          <p:nvPr/>
        </p:nvSpPr>
        <p:spPr>
          <a:xfrm>
            <a:off x="4493521" y="2325181"/>
            <a:ext cx="4001580" cy="87197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E.coli, </a:t>
            </a:r>
            <a:r>
              <a:rPr lang="en-US" sz="1800" b="0" i="0" u="none" strike="noStrike" cap="none">
                <a:solidFill>
                  <a:srgbClr val="FF0000"/>
                </a:solidFill>
                <a:latin typeface="Arial"/>
                <a:ea typeface="Arial"/>
                <a:cs typeface="Arial"/>
                <a:sym typeface="Arial"/>
              </a:rPr>
              <a:t>Group B streptococcus</a:t>
            </a:r>
            <a:r>
              <a:rPr lang="en-US" sz="1800" b="0" i="0" u="none" strike="noStrike" cap="none">
                <a:solidFill>
                  <a:srgbClr val="000000"/>
                </a:solidFill>
                <a:latin typeface="Arial"/>
                <a:ea typeface="Arial"/>
                <a:cs typeface="Arial"/>
                <a:sym typeface="Arial"/>
              </a:rPr>
              <a:t>, Listeria Monocytogenes  </a:t>
            </a:r>
            <a:endParaRPr sz="1400" b="0" i="0" u="none" strike="noStrike" cap="none">
              <a:solidFill>
                <a:srgbClr val="000000"/>
              </a:solidFill>
              <a:latin typeface="Arial"/>
              <a:ea typeface="Arial"/>
              <a:cs typeface="Arial"/>
              <a:sym typeface="Arial"/>
            </a:endParaRPr>
          </a:p>
        </p:txBody>
      </p:sp>
      <p:sp>
        <p:nvSpPr>
          <p:cNvPr id="482" name="Google Shape;482;p67"/>
          <p:cNvSpPr txBox="1"/>
          <p:nvPr/>
        </p:nvSpPr>
        <p:spPr>
          <a:xfrm>
            <a:off x="7885725" y="439382"/>
            <a:ext cx="5201513" cy="3695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N.meningitidis, Strep Pneumoniae </a:t>
            </a:r>
            <a:endParaRPr sz="1800" b="0" i="0" u="none" strike="noStrike" cap="none">
              <a:solidFill>
                <a:schemeClr val="dk1"/>
              </a:solidFill>
              <a:latin typeface="Gill Sans"/>
              <a:ea typeface="Gill Sans"/>
              <a:cs typeface="Gill Sans"/>
              <a:sym typeface="Gill Sans"/>
            </a:endParaRPr>
          </a:p>
        </p:txBody>
      </p:sp>
      <p:sp>
        <p:nvSpPr>
          <p:cNvPr id="483" name="Google Shape;483;p67"/>
          <p:cNvSpPr txBox="1"/>
          <p:nvPr/>
        </p:nvSpPr>
        <p:spPr>
          <a:xfrm>
            <a:off x="1336069" y="385570"/>
            <a:ext cx="274683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Listeria monocytogenes is more common</a:t>
            </a:r>
            <a:endParaRPr sz="1800" b="0" i="0" u="none" strike="noStrike" cap="none">
              <a:solidFill>
                <a:schemeClr val="dk1"/>
              </a:solidFill>
              <a:latin typeface="Gill Sans"/>
              <a:ea typeface="Gill Sans"/>
              <a:cs typeface="Gill Sans"/>
              <a:sym typeface="Gill Sans"/>
            </a:endParaRPr>
          </a:p>
        </p:txBody>
      </p:sp>
      <p:sp>
        <p:nvSpPr>
          <p:cNvPr id="484" name="Google Shape;484;p67"/>
          <p:cNvSpPr txBox="1"/>
          <p:nvPr/>
        </p:nvSpPr>
        <p:spPr>
          <a:xfrm>
            <a:off x="1032664" y="5426726"/>
            <a:ext cx="289568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Cytomegalovirus, </a:t>
            </a:r>
            <a:r>
              <a:rPr lang="en-US" sz="1800" b="0" i="0" u="none" strike="noStrike" cap="none">
                <a:solidFill>
                  <a:srgbClr val="00B050"/>
                </a:solidFill>
                <a:latin typeface="Arial"/>
                <a:ea typeface="Arial"/>
                <a:cs typeface="Arial"/>
                <a:sym typeface="Arial"/>
              </a:rPr>
              <a:t>Cryptococcus neoformans</a:t>
            </a:r>
            <a:endParaRPr sz="1800" b="0" i="0" u="none" strike="noStrike" cap="none">
              <a:solidFill>
                <a:srgbClr val="00B050"/>
              </a:solidFill>
              <a:latin typeface="Gill Sans"/>
              <a:ea typeface="Gill Sans"/>
              <a:cs typeface="Gill Sans"/>
              <a:sym typeface="Gill Sans"/>
            </a:endParaRPr>
          </a:p>
        </p:txBody>
      </p:sp>
      <p:sp>
        <p:nvSpPr>
          <p:cNvPr id="485" name="Google Shape;485;p67"/>
          <p:cNvSpPr txBox="1"/>
          <p:nvPr/>
        </p:nvSpPr>
        <p:spPr>
          <a:xfrm>
            <a:off x="1032664" y="6047709"/>
            <a:ext cx="30502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Mycobacterium TB, HIV, HSV    </a:t>
            </a:r>
            <a:endParaRPr sz="1400" b="0" i="0" u="none" strike="noStrike" cap="none">
              <a:solidFill>
                <a:srgbClr val="000000"/>
              </a:solidFill>
              <a:latin typeface="Arial"/>
              <a:ea typeface="Arial"/>
              <a:cs typeface="Arial"/>
              <a:sym typeface="Arial"/>
            </a:endParaRPr>
          </a:p>
        </p:txBody>
      </p:sp>
      <p:sp>
        <p:nvSpPr>
          <p:cNvPr id="486" name="Google Shape;486;p67"/>
          <p:cNvSpPr txBox="1"/>
          <p:nvPr/>
        </p:nvSpPr>
        <p:spPr>
          <a:xfrm>
            <a:off x="4271642" y="5426726"/>
            <a:ext cx="38801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Neisseria meningitidis, Strep Pneumoniae, Haemophilus influenzae</a:t>
            </a:r>
            <a:endParaRPr sz="1800" b="0" i="0" u="none" strike="noStrike" cap="none">
              <a:solidFill>
                <a:schemeClr val="dk1"/>
              </a:solidFill>
              <a:latin typeface="Gill Sans"/>
              <a:ea typeface="Gill Sans"/>
              <a:cs typeface="Gill Sans"/>
              <a:sym typeface="Gill Sans"/>
            </a:endParaRPr>
          </a:p>
        </p:txBody>
      </p:sp>
      <p:sp>
        <p:nvSpPr>
          <p:cNvPr id="487" name="Google Shape;487;p67"/>
          <p:cNvSpPr txBox="1"/>
          <p:nvPr/>
        </p:nvSpPr>
        <p:spPr>
          <a:xfrm>
            <a:off x="9281525" y="4129340"/>
            <a:ext cx="4354766" cy="3695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Listeria monocytogenes</a:t>
            </a:r>
            <a:endParaRPr sz="1800" b="0" i="0" u="none" strike="noStrike" cap="none">
              <a:solidFill>
                <a:schemeClr val="dk1"/>
              </a:solidFill>
              <a:latin typeface="Gill Sans"/>
              <a:ea typeface="Gill Sans"/>
              <a:cs typeface="Gill Sans"/>
              <a:sym typeface="Gill Sans"/>
            </a:endParaRPr>
          </a:p>
        </p:txBody>
      </p:sp>
      <p:sp>
        <p:nvSpPr>
          <p:cNvPr id="488" name="Google Shape;488;p67"/>
          <p:cNvSpPr txBox="1"/>
          <p:nvPr/>
        </p:nvSpPr>
        <p:spPr>
          <a:xfrm>
            <a:off x="9425480" y="4525149"/>
            <a:ext cx="21595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N.meningitidis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Strep Pneumoniae </a:t>
            </a:r>
            <a:endParaRPr sz="1800" b="0" i="0" u="none" strike="noStrike" cap="none">
              <a:solidFill>
                <a:schemeClr val="dk1"/>
              </a:solidFill>
              <a:latin typeface="Gill Sans"/>
              <a:ea typeface="Gill Sans"/>
              <a:cs typeface="Gill Sans"/>
              <a:sym typeface="Gill Sans"/>
            </a:endParaRPr>
          </a:p>
        </p:txBody>
      </p:sp>
      <p:sp>
        <p:nvSpPr>
          <p:cNvPr id="489" name="Google Shape;489;p67"/>
          <p:cNvSpPr txBox="1"/>
          <p:nvPr/>
        </p:nvSpPr>
        <p:spPr>
          <a:xfrm>
            <a:off x="7885725" y="6359109"/>
            <a:ext cx="23899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Staph aureus in all ages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493"/>
        <p:cNvGrpSpPr/>
        <p:nvPr/>
      </p:nvGrpSpPr>
      <p:grpSpPr>
        <a:xfrm>
          <a:off x="0" y="0"/>
          <a:ext cx="0" cy="0"/>
          <a:chOff x="0" y="0"/>
          <a:chExt cx="0" cy="0"/>
        </a:xfrm>
      </p:grpSpPr>
      <p:sp>
        <p:nvSpPr>
          <p:cNvPr id="494" name="Google Shape;494;p68"/>
          <p:cNvSpPr txBox="1">
            <a:spLocks noGrp="1"/>
          </p:cNvSpPr>
          <p:nvPr>
            <p:ph type="title"/>
          </p:nvPr>
        </p:nvSpPr>
        <p:spPr>
          <a:xfrm>
            <a:off x="1251678" y="382385"/>
            <a:ext cx="10178322" cy="10211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solidFill>
                  <a:schemeClr val="accent1"/>
                </a:solidFill>
              </a:rPr>
              <a:t>RISK FACTORS</a:t>
            </a:r>
            <a:r>
              <a:rPr lang="en-US"/>
              <a:t> </a:t>
            </a:r>
            <a:endParaRPr/>
          </a:p>
        </p:txBody>
      </p:sp>
      <p:sp>
        <p:nvSpPr>
          <p:cNvPr id="495" name="Google Shape;495;p68"/>
          <p:cNvSpPr txBox="1">
            <a:spLocks noGrp="1"/>
          </p:cNvSpPr>
          <p:nvPr>
            <p:ph type="body" idx="1"/>
          </p:nvPr>
        </p:nvSpPr>
        <p:spPr>
          <a:xfrm>
            <a:off x="1251678" y="1403499"/>
            <a:ext cx="10178322" cy="4476094"/>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Intrathecal drug administration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Immunocompromisation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Elderly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Pregnant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Bacterial endocarditis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Crowding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Diabetes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Malignancy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latin typeface="Arial"/>
                <a:ea typeface="Arial"/>
                <a:cs typeface="Arial"/>
                <a:sym typeface="Arial"/>
              </a:rPr>
              <a:t>IV drug use </a:t>
            </a:r>
            <a:endParaRPr/>
          </a:p>
          <a:p>
            <a:pPr marL="228600" lvl="0" indent="-101600" algn="l" rtl="0">
              <a:lnSpc>
                <a:spcPct val="110000"/>
              </a:lnSpc>
              <a:spcBef>
                <a:spcPts val="700"/>
              </a:spcBef>
              <a:spcAft>
                <a:spcPts val="0"/>
              </a:spcAft>
              <a:buSzPts val="20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499"/>
        <p:cNvGrpSpPr/>
        <p:nvPr/>
      </p:nvGrpSpPr>
      <p:grpSpPr>
        <a:xfrm>
          <a:off x="0" y="0"/>
          <a:ext cx="0" cy="0"/>
          <a:chOff x="0" y="0"/>
          <a:chExt cx="0" cy="0"/>
        </a:xfrm>
      </p:grpSpPr>
      <p:sp>
        <p:nvSpPr>
          <p:cNvPr id="500" name="Google Shape;500;p69"/>
          <p:cNvSpPr txBox="1">
            <a:spLocks noGrp="1"/>
          </p:cNvSpPr>
          <p:nvPr>
            <p:ph type="title"/>
          </p:nvPr>
        </p:nvSpPr>
        <p:spPr>
          <a:xfrm>
            <a:off x="1251678" y="382385"/>
            <a:ext cx="10178322" cy="765931"/>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accent1"/>
              </a:buClr>
              <a:buSzPct val="100000"/>
              <a:buFont typeface="Impact"/>
              <a:buNone/>
            </a:pPr>
            <a:r>
              <a:rPr lang="en-US">
                <a:solidFill>
                  <a:schemeClr val="accent1"/>
                </a:solidFill>
              </a:rPr>
              <a:t>PATHOPHYSIOLOGY </a:t>
            </a:r>
            <a:endParaRPr/>
          </a:p>
        </p:txBody>
      </p:sp>
      <p:sp>
        <p:nvSpPr>
          <p:cNvPr id="501" name="Google Shape;501;p69"/>
          <p:cNvSpPr txBox="1">
            <a:spLocks noGrp="1"/>
          </p:cNvSpPr>
          <p:nvPr>
            <p:ph type="body" idx="1"/>
          </p:nvPr>
        </p:nvSpPr>
        <p:spPr>
          <a:xfrm>
            <a:off x="1063256" y="1148316"/>
            <a:ext cx="10366744" cy="532729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SzPct val="100000"/>
              <a:buNone/>
            </a:pPr>
            <a:r>
              <a:rPr lang="en-US" sz="2400" b="0" i="0" u="none" strike="noStrike">
                <a:solidFill>
                  <a:srgbClr val="000000"/>
                </a:solidFill>
              </a:rPr>
              <a:t>Microorganisms reach the meninges either by direct contagious spread, ENT infections or through the bloodstream, host response causes most damage, Inflammatory cytokines released which result in cerebral oedema and ischaemia causing increased ICP eventually leading to death. </a:t>
            </a:r>
            <a:endParaRPr/>
          </a:p>
          <a:p>
            <a:pPr marL="0" lvl="0" indent="0" algn="l" rtl="0">
              <a:lnSpc>
                <a:spcPct val="110000"/>
              </a:lnSpc>
              <a:spcBef>
                <a:spcPts val="700"/>
              </a:spcBef>
              <a:spcAft>
                <a:spcPts val="0"/>
              </a:spcAft>
              <a:buSzPct val="100000"/>
              <a:buNone/>
            </a:pPr>
            <a:endParaRPr sz="2400">
              <a:solidFill>
                <a:srgbClr val="000000"/>
              </a:solidFill>
            </a:endParaRPr>
          </a:p>
          <a:p>
            <a:pPr marL="228600" lvl="0" indent="-228600" algn="l" rtl="0">
              <a:lnSpc>
                <a:spcPct val="110000"/>
              </a:lnSpc>
              <a:spcBef>
                <a:spcPts val="0"/>
              </a:spcBef>
              <a:spcAft>
                <a:spcPts val="0"/>
              </a:spcAft>
              <a:buSzPct val="100000"/>
              <a:buChar char="•"/>
            </a:pPr>
            <a:r>
              <a:rPr lang="en-US" sz="2400" b="0" i="0" u="none" strike="noStrike">
                <a:solidFill>
                  <a:srgbClr val="000000"/>
                </a:solidFill>
                <a:latin typeface="Arial"/>
                <a:ea typeface="Arial"/>
                <a:cs typeface="Arial"/>
                <a:sym typeface="Arial"/>
              </a:rPr>
              <a:t>Acute bacterial meningitis: Sudden onset. N.meningitidis can cause meningococcal septicaemia causing non-blanching rash (sign of DIV). Pus formation around the meninges causes cranial nerve palsies and hydrocephalus.  </a:t>
            </a:r>
            <a:endParaRPr sz="2400" b="0"/>
          </a:p>
          <a:p>
            <a:pPr marL="228600" lvl="0" indent="-228600" algn="l" rtl="0">
              <a:lnSpc>
                <a:spcPct val="110000"/>
              </a:lnSpc>
              <a:spcBef>
                <a:spcPts val="0"/>
              </a:spcBef>
              <a:spcAft>
                <a:spcPts val="0"/>
              </a:spcAft>
              <a:buSzPct val="100000"/>
              <a:buChar char="•"/>
            </a:pPr>
            <a:r>
              <a:rPr lang="en-US" sz="2400" b="0" i="0" u="none" strike="noStrike">
                <a:solidFill>
                  <a:srgbClr val="000000"/>
                </a:solidFill>
                <a:latin typeface="Arial"/>
                <a:ea typeface="Arial"/>
                <a:cs typeface="Arial"/>
                <a:sym typeface="Arial"/>
              </a:rPr>
              <a:t>Chronic infection - TB in immunocompromised, more insidious onset. Always consider in patients who are immunocompromised, aseptic meningitis, from a high prevalence area. Brain is covered with grey-green exudate. </a:t>
            </a:r>
            <a:endParaRPr sz="2400" b="0"/>
          </a:p>
          <a:p>
            <a:pPr marL="228600" lvl="0" indent="-228600" algn="l" rtl="0">
              <a:lnSpc>
                <a:spcPct val="110000"/>
              </a:lnSpc>
              <a:spcBef>
                <a:spcPts val="0"/>
              </a:spcBef>
              <a:spcAft>
                <a:spcPts val="0"/>
              </a:spcAft>
              <a:buSzPct val="100000"/>
              <a:buChar char="•"/>
            </a:pPr>
            <a:r>
              <a:rPr lang="en-US" sz="2400" b="0" i="0" u="none" strike="noStrike">
                <a:solidFill>
                  <a:srgbClr val="000000"/>
                </a:solidFill>
                <a:latin typeface="Arial"/>
                <a:ea typeface="Arial"/>
                <a:cs typeface="Arial"/>
                <a:sym typeface="Arial"/>
              </a:rPr>
              <a:t>Viral -  Predominantly lymphocytic reaction with no pus formation. So usually less severe as it causes no/little cerebral oedema</a:t>
            </a:r>
            <a:br>
              <a:rPr lang="en-US" sz="2000"/>
            </a:br>
            <a:endParaRPr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05"/>
        <p:cNvGrpSpPr/>
        <p:nvPr/>
      </p:nvGrpSpPr>
      <p:grpSpPr>
        <a:xfrm>
          <a:off x="0" y="0"/>
          <a:ext cx="0" cy="0"/>
          <a:chOff x="0" y="0"/>
          <a:chExt cx="0" cy="0"/>
        </a:xfrm>
      </p:grpSpPr>
      <p:sp>
        <p:nvSpPr>
          <p:cNvPr id="506" name="Google Shape;506;p70"/>
          <p:cNvSpPr txBox="1">
            <a:spLocks noGrp="1"/>
          </p:cNvSpPr>
          <p:nvPr>
            <p:ph type="title"/>
          </p:nvPr>
        </p:nvSpPr>
        <p:spPr>
          <a:xfrm>
            <a:off x="1251678" y="382385"/>
            <a:ext cx="10178322" cy="8722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solidFill>
                  <a:schemeClr val="accent1"/>
                </a:solidFill>
              </a:rPr>
              <a:t>CLINICAL PRESENTATION </a:t>
            </a:r>
            <a:endParaRPr>
              <a:solidFill>
                <a:schemeClr val="accent1"/>
              </a:solidFill>
            </a:endParaRPr>
          </a:p>
        </p:txBody>
      </p:sp>
      <p:sp>
        <p:nvSpPr>
          <p:cNvPr id="507" name="Google Shape;507;p70"/>
          <p:cNvSpPr txBox="1">
            <a:spLocks noGrp="1"/>
          </p:cNvSpPr>
          <p:nvPr>
            <p:ph type="body" idx="1"/>
          </p:nvPr>
        </p:nvSpPr>
        <p:spPr>
          <a:xfrm>
            <a:off x="1251678" y="1552352"/>
            <a:ext cx="10178322" cy="514615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b="0" i="0" u="none" strike="noStrike">
                <a:solidFill>
                  <a:srgbClr val="000000"/>
                </a:solidFill>
              </a:rPr>
              <a:t>Triad: Headache, neck stiffness, fever </a:t>
            </a:r>
            <a:endParaRPr/>
          </a:p>
          <a:p>
            <a:pPr marL="0" lvl="0" indent="0" algn="l" rtl="0">
              <a:lnSpc>
                <a:spcPct val="110000"/>
              </a:lnSpc>
              <a:spcBef>
                <a:spcPts val="0"/>
              </a:spcBef>
              <a:spcAft>
                <a:spcPts val="0"/>
              </a:spcAft>
              <a:buSzPts val="2000"/>
              <a:buNone/>
            </a:pPr>
            <a:endParaRPr b="0"/>
          </a:p>
          <a:p>
            <a:pPr marL="0" lvl="0" indent="0" algn="l" rtl="0">
              <a:lnSpc>
                <a:spcPct val="110000"/>
              </a:lnSpc>
              <a:spcBef>
                <a:spcPts val="0"/>
              </a:spcBef>
              <a:spcAft>
                <a:spcPts val="0"/>
              </a:spcAft>
              <a:buSzPts val="2000"/>
              <a:buNone/>
            </a:pPr>
            <a:r>
              <a:rPr lang="en-US" b="0" i="0" u="none" strike="noStrike">
                <a:solidFill>
                  <a:srgbClr val="000000"/>
                </a:solidFill>
              </a:rPr>
              <a:t>Acute bacterial infection: </a:t>
            </a:r>
            <a:endParaRPr b="0"/>
          </a:p>
          <a:p>
            <a:pPr marL="228600" lvl="0" indent="-228600" algn="l" rtl="0">
              <a:lnSpc>
                <a:spcPct val="110000"/>
              </a:lnSpc>
              <a:spcBef>
                <a:spcPts val="0"/>
              </a:spcBef>
              <a:spcAft>
                <a:spcPts val="0"/>
              </a:spcAft>
              <a:buSzPts val="2000"/>
              <a:buFont typeface="Arial"/>
              <a:buChar char="•"/>
            </a:pPr>
            <a:r>
              <a:rPr lang="en-US" b="0" i="0" u="none" strike="noStrike">
                <a:solidFill>
                  <a:srgbClr val="000000"/>
                </a:solidFill>
              </a:rPr>
              <a:t>Sudden onset </a:t>
            </a:r>
            <a:endParaRPr/>
          </a:p>
          <a:p>
            <a:pPr marL="228600" lvl="0" indent="-228600" algn="l" rtl="0">
              <a:lnSpc>
                <a:spcPct val="110000"/>
              </a:lnSpc>
              <a:spcBef>
                <a:spcPts val="0"/>
              </a:spcBef>
              <a:spcAft>
                <a:spcPts val="0"/>
              </a:spcAft>
              <a:buSzPts val="2000"/>
              <a:buFont typeface="Arial"/>
              <a:buChar char="•"/>
            </a:pPr>
            <a:r>
              <a:rPr lang="en-US" b="0" i="0" u="none" strike="noStrike">
                <a:solidFill>
                  <a:srgbClr val="000000"/>
                </a:solidFill>
              </a:rPr>
              <a:t>Papilloedema - usually bilateral </a:t>
            </a:r>
            <a:endParaRPr/>
          </a:p>
          <a:p>
            <a:pPr marL="228600" lvl="0" indent="-228600" algn="l" rtl="0">
              <a:lnSpc>
                <a:spcPct val="110000"/>
              </a:lnSpc>
              <a:spcBef>
                <a:spcPts val="0"/>
              </a:spcBef>
              <a:spcAft>
                <a:spcPts val="0"/>
              </a:spcAft>
              <a:buSzPts val="2000"/>
              <a:buFont typeface="Arial"/>
              <a:buChar char="•"/>
            </a:pPr>
            <a:r>
              <a:rPr lang="en-US" b="0" i="0" u="none" strike="noStrike">
                <a:solidFill>
                  <a:srgbClr val="000000"/>
                </a:solidFill>
              </a:rPr>
              <a:t>Systemic symptoms - Intense malaise, rigours, photophobia, vomiting </a:t>
            </a:r>
            <a:endParaRPr/>
          </a:p>
          <a:p>
            <a:pPr marL="228600" lvl="0" indent="-228600" algn="l" rtl="0">
              <a:lnSpc>
                <a:spcPct val="110000"/>
              </a:lnSpc>
              <a:spcBef>
                <a:spcPts val="0"/>
              </a:spcBef>
              <a:spcAft>
                <a:spcPts val="0"/>
              </a:spcAft>
              <a:buSzPts val="2000"/>
              <a:buFont typeface="Arial"/>
              <a:buChar char="•"/>
            </a:pPr>
            <a:r>
              <a:rPr lang="en-US" b="0" i="0" u="none" strike="noStrike">
                <a:solidFill>
                  <a:srgbClr val="000000"/>
                </a:solidFill>
              </a:rPr>
              <a:t>Reduced GCS, focal CNS signs, seizures </a:t>
            </a:r>
            <a:endParaRPr/>
          </a:p>
          <a:p>
            <a:pPr marL="0" lvl="0" indent="0" algn="l" rtl="0">
              <a:lnSpc>
                <a:spcPct val="110000"/>
              </a:lnSpc>
              <a:spcBef>
                <a:spcPts val="0"/>
              </a:spcBef>
              <a:spcAft>
                <a:spcPts val="0"/>
              </a:spcAft>
              <a:buSzPts val="2000"/>
              <a:buNone/>
            </a:pPr>
            <a:endParaRPr i="0" u="none" strike="noStrike">
              <a:solidFill>
                <a:srgbClr val="000000"/>
              </a:solidFill>
            </a:endParaRPr>
          </a:p>
          <a:p>
            <a:pPr marL="0" lvl="0" indent="0" algn="l" rtl="0">
              <a:lnSpc>
                <a:spcPct val="110000"/>
              </a:lnSpc>
              <a:spcBef>
                <a:spcPts val="0"/>
              </a:spcBef>
              <a:spcAft>
                <a:spcPts val="0"/>
              </a:spcAft>
              <a:buSzPts val="2000"/>
              <a:buNone/>
            </a:pPr>
            <a:r>
              <a:rPr lang="en-US" b="0" i="0" u="none" strike="noStrike">
                <a:solidFill>
                  <a:srgbClr val="000000"/>
                </a:solidFill>
              </a:rPr>
              <a:t>Viral: </a:t>
            </a:r>
            <a:endParaRPr b="0"/>
          </a:p>
          <a:p>
            <a:pPr marL="228600" lvl="0" indent="-228600" algn="l" rtl="0">
              <a:lnSpc>
                <a:spcPct val="110000"/>
              </a:lnSpc>
              <a:spcBef>
                <a:spcPts val="0"/>
              </a:spcBef>
              <a:spcAft>
                <a:spcPts val="0"/>
              </a:spcAft>
              <a:buSzPts val="2000"/>
              <a:buFont typeface="Arial"/>
              <a:buChar char="•"/>
            </a:pPr>
            <a:r>
              <a:rPr lang="en-US" b="0" i="0" u="none" strike="noStrike">
                <a:solidFill>
                  <a:srgbClr val="000000"/>
                </a:solidFill>
              </a:rPr>
              <a:t>Self limiting lasting 4-10 days </a:t>
            </a:r>
            <a:endParaRPr/>
          </a:p>
          <a:p>
            <a:pPr marL="228600" lvl="0" indent="-228600" algn="l" rtl="0">
              <a:lnSpc>
                <a:spcPct val="110000"/>
              </a:lnSpc>
              <a:spcBef>
                <a:spcPts val="0"/>
              </a:spcBef>
              <a:spcAft>
                <a:spcPts val="0"/>
              </a:spcAft>
              <a:buSzPts val="2000"/>
              <a:buFont typeface="Arial"/>
              <a:buChar char="•"/>
            </a:pPr>
            <a:r>
              <a:rPr lang="en-US" b="0" i="0" u="none" strike="noStrike">
                <a:solidFill>
                  <a:srgbClr val="000000"/>
                </a:solidFill>
              </a:rPr>
              <a:t>May have headache for months afterwards </a:t>
            </a:r>
            <a:endParaRPr/>
          </a:p>
          <a:p>
            <a:pPr marL="0" lvl="0" indent="0" algn="l" rtl="0">
              <a:lnSpc>
                <a:spcPct val="110000"/>
              </a:lnSpc>
              <a:spcBef>
                <a:spcPts val="0"/>
              </a:spcBef>
              <a:spcAft>
                <a:spcPts val="0"/>
              </a:spcAft>
              <a:buSzPts val="2000"/>
              <a:buNone/>
            </a:pPr>
            <a:br>
              <a:rPr lang="en-US" b="0"/>
            </a:br>
            <a:r>
              <a:rPr lang="en-US" b="0" i="0" u="none" strike="noStrike">
                <a:solidFill>
                  <a:srgbClr val="000000"/>
                </a:solidFill>
              </a:rPr>
              <a:t>Chronic: TB </a:t>
            </a:r>
            <a:endParaRPr b="0"/>
          </a:p>
          <a:p>
            <a:pPr marL="228600" lvl="0" indent="-228600" algn="l" rtl="0">
              <a:lnSpc>
                <a:spcPct val="110000"/>
              </a:lnSpc>
              <a:spcBef>
                <a:spcPts val="0"/>
              </a:spcBef>
              <a:spcAft>
                <a:spcPts val="0"/>
              </a:spcAft>
              <a:buSzPts val="2000"/>
              <a:buFont typeface="Arial"/>
              <a:buChar char="•"/>
            </a:pPr>
            <a:r>
              <a:rPr lang="en-US" b="0" i="0" u="none" strike="noStrike">
                <a:solidFill>
                  <a:srgbClr val="000000"/>
                </a:solidFill>
              </a:rPr>
              <a:t>Long history of vague symptoms of headache, anorexia, vomiting. Triad is absent or late sign </a:t>
            </a:r>
            <a:endParaRPr/>
          </a:p>
          <a:p>
            <a:pPr marL="228600" lvl="0" indent="-101600" algn="l" rtl="0">
              <a:lnSpc>
                <a:spcPct val="110000"/>
              </a:lnSpc>
              <a:spcBef>
                <a:spcPts val="700"/>
              </a:spcBef>
              <a:spcAft>
                <a:spcPts val="0"/>
              </a:spcAft>
              <a:buSzPts val="20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11"/>
        <p:cNvGrpSpPr/>
        <p:nvPr/>
      </p:nvGrpSpPr>
      <p:grpSpPr>
        <a:xfrm>
          <a:off x="0" y="0"/>
          <a:ext cx="0" cy="0"/>
          <a:chOff x="0" y="0"/>
          <a:chExt cx="0" cy="0"/>
        </a:xfrm>
      </p:grpSpPr>
      <p:sp>
        <p:nvSpPr>
          <p:cNvPr id="512" name="Google Shape;512;p71"/>
          <p:cNvSpPr txBox="1">
            <a:spLocks noGrp="1"/>
          </p:cNvSpPr>
          <p:nvPr>
            <p:ph type="body" idx="1"/>
          </p:nvPr>
        </p:nvSpPr>
        <p:spPr>
          <a:xfrm>
            <a:off x="1251678" y="1105787"/>
            <a:ext cx="10178322" cy="527374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b="0" i="0" u="none" strike="noStrike">
                <a:solidFill>
                  <a:srgbClr val="000000"/>
                </a:solidFill>
              </a:rPr>
              <a:t>Neonates and children present with non-specific symptoms e.g hypotonia, poor feeding, lethargy, hypothermia and a bulging fontanelle. So have low threshold for LP; </a:t>
            </a:r>
            <a:endParaRPr sz="2400" b="0"/>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rPr>
              <a:t>Under 1 months presenting with fever</a:t>
            </a:r>
            <a:endParaRPr/>
          </a:p>
          <a:p>
            <a:pPr marL="0" lvl="0" indent="0" algn="l" rtl="0">
              <a:lnSpc>
                <a:spcPct val="110000"/>
              </a:lnSpc>
              <a:spcBef>
                <a:spcPts val="0"/>
              </a:spcBef>
              <a:spcAft>
                <a:spcPts val="0"/>
              </a:spcAft>
              <a:buSzPts val="2400"/>
              <a:buNone/>
            </a:pPr>
            <a:endParaRPr sz="2400" b="0" i="0" u="none" strike="noStrike">
              <a:solidFill>
                <a:srgbClr val="000000"/>
              </a:solidFill>
            </a:endParaRPr>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rPr>
              <a:t>1 – 3 months with fever and are unwell</a:t>
            </a:r>
            <a:endParaRPr/>
          </a:p>
          <a:p>
            <a:pPr marL="0" lvl="0" indent="0" algn="l" rtl="0">
              <a:lnSpc>
                <a:spcPct val="110000"/>
              </a:lnSpc>
              <a:spcBef>
                <a:spcPts val="0"/>
              </a:spcBef>
              <a:spcAft>
                <a:spcPts val="0"/>
              </a:spcAft>
              <a:buSzPts val="2400"/>
              <a:buNone/>
            </a:pPr>
            <a:endParaRPr sz="2400" b="0" i="0" u="none" strike="noStrike">
              <a:solidFill>
                <a:srgbClr val="000000"/>
              </a:solidFill>
            </a:endParaRPr>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rPr>
              <a:t>Under 1 years with unexplained fever and other features of serious illness</a:t>
            </a:r>
            <a:endParaRPr/>
          </a:p>
          <a:p>
            <a:pPr marL="0" lvl="0" indent="0" algn="l" rtl="0">
              <a:lnSpc>
                <a:spcPct val="110000"/>
              </a:lnSpc>
              <a:spcBef>
                <a:spcPts val="800"/>
              </a:spcBef>
              <a:spcAft>
                <a:spcPts val="0"/>
              </a:spcAft>
              <a:buSzPts val="2400"/>
              <a:buNone/>
            </a:pPr>
            <a:endParaRPr sz="2400">
              <a:solidFill>
                <a:srgbClr val="000000"/>
              </a:solidFill>
            </a:endParaRPr>
          </a:p>
          <a:p>
            <a:pPr marL="0" lvl="0" indent="0" algn="l" rtl="0">
              <a:lnSpc>
                <a:spcPct val="110000"/>
              </a:lnSpc>
              <a:spcBef>
                <a:spcPts val="800"/>
              </a:spcBef>
              <a:spcAft>
                <a:spcPts val="0"/>
              </a:spcAft>
              <a:buSzPts val="2400"/>
              <a:buNone/>
            </a:pPr>
            <a:r>
              <a:rPr lang="en-US" sz="2400" b="0" i="0" u="none" strike="noStrike">
                <a:solidFill>
                  <a:srgbClr val="000000"/>
                </a:solidFill>
              </a:rPr>
              <a:t>Signs - Kernig's (pain when straightening knee whilst hip is flexed at 90 degrees) and Brudzinski’s (bottom - involuntary knee/hip flexion when flexing the neck) </a:t>
            </a:r>
            <a:endParaRPr/>
          </a:p>
          <a:p>
            <a:pPr marL="0" lvl="0" indent="0" algn="l" rtl="0">
              <a:lnSpc>
                <a:spcPct val="110000"/>
              </a:lnSpc>
              <a:spcBef>
                <a:spcPts val="1500"/>
              </a:spcBef>
              <a:spcAft>
                <a:spcPts val="0"/>
              </a:spcAft>
              <a:buSzPts val="20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16"/>
        <p:cNvGrpSpPr/>
        <p:nvPr/>
      </p:nvGrpSpPr>
      <p:grpSpPr>
        <a:xfrm>
          <a:off x="0" y="0"/>
          <a:ext cx="0" cy="0"/>
          <a:chOff x="0" y="0"/>
          <a:chExt cx="0" cy="0"/>
        </a:xfrm>
      </p:grpSpPr>
      <p:pic>
        <p:nvPicPr>
          <p:cNvPr id="517" name="Google Shape;517;p72" descr="Purpuric rash of meningococcal septicaemia | Download Scientific Diagram"/>
          <p:cNvPicPr preferRelativeResize="0"/>
          <p:nvPr/>
        </p:nvPicPr>
        <p:blipFill rotWithShape="1">
          <a:blip r:embed="rId3">
            <a:alphaModFix/>
          </a:blip>
          <a:srcRect/>
          <a:stretch/>
        </p:blipFill>
        <p:spPr>
          <a:xfrm>
            <a:off x="2837500" y="1261684"/>
            <a:ext cx="6516999" cy="4334631"/>
          </a:xfrm>
          <a:prstGeom prst="rect">
            <a:avLst/>
          </a:prstGeom>
          <a:noFill/>
          <a:ln>
            <a:noFill/>
          </a:ln>
        </p:spPr>
      </p:pic>
      <p:sp>
        <p:nvSpPr>
          <p:cNvPr id="518" name="Google Shape;518;p72"/>
          <p:cNvSpPr txBox="1"/>
          <p:nvPr/>
        </p:nvSpPr>
        <p:spPr>
          <a:xfrm>
            <a:off x="4167962" y="531629"/>
            <a:ext cx="693027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Gill Sans"/>
                <a:ea typeface="Gill Sans"/>
                <a:cs typeface="Gill Sans"/>
                <a:sym typeface="Gill Sans"/>
              </a:rPr>
              <a:t>Meningococcal Septicaemia </a:t>
            </a:r>
            <a:r>
              <a:rPr lang="en-US" sz="1800" b="0" i="0" u="none" strike="noStrike" cap="none">
                <a:solidFill>
                  <a:schemeClr val="dk1"/>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22"/>
        <p:cNvGrpSpPr/>
        <p:nvPr/>
      </p:nvGrpSpPr>
      <p:grpSpPr>
        <a:xfrm>
          <a:off x="0" y="0"/>
          <a:ext cx="0" cy="0"/>
          <a:chOff x="0" y="0"/>
          <a:chExt cx="0" cy="0"/>
        </a:xfrm>
      </p:grpSpPr>
      <p:sp>
        <p:nvSpPr>
          <p:cNvPr id="523" name="Google Shape;523;p73"/>
          <p:cNvSpPr txBox="1">
            <a:spLocks noGrp="1"/>
          </p:cNvSpPr>
          <p:nvPr>
            <p:ph type="title"/>
          </p:nvPr>
        </p:nvSpPr>
        <p:spPr>
          <a:xfrm>
            <a:off x="1251678" y="382385"/>
            <a:ext cx="10178322" cy="82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INVESTIGATIONS </a:t>
            </a:r>
            <a:endParaRPr/>
          </a:p>
        </p:txBody>
      </p:sp>
      <p:sp>
        <p:nvSpPr>
          <p:cNvPr id="524" name="Google Shape;524;p73"/>
          <p:cNvSpPr txBox="1">
            <a:spLocks noGrp="1"/>
          </p:cNvSpPr>
          <p:nvPr>
            <p:ph type="body" idx="1"/>
          </p:nvPr>
        </p:nvSpPr>
        <p:spPr>
          <a:xfrm>
            <a:off x="1251678" y="1488559"/>
            <a:ext cx="10178322" cy="439103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a:solidFill>
                  <a:schemeClr val="dk1"/>
                </a:solidFill>
              </a:rPr>
              <a:t>Blood cultures </a:t>
            </a:r>
            <a:endParaRPr/>
          </a:p>
          <a:p>
            <a:pPr marL="0" lvl="0" indent="0" algn="l" rtl="0">
              <a:lnSpc>
                <a:spcPct val="110000"/>
              </a:lnSpc>
              <a:spcBef>
                <a:spcPts val="700"/>
              </a:spcBef>
              <a:spcAft>
                <a:spcPts val="0"/>
              </a:spcAft>
              <a:buSzPts val="2400"/>
              <a:buNone/>
            </a:pPr>
            <a:r>
              <a:rPr lang="en-US" sz="2400">
                <a:solidFill>
                  <a:schemeClr val="dk1"/>
                </a:solidFill>
              </a:rPr>
              <a:t>Throat swabs – viral and bacterial  </a:t>
            </a:r>
            <a:endParaRPr/>
          </a:p>
          <a:p>
            <a:pPr marL="0" lvl="0" indent="0" algn="l" rtl="0">
              <a:lnSpc>
                <a:spcPct val="110000"/>
              </a:lnSpc>
              <a:spcBef>
                <a:spcPts val="700"/>
              </a:spcBef>
              <a:spcAft>
                <a:spcPts val="0"/>
              </a:spcAft>
              <a:buSzPts val="2400"/>
              <a:buNone/>
            </a:pPr>
            <a:r>
              <a:rPr lang="en-US" sz="2400" b="0" i="0" u="none" strike="noStrike">
                <a:solidFill>
                  <a:schemeClr val="dk1"/>
                </a:solidFill>
              </a:rPr>
              <a:t>Lumbar puncture: Do not wait for results to give empirical antibiotics. </a:t>
            </a:r>
            <a:endParaRPr sz="2400">
              <a:solidFill>
                <a:schemeClr val="dk1"/>
              </a:solidFill>
            </a:endParaRPr>
          </a:p>
        </p:txBody>
      </p:sp>
      <p:pic>
        <p:nvPicPr>
          <p:cNvPr id="525" name="Google Shape;525;p73" descr="Figure, Expected CSF Findings in Bacterial...] - StatPearls - NCBI Bookshelf"/>
          <p:cNvPicPr preferRelativeResize="0"/>
          <p:nvPr/>
        </p:nvPicPr>
        <p:blipFill rotWithShape="1">
          <a:blip r:embed="rId3">
            <a:alphaModFix/>
          </a:blip>
          <a:srcRect/>
          <a:stretch/>
        </p:blipFill>
        <p:spPr>
          <a:xfrm>
            <a:off x="2673350" y="3427615"/>
            <a:ext cx="6845300" cy="304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p:nvPr/>
        </p:nvSpPr>
        <p:spPr>
          <a:xfrm>
            <a:off x="0" y="57150"/>
            <a:ext cx="2388000" cy="68010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4100" b="1" i="0" u="none" strike="noStrike" cap="none">
                <a:solidFill>
                  <a:srgbClr val="FFFFFF"/>
                </a:solidFill>
                <a:latin typeface="Calibri"/>
                <a:ea typeface="Calibri"/>
                <a:cs typeface="Calibri"/>
                <a:sym typeface="Calibri"/>
              </a:rPr>
              <a:t>Transient Ischaemic Attack  </a:t>
            </a:r>
            <a:endParaRPr sz="4100" b="1" i="0" u="none" strike="noStrike" cap="none">
              <a:solidFill>
                <a:srgbClr val="FFFFFF"/>
              </a:solidFill>
              <a:latin typeface="Calibri"/>
              <a:ea typeface="Calibri"/>
              <a:cs typeface="Calibri"/>
              <a:sym typeface="Calibri"/>
            </a:endParaRPr>
          </a:p>
        </p:txBody>
      </p:sp>
      <p:pic>
        <p:nvPicPr>
          <p:cNvPr id="210" name="Google Shape;210;p29"/>
          <p:cNvPicPr preferRelativeResize="0"/>
          <p:nvPr/>
        </p:nvPicPr>
        <p:blipFill rotWithShape="1">
          <a:blip r:embed="rId3">
            <a:alphaModFix/>
          </a:blip>
          <a:srcRect/>
          <a:stretch/>
        </p:blipFill>
        <p:spPr>
          <a:xfrm>
            <a:off x="0" y="0"/>
            <a:ext cx="2387999" cy="1789165"/>
          </a:xfrm>
          <a:prstGeom prst="rect">
            <a:avLst/>
          </a:prstGeom>
          <a:noFill/>
          <a:ln>
            <a:noFill/>
          </a:ln>
        </p:spPr>
      </p:pic>
      <p:pic>
        <p:nvPicPr>
          <p:cNvPr id="211" name="Google Shape;211;p29"/>
          <p:cNvPicPr preferRelativeResize="0"/>
          <p:nvPr/>
        </p:nvPicPr>
        <p:blipFill rotWithShape="1">
          <a:blip r:embed="rId4">
            <a:alphaModFix/>
          </a:blip>
          <a:srcRect/>
          <a:stretch/>
        </p:blipFill>
        <p:spPr>
          <a:xfrm>
            <a:off x="0" y="4437874"/>
            <a:ext cx="2388000" cy="2420126"/>
          </a:xfrm>
          <a:prstGeom prst="rect">
            <a:avLst/>
          </a:prstGeom>
          <a:noFill/>
          <a:ln>
            <a:noFill/>
          </a:ln>
        </p:spPr>
      </p:pic>
      <p:sp>
        <p:nvSpPr>
          <p:cNvPr id="212" name="Google Shape;212;p29"/>
          <p:cNvSpPr/>
          <p:nvPr/>
        </p:nvSpPr>
        <p:spPr>
          <a:xfrm>
            <a:off x="2489125" y="108050"/>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9"/>
          <p:cNvSpPr/>
          <p:nvPr/>
        </p:nvSpPr>
        <p:spPr>
          <a:xfrm>
            <a:off x="2489125" y="2883663"/>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9"/>
          <p:cNvSpPr/>
          <p:nvPr/>
        </p:nvSpPr>
        <p:spPr>
          <a:xfrm>
            <a:off x="2489125" y="5385500"/>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9"/>
          <p:cNvSpPr txBox="1"/>
          <p:nvPr/>
        </p:nvSpPr>
        <p:spPr>
          <a:xfrm>
            <a:off x="3710725" y="108050"/>
            <a:ext cx="8380200" cy="193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F0000"/>
                </a:solidFill>
                <a:latin typeface="Calibri"/>
                <a:ea typeface="Calibri"/>
                <a:cs typeface="Calibri"/>
                <a:sym typeface="Calibri"/>
              </a:rPr>
              <a:t>Definition</a:t>
            </a:r>
            <a:r>
              <a:rPr lang="en-US" sz="1900" b="1" i="0" u="none" strike="noStrike" cap="none">
                <a:solidFill>
                  <a:srgbClr val="000000"/>
                </a:solidFill>
                <a:latin typeface="Calibri"/>
                <a:ea typeface="Calibri"/>
                <a:cs typeface="Calibri"/>
                <a:sym typeface="Calibri"/>
              </a:rPr>
              <a:t>: Acute loss of cerebral/ ocular function with sudden symptoms lasting less than 24 hours mainly due to an atherothromboembolism from an artery.  </a:t>
            </a:r>
            <a:endParaRPr sz="19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→Temporary focal cerebral Ischaemia due to lack of oxygen → No Infarction! </a:t>
            </a:r>
            <a:endParaRPr sz="19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→Symptoms maximal at onset and usually last 5-15 minutes </a:t>
            </a:r>
            <a:endParaRPr sz="1900" b="1" i="0" u="none" strike="noStrike" cap="none">
              <a:solidFill>
                <a:srgbClr val="000000"/>
              </a:solidFill>
              <a:latin typeface="Calibri"/>
              <a:ea typeface="Calibri"/>
              <a:cs typeface="Calibri"/>
              <a:sym typeface="Calibri"/>
            </a:endParaRPr>
          </a:p>
        </p:txBody>
      </p:sp>
      <p:sp>
        <p:nvSpPr>
          <p:cNvPr id="216" name="Google Shape;216;p29"/>
          <p:cNvSpPr txBox="1"/>
          <p:nvPr/>
        </p:nvSpPr>
        <p:spPr>
          <a:xfrm>
            <a:off x="3811850" y="2707124"/>
            <a:ext cx="83802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F0000"/>
                </a:solidFill>
                <a:latin typeface="Calibri"/>
                <a:ea typeface="Calibri"/>
                <a:cs typeface="Calibri"/>
                <a:sym typeface="Calibri"/>
              </a:rPr>
              <a:t>Risk Factors</a:t>
            </a:r>
            <a:r>
              <a:rPr lang="en-US" sz="1900" b="1" i="0" u="none" strike="noStrike" cap="none">
                <a:solidFill>
                  <a:srgbClr val="000000"/>
                </a:solidFill>
                <a:latin typeface="Calibri"/>
                <a:ea typeface="Calibri"/>
                <a:cs typeface="Calibri"/>
                <a:sym typeface="Calibri"/>
              </a:rPr>
              <a:t> → Same as IHD! → Age, smoking, HTN, cardiovascular disease, AF, Diabetes </a:t>
            </a:r>
            <a:endParaRPr sz="1900" b="0" i="0" u="none" strike="noStrike" cap="none">
              <a:solidFill>
                <a:srgbClr val="000000"/>
              </a:solidFill>
              <a:latin typeface="Calibri"/>
              <a:ea typeface="Calibri"/>
              <a:cs typeface="Calibri"/>
              <a:sym typeface="Calibri"/>
            </a:endParaRPr>
          </a:p>
        </p:txBody>
      </p:sp>
      <p:sp>
        <p:nvSpPr>
          <p:cNvPr id="217" name="Google Shape;217;p29"/>
          <p:cNvSpPr txBox="1"/>
          <p:nvPr/>
        </p:nvSpPr>
        <p:spPr>
          <a:xfrm>
            <a:off x="3898825" y="5285899"/>
            <a:ext cx="83802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F0000"/>
                </a:solidFill>
                <a:latin typeface="Calibri"/>
                <a:ea typeface="Calibri"/>
                <a:cs typeface="Calibri"/>
                <a:sym typeface="Calibri"/>
              </a:rPr>
              <a:t>Cause</a:t>
            </a:r>
            <a:r>
              <a:rPr lang="en-US" sz="1900" b="1" i="0" u="none" strike="noStrike" cap="none">
                <a:solidFill>
                  <a:srgbClr val="000000"/>
                </a:solidFill>
                <a:latin typeface="Calibri"/>
                <a:ea typeface="Calibri"/>
                <a:cs typeface="Calibri"/>
                <a:sym typeface="Calibri"/>
              </a:rPr>
              <a:t> → Main cause atherothromboembolism - mainly from the carotid artery, cardioembolism - valvular disease/prosthetic valve, after an MI, AF</a:t>
            </a:r>
            <a:endParaRPr sz="1900" b="0" i="0" u="none" strike="noStrike" cap="none">
              <a:solidFill>
                <a:srgbClr val="00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29"/>
        <p:cNvGrpSpPr/>
        <p:nvPr/>
      </p:nvGrpSpPr>
      <p:grpSpPr>
        <a:xfrm>
          <a:off x="0" y="0"/>
          <a:ext cx="0" cy="0"/>
          <a:chOff x="0" y="0"/>
          <a:chExt cx="0" cy="0"/>
        </a:xfrm>
      </p:grpSpPr>
      <p:sp>
        <p:nvSpPr>
          <p:cNvPr id="530" name="Google Shape;530;p74"/>
          <p:cNvSpPr txBox="1">
            <a:spLocks noGrp="1"/>
          </p:cNvSpPr>
          <p:nvPr>
            <p:ph type="title"/>
          </p:nvPr>
        </p:nvSpPr>
        <p:spPr>
          <a:xfrm>
            <a:off x="1251678" y="382385"/>
            <a:ext cx="10178322" cy="78719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ct val="100000"/>
              <a:buFont typeface="Impact"/>
              <a:buNone/>
            </a:pPr>
            <a:r>
              <a:rPr lang="en-US"/>
              <a:t>TREATMENT </a:t>
            </a:r>
            <a:endParaRPr/>
          </a:p>
        </p:txBody>
      </p:sp>
      <p:sp>
        <p:nvSpPr>
          <p:cNvPr id="531" name="Google Shape;531;p74"/>
          <p:cNvSpPr txBox="1">
            <a:spLocks noGrp="1"/>
          </p:cNvSpPr>
          <p:nvPr>
            <p:ph type="body" idx="1"/>
          </p:nvPr>
        </p:nvSpPr>
        <p:spPr>
          <a:xfrm>
            <a:off x="1251678" y="1318437"/>
            <a:ext cx="10178322" cy="515717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SzPts val="1800"/>
              <a:buNone/>
            </a:pPr>
            <a:r>
              <a:rPr lang="en-US" sz="1800" b="0" i="0" u="none" strike="noStrike">
                <a:solidFill>
                  <a:srgbClr val="000000"/>
                </a:solidFill>
                <a:latin typeface="Arial"/>
                <a:ea typeface="Arial"/>
                <a:cs typeface="Arial"/>
                <a:sym typeface="Arial"/>
              </a:rPr>
              <a:t>Community: Immediate IM or IV Benzylpenicillin</a:t>
            </a:r>
            <a:endParaRPr/>
          </a:p>
          <a:p>
            <a:pPr marL="0" lvl="0" indent="0" algn="l" rtl="0">
              <a:lnSpc>
                <a:spcPct val="110000"/>
              </a:lnSpc>
              <a:spcBef>
                <a:spcPts val="700"/>
              </a:spcBef>
              <a:spcAft>
                <a:spcPts val="0"/>
              </a:spcAft>
              <a:buSzPts val="1800"/>
              <a:buNone/>
            </a:pPr>
            <a:r>
              <a:rPr lang="en-US" sz="1800" b="0" i="0" u="none" strike="noStrike">
                <a:solidFill>
                  <a:srgbClr val="000000"/>
                </a:solidFill>
                <a:latin typeface="Arial"/>
                <a:ea typeface="Arial"/>
                <a:cs typeface="Arial"/>
                <a:sym typeface="Arial"/>
              </a:rPr>
              <a:t>Withhold treatment if true penicillin anaphylaxis, priority is transfer.</a:t>
            </a:r>
            <a:r>
              <a:rPr lang="en-US" sz="1800">
                <a:solidFill>
                  <a:srgbClr val="000000"/>
                </a:solidFill>
                <a:latin typeface="Arial"/>
                <a:ea typeface="Arial"/>
                <a:cs typeface="Arial"/>
                <a:sym typeface="Arial"/>
              </a:rPr>
              <a:t> </a:t>
            </a:r>
            <a:endParaRPr/>
          </a:p>
          <a:p>
            <a:pPr marL="0" lvl="0" indent="0" algn="l" rtl="0">
              <a:lnSpc>
                <a:spcPct val="110000"/>
              </a:lnSpc>
              <a:spcBef>
                <a:spcPts val="700"/>
              </a:spcBef>
              <a:spcAft>
                <a:spcPts val="0"/>
              </a:spcAft>
              <a:buSzPts val="1800"/>
              <a:buNone/>
            </a:pPr>
            <a:endParaRPr sz="1800">
              <a:solidFill>
                <a:srgbClr val="000000"/>
              </a:solidFill>
              <a:latin typeface="Arial"/>
              <a:ea typeface="Arial"/>
              <a:cs typeface="Arial"/>
              <a:sym typeface="Arial"/>
            </a:endParaRPr>
          </a:p>
          <a:p>
            <a:pPr marL="0" lvl="0" indent="0" algn="l" rtl="0">
              <a:lnSpc>
                <a:spcPct val="110000"/>
              </a:lnSpc>
              <a:spcBef>
                <a:spcPts val="700"/>
              </a:spcBef>
              <a:spcAft>
                <a:spcPts val="0"/>
              </a:spcAft>
              <a:buSzPts val="1800"/>
              <a:buNone/>
            </a:pPr>
            <a:r>
              <a:rPr lang="en-US" sz="1800" b="0" i="0" u="none" strike="noStrike">
                <a:solidFill>
                  <a:srgbClr val="000000"/>
                </a:solidFill>
                <a:latin typeface="Arial"/>
                <a:ea typeface="Arial"/>
                <a:cs typeface="Arial"/>
                <a:sym typeface="Arial"/>
              </a:rPr>
              <a:t>Hospital: Ideally blood cultures and LP should be done, but do not delay treatment if acutely unwell. </a:t>
            </a:r>
            <a:endParaRPr sz="1800">
              <a:solidFill>
                <a:srgbClr val="000000"/>
              </a:solidFill>
              <a:latin typeface="Arial"/>
              <a:ea typeface="Arial"/>
              <a:cs typeface="Arial"/>
              <a:sym typeface="Arial"/>
            </a:endParaRPr>
          </a:p>
          <a:p>
            <a:pPr marL="228600" lvl="0" indent="-228600" algn="l" rtl="0">
              <a:lnSpc>
                <a:spcPct val="110000"/>
              </a:lnSpc>
              <a:spcBef>
                <a:spcPts val="700"/>
              </a:spcBef>
              <a:spcAft>
                <a:spcPts val="0"/>
              </a:spcAft>
              <a:buSzPts val="1800"/>
              <a:buFont typeface="Arial"/>
              <a:buChar char="-"/>
            </a:pPr>
            <a:r>
              <a:rPr lang="en-US" sz="1800">
                <a:solidFill>
                  <a:srgbClr val="000000"/>
                </a:solidFill>
                <a:latin typeface="Arial"/>
                <a:ea typeface="Arial"/>
                <a:cs typeface="Arial"/>
                <a:sym typeface="Arial"/>
              </a:rPr>
              <a:t>IV Cefotaxime or IV Ceftriaxone. </a:t>
            </a:r>
            <a:endParaRPr/>
          </a:p>
          <a:p>
            <a:pPr marL="228600" lvl="0" indent="-228600" algn="l" rtl="0">
              <a:lnSpc>
                <a:spcPct val="110000"/>
              </a:lnSpc>
              <a:spcBef>
                <a:spcPts val="700"/>
              </a:spcBef>
              <a:spcAft>
                <a:spcPts val="0"/>
              </a:spcAft>
              <a:buSzPts val="1800"/>
              <a:buFont typeface="Arial"/>
              <a:buChar char="-"/>
            </a:pPr>
            <a:r>
              <a:rPr lang="en-US" sz="1800">
                <a:solidFill>
                  <a:srgbClr val="000000"/>
                </a:solidFill>
                <a:latin typeface="Arial"/>
                <a:ea typeface="Arial"/>
                <a:cs typeface="Arial"/>
                <a:sym typeface="Arial"/>
              </a:rPr>
              <a:t>Add IV Vancomycin in recent travellers </a:t>
            </a:r>
            <a:endParaRPr/>
          </a:p>
          <a:p>
            <a:pPr marL="228600" lvl="0" indent="-228600" algn="l" rtl="0">
              <a:lnSpc>
                <a:spcPct val="110000"/>
              </a:lnSpc>
              <a:spcBef>
                <a:spcPts val="700"/>
              </a:spcBef>
              <a:spcAft>
                <a:spcPts val="0"/>
              </a:spcAft>
              <a:buSzPts val="1800"/>
              <a:buFont typeface="Arial"/>
              <a:buChar char="-"/>
            </a:pPr>
            <a:r>
              <a:rPr lang="en-US" sz="1800">
                <a:solidFill>
                  <a:srgbClr val="000000"/>
                </a:solidFill>
                <a:latin typeface="Arial"/>
                <a:ea typeface="Arial"/>
                <a:cs typeface="Arial"/>
                <a:sym typeface="Arial"/>
              </a:rPr>
              <a:t>Add amoxicillin in neonates and elderly </a:t>
            </a:r>
            <a:endParaRPr/>
          </a:p>
          <a:p>
            <a:pPr marL="0" lvl="0" indent="0" algn="l" rtl="0">
              <a:lnSpc>
                <a:spcPct val="110000"/>
              </a:lnSpc>
              <a:spcBef>
                <a:spcPts val="700"/>
              </a:spcBef>
              <a:spcAft>
                <a:spcPts val="0"/>
              </a:spcAft>
              <a:buSzPts val="1800"/>
              <a:buNone/>
            </a:pPr>
            <a:endParaRPr sz="1800">
              <a:solidFill>
                <a:srgbClr val="000000"/>
              </a:solidFill>
              <a:latin typeface="Arial"/>
              <a:ea typeface="Arial"/>
              <a:cs typeface="Arial"/>
              <a:sym typeface="Arial"/>
            </a:endParaRPr>
          </a:p>
          <a:p>
            <a:pPr marL="0" lvl="0" indent="0" algn="l" rtl="0">
              <a:lnSpc>
                <a:spcPct val="110000"/>
              </a:lnSpc>
              <a:spcBef>
                <a:spcPts val="0"/>
              </a:spcBef>
              <a:spcAft>
                <a:spcPts val="0"/>
              </a:spcAft>
              <a:buSzPts val="1800"/>
              <a:buNone/>
            </a:pPr>
            <a:r>
              <a:rPr lang="en-US" sz="1800" b="0" i="0" u="none" strike="noStrike">
                <a:solidFill>
                  <a:srgbClr val="000000"/>
                </a:solidFill>
                <a:latin typeface="Arial"/>
                <a:ea typeface="Arial"/>
                <a:cs typeface="Arial"/>
                <a:sym typeface="Arial"/>
              </a:rPr>
              <a:t>Prophylaxis: Contact in the last 7 days. Single dose of Oral Ciprofloxacin or Rifampicin (except in pregnancy). </a:t>
            </a:r>
            <a:endParaRPr/>
          </a:p>
          <a:p>
            <a:pPr marL="0" lvl="0" indent="0" algn="l" rtl="0">
              <a:lnSpc>
                <a:spcPct val="110000"/>
              </a:lnSpc>
              <a:spcBef>
                <a:spcPts val="0"/>
              </a:spcBef>
              <a:spcAft>
                <a:spcPts val="0"/>
              </a:spcAft>
              <a:buSzPts val="1600"/>
              <a:buNone/>
            </a:pPr>
            <a:endParaRPr sz="1600" i="0" u="none" strike="noStrike">
              <a:solidFill>
                <a:srgbClr val="000000"/>
              </a:solidFill>
              <a:latin typeface="Arial"/>
              <a:ea typeface="Arial"/>
              <a:cs typeface="Arial"/>
              <a:sym typeface="Arial"/>
            </a:endParaRPr>
          </a:p>
          <a:p>
            <a:pPr marL="0" lvl="0" indent="0" algn="l" rtl="0">
              <a:lnSpc>
                <a:spcPct val="110000"/>
              </a:lnSpc>
              <a:spcBef>
                <a:spcPts val="0"/>
              </a:spcBef>
              <a:spcAft>
                <a:spcPts val="0"/>
              </a:spcAft>
              <a:buSzPts val="1800"/>
              <a:buNone/>
            </a:pPr>
            <a:r>
              <a:rPr lang="en-US" sz="1800" b="0" i="0" u="none" strike="noStrike">
                <a:solidFill>
                  <a:srgbClr val="000000"/>
                </a:solidFill>
                <a:latin typeface="Arial"/>
                <a:ea typeface="Arial"/>
                <a:cs typeface="Arial"/>
                <a:sym typeface="Arial"/>
              </a:rPr>
              <a:t>Corticosteroids - Oral dexamethasone to reduce cerebral oedema and complications (hearing loss, neurological damage). 4 times daily for 4 days to children over 3 months.  </a:t>
            </a:r>
            <a:endParaRPr sz="1600" b="0"/>
          </a:p>
          <a:p>
            <a:pPr marL="0" lvl="0" indent="0" algn="l" rtl="0">
              <a:lnSpc>
                <a:spcPct val="110000"/>
              </a:lnSpc>
              <a:spcBef>
                <a:spcPts val="0"/>
              </a:spcBef>
              <a:spcAft>
                <a:spcPts val="0"/>
              </a:spcAft>
              <a:buSzPts val="1800"/>
              <a:buNone/>
            </a:pPr>
            <a:endParaRPr sz="1800" b="0" i="0" u="none" strike="noStrike">
              <a:solidFill>
                <a:srgbClr val="000000"/>
              </a:solidFill>
              <a:latin typeface="Arial"/>
              <a:ea typeface="Arial"/>
              <a:cs typeface="Arial"/>
              <a:sym typeface="Arial"/>
            </a:endParaRPr>
          </a:p>
          <a:p>
            <a:pPr marL="0" lvl="0" indent="0" algn="l" rtl="0">
              <a:lnSpc>
                <a:spcPct val="110000"/>
              </a:lnSpc>
              <a:spcBef>
                <a:spcPts val="0"/>
              </a:spcBef>
              <a:spcAft>
                <a:spcPts val="0"/>
              </a:spcAft>
              <a:buSzPts val="1800"/>
              <a:buNone/>
            </a:pPr>
            <a:r>
              <a:rPr lang="en-US" sz="1800" b="0" i="0" u="none" strike="noStrike">
                <a:solidFill>
                  <a:srgbClr val="000000"/>
                </a:solidFill>
                <a:latin typeface="Arial"/>
                <a:ea typeface="Arial"/>
                <a:cs typeface="Arial"/>
                <a:sym typeface="Arial"/>
              </a:rPr>
              <a:t>Viral meningitis - LP can be done, usually self limiting. Acyclovir may be used in HSV meningitis.  </a:t>
            </a:r>
            <a:endParaRPr/>
          </a:p>
          <a:p>
            <a:pPr marL="0" lvl="0" indent="0" algn="l" rtl="0">
              <a:lnSpc>
                <a:spcPct val="110000"/>
              </a:lnSpc>
              <a:spcBef>
                <a:spcPts val="700"/>
              </a:spcBef>
              <a:spcAft>
                <a:spcPts val="0"/>
              </a:spcAft>
              <a:buSzPts val="1800"/>
              <a:buNone/>
            </a:pPr>
            <a:endParaRPr sz="1800">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35"/>
        <p:cNvGrpSpPr/>
        <p:nvPr/>
      </p:nvGrpSpPr>
      <p:grpSpPr>
        <a:xfrm>
          <a:off x="0" y="0"/>
          <a:ext cx="0" cy="0"/>
          <a:chOff x="0" y="0"/>
          <a:chExt cx="0" cy="0"/>
        </a:xfrm>
      </p:grpSpPr>
      <p:sp>
        <p:nvSpPr>
          <p:cNvPr id="536" name="Google Shape;536;p75"/>
          <p:cNvSpPr txBox="1">
            <a:spLocks noGrp="1"/>
          </p:cNvSpPr>
          <p:nvPr>
            <p:ph type="title"/>
          </p:nvPr>
        </p:nvSpPr>
        <p:spPr>
          <a:xfrm>
            <a:off x="1251678" y="382385"/>
            <a:ext cx="10178322" cy="8084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COMPLICATIONS </a:t>
            </a:r>
            <a:endParaRPr/>
          </a:p>
        </p:txBody>
      </p:sp>
      <p:sp>
        <p:nvSpPr>
          <p:cNvPr id="537" name="Google Shape;537;p75"/>
          <p:cNvSpPr txBox="1">
            <a:spLocks noGrp="1"/>
          </p:cNvSpPr>
          <p:nvPr>
            <p:ph type="body" idx="1"/>
          </p:nvPr>
        </p:nvSpPr>
        <p:spPr>
          <a:xfrm>
            <a:off x="1251678" y="1424763"/>
            <a:ext cx="10178322" cy="4454829"/>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SzPts val="2400"/>
              <a:buChar char="•"/>
            </a:pPr>
            <a:r>
              <a:rPr lang="en-US" sz="2400" b="0" i="0" u="none" strike="noStrike">
                <a:solidFill>
                  <a:srgbClr val="000000"/>
                </a:solidFill>
              </a:rPr>
              <a:t>Hearing loss,</a:t>
            </a:r>
            <a:endParaRPr/>
          </a:p>
          <a:p>
            <a:pPr marL="228600" lvl="0" indent="-228600" algn="l" rtl="0">
              <a:lnSpc>
                <a:spcPct val="110000"/>
              </a:lnSpc>
              <a:spcBef>
                <a:spcPts val="0"/>
              </a:spcBef>
              <a:spcAft>
                <a:spcPts val="0"/>
              </a:spcAft>
              <a:buSzPts val="2400"/>
              <a:buChar char="•"/>
            </a:pPr>
            <a:r>
              <a:rPr lang="en-US" sz="2400">
                <a:solidFill>
                  <a:srgbClr val="000000"/>
                </a:solidFill>
              </a:rPr>
              <a:t>S</a:t>
            </a:r>
            <a:r>
              <a:rPr lang="en-US" sz="2400" b="0" i="0" u="none" strike="noStrike">
                <a:solidFill>
                  <a:srgbClr val="000000"/>
                </a:solidFill>
              </a:rPr>
              <a:t>eizures/epilepsy</a:t>
            </a:r>
            <a:endParaRPr/>
          </a:p>
          <a:p>
            <a:pPr marL="228600" lvl="0" indent="-228600" algn="l" rtl="0">
              <a:lnSpc>
                <a:spcPct val="110000"/>
              </a:lnSpc>
              <a:spcBef>
                <a:spcPts val="0"/>
              </a:spcBef>
              <a:spcAft>
                <a:spcPts val="0"/>
              </a:spcAft>
              <a:buSzPts val="2400"/>
              <a:buChar char="•"/>
            </a:pPr>
            <a:r>
              <a:rPr lang="en-US" sz="2400">
                <a:solidFill>
                  <a:srgbClr val="000000"/>
                </a:solidFill>
              </a:rPr>
              <a:t>C</a:t>
            </a:r>
            <a:r>
              <a:rPr lang="en-US" sz="2400" b="0" i="0" u="none" strike="noStrike">
                <a:solidFill>
                  <a:srgbClr val="000000"/>
                </a:solidFill>
              </a:rPr>
              <a:t>ognitive impairment/disability</a:t>
            </a:r>
            <a:endParaRPr/>
          </a:p>
          <a:p>
            <a:pPr marL="228600" lvl="0" indent="-228600" algn="l" rtl="0">
              <a:lnSpc>
                <a:spcPct val="110000"/>
              </a:lnSpc>
              <a:spcBef>
                <a:spcPts val="0"/>
              </a:spcBef>
              <a:spcAft>
                <a:spcPts val="0"/>
              </a:spcAft>
              <a:buSzPts val="2400"/>
              <a:buChar char="•"/>
            </a:pPr>
            <a:r>
              <a:rPr lang="en-US" sz="2400">
                <a:solidFill>
                  <a:srgbClr val="000000"/>
                </a:solidFill>
              </a:rPr>
              <a:t>M</a:t>
            </a:r>
            <a:r>
              <a:rPr lang="en-US" sz="2400" b="0" i="0" u="none" strike="noStrike">
                <a:solidFill>
                  <a:srgbClr val="000000"/>
                </a:solidFill>
              </a:rPr>
              <a:t>emory loss,</a:t>
            </a:r>
            <a:endParaRPr/>
          </a:p>
          <a:p>
            <a:pPr marL="228600" lvl="0" indent="-228600" algn="l" rtl="0">
              <a:lnSpc>
                <a:spcPct val="110000"/>
              </a:lnSpc>
              <a:spcBef>
                <a:spcPts val="0"/>
              </a:spcBef>
              <a:spcAft>
                <a:spcPts val="0"/>
              </a:spcAft>
              <a:buSzPts val="2400"/>
              <a:buChar char="•"/>
            </a:pPr>
            <a:r>
              <a:rPr lang="en-US" sz="2400">
                <a:solidFill>
                  <a:srgbClr val="000000"/>
                </a:solidFill>
              </a:rPr>
              <a:t>F</a:t>
            </a:r>
            <a:r>
              <a:rPr lang="en-US" sz="2400" b="0" i="0" u="none" strike="noStrike">
                <a:solidFill>
                  <a:srgbClr val="000000"/>
                </a:solidFill>
              </a:rPr>
              <a:t>ocal neurological deficit. </a:t>
            </a:r>
            <a:endParaRPr sz="2400" b="0"/>
          </a:p>
          <a:p>
            <a:pPr marL="0" lvl="0" indent="0" algn="l" rtl="0">
              <a:lnSpc>
                <a:spcPct val="110000"/>
              </a:lnSpc>
              <a:spcBef>
                <a:spcPts val="700"/>
              </a:spcBef>
              <a:spcAft>
                <a:spcPts val="0"/>
              </a:spcAft>
              <a:buSzPts val="2000"/>
              <a:buNone/>
            </a:pPr>
            <a:br>
              <a:rPr lang="en-US"/>
            </a:b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41"/>
        <p:cNvGrpSpPr/>
        <p:nvPr/>
      </p:nvGrpSpPr>
      <p:grpSpPr>
        <a:xfrm>
          <a:off x="0" y="0"/>
          <a:ext cx="0" cy="0"/>
          <a:chOff x="0" y="0"/>
          <a:chExt cx="0" cy="0"/>
        </a:xfrm>
      </p:grpSpPr>
      <p:sp>
        <p:nvSpPr>
          <p:cNvPr id="542" name="Google Shape;542;p76"/>
          <p:cNvSpPr txBox="1">
            <a:spLocks noGrp="1"/>
          </p:cNvSpPr>
          <p:nvPr>
            <p:ph type="title"/>
          </p:nvPr>
        </p:nvSpPr>
        <p:spPr>
          <a:xfrm>
            <a:off x="1251678" y="382385"/>
            <a:ext cx="10178322" cy="8297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ENCEPHALITIS </a:t>
            </a:r>
            <a:endParaRPr/>
          </a:p>
        </p:txBody>
      </p:sp>
      <p:sp>
        <p:nvSpPr>
          <p:cNvPr id="543" name="Google Shape;543;p76"/>
          <p:cNvSpPr txBox="1">
            <a:spLocks noGrp="1"/>
          </p:cNvSpPr>
          <p:nvPr>
            <p:ph type="body" idx="1"/>
          </p:nvPr>
        </p:nvSpPr>
        <p:spPr>
          <a:xfrm>
            <a:off x="1251678" y="1424763"/>
            <a:ext cx="10178322" cy="445482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b="1" i="0" u="none" strike="noStrike">
                <a:solidFill>
                  <a:srgbClr val="000000"/>
                </a:solidFill>
              </a:rPr>
              <a:t>Definition</a:t>
            </a:r>
            <a:r>
              <a:rPr lang="en-US" sz="2400" b="0" i="0" u="none" strike="noStrike">
                <a:solidFill>
                  <a:srgbClr val="000000"/>
                </a:solidFill>
              </a:rPr>
              <a:t>: Infection and inflammation of the brain parenchyma. Broad term with various causative agents. Most commonly caused by viruses.  </a:t>
            </a:r>
            <a:endParaRPr sz="2400" b="0"/>
          </a:p>
          <a:p>
            <a:pPr marL="0" lvl="0" indent="0" algn="l" rtl="0">
              <a:lnSpc>
                <a:spcPct val="110000"/>
              </a:lnSpc>
              <a:spcBef>
                <a:spcPts val="0"/>
              </a:spcBef>
              <a:spcAft>
                <a:spcPts val="0"/>
              </a:spcAft>
              <a:buSzPts val="2400"/>
              <a:buNone/>
            </a:pPr>
            <a:br>
              <a:rPr lang="en-US" sz="2400" b="0"/>
            </a:br>
            <a:r>
              <a:rPr lang="en-US" sz="2400" b="1" i="0" u="none" strike="noStrike">
                <a:solidFill>
                  <a:srgbClr val="000000"/>
                </a:solidFill>
              </a:rPr>
              <a:t>Epidemiology and Risk factors: </a:t>
            </a:r>
            <a:r>
              <a:rPr lang="en-US" sz="2400" b="0" i="0" u="none" strike="noStrike">
                <a:solidFill>
                  <a:srgbClr val="000000"/>
                </a:solidFill>
              </a:rPr>
              <a:t>:  </a:t>
            </a:r>
            <a:endParaRPr/>
          </a:p>
          <a:p>
            <a:pPr marL="0" lvl="0" indent="0" algn="l" rtl="0">
              <a:lnSpc>
                <a:spcPct val="110000"/>
              </a:lnSpc>
              <a:spcBef>
                <a:spcPts val="0"/>
              </a:spcBef>
              <a:spcAft>
                <a:spcPts val="0"/>
              </a:spcAft>
              <a:buSzPts val="2400"/>
              <a:buNone/>
            </a:pPr>
            <a:endParaRPr sz="2400" b="0"/>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rPr>
              <a:t>Around 2500 cases in England per year </a:t>
            </a:r>
            <a:endParaRPr/>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rPr>
              <a:t>Extremes of age - particularly HSV-1 which is usually more severe </a:t>
            </a:r>
            <a:endParaRPr/>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rPr>
              <a:t>Immunocompromisation</a:t>
            </a:r>
            <a:endParaRPr/>
          </a:p>
          <a:p>
            <a:pPr marL="228600" lvl="0" indent="-101600" algn="l" rtl="0">
              <a:lnSpc>
                <a:spcPct val="110000"/>
              </a:lnSpc>
              <a:spcBef>
                <a:spcPts val="700"/>
              </a:spcBef>
              <a:spcAft>
                <a:spcPts val="0"/>
              </a:spcAft>
              <a:buSzPts val="20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47"/>
        <p:cNvGrpSpPr/>
        <p:nvPr/>
      </p:nvGrpSpPr>
      <p:grpSpPr>
        <a:xfrm>
          <a:off x="0" y="0"/>
          <a:ext cx="0" cy="0"/>
          <a:chOff x="0" y="0"/>
          <a:chExt cx="0" cy="0"/>
        </a:xfrm>
      </p:grpSpPr>
      <p:sp>
        <p:nvSpPr>
          <p:cNvPr id="548" name="Google Shape;548;p77"/>
          <p:cNvSpPr txBox="1">
            <a:spLocks noGrp="1"/>
          </p:cNvSpPr>
          <p:nvPr>
            <p:ph type="title"/>
          </p:nvPr>
        </p:nvSpPr>
        <p:spPr>
          <a:xfrm>
            <a:off x="1251678" y="382385"/>
            <a:ext cx="10178322" cy="8509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AETIOLOGY</a:t>
            </a:r>
            <a:endParaRPr/>
          </a:p>
        </p:txBody>
      </p:sp>
      <p:sp>
        <p:nvSpPr>
          <p:cNvPr id="549" name="Google Shape;549;p77"/>
          <p:cNvSpPr txBox="1">
            <a:spLocks noGrp="1"/>
          </p:cNvSpPr>
          <p:nvPr>
            <p:ph type="body" idx="1"/>
          </p:nvPr>
        </p:nvSpPr>
        <p:spPr>
          <a:xfrm>
            <a:off x="1251678" y="1552353"/>
            <a:ext cx="10178322" cy="492326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0000"/>
              </a:lnSpc>
              <a:spcBef>
                <a:spcPts val="0"/>
              </a:spcBef>
              <a:spcAft>
                <a:spcPts val="0"/>
              </a:spcAft>
              <a:buSzPct val="100000"/>
              <a:buNone/>
            </a:pPr>
            <a:r>
              <a:rPr lang="en-US" sz="2800" b="0" i="0" u="none" strike="noStrike">
                <a:solidFill>
                  <a:srgbClr val="000000"/>
                </a:solidFill>
              </a:rPr>
              <a:t>Viral - most common </a:t>
            </a:r>
            <a:endParaRPr/>
          </a:p>
          <a:p>
            <a:pPr marL="457200" lvl="0" indent="-228600" algn="l" rtl="0">
              <a:lnSpc>
                <a:spcPct val="110000"/>
              </a:lnSpc>
              <a:spcBef>
                <a:spcPts val="0"/>
              </a:spcBef>
              <a:spcAft>
                <a:spcPts val="0"/>
              </a:spcAft>
              <a:buSzPct val="100000"/>
              <a:buChar char="•"/>
            </a:pPr>
            <a:r>
              <a:rPr lang="en-US" sz="2800" b="0" i="0" u="none" strike="noStrike">
                <a:solidFill>
                  <a:srgbClr val="000000"/>
                </a:solidFill>
              </a:rPr>
              <a:t>HSV </a:t>
            </a:r>
            <a:endParaRPr sz="2800" b="0"/>
          </a:p>
          <a:p>
            <a:pPr marL="457200" lvl="0" indent="-228600" algn="l" rtl="0">
              <a:lnSpc>
                <a:spcPct val="110000"/>
              </a:lnSpc>
              <a:spcBef>
                <a:spcPts val="0"/>
              </a:spcBef>
              <a:spcAft>
                <a:spcPts val="0"/>
              </a:spcAft>
              <a:buSzPct val="100000"/>
              <a:buChar char="•"/>
            </a:pPr>
            <a:r>
              <a:rPr lang="en-US" sz="2800" b="0" i="0" u="none" strike="noStrike">
                <a:solidFill>
                  <a:srgbClr val="000000"/>
                </a:solidFill>
              </a:rPr>
              <a:t>VZV, EBV, CMV, HIV, measles, mumps, arboviruses (West </a:t>
            </a:r>
            <a:r>
              <a:rPr lang="en-US" sz="2800">
                <a:solidFill>
                  <a:srgbClr val="000000"/>
                </a:solidFill>
              </a:rPr>
              <a:t>N</a:t>
            </a:r>
            <a:r>
              <a:rPr lang="en-US" sz="2800" b="0" i="0" u="none" strike="noStrike">
                <a:solidFill>
                  <a:srgbClr val="000000"/>
                </a:solidFill>
              </a:rPr>
              <a:t>ile) </a:t>
            </a:r>
            <a:endParaRPr sz="2800" b="0"/>
          </a:p>
          <a:p>
            <a:pPr marL="0" lvl="0" indent="0" algn="l" rtl="0">
              <a:lnSpc>
                <a:spcPct val="110000"/>
              </a:lnSpc>
              <a:spcBef>
                <a:spcPts val="0"/>
              </a:spcBef>
              <a:spcAft>
                <a:spcPts val="0"/>
              </a:spcAft>
              <a:buSzPct val="100000"/>
              <a:buNone/>
            </a:pPr>
            <a:br>
              <a:rPr lang="en-US" sz="2800" b="0"/>
            </a:br>
            <a:r>
              <a:rPr lang="en-US" sz="2800" b="0" i="0" u="none" strike="noStrike">
                <a:solidFill>
                  <a:srgbClr val="000000"/>
                </a:solidFill>
              </a:rPr>
              <a:t>Non-viral - Bacteria, fungal, parasitic </a:t>
            </a:r>
            <a:endParaRPr/>
          </a:p>
          <a:p>
            <a:pPr marL="457200" lvl="0" indent="-228600" algn="l" rtl="0">
              <a:lnSpc>
                <a:spcPct val="110000"/>
              </a:lnSpc>
              <a:spcBef>
                <a:spcPts val="0"/>
              </a:spcBef>
              <a:spcAft>
                <a:spcPts val="0"/>
              </a:spcAft>
              <a:buSzPct val="100000"/>
              <a:buChar char="•"/>
            </a:pPr>
            <a:r>
              <a:rPr lang="en-US" sz="2800" b="0" i="0" u="none" strike="noStrike">
                <a:solidFill>
                  <a:srgbClr val="000000"/>
                </a:solidFill>
              </a:rPr>
              <a:t>TB, Mycoplasma, Rickettsia, Bacterial meningitis (Listeria, Neisseria)</a:t>
            </a:r>
            <a:endParaRPr sz="2800" b="0"/>
          </a:p>
          <a:p>
            <a:pPr marL="457200" lvl="0" indent="-228600" algn="l" rtl="0">
              <a:lnSpc>
                <a:spcPct val="110000"/>
              </a:lnSpc>
              <a:spcBef>
                <a:spcPts val="0"/>
              </a:spcBef>
              <a:spcAft>
                <a:spcPts val="0"/>
              </a:spcAft>
              <a:buSzPct val="100000"/>
              <a:buChar char="•"/>
            </a:pPr>
            <a:r>
              <a:rPr lang="en-US" sz="2800" b="0" i="0" u="none" strike="noStrike">
                <a:solidFill>
                  <a:srgbClr val="000000"/>
                </a:solidFill>
              </a:rPr>
              <a:t>Cryptococcus, Histoplasmosis </a:t>
            </a:r>
            <a:endParaRPr sz="2800" b="0"/>
          </a:p>
          <a:p>
            <a:pPr marL="457200" lvl="0" indent="-228600" algn="l" rtl="0">
              <a:lnSpc>
                <a:spcPct val="110000"/>
              </a:lnSpc>
              <a:spcBef>
                <a:spcPts val="0"/>
              </a:spcBef>
              <a:spcAft>
                <a:spcPts val="0"/>
              </a:spcAft>
              <a:buSzPct val="100000"/>
              <a:buChar char="•"/>
            </a:pPr>
            <a:r>
              <a:rPr lang="en-US" sz="2800" b="0" i="0" u="none" strike="noStrike">
                <a:solidFill>
                  <a:srgbClr val="000000"/>
                </a:solidFill>
              </a:rPr>
              <a:t>Malaria, Toxoplasmosis, Schistosomiasis </a:t>
            </a:r>
            <a:endParaRPr sz="2800" b="0"/>
          </a:p>
          <a:p>
            <a:pPr marL="0" lvl="0" indent="0" algn="l" rtl="0">
              <a:lnSpc>
                <a:spcPct val="110000"/>
              </a:lnSpc>
              <a:spcBef>
                <a:spcPts val="0"/>
              </a:spcBef>
              <a:spcAft>
                <a:spcPts val="0"/>
              </a:spcAft>
              <a:buSzPct val="100000"/>
              <a:buNone/>
            </a:pPr>
            <a:endParaRPr sz="2800" b="0" i="0" u="none" strike="noStrike">
              <a:solidFill>
                <a:srgbClr val="000000"/>
              </a:solidFill>
            </a:endParaRPr>
          </a:p>
          <a:p>
            <a:pPr marL="0" lvl="0" indent="0" algn="l" rtl="0">
              <a:lnSpc>
                <a:spcPct val="110000"/>
              </a:lnSpc>
              <a:spcBef>
                <a:spcPts val="0"/>
              </a:spcBef>
              <a:spcAft>
                <a:spcPts val="0"/>
              </a:spcAft>
              <a:buSzPct val="100000"/>
              <a:buNone/>
            </a:pPr>
            <a:r>
              <a:rPr lang="en-US" sz="2800" b="0" i="0" u="none" strike="noStrike">
                <a:solidFill>
                  <a:srgbClr val="000000"/>
                </a:solidFill>
              </a:rPr>
              <a:t>Non-infectious -   </a:t>
            </a:r>
            <a:endParaRPr/>
          </a:p>
          <a:p>
            <a:pPr marL="457200" lvl="0" indent="-228600" algn="l" rtl="0">
              <a:lnSpc>
                <a:spcPct val="110000"/>
              </a:lnSpc>
              <a:spcBef>
                <a:spcPts val="0"/>
              </a:spcBef>
              <a:spcAft>
                <a:spcPts val="0"/>
              </a:spcAft>
              <a:buSzPct val="100000"/>
              <a:buChar char="•"/>
            </a:pPr>
            <a:r>
              <a:rPr lang="en-US" sz="2800" b="0" i="0" u="none" strike="noStrike">
                <a:solidFill>
                  <a:srgbClr val="000000"/>
                </a:solidFill>
              </a:rPr>
              <a:t>Paraneoplastic </a:t>
            </a:r>
            <a:endParaRPr sz="2800" b="0"/>
          </a:p>
          <a:p>
            <a:pPr marL="457200" lvl="0" indent="-228600" algn="l" rtl="0">
              <a:lnSpc>
                <a:spcPct val="110000"/>
              </a:lnSpc>
              <a:spcBef>
                <a:spcPts val="0"/>
              </a:spcBef>
              <a:spcAft>
                <a:spcPts val="0"/>
              </a:spcAft>
              <a:buSzPct val="100000"/>
              <a:buChar char="•"/>
            </a:pPr>
            <a:r>
              <a:rPr lang="en-US" sz="2800" b="0" i="0" u="none" strike="noStrike">
                <a:solidFill>
                  <a:srgbClr val="000000"/>
                </a:solidFill>
              </a:rPr>
              <a:t>Post-infectious </a:t>
            </a:r>
            <a:endParaRPr sz="2800" b="0"/>
          </a:p>
          <a:p>
            <a:pPr marL="457200" lvl="0" indent="-228600" algn="l" rtl="0">
              <a:lnSpc>
                <a:spcPct val="110000"/>
              </a:lnSpc>
              <a:spcBef>
                <a:spcPts val="0"/>
              </a:spcBef>
              <a:spcAft>
                <a:spcPts val="0"/>
              </a:spcAft>
              <a:buSzPct val="100000"/>
              <a:buChar char="•"/>
            </a:pPr>
            <a:r>
              <a:rPr lang="en-US" sz="2800" b="0" i="0" u="none" strike="noStrike">
                <a:solidFill>
                  <a:srgbClr val="000000"/>
                </a:solidFill>
              </a:rPr>
              <a:t>Autoimmune</a:t>
            </a:r>
            <a:br>
              <a:rPr lang="en-US"/>
            </a:br>
            <a:br>
              <a:rPr lang="en-US"/>
            </a:b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53"/>
        <p:cNvGrpSpPr/>
        <p:nvPr/>
      </p:nvGrpSpPr>
      <p:grpSpPr>
        <a:xfrm>
          <a:off x="0" y="0"/>
          <a:ext cx="0" cy="0"/>
          <a:chOff x="0" y="0"/>
          <a:chExt cx="0" cy="0"/>
        </a:xfrm>
      </p:grpSpPr>
      <p:sp>
        <p:nvSpPr>
          <p:cNvPr id="554" name="Google Shape;554;p78"/>
          <p:cNvSpPr txBox="1">
            <a:spLocks noGrp="1"/>
          </p:cNvSpPr>
          <p:nvPr>
            <p:ph type="title"/>
          </p:nvPr>
        </p:nvSpPr>
        <p:spPr>
          <a:xfrm>
            <a:off x="1251678" y="382385"/>
            <a:ext cx="10178322" cy="11274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Gill Sans"/>
              <a:buNone/>
            </a:pPr>
            <a:r>
              <a:rPr lang="en-US" b="1" i="0" u="none" strike="noStrike">
                <a:solidFill>
                  <a:schemeClr val="accent1"/>
                </a:solidFill>
                <a:latin typeface="Gill Sans"/>
                <a:ea typeface="Gill Sans"/>
                <a:cs typeface="Gill Sans"/>
                <a:sym typeface="Gill Sans"/>
              </a:rPr>
              <a:t>PATHOPHYSIOLOGY</a:t>
            </a:r>
            <a:endParaRPr>
              <a:solidFill>
                <a:schemeClr val="accent1"/>
              </a:solidFill>
              <a:latin typeface="Gill Sans"/>
              <a:ea typeface="Gill Sans"/>
              <a:cs typeface="Gill Sans"/>
              <a:sym typeface="Gill Sans"/>
            </a:endParaRPr>
          </a:p>
        </p:txBody>
      </p:sp>
      <p:sp>
        <p:nvSpPr>
          <p:cNvPr id="555" name="Google Shape;555;p78"/>
          <p:cNvSpPr txBox="1">
            <a:spLocks noGrp="1"/>
          </p:cNvSpPr>
          <p:nvPr>
            <p:ph type="body" idx="1"/>
          </p:nvPr>
        </p:nvSpPr>
        <p:spPr>
          <a:xfrm>
            <a:off x="1251678" y="1509823"/>
            <a:ext cx="10178322" cy="436976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b="0" i="0" u="none" strike="noStrike">
                <a:solidFill>
                  <a:srgbClr val="000000"/>
                </a:solidFill>
              </a:rPr>
              <a:t>An intracranial infection provokes an inflammatory response causing inflammation of the cortex, white matter, basal ganglia and brain stem depending on the causative organism. This results in neurological signs and systemic signs of infection. The frontal and temporal lobes are mostly affected. </a:t>
            </a:r>
            <a:endParaRPr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59"/>
        <p:cNvGrpSpPr/>
        <p:nvPr/>
      </p:nvGrpSpPr>
      <p:grpSpPr>
        <a:xfrm>
          <a:off x="0" y="0"/>
          <a:ext cx="0" cy="0"/>
          <a:chOff x="0" y="0"/>
          <a:chExt cx="0" cy="0"/>
        </a:xfrm>
      </p:grpSpPr>
      <p:sp>
        <p:nvSpPr>
          <p:cNvPr id="560" name="Google Shape;560;p79"/>
          <p:cNvSpPr txBox="1">
            <a:spLocks noGrp="1"/>
          </p:cNvSpPr>
          <p:nvPr>
            <p:ph type="title"/>
          </p:nvPr>
        </p:nvSpPr>
        <p:spPr>
          <a:xfrm>
            <a:off x="1251678" y="382385"/>
            <a:ext cx="10178322" cy="9360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100"/>
              <a:buFont typeface="Impact"/>
              <a:buNone/>
            </a:pPr>
            <a:r>
              <a:rPr lang="en-US">
                <a:solidFill>
                  <a:schemeClr val="accent1"/>
                </a:solidFill>
              </a:rPr>
              <a:t>CLINICAL PRESENTATION </a:t>
            </a:r>
            <a:endParaRPr/>
          </a:p>
        </p:txBody>
      </p:sp>
      <p:sp>
        <p:nvSpPr>
          <p:cNvPr id="561" name="Google Shape;561;p79"/>
          <p:cNvSpPr txBox="1">
            <a:spLocks noGrp="1"/>
          </p:cNvSpPr>
          <p:nvPr>
            <p:ph type="body" idx="1"/>
          </p:nvPr>
        </p:nvSpPr>
        <p:spPr>
          <a:xfrm>
            <a:off x="1251678" y="1488559"/>
            <a:ext cx="10178322" cy="439103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Classic triad - Fever, headache, altered mental status/focal neurological signs: Insidious onset, can also be abrupt </a:t>
            </a:r>
            <a:endParaRPr sz="2400" b="0"/>
          </a:p>
          <a:p>
            <a:pPr marL="0" lvl="0" indent="0" algn="l" rtl="0">
              <a:lnSpc>
                <a:spcPct val="110000"/>
              </a:lnSpc>
              <a:spcBef>
                <a:spcPts val="0"/>
              </a:spcBef>
              <a:spcAft>
                <a:spcPts val="0"/>
              </a:spcAft>
              <a:buSzPts val="2400"/>
              <a:buNone/>
            </a:pPr>
            <a:br>
              <a:rPr lang="en-US" sz="2400" b="0"/>
            </a:br>
            <a:r>
              <a:rPr lang="en-US" sz="2400" b="0"/>
              <a:t>- </a:t>
            </a:r>
            <a:r>
              <a:rPr lang="en-US" sz="2400" b="0" i="0" u="none" strike="noStrike">
                <a:solidFill>
                  <a:srgbClr val="000000"/>
                </a:solidFill>
                <a:latin typeface="Arial"/>
                <a:ea typeface="Arial"/>
                <a:cs typeface="Arial"/>
                <a:sym typeface="Arial"/>
              </a:rPr>
              <a:t>Features of a viral infection to begin with - fever, malaise, nausea, headaches </a:t>
            </a:r>
            <a:endParaRPr/>
          </a:p>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 Behavioural change - common early sign</a:t>
            </a:r>
            <a:endParaRPr/>
          </a:p>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 Decreased consciousness, confusion </a:t>
            </a:r>
            <a:endParaRPr/>
          </a:p>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 Focal neuro signs - cranial nerve palsies, hemiparesis, cerebellar ataxia, dysphagia, dysarthria  </a:t>
            </a:r>
            <a:endParaRPr/>
          </a:p>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 Seizures </a:t>
            </a:r>
            <a:endParaRPr/>
          </a:p>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 Signs of raised ICP may lead to coma  </a:t>
            </a:r>
            <a:endParaRPr/>
          </a:p>
          <a:p>
            <a:pPr marL="228600" lvl="0" indent="-101600" algn="l" rtl="0">
              <a:lnSpc>
                <a:spcPct val="110000"/>
              </a:lnSpc>
              <a:spcBef>
                <a:spcPts val="700"/>
              </a:spcBef>
              <a:spcAft>
                <a:spcPts val="0"/>
              </a:spcAft>
              <a:buSzPts val="2000"/>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65"/>
        <p:cNvGrpSpPr/>
        <p:nvPr/>
      </p:nvGrpSpPr>
      <p:grpSpPr>
        <a:xfrm>
          <a:off x="0" y="0"/>
          <a:ext cx="0" cy="0"/>
          <a:chOff x="0" y="0"/>
          <a:chExt cx="0" cy="0"/>
        </a:xfrm>
      </p:grpSpPr>
      <p:sp>
        <p:nvSpPr>
          <p:cNvPr id="566" name="Google Shape;566;p80"/>
          <p:cNvSpPr txBox="1">
            <a:spLocks noGrp="1"/>
          </p:cNvSpPr>
          <p:nvPr>
            <p:ph type="title"/>
          </p:nvPr>
        </p:nvSpPr>
        <p:spPr>
          <a:xfrm>
            <a:off x="1251678" y="382385"/>
            <a:ext cx="10178322" cy="8509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DIFFERENTIALS</a:t>
            </a:r>
            <a:endParaRPr/>
          </a:p>
        </p:txBody>
      </p:sp>
      <p:sp>
        <p:nvSpPr>
          <p:cNvPr id="567" name="Google Shape;567;p80"/>
          <p:cNvSpPr txBox="1">
            <a:spLocks noGrp="1"/>
          </p:cNvSpPr>
          <p:nvPr>
            <p:ph type="body" idx="1"/>
          </p:nvPr>
        </p:nvSpPr>
        <p:spPr>
          <a:xfrm>
            <a:off x="1251678" y="1403499"/>
            <a:ext cx="10178322" cy="447609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SzPts val="2800"/>
              <a:buNone/>
            </a:pPr>
            <a:r>
              <a:rPr lang="en-US" sz="2800" b="0" i="0" u="none" strike="noStrike">
                <a:solidFill>
                  <a:srgbClr val="000000"/>
                </a:solidFill>
              </a:rPr>
              <a:t>Anything that causes behavioural change </a:t>
            </a:r>
            <a:endParaRPr/>
          </a:p>
          <a:p>
            <a:pPr marL="0" lvl="0" indent="0" algn="l" rtl="0">
              <a:lnSpc>
                <a:spcPct val="110000"/>
              </a:lnSpc>
              <a:spcBef>
                <a:spcPts val="0"/>
              </a:spcBef>
              <a:spcAft>
                <a:spcPts val="0"/>
              </a:spcAft>
              <a:buSzPts val="2800"/>
              <a:buNone/>
            </a:pPr>
            <a:endParaRPr sz="2800" b="0" i="0" u="none" strike="noStrike">
              <a:solidFill>
                <a:srgbClr val="000000"/>
              </a:solidFill>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rPr>
              <a:t>DKA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rPr>
              <a:t>Hypoglycaemia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rPr>
              <a:t>Hepatic encephalopathy</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rPr>
              <a:t>B1 (thiamine) deficiency also called Beri-beri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rPr>
              <a:t>Meningitis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rPr>
              <a:t>Stroke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rPr>
              <a:t>Drug overdose </a:t>
            </a:r>
            <a:endParaRPr/>
          </a:p>
          <a:p>
            <a:pPr marL="228600" lvl="0" indent="-228600" algn="l" rtl="0">
              <a:lnSpc>
                <a:spcPct val="110000"/>
              </a:lnSpc>
              <a:spcBef>
                <a:spcPts val="0"/>
              </a:spcBef>
              <a:spcAft>
                <a:spcPts val="0"/>
              </a:spcAft>
              <a:buSzPts val="2800"/>
              <a:buFont typeface="Arial"/>
              <a:buChar char="•"/>
            </a:pPr>
            <a:r>
              <a:rPr lang="en-US" sz="2800" b="0" i="0" u="none" strike="noStrike">
                <a:solidFill>
                  <a:srgbClr val="000000"/>
                </a:solidFill>
              </a:rPr>
              <a:t>Brain tumour </a:t>
            </a:r>
            <a:endParaRPr/>
          </a:p>
          <a:p>
            <a:pPr marL="0" lvl="0" indent="0" algn="l" rtl="0">
              <a:lnSpc>
                <a:spcPct val="110000"/>
              </a:lnSpc>
              <a:spcBef>
                <a:spcPts val="700"/>
              </a:spcBef>
              <a:spcAft>
                <a:spcPts val="0"/>
              </a:spcAft>
              <a:buSzPts val="2000"/>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71"/>
        <p:cNvGrpSpPr/>
        <p:nvPr/>
      </p:nvGrpSpPr>
      <p:grpSpPr>
        <a:xfrm>
          <a:off x="0" y="0"/>
          <a:ext cx="0" cy="0"/>
          <a:chOff x="0" y="0"/>
          <a:chExt cx="0" cy="0"/>
        </a:xfrm>
      </p:grpSpPr>
      <p:sp>
        <p:nvSpPr>
          <p:cNvPr id="572" name="Google Shape;572;p81"/>
          <p:cNvSpPr txBox="1">
            <a:spLocks noGrp="1"/>
          </p:cNvSpPr>
          <p:nvPr>
            <p:ph type="title"/>
          </p:nvPr>
        </p:nvSpPr>
        <p:spPr>
          <a:xfrm>
            <a:off x="1251678" y="382385"/>
            <a:ext cx="10178322" cy="8509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INVESTIGATIONS </a:t>
            </a:r>
            <a:endParaRPr/>
          </a:p>
        </p:txBody>
      </p:sp>
      <p:sp>
        <p:nvSpPr>
          <p:cNvPr id="573" name="Google Shape;573;p81"/>
          <p:cNvSpPr txBox="1">
            <a:spLocks noGrp="1"/>
          </p:cNvSpPr>
          <p:nvPr>
            <p:ph type="body" idx="1"/>
          </p:nvPr>
        </p:nvSpPr>
        <p:spPr>
          <a:xfrm>
            <a:off x="1251678" y="1509823"/>
            <a:ext cx="10178322" cy="436976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 MRI: Shows swelling and inflammation (HSV typically affects temporal lobes), may show signs of raised ICP.  </a:t>
            </a:r>
            <a:endParaRPr/>
          </a:p>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 EEG: May indicate encephalitis (periodic sharp followed by slow waves) </a:t>
            </a:r>
            <a:endParaRPr/>
          </a:p>
          <a:p>
            <a:pPr marL="0" lvl="0" indent="0" algn="l" rtl="0">
              <a:lnSpc>
                <a:spcPct val="110000"/>
              </a:lnSpc>
              <a:spcBef>
                <a:spcPts val="0"/>
              </a:spcBef>
              <a:spcAft>
                <a:spcPts val="0"/>
              </a:spcAft>
              <a:buSzPts val="2400"/>
              <a:buNone/>
            </a:pPr>
            <a:r>
              <a:rPr lang="en-US" sz="2400" b="0" i="0" u="none" strike="noStrike">
                <a:solidFill>
                  <a:srgbClr val="000000"/>
                </a:solidFill>
                <a:latin typeface="Arial"/>
                <a:ea typeface="Arial"/>
                <a:cs typeface="Arial"/>
                <a:sym typeface="Arial"/>
              </a:rPr>
              <a:t>- LP: Shows elevated lymphocytes, normal glucose, typically a raised protein</a:t>
            </a:r>
            <a:endParaRPr/>
          </a:p>
          <a:p>
            <a:pPr marL="457200" lvl="0" indent="-228600" algn="l" rtl="0">
              <a:lnSpc>
                <a:spcPct val="110000"/>
              </a:lnSpc>
              <a:spcBef>
                <a:spcPts val="0"/>
              </a:spcBef>
              <a:spcAft>
                <a:spcPts val="0"/>
              </a:spcAft>
              <a:buSzPts val="2400"/>
              <a:buChar char="•"/>
            </a:pPr>
            <a:r>
              <a:rPr lang="en-US" sz="2400" b="0" i="0" u="none" strike="noStrike">
                <a:solidFill>
                  <a:srgbClr val="000000"/>
                </a:solidFill>
                <a:latin typeface="Arial"/>
                <a:ea typeface="Arial"/>
                <a:cs typeface="Arial"/>
                <a:sym typeface="Arial"/>
              </a:rPr>
              <a:t>PCR is highly sensitive for HSV and VZV</a:t>
            </a:r>
            <a:endParaRPr sz="2400" b="0"/>
          </a:p>
          <a:p>
            <a:pPr marL="457200" lvl="0" indent="-228600" algn="l" rtl="0">
              <a:lnSpc>
                <a:spcPct val="110000"/>
              </a:lnSpc>
              <a:spcBef>
                <a:spcPts val="0"/>
              </a:spcBef>
              <a:spcAft>
                <a:spcPts val="0"/>
              </a:spcAft>
              <a:buSzPts val="2400"/>
              <a:buChar char="•"/>
            </a:pPr>
            <a:r>
              <a:rPr lang="en-US" sz="2400" b="0" i="0" u="none" strike="noStrike">
                <a:solidFill>
                  <a:srgbClr val="000000"/>
                </a:solidFill>
                <a:latin typeface="Arial"/>
                <a:ea typeface="Arial"/>
                <a:cs typeface="Arial"/>
                <a:sym typeface="Arial"/>
              </a:rPr>
              <a:t>Serology can rule out paraneoplastic and autoimmune causes </a:t>
            </a:r>
            <a:endParaRPr sz="2400" b="0"/>
          </a:p>
          <a:p>
            <a:pPr marL="457200" lvl="0" indent="-228600" algn="l" rtl="0">
              <a:lnSpc>
                <a:spcPct val="110000"/>
              </a:lnSpc>
              <a:spcBef>
                <a:spcPts val="0"/>
              </a:spcBef>
              <a:spcAft>
                <a:spcPts val="0"/>
              </a:spcAft>
              <a:buSzPts val="2400"/>
              <a:buChar char="•"/>
            </a:pPr>
            <a:r>
              <a:rPr lang="en-US" sz="2400" b="0" i="0" u="none" strike="noStrike">
                <a:solidFill>
                  <a:srgbClr val="000000"/>
                </a:solidFill>
                <a:latin typeface="Arial"/>
                <a:ea typeface="Arial"/>
                <a:cs typeface="Arial"/>
                <a:sym typeface="Arial"/>
              </a:rPr>
              <a:t>Normal LP doesn’t exclude and may be falsely negative in first 48 hours</a:t>
            </a:r>
            <a:endParaRPr sz="2400" b="0"/>
          </a:p>
          <a:p>
            <a:pPr marL="228600" lvl="0" indent="-228600" algn="l" rtl="0">
              <a:lnSpc>
                <a:spcPct val="110000"/>
              </a:lnSpc>
              <a:spcBef>
                <a:spcPts val="0"/>
              </a:spcBef>
              <a:spcAft>
                <a:spcPts val="0"/>
              </a:spcAft>
              <a:buSzPts val="2400"/>
              <a:buFont typeface="Arial"/>
              <a:buChar char="•"/>
            </a:pPr>
            <a:r>
              <a:rPr lang="en-US" sz="2400" b="0" i="0" u="none" strike="noStrike">
                <a:solidFill>
                  <a:srgbClr val="000000"/>
                </a:solidFill>
                <a:latin typeface="Arial"/>
                <a:ea typeface="Arial"/>
                <a:cs typeface="Arial"/>
                <a:sym typeface="Arial"/>
              </a:rPr>
              <a:t>Bloods – LFTs, U&amp;Es, FBC</a:t>
            </a:r>
            <a:endParaRPr/>
          </a:p>
          <a:p>
            <a:pPr marL="0" lvl="0" indent="0" algn="l" rtl="0">
              <a:lnSpc>
                <a:spcPct val="110000"/>
              </a:lnSpc>
              <a:spcBef>
                <a:spcPts val="700"/>
              </a:spcBef>
              <a:spcAft>
                <a:spcPts val="0"/>
              </a:spcAft>
              <a:buSzPts val="20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F2CC"/>
        </a:solidFill>
        <a:effectLst/>
      </p:bgPr>
    </p:bg>
    <p:spTree>
      <p:nvGrpSpPr>
        <p:cNvPr id="1" name="Shape 577"/>
        <p:cNvGrpSpPr/>
        <p:nvPr/>
      </p:nvGrpSpPr>
      <p:grpSpPr>
        <a:xfrm>
          <a:off x="0" y="0"/>
          <a:ext cx="0" cy="0"/>
          <a:chOff x="0" y="0"/>
          <a:chExt cx="0" cy="0"/>
        </a:xfrm>
      </p:grpSpPr>
      <p:sp>
        <p:nvSpPr>
          <p:cNvPr id="578" name="Google Shape;578;p82"/>
          <p:cNvSpPr txBox="1">
            <a:spLocks noGrp="1"/>
          </p:cNvSpPr>
          <p:nvPr>
            <p:ph type="title"/>
          </p:nvPr>
        </p:nvSpPr>
        <p:spPr>
          <a:xfrm>
            <a:off x="1251678" y="382385"/>
            <a:ext cx="10178322" cy="8722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TREATMENT</a:t>
            </a:r>
            <a:endParaRPr/>
          </a:p>
        </p:txBody>
      </p:sp>
      <p:sp>
        <p:nvSpPr>
          <p:cNvPr id="579" name="Google Shape;579;p82"/>
          <p:cNvSpPr txBox="1">
            <a:spLocks noGrp="1"/>
          </p:cNvSpPr>
          <p:nvPr>
            <p:ph type="body" idx="1"/>
          </p:nvPr>
        </p:nvSpPr>
        <p:spPr>
          <a:xfrm>
            <a:off x="1251678" y="1488559"/>
            <a:ext cx="10178322" cy="4987056"/>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b="0" i="0" u="none" strike="noStrike">
                <a:solidFill>
                  <a:srgbClr val="000000"/>
                </a:solidFill>
              </a:rPr>
              <a:t>Suspected encephalitis - empirically start IV Acyclovir until results</a:t>
            </a:r>
            <a:endParaRPr/>
          </a:p>
          <a:p>
            <a:pPr marL="0" lvl="0" indent="0" algn="l" rtl="0">
              <a:lnSpc>
                <a:spcPct val="110000"/>
              </a:lnSpc>
              <a:spcBef>
                <a:spcPts val="0"/>
              </a:spcBef>
              <a:spcAft>
                <a:spcPts val="0"/>
              </a:spcAft>
              <a:buSzPts val="2400"/>
              <a:buNone/>
            </a:pPr>
            <a:br>
              <a:rPr lang="en-US" sz="2400" b="0"/>
            </a:br>
            <a:r>
              <a:rPr lang="en-US" sz="2400" b="0" i="0" u="none" strike="noStrike">
                <a:solidFill>
                  <a:srgbClr val="000000"/>
                </a:solidFill>
              </a:rPr>
              <a:t>HSV or VZV - Immediate IV Acyclovir (Ganciclovir can be used in VZV)</a:t>
            </a:r>
            <a:endParaRPr/>
          </a:p>
          <a:p>
            <a:pPr marL="0" lvl="0" indent="0" algn="l" rtl="0">
              <a:lnSpc>
                <a:spcPct val="110000"/>
              </a:lnSpc>
              <a:spcBef>
                <a:spcPts val="700"/>
              </a:spcBef>
              <a:spcAft>
                <a:spcPts val="0"/>
              </a:spcAft>
              <a:buSzPts val="2400"/>
              <a:buNone/>
            </a:pPr>
            <a:endParaRPr sz="2400"/>
          </a:p>
          <a:p>
            <a:pPr marL="0" lvl="0" indent="0" algn="l" rtl="0">
              <a:lnSpc>
                <a:spcPct val="110000"/>
              </a:lnSpc>
              <a:spcBef>
                <a:spcPts val="700"/>
              </a:spcBef>
              <a:spcAft>
                <a:spcPts val="0"/>
              </a:spcAft>
              <a:buSzPts val="2400"/>
              <a:buNone/>
            </a:pPr>
            <a:r>
              <a:rPr lang="en-US" sz="2400" b="0" i="0" u="none" strike="noStrike">
                <a:solidFill>
                  <a:srgbClr val="000000"/>
                </a:solidFill>
              </a:rPr>
              <a:t>Immunocompromised patients - use combination antiviral therapy </a:t>
            </a:r>
            <a:endParaRPr/>
          </a:p>
          <a:p>
            <a:pPr marL="0" lvl="0" indent="0" algn="l" rtl="0">
              <a:lnSpc>
                <a:spcPct val="110000"/>
              </a:lnSpc>
              <a:spcBef>
                <a:spcPts val="700"/>
              </a:spcBef>
              <a:spcAft>
                <a:spcPts val="0"/>
              </a:spcAft>
              <a:buSzPts val="2400"/>
              <a:buNone/>
            </a:pPr>
            <a:endParaRPr sz="2400">
              <a:solidFill>
                <a:srgbClr val="000000"/>
              </a:solidFill>
            </a:endParaRPr>
          </a:p>
          <a:p>
            <a:pPr marL="0" lvl="0" indent="0" algn="l" rtl="0">
              <a:lnSpc>
                <a:spcPct val="110000"/>
              </a:lnSpc>
              <a:spcBef>
                <a:spcPts val="700"/>
              </a:spcBef>
              <a:spcAft>
                <a:spcPts val="0"/>
              </a:spcAft>
              <a:buSzPts val="2400"/>
              <a:buNone/>
            </a:pPr>
            <a:r>
              <a:rPr lang="en-US" sz="2400" b="0" i="0" u="none" strike="noStrike">
                <a:solidFill>
                  <a:srgbClr val="000000"/>
                </a:solidFill>
              </a:rPr>
              <a:t>Seizures - anticonvulsants e.g., Primidone </a:t>
            </a:r>
            <a:endParaRPr/>
          </a:p>
          <a:p>
            <a:pPr marL="0" lvl="0" indent="0" algn="l" rtl="0">
              <a:lnSpc>
                <a:spcPct val="110000"/>
              </a:lnSpc>
              <a:spcBef>
                <a:spcPts val="700"/>
              </a:spcBef>
              <a:spcAft>
                <a:spcPts val="0"/>
              </a:spcAft>
              <a:buSzPts val="2400"/>
              <a:buNone/>
            </a:pPr>
            <a:endParaRPr sz="2400">
              <a:solidFill>
                <a:srgbClr val="000000"/>
              </a:solidFill>
            </a:endParaRPr>
          </a:p>
          <a:p>
            <a:pPr marL="0" lvl="0" indent="0" algn="l" rtl="0">
              <a:lnSpc>
                <a:spcPct val="110000"/>
              </a:lnSpc>
              <a:spcBef>
                <a:spcPts val="700"/>
              </a:spcBef>
              <a:spcAft>
                <a:spcPts val="0"/>
              </a:spcAft>
              <a:buSzPts val="2000"/>
              <a:buNone/>
            </a:pPr>
            <a:r>
              <a:rPr lang="en-US" b="1" i="0" u="none" strike="noStrike">
                <a:solidFill>
                  <a:srgbClr val="000000"/>
                </a:solidFill>
              </a:rPr>
              <a:t>Prognosis</a:t>
            </a:r>
            <a:r>
              <a:rPr lang="en-US" b="0" i="0" u="none" strike="noStrike">
                <a:solidFill>
                  <a:srgbClr val="000000"/>
                </a:solidFill>
              </a:rPr>
              <a:t>:  Mortality is around 10-30% even with optimum treatment. Permanent neurological deficits such as epilepsy, cognitive impairment, movement disorders, personality change, fatigue, sensory disturbance are common.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3"/>
          <p:cNvSpPr txBox="1">
            <a:spLocks noGrp="1"/>
          </p:cNvSpPr>
          <p:nvPr>
            <p:ph type="title"/>
          </p:nvPr>
        </p:nvSpPr>
        <p:spPr>
          <a:xfrm>
            <a:off x="1251678" y="382385"/>
            <a:ext cx="10178322" cy="8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EPILEPSY </a:t>
            </a:r>
            <a:endParaRPr/>
          </a:p>
        </p:txBody>
      </p:sp>
      <p:sp>
        <p:nvSpPr>
          <p:cNvPr id="585" name="Google Shape;585;p83"/>
          <p:cNvSpPr txBox="1">
            <a:spLocks noGrp="1"/>
          </p:cNvSpPr>
          <p:nvPr>
            <p:ph type="body" idx="1"/>
          </p:nvPr>
        </p:nvSpPr>
        <p:spPr>
          <a:xfrm>
            <a:off x="1251678" y="1361873"/>
            <a:ext cx="10178322" cy="4517720"/>
          </a:xfrm>
          <a:prstGeom prst="rect">
            <a:avLst/>
          </a:prstGeom>
          <a:noFill/>
          <a:ln>
            <a:noFill/>
          </a:ln>
        </p:spPr>
        <p:txBody>
          <a:bodyPr spcFirstLastPara="1" wrap="square" lIns="91425" tIns="45700" rIns="91425" bIns="45700" anchor="t" anchorCtr="0">
            <a:normAutofit/>
          </a:bodyPr>
          <a:lstStyle/>
          <a:p>
            <a:pPr marL="0" lvl="0" indent="0" algn="l" rtl="0">
              <a:lnSpc>
                <a:spcPct val="200000"/>
              </a:lnSpc>
              <a:spcBef>
                <a:spcPts val="0"/>
              </a:spcBef>
              <a:spcAft>
                <a:spcPts val="0"/>
              </a:spcAft>
              <a:buSzPts val="2000"/>
              <a:buNone/>
            </a:pPr>
            <a:r>
              <a:rPr lang="en-US">
                <a:solidFill>
                  <a:schemeClr val="dk1"/>
                </a:solidFill>
              </a:rPr>
              <a:t>Key Definitions: </a:t>
            </a:r>
            <a:endParaRPr/>
          </a:p>
          <a:p>
            <a:pPr marL="228600" lvl="0" indent="-228600" algn="l" rtl="0">
              <a:lnSpc>
                <a:spcPct val="200000"/>
              </a:lnSpc>
              <a:spcBef>
                <a:spcPts val="700"/>
              </a:spcBef>
              <a:spcAft>
                <a:spcPts val="0"/>
              </a:spcAft>
              <a:buSzPts val="2000"/>
              <a:buFont typeface="Gill Sans"/>
              <a:buChar char="-"/>
            </a:pPr>
            <a:r>
              <a:rPr lang="en-US">
                <a:solidFill>
                  <a:schemeClr val="dk1"/>
                </a:solidFill>
              </a:rPr>
              <a:t>Seizure – Spontaneous, intermittent, uncontrolled electrical brain activity </a:t>
            </a:r>
            <a:endParaRPr/>
          </a:p>
          <a:p>
            <a:pPr marL="228600" lvl="0" indent="-228600" algn="l" rtl="0">
              <a:lnSpc>
                <a:spcPct val="200000"/>
              </a:lnSpc>
              <a:spcBef>
                <a:spcPts val="700"/>
              </a:spcBef>
              <a:spcAft>
                <a:spcPts val="0"/>
              </a:spcAft>
              <a:buSzPts val="2000"/>
              <a:buFont typeface="Gill Sans"/>
              <a:buChar char="-"/>
            </a:pPr>
            <a:r>
              <a:rPr lang="en-US">
                <a:solidFill>
                  <a:schemeClr val="dk1"/>
                </a:solidFill>
              </a:rPr>
              <a:t>Epilepsy – Recurrent tendency to have seizures, chronic disorder (minimum of 2) </a:t>
            </a:r>
            <a:endParaRPr/>
          </a:p>
          <a:p>
            <a:pPr marL="228600" lvl="0" indent="-228600" algn="l" rtl="0">
              <a:lnSpc>
                <a:spcPct val="200000"/>
              </a:lnSpc>
              <a:spcBef>
                <a:spcPts val="700"/>
              </a:spcBef>
              <a:spcAft>
                <a:spcPts val="0"/>
              </a:spcAft>
              <a:buSzPts val="2000"/>
              <a:buFont typeface="Gill Sans"/>
              <a:buChar char="-"/>
            </a:pPr>
            <a:r>
              <a:rPr lang="en-US">
                <a:solidFill>
                  <a:schemeClr val="dk1"/>
                </a:solidFill>
              </a:rPr>
              <a:t>Ictus – The epilepsy attack itself </a:t>
            </a:r>
            <a:endParaRPr/>
          </a:p>
          <a:p>
            <a:pPr marL="228600" lvl="0" indent="-228600" algn="l" rtl="0">
              <a:lnSpc>
                <a:spcPct val="200000"/>
              </a:lnSpc>
              <a:spcBef>
                <a:spcPts val="700"/>
              </a:spcBef>
              <a:spcAft>
                <a:spcPts val="0"/>
              </a:spcAft>
              <a:buSzPts val="2000"/>
              <a:buFont typeface="Gill Sans"/>
              <a:buChar char="-"/>
            </a:pPr>
            <a:r>
              <a:rPr lang="en-US">
                <a:solidFill>
                  <a:schemeClr val="dk1"/>
                </a:solidFill>
              </a:rPr>
              <a:t>Prodrome – Nonspecific symptoms that precede an epileptic attack </a:t>
            </a:r>
            <a:endParaRPr/>
          </a:p>
          <a:p>
            <a:pPr marL="228600" lvl="0" indent="-228600" algn="l" rtl="0">
              <a:lnSpc>
                <a:spcPct val="200000"/>
              </a:lnSpc>
              <a:spcBef>
                <a:spcPts val="700"/>
              </a:spcBef>
              <a:spcAft>
                <a:spcPts val="0"/>
              </a:spcAft>
              <a:buSzPts val="2000"/>
              <a:buFont typeface="Gill Sans"/>
              <a:buChar char="-"/>
            </a:pPr>
            <a:r>
              <a:rPr lang="en-US">
                <a:solidFill>
                  <a:schemeClr val="dk1"/>
                </a:solidFill>
              </a:rPr>
              <a:t>Aura – Sensory disturbances that precede an attack, usually by minutes. More specific.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0"/>
          <p:cNvSpPr txBox="1"/>
          <p:nvPr/>
        </p:nvSpPr>
        <p:spPr>
          <a:xfrm>
            <a:off x="0" y="57150"/>
            <a:ext cx="2388000" cy="68010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4100" b="1" i="0" u="none" strike="noStrike" cap="none">
                <a:solidFill>
                  <a:srgbClr val="FFFFFF"/>
                </a:solidFill>
                <a:latin typeface="Calibri"/>
                <a:ea typeface="Calibri"/>
                <a:cs typeface="Calibri"/>
                <a:sym typeface="Calibri"/>
              </a:rPr>
              <a:t>Transient Ischaemic Attack  </a:t>
            </a:r>
            <a:endParaRPr sz="4100" b="1" i="0" u="none" strike="noStrike" cap="none">
              <a:solidFill>
                <a:srgbClr val="FFFFFF"/>
              </a:solidFill>
              <a:latin typeface="Calibri"/>
              <a:ea typeface="Calibri"/>
              <a:cs typeface="Calibri"/>
              <a:sym typeface="Calibri"/>
            </a:endParaRPr>
          </a:p>
        </p:txBody>
      </p:sp>
      <p:pic>
        <p:nvPicPr>
          <p:cNvPr id="224" name="Google Shape;224;p30"/>
          <p:cNvPicPr preferRelativeResize="0"/>
          <p:nvPr/>
        </p:nvPicPr>
        <p:blipFill rotWithShape="1">
          <a:blip r:embed="rId3">
            <a:alphaModFix/>
          </a:blip>
          <a:srcRect/>
          <a:stretch/>
        </p:blipFill>
        <p:spPr>
          <a:xfrm>
            <a:off x="0" y="0"/>
            <a:ext cx="2387999" cy="1789165"/>
          </a:xfrm>
          <a:prstGeom prst="rect">
            <a:avLst/>
          </a:prstGeom>
          <a:noFill/>
          <a:ln>
            <a:noFill/>
          </a:ln>
        </p:spPr>
      </p:pic>
      <p:pic>
        <p:nvPicPr>
          <p:cNvPr id="225" name="Google Shape;225;p30"/>
          <p:cNvPicPr preferRelativeResize="0"/>
          <p:nvPr/>
        </p:nvPicPr>
        <p:blipFill rotWithShape="1">
          <a:blip r:embed="rId4">
            <a:alphaModFix/>
          </a:blip>
          <a:srcRect/>
          <a:stretch/>
        </p:blipFill>
        <p:spPr>
          <a:xfrm>
            <a:off x="0" y="4437874"/>
            <a:ext cx="2388000" cy="2420126"/>
          </a:xfrm>
          <a:prstGeom prst="rect">
            <a:avLst/>
          </a:prstGeom>
          <a:noFill/>
          <a:ln>
            <a:noFill/>
          </a:ln>
        </p:spPr>
      </p:pic>
      <p:pic>
        <p:nvPicPr>
          <p:cNvPr id="226" name="Google Shape;226;p30"/>
          <p:cNvPicPr preferRelativeResize="0"/>
          <p:nvPr/>
        </p:nvPicPr>
        <p:blipFill rotWithShape="1">
          <a:blip r:embed="rId5">
            <a:alphaModFix/>
          </a:blip>
          <a:srcRect/>
          <a:stretch/>
        </p:blipFill>
        <p:spPr>
          <a:xfrm>
            <a:off x="3814812" y="2871799"/>
            <a:ext cx="7070851" cy="3986201"/>
          </a:xfrm>
          <a:prstGeom prst="rect">
            <a:avLst/>
          </a:prstGeom>
          <a:noFill/>
          <a:ln>
            <a:noFill/>
          </a:ln>
        </p:spPr>
      </p:pic>
      <p:sp>
        <p:nvSpPr>
          <p:cNvPr id="227" name="Google Shape;227;p30"/>
          <p:cNvSpPr/>
          <p:nvPr/>
        </p:nvSpPr>
        <p:spPr>
          <a:xfrm>
            <a:off x="2379750" y="0"/>
            <a:ext cx="9827100" cy="422400"/>
          </a:xfrm>
          <a:prstGeom prst="roundRect">
            <a:avLst>
              <a:gd name="adj" fmla="val 16667"/>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Presentation </a:t>
            </a:r>
            <a:endParaRPr sz="1400" b="0" i="0" u="none" strike="noStrike" cap="none">
              <a:solidFill>
                <a:srgbClr val="FFFFFF"/>
              </a:solidFill>
              <a:latin typeface="Arial"/>
              <a:ea typeface="Arial"/>
              <a:cs typeface="Arial"/>
              <a:sym typeface="Arial"/>
            </a:endParaRPr>
          </a:p>
        </p:txBody>
      </p:sp>
      <p:sp>
        <p:nvSpPr>
          <p:cNvPr id="228" name="Google Shape;228;p30"/>
          <p:cNvSpPr/>
          <p:nvPr/>
        </p:nvSpPr>
        <p:spPr>
          <a:xfrm>
            <a:off x="2493525" y="3256250"/>
            <a:ext cx="849000" cy="559200"/>
          </a:xfrm>
          <a:prstGeom prst="wave">
            <a:avLst>
              <a:gd name="adj1" fmla="val 12500"/>
              <a:gd name="adj2" fmla="val 0"/>
            </a:avLst>
          </a:prstGeom>
          <a:gradFill>
            <a:gsLst>
              <a:gs pos="0">
                <a:srgbClr val="F5D0D0"/>
              </a:gs>
              <a:gs pos="100000">
                <a:srgbClr val="D96868"/>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90%</a:t>
            </a:r>
            <a:endParaRPr sz="1400" b="1" i="0" u="none" strike="noStrike" cap="none">
              <a:solidFill>
                <a:srgbClr val="000000"/>
              </a:solidFill>
              <a:latin typeface="Arial"/>
              <a:ea typeface="Arial"/>
              <a:cs typeface="Arial"/>
              <a:sym typeface="Arial"/>
            </a:endParaRPr>
          </a:p>
        </p:txBody>
      </p:sp>
      <p:sp>
        <p:nvSpPr>
          <p:cNvPr id="229" name="Google Shape;229;p30"/>
          <p:cNvSpPr/>
          <p:nvPr/>
        </p:nvSpPr>
        <p:spPr>
          <a:xfrm>
            <a:off x="11357950" y="3324650"/>
            <a:ext cx="849000" cy="559200"/>
          </a:xfrm>
          <a:prstGeom prst="wave">
            <a:avLst>
              <a:gd name="adj1" fmla="val 12500"/>
              <a:gd name="adj2" fmla="val 0"/>
            </a:avLst>
          </a:prstGeom>
          <a:gradFill>
            <a:gsLst>
              <a:gs pos="0">
                <a:srgbClr val="F5D0D0"/>
              </a:gs>
              <a:gs pos="100000">
                <a:srgbClr val="D96868"/>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10%</a:t>
            </a:r>
            <a:endParaRPr sz="1400" b="1" i="0" u="none" strike="noStrike" cap="none">
              <a:solidFill>
                <a:srgbClr val="000000"/>
              </a:solidFill>
              <a:latin typeface="Arial"/>
              <a:ea typeface="Arial"/>
              <a:cs typeface="Arial"/>
              <a:sym typeface="Arial"/>
            </a:endParaRPr>
          </a:p>
        </p:txBody>
      </p:sp>
      <p:sp>
        <p:nvSpPr>
          <p:cNvPr id="230" name="Google Shape;230;p30"/>
          <p:cNvSpPr/>
          <p:nvPr/>
        </p:nvSpPr>
        <p:spPr>
          <a:xfrm>
            <a:off x="10887600" y="3435950"/>
            <a:ext cx="446700" cy="336600"/>
          </a:xfrm>
          <a:prstGeom prst="rightArrow">
            <a:avLst>
              <a:gd name="adj1" fmla="val 50000"/>
              <a:gd name="adj2" fmla="val 50000"/>
            </a:avLst>
          </a:prstGeom>
          <a:gradFill>
            <a:gsLst>
              <a:gs pos="0">
                <a:srgbClr val="F5D0D0"/>
              </a:gs>
              <a:gs pos="100000">
                <a:srgbClr val="D96868"/>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30"/>
          <p:cNvSpPr/>
          <p:nvPr/>
        </p:nvSpPr>
        <p:spPr>
          <a:xfrm rot="10800000">
            <a:off x="3381750" y="3449000"/>
            <a:ext cx="435000" cy="296700"/>
          </a:xfrm>
          <a:prstGeom prst="rightArrow">
            <a:avLst>
              <a:gd name="adj1" fmla="val 50000"/>
              <a:gd name="adj2" fmla="val 50000"/>
            </a:avLst>
          </a:prstGeom>
          <a:gradFill>
            <a:gsLst>
              <a:gs pos="0">
                <a:srgbClr val="F5D0D0"/>
              </a:gs>
              <a:gs pos="100000">
                <a:srgbClr val="D96868"/>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2" name="Google Shape;232;p30"/>
          <p:cNvPicPr preferRelativeResize="0"/>
          <p:nvPr/>
        </p:nvPicPr>
        <p:blipFill rotWithShape="1">
          <a:blip r:embed="rId6">
            <a:alphaModFix/>
          </a:blip>
          <a:srcRect/>
          <a:stretch/>
        </p:blipFill>
        <p:spPr>
          <a:xfrm>
            <a:off x="5674146" y="451675"/>
            <a:ext cx="3466336" cy="24201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4"/>
          <p:cNvSpPr txBox="1">
            <a:spLocks noGrp="1"/>
          </p:cNvSpPr>
          <p:nvPr>
            <p:ph type="body" idx="1"/>
          </p:nvPr>
        </p:nvSpPr>
        <p:spPr>
          <a:xfrm>
            <a:off x="843116" y="1381328"/>
            <a:ext cx="10178322" cy="480546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b="1">
                <a:solidFill>
                  <a:schemeClr val="accent1"/>
                </a:solidFill>
              </a:rPr>
              <a:t>Epidemiology: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Common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Age dependent: Highest below 20 and after 60  </a:t>
            </a:r>
            <a:endParaRPr/>
          </a:p>
          <a:p>
            <a:pPr marL="228600" lvl="0" indent="-101600" algn="l" rtl="0">
              <a:lnSpc>
                <a:spcPct val="110000"/>
              </a:lnSpc>
              <a:spcBef>
                <a:spcPts val="700"/>
              </a:spcBef>
              <a:spcAft>
                <a:spcPts val="0"/>
              </a:spcAft>
              <a:buSzPts val="2000"/>
              <a:buFont typeface="Gill Sans"/>
              <a:buNone/>
            </a:pPr>
            <a:endParaRPr>
              <a:solidFill>
                <a:schemeClr val="dk1"/>
              </a:solidFill>
            </a:endParaRPr>
          </a:p>
          <a:p>
            <a:pPr marL="0" lvl="0" indent="0" algn="l" rtl="0">
              <a:lnSpc>
                <a:spcPct val="110000"/>
              </a:lnSpc>
              <a:spcBef>
                <a:spcPts val="700"/>
              </a:spcBef>
              <a:spcAft>
                <a:spcPts val="0"/>
              </a:spcAft>
              <a:buSzPts val="2400"/>
              <a:buNone/>
            </a:pPr>
            <a:r>
              <a:rPr lang="en-US" sz="2400" b="1">
                <a:solidFill>
                  <a:schemeClr val="accent1"/>
                </a:solidFill>
              </a:rPr>
              <a:t>Aetiology + RFs: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Family history – Idiopathic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Premature birth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Developmental abnormalities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Trauma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Drugs – cocaine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Space occupying lesion – tumour, infection, haemotoma </a:t>
            </a:r>
            <a:endParaRPr/>
          </a:p>
          <a:p>
            <a:pPr marL="0" lvl="0" indent="0" algn="l" rtl="0">
              <a:lnSpc>
                <a:spcPct val="110000"/>
              </a:lnSpc>
              <a:spcBef>
                <a:spcPts val="700"/>
              </a:spcBef>
              <a:spcAft>
                <a:spcPts val="0"/>
              </a:spcAft>
              <a:buSzPts val="2000"/>
              <a:buNone/>
            </a:pPr>
            <a:endParaRPr>
              <a:solidFill>
                <a:schemeClr val="dk1"/>
              </a:solidFill>
            </a:endParaRPr>
          </a:p>
          <a:p>
            <a:pPr marL="228600" lvl="0" indent="-101600" algn="l" rtl="0">
              <a:lnSpc>
                <a:spcPct val="110000"/>
              </a:lnSpc>
              <a:spcBef>
                <a:spcPts val="700"/>
              </a:spcBef>
              <a:spcAft>
                <a:spcPts val="0"/>
              </a:spcAft>
              <a:buSzPts val="2000"/>
              <a:buFont typeface="Gill Sans"/>
              <a:buNone/>
            </a:pPr>
            <a:endParaRPr>
              <a:solidFill>
                <a:schemeClr val="dk1"/>
              </a:solidFill>
            </a:endParaRPr>
          </a:p>
          <a:p>
            <a:pPr marL="0" lvl="0" indent="0" algn="l" rtl="0">
              <a:lnSpc>
                <a:spcPct val="110000"/>
              </a:lnSpc>
              <a:spcBef>
                <a:spcPts val="700"/>
              </a:spcBef>
              <a:spcAft>
                <a:spcPts val="0"/>
              </a:spcAft>
              <a:buSzPts val="2000"/>
              <a:buNone/>
            </a:pPr>
            <a:endParaRPr>
              <a:solidFill>
                <a:schemeClr val="dk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85"/>
          <p:cNvSpPr txBox="1">
            <a:spLocks noGrp="1"/>
          </p:cNvSpPr>
          <p:nvPr>
            <p:ph type="title"/>
          </p:nvPr>
        </p:nvSpPr>
        <p:spPr>
          <a:xfrm>
            <a:off x="1251678" y="382385"/>
            <a:ext cx="10178322" cy="8238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TYPES OF SEIZURES  </a:t>
            </a:r>
            <a:endParaRPr/>
          </a:p>
        </p:txBody>
      </p:sp>
      <p:sp>
        <p:nvSpPr>
          <p:cNvPr id="596" name="Google Shape;596;p85"/>
          <p:cNvSpPr txBox="1">
            <a:spLocks noGrp="1"/>
          </p:cNvSpPr>
          <p:nvPr>
            <p:ph type="body" idx="1"/>
          </p:nvPr>
        </p:nvSpPr>
        <p:spPr>
          <a:xfrm>
            <a:off x="564204" y="1400783"/>
            <a:ext cx="10865796" cy="52529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a:solidFill>
                  <a:schemeClr val="dk1"/>
                </a:solidFill>
              </a:rPr>
              <a:t>2 main types: Primary generalised + Partial/focal seizures </a:t>
            </a:r>
            <a:endParaRPr/>
          </a:p>
        </p:txBody>
      </p:sp>
      <p:sp>
        <p:nvSpPr>
          <p:cNvPr id="597" name="Google Shape;597;p85"/>
          <p:cNvSpPr txBox="1"/>
          <p:nvPr/>
        </p:nvSpPr>
        <p:spPr>
          <a:xfrm>
            <a:off x="758757" y="2334637"/>
            <a:ext cx="5337243" cy="35548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Generalised – 30-40%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 Originates in the midbrain or brainstem</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 Electrical discharge in both hemispheres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 Associated with LOC or awareness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8" name="Google Shape;598;p85"/>
          <p:cNvSpPr txBox="1"/>
          <p:nvPr/>
        </p:nvSpPr>
        <p:spPr>
          <a:xfrm>
            <a:off x="6340839" y="2334637"/>
            <a:ext cx="5337243" cy="42473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Partial/focal – 60-70%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285750" marR="0" lvl="0" indent="-285750" algn="l" rtl="0">
              <a:lnSpc>
                <a:spcPct val="100000"/>
              </a:lnSpc>
              <a:spcBef>
                <a:spcPts val="0"/>
              </a:spcBef>
              <a:spcAft>
                <a:spcPts val="0"/>
              </a:spcAft>
              <a:buClr>
                <a:schemeClr val="dk1"/>
              </a:buClr>
              <a:buSzPts val="1800"/>
              <a:buFont typeface="Gill Sans"/>
              <a:buChar char="-"/>
            </a:pPr>
            <a:r>
              <a:rPr lang="en-US" sz="1800" b="0" i="0" u="none" strike="noStrike" cap="none">
                <a:solidFill>
                  <a:schemeClr val="dk1"/>
                </a:solidFill>
                <a:latin typeface="Gill Sans"/>
                <a:ea typeface="Gill Sans"/>
                <a:cs typeface="Gill Sans"/>
                <a:sym typeface="Gill Sans"/>
              </a:rPr>
              <a:t>Focal onset, electrical discharge is restricted to one area of the brain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Gill Sans"/>
              <a:buChar char="-"/>
            </a:pPr>
            <a:r>
              <a:rPr lang="en-US" sz="1800" b="0" i="0" u="none" strike="noStrike" cap="none">
                <a:solidFill>
                  <a:schemeClr val="dk1"/>
                </a:solidFill>
                <a:latin typeface="Gill Sans"/>
                <a:ea typeface="Gill Sans"/>
                <a:cs typeface="Gill Sans"/>
                <a:sym typeface="Gill Sans"/>
              </a:rPr>
              <a:t>May develop into generalised (secondary)</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Gill Sans"/>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599" name="Google Shape;599;p85" descr="Understanding different kinds of seizures | NIH MedlinePlus Magazine"/>
          <p:cNvPicPr preferRelativeResize="0"/>
          <p:nvPr/>
        </p:nvPicPr>
        <p:blipFill rotWithShape="1">
          <a:blip r:embed="rId3">
            <a:alphaModFix/>
          </a:blip>
          <a:srcRect/>
          <a:stretch/>
        </p:blipFill>
        <p:spPr>
          <a:xfrm>
            <a:off x="3328480" y="4095803"/>
            <a:ext cx="5337243" cy="272282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6"/>
          <p:cNvSpPr txBox="1">
            <a:spLocks noGrp="1"/>
          </p:cNvSpPr>
          <p:nvPr>
            <p:ph type="title"/>
          </p:nvPr>
        </p:nvSpPr>
        <p:spPr>
          <a:xfrm>
            <a:off x="1251678" y="382385"/>
            <a:ext cx="10178322" cy="8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CLINICAL PRESENTATION</a:t>
            </a:r>
            <a:endParaRPr/>
          </a:p>
        </p:txBody>
      </p:sp>
      <p:sp>
        <p:nvSpPr>
          <p:cNvPr id="605" name="Google Shape;605;p86"/>
          <p:cNvSpPr txBox="1">
            <a:spLocks noGrp="1"/>
          </p:cNvSpPr>
          <p:nvPr>
            <p:ph type="body" idx="1"/>
          </p:nvPr>
        </p:nvSpPr>
        <p:spPr>
          <a:xfrm>
            <a:off x="1251678" y="1536971"/>
            <a:ext cx="10178322" cy="493864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solidFill>
                  <a:schemeClr val="dk1"/>
                </a:solidFill>
              </a:rPr>
              <a:t>Generalised: </a:t>
            </a:r>
            <a:endParaRPr/>
          </a:p>
          <a:p>
            <a:pPr marL="0" lvl="0" indent="0" algn="l" rtl="0">
              <a:lnSpc>
                <a:spcPct val="110000"/>
              </a:lnSpc>
              <a:spcBef>
                <a:spcPts val="700"/>
              </a:spcBef>
              <a:spcAft>
                <a:spcPts val="0"/>
              </a:spcAft>
              <a:buSzPts val="2000"/>
              <a:buNone/>
            </a:pPr>
            <a:r>
              <a:rPr lang="en-US">
                <a:solidFill>
                  <a:schemeClr val="dk1"/>
                </a:solidFill>
              </a:rPr>
              <a:t>Tonic-clonic (grand-mal):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Often no aura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Tonic phase (10-60s) – Rigid, tongue biting, incontinence, no breathing during this phase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Clonic phase (seconds-minutes) – Convulsions, limb jerking, eye rolling, uncoordinated breathing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These seizures are usually self-limiting. Physical injuries are common, drowsy, confused, headache </a:t>
            </a:r>
            <a:endParaRPr/>
          </a:p>
          <a:p>
            <a:pPr marL="0" lvl="0" indent="0" algn="l" rtl="0">
              <a:lnSpc>
                <a:spcPct val="110000"/>
              </a:lnSpc>
              <a:spcBef>
                <a:spcPts val="700"/>
              </a:spcBef>
              <a:spcAft>
                <a:spcPts val="0"/>
              </a:spcAft>
              <a:buSzPts val="2000"/>
              <a:buNone/>
            </a:pPr>
            <a:r>
              <a:rPr lang="en-US">
                <a:solidFill>
                  <a:schemeClr val="dk1"/>
                </a:solidFill>
              </a:rPr>
              <a:t>Absence (petit-mal)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Childhood onset                                          - Can occur many times a day and be debilitating</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Conscious but unresponsive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Normal function resolves quickly</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7"/>
          <p:cNvSpPr txBox="1">
            <a:spLocks noGrp="1"/>
          </p:cNvSpPr>
          <p:nvPr>
            <p:ph type="title"/>
          </p:nvPr>
        </p:nvSpPr>
        <p:spPr>
          <a:xfrm>
            <a:off x="1251678" y="382385"/>
            <a:ext cx="10178322" cy="8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TYPES OF SEIZURES </a:t>
            </a:r>
            <a:endParaRPr/>
          </a:p>
        </p:txBody>
      </p:sp>
      <p:sp>
        <p:nvSpPr>
          <p:cNvPr id="611" name="Google Shape;611;p87"/>
          <p:cNvSpPr txBox="1">
            <a:spLocks noGrp="1"/>
          </p:cNvSpPr>
          <p:nvPr>
            <p:ph type="body" idx="1"/>
          </p:nvPr>
        </p:nvSpPr>
        <p:spPr>
          <a:xfrm>
            <a:off x="680936" y="1439694"/>
            <a:ext cx="10749064" cy="503592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000"/>
              <a:buNone/>
            </a:pPr>
            <a:r>
              <a:rPr lang="en-US">
                <a:solidFill>
                  <a:schemeClr val="dk1"/>
                </a:solidFill>
              </a:rPr>
              <a:t>Generalised: </a:t>
            </a:r>
            <a:endParaRPr/>
          </a:p>
          <a:p>
            <a:pPr marL="0" lvl="0" indent="0" algn="l" rtl="0">
              <a:lnSpc>
                <a:spcPct val="100000"/>
              </a:lnSpc>
              <a:spcBef>
                <a:spcPts val="700"/>
              </a:spcBef>
              <a:spcAft>
                <a:spcPts val="0"/>
              </a:spcAft>
              <a:buSzPts val="2000"/>
              <a:buNone/>
            </a:pPr>
            <a:r>
              <a:rPr lang="en-US">
                <a:solidFill>
                  <a:schemeClr val="dk1"/>
                </a:solidFill>
              </a:rPr>
              <a:t>Myoclonic </a:t>
            </a:r>
            <a:endParaRPr/>
          </a:p>
          <a:p>
            <a:pPr marL="228600" lvl="0" indent="-228600" algn="l" rtl="0">
              <a:lnSpc>
                <a:spcPct val="100000"/>
              </a:lnSpc>
              <a:spcBef>
                <a:spcPts val="700"/>
              </a:spcBef>
              <a:spcAft>
                <a:spcPts val="0"/>
              </a:spcAft>
              <a:buSzPts val="2000"/>
              <a:buFont typeface="Gill Sans"/>
              <a:buChar char="-"/>
            </a:pPr>
            <a:r>
              <a:rPr lang="en-US">
                <a:solidFill>
                  <a:schemeClr val="dk1"/>
                </a:solidFill>
              </a:rPr>
              <a:t>Sudden isolated jerk of a limb, face, trunk </a:t>
            </a:r>
            <a:endParaRPr/>
          </a:p>
          <a:p>
            <a:pPr marL="228600" lvl="0" indent="-228600" algn="l" rtl="0">
              <a:lnSpc>
                <a:spcPct val="100000"/>
              </a:lnSpc>
              <a:spcBef>
                <a:spcPts val="700"/>
              </a:spcBef>
              <a:spcAft>
                <a:spcPts val="0"/>
              </a:spcAft>
              <a:buSzPts val="2000"/>
              <a:buFont typeface="Gill Sans"/>
              <a:buChar char="-"/>
            </a:pPr>
            <a:r>
              <a:rPr lang="en-US">
                <a:solidFill>
                  <a:schemeClr val="dk1"/>
                </a:solidFill>
              </a:rPr>
              <a:t>May fall suddenly to the ground </a:t>
            </a:r>
            <a:endParaRPr/>
          </a:p>
          <a:p>
            <a:pPr marL="0" lvl="0" indent="0" algn="l" rtl="0">
              <a:lnSpc>
                <a:spcPct val="100000"/>
              </a:lnSpc>
              <a:spcBef>
                <a:spcPts val="700"/>
              </a:spcBef>
              <a:spcAft>
                <a:spcPts val="0"/>
              </a:spcAft>
              <a:buSzPts val="2000"/>
              <a:buNone/>
            </a:pPr>
            <a:endParaRPr>
              <a:solidFill>
                <a:schemeClr val="dk1"/>
              </a:solidFill>
            </a:endParaRPr>
          </a:p>
          <a:p>
            <a:pPr marL="0" lvl="0" indent="0" algn="l" rtl="0">
              <a:lnSpc>
                <a:spcPct val="100000"/>
              </a:lnSpc>
              <a:spcBef>
                <a:spcPts val="700"/>
              </a:spcBef>
              <a:spcAft>
                <a:spcPts val="0"/>
              </a:spcAft>
              <a:buSzPts val="2000"/>
              <a:buNone/>
            </a:pPr>
            <a:r>
              <a:rPr lang="en-US">
                <a:solidFill>
                  <a:schemeClr val="dk1"/>
                </a:solidFill>
              </a:rPr>
              <a:t>Tonic </a:t>
            </a:r>
            <a:endParaRPr/>
          </a:p>
          <a:p>
            <a:pPr marL="228600" lvl="0" indent="-228600" algn="l" rtl="0">
              <a:lnSpc>
                <a:spcPct val="100000"/>
              </a:lnSpc>
              <a:spcBef>
                <a:spcPts val="700"/>
              </a:spcBef>
              <a:spcAft>
                <a:spcPts val="0"/>
              </a:spcAft>
              <a:buSzPts val="2000"/>
              <a:buFont typeface="Gill Sans"/>
              <a:buChar char="-"/>
            </a:pPr>
            <a:r>
              <a:rPr lang="en-US">
                <a:solidFill>
                  <a:schemeClr val="dk1"/>
                </a:solidFill>
              </a:rPr>
              <a:t>Sudden increased tone, rigid </a:t>
            </a:r>
            <a:endParaRPr/>
          </a:p>
          <a:p>
            <a:pPr marL="228600" lvl="0" indent="-228600" algn="l" rtl="0">
              <a:lnSpc>
                <a:spcPct val="100000"/>
              </a:lnSpc>
              <a:spcBef>
                <a:spcPts val="700"/>
              </a:spcBef>
              <a:spcAft>
                <a:spcPts val="0"/>
              </a:spcAft>
              <a:buSzPts val="2000"/>
              <a:buFont typeface="Gill Sans"/>
              <a:buChar char="-"/>
            </a:pPr>
            <a:r>
              <a:rPr lang="en-US">
                <a:solidFill>
                  <a:schemeClr val="dk1"/>
                </a:solidFill>
              </a:rPr>
              <a:t>No jerking  </a:t>
            </a:r>
            <a:endParaRPr/>
          </a:p>
          <a:p>
            <a:pPr marL="0" lvl="0" indent="0" algn="l" rtl="0">
              <a:lnSpc>
                <a:spcPct val="100000"/>
              </a:lnSpc>
              <a:spcBef>
                <a:spcPts val="700"/>
              </a:spcBef>
              <a:spcAft>
                <a:spcPts val="0"/>
              </a:spcAft>
              <a:buSzPts val="2000"/>
              <a:buNone/>
            </a:pPr>
            <a:endParaRPr>
              <a:solidFill>
                <a:schemeClr val="dk1"/>
              </a:solidFill>
            </a:endParaRPr>
          </a:p>
          <a:p>
            <a:pPr marL="0" lvl="0" indent="0" algn="l" rtl="0">
              <a:lnSpc>
                <a:spcPct val="100000"/>
              </a:lnSpc>
              <a:spcBef>
                <a:spcPts val="700"/>
              </a:spcBef>
              <a:spcAft>
                <a:spcPts val="0"/>
              </a:spcAft>
              <a:buSzPts val="2000"/>
              <a:buNone/>
            </a:pPr>
            <a:r>
              <a:rPr lang="en-US">
                <a:solidFill>
                  <a:schemeClr val="dk1"/>
                </a:solidFill>
              </a:rPr>
              <a:t>Atonic (akinetic) </a:t>
            </a:r>
            <a:endParaRPr/>
          </a:p>
          <a:p>
            <a:pPr marL="228600" lvl="0" indent="-228600" algn="l" rtl="0">
              <a:lnSpc>
                <a:spcPct val="100000"/>
              </a:lnSpc>
              <a:spcBef>
                <a:spcPts val="700"/>
              </a:spcBef>
              <a:spcAft>
                <a:spcPts val="0"/>
              </a:spcAft>
              <a:buSzPts val="2000"/>
              <a:buFont typeface="Gill Sans"/>
              <a:buChar char="-"/>
            </a:pPr>
            <a:r>
              <a:rPr lang="en-US">
                <a:solidFill>
                  <a:schemeClr val="dk1"/>
                </a:solidFill>
              </a:rPr>
              <a:t>Sudden loss of muscle tone + movement </a:t>
            </a:r>
            <a:endParaRPr/>
          </a:p>
          <a:p>
            <a:pPr marL="228600" lvl="0" indent="-228600" algn="l" rtl="0">
              <a:lnSpc>
                <a:spcPct val="100000"/>
              </a:lnSpc>
              <a:spcBef>
                <a:spcPts val="700"/>
              </a:spcBef>
              <a:spcAft>
                <a:spcPts val="0"/>
              </a:spcAft>
              <a:buSzPts val="2000"/>
              <a:buFont typeface="Gill Sans"/>
              <a:buChar char="-"/>
            </a:pPr>
            <a:r>
              <a:rPr lang="en-US">
                <a:solidFill>
                  <a:schemeClr val="dk1"/>
                </a:solidFill>
              </a:rPr>
              <a:t>Resulting in a fall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8"/>
          <p:cNvSpPr txBox="1">
            <a:spLocks noGrp="1"/>
          </p:cNvSpPr>
          <p:nvPr>
            <p:ph type="title"/>
          </p:nvPr>
        </p:nvSpPr>
        <p:spPr>
          <a:xfrm>
            <a:off x="1251678" y="382385"/>
            <a:ext cx="10178322" cy="9016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TYPES OF SEIZURES </a:t>
            </a:r>
            <a:endParaRPr/>
          </a:p>
        </p:txBody>
      </p:sp>
      <p:sp>
        <p:nvSpPr>
          <p:cNvPr id="617" name="Google Shape;617;p88"/>
          <p:cNvSpPr txBox="1">
            <a:spLocks noGrp="1"/>
          </p:cNvSpPr>
          <p:nvPr>
            <p:ph type="body" idx="1"/>
          </p:nvPr>
        </p:nvSpPr>
        <p:spPr>
          <a:xfrm>
            <a:off x="668018" y="1673158"/>
            <a:ext cx="3865071" cy="430371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solidFill>
                  <a:schemeClr val="dk1"/>
                </a:solidFill>
              </a:rPr>
              <a:t>Simple partial</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No loss of consciousness or memory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Isolated limb jerking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Head turning (away from side of the seizure)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Isolated paresthesia </a:t>
            </a:r>
            <a:endParaRPr/>
          </a:p>
          <a:p>
            <a:pPr marL="228600" lvl="0" indent="-228600" algn="l" rtl="0">
              <a:lnSpc>
                <a:spcPct val="110000"/>
              </a:lnSpc>
              <a:spcBef>
                <a:spcPts val="700"/>
              </a:spcBef>
              <a:spcAft>
                <a:spcPts val="0"/>
              </a:spcAft>
              <a:buSzPts val="2000"/>
              <a:buFont typeface="Gill Sans"/>
              <a:buChar char="-"/>
            </a:pPr>
            <a:r>
              <a:rPr lang="en-US">
                <a:solidFill>
                  <a:schemeClr val="dk1"/>
                </a:solidFill>
              </a:rPr>
              <a:t>Todd’s paralysis – temporary paralysis/weakness </a:t>
            </a:r>
            <a:endParaRPr/>
          </a:p>
        </p:txBody>
      </p:sp>
      <p:sp>
        <p:nvSpPr>
          <p:cNvPr id="618" name="Google Shape;618;p88"/>
          <p:cNvSpPr txBox="1"/>
          <p:nvPr/>
        </p:nvSpPr>
        <p:spPr>
          <a:xfrm>
            <a:off x="4837889" y="1673157"/>
            <a:ext cx="3865071" cy="480245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2"/>
              </a:buClr>
              <a:buSzPts val="2000"/>
              <a:buFont typeface="Arial"/>
              <a:buNone/>
            </a:pPr>
            <a:r>
              <a:rPr lang="en-US" sz="2000" b="0" i="0" u="none" strike="noStrike" cap="none">
                <a:solidFill>
                  <a:schemeClr val="dk1"/>
                </a:solidFill>
                <a:latin typeface="Gill Sans"/>
                <a:ea typeface="Gill Sans"/>
                <a:cs typeface="Gill Sans"/>
                <a:sym typeface="Gill Sans"/>
              </a:rPr>
              <a:t>Complex partial</a:t>
            </a:r>
            <a:endParaRPr sz="1400" b="0" i="0" u="none" strike="noStrike" cap="none">
              <a:solidFill>
                <a:srgbClr val="000000"/>
              </a:solidFill>
              <a:latin typeface="Arial"/>
              <a:ea typeface="Arial"/>
              <a:cs typeface="Arial"/>
              <a:sym typeface="Arial"/>
            </a:endParaRPr>
          </a:p>
          <a:p>
            <a:pPr marL="228600" marR="0" lvl="0" indent="-228600" algn="l" rtl="0">
              <a:lnSpc>
                <a:spcPct val="110000"/>
              </a:lnSpc>
              <a:spcBef>
                <a:spcPts val="700"/>
              </a:spcBef>
              <a:spcAft>
                <a:spcPts val="0"/>
              </a:spcAft>
              <a:buClr>
                <a:schemeClr val="dk2"/>
              </a:buClr>
              <a:buSzPts val="2000"/>
              <a:buFont typeface="Arial"/>
              <a:buChar char="-"/>
            </a:pPr>
            <a:r>
              <a:rPr lang="en-US" sz="2000" b="0" i="0" u="none" strike="noStrike" cap="none">
                <a:solidFill>
                  <a:schemeClr val="dk1"/>
                </a:solidFill>
                <a:latin typeface="Gill Sans"/>
                <a:ea typeface="Gill Sans"/>
                <a:cs typeface="Gill Sans"/>
                <a:sym typeface="Gill Sans"/>
              </a:rPr>
              <a:t>Most commonly from temporal lobe </a:t>
            </a:r>
            <a:endParaRPr sz="1400" b="0" i="0" u="none" strike="noStrike" cap="none">
              <a:solidFill>
                <a:srgbClr val="000000"/>
              </a:solidFill>
              <a:latin typeface="Arial"/>
              <a:ea typeface="Arial"/>
              <a:cs typeface="Arial"/>
              <a:sym typeface="Arial"/>
            </a:endParaRPr>
          </a:p>
          <a:p>
            <a:pPr marL="228600" marR="0" lvl="0" indent="-228600" algn="l" rtl="0">
              <a:lnSpc>
                <a:spcPct val="110000"/>
              </a:lnSpc>
              <a:spcBef>
                <a:spcPts val="700"/>
              </a:spcBef>
              <a:spcAft>
                <a:spcPts val="0"/>
              </a:spcAft>
              <a:buClr>
                <a:schemeClr val="dk2"/>
              </a:buClr>
              <a:buSzPts val="2000"/>
              <a:buFont typeface="Arial"/>
              <a:buChar char="-"/>
            </a:pPr>
            <a:r>
              <a:rPr lang="en-US" sz="2000" b="0" i="0" u="none" strike="noStrike" cap="none">
                <a:solidFill>
                  <a:schemeClr val="dk1"/>
                </a:solidFill>
                <a:latin typeface="Gill Sans"/>
                <a:ea typeface="Gill Sans"/>
                <a:cs typeface="Gill Sans"/>
                <a:sym typeface="Gill Sans"/>
              </a:rPr>
              <a:t>Can affect awareness/memory before, during or after </a:t>
            </a:r>
            <a:endParaRPr sz="1400" b="0" i="0" u="none" strike="noStrike" cap="none">
              <a:solidFill>
                <a:srgbClr val="000000"/>
              </a:solidFill>
              <a:latin typeface="Arial"/>
              <a:ea typeface="Arial"/>
              <a:cs typeface="Arial"/>
              <a:sym typeface="Arial"/>
            </a:endParaRPr>
          </a:p>
          <a:p>
            <a:pPr marL="228600" marR="0" lvl="0" indent="-228600" algn="l" rtl="0">
              <a:lnSpc>
                <a:spcPct val="110000"/>
              </a:lnSpc>
              <a:spcBef>
                <a:spcPts val="700"/>
              </a:spcBef>
              <a:spcAft>
                <a:spcPts val="0"/>
              </a:spcAft>
              <a:buClr>
                <a:schemeClr val="dk2"/>
              </a:buClr>
              <a:buSzPts val="2000"/>
              <a:buFont typeface="Arial"/>
              <a:buChar char="-"/>
            </a:pPr>
            <a:r>
              <a:rPr lang="en-US" sz="2000" b="0" i="0" u="none" strike="noStrike" cap="none">
                <a:solidFill>
                  <a:schemeClr val="dk1"/>
                </a:solidFill>
                <a:latin typeface="Gill Sans"/>
                <a:ea typeface="Gill Sans"/>
                <a:cs typeface="Gill Sans"/>
                <a:sym typeface="Gill Sans"/>
              </a:rPr>
              <a:t>Visual/auditory hallucinations </a:t>
            </a:r>
            <a:endParaRPr sz="1400" b="0" i="0" u="none" strike="noStrike" cap="none">
              <a:solidFill>
                <a:srgbClr val="000000"/>
              </a:solidFill>
              <a:latin typeface="Arial"/>
              <a:ea typeface="Arial"/>
              <a:cs typeface="Arial"/>
              <a:sym typeface="Arial"/>
            </a:endParaRPr>
          </a:p>
          <a:p>
            <a:pPr marL="228600" marR="0" lvl="0" indent="-228600" algn="l" rtl="0">
              <a:lnSpc>
                <a:spcPct val="110000"/>
              </a:lnSpc>
              <a:spcBef>
                <a:spcPts val="700"/>
              </a:spcBef>
              <a:spcAft>
                <a:spcPts val="0"/>
              </a:spcAft>
              <a:buClr>
                <a:schemeClr val="dk2"/>
              </a:buClr>
              <a:buSzPts val="2000"/>
              <a:buFont typeface="Arial"/>
              <a:buChar char="-"/>
            </a:pPr>
            <a:r>
              <a:rPr lang="en-US" sz="2000" b="0" i="0" u="none" strike="noStrike" cap="none">
                <a:solidFill>
                  <a:schemeClr val="dk1"/>
                </a:solidFill>
                <a:latin typeface="Gill Sans"/>
                <a:ea typeface="Gill Sans"/>
                <a:cs typeface="Gill Sans"/>
                <a:sym typeface="Gill Sans"/>
              </a:rPr>
              <a:t>Lip smacking </a:t>
            </a:r>
            <a:endParaRPr sz="1400" b="0" i="0" u="none" strike="noStrike" cap="none">
              <a:solidFill>
                <a:srgbClr val="000000"/>
              </a:solidFill>
              <a:latin typeface="Arial"/>
              <a:ea typeface="Arial"/>
              <a:cs typeface="Arial"/>
              <a:sym typeface="Arial"/>
            </a:endParaRPr>
          </a:p>
          <a:p>
            <a:pPr marL="228600" marR="0" lvl="0" indent="-228600" algn="l" rtl="0">
              <a:lnSpc>
                <a:spcPct val="110000"/>
              </a:lnSpc>
              <a:spcBef>
                <a:spcPts val="700"/>
              </a:spcBef>
              <a:spcAft>
                <a:spcPts val="0"/>
              </a:spcAft>
              <a:buClr>
                <a:schemeClr val="dk2"/>
              </a:buClr>
              <a:buSzPts val="2000"/>
              <a:buFont typeface="Arial"/>
              <a:buChar char="-"/>
            </a:pPr>
            <a:r>
              <a:rPr lang="en-US" sz="2000" b="0" i="0" u="none" strike="noStrike" cap="none">
                <a:solidFill>
                  <a:schemeClr val="dk1"/>
                </a:solidFill>
                <a:latin typeface="Gill Sans"/>
                <a:ea typeface="Gill Sans"/>
                <a:cs typeface="Gill Sans"/>
                <a:sym typeface="Gill Sans"/>
              </a:rPr>
              <a:t>Automatism </a:t>
            </a:r>
            <a:endParaRPr sz="1400" b="0" i="0" u="none" strike="noStrike" cap="none">
              <a:solidFill>
                <a:srgbClr val="000000"/>
              </a:solidFill>
              <a:latin typeface="Arial"/>
              <a:ea typeface="Arial"/>
              <a:cs typeface="Arial"/>
              <a:sym typeface="Arial"/>
            </a:endParaRPr>
          </a:p>
          <a:p>
            <a:pPr marL="228600" marR="0" lvl="0" indent="-228600" algn="l" rtl="0">
              <a:lnSpc>
                <a:spcPct val="110000"/>
              </a:lnSpc>
              <a:spcBef>
                <a:spcPts val="700"/>
              </a:spcBef>
              <a:spcAft>
                <a:spcPts val="0"/>
              </a:spcAft>
              <a:buClr>
                <a:schemeClr val="dk2"/>
              </a:buClr>
              <a:buSzPts val="2000"/>
              <a:buFont typeface="Arial"/>
              <a:buChar char="-"/>
            </a:pPr>
            <a:r>
              <a:rPr lang="en-US" sz="2000" b="0" i="0" u="none" strike="noStrike" cap="none">
                <a:solidFill>
                  <a:schemeClr val="dk1"/>
                </a:solidFill>
                <a:latin typeface="Gill Sans"/>
                <a:ea typeface="Gill Sans"/>
                <a:cs typeface="Gill Sans"/>
                <a:sym typeface="Gill Sans"/>
              </a:rPr>
              <a:t>Post ictal confusion/drowsiness is common   </a:t>
            </a:r>
            <a:endParaRPr sz="1400" b="0" i="0" u="none" strike="noStrike" cap="none">
              <a:solidFill>
                <a:srgbClr val="000000"/>
              </a:solidFill>
              <a:latin typeface="Arial"/>
              <a:ea typeface="Arial"/>
              <a:cs typeface="Arial"/>
              <a:sym typeface="Arial"/>
            </a:endParaRPr>
          </a:p>
          <a:p>
            <a:pPr marL="228600" marR="0" lvl="0" indent="-228600" algn="l" rtl="0">
              <a:lnSpc>
                <a:spcPct val="110000"/>
              </a:lnSpc>
              <a:spcBef>
                <a:spcPts val="700"/>
              </a:spcBef>
              <a:spcAft>
                <a:spcPts val="0"/>
              </a:spcAft>
              <a:buClr>
                <a:schemeClr val="dk2"/>
              </a:buClr>
              <a:buSzPts val="2000"/>
              <a:buFont typeface="Arial"/>
              <a:buChar char="-"/>
            </a:pPr>
            <a:r>
              <a:rPr lang="en-US" sz="2000" b="0" i="0" u="none" strike="noStrike" cap="none">
                <a:solidFill>
                  <a:schemeClr val="dk1"/>
                </a:solidFill>
                <a:latin typeface="Gill Sans"/>
                <a:ea typeface="Gill Sans"/>
                <a:cs typeface="Gill Sans"/>
                <a:sym typeface="Gill Sans"/>
              </a:rPr>
              <a:t>Symptoms depend on lobe involved </a:t>
            </a:r>
            <a:endParaRPr sz="1400" b="0" i="0" u="none" strike="noStrike" cap="none">
              <a:solidFill>
                <a:srgbClr val="000000"/>
              </a:solidFill>
              <a:latin typeface="Arial"/>
              <a:ea typeface="Arial"/>
              <a:cs typeface="Arial"/>
              <a:sym typeface="Arial"/>
            </a:endParaRPr>
          </a:p>
        </p:txBody>
      </p:sp>
      <p:sp>
        <p:nvSpPr>
          <p:cNvPr id="619" name="Google Shape;619;p88"/>
          <p:cNvSpPr txBox="1"/>
          <p:nvPr/>
        </p:nvSpPr>
        <p:spPr>
          <a:xfrm>
            <a:off x="8702960" y="1673156"/>
            <a:ext cx="3223151" cy="4303711"/>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2"/>
              </a:buClr>
              <a:buSzPts val="2000"/>
              <a:buFont typeface="Arial"/>
              <a:buNone/>
            </a:pPr>
            <a:r>
              <a:rPr lang="en-US" sz="2000" b="0" i="0" u="none" strike="noStrike" cap="none">
                <a:solidFill>
                  <a:schemeClr val="dk1"/>
                </a:solidFill>
                <a:latin typeface="Gill Sans"/>
                <a:ea typeface="Gill Sans"/>
                <a:cs typeface="Gill Sans"/>
                <a:sym typeface="Gill Sans"/>
              </a:rPr>
              <a:t>Secondary generalised </a:t>
            </a:r>
            <a:endParaRPr sz="1400" b="0" i="0" u="none" strike="noStrike" cap="none">
              <a:solidFill>
                <a:srgbClr val="000000"/>
              </a:solidFill>
              <a:latin typeface="Arial"/>
              <a:ea typeface="Arial"/>
              <a:cs typeface="Arial"/>
              <a:sym typeface="Arial"/>
            </a:endParaRPr>
          </a:p>
          <a:p>
            <a:pPr marL="228600" marR="0" lvl="0" indent="-228600" algn="l" rtl="0">
              <a:lnSpc>
                <a:spcPct val="110000"/>
              </a:lnSpc>
              <a:spcBef>
                <a:spcPts val="700"/>
              </a:spcBef>
              <a:spcAft>
                <a:spcPts val="0"/>
              </a:spcAft>
              <a:buClr>
                <a:schemeClr val="dk2"/>
              </a:buClr>
              <a:buSzPts val="2000"/>
              <a:buFont typeface="Arial"/>
              <a:buChar char="-"/>
            </a:pPr>
            <a:r>
              <a:rPr lang="en-US" sz="2000" b="0" i="0" u="none" strike="noStrike" cap="none">
                <a:solidFill>
                  <a:schemeClr val="dk1"/>
                </a:solidFill>
                <a:latin typeface="Gill Sans"/>
                <a:ea typeface="Gill Sans"/>
                <a:cs typeface="Gill Sans"/>
                <a:sym typeface="Gill Sans"/>
              </a:rPr>
              <a:t>Partial seizures that spread to lower brain areas, which initiates a generalised seizures  </a:t>
            </a:r>
            <a:endParaRPr sz="1400" b="0" i="0" u="none" strike="noStrike" cap="none">
              <a:solidFill>
                <a:srgbClr val="000000"/>
              </a:solidFill>
              <a:latin typeface="Arial"/>
              <a:ea typeface="Arial"/>
              <a:cs typeface="Arial"/>
              <a:sym typeface="Arial"/>
            </a:endParaRPr>
          </a:p>
          <a:p>
            <a:pPr marL="228600" marR="0" lvl="0" indent="-228600" algn="l" rtl="0">
              <a:lnSpc>
                <a:spcPct val="110000"/>
              </a:lnSpc>
              <a:spcBef>
                <a:spcPts val="700"/>
              </a:spcBef>
              <a:spcAft>
                <a:spcPts val="0"/>
              </a:spcAft>
              <a:buClr>
                <a:schemeClr val="dk2"/>
              </a:buClr>
              <a:buSzPts val="2000"/>
              <a:buFont typeface="Arial"/>
              <a:buChar char="-"/>
            </a:pPr>
            <a:r>
              <a:rPr lang="en-US" sz="2000" b="0" i="0" u="none" strike="noStrike" cap="none">
                <a:solidFill>
                  <a:schemeClr val="dk1"/>
                </a:solidFill>
                <a:latin typeface="Gill Sans"/>
                <a:ea typeface="Gill Sans"/>
                <a:cs typeface="Gill Sans"/>
                <a:sym typeface="Gill Sans"/>
              </a:rPr>
              <a:t>Usually tonic-clonic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9"/>
          <p:cNvSpPr txBox="1">
            <a:spLocks noGrp="1"/>
          </p:cNvSpPr>
          <p:nvPr>
            <p:ph type="title"/>
          </p:nvPr>
        </p:nvSpPr>
        <p:spPr>
          <a:xfrm>
            <a:off x="1251678" y="382385"/>
            <a:ext cx="10178322" cy="86275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STATUS EPILEPTICUS </a:t>
            </a:r>
            <a:endParaRPr/>
          </a:p>
        </p:txBody>
      </p:sp>
      <p:sp>
        <p:nvSpPr>
          <p:cNvPr id="625" name="Google Shape;625;p89"/>
          <p:cNvSpPr txBox="1">
            <a:spLocks noGrp="1"/>
          </p:cNvSpPr>
          <p:nvPr>
            <p:ph type="body" idx="1"/>
          </p:nvPr>
        </p:nvSpPr>
        <p:spPr>
          <a:xfrm>
            <a:off x="1251678" y="1459149"/>
            <a:ext cx="10178322" cy="5016466"/>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a:t>Definition – Seizure which lasts longer than 5 minutes or more than one within 5 minutes (without returning to normal consciousness between). Can lead to permanent brain damage and death.  </a:t>
            </a:r>
            <a:endParaRPr/>
          </a:p>
          <a:p>
            <a:pPr marL="0" lvl="0" indent="0" algn="l" rtl="0">
              <a:lnSpc>
                <a:spcPct val="110000"/>
              </a:lnSpc>
              <a:spcBef>
                <a:spcPts val="700"/>
              </a:spcBef>
              <a:spcAft>
                <a:spcPts val="0"/>
              </a:spcAft>
              <a:buSzPts val="2000"/>
              <a:buNone/>
            </a:pPr>
            <a:r>
              <a:rPr lang="en-US"/>
              <a:t>Types:</a:t>
            </a:r>
            <a:endParaRPr/>
          </a:p>
          <a:p>
            <a:pPr marL="0" lvl="0" indent="0" algn="l" rtl="0">
              <a:lnSpc>
                <a:spcPct val="110000"/>
              </a:lnSpc>
              <a:spcBef>
                <a:spcPts val="700"/>
              </a:spcBef>
              <a:spcAft>
                <a:spcPts val="0"/>
              </a:spcAft>
              <a:buSzPts val="2000"/>
              <a:buNone/>
            </a:pPr>
            <a:r>
              <a:rPr lang="en-US"/>
              <a:t>Convulsive – Jerking, grunting, drooling, nystagmus </a:t>
            </a:r>
            <a:endParaRPr/>
          </a:p>
          <a:p>
            <a:pPr marL="0" lvl="0" indent="0" algn="l" rtl="0">
              <a:lnSpc>
                <a:spcPct val="110000"/>
              </a:lnSpc>
              <a:spcBef>
                <a:spcPts val="700"/>
              </a:spcBef>
              <a:spcAft>
                <a:spcPts val="0"/>
              </a:spcAft>
              <a:buSzPts val="2000"/>
              <a:buNone/>
            </a:pPr>
            <a:r>
              <a:rPr lang="en-US"/>
              <a:t>Non-convulsive – No jerking, confused, unable to speak, behavioral change  </a:t>
            </a:r>
            <a:endParaRPr/>
          </a:p>
          <a:p>
            <a:pPr marL="0" lvl="0" indent="0" algn="l" rtl="0">
              <a:lnSpc>
                <a:spcPct val="110000"/>
              </a:lnSpc>
              <a:spcBef>
                <a:spcPts val="700"/>
              </a:spcBef>
              <a:spcAft>
                <a:spcPts val="0"/>
              </a:spcAft>
              <a:buSzPts val="2000"/>
              <a:buNone/>
            </a:pPr>
            <a:endParaRPr/>
          </a:p>
          <a:p>
            <a:pPr marL="0" lvl="0" indent="0" algn="l" rtl="0">
              <a:lnSpc>
                <a:spcPct val="110000"/>
              </a:lnSpc>
              <a:spcBef>
                <a:spcPts val="700"/>
              </a:spcBef>
              <a:spcAft>
                <a:spcPts val="0"/>
              </a:spcAft>
              <a:buSzPts val="2000"/>
              <a:buNone/>
            </a:pPr>
            <a:r>
              <a:rPr lang="en-US"/>
              <a:t>Treatment: </a:t>
            </a:r>
            <a:endParaRPr/>
          </a:p>
          <a:p>
            <a:pPr marL="228600" lvl="0" indent="-228600" algn="l" rtl="0">
              <a:lnSpc>
                <a:spcPct val="110000"/>
              </a:lnSpc>
              <a:spcBef>
                <a:spcPts val="700"/>
              </a:spcBef>
              <a:spcAft>
                <a:spcPts val="0"/>
              </a:spcAft>
              <a:buSzPts val="2000"/>
              <a:buFont typeface="Gill Sans"/>
              <a:buChar char="-"/>
            </a:pPr>
            <a:r>
              <a:rPr lang="en-US"/>
              <a:t>IV benzodiazepines – Lorazepam, diazepam</a:t>
            </a:r>
            <a:endParaRPr/>
          </a:p>
          <a:p>
            <a:pPr marL="228600" lvl="0" indent="-228600" algn="l" rtl="0">
              <a:lnSpc>
                <a:spcPct val="110000"/>
              </a:lnSpc>
              <a:spcBef>
                <a:spcPts val="700"/>
              </a:spcBef>
              <a:spcAft>
                <a:spcPts val="0"/>
              </a:spcAft>
              <a:buSzPts val="2000"/>
              <a:buFont typeface="Gill Sans"/>
              <a:buChar char="-"/>
            </a:pPr>
            <a:r>
              <a:rPr lang="en-US"/>
              <a:t>Rectal benzodiazepines – Buccal midazolam </a:t>
            </a:r>
            <a:endParaRPr/>
          </a:p>
          <a:p>
            <a:pPr marL="228600" lvl="0" indent="-228600" algn="l" rtl="0">
              <a:lnSpc>
                <a:spcPct val="110000"/>
              </a:lnSpc>
              <a:spcBef>
                <a:spcPts val="700"/>
              </a:spcBef>
              <a:spcAft>
                <a:spcPts val="0"/>
              </a:spcAft>
              <a:buSzPts val="2000"/>
              <a:buFont typeface="Gill Sans"/>
              <a:buChar char="-"/>
            </a:pPr>
            <a:r>
              <a:rPr lang="en-US"/>
              <a:t>Phenobarbital – 2</a:t>
            </a:r>
            <a:r>
              <a:rPr lang="en-US" baseline="30000"/>
              <a:t>nd</a:t>
            </a:r>
            <a:r>
              <a:rPr lang="en-US"/>
              <a:t> line, can cause circulatory depression</a:t>
            </a:r>
            <a:endParaRPr/>
          </a:p>
          <a:p>
            <a:pPr marL="228600" lvl="0" indent="-228600" algn="l" rtl="0">
              <a:lnSpc>
                <a:spcPct val="110000"/>
              </a:lnSpc>
              <a:spcBef>
                <a:spcPts val="700"/>
              </a:spcBef>
              <a:spcAft>
                <a:spcPts val="0"/>
              </a:spcAft>
              <a:buSzPts val="2000"/>
              <a:buFont typeface="Gill Sans"/>
              <a:buChar char="-"/>
            </a:pPr>
            <a:r>
              <a:rPr lang="en-US"/>
              <a:t>Phenytoin – 3</a:t>
            </a:r>
            <a:r>
              <a:rPr lang="en-US" baseline="30000"/>
              <a:t>rd</a:t>
            </a:r>
            <a:r>
              <a:rPr lang="en-US"/>
              <a:t> line, can cause severe cardiac arrhythmia </a:t>
            </a:r>
            <a:endParaRPr/>
          </a:p>
          <a:p>
            <a:pPr marL="228600" lvl="0" indent="-101600" algn="l" rtl="0">
              <a:lnSpc>
                <a:spcPct val="110000"/>
              </a:lnSpc>
              <a:spcBef>
                <a:spcPts val="700"/>
              </a:spcBef>
              <a:spcAft>
                <a:spcPts val="0"/>
              </a:spcAft>
              <a:buSzPts val="2000"/>
              <a:buFont typeface="Gill Sans"/>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0"/>
          <p:cNvSpPr txBox="1">
            <a:spLocks noGrp="1"/>
          </p:cNvSpPr>
          <p:nvPr>
            <p:ph type="title"/>
          </p:nvPr>
        </p:nvSpPr>
        <p:spPr>
          <a:xfrm>
            <a:off x="1251678" y="382385"/>
            <a:ext cx="10178322" cy="9405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INVESTIGATIONS</a:t>
            </a:r>
            <a:endParaRPr/>
          </a:p>
        </p:txBody>
      </p:sp>
      <p:sp>
        <p:nvSpPr>
          <p:cNvPr id="631" name="Google Shape;631;p90"/>
          <p:cNvSpPr txBox="1">
            <a:spLocks noGrp="1"/>
          </p:cNvSpPr>
          <p:nvPr>
            <p:ph type="body" idx="1"/>
          </p:nvPr>
        </p:nvSpPr>
        <p:spPr>
          <a:xfrm>
            <a:off x="1251678" y="1459149"/>
            <a:ext cx="10178322" cy="5016466"/>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SzPct val="100000"/>
              <a:buNone/>
            </a:pPr>
            <a:r>
              <a:rPr lang="en-US" sz="2600">
                <a:solidFill>
                  <a:schemeClr val="dk1"/>
                </a:solidFill>
              </a:rPr>
              <a:t>Clinical diagnosis – History of at least 2 or more unprovoked seizures &gt; 24 hours apart </a:t>
            </a:r>
            <a:endParaRPr/>
          </a:p>
          <a:p>
            <a:pPr marL="0" lvl="0" indent="0" algn="l" rtl="0">
              <a:lnSpc>
                <a:spcPct val="100000"/>
              </a:lnSpc>
              <a:spcBef>
                <a:spcPts val="700"/>
              </a:spcBef>
              <a:spcAft>
                <a:spcPts val="0"/>
              </a:spcAft>
              <a:buSzPct val="100000"/>
              <a:buNone/>
            </a:pPr>
            <a:endParaRPr sz="2600">
              <a:solidFill>
                <a:schemeClr val="dk1"/>
              </a:solidFill>
            </a:endParaRPr>
          </a:p>
          <a:p>
            <a:pPr marL="0" lvl="0" indent="0" algn="l" rtl="0">
              <a:lnSpc>
                <a:spcPct val="100000"/>
              </a:lnSpc>
              <a:spcBef>
                <a:spcPts val="700"/>
              </a:spcBef>
              <a:spcAft>
                <a:spcPts val="0"/>
              </a:spcAft>
              <a:buSzPct val="100000"/>
              <a:buNone/>
            </a:pPr>
            <a:r>
              <a:rPr lang="en-US" sz="2600">
                <a:solidFill>
                  <a:schemeClr val="dk1"/>
                </a:solidFill>
              </a:rPr>
              <a:t>EEG – Not diagnostic </a:t>
            </a:r>
            <a:endParaRPr/>
          </a:p>
          <a:p>
            <a:pPr marL="228600" lvl="0" indent="-228600" algn="l" rtl="0">
              <a:lnSpc>
                <a:spcPct val="100000"/>
              </a:lnSpc>
              <a:spcBef>
                <a:spcPts val="700"/>
              </a:spcBef>
              <a:spcAft>
                <a:spcPts val="0"/>
              </a:spcAft>
              <a:buSzPct val="100000"/>
              <a:buFont typeface="Gill Sans"/>
              <a:buChar char="-"/>
            </a:pPr>
            <a:r>
              <a:rPr lang="en-US" sz="2600">
                <a:solidFill>
                  <a:schemeClr val="dk1"/>
                </a:solidFill>
              </a:rPr>
              <a:t>Support diagnosis, can determine type of epilepsy </a:t>
            </a:r>
            <a:endParaRPr/>
          </a:p>
          <a:p>
            <a:pPr marL="228600" lvl="0" indent="-228600" algn="l" rtl="0">
              <a:lnSpc>
                <a:spcPct val="100000"/>
              </a:lnSpc>
              <a:spcBef>
                <a:spcPts val="700"/>
              </a:spcBef>
              <a:spcAft>
                <a:spcPts val="0"/>
              </a:spcAft>
              <a:buSzPct val="100000"/>
              <a:buFont typeface="Gill Sans"/>
              <a:buChar char="-"/>
            </a:pPr>
            <a:r>
              <a:rPr lang="en-US" sz="2600">
                <a:solidFill>
                  <a:schemeClr val="dk1"/>
                </a:solidFill>
              </a:rPr>
              <a:t>May be falsely negative  </a:t>
            </a:r>
            <a:endParaRPr/>
          </a:p>
          <a:p>
            <a:pPr marL="0" lvl="0" indent="0" algn="l" rtl="0">
              <a:lnSpc>
                <a:spcPct val="100000"/>
              </a:lnSpc>
              <a:spcBef>
                <a:spcPts val="700"/>
              </a:spcBef>
              <a:spcAft>
                <a:spcPts val="0"/>
              </a:spcAft>
              <a:buSzPct val="100000"/>
              <a:buNone/>
            </a:pPr>
            <a:endParaRPr sz="2600">
              <a:solidFill>
                <a:schemeClr val="dk1"/>
              </a:solidFill>
            </a:endParaRPr>
          </a:p>
          <a:p>
            <a:pPr marL="0" lvl="0" indent="0" algn="l" rtl="0">
              <a:lnSpc>
                <a:spcPct val="100000"/>
              </a:lnSpc>
              <a:spcBef>
                <a:spcPts val="700"/>
              </a:spcBef>
              <a:spcAft>
                <a:spcPts val="0"/>
              </a:spcAft>
              <a:buSzPct val="100000"/>
              <a:buNone/>
            </a:pPr>
            <a:r>
              <a:rPr lang="en-US" sz="2600">
                <a:solidFill>
                  <a:schemeClr val="dk1"/>
                </a:solidFill>
              </a:rPr>
              <a:t>MRI/CT – can show focal lesions to identify cause </a:t>
            </a:r>
            <a:endParaRPr/>
          </a:p>
          <a:p>
            <a:pPr marL="0" lvl="0" indent="0" algn="l" rtl="0">
              <a:lnSpc>
                <a:spcPct val="100000"/>
              </a:lnSpc>
              <a:spcBef>
                <a:spcPts val="700"/>
              </a:spcBef>
              <a:spcAft>
                <a:spcPts val="0"/>
              </a:spcAft>
              <a:buSzPct val="100000"/>
              <a:buNone/>
            </a:pPr>
            <a:endParaRPr sz="2600">
              <a:solidFill>
                <a:schemeClr val="dk1"/>
              </a:solidFill>
            </a:endParaRPr>
          </a:p>
          <a:p>
            <a:pPr marL="0" lvl="0" indent="0" algn="l" rtl="0">
              <a:lnSpc>
                <a:spcPct val="100000"/>
              </a:lnSpc>
              <a:spcBef>
                <a:spcPts val="700"/>
              </a:spcBef>
              <a:spcAft>
                <a:spcPts val="0"/>
              </a:spcAft>
              <a:buSzPct val="100000"/>
              <a:buNone/>
            </a:pPr>
            <a:r>
              <a:rPr lang="en-US" sz="2600">
                <a:solidFill>
                  <a:schemeClr val="dk1"/>
                </a:solidFill>
              </a:rPr>
              <a:t>Bloods – FBC, U&amp;Es, LFTs, BM  (to look for a potential cause) </a:t>
            </a:r>
            <a:endParaRPr/>
          </a:p>
          <a:p>
            <a:pPr marL="0" lvl="0" indent="0" algn="l" rtl="0">
              <a:lnSpc>
                <a:spcPct val="100000"/>
              </a:lnSpc>
              <a:spcBef>
                <a:spcPts val="700"/>
              </a:spcBef>
              <a:spcAft>
                <a:spcPts val="0"/>
              </a:spcAft>
              <a:buSzPct val="100000"/>
              <a:buNone/>
            </a:pPr>
            <a:endParaRPr/>
          </a:p>
          <a:p>
            <a:pPr marL="0" lvl="0" indent="0" algn="l" rtl="0">
              <a:lnSpc>
                <a:spcPct val="150000"/>
              </a:lnSpc>
              <a:spcBef>
                <a:spcPts val="700"/>
              </a:spcBef>
              <a:spcAft>
                <a:spcPts val="0"/>
              </a:spcAft>
              <a:buSzPct val="100000"/>
              <a:buNone/>
            </a:pPr>
            <a:r>
              <a:rPr lang="en-US"/>
              <a:t>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91"/>
          <p:cNvSpPr txBox="1">
            <a:spLocks noGrp="1"/>
          </p:cNvSpPr>
          <p:nvPr>
            <p:ph type="title"/>
          </p:nvPr>
        </p:nvSpPr>
        <p:spPr>
          <a:xfrm>
            <a:off x="1006839" y="289229"/>
            <a:ext cx="10178322" cy="746024"/>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ct val="100000"/>
              <a:buFont typeface="Impact"/>
              <a:buNone/>
            </a:pPr>
            <a:r>
              <a:rPr lang="en-US"/>
              <a:t>EPILEPSY TREATMENT</a:t>
            </a:r>
            <a:endParaRPr/>
          </a:p>
        </p:txBody>
      </p:sp>
      <p:sp>
        <p:nvSpPr>
          <p:cNvPr id="637" name="Google Shape;637;p91"/>
          <p:cNvSpPr txBox="1">
            <a:spLocks noGrp="1"/>
          </p:cNvSpPr>
          <p:nvPr>
            <p:ph type="body" idx="1"/>
          </p:nvPr>
        </p:nvSpPr>
        <p:spPr>
          <a:xfrm>
            <a:off x="883622" y="1128409"/>
            <a:ext cx="10914434" cy="5440362"/>
          </a:xfrm>
          <a:prstGeom prst="rect">
            <a:avLst/>
          </a:prstGeom>
          <a:noFill/>
          <a:ln>
            <a:noFill/>
          </a:ln>
        </p:spPr>
        <p:txBody>
          <a:bodyPr spcFirstLastPara="1" wrap="square" lIns="91425" tIns="45700" rIns="91425" bIns="45700" anchor="t" anchorCtr="0">
            <a:noAutofit/>
          </a:bodyPr>
          <a:lstStyle/>
          <a:p>
            <a:pPr marL="120650" lvl="0" indent="0" algn="l" rtl="0">
              <a:lnSpc>
                <a:spcPct val="100000"/>
              </a:lnSpc>
              <a:spcBef>
                <a:spcPts val="0"/>
              </a:spcBef>
              <a:spcAft>
                <a:spcPts val="0"/>
              </a:spcAft>
              <a:buSzPts val="2200"/>
              <a:buNone/>
            </a:pPr>
            <a:r>
              <a:rPr lang="en-US" sz="2200">
                <a:solidFill>
                  <a:schemeClr val="dk1"/>
                </a:solidFill>
              </a:rPr>
              <a:t>- Usually only started after the second epileptic episode, and the drug of choice varies dependent on the type of epileptic syndrome and the individual (esp. age, gender)</a:t>
            </a:r>
            <a:endParaRPr/>
          </a:p>
          <a:p>
            <a:pPr marL="749300" lvl="1" indent="-44450" algn="l" rtl="0">
              <a:lnSpc>
                <a:spcPct val="100000"/>
              </a:lnSpc>
              <a:spcBef>
                <a:spcPts val="200"/>
              </a:spcBef>
              <a:spcAft>
                <a:spcPts val="0"/>
              </a:spcAft>
              <a:buSzPts val="2000"/>
              <a:buNone/>
            </a:pPr>
            <a:endParaRPr sz="2000">
              <a:solidFill>
                <a:schemeClr val="dk1"/>
              </a:solidFill>
            </a:endParaRPr>
          </a:p>
          <a:p>
            <a:pPr marL="120650" lvl="0" indent="0" algn="l" rtl="0">
              <a:lnSpc>
                <a:spcPct val="100000"/>
              </a:lnSpc>
              <a:spcBef>
                <a:spcPts val="200"/>
              </a:spcBef>
              <a:spcAft>
                <a:spcPts val="0"/>
              </a:spcAft>
              <a:buSzPts val="2200"/>
              <a:buNone/>
            </a:pPr>
            <a:r>
              <a:rPr lang="en-US" sz="2200">
                <a:solidFill>
                  <a:schemeClr val="dk1"/>
                </a:solidFill>
              </a:rPr>
              <a:t>- Generalised Tonic-Clonic = Sodium Valproate for Males &amp; women unable to childbear, Lamotrigine to females of childbearing potential</a:t>
            </a:r>
            <a:endParaRPr/>
          </a:p>
          <a:p>
            <a:pPr marL="749300" lvl="1" indent="-44450" algn="l" rtl="0">
              <a:lnSpc>
                <a:spcPct val="100000"/>
              </a:lnSpc>
              <a:spcBef>
                <a:spcPts val="200"/>
              </a:spcBef>
              <a:spcAft>
                <a:spcPts val="0"/>
              </a:spcAft>
              <a:buSzPts val="2000"/>
              <a:buNone/>
            </a:pPr>
            <a:endParaRPr sz="2000">
              <a:solidFill>
                <a:schemeClr val="dk1"/>
              </a:solidFill>
            </a:endParaRPr>
          </a:p>
          <a:p>
            <a:pPr marL="120650" lvl="0" indent="0" algn="l" rtl="0">
              <a:lnSpc>
                <a:spcPct val="100000"/>
              </a:lnSpc>
              <a:spcBef>
                <a:spcPts val="200"/>
              </a:spcBef>
              <a:spcAft>
                <a:spcPts val="0"/>
              </a:spcAft>
              <a:buSzPts val="2200"/>
              <a:buNone/>
            </a:pPr>
            <a:r>
              <a:rPr lang="en-US" sz="2200">
                <a:solidFill>
                  <a:schemeClr val="dk1"/>
                </a:solidFill>
              </a:rPr>
              <a:t>- Tonic/atonic = Sodium Valproate for Males &amp; women unable to childbear, Lamotrigine to females of childbearing potential</a:t>
            </a:r>
            <a:endParaRPr/>
          </a:p>
          <a:p>
            <a:pPr marL="749300" lvl="1" indent="-44450" algn="l" rtl="0">
              <a:lnSpc>
                <a:spcPct val="100000"/>
              </a:lnSpc>
              <a:spcBef>
                <a:spcPts val="200"/>
              </a:spcBef>
              <a:spcAft>
                <a:spcPts val="0"/>
              </a:spcAft>
              <a:buSzPts val="2000"/>
              <a:buNone/>
            </a:pPr>
            <a:endParaRPr sz="2000">
              <a:solidFill>
                <a:schemeClr val="dk1"/>
              </a:solidFill>
            </a:endParaRPr>
          </a:p>
          <a:p>
            <a:pPr marL="120650" lvl="0" indent="0" algn="l" rtl="0">
              <a:lnSpc>
                <a:spcPct val="100000"/>
              </a:lnSpc>
              <a:spcBef>
                <a:spcPts val="200"/>
              </a:spcBef>
              <a:spcAft>
                <a:spcPts val="0"/>
              </a:spcAft>
              <a:buSzPts val="2200"/>
              <a:buNone/>
            </a:pPr>
            <a:r>
              <a:rPr lang="en-US" sz="2200">
                <a:solidFill>
                  <a:schemeClr val="dk1"/>
                </a:solidFill>
              </a:rPr>
              <a:t>- Myoclonic = Sodium Valproate for Males &amp; women unable to childbear, Levetiracetam/Topiramate to females of childbearing potential</a:t>
            </a:r>
            <a:endParaRPr/>
          </a:p>
          <a:p>
            <a:pPr marL="749300" lvl="1" indent="-44450" algn="l" rtl="0">
              <a:lnSpc>
                <a:spcPct val="100000"/>
              </a:lnSpc>
              <a:spcBef>
                <a:spcPts val="200"/>
              </a:spcBef>
              <a:spcAft>
                <a:spcPts val="0"/>
              </a:spcAft>
              <a:buSzPts val="2000"/>
              <a:buNone/>
            </a:pPr>
            <a:endParaRPr sz="2000">
              <a:solidFill>
                <a:schemeClr val="dk1"/>
              </a:solidFill>
            </a:endParaRPr>
          </a:p>
          <a:p>
            <a:pPr marL="120650" lvl="0" indent="0" algn="l" rtl="0">
              <a:lnSpc>
                <a:spcPct val="100000"/>
              </a:lnSpc>
              <a:spcBef>
                <a:spcPts val="200"/>
              </a:spcBef>
              <a:spcAft>
                <a:spcPts val="0"/>
              </a:spcAft>
              <a:buSzPts val="2200"/>
              <a:buNone/>
            </a:pPr>
            <a:r>
              <a:rPr lang="en-US" sz="2200">
                <a:solidFill>
                  <a:schemeClr val="dk1"/>
                </a:solidFill>
              </a:rPr>
              <a:t>- Absence = Sodium Valproate for Males &amp; women unable to childbear, Ethosuximide to females of childbearing potential</a:t>
            </a:r>
            <a:endParaRPr/>
          </a:p>
          <a:p>
            <a:pPr marL="749300" lvl="1" indent="-44450" algn="l" rtl="0">
              <a:lnSpc>
                <a:spcPct val="100000"/>
              </a:lnSpc>
              <a:spcBef>
                <a:spcPts val="200"/>
              </a:spcBef>
              <a:spcAft>
                <a:spcPts val="0"/>
              </a:spcAft>
              <a:buSzPts val="2000"/>
              <a:buNone/>
            </a:pPr>
            <a:endParaRPr sz="2000">
              <a:solidFill>
                <a:schemeClr val="dk1"/>
              </a:solidFill>
            </a:endParaRPr>
          </a:p>
          <a:p>
            <a:pPr marL="120650" lvl="0" indent="0" algn="l" rtl="0">
              <a:lnSpc>
                <a:spcPct val="100000"/>
              </a:lnSpc>
              <a:spcBef>
                <a:spcPts val="200"/>
              </a:spcBef>
              <a:spcAft>
                <a:spcPts val="0"/>
              </a:spcAft>
              <a:buSzPts val="2200"/>
              <a:buNone/>
            </a:pPr>
            <a:r>
              <a:rPr lang="en-US" sz="2200">
                <a:solidFill>
                  <a:schemeClr val="dk1"/>
                </a:solidFill>
              </a:rPr>
              <a:t>- Partial (focal) = Lamotrigine/ Carbamazepine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92"/>
          <p:cNvSpPr txBox="1"/>
          <p:nvPr/>
        </p:nvSpPr>
        <p:spPr>
          <a:xfrm>
            <a:off x="318000" y="2740724"/>
            <a:ext cx="11556000" cy="1259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Cauda Equina </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3"/>
          <p:cNvSpPr txBox="1"/>
          <p:nvPr/>
        </p:nvSpPr>
        <p:spPr>
          <a:xfrm>
            <a:off x="0" y="-100"/>
            <a:ext cx="2124600" cy="68580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Cauda Equina </a:t>
            </a:r>
            <a:endParaRPr sz="5100" b="0" i="0" u="none" strike="noStrike" cap="none">
              <a:solidFill>
                <a:srgbClr val="FFFFFF"/>
              </a:solidFill>
              <a:latin typeface="Calibri"/>
              <a:ea typeface="Calibri"/>
              <a:cs typeface="Calibri"/>
              <a:sym typeface="Calibri"/>
            </a:endParaRPr>
          </a:p>
        </p:txBody>
      </p:sp>
      <p:sp>
        <p:nvSpPr>
          <p:cNvPr id="650" name="Google Shape;650;p93"/>
          <p:cNvSpPr/>
          <p:nvPr/>
        </p:nvSpPr>
        <p:spPr>
          <a:xfrm>
            <a:off x="2349375" y="258350"/>
            <a:ext cx="12699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93"/>
          <p:cNvSpPr/>
          <p:nvPr/>
        </p:nvSpPr>
        <p:spPr>
          <a:xfrm>
            <a:off x="2222425" y="3114550"/>
            <a:ext cx="1560900" cy="3753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93"/>
          <p:cNvSpPr/>
          <p:nvPr/>
        </p:nvSpPr>
        <p:spPr>
          <a:xfrm>
            <a:off x="2222425" y="4741350"/>
            <a:ext cx="15120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93"/>
          <p:cNvSpPr txBox="1"/>
          <p:nvPr/>
        </p:nvSpPr>
        <p:spPr>
          <a:xfrm>
            <a:off x="3619375" y="151151"/>
            <a:ext cx="84813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Cauda equina “horse tail”</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Patho: surgical emergency where the nerve roots of the cauda equina at the bottom of the spine as compressed. → The cauda equina is a collection of nerve roots that travel through the spinal canal after the spinal cord terminates around L2/L3 </a:t>
            </a:r>
            <a:endParaRPr sz="1400" b="1" i="0" u="none" strike="noStrike" cap="none">
              <a:solidFill>
                <a:srgbClr val="000000"/>
              </a:solidFill>
              <a:latin typeface="Calibri"/>
              <a:ea typeface="Calibri"/>
              <a:cs typeface="Calibri"/>
              <a:sym typeface="Calibri"/>
            </a:endParaRPr>
          </a:p>
        </p:txBody>
      </p:sp>
      <p:pic>
        <p:nvPicPr>
          <p:cNvPr id="654" name="Google Shape;654;p93"/>
          <p:cNvPicPr preferRelativeResize="0"/>
          <p:nvPr/>
        </p:nvPicPr>
        <p:blipFill rotWithShape="1">
          <a:blip r:embed="rId3">
            <a:alphaModFix/>
          </a:blip>
          <a:srcRect/>
          <a:stretch/>
        </p:blipFill>
        <p:spPr>
          <a:xfrm>
            <a:off x="0" y="-100"/>
            <a:ext cx="2124600" cy="1412455"/>
          </a:xfrm>
          <a:prstGeom prst="rect">
            <a:avLst/>
          </a:prstGeom>
          <a:noFill/>
          <a:ln>
            <a:noFill/>
          </a:ln>
        </p:spPr>
      </p:pic>
      <p:sp>
        <p:nvSpPr>
          <p:cNvPr id="655" name="Google Shape;655;p93"/>
          <p:cNvSpPr txBox="1"/>
          <p:nvPr/>
        </p:nvSpPr>
        <p:spPr>
          <a:xfrm>
            <a:off x="3619375" y="1186374"/>
            <a:ext cx="68271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Causes:</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Herniated disc - most common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tumours - mets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spondylolisthesis - anterior displacement of vertebra out of line with one below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Abscess infection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trauma </a:t>
            </a:r>
            <a:endParaRPr sz="1400" b="1" i="0" u="none" strike="noStrike" cap="none">
              <a:solidFill>
                <a:srgbClr val="000000"/>
              </a:solidFill>
              <a:latin typeface="Calibri"/>
              <a:ea typeface="Calibri"/>
              <a:cs typeface="Calibri"/>
              <a:sym typeface="Calibri"/>
            </a:endParaRPr>
          </a:p>
        </p:txBody>
      </p:sp>
      <p:sp>
        <p:nvSpPr>
          <p:cNvPr id="656" name="Google Shape;656;p93"/>
          <p:cNvSpPr txBox="1"/>
          <p:nvPr/>
        </p:nvSpPr>
        <p:spPr>
          <a:xfrm>
            <a:off x="3734325" y="2663875"/>
            <a:ext cx="68271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Signs and Symptoms</a:t>
            </a:r>
            <a:r>
              <a:rPr lang="en-US" sz="1400" b="1" i="0" u="none" strike="noStrike" cap="none">
                <a:solidFill>
                  <a:srgbClr val="000000"/>
                </a:solidFill>
                <a:latin typeface="Calibri"/>
                <a:ea typeface="Calibri"/>
                <a:cs typeface="Calibri"/>
                <a:sym typeface="Calibri"/>
              </a:rPr>
              <a: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→Saddle anaesthesia (loss of sensation in the perineum – around the genitals and anus)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Loss of sensation in the bladder and rectum (not knowing when they are full)</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Urinary retention or incontinence</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Faecal incontinence</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Bilateral sciatica</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Bilateral or severe motor weakness in the legs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Reduced anal tone on PR examination</a:t>
            </a:r>
            <a:endParaRPr sz="1400" b="1" i="0" u="none" strike="noStrike" cap="none">
              <a:solidFill>
                <a:srgbClr val="000000"/>
              </a:solidFill>
              <a:latin typeface="Calibri"/>
              <a:ea typeface="Calibri"/>
              <a:cs typeface="Calibri"/>
              <a:sym typeface="Calibri"/>
            </a:endParaRPr>
          </a:p>
        </p:txBody>
      </p:sp>
      <p:sp>
        <p:nvSpPr>
          <p:cNvPr id="657" name="Google Shape;657;p93"/>
          <p:cNvSpPr txBox="1"/>
          <p:nvPr/>
        </p:nvSpPr>
        <p:spPr>
          <a:xfrm>
            <a:off x="3734325" y="4533901"/>
            <a:ext cx="84813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Investigations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medical emergency - immediate neurosurgery referral for lumbar decompression surgery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Emergency MRI scan to confirm </a:t>
            </a:r>
            <a:endParaRPr sz="1400" b="1" i="0" u="none" strike="noStrike" cap="none">
              <a:solidFill>
                <a:srgbClr val="000000"/>
              </a:solidFill>
              <a:latin typeface="Calibri"/>
              <a:ea typeface="Calibri"/>
              <a:cs typeface="Calibri"/>
              <a:sym typeface="Calibri"/>
            </a:endParaRPr>
          </a:p>
        </p:txBody>
      </p:sp>
      <p:sp>
        <p:nvSpPr>
          <p:cNvPr id="658" name="Google Shape;658;p93"/>
          <p:cNvSpPr txBox="1"/>
          <p:nvPr/>
        </p:nvSpPr>
        <p:spPr>
          <a:xfrm>
            <a:off x="3734325" y="5365200"/>
            <a:ext cx="77862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Treatment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Surgical decompression as soon as possible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Immobilise spine</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Anti-inflammatory agents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chemotherapy if mets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antibiotics if infection is present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pic>
        <p:nvPicPr>
          <p:cNvPr id="659" name="Google Shape;659;p93"/>
          <p:cNvPicPr preferRelativeResize="0"/>
          <p:nvPr/>
        </p:nvPicPr>
        <p:blipFill rotWithShape="1">
          <a:blip r:embed="rId4">
            <a:alphaModFix/>
          </a:blip>
          <a:srcRect/>
          <a:stretch/>
        </p:blipFill>
        <p:spPr>
          <a:xfrm>
            <a:off x="250" y="4741350"/>
            <a:ext cx="2124075" cy="2152650"/>
          </a:xfrm>
          <a:prstGeom prst="rect">
            <a:avLst/>
          </a:prstGeom>
          <a:noFill/>
          <a:ln>
            <a:noFill/>
          </a:ln>
        </p:spPr>
      </p:pic>
      <p:sp>
        <p:nvSpPr>
          <p:cNvPr id="660" name="Google Shape;660;p93"/>
          <p:cNvSpPr/>
          <p:nvPr/>
        </p:nvSpPr>
        <p:spPr>
          <a:xfrm>
            <a:off x="2272325" y="1588675"/>
            <a:ext cx="13470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93"/>
          <p:cNvSpPr/>
          <p:nvPr/>
        </p:nvSpPr>
        <p:spPr>
          <a:xfrm>
            <a:off x="2222425" y="6038500"/>
            <a:ext cx="15120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2" name="Google Shape;662;p93"/>
          <p:cNvPicPr preferRelativeResize="0"/>
          <p:nvPr/>
        </p:nvPicPr>
        <p:blipFill rotWithShape="1">
          <a:blip r:embed="rId5">
            <a:alphaModFix/>
          </a:blip>
          <a:srcRect/>
          <a:stretch/>
        </p:blipFill>
        <p:spPr>
          <a:xfrm>
            <a:off x="10693850" y="1186376"/>
            <a:ext cx="1325775" cy="27106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1"/>
          <p:cNvSpPr txBox="1"/>
          <p:nvPr/>
        </p:nvSpPr>
        <p:spPr>
          <a:xfrm>
            <a:off x="0" y="57150"/>
            <a:ext cx="2388000" cy="68010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4100" b="1" i="0" u="none" strike="noStrike" cap="none">
                <a:solidFill>
                  <a:srgbClr val="FFFFFF"/>
                </a:solidFill>
                <a:latin typeface="Calibri"/>
                <a:ea typeface="Calibri"/>
                <a:cs typeface="Calibri"/>
                <a:sym typeface="Calibri"/>
              </a:rPr>
              <a:t>Transient Ischaemic Attack  </a:t>
            </a:r>
            <a:endParaRPr sz="4100" b="1" i="0" u="none" strike="noStrike" cap="none">
              <a:solidFill>
                <a:srgbClr val="FFFFFF"/>
              </a:solidFill>
              <a:latin typeface="Calibri"/>
              <a:ea typeface="Calibri"/>
              <a:cs typeface="Calibri"/>
              <a:sym typeface="Calibri"/>
            </a:endParaRPr>
          </a:p>
        </p:txBody>
      </p:sp>
      <p:pic>
        <p:nvPicPr>
          <p:cNvPr id="239" name="Google Shape;239;p31"/>
          <p:cNvPicPr preferRelativeResize="0"/>
          <p:nvPr/>
        </p:nvPicPr>
        <p:blipFill rotWithShape="1">
          <a:blip r:embed="rId3">
            <a:alphaModFix/>
          </a:blip>
          <a:srcRect/>
          <a:stretch/>
        </p:blipFill>
        <p:spPr>
          <a:xfrm>
            <a:off x="0" y="0"/>
            <a:ext cx="2387999" cy="1789165"/>
          </a:xfrm>
          <a:prstGeom prst="rect">
            <a:avLst/>
          </a:prstGeom>
          <a:noFill/>
          <a:ln>
            <a:noFill/>
          </a:ln>
        </p:spPr>
      </p:pic>
      <p:pic>
        <p:nvPicPr>
          <p:cNvPr id="240" name="Google Shape;240;p31"/>
          <p:cNvPicPr preferRelativeResize="0"/>
          <p:nvPr/>
        </p:nvPicPr>
        <p:blipFill rotWithShape="1">
          <a:blip r:embed="rId4">
            <a:alphaModFix/>
          </a:blip>
          <a:srcRect/>
          <a:stretch/>
        </p:blipFill>
        <p:spPr>
          <a:xfrm>
            <a:off x="0" y="4437874"/>
            <a:ext cx="2388000" cy="2420126"/>
          </a:xfrm>
          <a:prstGeom prst="rect">
            <a:avLst/>
          </a:prstGeom>
          <a:noFill/>
          <a:ln>
            <a:noFill/>
          </a:ln>
        </p:spPr>
      </p:pic>
      <p:sp>
        <p:nvSpPr>
          <p:cNvPr id="241" name="Google Shape;241;p31"/>
          <p:cNvSpPr/>
          <p:nvPr/>
        </p:nvSpPr>
        <p:spPr>
          <a:xfrm>
            <a:off x="2438563" y="1672100"/>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31"/>
          <p:cNvSpPr/>
          <p:nvPr/>
        </p:nvSpPr>
        <p:spPr>
          <a:xfrm>
            <a:off x="2489125" y="5069463"/>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31"/>
          <p:cNvSpPr txBox="1"/>
          <p:nvPr/>
        </p:nvSpPr>
        <p:spPr>
          <a:xfrm>
            <a:off x="3811850" y="479149"/>
            <a:ext cx="8380200" cy="320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Investigations:</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Diffusion weighted CT/MRI → first line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Carotid imaging with doppler ultrasound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 Then MR/CT angiography if stenosis is found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Bloods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 Glucose</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 FBC - polycythaemia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 ESR - raised in vasculitis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 INR - if pt is on warfarin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 U&amp;E</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 Cholesterol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ECG - AF?</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Echocardiogram </a:t>
            </a:r>
            <a:endParaRPr sz="1400" b="1" i="0" u="none" strike="noStrike" cap="none">
              <a:solidFill>
                <a:srgbClr val="000000"/>
              </a:solidFill>
              <a:latin typeface="Calibri"/>
              <a:ea typeface="Calibri"/>
              <a:cs typeface="Calibri"/>
              <a:sym typeface="Calibri"/>
            </a:endParaRPr>
          </a:p>
        </p:txBody>
      </p:sp>
      <p:sp>
        <p:nvSpPr>
          <p:cNvPr id="244" name="Google Shape;244;p31"/>
          <p:cNvSpPr txBox="1"/>
          <p:nvPr/>
        </p:nvSpPr>
        <p:spPr>
          <a:xfrm>
            <a:off x="3811850" y="4323374"/>
            <a:ext cx="83802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Management</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immediate management → loading dose of Aspirin 300mg + refer to specialist to be seen within 24hrs of onset of sx</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Antiplatelet therapy</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Standard treatment is aspirin 75mg daily with MR Dipyridamole or clopidogrel daily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patients with AF → anticoagulation e.g DOAC/warfarin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carotid endarterectomy - if &gt;70% carotid stenosis, reduces stroke and TIA risk by 75%</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Control CV risk factors → BP control, Smoking cessation, Statins, no driving for 1 month </a:t>
            </a:r>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94"/>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What is the most common cause of Cauda Equina Syndrome?</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Spinal cord tumors</a:t>
            </a:r>
            <a:endParaRPr/>
          </a:p>
          <a:p>
            <a:pPr marL="0" lvl="0" indent="0" algn="l" rtl="0">
              <a:lnSpc>
                <a:spcPct val="90000"/>
              </a:lnSpc>
              <a:spcBef>
                <a:spcPts val="1000"/>
              </a:spcBef>
              <a:spcAft>
                <a:spcPts val="0"/>
              </a:spcAft>
              <a:buSzPts val="1800"/>
              <a:buNone/>
            </a:pPr>
            <a:r>
              <a:rPr lang="en-US"/>
              <a:t>B) Herniated disc</a:t>
            </a:r>
            <a:endParaRPr/>
          </a:p>
          <a:p>
            <a:pPr marL="0" lvl="0" indent="0" algn="l" rtl="0">
              <a:lnSpc>
                <a:spcPct val="90000"/>
              </a:lnSpc>
              <a:spcBef>
                <a:spcPts val="1000"/>
              </a:spcBef>
              <a:spcAft>
                <a:spcPts val="0"/>
              </a:spcAft>
              <a:buSzPts val="1800"/>
              <a:buNone/>
            </a:pPr>
            <a:r>
              <a:rPr lang="en-US"/>
              <a:t>C) Spinal stenosis</a:t>
            </a:r>
            <a:endParaRPr/>
          </a:p>
          <a:p>
            <a:pPr marL="0" lvl="0" indent="0" algn="l" rtl="0">
              <a:lnSpc>
                <a:spcPct val="90000"/>
              </a:lnSpc>
              <a:spcBef>
                <a:spcPts val="1000"/>
              </a:spcBef>
              <a:spcAft>
                <a:spcPts val="0"/>
              </a:spcAft>
              <a:buSzPts val="1800"/>
              <a:buNone/>
            </a:pPr>
            <a:r>
              <a:rPr lang="en-US"/>
              <a:t>D) Spinal trauma</a:t>
            </a:r>
            <a:endParaRPr/>
          </a:p>
        </p:txBody>
      </p:sp>
      <p:sp>
        <p:nvSpPr>
          <p:cNvPr id="669" name="Google Shape;669;p94"/>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95"/>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What is the most common cause of Cauda Equina Syndrome?</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Spinal cord tumors</a:t>
            </a:r>
            <a:endParaRPr/>
          </a:p>
          <a:p>
            <a:pPr marL="0" lvl="0" indent="0" algn="l" rtl="0">
              <a:lnSpc>
                <a:spcPct val="90000"/>
              </a:lnSpc>
              <a:spcBef>
                <a:spcPts val="1000"/>
              </a:spcBef>
              <a:spcAft>
                <a:spcPts val="0"/>
              </a:spcAft>
              <a:buSzPts val="1800"/>
              <a:buNone/>
            </a:pPr>
            <a:r>
              <a:rPr lang="en-US">
                <a:solidFill>
                  <a:srgbClr val="FF0000"/>
                </a:solidFill>
              </a:rPr>
              <a:t>B) Herniated disc</a:t>
            </a:r>
            <a:endParaRPr>
              <a:solidFill>
                <a:srgbClr val="FF0000"/>
              </a:solidFill>
            </a:endParaRPr>
          </a:p>
          <a:p>
            <a:pPr marL="0" lvl="0" indent="0" algn="l" rtl="0">
              <a:lnSpc>
                <a:spcPct val="90000"/>
              </a:lnSpc>
              <a:spcBef>
                <a:spcPts val="1000"/>
              </a:spcBef>
              <a:spcAft>
                <a:spcPts val="0"/>
              </a:spcAft>
              <a:buSzPts val="1800"/>
              <a:buNone/>
            </a:pPr>
            <a:r>
              <a:rPr lang="en-US"/>
              <a:t>C) Spinal stenosis</a:t>
            </a:r>
            <a:endParaRPr/>
          </a:p>
          <a:p>
            <a:pPr marL="0" lvl="0" indent="0" algn="l" rtl="0">
              <a:lnSpc>
                <a:spcPct val="90000"/>
              </a:lnSpc>
              <a:spcBef>
                <a:spcPts val="1000"/>
              </a:spcBef>
              <a:spcAft>
                <a:spcPts val="0"/>
              </a:spcAft>
              <a:buSzPts val="1800"/>
              <a:buNone/>
            </a:pPr>
            <a:r>
              <a:rPr lang="en-US"/>
              <a:t>D) Spinal trauma</a:t>
            </a:r>
            <a:endParaRPr/>
          </a:p>
        </p:txBody>
      </p:sp>
      <p:sp>
        <p:nvSpPr>
          <p:cNvPr id="676" name="Google Shape;676;p95"/>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96"/>
          <p:cNvSpPr txBox="1"/>
          <p:nvPr/>
        </p:nvSpPr>
        <p:spPr>
          <a:xfrm>
            <a:off x="318000" y="2740724"/>
            <a:ext cx="11556000" cy="1259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Cranial nerve lesions  </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97"/>
          <p:cNvSpPr txBox="1"/>
          <p:nvPr/>
        </p:nvSpPr>
        <p:spPr>
          <a:xfrm>
            <a:off x="0" y="0"/>
            <a:ext cx="2164500" cy="68580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Cranial Nerve lesions  </a:t>
            </a:r>
            <a:endParaRPr sz="5100" b="0" i="0" u="none" strike="noStrike" cap="none">
              <a:solidFill>
                <a:srgbClr val="FFFFFF"/>
              </a:solidFill>
              <a:latin typeface="Calibri"/>
              <a:ea typeface="Calibri"/>
              <a:cs typeface="Calibri"/>
              <a:sym typeface="Calibri"/>
            </a:endParaRPr>
          </a:p>
        </p:txBody>
      </p:sp>
      <p:pic>
        <p:nvPicPr>
          <p:cNvPr id="689" name="Google Shape;689;p97"/>
          <p:cNvPicPr preferRelativeResize="0"/>
          <p:nvPr/>
        </p:nvPicPr>
        <p:blipFill rotWithShape="1">
          <a:blip r:embed="rId3">
            <a:alphaModFix/>
          </a:blip>
          <a:srcRect/>
          <a:stretch/>
        </p:blipFill>
        <p:spPr>
          <a:xfrm>
            <a:off x="0" y="-12"/>
            <a:ext cx="2164500" cy="1962063"/>
          </a:xfrm>
          <a:prstGeom prst="rect">
            <a:avLst/>
          </a:prstGeom>
          <a:noFill/>
          <a:ln>
            <a:noFill/>
          </a:ln>
        </p:spPr>
      </p:pic>
      <p:pic>
        <p:nvPicPr>
          <p:cNvPr id="690" name="Google Shape;690;p97"/>
          <p:cNvPicPr preferRelativeResize="0"/>
          <p:nvPr/>
        </p:nvPicPr>
        <p:blipFill rotWithShape="1">
          <a:blip r:embed="rId4">
            <a:alphaModFix/>
          </a:blip>
          <a:srcRect/>
          <a:stretch/>
        </p:blipFill>
        <p:spPr>
          <a:xfrm>
            <a:off x="9831051" y="0"/>
            <a:ext cx="2360948" cy="6858000"/>
          </a:xfrm>
          <a:prstGeom prst="rect">
            <a:avLst/>
          </a:prstGeom>
          <a:noFill/>
          <a:ln>
            <a:noFill/>
          </a:ln>
        </p:spPr>
      </p:pic>
      <p:sp>
        <p:nvSpPr>
          <p:cNvPr id="691" name="Google Shape;691;p97"/>
          <p:cNvSpPr txBox="1"/>
          <p:nvPr/>
        </p:nvSpPr>
        <p:spPr>
          <a:xfrm>
            <a:off x="2838925" y="658375"/>
            <a:ext cx="6317700" cy="503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endParaRPr sz="31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a:p>
            <a:pPr marL="457200" marR="0" lvl="0" indent="-438150" algn="ctr" rtl="0">
              <a:lnSpc>
                <a:spcPct val="100000"/>
              </a:lnSpc>
              <a:spcBef>
                <a:spcPts val="0"/>
              </a:spcBef>
              <a:spcAft>
                <a:spcPts val="0"/>
              </a:spcAft>
              <a:buClr>
                <a:srgbClr val="000000"/>
              </a:buClr>
              <a:buSzPts val="3300"/>
              <a:buFont typeface="Calibri"/>
              <a:buChar char="➔"/>
            </a:pPr>
            <a:r>
              <a:rPr lang="en-US" sz="3300" b="1" i="0" u="none" strike="noStrike" cap="none">
                <a:solidFill>
                  <a:srgbClr val="000000"/>
                </a:solidFill>
                <a:latin typeface="Calibri"/>
                <a:ea typeface="Calibri"/>
                <a:cs typeface="Calibri"/>
                <a:sym typeface="Calibri"/>
              </a:rPr>
              <a:t>Bell's Palsy </a:t>
            </a:r>
            <a:endParaRPr sz="3300" b="1" i="0" u="none" strike="noStrike" cap="none">
              <a:solidFill>
                <a:srgbClr val="000000"/>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3300"/>
              <a:buFont typeface="Arial"/>
              <a:buNone/>
            </a:pPr>
            <a:endParaRPr sz="3300" b="1" i="0" u="none" strike="noStrike" cap="none">
              <a:solidFill>
                <a:srgbClr val="000000"/>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3300"/>
              <a:buFont typeface="Arial"/>
              <a:buNone/>
            </a:pPr>
            <a:endParaRPr sz="3300" b="1" i="0" u="none" strike="noStrike" cap="none">
              <a:solidFill>
                <a:srgbClr val="000000"/>
              </a:solidFill>
              <a:latin typeface="Calibri"/>
              <a:ea typeface="Calibri"/>
              <a:cs typeface="Calibri"/>
              <a:sym typeface="Calibri"/>
            </a:endParaRPr>
          </a:p>
          <a:p>
            <a:pPr marL="457200" marR="0" lvl="0" indent="-438150" algn="ctr" rtl="0">
              <a:lnSpc>
                <a:spcPct val="100000"/>
              </a:lnSpc>
              <a:spcBef>
                <a:spcPts val="0"/>
              </a:spcBef>
              <a:spcAft>
                <a:spcPts val="0"/>
              </a:spcAft>
              <a:buClr>
                <a:srgbClr val="000000"/>
              </a:buClr>
              <a:buSzPts val="3300"/>
              <a:buFont typeface="Calibri"/>
              <a:buChar char="➔"/>
            </a:pPr>
            <a:r>
              <a:rPr lang="en-US" sz="3300" b="1" i="0" u="none" strike="noStrike" cap="none">
                <a:solidFill>
                  <a:srgbClr val="000000"/>
                </a:solidFill>
                <a:latin typeface="Calibri"/>
                <a:ea typeface="Calibri"/>
                <a:cs typeface="Calibri"/>
                <a:sym typeface="Calibri"/>
              </a:rPr>
              <a:t>Trigeminal Neuralgia </a:t>
            </a:r>
            <a:endParaRPr sz="3300" b="1"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3300"/>
              <a:buFont typeface="Arial"/>
              <a:buNone/>
            </a:pPr>
            <a:endParaRPr sz="3300" b="1"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3300"/>
              <a:buFont typeface="Arial"/>
              <a:buNone/>
            </a:pPr>
            <a:endParaRPr sz="3300" b="1"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3300"/>
              <a:buFont typeface="Arial"/>
              <a:buNone/>
            </a:pPr>
            <a:endParaRPr sz="3300" b="1" i="0" u="none" strike="noStrike" cap="none">
              <a:solidFill>
                <a:srgbClr val="000000"/>
              </a:solidFill>
              <a:latin typeface="Calibri"/>
              <a:ea typeface="Calibri"/>
              <a:cs typeface="Calibri"/>
              <a:sym typeface="Calibri"/>
            </a:endParaRPr>
          </a:p>
          <a:p>
            <a:pPr marL="457200" marR="0" lvl="0" indent="-438150" algn="ctr" rtl="0">
              <a:lnSpc>
                <a:spcPct val="100000"/>
              </a:lnSpc>
              <a:spcBef>
                <a:spcPts val="0"/>
              </a:spcBef>
              <a:spcAft>
                <a:spcPts val="0"/>
              </a:spcAft>
              <a:buClr>
                <a:srgbClr val="000000"/>
              </a:buClr>
              <a:buSzPts val="3300"/>
              <a:buFont typeface="Calibri"/>
              <a:buChar char="➔"/>
            </a:pPr>
            <a:r>
              <a:rPr lang="en-US" sz="3300" b="1" i="0" u="none" strike="noStrike" cap="none">
                <a:solidFill>
                  <a:srgbClr val="000000"/>
                </a:solidFill>
                <a:latin typeface="Calibri"/>
                <a:ea typeface="Calibri"/>
                <a:cs typeface="Calibri"/>
                <a:sym typeface="Calibri"/>
              </a:rPr>
              <a:t>Third nerve palsy </a:t>
            </a:r>
            <a:endParaRPr sz="3300" b="1" i="0" u="none" strike="noStrike" cap="none">
              <a:solidFill>
                <a:srgbClr val="00000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98"/>
          <p:cNvSpPr txBox="1"/>
          <p:nvPr/>
        </p:nvSpPr>
        <p:spPr>
          <a:xfrm>
            <a:off x="0" y="-25"/>
            <a:ext cx="2185500" cy="68580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Bell’s Palsy  </a:t>
            </a:r>
            <a:endParaRPr sz="5100" b="0" i="0" u="none" strike="noStrike" cap="none">
              <a:solidFill>
                <a:srgbClr val="FFFFFF"/>
              </a:solidFill>
              <a:latin typeface="Calibri"/>
              <a:ea typeface="Calibri"/>
              <a:cs typeface="Calibri"/>
              <a:sym typeface="Calibri"/>
            </a:endParaRPr>
          </a:p>
        </p:txBody>
      </p:sp>
      <p:sp>
        <p:nvSpPr>
          <p:cNvPr id="698" name="Google Shape;698;p98"/>
          <p:cNvSpPr/>
          <p:nvPr/>
        </p:nvSpPr>
        <p:spPr>
          <a:xfrm>
            <a:off x="2277675" y="108075"/>
            <a:ext cx="13560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98"/>
          <p:cNvSpPr/>
          <p:nvPr/>
        </p:nvSpPr>
        <p:spPr>
          <a:xfrm>
            <a:off x="2277675" y="1080900"/>
            <a:ext cx="13560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98"/>
          <p:cNvSpPr/>
          <p:nvPr/>
        </p:nvSpPr>
        <p:spPr>
          <a:xfrm>
            <a:off x="2237725" y="2193738"/>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98"/>
          <p:cNvSpPr/>
          <p:nvPr/>
        </p:nvSpPr>
        <p:spPr>
          <a:xfrm>
            <a:off x="2277650" y="4540375"/>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98"/>
          <p:cNvSpPr txBox="1"/>
          <p:nvPr/>
        </p:nvSpPr>
        <p:spPr>
          <a:xfrm>
            <a:off x="4239925" y="684538"/>
            <a:ext cx="78411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Causes:</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idiopathic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Thought to be related to inflammation and oedema of the facial nerve secondary to viral infection or autoimmunity </a:t>
            </a:r>
            <a:endParaRPr sz="1400" b="1" i="0" u="none" strike="noStrike" cap="none">
              <a:solidFill>
                <a:srgbClr val="000000"/>
              </a:solidFill>
              <a:latin typeface="Calibri"/>
              <a:ea typeface="Calibri"/>
              <a:cs typeface="Calibri"/>
              <a:sym typeface="Calibri"/>
            </a:endParaRPr>
          </a:p>
        </p:txBody>
      </p:sp>
      <p:sp>
        <p:nvSpPr>
          <p:cNvPr id="703" name="Google Shape;703;p98"/>
          <p:cNvSpPr txBox="1"/>
          <p:nvPr/>
        </p:nvSpPr>
        <p:spPr>
          <a:xfrm>
            <a:off x="3633675" y="1791725"/>
            <a:ext cx="3206100" cy="255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symptoms </a:t>
            </a:r>
            <a:endParaRPr sz="1400" b="1" i="0" u="none" strike="noStrike" cap="none">
              <a:solidFill>
                <a:srgbClr val="FF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US" sz="1400" b="1" i="0" u="none" strike="noStrike" cap="none">
                <a:solidFill>
                  <a:srgbClr val="000000"/>
                </a:solidFill>
                <a:latin typeface="Calibri"/>
                <a:ea typeface="Calibri"/>
                <a:cs typeface="Calibri"/>
                <a:sym typeface="Calibri"/>
              </a:rPr>
              <a:t>Presents with rapid onset (&lt;72 Hours) of unilateral facial weakness  </a:t>
            </a:r>
            <a:endParaRPr sz="1400" b="1"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US" sz="1400" b="1" i="0" u="none" strike="noStrike" cap="none">
                <a:solidFill>
                  <a:srgbClr val="000000"/>
                </a:solidFill>
                <a:latin typeface="Calibri"/>
                <a:ea typeface="Calibri"/>
                <a:cs typeface="Calibri"/>
                <a:sym typeface="Calibri"/>
              </a:rPr>
              <a:t>post-auricular/ear pain </a:t>
            </a:r>
            <a:endParaRPr sz="1400" b="1"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US" sz="1400" b="1" i="0" u="none" strike="noStrike" cap="none">
                <a:solidFill>
                  <a:srgbClr val="000000"/>
                </a:solidFill>
                <a:latin typeface="Calibri"/>
                <a:ea typeface="Calibri"/>
                <a:cs typeface="Calibri"/>
                <a:sym typeface="Calibri"/>
              </a:rPr>
              <a:t>Difficulty chewing </a:t>
            </a:r>
            <a:endParaRPr sz="1400" b="1"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US" sz="1400" b="1" i="0" u="none" strike="noStrike" cap="none">
                <a:solidFill>
                  <a:srgbClr val="000000"/>
                </a:solidFill>
                <a:latin typeface="Calibri"/>
                <a:ea typeface="Calibri"/>
                <a:cs typeface="Calibri"/>
                <a:sym typeface="Calibri"/>
              </a:rPr>
              <a:t>incomplete eye closure </a:t>
            </a:r>
            <a:endParaRPr sz="1400" b="1"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US" sz="1400" b="1" i="0" u="none" strike="noStrike" cap="none">
                <a:solidFill>
                  <a:srgbClr val="000000"/>
                </a:solidFill>
                <a:latin typeface="Calibri"/>
                <a:ea typeface="Calibri"/>
                <a:cs typeface="Calibri"/>
                <a:sym typeface="Calibri"/>
              </a:rPr>
              <a:t>drooling </a:t>
            </a:r>
            <a:endParaRPr sz="1400" b="1"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US" sz="1400" b="1" i="0" u="none" strike="noStrike" cap="none">
                <a:solidFill>
                  <a:srgbClr val="000000"/>
                </a:solidFill>
                <a:latin typeface="Calibri"/>
                <a:ea typeface="Calibri"/>
                <a:cs typeface="Calibri"/>
                <a:sym typeface="Calibri"/>
              </a:rPr>
              <a:t>tingling in cheek/mouth</a:t>
            </a:r>
            <a:endParaRPr sz="1400" b="1"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US" sz="1400" b="1" i="0" u="none" strike="noStrike" cap="none">
                <a:solidFill>
                  <a:srgbClr val="000000"/>
                </a:solidFill>
                <a:latin typeface="Calibri"/>
                <a:ea typeface="Calibri"/>
                <a:cs typeface="Calibri"/>
                <a:sym typeface="Calibri"/>
              </a:rPr>
              <a:t>hyperacusis - decrease in everyday sound tolerance  </a:t>
            </a:r>
            <a:endParaRPr sz="1400" b="1" i="0" u="none" strike="noStrike" cap="none">
              <a:solidFill>
                <a:srgbClr val="000000"/>
              </a:solidFill>
              <a:latin typeface="Calibri"/>
              <a:ea typeface="Calibri"/>
              <a:cs typeface="Calibri"/>
              <a:sym typeface="Calibri"/>
            </a:endParaRPr>
          </a:p>
        </p:txBody>
      </p:sp>
      <p:sp>
        <p:nvSpPr>
          <p:cNvPr id="704" name="Google Shape;704;p98"/>
          <p:cNvSpPr txBox="1"/>
          <p:nvPr/>
        </p:nvSpPr>
        <p:spPr>
          <a:xfrm>
            <a:off x="3591400" y="4279188"/>
            <a:ext cx="83079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Diagnosis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Clinical diagnosis - based on unilateral facial weakness, of rapid onset, without forehead sparing (with forehead sparing suspected UMN lesion)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may include routine blood tests, neuroimaging, specialist tests e.g lumbar puncture</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consider HIV test </a:t>
            </a:r>
            <a:endParaRPr sz="1400" b="1" i="0" u="none" strike="noStrike" cap="none">
              <a:solidFill>
                <a:srgbClr val="000000"/>
              </a:solidFill>
              <a:latin typeface="Calibri"/>
              <a:ea typeface="Calibri"/>
              <a:cs typeface="Calibri"/>
              <a:sym typeface="Calibri"/>
            </a:endParaRPr>
          </a:p>
        </p:txBody>
      </p:sp>
      <p:sp>
        <p:nvSpPr>
          <p:cNvPr id="705" name="Google Shape;705;p98"/>
          <p:cNvSpPr txBox="1"/>
          <p:nvPr/>
        </p:nvSpPr>
        <p:spPr>
          <a:xfrm>
            <a:off x="3633700" y="5514475"/>
            <a:ext cx="78411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Treatment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Management largely supportive, but prednisolone may be used in those presenting within 72 hours of onset. antiviral treatment e.g acyclovir can be considered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eye care - lubricating drops, taping eye when sleeping, sunglasses outdoors, referral to ophthalmology considered  </a:t>
            </a:r>
            <a:endParaRPr sz="1400" b="1" i="0" u="none" strike="noStrike" cap="none">
              <a:solidFill>
                <a:srgbClr val="000000"/>
              </a:solidFill>
              <a:latin typeface="Calibri"/>
              <a:ea typeface="Calibri"/>
              <a:cs typeface="Calibri"/>
              <a:sym typeface="Calibri"/>
            </a:endParaRPr>
          </a:p>
        </p:txBody>
      </p:sp>
      <p:sp>
        <p:nvSpPr>
          <p:cNvPr id="706" name="Google Shape;706;p98"/>
          <p:cNvSpPr txBox="1"/>
          <p:nvPr/>
        </p:nvSpPr>
        <p:spPr>
          <a:xfrm>
            <a:off x="4195250" y="8475"/>
            <a:ext cx="7571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Definition: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Lower motor neuron weakness of cranial nerve VII (facial nerve) → acute peripheral facial palsy </a:t>
            </a:r>
            <a:endParaRPr sz="1400" b="1" i="0" u="none" strike="noStrike" cap="none">
              <a:solidFill>
                <a:srgbClr val="000000"/>
              </a:solidFill>
              <a:latin typeface="Calibri"/>
              <a:ea typeface="Calibri"/>
              <a:cs typeface="Calibri"/>
              <a:sym typeface="Calibri"/>
            </a:endParaRPr>
          </a:p>
        </p:txBody>
      </p:sp>
      <p:sp>
        <p:nvSpPr>
          <p:cNvPr id="707" name="Google Shape;707;p98"/>
          <p:cNvSpPr txBox="1"/>
          <p:nvPr/>
        </p:nvSpPr>
        <p:spPr>
          <a:xfrm>
            <a:off x="6678175" y="1853025"/>
            <a:ext cx="29646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Signs </a:t>
            </a:r>
            <a:endParaRPr sz="1400" b="1" i="0" u="none" strike="noStrike" cap="none">
              <a:solidFill>
                <a:srgbClr val="FF0000"/>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en-US" sz="1400" b="1" i="0" u="none" strike="noStrike" cap="none">
                <a:solidFill>
                  <a:schemeClr val="dk1"/>
                </a:solidFill>
                <a:latin typeface="Calibri"/>
                <a:ea typeface="Calibri"/>
                <a:cs typeface="Calibri"/>
                <a:sym typeface="Calibri"/>
              </a:rPr>
              <a:t>ocular dryness </a:t>
            </a:r>
            <a:endParaRPr sz="1400" b="1"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en-US" sz="1400" b="1" i="0" u="none" strike="noStrike" cap="none">
                <a:solidFill>
                  <a:schemeClr val="dk1"/>
                </a:solidFill>
                <a:latin typeface="Calibri"/>
                <a:ea typeface="Calibri"/>
                <a:cs typeface="Calibri"/>
                <a:sym typeface="Calibri"/>
              </a:rPr>
              <a:t>decreased taste </a:t>
            </a:r>
            <a:endParaRPr sz="1400" b="1"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en-US" sz="1400" b="1" i="0" u="none" strike="noStrike" cap="none">
                <a:solidFill>
                  <a:schemeClr val="dk1"/>
                </a:solidFill>
                <a:latin typeface="Calibri"/>
                <a:ea typeface="Calibri"/>
                <a:cs typeface="Calibri"/>
                <a:sym typeface="Calibri"/>
              </a:rPr>
              <a:t>Asymmetrical smile </a:t>
            </a:r>
            <a:endParaRPr sz="1400" b="1"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en-US" sz="1400" b="1" i="0" u="none" strike="noStrike" cap="none">
                <a:solidFill>
                  <a:schemeClr val="dk1"/>
                </a:solidFill>
                <a:latin typeface="Calibri"/>
                <a:ea typeface="Calibri"/>
                <a:cs typeface="Calibri"/>
                <a:sym typeface="Calibri"/>
              </a:rPr>
              <a:t>Drooping of the corner of the mouth </a:t>
            </a:r>
            <a:endParaRPr sz="1400" b="1"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en-US" sz="1400" b="1" i="0" u="none" strike="noStrike" cap="none">
                <a:solidFill>
                  <a:schemeClr val="dk1"/>
                </a:solidFill>
                <a:latin typeface="Calibri"/>
                <a:ea typeface="Calibri"/>
                <a:cs typeface="Calibri"/>
                <a:sym typeface="Calibri"/>
              </a:rPr>
              <a:t>Drooping of the eyebrow</a:t>
            </a:r>
            <a:endParaRPr sz="1400" b="0" i="0" u="none" strike="noStrike" cap="none">
              <a:solidFill>
                <a:srgbClr val="000000"/>
              </a:solidFill>
              <a:latin typeface="Calibri"/>
              <a:ea typeface="Calibri"/>
              <a:cs typeface="Calibri"/>
              <a:sym typeface="Calibri"/>
            </a:endParaRPr>
          </a:p>
        </p:txBody>
      </p:sp>
      <p:pic>
        <p:nvPicPr>
          <p:cNvPr id="708" name="Google Shape;708;p98"/>
          <p:cNvPicPr preferRelativeResize="0"/>
          <p:nvPr/>
        </p:nvPicPr>
        <p:blipFill rotWithShape="1">
          <a:blip r:embed="rId3">
            <a:alphaModFix/>
          </a:blip>
          <a:srcRect/>
          <a:stretch/>
        </p:blipFill>
        <p:spPr>
          <a:xfrm>
            <a:off x="0" y="-24702"/>
            <a:ext cx="2185499" cy="3215401"/>
          </a:xfrm>
          <a:prstGeom prst="rect">
            <a:avLst/>
          </a:prstGeom>
          <a:noFill/>
          <a:ln>
            <a:noFill/>
          </a:ln>
        </p:spPr>
      </p:pic>
      <p:pic>
        <p:nvPicPr>
          <p:cNvPr id="709" name="Google Shape;709;p98"/>
          <p:cNvPicPr preferRelativeResize="0"/>
          <p:nvPr/>
        </p:nvPicPr>
        <p:blipFill rotWithShape="1">
          <a:blip r:embed="rId4">
            <a:alphaModFix/>
          </a:blip>
          <a:srcRect/>
          <a:stretch/>
        </p:blipFill>
        <p:spPr>
          <a:xfrm>
            <a:off x="0" y="5089963"/>
            <a:ext cx="2185500" cy="1768025"/>
          </a:xfrm>
          <a:prstGeom prst="rect">
            <a:avLst/>
          </a:prstGeom>
          <a:noFill/>
          <a:ln>
            <a:noFill/>
          </a:ln>
        </p:spPr>
      </p:pic>
      <p:pic>
        <p:nvPicPr>
          <p:cNvPr id="710" name="Google Shape;710;p98"/>
          <p:cNvPicPr preferRelativeResize="0"/>
          <p:nvPr/>
        </p:nvPicPr>
        <p:blipFill rotWithShape="1">
          <a:blip r:embed="rId5">
            <a:alphaModFix/>
          </a:blip>
          <a:srcRect/>
          <a:stretch/>
        </p:blipFill>
        <p:spPr>
          <a:xfrm>
            <a:off x="9828675" y="1497290"/>
            <a:ext cx="2185500" cy="1691032"/>
          </a:xfrm>
          <a:prstGeom prst="rect">
            <a:avLst/>
          </a:prstGeom>
          <a:noFill/>
          <a:ln>
            <a:noFill/>
          </a:ln>
        </p:spPr>
      </p:pic>
      <p:sp>
        <p:nvSpPr>
          <p:cNvPr id="711" name="Google Shape;711;p98"/>
          <p:cNvSpPr txBox="1"/>
          <p:nvPr/>
        </p:nvSpPr>
        <p:spPr>
          <a:xfrm>
            <a:off x="9761925" y="3128175"/>
            <a:ext cx="23190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The facial nerve terminates within the parotid gland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Temporal/Zygomatic/Buccal/ Mandibular/ Cervical</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12" name="Google Shape;712;p98"/>
          <p:cNvSpPr/>
          <p:nvPr/>
        </p:nvSpPr>
        <p:spPr>
          <a:xfrm>
            <a:off x="2298788" y="6040400"/>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99"/>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Which of the following is a common sign of Bell's palsy?</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Loss of vision</a:t>
            </a:r>
            <a:endParaRPr/>
          </a:p>
          <a:p>
            <a:pPr marL="0" lvl="0" indent="0" algn="l" rtl="0">
              <a:lnSpc>
                <a:spcPct val="90000"/>
              </a:lnSpc>
              <a:spcBef>
                <a:spcPts val="1000"/>
              </a:spcBef>
              <a:spcAft>
                <a:spcPts val="0"/>
              </a:spcAft>
              <a:buSzPts val="1800"/>
              <a:buNone/>
            </a:pPr>
            <a:r>
              <a:rPr lang="en-US"/>
              <a:t>B) Loss of taste</a:t>
            </a:r>
            <a:endParaRPr/>
          </a:p>
          <a:p>
            <a:pPr marL="0" lvl="0" indent="0" algn="l" rtl="0">
              <a:lnSpc>
                <a:spcPct val="90000"/>
              </a:lnSpc>
              <a:spcBef>
                <a:spcPts val="1000"/>
              </a:spcBef>
              <a:spcAft>
                <a:spcPts val="0"/>
              </a:spcAft>
              <a:buSzPts val="1800"/>
              <a:buNone/>
            </a:pPr>
            <a:r>
              <a:rPr lang="en-US"/>
              <a:t>C) Loss of hearing</a:t>
            </a:r>
            <a:endParaRPr/>
          </a:p>
          <a:p>
            <a:pPr marL="0" lvl="0" indent="0" algn="l" rtl="0">
              <a:lnSpc>
                <a:spcPct val="90000"/>
              </a:lnSpc>
              <a:spcBef>
                <a:spcPts val="1000"/>
              </a:spcBef>
              <a:spcAft>
                <a:spcPts val="0"/>
              </a:spcAft>
              <a:buSzPts val="1800"/>
              <a:buNone/>
            </a:pPr>
            <a:r>
              <a:rPr lang="en-US"/>
              <a:t>D) Loss of smell</a:t>
            </a:r>
            <a:endParaRPr/>
          </a:p>
        </p:txBody>
      </p:sp>
      <p:sp>
        <p:nvSpPr>
          <p:cNvPr id="719" name="Google Shape;719;p99"/>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00"/>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Which of the following is a common sign of Bell's palsy?</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Loss of vision</a:t>
            </a:r>
            <a:endParaRPr/>
          </a:p>
          <a:p>
            <a:pPr marL="0" lvl="0" indent="0" algn="l" rtl="0">
              <a:lnSpc>
                <a:spcPct val="90000"/>
              </a:lnSpc>
              <a:spcBef>
                <a:spcPts val="1000"/>
              </a:spcBef>
              <a:spcAft>
                <a:spcPts val="0"/>
              </a:spcAft>
              <a:buSzPts val="1800"/>
              <a:buNone/>
            </a:pPr>
            <a:r>
              <a:rPr lang="en-US">
                <a:solidFill>
                  <a:srgbClr val="FF0000"/>
                </a:solidFill>
              </a:rPr>
              <a:t>B) Loss of taste</a:t>
            </a:r>
            <a:endParaRPr>
              <a:solidFill>
                <a:srgbClr val="FF0000"/>
              </a:solidFill>
            </a:endParaRPr>
          </a:p>
          <a:p>
            <a:pPr marL="0" lvl="0" indent="0" algn="l" rtl="0">
              <a:lnSpc>
                <a:spcPct val="90000"/>
              </a:lnSpc>
              <a:spcBef>
                <a:spcPts val="1000"/>
              </a:spcBef>
              <a:spcAft>
                <a:spcPts val="0"/>
              </a:spcAft>
              <a:buSzPts val="1800"/>
              <a:buNone/>
            </a:pPr>
            <a:r>
              <a:rPr lang="en-US"/>
              <a:t>C) Loss of hearing</a:t>
            </a:r>
            <a:endParaRPr/>
          </a:p>
          <a:p>
            <a:pPr marL="0" lvl="0" indent="0" algn="l" rtl="0">
              <a:lnSpc>
                <a:spcPct val="90000"/>
              </a:lnSpc>
              <a:spcBef>
                <a:spcPts val="1000"/>
              </a:spcBef>
              <a:spcAft>
                <a:spcPts val="0"/>
              </a:spcAft>
              <a:buSzPts val="1800"/>
              <a:buNone/>
            </a:pPr>
            <a:r>
              <a:rPr lang="en-US"/>
              <a:t>D) Loss of smell</a:t>
            </a:r>
            <a:endParaRPr/>
          </a:p>
        </p:txBody>
      </p:sp>
      <p:sp>
        <p:nvSpPr>
          <p:cNvPr id="726" name="Google Shape;726;p100"/>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01"/>
          <p:cNvSpPr txBox="1"/>
          <p:nvPr/>
        </p:nvSpPr>
        <p:spPr>
          <a:xfrm>
            <a:off x="0" y="-25"/>
            <a:ext cx="2944500" cy="68580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Trigeminal neuralgia </a:t>
            </a:r>
            <a:endParaRPr sz="5100" b="0" i="0" u="none" strike="noStrike" cap="none">
              <a:solidFill>
                <a:srgbClr val="FFFFFF"/>
              </a:solidFill>
              <a:latin typeface="Calibri"/>
              <a:ea typeface="Calibri"/>
              <a:cs typeface="Calibri"/>
              <a:sym typeface="Calibri"/>
            </a:endParaRPr>
          </a:p>
        </p:txBody>
      </p:sp>
      <p:sp>
        <p:nvSpPr>
          <p:cNvPr id="733" name="Google Shape;733;p101"/>
          <p:cNvSpPr/>
          <p:nvPr/>
        </p:nvSpPr>
        <p:spPr>
          <a:xfrm>
            <a:off x="3166425" y="100400"/>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101"/>
          <p:cNvSpPr/>
          <p:nvPr/>
        </p:nvSpPr>
        <p:spPr>
          <a:xfrm>
            <a:off x="3166425" y="1205663"/>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01"/>
          <p:cNvSpPr/>
          <p:nvPr/>
        </p:nvSpPr>
        <p:spPr>
          <a:xfrm>
            <a:off x="3197325" y="3992588"/>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01"/>
          <p:cNvSpPr/>
          <p:nvPr/>
        </p:nvSpPr>
        <p:spPr>
          <a:xfrm>
            <a:off x="3166425" y="5660688"/>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101"/>
          <p:cNvSpPr txBox="1"/>
          <p:nvPr/>
        </p:nvSpPr>
        <p:spPr>
          <a:xfrm>
            <a:off x="4418925" y="858950"/>
            <a:ext cx="69612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Causes:</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 vascular compression, most common cause of trigeminal neuralgia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compressions caused by other lesions e.g meningioma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Multiple sclerosis can lead to Trigeminal neuralgia due to demyelination of the trigeminal nerve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can be idiopathic </a:t>
            </a:r>
            <a:endParaRPr sz="1400" b="1" i="0" u="none" strike="noStrike" cap="none">
              <a:solidFill>
                <a:srgbClr val="000000"/>
              </a:solidFill>
              <a:latin typeface="Calibri"/>
              <a:ea typeface="Calibri"/>
              <a:cs typeface="Calibri"/>
              <a:sym typeface="Calibri"/>
            </a:endParaRPr>
          </a:p>
        </p:txBody>
      </p:sp>
      <p:sp>
        <p:nvSpPr>
          <p:cNvPr id="738" name="Google Shape;738;p101"/>
          <p:cNvSpPr txBox="1"/>
          <p:nvPr/>
        </p:nvSpPr>
        <p:spPr>
          <a:xfrm>
            <a:off x="4545675" y="3760200"/>
            <a:ext cx="75231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signs and symptoms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Short lived episodes (seconds to minutes) of electric shock pain in the distribution of the trigeminal nerve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attacks may be recurrent and triggered by things such as cold air or eating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739" name="Google Shape;739;p101"/>
          <p:cNvSpPr txBox="1"/>
          <p:nvPr/>
        </p:nvSpPr>
        <p:spPr>
          <a:xfrm>
            <a:off x="4386675" y="4972400"/>
            <a:ext cx="78411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Diagnosis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CT/MRI - identify lesion/vascular compression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clinical diagnosis - pain lasts form a fraction of a second to 2 minutes which is severe and electric shock like/stabbing or sharp in quality which precipitates by innocuous stimuli within the affected trigeminal distribution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rule out other conditions - jaw or dental problems, cluster headaches, post-herpetic neuralgia – a type of nerve pain linked to shingles</a:t>
            </a:r>
            <a:endParaRPr sz="1400" b="1" i="0" u="none" strike="noStrike" cap="none">
              <a:solidFill>
                <a:srgbClr val="000000"/>
              </a:solidFill>
              <a:latin typeface="Calibri"/>
              <a:ea typeface="Calibri"/>
              <a:cs typeface="Calibri"/>
              <a:sym typeface="Calibri"/>
            </a:endParaRPr>
          </a:p>
        </p:txBody>
      </p:sp>
      <p:sp>
        <p:nvSpPr>
          <p:cNvPr id="740" name="Google Shape;740;p101"/>
          <p:cNvSpPr txBox="1"/>
          <p:nvPr/>
        </p:nvSpPr>
        <p:spPr>
          <a:xfrm>
            <a:off x="7146950" y="2579500"/>
            <a:ext cx="78411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Treatment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Carbamazepine - mainstay of management</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second line → gabapentin/lamotrigine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Surgical → Microvascular decompression </a:t>
            </a:r>
            <a:endParaRPr sz="1400" b="1" i="0" u="none" strike="noStrike" cap="none">
              <a:solidFill>
                <a:srgbClr val="000000"/>
              </a:solidFill>
              <a:latin typeface="Calibri"/>
              <a:ea typeface="Calibri"/>
              <a:cs typeface="Calibri"/>
              <a:sym typeface="Calibri"/>
            </a:endParaRPr>
          </a:p>
        </p:txBody>
      </p:sp>
      <p:pic>
        <p:nvPicPr>
          <p:cNvPr id="741" name="Google Shape;741;p101"/>
          <p:cNvPicPr preferRelativeResize="0"/>
          <p:nvPr/>
        </p:nvPicPr>
        <p:blipFill rotWithShape="1">
          <a:blip r:embed="rId3">
            <a:alphaModFix/>
          </a:blip>
          <a:srcRect/>
          <a:stretch/>
        </p:blipFill>
        <p:spPr>
          <a:xfrm>
            <a:off x="2700" y="0"/>
            <a:ext cx="2944502" cy="1841723"/>
          </a:xfrm>
          <a:prstGeom prst="rect">
            <a:avLst/>
          </a:prstGeom>
          <a:noFill/>
          <a:ln>
            <a:noFill/>
          </a:ln>
        </p:spPr>
      </p:pic>
      <p:pic>
        <p:nvPicPr>
          <p:cNvPr id="742" name="Google Shape;742;p101"/>
          <p:cNvPicPr preferRelativeResize="0"/>
          <p:nvPr/>
        </p:nvPicPr>
        <p:blipFill rotWithShape="1">
          <a:blip r:embed="rId4">
            <a:alphaModFix/>
          </a:blip>
          <a:srcRect/>
          <a:stretch/>
        </p:blipFill>
        <p:spPr>
          <a:xfrm>
            <a:off x="-1" y="4167875"/>
            <a:ext cx="2944500" cy="2770500"/>
          </a:xfrm>
          <a:prstGeom prst="rect">
            <a:avLst/>
          </a:prstGeom>
          <a:noFill/>
          <a:ln>
            <a:noFill/>
          </a:ln>
        </p:spPr>
      </p:pic>
      <p:sp>
        <p:nvSpPr>
          <p:cNvPr id="743" name="Google Shape;743;p101"/>
          <p:cNvSpPr txBox="1"/>
          <p:nvPr/>
        </p:nvSpPr>
        <p:spPr>
          <a:xfrm>
            <a:off x="4481875" y="0"/>
            <a:ext cx="5764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Definition:</a:t>
            </a:r>
            <a:r>
              <a:rPr lang="en-US" sz="1400" b="1" i="0" u="none" strike="noStrike" cap="none">
                <a:solidFill>
                  <a:srgbClr val="000000"/>
                </a:solidFill>
                <a:latin typeface="Calibri"/>
                <a:ea typeface="Calibri"/>
                <a:cs typeface="Calibri"/>
                <a:sym typeface="Calibri"/>
              </a:rPr>
              <a:t> Episodes of acute severe facial nerve pain within the distribution of the trigeminal nerve, rare condition most common in women </a:t>
            </a:r>
            <a:endParaRPr sz="1400" b="1" i="0" u="none" strike="noStrike" cap="none">
              <a:solidFill>
                <a:srgbClr val="000000"/>
              </a:solidFill>
              <a:latin typeface="Calibri"/>
              <a:ea typeface="Calibri"/>
              <a:cs typeface="Calibri"/>
              <a:sym typeface="Calibri"/>
            </a:endParaRPr>
          </a:p>
        </p:txBody>
      </p:sp>
      <p:sp>
        <p:nvSpPr>
          <p:cNvPr id="744" name="Google Shape;744;p101"/>
          <p:cNvSpPr txBox="1"/>
          <p:nvPr/>
        </p:nvSpPr>
        <p:spPr>
          <a:xfrm>
            <a:off x="4481875" y="2364100"/>
            <a:ext cx="25305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Risk factors:</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female sex</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advancing age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multiple sclerosis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FHx</a:t>
            </a:r>
            <a:endParaRPr sz="1400" b="1" i="0" u="none" strike="noStrike" cap="none">
              <a:solidFill>
                <a:srgbClr val="000000"/>
              </a:solidFill>
              <a:latin typeface="Calibri"/>
              <a:ea typeface="Calibri"/>
              <a:cs typeface="Calibri"/>
              <a:sym typeface="Calibri"/>
            </a:endParaRPr>
          </a:p>
        </p:txBody>
      </p:sp>
      <p:sp>
        <p:nvSpPr>
          <p:cNvPr id="745" name="Google Shape;745;p101"/>
          <p:cNvSpPr/>
          <p:nvPr/>
        </p:nvSpPr>
        <p:spPr>
          <a:xfrm>
            <a:off x="3197325" y="2684888"/>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02"/>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Which of the following is a common treatment for Trigeminal Neuralgia?</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Antibiotics</a:t>
            </a:r>
            <a:endParaRPr/>
          </a:p>
          <a:p>
            <a:pPr marL="0" lvl="0" indent="0" algn="l" rtl="0">
              <a:lnSpc>
                <a:spcPct val="90000"/>
              </a:lnSpc>
              <a:spcBef>
                <a:spcPts val="1000"/>
              </a:spcBef>
              <a:spcAft>
                <a:spcPts val="0"/>
              </a:spcAft>
              <a:buSzPts val="1800"/>
              <a:buNone/>
            </a:pPr>
            <a:r>
              <a:rPr lang="en-US"/>
              <a:t>B) Chemotherapy</a:t>
            </a:r>
            <a:endParaRPr/>
          </a:p>
          <a:p>
            <a:pPr marL="0" lvl="0" indent="0" algn="l" rtl="0">
              <a:lnSpc>
                <a:spcPct val="90000"/>
              </a:lnSpc>
              <a:spcBef>
                <a:spcPts val="1000"/>
              </a:spcBef>
              <a:spcAft>
                <a:spcPts val="0"/>
              </a:spcAft>
              <a:buSzPts val="1800"/>
              <a:buNone/>
            </a:pPr>
            <a:r>
              <a:rPr lang="en-US"/>
              <a:t>C) Radiation therapy</a:t>
            </a:r>
            <a:endParaRPr/>
          </a:p>
          <a:p>
            <a:pPr marL="0" lvl="0" indent="0" algn="l" rtl="0">
              <a:lnSpc>
                <a:spcPct val="90000"/>
              </a:lnSpc>
              <a:spcBef>
                <a:spcPts val="1000"/>
              </a:spcBef>
              <a:spcAft>
                <a:spcPts val="0"/>
              </a:spcAft>
              <a:buSzPts val="1800"/>
              <a:buNone/>
            </a:pPr>
            <a:r>
              <a:rPr lang="en-US"/>
              <a:t>D) Anticonvulsant medication</a:t>
            </a:r>
            <a:endParaRPr/>
          </a:p>
        </p:txBody>
      </p:sp>
      <p:sp>
        <p:nvSpPr>
          <p:cNvPr id="752" name="Google Shape;752;p102"/>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03"/>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Which of the following is a common treatment for Trigeminal Neuralgia?</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Antibiotics</a:t>
            </a:r>
            <a:endParaRPr/>
          </a:p>
          <a:p>
            <a:pPr marL="0" lvl="0" indent="0" algn="l" rtl="0">
              <a:lnSpc>
                <a:spcPct val="90000"/>
              </a:lnSpc>
              <a:spcBef>
                <a:spcPts val="1000"/>
              </a:spcBef>
              <a:spcAft>
                <a:spcPts val="0"/>
              </a:spcAft>
              <a:buSzPts val="1800"/>
              <a:buNone/>
            </a:pPr>
            <a:r>
              <a:rPr lang="en-US"/>
              <a:t>B) Chemotherapy</a:t>
            </a:r>
            <a:endParaRPr/>
          </a:p>
          <a:p>
            <a:pPr marL="0" lvl="0" indent="0" algn="l" rtl="0">
              <a:lnSpc>
                <a:spcPct val="90000"/>
              </a:lnSpc>
              <a:spcBef>
                <a:spcPts val="1000"/>
              </a:spcBef>
              <a:spcAft>
                <a:spcPts val="0"/>
              </a:spcAft>
              <a:buSzPts val="1800"/>
              <a:buNone/>
            </a:pPr>
            <a:r>
              <a:rPr lang="en-US"/>
              <a:t>C) Radiation therapy</a:t>
            </a:r>
            <a:endParaRPr/>
          </a:p>
          <a:p>
            <a:pPr marL="0" lvl="0" indent="0" algn="l" rtl="0">
              <a:lnSpc>
                <a:spcPct val="90000"/>
              </a:lnSpc>
              <a:spcBef>
                <a:spcPts val="1000"/>
              </a:spcBef>
              <a:spcAft>
                <a:spcPts val="0"/>
              </a:spcAft>
              <a:buSzPts val="1800"/>
              <a:buNone/>
            </a:pPr>
            <a:r>
              <a:rPr lang="en-US">
                <a:solidFill>
                  <a:srgbClr val="FF0000"/>
                </a:solidFill>
              </a:rPr>
              <a:t>D) Anticonvulsant medication → Carbamazepine is an anticonvulsant </a:t>
            </a:r>
            <a:endParaRPr>
              <a:solidFill>
                <a:srgbClr val="FF0000"/>
              </a:solidFill>
            </a:endParaRPr>
          </a:p>
        </p:txBody>
      </p:sp>
      <p:sp>
        <p:nvSpPr>
          <p:cNvPr id="759" name="Google Shape;759;p103"/>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2"/>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1000"/>
              </a:spcBef>
              <a:spcAft>
                <a:spcPts val="0"/>
              </a:spcAft>
              <a:buSzPct val="91836"/>
              <a:buNone/>
            </a:pPr>
            <a:r>
              <a:rPr lang="en-US"/>
              <a:t>Which of the following statements regarding Transient Ischaemic Attacks (TIA) is true?</a:t>
            </a:r>
            <a:endParaRPr/>
          </a:p>
          <a:p>
            <a:pPr marL="0" lvl="0" indent="0" algn="l" rtl="0">
              <a:lnSpc>
                <a:spcPct val="90000"/>
              </a:lnSpc>
              <a:spcBef>
                <a:spcPts val="1000"/>
              </a:spcBef>
              <a:spcAft>
                <a:spcPts val="0"/>
              </a:spcAft>
              <a:buSzPct val="91836"/>
              <a:buNone/>
            </a:pPr>
            <a:endParaRPr/>
          </a:p>
          <a:p>
            <a:pPr marL="0" lvl="0" indent="0" algn="l" rtl="0">
              <a:lnSpc>
                <a:spcPct val="90000"/>
              </a:lnSpc>
              <a:spcBef>
                <a:spcPts val="1000"/>
              </a:spcBef>
              <a:spcAft>
                <a:spcPts val="0"/>
              </a:spcAft>
              <a:buSzPct val="91836"/>
              <a:buNone/>
            </a:pPr>
            <a:r>
              <a:rPr lang="en-US"/>
              <a:t>A) TIA symptoms typically last longer than 24 hours.</a:t>
            </a:r>
            <a:endParaRPr/>
          </a:p>
          <a:p>
            <a:pPr marL="0" lvl="0" indent="0" algn="l" rtl="0">
              <a:lnSpc>
                <a:spcPct val="90000"/>
              </a:lnSpc>
              <a:spcBef>
                <a:spcPts val="1000"/>
              </a:spcBef>
              <a:spcAft>
                <a:spcPts val="0"/>
              </a:spcAft>
              <a:buSzPct val="91836"/>
              <a:buNone/>
            </a:pPr>
            <a:r>
              <a:rPr lang="en-US"/>
              <a:t>B) TIA is caused by a permanent blockage of blood flow to the brain.</a:t>
            </a:r>
            <a:endParaRPr/>
          </a:p>
          <a:p>
            <a:pPr marL="0" lvl="0" indent="0" algn="l" rtl="0">
              <a:lnSpc>
                <a:spcPct val="90000"/>
              </a:lnSpc>
              <a:spcBef>
                <a:spcPts val="1000"/>
              </a:spcBef>
              <a:spcAft>
                <a:spcPts val="0"/>
              </a:spcAft>
              <a:buSzPct val="91836"/>
              <a:buNone/>
            </a:pPr>
            <a:r>
              <a:rPr lang="en-US"/>
              <a:t>C) TIA is a medical emergency and requires immediate hospitalization.</a:t>
            </a:r>
            <a:endParaRPr/>
          </a:p>
          <a:p>
            <a:pPr marL="0" lvl="0" indent="0" algn="l" rtl="0">
              <a:lnSpc>
                <a:spcPct val="90000"/>
              </a:lnSpc>
              <a:spcBef>
                <a:spcPts val="1000"/>
              </a:spcBef>
              <a:spcAft>
                <a:spcPts val="0"/>
              </a:spcAft>
              <a:buSzPct val="91836"/>
              <a:buNone/>
            </a:pPr>
            <a:r>
              <a:rPr lang="en-US"/>
              <a:t>D) TIA symptoms can be identical to those of a stroke.</a:t>
            </a:r>
            <a:endParaRPr/>
          </a:p>
          <a:p>
            <a:pPr marL="0" lvl="0" indent="0" algn="l" rtl="0">
              <a:lnSpc>
                <a:spcPct val="90000"/>
              </a:lnSpc>
              <a:spcBef>
                <a:spcPts val="1000"/>
              </a:spcBef>
              <a:spcAft>
                <a:spcPts val="0"/>
              </a:spcAft>
              <a:buSzPct val="91836"/>
              <a:buNone/>
            </a:pPr>
            <a:endParaRPr/>
          </a:p>
          <a:p>
            <a:pPr marL="0" lvl="0" indent="0" algn="l" rtl="0">
              <a:lnSpc>
                <a:spcPct val="90000"/>
              </a:lnSpc>
              <a:spcBef>
                <a:spcPts val="1000"/>
              </a:spcBef>
              <a:spcAft>
                <a:spcPts val="0"/>
              </a:spcAft>
              <a:buSzPct val="91836"/>
              <a:buNone/>
            </a:pPr>
            <a:r>
              <a:rPr lang="en-US"/>
              <a:t>Choose one of the following answers:</a:t>
            </a:r>
            <a:endParaRPr/>
          </a:p>
          <a:p>
            <a:pPr marL="0" lvl="0" indent="0" algn="l" rtl="0">
              <a:lnSpc>
                <a:spcPct val="90000"/>
              </a:lnSpc>
              <a:spcBef>
                <a:spcPts val="1000"/>
              </a:spcBef>
              <a:spcAft>
                <a:spcPts val="0"/>
              </a:spcAft>
              <a:buSzPct val="91836"/>
              <a:buNone/>
            </a:pPr>
            <a:r>
              <a:rPr lang="en-US"/>
              <a:t>A) A only</a:t>
            </a:r>
            <a:endParaRPr/>
          </a:p>
          <a:p>
            <a:pPr marL="0" lvl="0" indent="0" algn="l" rtl="0">
              <a:lnSpc>
                <a:spcPct val="90000"/>
              </a:lnSpc>
              <a:spcBef>
                <a:spcPts val="1000"/>
              </a:spcBef>
              <a:spcAft>
                <a:spcPts val="0"/>
              </a:spcAft>
              <a:buSzPct val="91836"/>
              <a:buNone/>
            </a:pPr>
            <a:r>
              <a:rPr lang="en-US"/>
              <a:t>B) B only</a:t>
            </a:r>
            <a:endParaRPr/>
          </a:p>
          <a:p>
            <a:pPr marL="0" lvl="0" indent="0" algn="l" rtl="0">
              <a:lnSpc>
                <a:spcPct val="90000"/>
              </a:lnSpc>
              <a:spcBef>
                <a:spcPts val="1000"/>
              </a:spcBef>
              <a:spcAft>
                <a:spcPts val="0"/>
              </a:spcAft>
              <a:buSzPct val="91836"/>
              <a:buNone/>
            </a:pPr>
            <a:r>
              <a:rPr lang="en-US"/>
              <a:t>C) C only</a:t>
            </a:r>
            <a:endParaRPr/>
          </a:p>
          <a:p>
            <a:pPr marL="0" lvl="0" indent="0" algn="l" rtl="0">
              <a:lnSpc>
                <a:spcPct val="90000"/>
              </a:lnSpc>
              <a:spcBef>
                <a:spcPts val="1000"/>
              </a:spcBef>
              <a:spcAft>
                <a:spcPts val="0"/>
              </a:spcAft>
              <a:buSzPct val="91836"/>
              <a:buNone/>
            </a:pPr>
            <a:r>
              <a:rPr lang="en-US"/>
              <a:t>D) D only</a:t>
            </a:r>
            <a:endParaRPr/>
          </a:p>
          <a:p>
            <a:pPr marL="0" lvl="0" indent="0" algn="l" rtl="0">
              <a:lnSpc>
                <a:spcPct val="90000"/>
              </a:lnSpc>
              <a:spcBef>
                <a:spcPts val="1000"/>
              </a:spcBef>
              <a:spcAft>
                <a:spcPts val="0"/>
              </a:spcAft>
              <a:buSzPct val="91836"/>
              <a:buNone/>
            </a:pPr>
            <a:r>
              <a:rPr lang="en-US"/>
              <a:t>E) D and C</a:t>
            </a:r>
            <a:endParaRPr/>
          </a:p>
        </p:txBody>
      </p:sp>
      <p:sp>
        <p:nvSpPr>
          <p:cNvPr id="251" name="Google Shape;251;p32"/>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04"/>
          <p:cNvSpPr txBox="1"/>
          <p:nvPr/>
        </p:nvSpPr>
        <p:spPr>
          <a:xfrm>
            <a:off x="0" y="-25"/>
            <a:ext cx="3468600" cy="68580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51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Third nerve palsy </a:t>
            </a:r>
            <a:endParaRPr sz="5100" b="0" i="0" u="none" strike="noStrike" cap="none">
              <a:solidFill>
                <a:srgbClr val="FFFFFF"/>
              </a:solidFill>
              <a:latin typeface="Calibri"/>
              <a:ea typeface="Calibri"/>
              <a:cs typeface="Calibri"/>
              <a:sym typeface="Calibri"/>
            </a:endParaRPr>
          </a:p>
        </p:txBody>
      </p:sp>
      <p:sp>
        <p:nvSpPr>
          <p:cNvPr id="766" name="Google Shape;766;p104"/>
          <p:cNvSpPr/>
          <p:nvPr/>
        </p:nvSpPr>
        <p:spPr>
          <a:xfrm>
            <a:off x="3525700" y="81200"/>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04"/>
          <p:cNvSpPr/>
          <p:nvPr/>
        </p:nvSpPr>
        <p:spPr>
          <a:xfrm>
            <a:off x="3525700" y="1095963"/>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04"/>
          <p:cNvSpPr/>
          <p:nvPr/>
        </p:nvSpPr>
        <p:spPr>
          <a:xfrm>
            <a:off x="3615625" y="2479388"/>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04"/>
          <p:cNvSpPr/>
          <p:nvPr/>
        </p:nvSpPr>
        <p:spPr>
          <a:xfrm>
            <a:off x="3615625" y="3862813"/>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104"/>
          <p:cNvSpPr txBox="1"/>
          <p:nvPr/>
        </p:nvSpPr>
        <p:spPr>
          <a:xfrm>
            <a:off x="4984250" y="2068325"/>
            <a:ext cx="18468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Causes:</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→Tumour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→Haemorrhage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→Ischaemia (stroke)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→meningitis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→aneurysm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→trauma </a:t>
            </a:r>
            <a:endParaRPr sz="1400" b="1" i="0" u="none" strike="noStrike" cap="none">
              <a:solidFill>
                <a:srgbClr val="000000"/>
              </a:solidFill>
              <a:latin typeface="Calibri"/>
              <a:ea typeface="Calibri"/>
              <a:cs typeface="Calibri"/>
              <a:sym typeface="Calibri"/>
            </a:endParaRPr>
          </a:p>
        </p:txBody>
      </p:sp>
      <p:sp>
        <p:nvSpPr>
          <p:cNvPr id="771" name="Google Shape;771;p104"/>
          <p:cNvSpPr txBox="1"/>
          <p:nvPr/>
        </p:nvSpPr>
        <p:spPr>
          <a:xfrm>
            <a:off x="4984250" y="3761525"/>
            <a:ext cx="43950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Signs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Ipsilateral ptosis with a down and out appearance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pupil dilation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loss of light reflex</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Neck stiffness if there is subarachnoid haemorrhage or meningitis </a:t>
            </a:r>
            <a:endParaRPr sz="1400" b="1" i="0" u="none" strike="noStrike" cap="none">
              <a:solidFill>
                <a:srgbClr val="000000"/>
              </a:solidFill>
              <a:latin typeface="Calibri"/>
              <a:ea typeface="Calibri"/>
              <a:cs typeface="Calibri"/>
              <a:sym typeface="Calibri"/>
            </a:endParaRPr>
          </a:p>
        </p:txBody>
      </p:sp>
      <p:sp>
        <p:nvSpPr>
          <p:cNvPr id="772" name="Google Shape;772;p104"/>
          <p:cNvSpPr txBox="1"/>
          <p:nvPr/>
        </p:nvSpPr>
        <p:spPr>
          <a:xfrm>
            <a:off x="4981275" y="5811275"/>
            <a:ext cx="52962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Diagnosis</a:t>
            </a:r>
            <a:r>
              <a:rPr lang="en-US" sz="1400" b="1" i="0" u="none" strike="noStrike" cap="none">
                <a:solidFill>
                  <a:srgbClr val="000000"/>
                </a:solidFill>
                <a:latin typeface="Calibri"/>
                <a:ea typeface="Calibri"/>
                <a:cs typeface="Calibri"/>
                <a:sym typeface="Calibri"/>
              </a:rPr>
              <a: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Clinical diagnosis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CT/MRI head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Lumbar puncture </a:t>
            </a:r>
            <a:endParaRPr sz="1400" b="1" i="0" u="none" strike="noStrike" cap="none">
              <a:solidFill>
                <a:srgbClr val="000000"/>
              </a:solidFill>
              <a:latin typeface="Calibri"/>
              <a:ea typeface="Calibri"/>
              <a:cs typeface="Calibri"/>
              <a:sym typeface="Calibri"/>
            </a:endParaRPr>
          </a:p>
        </p:txBody>
      </p:sp>
      <p:sp>
        <p:nvSpPr>
          <p:cNvPr id="773" name="Google Shape;773;p104"/>
          <p:cNvSpPr txBox="1"/>
          <p:nvPr/>
        </p:nvSpPr>
        <p:spPr>
          <a:xfrm>
            <a:off x="4984250" y="5239025"/>
            <a:ext cx="4299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Treatment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treatment directed towards the underlying disease </a:t>
            </a:r>
            <a:endParaRPr sz="1400" b="1" i="0" u="none" strike="noStrike" cap="none">
              <a:solidFill>
                <a:srgbClr val="000000"/>
              </a:solidFill>
              <a:latin typeface="Calibri"/>
              <a:ea typeface="Calibri"/>
              <a:cs typeface="Calibri"/>
              <a:sym typeface="Calibri"/>
            </a:endParaRPr>
          </a:p>
        </p:txBody>
      </p:sp>
      <p:sp>
        <p:nvSpPr>
          <p:cNvPr id="774" name="Google Shape;774;p104"/>
          <p:cNvSpPr txBox="1"/>
          <p:nvPr/>
        </p:nvSpPr>
        <p:spPr>
          <a:xfrm>
            <a:off x="4981275" y="89300"/>
            <a:ext cx="6538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Definition:</a:t>
            </a:r>
            <a:r>
              <a:rPr lang="en-US" sz="1400" b="1" i="0" u="none" strike="noStrike" cap="none">
                <a:solidFill>
                  <a:srgbClr val="000000"/>
                </a:solidFill>
                <a:latin typeface="Calibri"/>
                <a:ea typeface="Calibri"/>
                <a:cs typeface="Calibri"/>
                <a:sym typeface="Calibri"/>
              </a:rPr>
              <a:t> A third nerve palsy refers to damage to the oculomotor nerve </a:t>
            </a:r>
            <a:endParaRPr sz="1400" b="1" i="0" u="none" strike="noStrike" cap="none">
              <a:solidFill>
                <a:srgbClr val="000000"/>
              </a:solidFill>
              <a:latin typeface="Calibri"/>
              <a:ea typeface="Calibri"/>
              <a:cs typeface="Calibri"/>
              <a:sym typeface="Calibri"/>
            </a:endParaRPr>
          </a:p>
        </p:txBody>
      </p:sp>
      <p:sp>
        <p:nvSpPr>
          <p:cNvPr id="775" name="Google Shape;775;p104"/>
          <p:cNvSpPr txBox="1"/>
          <p:nvPr/>
        </p:nvSpPr>
        <p:spPr>
          <a:xfrm>
            <a:off x="4981275" y="590813"/>
            <a:ext cx="65385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Function of oculomotor nerve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Pupil: parasympathetic fibres run superficially within the nerve to cause pupil constriction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Eyelid: innervates the levator palpebrae superioris that elevates the eyelid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Extraocular muscles: innervates all the extraocular muscles except the superior oblique and lateral rectus muscle</a:t>
            </a:r>
            <a:endParaRPr sz="1400" b="1" i="0" u="none" strike="noStrike" cap="none">
              <a:solidFill>
                <a:srgbClr val="000000"/>
              </a:solidFill>
              <a:latin typeface="Calibri"/>
              <a:ea typeface="Calibri"/>
              <a:cs typeface="Calibri"/>
              <a:sym typeface="Calibri"/>
            </a:endParaRPr>
          </a:p>
        </p:txBody>
      </p:sp>
      <p:sp>
        <p:nvSpPr>
          <p:cNvPr id="776" name="Google Shape;776;p104"/>
          <p:cNvSpPr txBox="1"/>
          <p:nvPr/>
        </p:nvSpPr>
        <p:spPr>
          <a:xfrm>
            <a:off x="9152350" y="3802925"/>
            <a:ext cx="30963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symptoms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Diplopia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Ptosis - drooping eyelid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pain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severe headache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Meningism  - headache, neck stiffness, photophobia - subarachnoid haemorrhage/meningitis </a:t>
            </a:r>
            <a:endParaRPr sz="1400" b="1" i="0" u="none" strike="noStrike" cap="none">
              <a:solidFill>
                <a:srgbClr val="000000"/>
              </a:solidFill>
              <a:latin typeface="Calibri"/>
              <a:ea typeface="Calibri"/>
              <a:cs typeface="Calibri"/>
              <a:sym typeface="Calibri"/>
            </a:endParaRPr>
          </a:p>
        </p:txBody>
      </p:sp>
      <p:sp>
        <p:nvSpPr>
          <p:cNvPr id="777" name="Google Shape;777;p104"/>
          <p:cNvSpPr/>
          <p:nvPr/>
        </p:nvSpPr>
        <p:spPr>
          <a:xfrm>
            <a:off x="3615625" y="5338613"/>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04"/>
          <p:cNvSpPr/>
          <p:nvPr/>
        </p:nvSpPr>
        <p:spPr>
          <a:xfrm>
            <a:off x="3641325" y="6126413"/>
            <a:ext cx="1221600" cy="416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9" name="Google Shape;779;p104"/>
          <p:cNvPicPr preferRelativeResize="0"/>
          <p:nvPr/>
        </p:nvPicPr>
        <p:blipFill rotWithShape="1">
          <a:blip r:embed="rId3">
            <a:alphaModFix/>
          </a:blip>
          <a:srcRect/>
          <a:stretch/>
        </p:blipFill>
        <p:spPr>
          <a:xfrm>
            <a:off x="0" y="-25"/>
            <a:ext cx="3468600" cy="1445260"/>
          </a:xfrm>
          <a:prstGeom prst="rect">
            <a:avLst/>
          </a:prstGeom>
          <a:noFill/>
          <a:ln>
            <a:noFill/>
          </a:ln>
        </p:spPr>
      </p:pic>
      <p:pic>
        <p:nvPicPr>
          <p:cNvPr id="780" name="Google Shape;780;p104"/>
          <p:cNvPicPr preferRelativeResize="0"/>
          <p:nvPr/>
        </p:nvPicPr>
        <p:blipFill rotWithShape="1">
          <a:blip r:embed="rId4">
            <a:alphaModFix/>
          </a:blip>
          <a:srcRect/>
          <a:stretch/>
        </p:blipFill>
        <p:spPr>
          <a:xfrm>
            <a:off x="0" y="4246469"/>
            <a:ext cx="3468600" cy="261150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05"/>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Which of the following is a common symptom of Third Nerve Palsy?</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Halitosis </a:t>
            </a:r>
            <a:endParaRPr/>
          </a:p>
          <a:p>
            <a:pPr marL="0" lvl="0" indent="0" algn="l" rtl="0">
              <a:lnSpc>
                <a:spcPct val="90000"/>
              </a:lnSpc>
              <a:spcBef>
                <a:spcPts val="1000"/>
              </a:spcBef>
              <a:spcAft>
                <a:spcPts val="0"/>
              </a:spcAft>
              <a:buSzPts val="1800"/>
              <a:buNone/>
            </a:pPr>
            <a:r>
              <a:rPr lang="en-US"/>
              <a:t>B) Constricted pupil</a:t>
            </a:r>
            <a:endParaRPr/>
          </a:p>
          <a:p>
            <a:pPr marL="0" lvl="0" indent="0" algn="l" rtl="0">
              <a:lnSpc>
                <a:spcPct val="90000"/>
              </a:lnSpc>
              <a:spcBef>
                <a:spcPts val="1000"/>
              </a:spcBef>
              <a:spcAft>
                <a:spcPts val="0"/>
              </a:spcAft>
              <a:buSzPts val="1800"/>
              <a:buNone/>
            </a:pPr>
            <a:r>
              <a:rPr lang="en-US"/>
              <a:t>C) Double vision</a:t>
            </a:r>
            <a:endParaRPr/>
          </a:p>
          <a:p>
            <a:pPr marL="0" lvl="0" indent="0" algn="l" rtl="0">
              <a:lnSpc>
                <a:spcPct val="90000"/>
              </a:lnSpc>
              <a:spcBef>
                <a:spcPts val="1000"/>
              </a:spcBef>
              <a:spcAft>
                <a:spcPts val="0"/>
              </a:spcAft>
              <a:buSzPts val="1800"/>
              <a:buNone/>
            </a:pPr>
            <a:r>
              <a:rPr lang="en-US"/>
              <a:t>D) Loss of taste</a:t>
            </a:r>
            <a:endParaRPr/>
          </a:p>
        </p:txBody>
      </p:sp>
      <p:sp>
        <p:nvSpPr>
          <p:cNvPr id="787" name="Google Shape;787;p105"/>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06"/>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Which of the following is a common symptom of Third Nerve Palsy?</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Halitosis </a:t>
            </a:r>
            <a:endParaRPr/>
          </a:p>
          <a:p>
            <a:pPr marL="0" lvl="0" indent="0" algn="l" rtl="0">
              <a:lnSpc>
                <a:spcPct val="90000"/>
              </a:lnSpc>
              <a:spcBef>
                <a:spcPts val="1000"/>
              </a:spcBef>
              <a:spcAft>
                <a:spcPts val="0"/>
              </a:spcAft>
              <a:buSzPts val="1800"/>
              <a:buNone/>
            </a:pPr>
            <a:r>
              <a:rPr lang="en-US"/>
              <a:t>B) Constricted pupil - should be dilated</a:t>
            </a:r>
            <a:endParaRPr/>
          </a:p>
          <a:p>
            <a:pPr marL="0" lvl="0" indent="0" algn="l" rtl="0">
              <a:lnSpc>
                <a:spcPct val="90000"/>
              </a:lnSpc>
              <a:spcBef>
                <a:spcPts val="1000"/>
              </a:spcBef>
              <a:spcAft>
                <a:spcPts val="0"/>
              </a:spcAft>
              <a:buSzPts val="1800"/>
              <a:buNone/>
            </a:pPr>
            <a:r>
              <a:rPr lang="en-US">
                <a:solidFill>
                  <a:srgbClr val="FF0000"/>
                </a:solidFill>
              </a:rPr>
              <a:t>C) Double vision</a:t>
            </a:r>
            <a:endParaRPr>
              <a:solidFill>
                <a:srgbClr val="FF0000"/>
              </a:solidFill>
            </a:endParaRPr>
          </a:p>
          <a:p>
            <a:pPr marL="0" lvl="0" indent="0" algn="l" rtl="0">
              <a:lnSpc>
                <a:spcPct val="90000"/>
              </a:lnSpc>
              <a:spcBef>
                <a:spcPts val="1000"/>
              </a:spcBef>
              <a:spcAft>
                <a:spcPts val="0"/>
              </a:spcAft>
              <a:buSzPts val="1800"/>
              <a:buNone/>
            </a:pPr>
            <a:r>
              <a:rPr lang="en-US"/>
              <a:t>D) Loss of taste</a:t>
            </a:r>
            <a:endParaRPr/>
          </a:p>
        </p:txBody>
      </p:sp>
      <p:sp>
        <p:nvSpPr>
          <p:cNvPr id="794" name="Google Shape;794;p106"/>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7"/>
          <p:cNvSpPr txBox="1"/>
          <p:nvPr/>
        </p:nvSpPr>
        <p:spPr>
          <a:xfrm>
            <a:off x="318000" y="2740724"/>
            <a:ext cx="11556000" cy="1259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Myasthenia Gravis  </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08"/>
          <p:cNvSpPr txBox="1"/>
          <p:nvPr/>
        </p:nvSpPr>
        <p:spPr>
          <a:xfrm>
            <a:off x="0" y="0"/>
            <a:ext cx="2812800" cy="6932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4300" b="0" i="0" u="none" strike="noStrike" cap="none">
                <a:solidFill>
                  <a:srgbClr val="FFFFFF"/>
                </a:solidFill>
                <a:latin typeface="Calibri"/>
                <a:ea typeface="Calibri"/>
                <a:cs typeface="Calibri"/>
                <a:sym typeface="Calibri"/>
              </a:rPr>
              <a:t>Myasthenia Gravis  </a:t>
            </a:r>
            <a:endParaRPr sz="4300" b="0" i="0" u="none" strike="noStrike" cap="none">
              <a:solidFill>
                <a:srgbClr val="FFFFFF"/>
              </a:solidFill>
              <a:latin typeface="Calibri"/>
              <a:ea typeface="Calibri"/>
              <a:cs typeface="Calibri"/>
              <a:sym typeface="Calibri"/>
            </a:endParaRPr>
          </a:p>
        </p:txBody>
      </p:sp>
      <p:sp>
        <p:nvSpPr>
          <p:cNvPr id="807" name="Google Shape;807;p108"/>
          <p:cNvSpPr/>
          <p:nvPr/>
        </p:nvSpPr>
        <p:spPr>
          <a:xfrm>
            <a:off x="3017400" y="119600"/>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108"/>
          <p:cNvSpPr txBox="1"/>
          <p:nvPr/>
        </p:nvSpPr>
        <p:spPr>
          <a:xfrm>
            <a:off x="3555775" y="8600"/>
            <a:ext cx="84813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Definition: </a:t>
            </a:r>
            <a:r>
              <a:rPr lang="en-US" sz="1400" b="1" i="0" u="none" strike="noStrike" cap="none">
                <a:solidFill>
                  <a:srgbClr val="000000"/>
                </a:solidFill>
                <a:latin typeface="Calibri"/>
                <a:ea typeface="Calibri"/>
                <a:cs typeface="Calibri"/>
                <a:sym typeface="Calibri"/>
              </a:rPr>
              <a:t>Myasthenia gravis is an autoimmune condition that causes muscle weakness that gets progressively worse with activity and improves with rest typically women under 40 and men over 60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809" name="Google Shape;809;p108"/>
          <p:cNvSpPr/>
          <p:nvPr/>
        </p:nvSpPr>
        <p:spPr>
          <a:xfrm>
            <a:off x="3017400" y="1123600"/>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108"/>
          <p:cNvSpPr txBox="1"/>
          <p:nvPr/>
        </p:nvSpPr>
        <p:spPr>
          <a:xfrm>
            <a:off x="3650800" y="879750"/>
            <a:ext cx="84813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Causes:</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Binding of autoantibodies to acetylcholine receptors in NMJ - blocks postsynaptic receptor - increased activity leads to more receptors blocked - less muscle stimulation with increased activity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Can be inherited </a:t>
            </a:r>
            <a:endParaRPr sz="1400" b="1" i="0" u="none" strike="noStrike" cap="none">
              <a:solidFill>
                <a:srgbClr val="000000"/>
              </a:solidFill>
              <a:latin typeface="Calibri"/>
              <a:ea typeface="Calibri"/>
              <a:cs typeface="Calibri"/>
              <a:sym typeface="Calibri"/>
            </a:endParaRPr>
          </a:p>
        </p:txBody>
      </p:sp>
      <p:sp>
        <p:nvSpPr>
          <p:cNvPr id="811" name="Google Shape;811;p108"/>
          <p:cNvSpPr txBox="1"/>
          <p:nvPr/>
        </p:nvSpPr>
        <p:spPr>
          <a:xfrm>
            <a:off x="3650800" y="2127600"/>
            <a:ext cx="8481300" cy="212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Signs and symptoms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muscle weakness that worsens during physical activity and improves after rest.</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Nearly all patients with the condition will experience some form of eye-related symptoms at some point e.g ptosis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Proximal muscles are more affected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Weakness may be observed in the small muscles of the hands, as well as the deltoid, triceps, and bulbar muscles, which are responsible for chewing and speaking.</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does not typically cause muscle wasting or affect sensation.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Seizures may be a possible complication </a:t>
            </a:r>
            <a:endParaRPr sz="1400" b="1" i="0" u="none" strike="noStrike" cap="none">
              <a:solidFill>
                <a:srgbClr val="000000"/>
              </a:solidFill>
              <a:latin typeface="Calibri"/>
              <a:ea typeface="Calibri"/>
              <a:cs typeface="Calibri"/>
              <a:sym typeface="Calibri"/>
            </a:endParaRPr>
          </a:p>
        </p:txBody>
      </p:sp>
      <p:sp>
        <p:nvSpPr>
          <p:cNvPr id="812" name="Google Shape;812;p108"/>
          <p:cNvSpPr txBox="1"/>
          <p:nvPr/>
        </p:nvSpPr>
        <p:spPr>
          <a:xfrm>
            <a:off x="3723500" y="4036200"/>
            <a:ext cx="57498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Investigations and diagnosis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Clinical diagnosis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Detection of Ach receptor antibodies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TFT’s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CT/MRI of the thymus to look for thymoma </a:t>
            </a:r>
            <a:endParaRPr sz="1400" b="1" i="0" u="none" strike="noStrike" cap="none">
              <a:solidFill>
                <a:srgbClr val="000000"/>
              </a:solidFill>
              <a:latin typeface="Calibri"/>
              <a:ea typeface="Calibri"/>
              <a:cs typeface="Calibri"/>
              <a:sym typeface="Calibri"/>
            </a:endParaRPr>
          </a:p>
        </p:txBody>
      </p:sp>
      <p:sp>
        <p:nvSpPr>
          <p:cNvPr id="813" name="Google Shape;813;p108"/>
          <p:cNvSpPr txBox="1"/>
          <p:nvPr/>
        </p:nvSpPr>
        <p:spPr>
          <a:xfrm>
            <a:off x="3723500" y="5239500"/>
            <a:ext cx="74244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Treatment</a:t>
            </a:r>
            <a:r>
              <a:rPr lang="en-US" sz="1400" b="1" i="0" u="none" strike="noStrike" cap="none">
                <a:solidFill>
                  <a:srgbClr val="000000"/>
                </a:solidFill>
                <a:latin typeface="Calibri"/>
                <a:ea typeface="Calibri"/>
                <a:cs typeface="Calibri"/>
                <a:sym typeface="Calibri"/>
              </a:rPr>
              <a: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Symptomatic treatment with reversible acetylcholinesterase inhibitors - pyridostigmine/neostigmine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immunosuppression - prednisolone/azathioprine suppresses the production of antibodies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Monoclonal antibodies - Rituximab/eculizumab - targets B cells and reduces production of antibodies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Thymectomy </a:t>
            </a:r>
            <a:endParaRPr sz="1400" b="1" i="0" u="none" strike="noStrike" cap="none">
              <a:solidFill>
                <a:srgbClr val="000000"/>
              </a:solidFill>
              <a:latin typeface="Calibri"/>
              <a:ea typeface="Calibri"/>
              <a:cs typeface="Calibri"/>
              <a:sym typeface="Calibri"/>
            </a:endParaRPr>
          </a:p>
        </p:txBody>
      </p:sp>
      <p:sp>
        <p:nvSpPr>
          <p:cNvPr id="814" name="Google Shape;814;p108"/>
          <p:cNvSpPr/>
          <p:nvPr/>
        </p:nvSpPr>
        <p:spPr>
          <a:xfrm>
            <a:off x="2987450" y="2619625"/>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108"/>
          <p:cNvSpPr/>
          <p:nvPr/>
        </p:nvSpPr>
        <p:spPr>
          <a:xfrm>
            <a:off x="3023788" y="4329325"/>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108"/>
          <p:cNvSpPr/>
          <p:nvPr/>
        </p:nvSpPr>
        <p:spPr>
          <a:xfrm>
            <a:off x="3067063" y="5873400"/>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7" name="Google Shape;817;p108"/>
          <p:cNvPicPr preferRelativeResize="0"/>
          <p:nvPr/>
        </p:nvPicPr>
        <p:blipFill rotWithShape="1">
          <a:blip r:embed="rId3">
            <a:alphaModFix/>
          </a:blip>
          <a:srcRect/>
          <a:stretch/>
        </p:blipFill>
        <p:spPr>
          <a:xfrm>
            <a:off x="0" y="0"/>
            <a:ext cx="2812800" cy="1575168"/>
          </a:xfrm>
          <a:prstGeom prst="rect">
            <a:avLst/>
          </a:prstGeom>
          <a:noFill/>
          <a:ln>
            <a:noFill/>
          </a:ln>
        </p:spPr>
      </p:pic>
      <p:pic>
        <p:nvPicPr>
          <p:cNvPr id="818" name="Google Shape;818;p108"/>
          <p:cNvPicPr preferRelativeResize="0"/>
          <p:nvPr/>
        </p:nvPicPr>
        <p:blipFill rotWithShape="1">
          <a:blip r:embed="rId4">
            <a:alphaModFix/>
          </a:blip>
          <a:srcRect/>
          <a:stretch/>
        </p:blipFill>
        <p:spPr>
          <a:xfrm>
            <a:off x="1" y="4842782"/>
            <a:ext cx="2812800" cy="208991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09"/>
          <p:cNvSpPr txBox="1"/>
          <p:nvPr/>
        </p:nvSpPr>
        <p:spPr>
          <a:xfrm>
            <a:off x="318000" y="2740724"/>
            <a:ext cx="11556000" cy="1259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Lambert-Eaton syndrome   </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10"/>
          <p:cNvSpPr txBox="1"/>
          <p:nvPr/>
        </p:nvSpPr>
        <p:spPr>
          <a:xfrm>
            <a:off x="0" y="0"/>
            <a:ext cx="2425800" cy="6932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4300" b="0" i="0" u="none" strike="noStrike" cap="none">
                <a:solidFill>
                  <a:srgbClr val="FFFFFF"/>
                </a:solidFill>
                <a:latin typeface="Calibri"/>
                <a:ea typeface="Calibri"/>
                <a:cs typeface="Calibri"/>
                <a:sym typeface="Calibri"/>
              </a:rPr>
              <a:t>Lambert-Eaton Syndrome  </a:t>
            </a:r>
            <a:endParaRPr sz="4300" b="0" i="0" u="none" strike="noStrike" cap="none">
              <a:solidFill>
                <a:srgbClr val="FFFFFF"/>
              </a:solidFill>
              <a:latin typeface="Calibri"/>
              <a:ea typeface="Calibri"/>
              <a:cs typeface="Calibri"/>
              <a:sym typeface="Calibri"/>
            </a:endParaRPr>
          </a:p>
        </p:txBody>
      </p:sp>
      <p:sp>
        <p:nvSpPr>
          <p:cNvPr id="831" name="Google Shape;831;p110"/>
          <p:cNvSpPr/>
          <p:nvPr/>
        </p:nvSpPr>
        <p:spPr>
          <a:xfrm>
            <a:off x="2577925" y="198800"/>
            <a:ext cx="10485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110"/>
          <p:cNvSpPr txBox="1"/>
          <p:nvPr/>
        </p:nvSpPr>
        <p:spPr>
          <a:xfrm>
            <a:off x="3710700" y="103700"/>
            <a:ext cx="8481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Definition:</a:t>
            </a:r>
            <a:r>
              <a:rPr lang="en-US" sz="1400" b="1" i="0" u="none" strike="noStrike" cap="none">
                <a:solidFill>
                  <a:srgbClr val="000000"/>
                </a:solidFill>
                <a:latin typeface="Calibri"/>
                <a:ea typeface="Calibri"/>
                <a:cs typeface="Calibri"/>
                <a:sym typeface="Calibri"/>
              </a:rPr>
              <a:t> Typically occurs in patients with small-cell lung cancer, results in autoantibodies against voltage gated calcium channels in SCLC cells which also target VGCC in the presynaptic terminals - less acetylcholine released</a:t>
            </a:r>
            <a:endParaRPr sz="1400" b="1" i="0" u="none" strike="noStrike" cap="none">
              <a:solidFill>
                <a:srgbClr val="000000"/>
              </a:solidFill>
              <a:latin typeface="Calibri"/>
              <a:ea typeface="Calibri"/>
              <a:cs typeface="Calibri"/>
              <a:sym typeface="Calibri"/>
            </a:endParaRPr>
          </a:p>
        </p:txBody>
      </p:sp>
      <p:sp>
        <p:nvSpPr>
          <p:cNvPr id="833" name="Google Shape;833;p110"/>
          <p:cNvSpPr/>
          <p:nvPr/>
        </p:nvSpPr>
        <p:spPr>
          <a:xfrm>
            <a:off x="2577925" y="1572450"/>
            <a:ext cx="7923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110"/>
          <p:cNvSpPr txBox="1"/>
          <p:nvPr/>
        </p:nvSpPr>
        <p:spPr>
          <a:xfrm>
            <a:off x="3626325" y="1190763"/>
            <a:ext cx="84813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Signs and symptoms</a:t>
            </a:r>
            <a:r>
              <a:rPr lang="en-US" sz="1400" b="1" i="0" u="none" strike="noStrike" cap="none">
                <a:solidFill>
                  <a:srgbClr val="000000"/>
                </a:solidFill>
                <a:latin typeface="Calibri"/>
                <a:ea typeface="Calibri"/>
                <a:cs typeface="Calibri"/>
                <a:sym typeface="Calibri"/>
              </a:rPr>
              <a:t> → very similar to Myasthenia gravis!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Insidious development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proximal muscles most notably affected - proximal leg muscle weakness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intraocular muscles affected - diplopia</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levator muscles in eyelid - causes drooping ptosis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oropharyngeal muscles - slurred speech and swallowing problems - dysphagia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autonomic dysfunction - dry mouth, blurred vision, impotence, dizziness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reduced tendon reflexes</a:t>
            </a:r>
            <a:endParaRPr sz="1400" b="1" i="0" u="none" strike="noStrike" cap="none">
              <a:solidFill>
                <a:srgbClr val="000000"/>
              </a:solidFill>
              <a:latin typeface="Calibri"/>
              <a:ea typeface="Calibri"/>
              <a:cs typeface="Calibri"/>
              <a:sym typeface="Calibri"/>
            </a:endParaRPr>
          </a:p>
        </p:txBody>
      </p:sp>
      <p:sp>
        <p:nvSpPr>
          <p:cNvPr id="835" name="Google Shape;835;p110"/>
          <p:cNvSpPr txBox="1"/>
          <p:nvPr/>
        </p:nvSpPr>
        <p:spPr>
          <a:xfrm>
            <a:off x="3626325" y="3364125"/>
            <a:ext cx="57498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Investigations and diagnosis</a:t>
            </a:r>
            <a:r>
              <a:rPr lang="en-US" sz="1400" b="1" i="0" u="none" strike="noStrike" cap="none">
                <a:solidFill>
                  <a:srgbClr val="000000"/>
                </a:solidFill>
                <a:latin typeface="Calibri"/>
                <a:ea typeface="Calibri"/>
                <a:cs typeface="Calibri"/>
                <a:sym typeface="Calibri"/>
              </a:rPr>
              <a: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Detection of Ach receptor antibodies indicated myasthenia gravis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nerve stimulation tests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MRI for potential malignancy - small cell lung cancer </a:t>
            </a:r>
            <a:endParaRPr sz="1400" b="1" i="0" u="none" strike="noStrike" cap="none">
              <a:solidFill>
                <a:srgbClr val="000000"/>
              </a:solidFill>
              <a:latin typeface="Calibri"/>
              <a:ea typeface="Calibri"/>
              <a:cs typeface="Calibri"/>
              <a:sym typeface="Calibri"/>
            </a:endParaRPr>
          </a:p>
        </p:txBody>
      </p:sp>
      <p:sp>
        <p:nvSpPr>
          <p:cNvPr id="836" name="Google Shape;836;p110"/>
          <p:cNvSpPr txBox="1"/>
          <p:nvPr/>
        </p:nvSpPr>
        <p:spPr>
          <a:xfrm>
            <a:off x="3766075" y="4540675"/>
            <a:ext cx="57498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Treatment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Treat any malignancy initially if present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Acetylcholinesterase inhibitors - </a:t>
            </a:r>
            <a:r>
              <a:rPr lang="en-US" sz="1400" b="1" i="0" u="none" strike="noStrike" cap="none">
                <a:solidFill>
                  <a:schemeClr val="dk1"/>
                </a:solidFill>
                <a:latin typeface="Calibri"/>
                <a:ea typeface="Calibri"/>
                <a:cs typeface="Calibri"/>
                <a:sym typeface="Calibri"/>
              </a:rPr>
              <a:t>pyridostigmine/neostigmine </a:t>
            </a:r>
            <a:endParaRPr sz="1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 Amifampridine - improves muscle strength - more acetylcholine released in NMJ</a:t>
            </a:r>
            <a:endParaRPr sz="1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 Can consider immunosuppression/ IV immunoglobulin/ plasmapheresis in severe cases </a:t>
            </a:r>
            <a:endParaRPr sz="1400" b="1" i="0" u="none" strike="noStrike" cap="none">
              <a:solidFill>
                <a:schemeClr val="dk1"/>
              </a:solidFill>
              <a:latin typeface="Calibri"/>
              <a:ea typeface="Calibri"/>
              <a:cs typeface="Calibri"/>
              <a:sym typeface="Calibri"/>
            </a:endParaRPr>
          </a:p>
        </p:txBody>
      </p:sp>
      <p:sp>
        <p:nvSpPr>
          <p:cNvPr id="837" name="Google Shape;837;p110"/>
          <p:cNvSpPr/>
          <p:nvPr/>
        </p:nvSpPr>
        <p:spPr>
          <a:xfrm>
            <a:off x="2620525" y="3674775"/>
            <a:ext cx="7923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110"/>
          <p:cNvSpPr/>
          <p:nvPr/>
        </p:nvSpPr>
        <p:spPr>
          <a:xfrm>
            <a:off x="2622009" y="5074975"/>
            <a:ext cx="7923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9" name="Google Shape;839;p110"/>
          <p:cNvPicPr preferRelativeResize="0"/>
          <p:nvPr/>
        </p:nvPicPr>
        <p:blipFill rotWithShape="1">
          <a:blip r:embed="rId3">
            <a:alphaModFix/>
          </a:blip>
          <a:srcRect/>
          <a:stretch/>
        </p:blipFill>
        <p:spPr>
          <a:xfrm>
            <a:off x="0" y="0"/>
            <a:ext cx="2425800" cy="2466350"/>
          </a:xfrm>
          <a:prstGeom prst="rect">
            <a:avLst/>
          </a:prstGeom>
          <a:noFill/>
          <a:ln>
            <a:noFill/>
          </a:ln>
        </p:spPr>
      </p:pic>
      <p:pic>
        <p:nvPicPr>
          <p:cNvPr id="840" name="Google Shape;840;p110"/>
          <p:cNvPicPr preferRelativeResize="0"/>
          <p:nvPr/>
        </p:nvPicPr>
        <p:blipFill rotWithShape="1">
          <a:blip r:embed="rId4">
            <a:alphaModFix/>
          </a:blip>
          <a:srcRect/>
          <a:stretch/>
        </p:blipFill>
        <p:spPr>
          <a:xfrm>
            <a:off x="0" y="4990127"/>
            <a:ext cx="2425800" cy="194257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11"/>
          <p:cNvSpPr txBox="1"/>
          <p:nvPr/>
        </p:nvSpPr>
        <p:spPr>
          <a:xfrm>
            <a:off x="318000" y="2740724"/>
            <a:ext cx="11556000" cy="1259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syncope</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12"/>
          <p:cNvSpPr txBox="1"/>
          <p:nvPr/>
        </p:nvSpPr>
        <p:spPr>
          <a:xfrm>
            <a:off x="0" y="8600"/>
            <a:ext cx="2425800" cy="69240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4300" b="0" i="0" u="none" strike="noStrike" cap="none">
                <a:solidFill>
                  <a:srgbClr val="FFFFFF"/>
                </a:solidFill>
                <a:latin typeface="Calibri"/>
                <a:ea typeface="Calibri"/>
                <a:cs typeface="Calibri"/>
                <a:sym typeface="Calibri"/>
              </a:rPr>
              <a:t>Syncope  </a:t>
            </a:r>
            <a:endParaRPr sz="4300" b="0" i="0" u="none" strike="noStrike" cap="none">
              <a:solidFill>
                <a:srgbClr val="FFFFFF"/>
              </a:solidFill>
              <a:latin typeface="Calibri"/>
              <a:ea typeface="Calibri"/>
              <a:cs typeface="Calibri"/>
              <a:sym typeface="Calibri"/>
            </a:endParaRPr>
          </a:p>
        </p:txBody>
      </p:sp>
      <p:sp>
        <p:nvSpPr>
          <p:cNvPr id="853" name="Google Shape;853;p112"/>
          <p:cNvSpPr/>
          <p:nvPr/>
        </p:nvSpPr>
        <p:spPr>
          <a:xfrm>
            <a:off x="2528700" y="154875"/>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112"/>
          <p:cNvSpPr txBox="1"/>
          <p:nvPr/>
        </p:nvSpPr>
        <p:spPr>
          <a:xfrm>
            <a:off x="3555775" y="8600"/>
            <a:ext cx="8481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Definition</a:t>
            </a:r>
            <a:r>
              <a:rPr lang="en-US" sz="1400" b="1" i="0" u="none" strike="noStrike" cap="none">
                <a:solidFill>
                  <a:srgbClr val="000000"/>
                </a:solidFill>
                <a:latin typeface="Calibri"/>
                <a:ea typeface="Calibri"/>
                <a:cs typeface="Calibri"/>
                <a:sym typeface="Calibri"/>
              </a:rPr>
              <a:t> → term used to describe the event of temporarily losing consciousness due to a disruption of blood flow to the brain, often leading to a fall. Syncopal episodes are also known as vasovagal episodes/fainting.</a:t>
            </a:r>
            <a:endParaRPr sz="1400" b="1" i="0" u="none" strike="noStrike" cap="none">
              <a:solidFill>
                <a:srgbClr val="000000"/>
              </a:solidFill>
              <a:latin typeface="Calibri"/>
              <a:ea typeface="Calibri"/>
              <a:cs typeface="Calibri"/>
              <a:sym typeface="Calibri"/>
            </a:endParaRPr>
          </a:p>
        </p:txBody>
      </p:sp>
      <p:sp>
        <p:nvSpPr>
          <p:cNvPr id="855" name="Google Shape;855;p112"/>
          <p:cNvSpPr/>
          <p:nvPr/>
        </p:nvSpPr>
        <p:spPr>
          <a:xfrm>
            <a:off x="2528700" y="1602375"/>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112"/>
          <p:cNvSpPr txBox="1"/>
          <p:nvPr/>
        </p:nvSpPr>
        <p:spPr>
          <a:xfrm>
            <a:off x="3555775" y="976500"/>
            <a:ext cx="84813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Signs and symptoms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prodromal - what the patient felt prior to the attack → Hot or clammy/ sweaty/ heavy/ light headed/dizzy/blurry vision/headache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Suddenly losing consciousness and falling to the ground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Unconscious on the ground for a few seconds to a minute as blood returns to their brain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There may be some twitching, shaking or convulsion activity, which can be confused with a seizure</a:t>
            </a:r>
            <a:endParaRPr sz="1400" b="1" i="0" u="none" strike="noStrike" cap="none">
              <a:solidFill>
                <a:srgbClr val="000000"/>
              </a:solidFill>
              <a:latin typeface="Calibri"/>
              <a:ea typeface="Calibri"/>
              <a:cs typeface="Calibri"/>
              <a:sym typeface="Calibri"/>
            </a:endParaRPr>
          </a:p>
        </p:txBody>
      </p:sp>
      <p:sp>
        <p:nvSpPr>
          <p:cNvPr id="857" name="Google Shape;857;p112"/>
          <p:cNvSpPr txBox="1"/>
          <p:nvPr/>
        </p:nvSpPr>
        <p:spPr>
          <a:xfrm>
            <a:off x="3278638" y="4370950"/>
            <a:ext cx="4103400" cy="277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Investigations and diagnosis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Full history and examination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ECG, particularly assessing for arrhythmia and the QT interval for long QT syndrome</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24 hour ECG if paroxysmal arrhythmias are suspected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Echocardiogram if structural heart disease is suspected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Bloods, including a full blood count (anaemia), electrolytes (arrhythmias and seizures) and blood glucose (diabetes)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858" name="Google Shape;858;p112"/>
          <p:cNvSpPr txBox="1"/>
          <p:nvPr/>
        </p:nvSpPr>
        <p:spPr>
          <a:xfrm>
            <a:off x="7504413" y="4752000"/>
            <a:ext cx="48372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Treatment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avoid triggers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Avoid dehydration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Avoid missing meals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Avoid standing still for long periods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When experiencing prodromal symptoms such as sweating and dizziness, sit or lie down, have some water or something to eat and wait until feeling better</a:t>
            </a:r>
            <a:endParaRPr sz="1400" b="1" i="0" u="none" strike="noStrike" cap="none">
              <a:solidFill>
                <a:srgbClr val="000000"/>
              </a:solidFill>
              <a:latin typeface="Calibri"/>
              <a:ea typeface="Calibri"/>
              <a:cs typeface="Calibri"/>
              <a:sym typeface="Calibri"/>
            </a:endParaRPr>
          </a:p>
        </p:txBody>
      </p:sp>
      <p:sp>
        <p:nvSpPr>
          <p:cNvPr id="859" name="Google Shape;859;p112"/>
          <p:cNvSpPr txBox="1"/>
          <p:nvPr/>
        </p:nvSpPr>
        <p:spPr>
          <a:xfrm>
            <a:off x="3555775" y="460725"/>
            <a:ext cx="8481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alibri"/>
                <a:ea typeface="Calibri"/>
                <a:cs typeface="Calibri"/>
                <a:sym typeface="Calibri"/>
              </a:rPr>
              <a:t>Strong stimulus in vagus nerve→ parasympathetic NS stimulated → Counteracts sympathetic NS → blood vessels delivering blood to brain vasodilation → Cerebral circulation BP drops → hypoperfusion of brain </a:t>
            </a:r>
            <a:endParaRPr sz="1400" b="1" i="0" u="none" strike="noStrike" cap="none">
              <a:solidFill>
                <a:srgbClr val="0000FF"/>
              </a:solidFill>
              <a:latin typeface="Calibri"/>
              <a:ea typeface="Calibri"/>
              <a:cs typeface="Calibri"/>
              <a:sym typeface="Calibri"/>
            </a:endParaRPr>
          </a:p>
        </p:txBody>
      </p:sp>
      <p:sp>
        <p:nvSpPr>
          <p:cNvPr id="860" name="Google Shape;860;p112"/>
          <p:cNvSpPr txBox="1"/>
          <p:nvPr/>
        </p:nvSpPr>
        <p:spPr>
          <a:xfrm>
            <a:off x="3278650" y="2441700"/>
            <a:ext cx="4709100" cy="212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Causes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rgbClr val="000000"/>
                </a:solidFill>
                <a:latin typeface="Calibri"/>
                <a:ea typeface="Calibri"/>
                <a:cs typeface="Calibri"/>
                <a:sym typeface="Calibri"/>
              </a:rPr>
              <a:t>Primary syncope - simple fainting </a:t>
            </a:r>
            <a:endParaRPr sz="1400" b="1" i="0" u="sng"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→Dehydration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→Missed meals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→Extended standing in a warm environment, such as a school assembly</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→A vasovagal response to a stimuli, such as sudden surprise, pain or the sight of blood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861" name="Google Shape;861;p112"/>
          <p:cNvSpPr txBox="1"/>
          <p:nvPr/>
        </p:nvSpPr>
        <p:spPr>
          <a:xfrm>
            <a:off x="7916925" y="2336675"/>
            <a:ext cx="4709100" cy="255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Causes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rgbClr val="000000"/>
                </a:solidFill>
                <a:latin typeface="Calibri"/>
                <a:ea typeface="Calibri"/>
                <a:cs typeface="Calibri"/>
                <a:sym typeface="Calibri"/>
              </a:rPr>
              <a:t>Secondary causes:</a:t>
            </a:r>
            <a:endParaRPr sz="1400" b="1" i="0" u="sng"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Hypoglycaemia</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Dehydration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Anaemia</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Infection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Anaphylaxis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Arrhythmias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Valvular heart disease</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Hypertrophic obstructive cardiomyopathy</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862" name="Google Shape;862;p112"/>
          <p:cNvSpPr/>
          <p:nvPr/>
        </p:nvSpPr>
        <p:spPr>
          <a:xfrm>
            <a:off x="2528700" y="3291000"/>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112"/>
          <p:cNvSpPr/>
          <p:nvPr/>
        </p:nvSpPr>
        <p:spPr>
          <a:xfrm>
            <a:off x="2607875" y="5493600"/>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4" name="Google Shape;864;p112"/>
          <p:cNvPicPr preferRelativeResize="0"/>
          <p:nvPr/>
        </p:nvPicPr>
        <p:blipFill rotWithShape="1">
          <a:blip r:embed="rId3">
            <a:alphaModFix/>
          </a:blip>
          <a:srcRect/>
          <a:stretch/>
        </p:blipFill>
        <p:spPr>
          <a:xfrm>
            <a:off x="0" y="8600"/>
            <a:ext cx="2425800" cy="1614254"/>
          </a:xfrm>
          <a:prstGeom prst="rect">
            <a:avLst/>
          </a:prstGeom>
          <a:noFill/>
          <a:ln>
            <a:noFill/>
          </a:ln>
        </p:spPr>
      </p:pic>
      <p:pic>
        <p:nvPicPr>
          <p:cNvPr id="865" name="Google Shape;865;p112"/>
          <p:cNvPicPr preferRelativeResize="0"/>
          <p:nvPr/>
        </p:nvPicPr>
        <p:blipFill rotWithShape="1">
          <a:blip r:embed="rId4">
            <a:alphaModFix/>
          </a:blip>
          <a:srcRect/>
          <a:stretch/>
        </p:blipFill>
        <p:spPr>
          <a:xfrm>
            <a:off x="0" y="5122580"/>
            <a:ext cx="2425800" cy="181002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3"/>
          <p:cNvSpPr txBox="1"/>
          <p:nvPr/>
        </p:nvSpPr>
        <p:spPr>
          <a:xfrm>
            <a:off x="318000" y="2740724"/>
            <a:ext cx="11556000" cy="1259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Carpal tunnel Syndrome  </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1000"/>
              </a:spcBef>
              <a:spcAft>
                <a:spcPts val="0"/>
              </a:spcAft>
              <a:buSzPct val="91836"/>
              <a:buNone/>
            </a:pPr>
            <a:r>
              <a:rPr lang="en-US"/>
              <a:t>Which of the following statements regarding Transient Ischaemic Attacks (TIA) is true?</a:t>
            </a:r>
            <a:endParaRPr/>
          </a:p>
          <a:p>
            <a:pPr marL="0" lvl="0" indent="0" algn="l" rtl="0">
              <a:lnSpc>
                <a:spcPct val="90000"/>
              </a:lnSpc>
              <a:spcBef>
                <a:spcPts val="1000"/>
              </a:spcBef>
              <a:spcAft>
                <a:spcPts val="0"/>
              </a:spcAft>
              <a:buSzPct val="91836"/>
              <a:buNone/>
            </a:pPr>
            <a:endParaRPr/>
          </a:p>
          <a:p>
            <a:pPr marL="0" lvl="0" indent="0" algn="l" rtl="0">
              <a:lnSpc>
                <a:spcPct val="90000"/>
              </a:lnSpc>
              <a:spcBef>
                <a:spcPts val="1000"/>
              </a:spcBef>
              <a:spcAft>
                <a:spcPts val="0"/>
              </a:spcAft>
              <a:buSzPct val="91836"/>
              <a:buNone/>
            </a:pPr>
            <a:r>
              <a:rPr lang="en-US"/>
              <a:t>A) TIA symptoms typically last longer than 24 hours.</a:t>
            </a:r>
            <a:endParaRPr/>
          </a:p>
          <a:p>
            <a:pPr marL="0" lvl="0" indent="0" algn="l" rtl="0">
              <a:lnSpc>
                <a:spcPct val="90000"/>
              </a:lnSpc>
              <a:spcBef>
                <a:spcPts val="1000"/>
              </a:spcBef>
              <a:spcAft>
                <a:spcPts val="0"/>
              </a:spcAft>
              <a:buSzPct val="91836"/>
              <a:buNone/>
            </a:pPr>
            <a:r>
              <a:rPr lang="en-US"/>
              <a:t>B) TIA is caused by a permanent blockage of blood flow to the brain.</a:t>
            </a:r>
            <a:endParaRPr/>
          </a:p>
          <a:p>
            <a:pPr marL="0" lvl="0" indent="0" algn="l" rtl="0">
              <a:lnSpc>
                <a:spcPct val="90000"/>
              </a:lnSpc>
              <a:spcBef>
                <a:spcPts val="1000"/>
              </a:spcBef>
              <a:spcAft>
                <a:spcPts val="0"/>
              </a:spcAft>
              <a:buSzPct val="91836"/>
              <a:buNone/>
            </a:pPr>
            <a:r>
              <a:rPr lang="en-US"/>
              <a:t>C) TIA is a medical emergency and requires immediate hospitalization.</a:t>
            </a:r>
            <a:endParaRPr/>
          </a:p>
          <a:p>
            <a:pPr marL="0" lvl="0" indent="0" algn="l" rtl="0">
              <a:lnSpc>
                <a:spcPct val="90000"/>
              </a:lnSpc>
              <a:spcBef>
                <a:spcPts val="1000"/>
              </a:spcBef>
              <a:spcAft>
                <a:spcPts val="0"/>
              </a:spcAft>
              <a:buSzPct val="91836"/>
              <a:buNone/>
            </a:pPr>
            <a:r>
              <a:rPr lang="en-US"/>
              <a:t>D) TIA symptoms can be identical to those of a stroke.</a:t>
            </a:r>
            <a:endParaRPr/>
          </a:p>
          <a:p>
            <a:pPr marL="0" lvl="0" indent="0" algn="l" rtl="0">
              <a:lnSpc>
                <a:spcPct val="90000"/>
              </a:lnSpc>
              <a:spcBef>
                <a:spcPts val="1000"/>
              </a:spcBef>
              <a:spcAft>
                <a:spcPts val="0"/>
              </a:spcAft>
              <a:buSzPct val="91836"/>
              <a:buNone/>
            </a:pPr>
            <a:endParaRPr/>
          </a:p>
          <a:p>
            <a:pPr marL="0" lvl="0" indent="0" algn="l" rtl="0">
              <a:lnSpc>
                <a:spcPct val="90000"/>
              </a:lnSpc>
              <a:spcBef>
                <a:spcPts val="1000"/>
              </a:spcBef>
              <a:spcAft>
                <a:spcPts val="0"/>
              </a:spcAft>
              <a:buSzPct val="91836"/>
              <a:buNone/>
            </a:pPr>
            <a:r>
              <a:rPr lang="en-US"/>
              <a:t>Choose one of the following answers:</a:t>
            </a:r>
            <a:endParaRPr/>
          </a:p>
          <a:p>
            <a:pPr marL="0" lvl="0" indent="0" algn="l" rtl="0">
              <a:lnSpc>
                <a:spcPct val="90000"/>
              </a:lnSpc>
              <a:spcBef>
                <a:spcPts val="1000"/>
              </a:spcBef>
              <a:spcAft>
                <a:spcPts val="0"/>
              </a:spcAft>
              <a:buSzPct val="91836"/>
              <a:buNone/>
            </a:pPr>
            <a:r>
              <a:rPr lang="en-US"/>
              <a:t>A) A only</a:t>
            </a:r>
            <a:endParaRPr/>
          </a:p>
          <a:p>
            <a:pPr marL="0" lvl="0" indent="0" algn="l" rtl="0">
              <a:lnSpc>
                <a:spcPct val="90000"/>
              </a:lnSpc>
              <a:spcBef>
                <a:spcPts val="1000"/>
              </a:spcBef>
              <a:spcAft>
                <a:spcPts val="0"/>
              </a:spcAft>
              <a:buSzPct val="91836"/>
              <a:buNone/>
            </a:pPr>
            <a:r>
              <a:rPr lang="en-US"/>
              <a:t>B) B only</a:t>
            </a:r>
            <a:endParaRPr/>
          </a:p>
          <a:p>
            <a:pPr marL="0" lvl="0" indent="0" algn="l" rtl="0">
              <a:lnSpc>
                <a:spcPct val="90000"/>
              </a:lnSpc>
              <a:spcBef>
                <a:spcPts val="1000"/>
              </a:spcBef>
              <a:spcAft>
                <a:spcPts val="0"/>
              </a:spcAft>
              <a:buSzPct val="91836"/>
              <a:buNone/>
            </a:pPr>
            <a:r>
              <a:rPr lang="en-US"/>
              <a:t>C) C only</a:t>
            </a:r>
            <a:endParaRPr/>
          </a:p>
          <a:p>
            <a:pPr marL="0" lvl="0" indent="0" algn="l" rtl="0">
              <a:lnSpc>
                <a:spcPct val="90000"/>
              </a:lnSpc>
              <a:spcBef>
                <a:spcPts val="1000"/>
              </a:spcBef>
              <a:spcAft>
                <a:spcPts val="0"/>
              </a:spcAft>
              <a:buSzPct val="91836"/>
              <a:buNone/>
            </a:pPr>
            <a:r>
              <a:rPr lang="en-US">
                <a:solidFill>
                  <a:srgbClr val="FF0000"/>
                </a:solidFill>
              </a:rPr>
              <a:t>D) D only</a:t>
            </a:r>
            <a:endParaRPr>
              <a:solidFill>
                <a:srgbClr val="FF0000"/>
              </a:solidFill>
            </a:endParaRPr>
          </a:p>
          <a:p>
            <a:pPr marL="0" lvl="0" indent="0" algn="l" rtl="0">
              <a:lnSpc>
                <a:spcPct val="90000"/>
              </a:lnSpc>
              <a:spcBef>
                <a:spcPts val="1000"/>
              </a:spcBef>
              <a:spcAft>
                <a:spcPts val="0"/>
              </a:spcAft>
              <a:buSzPct val="91836"/>
              <a:buNone/>
            </a:pPr>
            <a:r>
              <a:rPr lang="en-US"/>
              <a:t>E) D and C</a:t>
            </a:r>
            <a:endParaRPr/>
          </a:p>
        </p:txBody>
      </p:sp>
      <p:sp>
        <p:nvSpPr>
          <p:cNvPr id="258" name="Google Shape;258;p33"/>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14"/>
          <p:cNvSpPr txBox="1"/>
          <p:nvPr/>
        </p:nvSpPr>
        <p:spPr>
          <a:xfrm>
            <a:off x="0" y="0"/>
            <a:ext cx="2425800" cy="6932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4300" b="0" i="0" u="none" strike="noStrike" cap="none">
                <a:solidFill>
                  <a:srgbClr val="FFFFFF"/>
                </a:solidFill>
                <a:latin typeface="Calibri"/>
                <a:ea typeface="Calibri"/>
                <a:cs typeface="Calibri"/>
                <a:sym typeface="Calibri"/>
              </a:rPr>
              <a:t>Carpal Tunnel syndrome  </a:t>
            </a:r>
            <a:endParaRPr sz="4300" b="0" i="0" u="none" strike="noStrike" cap="none">
              <a:solidFill>
                <a:srgbClr val="FFFFFF"/>
              </a:solidFill>
              <a:latin typeface="Calibri"/>
              <a:ea typeface="Calibri"/>
              <a:cs typeface="Calibri"/>
              <a:sym typeface="Calibri"/>
            </a:endParaRPr>
          </a:p>
        </p:txBody>
      </p:sp>
      <p:sp>
        <p:nvSpPr>
          <p:cNvPr id="878" name="Google Shape;878;p114"/>
          <p:cNvSpPr/>
          <p:nvPr/>
        </p:nvSpPr>
        <p:spPr>
          <a:xfrm>
            <a:off x="2746438" y="103700"/>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114"/>
          <p:cNvSpPr txBox="1"/>
          <p:nvPr/>
        </p:nvSpPr>
        <p:spPr>
          <a:xfrm>
            <a:off x="3555775" y="8600"/>
            <a:ext cx="8481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Definition</a:t>
            </a:r>
            <a:r>
              <a:rPr lang="en-US" sz="1400" b="1" i="0" u="none" strike="noStrike" cap="none">
                <a:solidFill>
                  <a:srgbClr val="000000"/>
                </a:solidFill>
                <a:latin typeface="Calibri"/>
                <a:ea typeface="Calibri"/>
                <a:cs typeface="Calibri"/>
                <a:sym typeface="Calibri"/>
              </a:rPr>
              <a:t> → Compression of the media; nerve as it travels through the carpal tunnel - causes pain and numbness in median nerve distribution on the hand </a:t>
            </a:r>
            <a:endParaRPr sz="1400" b="1" i="0" u="none" strike="noStrike" cap="none">
              <a:solidFill>
                <a:srgbClr val="000000"/>
              </a:solidFill>
              <a:latin typeface="Calibri"/>
              <a:ea typeface="Calibri"/>
              <a:cs typeface="Calibri"/>
              <a:sym typeface="Calibri"/>
            </a:endParaRPr>
          </a:p>
        </p:txBody>
      </p:sp>
      <p:sp>
        <p:nvSpPr>
          <p:cNvPr id="880" name="Google Shape;880;p114"/>
          <p:cNvSpPr/>
          <p:nvPr/>
        </p:nvSpPr>
        <p:spPr>
          <a:xfrm>
            <a:off x="2746450" y="973475"/>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114"/>
          <p:cNvSpPr txBox="1"/>
          <p:nvPr/>
        </p:nvSpPr>
        <p:spPr>
          <a:xfrm>
            <a:off x="7068875" y="3483950"/>
            <a:ext cx="33042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Signs and symptoms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rgbClr val="000000"/>
                </a:solidFill>
                <a:latin typeface="Calibri"/>
                <a:ea typeface="Calibri"/>
                <a:cs typeface="Calibri"/>
                <a:sym typeface="Calibri"/>
              </a:rPr>
              <a:t>Sensory symptoms: </a:t>
            </a:r>
            <a:endParaRPr sz="1400" b="1" i="0" u="sng"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Numbness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Paraesthesia (pins and needles or tingling)</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Burning sensation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Pain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worse at night </a:t>
            </a:r>
            <a:endParaRPr sz="1400" b="1" i="0" u="none" strike="noStrike" cap="none">
              <a:solidFill>
                <a:srgbClr val="000000"/>
              </a:solidFill>
              <a:latin typeface="Calibri"/>
              <a:ea typeface="Calibri"/>
              <a:cs typeface="Calibri"/>
              <a:sym typeface="Calibri"/>
            </a:endParaRPr>
          </a:p>
        </p:txBody>
      </p:sp>
      <p:sp>
        <p:nvSpPr>
          <p:cNvPr id="882" name="Google Shape;882;p114"/>
          <p:cNvSpPr txBox="1"/>
          <p:nvPr/>
        </p:nvSpPr>
        <p:spPr>
          <a:xfrm>
            <a:off x="8382250" y="1153050"/>
            <a:ext cx="3304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Investigations and diagnosis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Special tests - Phalen's and Tinel’s test</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nerve conduction studies</a:t>
            </a:r>
            <a:endParaRPr sz="1400" b="0" i="0" u="none" strike="noStrike" cap="none">
              <a:solidFill>
                <a:srgbClr val="000000"/>
              </a:solidFill>
              <a:latin typeface="Calibri"/>
              <a:ea typeface="Calibri"/>
              <a:cs typeface="Calibri"/>
              <a:sym typeface="Calibri"/>
            </a:endParaRPr>
          </a:p>
        </p:txBody>
      </p:sp>
      <p:sp>
        <p:nvSpPr>
          <p:cNvPr id="883" name="Google Shape;883;p114"/>
          <p:cNvSpPr txBox="1"/>
          <p:nvPr/>
        </p:nvSpPr>
        <p:spPr>
          <a:xfrm>
            <a:off x="3654450" y="5322825"/>
            <a:ext cx="57498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Treatment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Rest and altered activities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Wrist splints that maintain a neutral position of the wrist can be worn at → night (for a minimum of 4 weeks)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Steroid injections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Surgery</a:t>
            </a:r>
            <a:endParaRPr sz="1400" b="1" i="0" u="none" strike="noStrike" cap="none">
              <a:solidFill>
                <a:srgbClr val="000000"/>
              </a:solidFill>
              <a:latin typeface="Calibri"/>
              <a:ea typeface="Calibri"/>
              <a:cs typeface="Calibri"/>
              <a:sym typeface="Calibri"/>
            </a:endParaRPr>
          </a:p>
        </p:txBody>
      </p:sp>
      <p:sp>
        <p:nvSpPr>
          <p:cNvPr id="884" name="Google Shape;884;p114"/>
          <p:cNvSpPr txBox="1"/>
          <p:nvPr/>
        </p:nvSpPr>
        <p:spPr>
          <a:xfrm>
            <a:off x="3569550" y="529100"/>
            <a:ext cx="84813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Causes: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Swelling of the carpal tunnel contents - swelling of the tendon sheaths due to repetitive strain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Narrowing of the tunnel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most cases idiopathic </a:t>
            </a:r>
            <a:endParaRPr sz="1400" b="1" i="0" u="none" strike="noStrike" cap="none">
              <a:solidFill>
                <a:srgbClr val="000000"/>
              </a:solidFill>
              <a:latin typeface="Calibri"/>
              <a:ea typeface="Calibri"/>
              <a:cs typeface="Calibri"/>
              <a:sym typeface="Calibri"/>
            </a:endParaRPr>
          </a:p>
        </p:txBody>
      </p:sp>
      <p:sp>
        <p:nvSpPr>
          <p:cNvPr id="885" name="Google Shape;885;p114"/>
          <p:cNvSpPr txBox="1"/>
          <p:nvPr/>
        </p:nvSpPr>
        <p:spPr>
          <a:xfrm>
            <a:off x="3654450" y="1626975"/>
            <a:ext cx="31344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Risk factors:</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Repetitive strain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Obesity</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Perimenopause</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Rheumatoid arthritis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Diabetes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Acromegaly</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Hypothyroidism</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886" name="Google Shape;886;p114"/>
          <p:cNvSpPr txBox="1"/>
          <p:nvPr/>
        </p:nvSpPr>
        <p:spPr>
          <a:xfrm>
            <a:off x="3764675" y="3483950"/>
            <a:ext cx="33042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Signs and symptoms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rgbClr val="000000"/>
                </a:solidFill>
                <a:latin typeface="Calibri"/>
                <a:ea typeface="Calibri"/>
                <a:cs typeface="Calibri"/>
                <a:sym typeface="Calibri"/>
              </a:rPr>
              <a:t>motor symptoms: </a:t>
            </a:r>
            <a:endParaRPr sz="1400" b="1" i="0" u="sng"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Weakness of thumb movements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Weakness of grip strength</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Difficulty with fine movements involving the thumb</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Wasting of the thenar muscles (muscle atrophy)</a:t>
            </a:r>
            <a:endParaRPr sz="1400" b="1" i="0" u="none" strike="noStrike" cap="none">
              <a:solidFill>
                <a:srgbClr val="000000"/>
              </a:solidFill>
              <a:latin typeface="Calibri"/>
              <a:ea typeface="Calibri"/>
              <a:cs typeface="Calibri"/>
              <a:sym typeface="Calibri"/>
            </a:endParaRPr>
          </a:p>
        </p:txBody>
      </p:sp>
      <p:sp>
        <p:nvSpPr>
          <p:cNvPr id="887" name="Google Shape;887;p114"/>
          <p:cNvSpPr/>
          <p:nvPr/>
        </p:nvSpPr>
        <p:spPr>
          <a:xfrm>
            <a:off x="2795763" y="2243925"/>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114"/>
          <p:cNvSpPr/>
          <p:nvPr/>
        </p:nvSpPr>
        <p:spPr>
          <a:xfrm>
            <a:off x="2795763" y="5848875"/>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114"/>
          <p:cNvSpPr/>
          <p:nvPr/>
        </p:nvSpPr>
        <p:spPr>
          <a:xfrm>
            <a:off x="2746438" y="4165900"/>
            <a:ext cx="4887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0" name="Google Shape;890;p114"/>
          <p:cNvPicPr preferRelativeResize="0"/>
          <p:nvPr/>
        </p:nvPicPr>
        <p:blipFill rotWithShape="1">
          <a:blip r:embed="rId3">
            <a:alphaModFix/>
          </a:blip>
          <a:srcRect/>
          <a:stretch/>
        </p:blipFill>
        <p:spPr>
          <a:xfrm>
            <a:off x="0" y="4915426"/>
            <a:ext cx="2425800" cy="1942574"/>
          </a:xfrm>
          <a:prstGeom prst="rect">
            <a:avLst/>
          </a:prstGeom>
          <a:noFill/>
          <a:ln>
            <a:noFill/>
          </a:ln>
        </p:spPr>
      </p:pic>
      <p:pic>
        <p:nvPicPr>
          <p:cNvPr id="891" name="Google Shape;891;p114"/>
          <p:cNvPicPr preferRelativeResize="0"/>
          <p:nvPr/>
        </p:nvPicPr>
        <p:blipFill rotWithShape="1">
          <a:blip r:embed="rId4">
            <a:alphaModFix/>
          </a:blip>
          <a:srcRect/>
          <a:stretch/>
        </p:blipFill>
        <p:spPr>
          <a:xfrm>
            <a:off x="25" y="0"/>
            <a:ext cx="2425800" cy="1643874"/>
          </a:xfrm>
          <a:prstGeom prst="rect">
            <a:avLst/>
          </a:prstGeom>
          <a:noFill/>
          <a:ln>
            <a:noFill/>
          </a:ln>
        </p:spPr>
      </p:pic>
      <p:pic>
        <p:nvPicPr>
          <p:cNvPr id="892" name="Google Shape;892;p114"/>
          <p:cNvPicPr preferRelativeResize="0"/>
          <p:nvPr/>
        </p:nvPicPr>
        <p:blipFill rotWithShape="1">
          <a:blip r:embed="rId5">
            <a:alphaModFix/>
          </a:blip>
          <a:srcRect/>
          <a:stretch/>
        </p:blipFill>
        <p:spPr>
          <a:xfrm>
            <a:off x="6950100" y="1995401"/>
            <a:ext cx="1432155" cy="1477500"/>
          </a:xfrm>
          <a:prstGeom prst="rect">
            <a:avLst/>
          </a:prstGeom>
          <a:noFill/>
          <a:ln>
            <a:noFill/>
          </a:ln>
        </p:spPr>
      </p:pic>
      <p:pic>
        <p:nvPicPr>
          <p:cNvPr id="893" name="Google Shape;893;p114"/>
          <p:cNvPicPr preferRelativeResize="0"/>
          <p:nvPr/>
        </p:nvPicPr>
        <p:blipFill rotWithShape="1">
          <a:blip r:embed="rId6">
            <a:alphaModFix/>
          </a:blip>
          <a:srcRect/>
          <a:stretch/>
        </p:blipFill>
        <p:spPr>
          <a:xfrm>
            <a:off x="9634700" y="2042134"/>
            <a:ext cx="1766576" cy="13840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15"/>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Which of the following is a common symptom of Carpal Tunnel Syndrome?</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Pain in the elbow</a:t>
            </a:r>
            <a:endParaRPr/>
          </a:p>
          <a:p>
            <a:pPr marL="0" lvl="0" indent="0" algn="l" rtl="0">
              <a:lnSpc>
                <a:spcPct val="90000"/>
              </a:lnSpc>
              <a:spcBef>
                <a:spcPts val="1000"/>
              </a:spcBef>
              <a:spcAft>
                <a:spcPts val="0"/>
              </a:spcAft>
              <a:buSzPts val="1800"/>
              <a:buNone/>
            </a:pPr>
            <a:r>
              <a:rPr lang="en-US"/>
              <a:t>B) Numbness and tingling in the fingers</a:t>
            </a:r>
            <a:endParaRPr/>
          </a:p>
          <a:p>
            <a:pPr marL="0" lvl="0" indent="0" algn="l" rtl="0">
              <a:lnSpc>
                <a:spcPct val="90000"/>
              </a:lnSpc>
              <a:spcBef>
                <a:spcPts val="1000"/>
              </a:spcBef>
              <a:spcAft>
                <a:spcPts val="0"/>
              </a:spcAft>
              <a:buSzPts val="1800"/>
              <a:buNone/>
            </a:pPr>
            <a:r>
              <a:rPr lang="en-US"/>
              <a:t>C) Weakness in the leg</a:t>
            </a:r>
            <a:endParaRPr/>
          </a:p>
          <a:p>
            <a:pPr marL="0" lvl="0" indent="0" algn="l" rtl="0">
              <a:lnSpc>
                <a:spcPct val="90000"/>
              </a:lnSpc>
              <a:spcBef>
                <a:spcPts val="1000"/>
              </a:spcBef>
              <a:spcAft>
                <a:spcPts val="0"/>
              </a:spcAft>
              <a:buSzPts val="1800"/>
              <a:buNone/>
            </a:pPr>
            <a:r>
              <a:rPr lang="en-US"/>
              <a:t>D) Headaches</a:t>
            </a:r>
            <a:endParaRPr/>
          </a:p>
        </p:txBody>
      </p:sp>
      <p:sp>
        <p:nvSpPr>
          <p:cNvPr id="900" name="Google Shape;900;p115"/>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16"/>
          <p:cNvSpPr txBox="1">
            <a:spLocks noGrp="1"/>
          </p:cNvSpPr>
          <p:nvPr>
            <p:ph type="body" idx="1"/>
          </p:nvPr>
        </p:nvSpPr>
        <p:spPr>
          <a:xfrm>
            <a:off x="838200" y="1825625"/>
            <a:ext cx="10515600" cy="444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Which of the following is a common symptom of Carpal Tunnel Syndrome?</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A) Pain in the elbow</a:t>
            </a:r>
            <a:endParaRPr/>
          </a:p>
          <a:p>
            <a:pPr marL="0" lvl="0" indent="0" algn="l" rtl="0">
              <a:lnSpc>
                <a:spcPct val="90000"/>
              </a:lnSpc>
              <a:spcBef>
                <a:spcPts val="1000"/>
              </a:spcBef>
              <a:spcAft>
                <a:spcPts val="0"/>
              </a:spcAft>
              <a:buSzPts val="1800"/>
              <a:buNone/>
            </a:pPr>
            <a:r>
              <a:rPr lang="en-US">
                <a:solidFill>
                  <a:srgbClr val="FF0000"/>
                </a:solidFill>
              </a:rPr>
              <a:t>B) Numbness and tingling in the fingers</a:t>
            </a:r>
            <a:endParaRPr>
              <a:solidFill>
                <a:srgbClr val="FF0000"/>
              </a:solidFill>
            </a:endParaRPr>
          </a:p>
          <a:p>
            <a:pPr marL="0" lvl="0" indent="0" algn="l" rtl="0">
              <a:lnSpc>
                <a:spcPct val="90000"/>
              </a:lnSpc>
              <a:spcBef>
                <a:spcPts val="1000"/>
              </a:spcBef>
              <a:spcAft>
                <a:spcPts val="0"/>
              </a:spcAft>
              <a:buSzPts val="1800"/>
              <a:buNone/>
            </a:pPr>
            <a:r>
              <a:rPr lang="en-US"/>
              <a:t>C) Weakness in the leg</a:t>
            </a:r>
            <a:endParaRPr/>
          </a:p>
          <a:p>
            <a:pPr marL="0" lvl="0" indent="0" algn="l" rtl="0">
              <a:lnSpc>
                <a:spcPct val="90000"/>
              </a:lnSpc>
              <a:spcBef>
                <a:spcPts val="1000"/>
              </a:spcBef>
              <a:spcAft>
                <a:spcPts val="0"/>
              </a:spcAft>
              <a:buSzPts val="1800"/>
              <a:buNone/>
            </a:pPr>
            <a:r>
              <a:rPr lang="en-US"/>
              <a:t>D) Headaches</a:t>
            </a:r>
            <a:endParaRPr/>
          </a:p>
        </p:txBody>
      </p:sp>
      <p:sp>
        <p:nvSpPr>
          <p:cNvPr id="907" name="Google Shape;907;p116"/>
          <p:cNvSpPr txBox="1"/>
          <p:nvPr/>
        </p:nvSpPr>
        <p:spPr>
          <a:xfrm>
            <a:off x="0" y="0"/>
            <a:ext cx="12192000" cy="12378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Question</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17"/>
          <p:cNvSpPr txBox="1"/>
          <p:nvPr/>
        </p:nvSpPr>
        <p:spPr>
          <a:xfrm>
            <a:off x="318000" y="2740724"/>
            <a:ext cx="11556000" cy="1259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Foot drop  </a:t>
            </a:r>
            <a:endParaRPr sz="5100" b="0" i="0" u="none" strike="noStrike" cap="none">
              <a:solidFill>
                <a:srgbClr val="FFFFFF"/>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18"/>
          <p:cNvSpPr txBox="1"/>
          <p:nvPr/>
        </p:nvSpPr>
        <p:spPr>
          <a:xfrm>
            <a:off x="0" y="0"/>
            <a:ext cx="2425800" cy="68580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4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4300" b="0" i="0" u="none" strike="noStrike" cap="none">
                <a:solidFill>
                  <a:srgbClr val="FFFFFF"/>
                </a:solidFill>
                <a:latin typeface="Calibri"/>
                <a:ea typeface="Calibri"/>
                <a:cs typeface="Calibri"/>
                <a:sym typeface="Calibri"/>
              </a:rPr>
              <a:t>Foot Drop   </a:t>
            </a:r>
            <a:endParaRPr sz="4300" b="0" i="0" u="none" strike="noStrike" cap="none">
              <a:solidFill>
                <a:srgbClr val="FFFFFF"/>
              </a:solidFill>
              <a:latin typeface="Calibri"/>
              <a:ea typeface="Calibri"/>
              <a:cs typeface="Calibri"/>
              <a:sym typeface="Calibri"/>
            </a:endParaRPr>
          </a:p>
        </p:txBody>
      </p:sp>
      <p:sp>
        <p:nvSpPr>
          <p:cNvPr id="920" name="Google Shape;920;p118"/>
          <p:cNvSpPr/>
          <p:nvPr/>
        </p:nvSpPr>
        <p:spPr>
          <a:xfrm>
            <a:off x="2746457" y="103700"/>
            <a:ext cx="7782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118"/>
          <p:cNvSpPr txBox="1"/>
          <p:nvPr/>
        </p:nvSpPr>
        <p:spPr>
          <a:xfrm>
            <a:off x="3555775" y="8600"/>
            <a:ext cx="8481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Definition</a:t>
            </a:r>
            <a:r>
              <a:rPr lang="en-US" sz="1400" b="1" i="0" u="none" strike="noStrike" cap="none">
                <a:solidFill>
                  <a:srgbClr val="000000"/>
                </a:solidFill>
                <a:latin typeface="Calibri"/>
                <a:ea typeface="Calibri"/>
                <a:cs typeface="Calibri"/>
                <a:sym typeface="Calibri"/>
              </a:rPr>
              <a:t> → Front of the patients foot drags on the ground as they walk, most commonly caused by peroneal nerve compression </a:t>
            </a:r>
            <a:endParaRPr sz="1400" b="1" i="0" u="none" strike="noStrike" cap="none">
              <a:solidFill>
                <a:srgbClr val="000000"/>
              </a:solidFill>
              <a:latin typeface="Calibri"/>
              <a:ea typeface="Calibri"/>
              <a:cs typeface="Calibri"/>
              <a:sym typeface="Calibri"/>
            </a:endParaRPr>
          </a:p>
        </p:txBody>
      </p:sp>
      <p:sp>
        <p:nvSpPr>
          <p:cNvPr id="922" name="Google Shape;922;p118"/>
          <p:cNvSpPr/>
          <p:nvPr/>
        </p:nvSpPr>
        <p:spPr>
          <a:xfrm>
            <a:off x="2735650" y="1003400"/>
            <a:ext cx="7782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18"/>
          <p:cNvSpPr txBox="1"/>
          <p:nvPr/>
        </p:nvSpPr>
        <p:spPr>
          <a:xfrm>
            <a:off x="3683600" y="2374400"/>
            <a:ext cx="75372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Signs and symptoms</a:t>
            </a:r>
            <a:r>
              <a:rPr lang="en-US" sz="1400" b="1" i="0" u="none" strike="noStrike" cap="none">
                <a:solidFill>
                  <a:srgbClr val="000000"/>
                </a:solidFill>
                <a:latin typeface="Calibri"/>
                <a:ea typeface="Calibri"/>
                <a:cs typeface="Calibri"/>
                <a:sym typeface="Calibri"/>
              </a:rPr>
              <a: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Difficulty lifting the front part of the foot, foot drag on the floor when pt walks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steppage gait - pt raises thigh more than usual when walking as though climbing stairs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numbness of the top of foot and toes can occur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can affect one or both feet </a:t>
            </a:r>
            <a:endParaRPr sz="1400" b="1" i="0" u="none" strike="noStrike" cap="none">
              <a:solidFill>
                <a:srgbClr val="000000"/>
              </a:solidFill>
              <a:latin typeface="Calibri"/>
              <a:ea typeface="Calibri"/>
              <a:cs typeface="Calibri"/>
              <a:sym typeface="Calibri"/>
            </a:endParaRPr>
          </a:p>
        </p:txBody>
      </p:sp>
      <p:sp>
        <p:nvSpPr>
          <p:cNvPr id="924" name="Google Shape;924;p118"/>
          <p:cNvSpPr txBox="1"/>
          <p:nvPr/>
        </p:nvSpPr>
        <p:spPr>
          <a:xfrm>
            <a:off x="3743000" y="3985150"/>
            <a:ext cx="57498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Investigations and diagnosis</a:t>
            </a:r>
            <a:r>
              <a:rPr lang="en-US" sz="1400" b="1" i="0" u="none" strike="noStrike" cap="none">
                <a:solidFill>
                  <a:srgbClr val="000000"/>
                </a:solidFill>
                <a:latin typeface="Calibri"/>
                <a:ea typeface="Calibri"/>
                <a:cs typeface="Calibri"/>
                <a:sym typeface="Calibri"/>
              </a:rPr>
              <a: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Imaging - X-rays/ultrasound/CT/MRI</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nerve conduction studies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925" name="Google Shape;925;p118"/>
          <p:cNvSpPr txBox="1"/>
          <p:nvPr/>
        </p:nvSpPr>
        <p:spPr>
          <a:xfrm>
            <a:off x="3743000" y="5166650"/>
            <a:ext cx="26853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Treatment </a:t>
            </a:r>
            <a:endParaRPr sz="1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Braces or splints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physical therapy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nerve stimulation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Surgery </a:t>
            </a:r>
            <a:endParaRPr sz="1400" b="1" i="0" u="none" strike="noStrike" cap="none">
              <a:solidFill>
                <a:srgbClr val="000000"/>
              </a:solidFill>
              <a:latin typeface="Calibri"/>
              <a:ea typeface="Calibri"/>
              <a:cs typeface="Calibri"/>
              <a:sym typeface="Calibri"/>
            </a:endParaRPr>
          </a:p>
        </p:txBody>
      </p:sp>
      <p:sp>
        <p:nvSpPr>
          <p:cNvPr id="926" name="Google Shape;926;p118"/>
          <p:cNvSpPr txBox="1"/>
          <p:nvPr/>
        </p:nvSpPr>
        <p:spPr>
          <a:xfrm>
            <a:off x="3598375" y="580275"/>
            <a:ext cx="84813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Calibri"/>
                <a:ea typeface="Calibri"/>
                <a:cs typeface="Calibri"/>
                <a:sym typeface="Calibri"/>
              </a:rPr>
              <a:t>Causes:</a:t>
            </a:r>
            <a:r>
              <a:rPr lang="en-US" sz="1400" b="1" i="0" u="none" strike="noStrike" cap="none">
                <a:solidFill>
                  <a:srgbClr val="000000"/>
                </a:solidFill>
                <a:latin typeface="Calibri"/>
                <a:ea typeface="Calibri"/>
                <a:cs typeface="Calibri"/>
                <a:sym typeface="Calibri"/>
              </a:rPr>
              <a:t>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Nerve injury - e.g knee injury can cause compression of the peroneal nerve, can also be injured during hip or knee replacement surgery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Muscle or nerve disorders that cause progressive muscle weakness - e.g Charcot-Marie-Tooth disease </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Brain and spinal cord disorders - Stroke/MS/ALS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 tumour/cyst/bone lesions  pressing on peroneal nerve </a:t>
            </a:r>
            <a:endParaRPr sz="1400" b="1" i="0" u="none" strike="noStrike" cap="none">
              <a:solidFill>
                <a:srgbClr val="000000"/>
              </a:solidFill>
              <a:latin typeface="Calibri"/>
              <a:ea typeface="Calibri"/>
              <a:cs typeface="Calibri"/>
              <a:sym typeface="Calibri"/>
            </a:endParaRPr>
          </a:p>
        </p:txBody>
      </p:sp>
      <p:pic>
        <p:nvPicPr>
          <p:cNvPr id="927" name="Google Shape;927;p118"/>
          <p:cNvPicPr preferRelativeResize="0"/>
          <p:nvPr/>
        </p:nvPicPr>
        <p:blipFill rotWithShape="1">
          <a:blip r:embed="rId3">
            <a:alphaModFix/>
          </a:blip>
          <a:srcRect/>
          <a:stretch/>
        </p:blipFill>
        <p:spPr>
          <a:xfrm>
            <a:off x="0" y="0"/>
            <a:ext cx="2425800" cy="1492800"/>
          </a:xfrm>
          <a:prstGeom prst="rect">
            <a:avLst/>
          </a:prstGeom>
          <a:noFill/>
          <a:ln>
            <a:noFill/>
          </a:ln>
        </p:spPr>
      </p:pic>
      <p:pic>
        <p:nvPicPr>
          <p:cNvPr id="928" name="Google Shape;928;p118"/>
          <p:cNvPicPr preferRelativeResize="0"/>
          <p:nvPr/>
        </p:nvPicPr>
        <p:blipFill rotWithShape="1">
          <a:blip r:embed="rId4">
            <a:alphaModFix/>
          </a:blip>
          <a:srcRect/>
          <a:stretch/>
        </p:blipFill>
        <p:spPr>
          <a:xfrm>
            <a:off x="7100900" y="3571787"/>
            <a:ext cx="2785150" cy="2088825"/>
          </a:xfrm>
          <a:prstGeom prst="rect">
            <a:avLst/>
          </a:prstGeom>
          <a:noFill/>
          <a:ln>
            <a:noFill/>
          </a:ln>
        </p:spPr>
      </p:pic>
      <p:pic>
        <p:nvPicPr>
          <p:cNvPr id="929" name="Google Shape;929;p118"/>
          <p:cNvPicPr preferRelativeResize="0"/>
          <p:nvPr/>
        </p:nvPicPr>
        <p:blipFill rotWithShape="1">
          <a:blip r:embed="rId5">
            <a:alphaModFix/>
          </a:blip>
          <a:srcRect/>
          <a:stretch/>
        </p:blipFill>
        <p:spPr>
          <a:xfrm>
            <a:off x="0" y="3919163"/>
            <a:ext cx="2425800" cy="2898651"/>
          </a:xfrm>
          <a:prstGeom prst="rect">
            <a:avLst/>
          </a:prstGeom>
          <a:noFill/>
          <a:ln>
            <a:noFill/>
          </a:ln>
        </p:spPr>
      </p:pic>
      <p:pic>
        <p:nvPicPr>
          <p:cNvPr id="930" name="Google Shape;930;p118"/>
          <p:cNvPicPr preferRelativeResize="0"/>
          <p:nvPr/>
        </p:nvPicPr>
        <p:blipFill rotWithShape="1">
          <a:blip r:embed="rId6">
            <a:alphaModFix amt="13000"/>
          </a:blip>
          <a:srcRect/>
          <a:stretch/>
        </p:blipFill>
        <p:spPr>
          <a:xfrm>
            <a:off x="9969225" y="4595050"/>
            <a:ext cx="2222775" cy="2222775"/>
          </a:xfrm>
          <a:prstGeom prst="rect">
            <a:avLst/>
          </a:prstGeom>
          <a:noFill/>
          <a:ln>
            <a:noFill/>
          </a:ln>
        </p:spPr>
      </p:pic>
      <p:sp>
        <p:nvSpPr>
          <p:cNvPr id="931" name="Google Shape;931;p118"/>
          <p:cNvSpPr/>
          <p:nvPr/>
        </p:nvSpPr>
        <p:spPr>
          <a:xfrm>
            <a:off x="2735650" y="5585000"/>
            <a:ext cx="7782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118"/>
          <p:cNvSpPr/>
          <p:nvPr/>
        </p:nvSpPr>
        <p:spPr>
          <a:xfrm>
            <a:off x="2735650" y="4233075"/>
            <a:ext cx="7782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118"/>
          <p:cNvSpPr/>
          <p:nvPr/>
        </p:nvSpPr>
        <p:spPr>
          <a:xfrm>
            <a:off x="2735650" y="2792750"/>
            <a:ext cx="778200" cy="425400"/>
          </a:xfrm>
          <a:prstGeom prst="rightArrow">
            <a:avLst>
              <a:gd name="adj1" fmla="val 50000"/>
              <a:gd name="adj2" fmla="val 50000"/>
            </a:avLst>
          </a:prstGeom>
          <a:gradFill>
            <a:gsLst>
              <a:gs pos="0">
                <a:srgbClr val="3177EE"/>
              </a:gs>
              <a:gs pos="100000">
                <a:srgbClr val="113D8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19"/>
          <p:cNvSpPr txBox="1"/>
          <p:nvPr/>
        </p:nvSpPr>
        <p:spPr>
          <a:xfrm>
            <a:off x="208200" y="65399"/>
            <a:ext cx="11556000" cy="1259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What we left out  </a:t>
            </a:r>
            <a:endParaRPr sz="5100" b="0" i="0" u="none" strike="noStrike" cap="none">
              <a:solidFill>
                <a:srgbClr val="FFFFFF"/>
              </a:solidFill>
              <a:latin typeface="Calibri"/>
              <a:ea typeface="Calibri"/>
              <a:cs typeface="Calibri"/>
              <a:sym typeface="Calibri"/>
            </a:endParaRPr>
          </a:p>
        </p:txBody>
      </p:sp>
      <p:sp>
        <p:nvSpPr>
          <p:cNvPr id="940" name="Google Shape;940;p119"/>
          <p:cNvSpPr txBox="1"/>
          <p:nvPr/>
        </p:nvSpPr>
        <p:spPr>
          <a:xfrm>
            <a:off x="208200" y="2596300"/>
            <a:ext cx="11556000" cy="2185800"/>
          </a:xfrm>
          <a:prstGeom prst="rect">
            <a:avLst/>
          </a:prstGeom>
          <a:noFill/>
          <a:ln>
            <a:noFill/>
          </a:ln>
        </p:spPr>
        <p:txBody>
          <a:bodyPr spcFirstLastPara="1" wrap="square" lIns="91425" tIns="91425" rIns="91425" bIns="91425" anchor="t" anchorCtr="0">
            <a:spAutoFit/>
          </a:bodyPr>
          <a:lstStyle/>
          <a:p>
            <a:pPr marL="457200" marR="0" lvl="0" indent="-393700" algn="ctr" rtl="0">
              <a:lnSpc>
                <a:spcPct val="200000"/>
              </a:lnSpc>
              <a:spcBef>
                <a:spcPts val="0"/>
              </a:spcBef>
              <a:spcAft>
                <a:spcPts val="0"/>
              </a:spcAft>
              <a:buClr>
                <a:srgbClr val="000000"/>
              </a:buClr>
              <a:buSzPts val="2600"/>
              <a:buFont typeface="Calibri"/>
              <a:buChar char="-"/>
            </a:pPr>
            <a:r>
              <a:rPr lang="en-US" sz="2600" b="0" i="0" u="none" strike="noStrike" cap="none">
                <a:solidFill>
                  <a:srgbClr val="000000"/>
                </a:solidFill>
                <a:latin typeface="Calibri"/>
                <a:ea typeface="Calibri"/>
                <a:cs typeface="Calibri"/>
                <a:sym typeface="Calibri"/>
              </a:rPr>
              <a:t>spinal cord compression </a:t>
            </a:r>
            <a:endParaRPr sz="2600" b="0" i="0" u="none" strike="noStrike" cap="none">
              <a:solidFill>
                <a:srgbClr val="000000"/>
              </a:solidFill>
              <a:latin typeface="Calibri"/>
              <a:ea typeface="Calibri"/>
              <a:cs typeface="Calibri"/>
              <a:sym typeface="Calibri"/>
            </a:endParaRPr>
          </a:p>
          <a:p>
            <a:pPr marL="457200" marR="0" lvl="0" indent="-393700" algn="ctr" rtl="0">
              <a:lnSpc>
                <a:spcPct val="200000"/>
              </a:lnSpc>
              <a:spcBef>
                <a:spcPts val="0"/>
              </a:spcBef>
              <a:spcAft>
                <a:spcPts val="0"/>
              </a:spcAft>
              <a:buClr>
                <a:srgbClr val="000000"/>
              </a:buClr>
              <a:buSzPts val="2600"/>
              <a:buFont typeface="Calibri"/>
              <a:buChar char="-"/>
            </a:pPr>
            <a:r>
              <a:rPr lang="en-US" sz="2600" b="0" i="0" u="none" strike="noStrike" cap="none">
                <a:solidFill>
                  <a:srgbClr val="000000"/>
                </a:solidFill>
                <a:latin typeface="Calibri"/>
                <a:ea typeface="Calibri"/>
                <a:cs typeface="Calibri"/>
                <a:sym typeface="Calibri"/>
              </a:rPr>
              <a:t>wrist drop </a:t>
            </a:r>
            <a:endParaRPr sz="2600" b="0" i="0" u="none" strike="noStrike" cap="none">
              <a:solidFill>
                <a:srgbClr val="000000"/>
              </a:solidFill>
              <a:latin typeface="Calibri"/>
              <a:ea typeface="Calibri"/>
              <a:cs typeface="Calibri"/>
              <a:sym typeface="Calibri"/>
            </a:endParaRPr>
          </a:p>
          <a:p>
            <a:pPr marL="457200" marR="0" lvl="0" indent="-393700" algn="ctr" rtl="0">
              <a:lnSpc>
                <a:spcPct val="200000"/>
              </a:lnSpc>
              <a:spcBef>
                <a:spcPts val="0"/>
              </a:spcBef>
              <a:spcAft>
                <a:spcPts val="0"/>
              </a:spcAft>
              <a:buClr>
                <a:srgbClr val="000000"/>
              </a:buClr>
              <a:buSzPts val="2600"/>
              <a:buFont typeface="Calibri"/>
              <a:buChar char="-"/>
            </a:pPr>
            <a:r>
              <a:rPr lang="en-US" sz="2600" b="0" i="0" u="none" strike="noStrike" cap="none">
                <a:solidFill>
                  <a:srgbClr val="000000"/>
                </a:solidFill>
                <a:latin typeface="Calibri"/>
                <a:ea typeface="Calibri"/>
                <a:cs typeface="Calibri"/>
                <a:sym typeface="Calibri"/>
              </a:rPr>
              <a:t>claw hand </a:t>
            </a:r>
            <a:endParaRPr sz="2600" b="0" i="0" u="none" strike="noStrike" cap="none">
              <a:solidFill>
                <a:srgbClr val="000000"/>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20"/>
          <p:cNvSpPr txBox="1"/>
          <p:nvPr/>
        </p:nvSpPr>
        <p:spPr>
          <a:xfrm>
            <a:off x="208200" y="65399"/>
            <a:ext cx="11556000" cy="1259700"/>
          </a:xfrm>
          <a:prstGeom prst="rect">
            <a:avLst/>
          </a:prstGeom>
          <a:solidFill>
            <a:srgbClr val="2932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5100" b="0" i="0" u="none" strike="noStrike" cap="none">
                <a:solidFill>
                  <a:srgbClr val="FFFFFF"/>
                </a:solidFill>
                <a:latin typeface="Calibri"/>
                <a:ea typeface="Calibri"/>
                <a:cs typeface="Calibri"/>
                <a:sym typeface="Calibri"/>
              </a:rPr>
              <a:t>Conclusion   </a:t>
            </a:r>
            <a:endParaRPr sz="5100" b="0" i="0" u="none" strike="noStrike" cap="none">
              <a:solidFill>
                <a:srgbClr val="FFFFFF"/>
              </a:solidFill>
              <a:latin typeface="Calibri"/>
              <a:ea typeface="Calibri"/>
              <a:cs typeface="Calibri"/>
              <a:sym typeface="Calibri"/>
            </a:endParaRPr>
          </a:p>
        </p:txBody>
      </p:sp>
      <p:sp>
        <p:nvSpPr>
          <p:cNvPr id="947" name="Google Shape;947;p120"/>
          <p:cNvSpPr txBox="1"/>
          <p:nvPr/>
        </p:nvSpPr>
        <p:spPr>
          <a:xfrm>
            <a:off x="318000" y="1568100"/>
            <a:ext cx="11556000" cy="2425800"/>
          </a:xfrm>
          <a:prstGeom prst="rect">
            <a:avLst/>
          </a:prstGeom>
          <a:noFill/>
          <a:ln>
            <a:noFill/>
          </a:ln>
        </p:spPr>
        <p:txBody>
          <a:bodyPr spcFirstLastPara="1" wrap="square" lIns="91425" tIns="91425" rIns="91425" bIns="91425" anchor="t" anchorCtr="0">
            <a:spAutoFit/>
          </a:bodyPr>
          <a:lstStyle/>
          <a:p>
            <a:pPr marL="457200" marR="0" lvl="0" indent="-393700" algn="l" rtl="0">
              <a:lnSpc>
                <a:spcPct val="115000"/>
              </a:lnSpc>
              <a:spcBef>
                <a:spcPts val="0"/>
              </a:spcBef>
              <a:spcAft>
                <a:spcPts val="0"/>
              </a:spcAft>
              <a:buClr>
                <a:srgbClr val="000000"/>
              </a:buClr>
              <a:buSzPts val="2600"/>
              <a:buFont typeface="Calibri"/>
              <a:buChar char="➔"/>
            </a:pPr>
            <a:r>
              <a:rPr lang="en-US" sz="2600" b="0" i="0" u="none" strike="noStrike" cap="none">
                <a:solidFill>
                  <a:srgbClr val="000000"/>
                </a:solidFill>
                <a:latin typeface="Calibri"/>
                <a:ea typeface="Calibri"/>
                <a:cs typeface="Calibri"/>
                <a:sym typeface="Calibri"/>
              </a:rPr>
              <a:t>Know the “Green” conditions inside out </a:t>
            </a:r>
            <a:endParaRPr sz="2600" b="0" i="0" u="none" strike="noStrike" cap="none">
              <a:solidFill>
                <a:srgbClr val="000000"/>
              </a:solidFill>
              <a:latin typeface="Calibri"/>
              <a:ea typeface="Calibri"/>
              <a:cs typeface="Calibri"/>
              <a:sym typeface="Calibri"/>
            </a:endParaRPr>
          </a:p>
          <a:p>
            <a:pPr marL="457200" marR="0" lvl="0" indent="-393700" algn="l" rtl="0">
              <a:lnSpc>
                <a:spcPct val="115000"/>
              </a:lnSpc>
              <a:spcBef>
                <a:spcPts val="0"/>
              </a:spcBef>
              <a:spcAft>
                <a:spcPts val="0"/>
              </a:spcAft>
              <a:buClr>
                <a:srgbClr val="000000"/>
              </a:buClr>
              <a:buSzPts val="2600"/>
              <a:buFont typeface="Calibri"/>
              <a:buChar char="➔"/>
            </a:pPr>
            <a:r>
              <a:rPr lang="en-US" sz="2600" b="0" i="0" u="none" strike="noStrike" cap="none">
                <a:solidFill>
                  <a:srgbClr val="000000"/>
                </a:solidFill>
                <a:latin typeface="Calibri"/>
                <a:ea typeface="Calibri"/>
                <a:cs typeface="Calibri"/>
                <a:sym typeface="Calibri"/>
              </a:rPr>
              <a:t>Use ZeroToFinals, watch Ninja Nerd  and Osmosis videos to understand concepts</a:t>
            </a:r>
            <a:endParaRPr sz="2600" b="0" i="0" u="none" strike="noStrike" cap="none">
              <a:solidFill>
                <a:srgbClr val="000000"/>
              </a:solidFill>
              <a:latin typeface="Calibri"/>
              <a:ea typeface="Calibri"/>
              <a:cs typeface="Calibri"/>
              <a:sym typeface="Calibri"/>
            </a:endParaRPr>
          </a:p>
          <a:p>
            <a:pPr marL="457200" marR="0" lvl="0" indent="-393700" algn="l" rtl="0">
              <a:lnSpc>
                <a:spcPct val="115000"/>
              </a:lnSpc>
              <a:spcBef>
                <a:spcPts val="0"/>
              </a:spcBef>
              <a:spcAft>
                <a:spcPts val="0"/>
              </a:spcAft>
              <a:buClr>
                <a:srgbClr val="000000"/>
              </a:buClr>
              <a:buSzPts val="2600"/>
              <a:buFont typeface="Calibri"/>
              <a:buChar char="➔"/>
            </a:pPr>
            <a:r>
              <a:rPr lang="en-US" sz="2600" b="0" i="0" u="none" strike="noStrike" cap="none">
                <a:solidFill>
                  <a:srgbClr val="000000"/>
                </a:solidFill>
                <a:latin typeface="Calibri"/>
                <a:ea typeface="Calibri"/>
                <a:cs typeface="Calibri"/>
                <a:sym typeface="Calibri"/>
              </a:rPr>
              <a:t>Use Quesmed and Passmed as question banks</a:t>
            </a:r>
            <a:endParaRPr sz="2600" b="0" i="0" u="none" strike="noStrike" cap="none">
              <a:solidFill>
                <a:srgbClr val="000000"/>
              </a:solidFill>
              <a:latin typeface="Calibri"/>
              <a:ea typeface="Calibri"/>
              <a:cs typeface="Calibri"/>
              <a:sym typeface="Calibri"/>
            </a:endParaRPr>
          </a:p>
          <a:p>
            <a:pPr marL="457200" marR="0" lvl="0" indent="-393700" algn="l" rtl="0">
              <a:lnSpc>
                <a:spcPct val="115000"/>
              </a:lnSpc>
              <a:spcBef>
                <a:spcPts val="0"/>
              </a:spcBef>
              <a:spcAft>
                <a:spcPts val="0"/>
              </a:spcAft>
              <a:buClr>
                <a:srgbClr val="000000"/>
              </a:buClr>
              <a:buSzPts val="2600"/>
              <a:buFont typeface="Calibri"/>
              <a:buChar char="➔"/>
            </a:pPr>
            <a:r>
              <a:rPr lang="en-US" sz="2600" b="0" i="0" u="none" strike="noStrike" cap="none">
                <a:solidFill>
                  <a:srgbClr val="000000"/>
                </a:solidFill>
                <a:latin typeface="Calibri"/>
                <a:ea typeface="Calibri"/>
                <a:cs typeface="Calibri"/>
                <a:sym typeface="Calibri"/>
              </a:rPr>
              <a:t>Don’t stress, you got this!</a:t>
            </a:r>
            <a:endParaRPr sz="2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21"/>
          <p:cNvSpPr txBox="1"/>
          <p:nvPr/>
        </p:nvSpPr>
        <p:spPr>
          <a:xfrm>
            <a:off x="2711609" y="6343650"/>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953" name="Google Shape;953;p121"/>
          <p:cNvPicPr preferRelativeResize="0"/>
          <p:nvPr/>
        </p:nvPicPr>
        <p:blipFill rotWithShape="1">
          <a:blip r:embed="rId3">
            <a:alphaModFix/>
          </a:blip>
          <a:srcRect/>
          <a:stretch/>
        </p:blipFill>
        <p:spPr>
          <a:xfrm>
            <a:off x="1688387" y="5721614"/>
            <a:ext cx="1023223" cy="1026582"/>
          </a:xfrm>
          <a:prstGeom prst="rect">
            <a:avLst/>
          </a:prstGeom>
          <a:noFill/>
          <a:ln>
            <a:noFill/>
          </a:ln>
        </p:spPr>
      </p:pic>
      <p:sp>
        <p:nvSpPr>
          <p:cNvPr id="954" name="Google Shape;954;p121"/>
          <p:cNvSpPr txBox="1"/>
          <p:nvPr/>
        </p:nvSpPr>
        <p:spPr>
          <a:xfrm>
            <a:off x="4700364" y="79698"/>
            <a:ext cx="2791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Feedback</a:t>
            </a:r>
            <a:endParaRPr sz="1800" b="0" i="0" u="none" strike="noStrike" cap="none">
              <a:solidFill>
                <a:schemeClr val="dk1"/>
              </a:solidFill>
              <a:latin typeface="Calibri"/>
              <a:ea typeface="Calibri"/>
              <a:cs typeface="Calibri"/>
              <a:sym typeface="Calibri"/>
            </a:endParaRPr>
          </a:p>
        </p:txBody>
      </p:sp>
      <p:sp>
        <p:nvSpPr>
          <p:cNvPr id="955" name="Google Shape;955;p121"/>
          <p:cNvSpPr txBox="1"/>
          <p:nvPr/>
        </p:nvSpPr>
        <p:spPr>
          <a:xfrm>
            <a:off x="3647943" y="5609186"/>
            <a:ext cx="5385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https://forms.gle/Gc6YWfyQghBGvknj8</a:t>
            </a:r>
            <a:endParaRPr sz="2400" b="0" i="0" u="none" strike="noStrike" cap="none">
              <a:solidFill>
                <a:schemeClr val="dk1"/>
              </a:solidFill>
              <a:latin typeface="Calibri"/>
              <a:ea typeface="Calibri"/>
              <a:cs typeface="Calibri"/>
              <a:sym typeface="Calibri"/>
            </a:endParaRPr>
          </a:p>
        </p:txBody>
      </p:sp>
      <p:pic>
        <p:nvPicPr>
          <p:cNvPr id="956" name="Google Shape;956;p121"/>
          <p:cNvPicPr preferRelativeResize="0"/>
          <p:nvPr/>
        </p:nvPicPr>
        <p:blipFill rotWithShape="1">
          <a:blip r:embed="rId4">
            <a:alphaModFix/>
          </a:blip>
          <a:srcRect/>
          <a:stretch/>
        </p:blipFill>
        <p:spPr>
          <a:xfrm>
            <a:off x="3806875" y="758223"/>
            <a:ext cx="4578188" cy="4578188"/>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122"/>
          <p:cNvPicPr preferRelativeResize="0"/>
          <p:nvPr/>
        </p:nvPicPr>
        <p:blipFill rotWithShape="1">
          <a:blip r:embed="rId3">
            <a:alphaModFix/>
          </a:blip>
          <a:srcRect r="3646"/>
          <a:stretch/>
        </p:blipFill>
        <p:spPr>
          <a:xfrm>
            <a:off x="2998243" y="0"/>
            <a:ext cx="6134099" cy="6858000"/>
          </a:xfrm>
          <a:prstGeom prst="rect">
            <a:avLst/>
          </a:prstGeom>
          <a:noFill/>
          <a:ln w="9525" cap="flat" cmpd="sng">
            <a:solidFill>
              <a:srgbClr val="293267"/>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Badge">
      <a:dk1>
        <a:srgbClr val="000000"/>
      </a:dk1>
      <a:lt1>
        <a:srgbClr val="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6737</Words>
  <Application>Microsoft Macintosh PowerPoint</Application>
  <PresentationFormat>Widescreen</PresentationFormat>
  <Paragraphs>1094</Paragraphs>
  <Slides>98</Slides>
  <Notes>98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98</vt:i4>
      </vt:variant>
    </vt:vector>
  </HeadingPairs>
  <TitlesOfParts>
    <vt:vector size="106" baseType="lpstr">
      <vt:lpstr>Radley</vt:lpstr>
      <vt:lpstr>Calibri</vt:lpstr>
      <vt:lpstr>Arial</vt:lpstr>
      <vt:lpstr>Gill Sans</vt:lpstr>
      <vt:lpstr>Impact</vt:lpstr>
      <vt:lpstr>Roboto</vt:lpstr>
      <vt:lpstr>Office Theme</vt:lpstr>
      <vt:lpstr>Badge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STROKE</vt:lpstr>
      <vt:lpstr>ISCHAEMIC STROKE </vt:lpstr>
      <vt:lpstr>RISK FACTORS: </vt:lpstr>
      <vt:lpstr>INVESTIGATIONS:    </vt:lpstr>
      <vt:lpstr>PowerPoint Presentation</vt:lpstr>
      <vt:lpstr>CLINICAL PRESENTATION </vt:lpstr>
      <vt:lpstr>PowerPoint Presentation</vt:lpstr>
      <vt:lpstr>TREATMENT </vt:lpstr>
      <vt:lpstr>PowerPoint Presentation</vt:lpstr>
      <vt:lpstr>PowerPoint Presentation</vt:lpstr>
      <vt:lpstr>INTRACEREBRAL HAEMORRHAGE </vt:lpstr>
      <vt:lpstr>PowerPoint Presentation</vt:lpstr>
      <vt:lpstr>PowerPoint Presentation</vt:lpstr>
      <vt:lpstr>TREATMENT </vt:lpstr>
      <vt:lpstr>PowerPoint Presentation</vt:lpstr>
      <vt:lpstr>PowerPoint Presentation</vt:lpstr>
      <vt:lpstr>SUBARACHNOID HAEMORRHAGE</vt:lpstr>
      <vt:lpstr>RISK FACTORS: </vt:lpstr>
      <vt:lpstr>PowerPoint Presentation</vt:lpstr>
      <vt:lpstr>PowerPoint Presentation</vt:lpstr>
      <vt:lpstr>CLINICAL PRESENTATION</vt:lpstr>
      <vt:lpstr>PowerPoint Presentation</vt:lpstr>
      <vt:lpstr>INVESTIGATIONS &amp; MANAGEMENT</vt:lpstr>
      <vt:lpstr>SUBDURAL HAEMORRHAGE</vt:lpstr>
      <vt:lpstr>PATHOPHYSIOLOGY </vt:lpstr>
      <vt:lpstr>CLINICAL PRESENTATION</vt:lpstr>
      <vt:lpstr>INVESTIGATIONS </vt:lpstr>
      <vt:lpstr>TREATMENT</vt:lpstr>
      <vt:lpstr>EXTRADURAL HAEMORRHAGE</vt:lpstr>
      <vt:lpstr>CLINICAL PRESENTATION</vt:lpstr>
      <vt:lpstr>INVESTIGATIONS &amp; TREATMENT</vt:lpstr>
      <vt:lpstr>MENINGITIS</vt:lpstr>
      <vt:lpstr>PowerPoint Presentation</vt:lpstr>
      <vt:lpstr>RISK FACTORS </vt:lpstr>
      <vt:lpstr>PATHOPHYSIOLOGY </vt:lpstr>
      <vt:lpstr>CLINICAL PRESENTATION </vt:lpstr>
      <vt:lpstr>PowerPoint Presentation</vt:lpstr>
      <vt:lpstr>PowerPoint Presentation</vt:lpstr>
      <vt:lpstr>INVESTIGATIONS </vt:lpstr>
      <vt:lpstr>TREATMENT </vt:lpstr>
      <vt:lpstr>COMPLICATIONS </vt:lpstr>
      <vt:lpstr>ENCEPHALITIS </vt:lpstr>
      <vt:lpstr>AETIOLOGY</vt:lpstr>
      <vt:lpstr>PATHOPHYSIOLOGY</vt:lpstr>
      <vt:lpstr>CLINICAL PRESENTATION </vt:lpstr>
      <vt:lpstr>DIFFERENTIALS</vt:lpstr>
      <vt:lpstr>INVESTIGATIONS </vt:lpstr>
      <vt:lpstr>TREATMENT</vt:lpstr>
      <vt:lpstr>EPILEPSY </vt:lpstr>
      <vt:lpstr>PowerPoint Presentation</vt:lpstr>
      <vt:lpstr>TYPES OF SEIZURES  </vt:lpstr>
      <vt:lpstr>CLINICAL PRESENTATION</vt:lpstr>
      <vt:lpstr>TYPES OF SEIZURES </vt:lpstr>
      <vt:lpstr>TYPES OF SEIZURES </vt:lpstr>
      <vt:lpstr>STATUS EPILEPTICUS </vt:lpstr>
      <vt:lpstr>INVESTIGATIONS</vt:lpstr>
      <vt:lpstr>EPILEPSY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Ismay Hathaway</cp:lastModifiedBy>
  <cp:revision>1</cp:revision>
  <dcterms:modified xsi:type="dcterms:W3CDTF">2023-04-23T18:22:26Z</dcterms:modified>
</cp:coreProperties>
</file>