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</p:sldIdLst>
  <p:sldSz cy="6858000" cx="12192000"/>
  <p:notesSz cx="6858000" cy="9144000"/>
  <p:embeddedFontLst>
    <p:embeddedFont>
      <p:font typeface="Radley"/>
      <p:regular r:id="rId49"/>
      <p: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1" roundtripDataSignature="AMtx7mhmRbNC7uihHePHc5RLC6hAOmZB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font" Target="fonts/Radley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customschemas.google.com/relationships/presentationmetadata" Target="metadata"/><Relationship Id="rId50" Type="http://schemas.openxmlformats.org/officeDocument/2006/relationships/font" Target="fonts/Radley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7" name="Google Shape;227;p1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RECEPTOR – ARBs, Beta Blockers, salbutamol, tamoxifen, alpha blockers...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ENZYME – ACE-I, 5-alpha reductase inhibitors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ION CHANNELS – CCB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TRANSPORTERS – PPI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28" name="Google Shape;228;p1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2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PARA&amp;SYMP= AUTONOMIC (self governing)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MOTOR = SOMATIC (voluntary)</a:t>
            </a:r>
            <a:endParaRPr/>
          </a:p>
        </p:txBody>
      </p:sp>
      <p:sp>
        <p:nvSpPr>
          <p:cNvPr id="262" name="Google Shape;262;p2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3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1. MYASTHENIA GRAVIS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2. Ach-ASE INHIBITORS E.G. RIVASTIGMINE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3. Cholinergic crisis= SLUDGE</a:t>
            </a:r>
            <a:endParaRPr/>
          </a:p>
          <a:p>
            <a:pPr indent="0" lvl="0" marL="152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/>
              <a:t>SAKIVATION, LACRIMATION, URINATION, DEFACTION, GI DISTRESS, EMESIS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83" name="Google Shape;283;p35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3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3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92" name="Google Shape;292;p3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3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CONTRAINDICATED BB IN ABSOLUTE ASTHMA.</a:t>
            </a:r>
            <a:endParaRPr/>
          </a:p>
        </p:txBody>
      </p:sp>
      <p:sp>
        <p:nvSpPr>
          <p:cNvPr id="310" name="Google Shape;310;p3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4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ASTHMA, COPD</a:t>
            </a:r>
            <a:endParaRPr/>
          </a:p>
        </p:txBody>
      </p:sp>
      <p:sp>
        <p:nvSpPr>
          <p:cNvPr id="327" name="Google Shape;327;p40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4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2" name="Google Shape;342;p4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A) constipation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B) Naloxone, IV</a:t>
            </a:r>
            <a:endParaRPr/>
          </a:p>
        </p:txBody>
      </p:sp>
      <p:sp>
        <p:nvSpPr>
          <p:cNvPr id="343" name="Google Shape;343;p42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4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4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86" name="Google Shape;386;p46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4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DOACs – inhibit factor 10a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Warfarin – inhibits 10, 9, 7, 2 (Vit K dependent factors)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LMWH – inhibits 10 and thrombin 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Alteplase – fibrinolytic. Essentially tPa (activates plasmin to eat the fibrin mesh)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Antiplatelets – inhibit P2Y12 (affects primary platelet plug)</a:t>
            </a:r>
            <a:endParaRPr/>
          </a:p>
        </p:txBody>
      </p:sp>
      <p:sp>
        <p:nvSpPr>
          <p:cNvPr id="397" name="Google Shape;397;p47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6" name="Google Shape;406;p4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1- Peptic ulcer disease. NSAIDs notoriously cause gastric ulcers.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2 - Celecoxib</a:t>
            </a:r>
            <a:endParaRPr/>
          </a:p>
        </p:txBody>
      </p:sp>
      <p:sp>
        <p:nvSpPr>
          <p:cNvPr id="407" name="Google Shape;407;p48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41" name="Google Shape;441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0" name="Google Shape;450;p5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DRY COUGH DUE TO BRADYKININ ACCUMULATION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TOLERANCE IS PHYSIOLOGICAL. DEPENDANCE IS PSYCHOLOGICAL (CRAVING EUPHORIA)</a:t>
            </a:r>
            <a:endParaRPr/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ANKLE SWELLING – MAY BE MISTAKEN FOR HEART FAILURE.</a:t>
            </a:r>
            <a:endParaRPr/>
          </a:p>
        </p:txBody>
      </p:sp>
      <p:sp>
        <p:nvSpPr>
          <p:cNvPr id="451" name="Google Shape;451;p51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p5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5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ADRENALINE. 500MCG. IM.</a:t>
            </a:r>
            <a:endParaRPr/>
          </a:p>
        </p:txBody>
      </p:sp>
      <p:sp>
        <p:nvSpPr>
          <p:cNvPr id="478" name="Google Shape;478;p5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5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56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5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8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518" name="Google Shape;51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1" name="Google Shape;141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31" name="Google Shape;31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2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2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5401733" y="5046132"/>
            <a:ext cx="1744133" cy="62939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Radley"/>
              <a:ea typeface="Radley"/>
              <a:cs typeface="Radley"/>
              <a:sym typeface="Radley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5061475" y="5675530"/>
            <a:ext cx="2734500" cy="64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93267"/>
                </a:solidFill>
                <a:latin typeface="Calibri"/>
                <a:ea typeface="Calibri"/>
                <a:cs typeface="Calibri"/>
                <a:sym typeface="Calibri"/>
              </a:rPr>
              <a:t>2022/2023</a:t>
            </a:r>
            <a:endParaRPr b="1" i="0" sz="3200" u="none" cap="none" strike="noStrike">
              <a:solidFill>
                <a:srgbClr val="29326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99633" y="450064"/>
            <a:ext cx="4192731" cy="41927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&#10;&#10;Description automatically generated" id="91" name="Google Shape;9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58035" y="-875912"/>
            <a:ext cx="7475929" cy="7475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/>
          <p:nvPr>
            <p:ph idx="1" type="body"/>
          </p:nvPr>
        </p:nvSpPr>
        <p:spPr>
          <a:xfrm>
            <a:off x="838200" y="163169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rgbClr val="FF0000"/>
                </a:solidFill>
              </a:rPr>
              <a:t>COMPETITIVE</a:t>
            </a:r>
            <a:r>
              <a:rPr lang="en-US"/>
              <a:t> INHIBITORS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>
                <a:solidFill>
                  <a:srgbClr val="492CF6"/>
                </a:solidFill>
              </a:rPr>
              <a:t>NON COMPETITIVE </a:t>
            </a:r>
            <a:r>
              <a:rPr lang="en-US"/>
              <a:t>INHIBITORS</a:t>
            </a:r>
            <a:endParaRPr/>
          </a:p>
        </p:txBody>
      </p:sp>
      <p:sp>
        <p:nvSpPr>
          <p:cNvPr id="168" name="Google Shape;168;p13"/>
          <p:cNvSpPr txBox="1"/>
          <p:nvPr>
            <p:ph type="title"/>
          </p:nvPr>
        </p:nvSpPr>
        <p:spPr>
          <a:xfrm>
            <a:off x="720213" y="306132"/>
            <a:ext cx="10515600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RECEPTOR INHIBITION</a:t>
            </a:r>
            <a:endParaRPr/>
          </a:p>
        </p:txBody>
      </p:sp>
      <p:sp>
        <p:nvSpPr>
          <p:cNvPr id="169" name="Google Shape;169;p13"/>
          <p:cNvSpPr txBox="1"/>
          <p:nvPr/>
        </p:nvSpPr>
        <p:spPr>
          <a:xfrm>
            <a:off x="3870223" y="4207632"/>
            <a:ext cx="1356852" cy="18158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BINDS AT THE ACTIVE SITE. DECREASES EFFICACY REVERSIBLY, AFFINITY IS UNCHANGED</a:t>
            </a:r>
            <a:endParaRPr/>
          </a:p>
        </p:txBody>
      </p:sp>
      <p:sp>
        <p:nvSpPr>
          <p:cNvPr id="170" name="Google Shape;170;p13"/>
          <p:cNvSpPr txBox="1"/>
          <p:nvPr/>
        </p:nvSpPr>
        <p:spPr>
          <a:xfrm>
            <a:off x="9279194" y="3966556"/>
            <a:ext cx="1644441" cy="2031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492CF6"/>
                </a:solidFill>
                <a:latin typeface="Arial"/>
                <a:ea typeface="Arial"/>
                <a:cs typeface="Arial"/>
                <a:sym typeface="Arial"/>
              </a:rPr>
              <a:t>BINDS AWAY FROM ACTIVE SITE, CHANGING ITS SHAPE. DECREASES EFFICACY IRREVERSIBLY, AFFINITY IS REDUCED</a:t>
            </a:r>
            <a:endParaRPr/>
          </a:p>
        </p:txBody>
      </p:sp>
      <p:sp>
        <p:nvSpPr>
          <p:cNvPr id="171" name="Google Shape;171;p13"/>
          <p:cNvSpPr/>
          <p:nvPr/>
        </p:nvSpPr>
        <p:spPr>
          <a:xfrm>
            <a:off x="1366680" y="4053068"/>
            <a:ext cx="521110" cy="241075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1574387" y="3438553"/>
            <a:ext cx="521110" cy="241075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1322434" y="4874060"/>
            <a:ext cx="521110" cy="241075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3721509" y="3559091"/>
            <a:ext cx="521110" cy="241075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8951654" y="3429812"/>
            <a:ext cx="521110" cy="241075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8152784" y="3324245"/>
            <a:ext cx="521110" cy="241075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3"/>
          <p:cNvSpPr/>
          <p:nvPr/>
        </p:nvSpPr>
        <p:spPr>
          <a:xfrm>
            <a:off x="7232239" y="3504299"/>
            <a:ext cx="521110" cy="241075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3"/>
          <p:cNvSpPr/>
          <p:nvPr/>
        </p:nvSpPr>
        <p:spPr>
          <a:xfrm>
            <a:off x="7642127" y="3776985"/>
            <a:ext cx="1740310" cy="579917"/>
          </a:xfrm>
          <a:prstGeom prst="mathMultiply">
            <a:avLst>
              <a:gd fmla="val 23520" name="adj1"/>
            </a:avLst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3"/>
          <p:cNvSpPr/>
          <p:nvPr/>
        </p:nvSpPr>
        <p:spPr>
          <a:xfrm rot="-5400000">
            <a:off x="2302219" y="4469659"/>
            <a:ext cx="1373579" cy="1022551"/>
          </a:xfrm>
          <a:prstGeom prst="flowChartOnlineStorage">
            <a:avLst/>
          </a:prstGeom>
          <a:solidFill>
            <a:schemeClr val="accent1"/>
          </a:solidFill>
          <a:ln cap="flat" cmpd="sng" w="25400">
            <a:solidFill>
              <a:srgbClr val="9C84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3"/>
          <p:cNvSpPr/>
          <p:nvPr/>
        </p:nvSpPr>
        <p:spPr>
          <a:xfrm>
            <a:off x="2558845" y="3963075"/>
            <a:ext cx="860328" cy="489109"/>
          </a:xfrm>
          <a:prstGeom prst="ellipse">
            <a:avLst/>
          </a:prstGeom>
          <a:solidFill>
            <a:srgbClr val="FF0000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13"/>
          <p:cNvSpPr/>
          <p:nvPr/>
        </p:nvSpPr>
        <p:spPr>
          <a:xfrm>
            <a:off x="1366681" y="4053068"/>
            <a:ext cx="521110" cy="241075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3"/>
          <p:cNvSpPr/>
          <p:nvPr/>
        </p:nvSpPr>
        <p:spPr>
          <a:xfrm>
            <a:off x="1574388" y="3438553"/>
            <a:ext cx="521110" cy="241075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3"/>
          <p:cNvSpPr/>
          <p:nvPr/>
        </p:nvSpPr>
        <p:spPr>
          <a:xfrm>
            <a:off x="1322435" y="4874060"/>
            <a:ext cx="521110" cy="241075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3"/>
          <p:cNvSpPr/>
          <p:nvPr/>
        </p:nvSpPr>
        <p:spPr>
          <a:xfrm>
            <a:off x="3721510" y="3559091"/>
            <a:ext cx="521110" cy="241075"/>
          </a:xfrm>
          <a:prstGeom prst="ellipse">
            <a:avLst/>
          </a:prstGeom>
          <a:solidFill>
            <a:schemeClr val="dk1"/>
          </a:solidFill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3"/>
          <p:cNvSpPr/>
          <p:nvPr/>
        </p:nvSpPr>
        <p:spPr>
          <a:xfrm rot="-5400000">
            <a:off x="7828653" y="4382440"/>
            <a:ext cx="1367258" cy="1017641"/>
          </a:xfrm>
          <a:prstGeom prst="flowChartOnlineStorage">
            <a:avLst/>
          </a:prstGeom>
          <a:solidFill>
            <a:schemeClr val="accent1"/>
          </a:solidFill>
          <a:ln cap="flat" cmpd="sng" w="25400">
            <a:solidFill>
              <a:srgbClr val="9C84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3"/>
          <p:cNvSpPr/>
          <p:nvPr/>
        </p:nvSpPr>
        <p:spPr>
          <a:xfrm>
            <a:off x="8704003" y="5226305"/>
            <a:ext cx="516197" cy="462116"/>
          </a:xfrm>
          <a:prstGeom prst="triangle">
            <a:avLst>
              <a:gd fmla="val 50000" name="adj"/>
            </a:avLst>
          </a:prstGeom>
          <a:solidFill>
            <a:srgbClr val="492CF6"/>
          </a:solidFill>
          <a:ln cap="flat" cmpd="sng" w="25400">
            <a:solidFill>
              <a:srgbClr val="9C84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3"/>
          <p:cNvSpPr/>
          <p:nvPr/>
        </p:nvSpPr>
        <p:spPr>
          <a:xfrm>
            <a:off x="953729" y="3231503"/>
            <a:ext cx="4519149" cy="3149632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3"/>
          <p:cNvSpPr/>
          <p:nvPr/>
        </p:nvSpPr>
        <p:spPr>
          <a:xfrm>
            <a:off x="6622026" y="3164566"/>
            <a:ext cx="4519149" cy="3149632"/>
          </a:xfrm>
          <a:prstGeom prst="rect">
            <a:avLst/>
          </a:prstGeom>
          <a:noFill/>
          <a:ln cap="flat" cmpd="sng" w="25400">
            <a:solidFill>
              <a:srgbClr val="0678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"/>
          <p:cNvSpPr txBox="1"/>
          <p:nvPr>
            <p:ph idx="1" type="body"/>
          </p:nvPr>
        </p:nvSpPr>
        <p:spPr>
          <a:xfrm>
            <a:off x="486701" y="1855122"/>
            <a:ext cx="1121859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b="1" lang="en-US"/>
              <a:t>COMPETITIVE INHIBITORS                          NON-COMPETITIVE INHIBITORS</a:t>
            </a:r>
            <a:endParaRPr/>
          </a:p>
        </p:txBody>
      </p:sp>
      <p:cxnSp>
        <p:nvCxnSpPr>
          <p:cNvPr id="194" name="Google Shape;194;p14"/>
          <p:cNvCxnSpPr/>
          <p:nvPr/>
        </p:nvCxnSpPr>
        <p:spPr>
          <a:xfrm>
            <a:off x="1327355" y="2723535"/>
            <a:ext cx="0" cy="2330246"/>
          </a:xfrm>
          <a:prstGeom prst="straightConnector1">
            <a:avLst/>
          </a:prstGeom>
          <a:noFill/>
          <a:ln cap="flat" cmpd="sng" w="9525">
            <a:solidFill>
              <a:srgbClr val="D2AFC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5" name="Google Shape;195;p14"/>
          <p:cNvCxnSpPr/>
          <p:nvPr/>
        </p:nvCxnSpPr>
        <p:spPr>
          <a:xfrm rot="10800000">
            <a:off x="1327355" y="5053781"/>
            <a:ext cx="3224980" cy="0"/>
          </a:xfrm>
          <a:prstGeom prst="straightConnector1">
            <a:avLst/>
          </a:prstGeom>
          <a:noFill/>
          <a:ln cap="flat" cmpd="sng" w="9525">
            <a:solidFill>
              <a:srgbClr val="D2AFC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6" name="Google Shape;196;p14"/>
          <p:cNvCxnSpPr/>
          <p:nvPr/>
        </p:nvCxnSpPr>
        <p:spPr>
          <a:xfrm>
            <a:off x="7556091" y="2620297"/>
            <a:ext cx="0" cy="2330246"/>
          </a:xfrm>
          <a:prstGeom prst="straightConnector1">
            <a:avLst/>
          </a:prstGeom>
          <a:noFill/>
          <a:ln cap="flat" cmpd="sng" w="9525">
            <a:solidFill>
              <a:srgbClr val="D2AFC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7" name="Google Shape;197;p14"/>
          <p:cNvCxnSpPr/>
          <p:nvPr/>
        </p:nvCxnSpPr>
        <p:spPr>
          <a:xfrm rot="10800000">
            <a:off x="7556091" y="4950543"/>
            <a:ext cx="3224980" cy="0"/>
          </a:xfrm>
          <a:prstGeom prst="straightConnector1">
            <a:avLst/>
          </a:prstGeom>
          <a:noFill/>
          <a:ln cap="flat" cmpd="sng" w="9525">
            <a:solidFill>
              <a:srgbClr val="D2AFC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8" name="Google Shape;198;p14"/>
          <p:cNvCxnSpPr/>
          <p:nvPr/>
        </p:nvCxnSpPr>
        <p:spPr>
          <a:xfrm flipH="1" rot="10800000">
            <a:off x="1462548" y="3313481"/>
            <a:ext cx="1986000" cy="1740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D2AFC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9" name="Google Shape;199;p14"/>
          <p:cNvCxnSpPr/>
          <p:nvPr/>
        </p:nvCxnSpPr>
        <p:spPr>
          <a:xfrm flipH="1" rot="10800000">
            <a:off x="2252815" y="3313481"/>
            <a:ext cx="1986000" cy="1740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0" name="Google Shape;200;p14"/>
          <p:cNvCxnSpPr/>
          <p:nvPr/>
        </p:nvCxnSpPr>
        <p:spPr>
          <a:xfrm flipH="1" rot="10800000">
            <a:off x="8946126" y="3785343"/>
            <a:ext cx="1571400" cy="1165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492CF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1" name="Google Shape;201;p14"/>
          <p:cNvCxnSpPr/>
          <p:nvPr/>
        </p:nvCxnSpPr>
        <p:spPr>
          <a:xfrm flipH="1" rot="10800000">
            <a:off x="7800668" y="3210243"/>
            <a:ext cx="1986000" cy="17403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D2AFC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2" name="Google Shape;202;p14"/>
          <p:cNvSpPr txBox="1"/>
          <p:nvPr/>
        </p:nvSpPr>
        <p:spPr>
          <a:xfrm>
            <a:off x="1082779" y="5250426"/>
            <a:ext cx="4433114" cy="95410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Curve </a:t>
            </a: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SHIFTED RIGHT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 has </a:t>
            </a: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LESS AFFINITY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but </a:t>
            </a: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SAME EFFICACY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(response will eventually be maximal, </a:t>
            </a: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SAME EC50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 </a:t>
            </a: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is LESS POTENT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203" name="Google Shape;203;p14"/>
          <p:cNvSpPr txBox="1"/>
          <p:nvPr/>
        </p:nvSpPr>
        <p:spPr>
          <a:xfrm>
            <a:off x="7272185" y="5222856"/>
            <a:ext cx="4433114" cy="1169551"/>
          </a:xfrm>
          <a:prstGeom prst="rect">
            <a:avLst/>
          </a:prstGeom>
          <a:noFill/>
          <a:ln cap="flat" cmpd="sng" w="9525">
            <a:solidFill>
              <a:srgbClr val="492CF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Curve </a:t>
            </a: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SHIFTED RIGHT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DOWNWARDS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 has </a:t>
            </a: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LESS AFFINITY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LESS EFFICACY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(response CANNOT be maximal, and </a:t>
            </a: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EC50 DECREASED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 is </a:t>
            </a: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LESS POTENT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204" name="Google Shape;204;p14"/>
          <p:cNvSpPr txBox="1"/>
          <p:nvPr/>
        </p:nvSpPr>
        <p:spPr>
          <a:xfrm>
            <a:off x="10467667" y="4778922"/>
            <a:ext cx="9340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DOSE</a:t>
            </a:r>
            <a:endParaRPr/>
          </a:p>
        </p:txBody>
      </p:sp>
      <p:sp>
        <p:nvSpPr>
          <p:cNvPr id="205" name="Google Shape;205;p14"/>
          <p:cNvSpPr txBox="1"/>
          <p:nvPr/>
        </p:nvSpPr>
        <p:spPr>
          <a:xfrm>
            <a:off x="838200" y="2919928"/>
            <a:ext cx="149542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/>
          </a:p>
        </p:txBody>
      </p:sp>
      <p:sp>
        <p:nvSpPr>
          <p:cNvPr id="206" name="Google Shape;206;p14"/>
          <p:cNvSpPr txBox="1"/>
          <p:nvPr/>
        </p:nvSpPr>
        <p:spPr>
          <a:xfrm>
            <a:off x="7052955" y="2723535"/>
            <a:ext cx="149542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3974691" y="4899893"/>
            <a:ext cx="934065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DOSE</a:t>
            </a:r>
            <a:endParaRPr/>
          </a:p>
        </p:txBody>
      </p:sp>
      <p:cxnSp>
        <p:nvCxnSpPr>
          <p:cNvPr id="208" name="Google Shape;208;p14"/>
          <p:cNvCxnSpPr/>
          <p:nvPr/>
        </p:nvCxnSpPr>
        <p:spPr>
          <a:xfrm>
            <a:off x="1327355" y="4001294"/>
            <a:ext cx="3352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09" name="Google Shape;209;p14"/>
          <p:cNvCxnSpPr/>
          <p:nvPr/>
        </p:nvCxnSpPr>
        <p:spPr>
          <a:xfrm flipH="1" rot="10800000">
            <a:off x="7556090" y="3997551"/>
            <a:ext cx="3531008" cy="2993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cxnSp>
        <p:nvCxnSpPr>
          <p:cNvPr id="210" name="Google Shape;210;p14"/>
          <p:cNvCxnSpPr/>
          <p:nvPr/>
        </p:nvCxnSpPr>
        <p:spPr>
          <a:xfrm flipH="1" rot="10800000">
            <a:off x="7556090" y="4356502"/>
            <a:ext cx="3531008" cy="2993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211" name="Google Shape;211;p14"/>
          <p:cNvSpPr txBox="1"/>
          <p:nvPr/>
        </p:nvSpPr>
        <p:spPr>
          <a:xfrm>
            <a:off x="7016545" y="4113797"/>
            <a:ext cx="9045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492CF6"/>
                </a:solidFill>
                <a:latin typeface="Arial"/>
                <a:ea typeface="Arial"/>
                <a:cs typeface="Arial"/>
                <a:sym typeface="Arial"/>
              </a:rPr>
              <a:t>NEW EC50</a:t>
            </a:r>
            <a:endParaRPr/>
          </a:p>
        </p:txBody>
      </p:sp>
      <p:sp>
        <p:nvSpPr>
          <p:cNvPr id="212" name="Google Shape;212;p14"/>
          <p:cNvSpPr txBox="1"/>
          <p:nvPr/>
        </p:nvSpPr>
        <p:spPr>
          <a:xfrm>
            <a:off x="781666" y="3832594"/>
            <a:ext cx="904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EC50</a:t>
            </a:r>
            <a:endParaRPr/>
          </a:p>
        </p:txBody>
      </p:sp>
      <p:sp>
        <p:nvSpPr>
          <p:cNvPr id="213" name="Google Shape;213;p14"/>
          <p:cNvSpPr txBox="1"/>
          <p:nvPr/>
        </p:nvSpPr>
        <p:spPr>
          <a:xfrm>
            <a:off x="6967387" y="3832594"/>
            <a:ext cx="90456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EC50</a:t>
            </a:r>
            <a:endParaRPr/>
          </a:p>
        </p:txBody>
      </p:sp>
      <p:sp>
        <p:nvSpPr>
          <p:cNvPr id="214" name="Google Shape;214;p14"/>
          <p:cNvSpPr txBox="1"/>
          <p:nvPr/>
        </p:nvSpPr>
        <p:spPr>
          <a:xfrm>
            <a:off x="404190" y="367392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4"/>
          <p:cNvSpPr txBox="1"/>
          <p:nvPr/>
        </p:nvSpPr>
        <p:spPr>
          <a:xfrm>
            <a:off x="723900" y="660330"/>
            <a:ext cx="1021079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4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RECEPTOR INHIBITION – dose/response curve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4"/>
          <p:cNvSpPr/>
          <p:nvPr/>
        </p:nvSpPr>
        <p:spPr>
          <a:xfrm>
            <a:off x="308926" y="1946787"/>
            <a:ext cx="5489018" cy="4623466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4"/>
          <p:cNvSpPr/>
          <p:nvPr/>
        </p:nvSpPr>
        <p:spPr>
          <a:xfrm>
            <a:off x="6298706" y="1946712"/>
            <a:ext cx="5489100" cy="4623600"/>
          </a:xfrm>
          <a:prstGeom prst="rect">
            <a:avLst/>
          </a:prstGeom>
          <a:noFill/>
          <a:ln cap="flat" cmpd="sng" w="254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BIOAVAILABILITY</a:t>
            </a:r>
            <a:r>
              <a:rPr lang="en-US"/>
              <a:t>= how much drug is uptaken systemically for effect.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IV Route 🡪 always 100%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US"/>
              <a:t>Other routes 🡪 suboptimal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THERAPEUTIC RANGE </a:t>
            </a:r>
            <a:r>
              <a:rPr lang="en-US"/>
              <a:t>= upper and lower bounds of safe doses of a drug. Narrower range – need more care in dispensing!</a:t>
            </a:r>
            <a:endParaRPr/>
          </a:p>
        </p:txBody>
      </p:sp>
      <p:sp>
        <p:nvSpPr>
          <p:cNvPr id="223" name="Google Shape;223;p15"/>
          <p:cNvSpPr txBox="1"/>
          <p:nvPr/>
        </p:nvSpPr>
        <p:spPr>
          <a:xfrm>
            <a:off x="671052" y="365124"/>
            <a:ext cx="10515600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5"/>
          <p:cNvSpPr txBox="1"/>
          <p:nvPr>
            <p:ph type="title"/>
          </p:nvPr>
        </p:nvSpPr>
        <p:spPr>
          <a:xfrm>
            <a:off x="838200" y="3356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BIOAVAILABILITY and THERAPEUTIC RANGE</a:t>
            </a:r>
            <a:br>
              <a:rPr lang="en-US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 txBox="1"/>
          <p:nvPr/>
        </p:nvSpPr>
        <p:spPr>
          <a:xfrm>
            <a:off x="621890" y="335627"/>
            <a:ext cx="10515600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Need to understand drugs act on mechanisms to serve their purpose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b="1" lang="en-US"/>
              <a:t>RECEPTOR ACTION </a:t>
            </a:r>
            <a:r>
              <a:rPr lang="en-US"/>
              <a:t>(MOST COMMON)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ENZYMES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ION CHANNELS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TRANSPORTERS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Example of each plz ☺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32" name="Google Shape;232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DRUG TARGETS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7"/>
          <p:cNvSpPr/>
          <p:nvPr/>
        </p:nvSpPr>
        <p:spPr>
          <a:xfrm>
            <a:off x="7616368" y="2644877"/>
            <a:ext cx="3113784" cy="1111045"/>
          </a:xfrm>
          <a:prstGeom prst="ellipse">
            <a:avLst/>
          </a:prstGeom>
          <a:noFill/>
          <a:ln cap="flat" cmpd="sng" w="25400">
            <a:solidFill>
              <a:srgbClr val="9C84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7"/>
          <p:cNvSpPr txBox="1"/>
          <p:nvPr/>
        </p:nvSpPr>
        <p:spPr>
          <a:xfrm>
            <a:off x="484238" y="239558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7"/>
          <p:cNvSpPr txBox="1"/>
          <p:nvPr>
            <p:ph type="title"/>
          </p:nvPr>
        </p:nvSpPr>
        <p:spPr>
          <a:xfrm>
            <a:off x="838200" y="365125"/>
            <a:ext cx="10970342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PHARMACODYNAMICS &amp; PHARMACOKINETICS</a:t>
            </a:r>
            <a:endParaRPr/>
          </a:p>
        </p:txBody>
      </p:sp>
      <p:sp>
        <p:nvSpPr>
          <p:cNvPr id="240" name="Google Shape;240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Think of this as a pathway: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ADMINISTRATION🡪 pharmaco</a:t>
            </a:r>
            <a:r>
              <a:rPr b="1" lang="en-US"/>
              <a:t>DYNAMICS  </a:t>
            </a:r>
            <a:r>
              <a:rPr lang="en-US"/>
              <a:t>🡪 pharmaco</a:t>
            </a:r>
            <a:r>
              <a:rPr b="1" lang="en-US"/>
              <a:t>KINETICS</a:t>
            </a:r>
            <a:endParaRPr b="1"/>
          </a:p>
        </p:txBody>
      </p:sp>
      <p:sp>
        <p:nvSpPr>
          <p:cNvPr id="241" name="Google Shape;241;p17"/>
          <p:cNvSpPr txBox="1"/>
          <p:nvPr/>
        </p:nvSpPr>
        <p:spPr>
          <a:xfrm>
            <a:off x="2812026" y="3755922"/>
            <a:ext cx="2271251" cy="1384995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EFFECT OF THE DRUG ON THE BODY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Literally think of the drug running through the blood to the tissues, and then what does there.</a:t>
            </a:r>
            <a:endParaRPr/>
          </a:p>
        </p:txBody>
      </p:sp>
      <p:sp>
        <p:nvSpPr>
          <p:cNvPr id="242" name="Google Shape;242;p17"/>
          <p:cNvSpPr/>
          <p:nvPr/>
        </p:nvSpPr>
        <p:spPr>
          <a:xfrm rot="10800000">
            <a:off x="5083277" y="3524915"/>
            <a:ext cx="1401799" cy="975838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rgbClr val="8721C2"/>
          </a:solidFill>
          <a:ln cap="flat" cmpd="sng" w="25400">
            <a:solidFill>
              <a:srgbClr val="9C84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7"/>
          <p:cNvSpPr txBox="1"/>
          <p:nvPr/>
        </p:nvSpPr>
        <p:spPr>
          <a:xfrm>
            <a:off x="7535196" y="4993728"/>
            <a:ext cx="2896185" cy="954107"/>
          </a:xfrm>
          <a:prstGeom prst="rect">
            <a:avLst/>
          </a:prstGeom>
          <a:noFill/>
          <a:ln cap="flat" cmpd="sng" w="952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EFFECT OF THE BODY ON THE DRUG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Think of this as the drug’s done messing around, and it’s time to be broken down</a:t>
            </a:r>
            <a:endParaRPr/>
          </a:p>
        </p:txBody>
      </p:sp>
      <p:sp>
        <p:nvSpPr>
          <p:cNvPr id="244" name="Google Shape;244;p17"/>
          <p:cNvSpPr/>
          <p:nvPr/>
        </p:nvSpPr>
        <p:spPr>
          <a:xfrm rot="5400000">
            <a:off x="8480762" y="3938291"/>
            <a:ext cx="1384995" cy="67130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0000"/>
          </a:solidFill>
          <a:ln cap="flat" cmpd="sng" w="25400">
            <a:solidFill>
              <a:srgbClr val="9C84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4 ASPECTS; ADME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ADMINISTRATION (route)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DISTRIBUTION (systemic spreading)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>
                <a:highlight>
                  <a:srgbClr val="FFFF00"/>
                </a:highlight>
              </a:rPr>
              <a:t>METABOLISM  </a:t>
            </a:r>
            <a:r>
              <a:rPr lang="en-US"/>
              <a:t>(aka as 1</a:t>
            </a:r>
            <a:r>
              <a:rPr baseline="30000" lang="en-US"/>
              <a:t>st</a:t>
            </a:r>
            <a:r>
              <a:rPr lang="en-US"/>
              <a:t> pass metabolism. IV route skips this!)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EXCRETION (hepatically or renally)</a:t>
            </a:r>
            <a:endParaRPr/>
          </a:p>
        </p:txBody>
      </p:sp>
      <p:sp>
        <p:nvSpPr>
          <p:cNvPr id="250" name="Google Shape;250;p18"/>
          <p:cNvSpPr txBox="1"/>
          <p:nvPr/>
        </p:nvSpPr>
        <p:spPr>
          <a:xfrm>
            <a:off x="484238" y="210061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PHARMACOKINETICS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GIT, Renal and Hepatic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GIT</a:t>
            </a:r>
            <a:r>
              <a:rPr lang="en-US"/>
              <a:t> = Mechanical and chemical </a:t>
            </a:r>
            <a:r>
              <a:rPr b="1" lang="en-US"/>
              <a:t>digestion</a:t>
            </a:r>
            <a:r>
              <a:rPr lang="en-US"/>
              <a:t>, for majority of food.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RENAL</a:t>
            </a:r>
            <a:r>
              <a:rPr lang="en-US"/>
              <a:t> = </a:t>
            </a:r>
            <a:r>
              <a:rPr b="1" lang="en-US"/>
              <a:t>simple</a:t>
            </a:r>
            <a:r>
              <a:rPr lang="en-US"/>
              <a:t>, already soluble molecules. Easy to pee out directly.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HEPATIC</a:t>
            </a:r>
            <a:r>
              <a:rPr lang="en-US"/>
              <a:t> = more complex, hydrophobic molecules. undergo </a:t>
            </a:r>
            <a:r>
              <a:rPr b="1" lang="en-US"/>
              <a:t>phase 1</a:t>
            </a:r>
            <a:r>
              <a:rPr lang="en-US"/>
              <a:t> and/ or </a:t>
            </a:r>
            <a:r>
              <a:rPr b="1" lang="en-US"/>
              <a:t>phase 2</a:t>
            </a:r>
            <a:r>
              <a:rPr lang="en-US"/>
              <a:t> reactions;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🡪 phase 1; </a:t>
            </a:r>
            <a:r>
              <a:rPr lang="en-US">
                <a:highlight>
                  <a:srgbClr val="FFFF00"/>
                </a:highlight>
              </a:rPr>
              <a:t>non-conjugation</a:t>
            </a:r>
            <a:r>
              <a:rPr lang="en-US"/>
              <a:t>. Aims to slightly increase hydrophilicity. By microsomal enzymes e.g. CYP450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🡪 phase 2; </a:t>
            </a:r>
            <a:r>
              <a:rPr lang="en-US">
                <a:highlight>
                  <a:srgbClr val="FFFF00"/>
                </a:highlight>
              </a:rPr>
              <a:t>conjugation</a:t>
            </a:r>
            <a:r>
              <a:rPr lang="en-US"/>
              <a:t>. Adds functional groups e.g. glucuronidation to massively increase hydrophilicity</a:t>
            </a:r>
            <a:endParaRPr/>
          </a:p>
        </p:txBody>
      </p:sp>
      <p:sp>
        <p:nvSpPr>
          <p:cNvPr id="257" name="Google Shape;257;p19"/>
          <p:cNvSpPr txBox="1"/>
          <p:nvPr/>
        </p:nvSpPr>
        <p:spPr>
          <a:xfrm>
            <a:off x="484238" y="151068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METABOLISM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PARASYMPATHETIC &amp; SYMPATHETIC NEUROTRANSMISSION</a:t>
            </a:r>
            <a:endParaRPr/>
          </a:p>
        </p:txBody>
      </p:sp>
      <p:sp>
        <p:nvSpPr>
          <p:cNvPr id="265" name="Google Shape;265;p20"/>
          <p:cNvSpPr txBox="1"/>
          <p:nvPr/>
        </p:nvSpPr>
        <p:spPr>
          <a:xfrm>
            <a:off x="484238" y="180564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NERVOUS SYSTEM </a:t>
            </a:r>
            <a:endParaRPr/>
          </a:p>
        </p:txBody>
      </p:sp>
      <p:pic>
        <p:nvPicPr>
          <p:cNvPr id="267" name="Google Shape;267;p20"/>
          <p:cNvPicPr preferRelativeResize="0"/>
          <p:nvPr/>
        </p:nvPicPr>
        <p:blipFill rotWithShape="1">
          <a:blip r:embed="rId3">
            <a:alphaModFix/>
          </a:blip>
          <a:srcRect b="1605" l="27376" r="60055" t="5534"/>
          <a:stretch/>
        </p:blipFill>
        <p:spPr>
          <a:xfrm>
            <a:off x="4822105" y="2552391"/>
            <a:ext cx="737421" cy="401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0"/>
          <p:cNvPicPr preferRelativeResize="0"/>
          <p:nvPr/>
        </p:nvPicPr>
        <p:blipFill rotWithShape="1">
          <a:blip r:embed="rId3">
            <a:alphaModFix/>
          </a:blip>
          <a:srcRect b="0" l="77901" r="4837" t="14701"/>
          <a:stretch/>
        </p:blipFill>
        <p:spPr>
          <a:xfrm>
            <a:off x="8796912" y="2659273"/>
            <a:ext cx="1092610" cy="397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0"/>
          <p:cNvPicPr preferRelativeResize="0"/>
          <p:nvPr/>
        </p:nvPicPr>
        <p:blipFill rotWithShape="1">
          <a:blip r:embed="rId3">
            <a:alphaModFix/>
          </a:blip>
          <a:srcRect b="1741" l="3749" r="83681" t="16179"/>
          <a:stretch/>
        </p:blipFill>
        <p:spPr>
          <a:xfrm>
            <a:off x="1012721" y="2627518"/>
            <a:ext cx="803054" cy="386535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0"/>
          <p:cNvSpPr txBox="1"/>
          <p:nvPr/>
        </p:nvSpPr>
        <p:spPr>
          <a:xfrm>
            <a:off x="1990296" y="3821531"/>
            <a:ext cx="2046456" cy="738664"/>
          </a:xfrm>
          <a:prstGeom prst="rect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PARASYMPATHETIC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-presynaptic Ach (n)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-postsynaptic Ach (m)</a:t>
            </a:r>
            <a:endParaRPr/>
          </a:p>
        </p:txBody>
      </p:sp>
      <p:sp>
        <p:nvSpPr>
          <p:cNvPr id="271" name="Google Shape;271;p20"/>
          <p:cNvSpPr txBox="1"/>
          <p:nvPr/>
        </p:nvSpPr>
        <p:spPr>
          <a:xfrm>
            <a:off x="10061595" y="3821531"/>
            <a:ext cx="1776443" cy="954107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SKELETAL MUSCLE MOTOR: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 at the NMJ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5799680" y="3821531"/>
            <a:ext cx="1854603" cy="738664"/>
          </a:xfrm>
          <a:prstGeom prst="rect">
            <a:avLst/>
          </a:prstGeom>
          <a:noFill/>
          <a:ln cap="flat" cmpd="sng" w="9525">
            <a:solidFill>
              <a:srgbClr val="7030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SYMPATHETIC: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-presynaptic Ach (n)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-postsynaptic NAd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4"/>
          <p:cNvSpPr txBox="1"/>
          <p:nvPr>
            <p:ph idx="1" type="body"/>
          </p:nvPr>
        </p:nvSpPr>
        <p:spPr>
          <a:xfrm>
            <a:off x="653845" y="1805960"/>
            <a:ext cx="11058832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Less key to know than adrenergic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2 main receptors = nicotinic and </a:t>
            </a:r>
            <a:r>
              <a:rPr b="1" lang="en-US">
                <a:highlight>
                  <a:srgbClr val="FFFF00"/>
                </a:highlight>
              </a:rPr>
              <a:t>muscarinic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Nicotinic usually presynaptic. Muscarinic usually postsynaptic.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M1 = Brain. M2 = Heart. </a:t>
            </a:r>
            <a:r>
              <a:rPr b="1" lang="en-US"/>
              <a:t>M3 = LUNGS </a:t>
            </a:r>
            <a:r>
              <a:rPr lang="en-US"/>
              <a:t>(SAMA e.g. ipratropium bromide)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Be aware of the mechanism of neurotransmission (synthesis, storage, release, breakdown, reuptake)</a:t>
            </a:r>
            <a:endParaRPr/>
          </a:p>
        </p:txBody>
      </p:sp>
      <p:sp>
        <p:nvSpPr>
          <p:cNvPr id="278" name="Google Shape;278;p34"/>
          <p:cNvSpPr txBox="1"/>
          <p:nvPr/>
        </p:nvSpPr>
        <p:spPr>
          <a:xfrm>
            <a:off x="484238" y="151068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CHOLINERGIC PHARMACOLOGY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5"/>
          <p:cNvSpPr txBox="1"/>
          <p:nvPr/>
        </p:nvSpPr>
        <p:spPr>
          <a:xfrm>
            <a:off x="484238" y="151068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3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CHOLINERGIC PHARMACOLOGY</a:t>
            </a:r>
            <a:endParaRPr/>
          </a:p>
        </p:txBody>
      </p:sp>
      <p:sp>
        <p:nvSpPr>
          <p:cNvPr id="287" name="Google Shape;287;p3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Q1.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a.  WHICH CONDITION IS RELATED TO </a:t>
            </a:r>
            <a:r>
              <a:rPr b="1" lang="en-US"/>
              <a:t>DISRUPTED Ach TRANSMISSION </a:t>
            </a:r>
            <a:r>
              <a:rPr lang="en-US"/>
              <a:t>AT THE NMJ?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b. WHAT IS THE </a:t>
            </a:r>
            <a:r>
              <a:rPr b="1" lang="en-US"/>
              <a:t>TREATMENT</a:t>
            </a:r>
            <a:r>
              <a:rPr lang="en-US"/>
              <a:t> FOR THIS?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Q2.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SOME </a:t>
            </a:r>
            <a:r>
              <a:rPr b="1" lang="en-US"/>
              <a:t>SIDE EFFECTS </a:t>
            </a:r>
            <a:r>
              <a:rPr lang="en-US"/>
              <a:t>OF EXCESSIVE ACETYLCHOLINE STIMULATION.</a:t>
            </a:r>
            <a:endParaRPr/>
          </a:p>
          <a:p>
            <a:pPr indent="-4000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88" name="Google Shape;288;p35"/>
          <p:cNvSpPr txBox="1"/>
          <p:nvPr/>
        </p:nvSpPr>
        <p:spPr>
          <a:xfrm>
            <a:off x="8111613" y="3013684"/>
            <a:ext cx="3628103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Don’t expect you to know this now but good to bear in mind ☺</a:t>
            </a:r>
            <a:endParaRPr b="0" i="0" sz="14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/>
          <p:nvPr>
            <p:ph type="title"/>
          </p:nvPr>
        </p:nvSpPr>
        <p:spPr>
          <a:xfrm>
            <a:off x="1981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     </a:t>
            </a:r>
            <a:endParaRPr/>
          </a:p>
        </p:txBody>
      </p:sp>
      <p:sp>
        <p:nvSpPr>
          <p:cNvPr id="98" name="Google Shape;98;p3"/>
          <p:cNvSpPr txBox="1"/>
          <p:nvPr>
            <p:ph idx="1" type="body"/>
          </p:nvPr>
        </p:nvSpPr>
        <p:spPr>
          <a:xfrm>
            <a:off x="1981200" y="2981326"/>
            <a:ext cx="8229600" cy="3144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Phase 2a Revision Session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HAROON TARIQ</a:t>
            </a:r>
            <a:endParaRPr/>
          </a:p>
          <a:p>
            <a:pPr indent="-342900" lvl="0" marL="34290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US"/>
              <a:t>02/12/2022</a:t>
            </a:r>
            <a:endParaRPr/>
          </a:p>
        </p:txBody>
      </p:sp>
      <p:sp>
        <p:nvSpPr>
          <p:cNvPr id="99" name="Google Shape;99;p3"/>
          <p:cNvSpPr txBox="1"/>
          <p:nvPr/>
        </p:nvSpPr>
        <p:spPr>
          <a:xfrm>
            <a:off x="424069" y="416991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 txBox="1"/>
          <p:nvPr/>
        </p:nvSpPr>
        <p:spPr>
          <a:xfrm>
            <a:off x="2402947" y="605271"/>
            <a:ext cx="7386107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b="0" i="0" lang="en-US" sz="7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PHARMACOLOGY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e the source image"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9935" y="5086558"/>
            <a:ext cx="2000865" cy="5263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edicine with solid fill"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42277" y="2476758"/>
            <a:ext cx="3008084" cy="30080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295" name="Google Shape;295;p36"/>
          <p:cNvSpPr txBox="1"/>
          <p:nvPr/>
        </p:nvSpPr>
        <p:spPr>
          <a:xfrm>
            <a:off x="484238" y="151068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3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ADRENERGIC PHARMACOLOGY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02" name="Google Shape;302;p3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303" name="Google Shape;303;p37"/>
          <p:cNvSpPr txBox="1"/>
          <p:nvPr/>
        </p:nvSpPr>
        <p:spPr>
          <a:xfrm>
            <a:off x="636638" y="303468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7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ADRENERGIC PHARMACOLOGY</a:t>
            </a:r>
            <a:endParaRPr/>
          </a:p>
        </p:txBody>
      </p:sp>
      <p:sp>
        <p:nvSpPr>
          <p:cNvPr id="305" name="Google Shape;305;p37"/>
          <p:cNvSpPr txBox="1"/>
          <p:nvPr/>
        </p:nvSpPr>
        <p:spPr>
          <a:xfrm>
            <a:off x="636638" y="273971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37"/>
          <p:cNvSpPr txBox="1"/>
          <p:nvPr/>
        </p:nvSpPr>
        <p:spPr>
          <a:xfrm>
            <a:off x="990600" y="4880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ADRENERGIC PHARMACOLOGY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3" name="Google Shape;313;p3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314" name="Google Shape;314;p38"/>
          <p:cNvSpPr txBox="1"/>
          <p:nvPr/>
        </p:nvSpPr>
        <p:spPr>
          <a:xfrm>
            <a:off x="636638" y="273971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8"/>
          <p:cNvSpPr txBox="1"/>
          <p:nvPr/>
        </p:nvSpPr>
        <p:spPr>
          <a:xfrm>
            <a:off x="990600" y="4880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ADRENERGIC PHARMACOLOGY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1" name="Google Shape;321;p3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115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 </a:t>
            </a:r>
            <a:endParaRPr/>
          </a:p>
        </p:txBody>
      </p:sp>
      <p:sp>
        <p:nvSpPr>
          <p:cNvPr id="322" name="Google Shape;322;p39"/>
          <p:cNvSpPr txBox="1"/>
          <p:nvPr/>
        </p:nvSpPr>
        <p:spPr>
          <a:xfrm>
            <a:off x="636638" y="244474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990600" y="4880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ADRENERGIC PHARMACOLOGY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30" name="Google Shape;330;p4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0050" lvl="0" marL="62865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Name 2 conditions where salbutamol may be prescribed.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31" name="Google Shape;331;p40"/>
          <p:cNvSpPr txBox="1"/>
          <p:nvPr/>
        </p:nvSpPr>
        <p:spPr>
          <a:xfrm>
            <a:off x="636638" y="214977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40"/>
          <p:cNvSpPr txBox="1"/>
          <p:nvPr/>
        </p:nvSpPr>
        <p:spPr>
          <a:xfrm>
            <a:off x="990600" y="4880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ADRENERGIC PHARMACOLOGY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 – Augmented (common)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 – Bizarre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C – Chronic Use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D – Delayed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 – End of use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Report to </a:t>
            </a:r>
            <a:r>
              <a:rPr b="1" lang="en-US">
                <a:highlight>
                  <a:srgbClr val="FFFF00"/>
                </a:highlight>
              </a:rPr>
              <a:t>MHRA</a:t>
            </a:r>
            <a:r>
              <a:rPr lang="en-US"/>
              <a:t>, using the </a:t>
            </a:r>
            <a:r>
              <a:rPr b="1" lang="en-US">
                <a:highlight>
                  <a:srgbClr val="FFFF00"/>
                </a:highlight>
              </a:rPr>
              <a:t>YELLOW CARD SCHEME</a:t>
            </a:r>
            <a:r>
              <a:rPr lang="en-US"/>
              <a:t>!</a:t>
            </a:r>
            <a:endParaRPr/>
          </a:p>
        </p:txBody>
      </p:sp>
      <p:sp>
        <p:nvSpPr>
          <p:cNvPr id="338" name="Google Shape;338;p41"/>
          <p:cNvSpPr txBox="1"/>
          <p:nvPr/>
        </p:nvSpPr>
        <p:spPr>
          <a:xfrm>
            <a:off x="636638" y="214977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4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ADVERSE DRUG REACTIONS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Opiates = morphine, diamorphine (heroin), codeine, pethidine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50</a:t>
            </a:r>
            <a:r>
              <a:rPr lang="en-US"/>
              <a:t>% oral bioavailability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USE 🡪 </a:t>
            </a:r>
            <a:r>
              <a:rPr b="1" lang="en-US"/>
              <a:t>CHRONIC SEVERE PAIN RELIEF </a:t>
            </a:r>
            <a:r>
              <a:rPr lang="en-US"/>
              <a:t>(mostly Cancer Pain)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5mg diamorphine= 10mg morphine= 100mg pethidine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A) Main SE of opiate use?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B) Opiate overdose can cause respiratory depression. What is the treatment and route of administration?</a:t>
            </a:r>
            <a:endParaRPr/>
          </a:p>
        </p:txBody>
      </p:sp>
      <p:sp>
        <p:nvSpPr>
          <p:cNvPr id="346" name="Google Shape;346;p42"/>
          <p:cNvSpPr txBox="1"/>
          <p:nvPr/>
        </p:nvSpPr>
        <p:spPr>
          <a:xfrm>
            <a:off x="636638" y="185480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4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OPIOID PHARMACOLOGY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/>
        </p:nvSpPr>
        <p:spPr>
          <a:xfrm>
            <a:off x="636638" y="185480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43"/>
          <p:cNvSpPr txBox="1"/>
          <p:nvPr>
            <p:ph type="title"/>
          </p:nvPr>
        </p:nvSpPr>
        <p:spPr>
          <a:xfrm>
            <a:off x="838200" y="3356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THE PAIN LADDER (come across in GP)</a:t>
            </a:r>
            <a:endParaRPr/>
          </a:p>
        </p:txBody>
      </p:sp>
      <p:sp>
        <p:nvSpPr>
          <p:cNvPr id="354" name="Google Shape;354;p43"/>
          <p:cNvSpPr/>
          <p:nvPr/>
        </p:nvSpPr>
        <p:spPr>
          <a:xfrm>
            <a:off x="463345" y="1825625"/>
            <a:ext cx="7479890" cy="435133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 cap="flat" cmpd="sng" w="25400">
            <a:solidFill>
              <a:srgbClr val="9C84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5" name="Google Shape;355;p43"/>
          <p:cNvCxnSpPr/>
          <p:nvPr/>
        </p:nvCxnSpPr>
        <p:spPr>
          <a:xfrm>
            <a:off x="2644877" y="3635478"/>
            <a:ext cx="3146323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6" name="Google Shape;356;p43"/>
          <p:cNvCxnSpPr/>
          <p:nvPr/>
        </p:nvCxnSpPr>
        <p:spPr>
          <a:xfrm>
            <a:off x="1543665" y="4925961"/>
            <a:ext cx="5319251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7" name="Google Shape;357;p43"/>
          <p:cNvSpPr txBox="1"/>
          <p:nvPr/>
        </p:nvSpPr>
        <p:spPr>
          <a:xfrm>
            <a:off x="2910348" y="5207467"/>
            <a:ext cx="2644877" cy="64633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MILD PAIN</a:t>
            </a:r>
            <a:endParaRPr/>
          </a:p>
        </p:txBody>
      </p:sp>
      <p:sp>
        <p:nvSpPr>
          <p:cNvPr id="358" name="Google Shape;358;p43"/>
          <p:cNvSpPr txBox="1"/>
          <p:nvPr/>
        </p:nvSpPr>
        <p:spPr>
          <a:xfrm>
            <a:off x="2910348" y="3707083"/>
            <a:ext cx="2585884" cy="108392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MODERATE PAIN</a:t>
            </a:r>
            <a:endParaRPr/>
          </a:p>
        </p:txBody>
      </p:sp>
      <p:sp>
        <p:nvSpPr>
          <p:cNvPr id="359" name="Google Shape;359;p43"/>
          <p:cNvSpPr txBox="1"/>
          <p:nvPr/>
        </p:nvSpPr>
        <p:spPr>
          <a:xfrm>
            <a:off x="3502740" y="2718795"/>
            <a:ext cx="1430596" cy="83099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SEVERE PAIN</a:t>
            </a:r>
            <a:endParaRPr/>
          </a:p>
        </p:txBody>
      </p:sp>
      <p:sp>
        <p:nvSpPr>
          <p:cNvPr id="360" name="Google Shape;360;p43"/>
          <p:cNvSpPr txBox="1"/>
          <p:nvPr/>
        </p:nvSpPr>
        <p:spPr>
          <a:xfrm>
            <a:off x="5638800" y="297425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3"/>
          <p:cNvSpPr txBox="1"/>
          <p:nvPr/>
        </p:nvSpPr>
        <p:spPr>
          <a:xfrm>
            <a:off x="1543665" y="1824614"/>
            <a:ext cx="4571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3"/>
          <p:cNvSpPr txBox="1"/>
          <p:nvPr/>
        </p:nvSpPr>
        <p:spPr>
          <a:xfrm>
            <a:off x="7511845" y="2300748"/>
            <a:ext cx="309716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OPIOID ANALGESIA – MORPHINE, DIAMORPHINE</a:t>
            </a:r>
            <a:endParaRPr/>
          </a:p>
        </p:txBody>
      </p:sp>
      <p:sp>
        <p:nvSpPr>
          <p:cNvPr id="363" name="Google Shape;363;p43"/>
          <p:cNvSpPr txBox="1"/>
          <p:nvPr/>
        </p:nvSpPr>
        <p:spPr>
          <a:xfrm>
            <a:off x="7972731" y="3626311"/>
            <a:ext cx="280342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MODERATE OPIATES (CODEINE), OR TRAMADOL</a:t>
            </a:r>
            <a:endParaRPr/>
          </a:p>
        </p:txBody>
      </p:sp>
      <p:sp>
        <p:nvSpPr>
          <p:cNvPr id="364" name="Google Shape;364;p43"/>
          <p:cNvSpPr txBox="1"/>
          <p:nvPr/>
        </p:nvSpPr>
        <p:spPr>
          <a:xfrm>
            <a:off x="8351273" y="5207467"/>
            <a:ext cx="280342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WEAK ANALGESICS LIKE PARACETAMOL OR NSAIDs (IBUPROFEN, NAPROXEN)</a:t>
            </a:r>
            <a:endParaRPr/>
          </a:p>
        </p:txBody>
      </p:sp>
      <p:cxnSp>
        <p:nvCxnSpPr>
          <p:cNvPr id="365" name="Google Shape;365;p43"/>
          <p:cNvCxnSpPr/>
          <p:nvPr/>
        </p:nvCxnSpPr>
        <p:spPr>
          <a:xfrm flipH="1" rot="10800000">
            <a:off x="5181600" y="2718795"/>
            <a:ext cx="2330245" cy="516018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43"/>
          <p:cNvCxnSpPr>
            <a:endCxn id="363" idx="1"/>
          </p:cNvCxnSpPr>
          <p:nvPr/>
        </p:nvCxnSpPr>
        <p:spPr>
          <a:xfrm flipH="1" rot="10800000">
            <a:off x="5879631" y="3887921"/>
            <a:ext cx="2093100" cy="566700"/>
          </a:xfrm>
          <a:prstGeom prst="straightConnector1">
            <a:avLst/>
          </a:prstGeom>
          <a:noFill/>
          <a:ln cap="flat" cmpd="sng" w="9525">
            <a:solidFill>
              <a:srgbClr val="ED8F4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7" name="Google Shape;367;p43"/>
          <p:cNvCxnSpPr/>
          <p:nvPr/>
        </p:nvCxnSpPr>
        <p:spPr>
          <a:xfrm flipH="1" rot="10800000">
            <a:off x="6096000" y="5440013"/>
            <a:ext cx="2133600" cy="292193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Paracetamol = weak analgesia for pain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Undergoes phase 2 hepatic metabolism 95%, phase 1 for 5%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Relatively wide therapeutic range but can cause MAJOR COMPLICATIONS in overdose state;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Fulminant (rapidly acute) liver failure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Shutdown of basic physiological systems e.g. shock 🡪 DEATH…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73" name="Google Shape;373;p44"/>
          <p:cNvSpPr txBox="1"/>
          <p:nvPr/>
        </p:nvSpPr>
        <p:spPr>
          <a:xfrm>
            <a:off x="636638" y="126486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4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PARACETAMOL OVERDOSE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80" name="Google Shape;380;p45"/>
          <p:cNvSpPr txBox="1"/>
          <p:nvPr/>
        </p:nvSpPr>
        <p:spPr>
          <a:xfrm>
            <a:off x="789038" y="278886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45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PARACETAMOL OVERDOSE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45"/>
          <p:cNvPicPr preferRelativeResize="0"/>
          <p:nvPr/>
        </p:nvPicPr>
        <p:blipFill rotWithShape="1">
          <a:blip r:embed="rId3">
            <a:alphaModFix/>
          </a:blip>
          <a:srcRect b="20429" l="30646" r="29595" t="34982"/>
          <a:stretch/>
        </p:blipFill>
        <p:spPr>
          <a:xfrm>
            <a:off x="2600633" y="1901924"/>
            <a:ext cx="6990734" cy="4409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 txBox="1"/>
          <p:nvPr/>
        </p:nvSpPr>
        <p:spPr>
          <a:xfrm>
            <a:off x="404191" y="252943"/>
            <a:ext cx="11383617" cy="1505214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DON’T PANIC…</a:t>
            </a:r>
            <a:endParaRPr/>
          </a:p>
        </p:txBody>
      </p:sp>
      <p:sp>
        <p:nvSpPr>
          <p:cNvPr id="111" name="Google Shape;111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Use PTS sessions as a way to recap what you’ve read through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I’ve already done pharmacology in my ICS video but this is more focused and INTERACTIVE so please don’t be boring ☺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Plenty of time to still figure out best revision methods for you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Look out for exam question session in person…</a:t>
            </a:r>
            <a:endParaRPr/>
          </a:p>
        </p:txBody>
      </p:sp>
      <p:pic>
        <p:nvPicPr>
          <p:cNvPr descr="Customer service man hand covering mouth" id="112" name="Google Shape;11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6042" y="4001294"/>
            <a:ext cx="2406297" cy="2659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4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389" name="Google Shape;389;p46"/>
          <p:cNvPicPr preferRelativeResize="0"/>
          <p:nvPr/>
        </p:nvPicPr>
        <p:blipFill rotWithShape="1">
          <a:blip r:embed="rId3">
            <a:alphaModFix/>
          </a:blip>
          <a:srcRect b="14551" l="25806" r="22581" t="23513"/>
          <a:stretch/>
        </p:blipFill>
        <p:spPr>
          <a:xfrm>
            <a:off x="2866103" y="1929327"/>
            <a:ext cx="6459793" cy="4360361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6"/>
          <p:cNvSpPr txBox="1"/>
          <p:nvPr/>
        </p:nvSpPr>
        <p:spPr>
          <a:xfrm>
            <a:off x="789038" y="249390"/>
            <a:ext cx="11255478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46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PARACETAMOL OVERDOSE</a:t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46"/>
          <p:cNvSpPr txBox="1"/>
          <p:nvPr/>
        </p:nvSpPr>
        <p:spPr>
          <a:xfrm>
            <a:off x="462117" y="3746091"/>
            <a:ext cx="2281084" cy="1569660"/>
          </a:xfrm>
          <a:prstGeom prst="rect">
            <a:avLst/>
          </a:prstGeom>
          <a:solidFill>
            <a:srgbClr val="D6AAF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Shunting down the phase 1 pathway due to saturated phase 2; buildup of NAPQI 🡪 HEPATOTOXICITY 🡪 LIVER FAILURE…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3" name="Google Shape;393;p46"/>
          <p:cNvCxnSpPr/>
          <p:nvPr/>
        </p:nvCxnSpPr>
        <p:spPr>
          <a:xfrm flipH="1" rot="10800000">
            <a:off x="2654710" y="4444181"/>
            <a:ext cx="1671484" cy="275303"/>
          </a:xfrm>
          <a:prstGeom prst="straightConnector1">
            <a:avLst/>
          </a:prstGeom>
          <a:noFill/>
          <a:ln cap="flat" cmpd="sng" w="9525">
            <a:solidFill>
              <a:srgbClr val="BA6FE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7"/>
          <p:cNvSpPr txBox="1"/>
          <p:nvPr/>
        </p:nvSpPr>
        <p:spPr>
          <a:xfrm>
            <a:off x="789038" y="190396"/>
            <a:ext cx="10515600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DOACs</a:t>
            </a:r>
            <a:r>
              <a:rPr lang="en-US"/>
              <a:t> – Apixaban, Rivaroxaban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Warfarin 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LMWH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Alteplase</a:t>
            </a:r>
            <a:r>
              <a:rPr lang="en-US"/>
              <a:t> (IV)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Antiplatelets</a:t>
            </a:r>
            <a:r>
              <a:rPr lang="en-US"/>
              <a:t> - Clopidogrel, ticagrelor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01" name="Google Shape;401;p4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COMMON DRUGS; BLOOD THINNERS</a:t>
            </a:r>
            <a:endParaRPr/>
          </a:p>
        </p:txBody>
      </p:sp>
      <p:pic>
        <p:nvPicPr>
          <p:cNvPr descr="See the source image" id="402" name="Google Shape;402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2581" y="3512959"/>
            <a:ext cx="4798142" cy="2963680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7"/>
          <p:cNvSpPr txBox="1"/>
          <p:nvPr/>
        </p:nvSpPr>
        <p:spPr>
          <a:xfrm>
            <a:off x="9488131" y="1346697"/>
            <a:ext cx="2192592" cy="20313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INDICATIONS FOR USE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DVT/PE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Atrial fibrillation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Prosthetic valves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Bleeding disorders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Ischemic stroke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-"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</a:t>
            </a:r>
            <a:endParaRPr/>
          </a:p>
          <a:p>
            <a:pPr indent="-1968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10" name="Google Shape;410;p4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Ibuprofen, naproxen. Weak analgesics for mild pain.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Mechanism = </a:t>
            </a:r>
            <a:r>
              <a:rPr b="1" lang="en-US"/>
              <a:t>inhibits arachidonic acid pathway Cox-1 and Cox-2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>
                <a:highlight>
                  <a:srgbClr val="FFFF00"/>
                </a:highlight>
              </a:rPr>
              <a:t>Cox-1 </a:t>
            </a:r>
            <a:r>
              <a:rPr lang="en-US"/>
              <a:t>= involved in </a:t>
            </a:r>
            <a:r>
              <a:rPr b="1" lang="en-US"/>
              <a:t>PROSTAGLANDIN SYNTHESIS </a:t>
            </a:r>
            <a:r>
              <a:rPr lang="en-US"/>
              <a:t>which protects gastric mucosa. Side effect?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en-US">
                <a:highlight>
                  <a:srgbClr val="FFFF00"/>
                </a:highlight>
              </a:rPr>
              <a:t>Cox-2</a:t>
            </a:r>
            <a:r>
              <a:rPr lang="en-US"/>
              <a:t> = the targeted pathway. Activation of this is involved in </a:t>
            </a:r>
            <a:r>
              <a:rPr b="1" lang="en-US"/>
              <a:t>inflammation. </a:t>
            </a:r>
            <a:r>
              <a:rPr lang="en-US"/>
              <a:t>An example of a selective Cox-2 inhibitor?</a:t>
            </a:r>
            <a:endParaRPr b="1"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11" name="Google Shape;411;p48"/>
          <p:cNvSpPr txBox="1"/>
          <p:nvPr/>
        </p:nvSpPr>
        <p:spPr>
          <a:xfrm>
            <a:off x="941438" y="342796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8"/>
          <p:cNvSpPr txBox="1"/>
          <p:nvPr/>
        </p:nvSpPr>
        <p:spPr>
          <a:xfrm>
            <a:off x="990600" y="5175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NSAIDs</a:t>
            </a:r>
            <a:endParaRPr/>
          </a:p>
        </p:txBody>
      </p:sp>
      <p:sp>
        <p:nvSpPr>
          <p:cNvPr id="413" name="Google Shape;413;p48"/>
          <p:cNvSpPr txBox="1"/>
          <p:nvPr/>
        </p:nvSpPr>
        <p:spPr>
          <a:xfrm>
            <a:off x="941438" y="313299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8"/>
          <p:cNvSpPr txBox="1"/>
          <p:nvPr/>
        </p:nvSpPr>
        <p:spPr>
          <a:xfrm>
            <a:off x="990600" y="4880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NSAIDs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20" name="Google Shape;420;p49"/>
          <p:cNvSpPr txBox="1"/>
          <p:nvPr/>
        </p:nvSpPr>
        <p:spPr>
          <a:xfrm>
            <a:off x="941438" y="313299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9"/>
          <p:cNvSpPr txBox="1"/>
          <p:nvPr/>
        </p:nvSpPr>
        <p:spPr>
          <a:xfrm>
            <a:off x="990600" y="48802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DIURETICS</a:t>
            </a:r>
            <a:endParaRPr/>
          </a:p>
        </p:txBody>
      </p:sp>
      <p:pic>
        <p:nvPicPr>
          <p:cNvPr descr="See the source image" id="422" name="Google Shape;42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9899" y="1865417"/>
            <a:ext cx="4743368" cy="4683737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9"/>
          <p:cNvSpPr txBox="1"/>
          <p:nvPr/>
        </p:nvSpPr>
        <p:spPr>
          <a:xfrm>
            <a:off x="383458" y="2890684"/>
            <a:ext cx="2507226" cy="11695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LOOP DIURETIC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Acts on Ascending limb of loop of Henle,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inhibiting NKCC2 channels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FUROSEMIDE</a:t>
            </a:r>
            <a:endParaRPr/>
          </a:p>
        </p:txBody>
      </p:sp>
      <p:sp>
        <p:nvSpPr>
          <p:cNvPr id="424" name="Google Shape;424;p49"/>
          <p:cNvSpPr txBox="1"/>
          <p:nvPr/>
        </p:nvSpPr>
        <p:spPr>
          <a:xfrm>
            <a:off x="8998974" y="4207285"/>
            <a:ext cx="2507226" cy="16004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ALDOSTERONE ANTAGONIST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K+ sparing diuretic, acting on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aldosterone receptors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the collecting duct. Increases Na+ excretion and retains K+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SPIRONOLACTONE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9"/>
          <p:cNvSpPr txBox="1"/>
          <p:nvPr/>
        </p:nvSpPr>
        <p:spPr>
          <a:xfrm>
            <a:off x="8900651" y="1897165"/>
            <a:ext cx="2721078" cy="954107"/>
          </a:xfrm>
          <a:prstGeom prst="rect">
            <a:avLst/>
          </a:prstGeom>
          <a:solidFill>
            <a:srgbClr val="90C6F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THIAZIDE DIURETIC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Acts on DCT, inhibiting </a:t>
            </a: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Na-Cl cotransporter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🡪 BENDROFLUMETHIAZIDE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6" name="Google Shape;426;p49"/>
          <p:cNvCxnSpPr>
            <a:stCxn id="423" idx="3"/>
          </p:cNvCxnSpPr>
          <p:nvPr/>
        </p:nvCxnSpPr>
        <p:spPr>
          <a:xfrm>
            <a:off x="2890684" y="3475460"/>
            <a:ext cx="2890800" cy="1499700"/>
          </a:xfrm>
          <a:prstGeom prst="straightConnector1">
            <a:avLst/>
          </a:prstGeom>
          <a:noFill/>
          <a:ln cap="flat" cmpd="sng" w="9525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7" name="Google Shape;427;p49"/>
          <p:cNvCxnSpPr/>
          <p:nvPr/>
        </p:nvCxnSpPr>
        <p:spPr>
          <a:xfrm flipH="1" rot="10800000">
            <a:off x="6833419" y="2546555"/>
            <a:ext cx="2067232" cy="580103"/>
          </a:xfrm>
          <a:prstGeom prst="straightConnector1">
            <a:avLst/>
          </a:prstGeom>
          <a:noFill/>
          <a:ln cap="flat" cmpd="sng" w="952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8" name="Google Shape;428;p49"/>
          <p:cNvCxnSpPr/>
          <p:nvPr/>
        </p:nvCxnSpPr>
        <p:spPr>
          <a:xfrm>
            <a:off x="7167716" y="4601497"/>
            <a:ext cx="1831258" cy="0"/>
          </a:xfrm>
          <a:prstGeom prst="straightConnector1">
            <a:avLst/>
          </a:prstGeom>
          <a:noFill/>
          <a:ln cap="flat" cmpd="sng" w="9525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9" name="Google Shape;429;p49"/>
          <p:cNvSpPr txBox="1"/>
          <p:nvPr/>
        </p:nvSpPr>
        <p:spPr>
          <a:xfrm>
            <a:off x="941438" y="303467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9"/>
          <p:cNvSpPr txBox="1"/>
          <p:nvPr/>
        </p:nvSpPr>
        <p:spPr>
          <a:xfrm>
            <a:off x="990600" y="47819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DIURETICS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36" name="Google Shape;436;p5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ACE-INHIBITORS</a:t>
            </a:r>
            <a:r>
              <a:rPr lang="en-US"/>
              <a:t> = Ramipril. An anti-hypertensive.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CALCIUM CHANNEL BLOCKERS </a:t>
            </a:r>
            <a:r>
              <a:rPr lang="en-US"/>
              <a:t>= Amplodipine, verapamil. Another anti-hypertensive.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PROTON PUMP INHIBITORS </a:t>
            </a:r>
            <a:r>
              <a:rPr lang="en-US"/>
              <a:t>= Lanzoprazole. Reduces acidity of GI lumen.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CORTICOSTEROIDS</a:t>
            </a:r>
            <a:r>
              <a:rPr lang="en-US"/>
              <a:t> = Prednisolone. Anti-inflammatory.</a:t>
            </a:r>
            <a:endParaRPr/>
          </a:p>
        </p:txBody>
      </p:sp>
      <p:sp>
        <p:nvSpPr>
          <p:cNvPr id="437" name="Google Shape;437;p50"/>
          <p:cNvSpPr txBox="1"/>
          <p:nvPr/>
        </p:nvSpPr>
        <p:spPr>
          <a:xfrm>
            <a:off x="941438" y="303467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50"/>
          <p:cNvSpPr txBox="1"/>
          <p:nvPr/>
        </p:nvSpPr>
        <p:spPr>
          <a:xfrm>
            <a:off x="990600" y="4487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COMMON DRUGS; OTHER CLASSES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"/>
          <p:cNvSpPr txBox="1"/>
          <p:nvPr/>
        </p:nvSpPr>
        <p:spPr>
          <a:xfrm>
            <a:off x="2711609" y="6343650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4" name="Google Shape;4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8387" y="5721614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7"/>
          <p:cNvSpPr txBox="1"/>
          <p:nvPr/>
        </p:nvSpPr>
        <p:spPr>
          <a:xfrm>
            <a:off x="4700364" y="79698"/>
            <a:ext cx="279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Feedback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7"/>
          <p:cNvSpPr txBox="1"/>
          <p:nvPr/>
        </p:nvSpPr>
        <p:spPr>
          <a:xfrm>
            <a:off x="3647943" y="5468649"/>
            <a:ext cx="5385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https://docs.google.com/forms/d/e/1FAIpQLSfc9haX5-Z-cBE4w9nmsHXreRYJznphPBymdF5qEoUNH7-rWw/viewform?usp=sf_link</a:t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7" name="Google Shape;44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98475" y="1280039"/>
            <a:ext cx="3807693" cy="377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54" name="Google Shape;454;p5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NAME THE </a:t>
            </a:r>
            <a:r>
              <a:rPr b="1" lang="en-US"/>
              <a:t>MAIN SIDE EFFECT OF ACE-I </a:t>
            </a:r>
            <a:r>
              <a:rPr lang="en-US"/>
              <a:t>USE AND </a:t>
            </a:r>
            <a:r>
              <a:rPr b="1" lang="en-US"/>
              <a:t>WHY</a:t>
            </a:r>
            <a:r>
              <a:rPr lang="en-US"/>
              <a:t> THIS MAY BE (2)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WHAT IS THE DIFFERENCE BETWEEN </a:t>
            </a:r>
            <a:r>
              <a:rPr b="1" lang="en-US"/>
              <a:t>TOLERANCE AND DEPENDENCE? </a:t>
            </a:r>
            <a:r>
              <a:rPr lang="en-US"/>
              <a:t>(2)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NAME THE </a:t>
            </a:r>
            <a:r>
              <a:rPr b="1" lang="en-US"/>
              <a:t>MAIN SIDE EFFECT OF CCB </a:t>
            </a:r>
            <a:r>
              <a:rPr lang="en-US"/>
              <a:t>USE, AND WHAT </a:t>
            </a:r>
            <a:r>
              <a:rPr b="1" lang="en-US"/>
              <a:t>CONDITION</a:t>
            </a:r>
            <a:r>
              <a:rPr lang="en-US"/>
              <a:t> MAY THIS BE </a:t>
            </a:r>
            <a:r>
              <a:rPr b="1" lang="en-US"/>
              <a:t>MISTAKEN</a:t>
            </a:r>
            <a:r>
              <a:rPr lang="en-US"/>
              <a:t> FOR? (2)</a:t>
            </a:r>
            <a:endParaRPr/>
          </a:p>
        </p:txBody>
      </p:sp>
      <p:sp>
        <p:nvSpPr>
          <p:cNvPr id="455" name="Google Shape;455;p51"/>
          <p:cNvSpPr txBox="1"/>
          <p:nvPr/>
        </p:nvSpPr>
        <p:spPr>
          <a:xfrm>
            <a:off x="941438" y="303467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51"/>
          <p:cNvSpPr txBox="1"/>
          <p:nvPr/>
        </p:nvSpPr>
        <p:spPr>
          <a:xfrm>
            <a:off x="990600" y="4192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62" name="Google Shape;462;p5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Which of these is a loop diuretic?     (1)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Bendroflumethiazide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Ramipril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Spironolactone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Furosemide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Clopidogrel</a:t>
            </a:r>
            <a:endParaRPr/>
          </a:p>
        </p:txBody>
      </p:sp>
      <p:sp>
        <p:nvSpPr>
          <p:cNvPr id="463" name="Google Shape;463;p52"/>
          <p:cNvSpPr txBox="1"/>
          <p:nvPr/>
        </p:nvSpPr>
        <p:spPr>
          <a:xfrm>
            <a:off x="941438" y="273970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p52"/>
          <p:cNvSpPr txBox="1"/>
          <p:nvPr/>
        </p:nvSpPr>
        <p:spPr>
          <a:xfrm>
            <a:off x="990600" y="38970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70" name="Google Shape;470;p5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Which of these is a loop diuretic?    (1)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Bendroflumethiazide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Ramipril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Spironolactone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>
                <a:highlight>
                  <a:srgbClr val="00FF00"/>
                </a:highlight>
              </a:rPr>
              <a:t>Furosemide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Clopidogrel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71" name="Google Shape;471;p53"/>
          <p:cNvSpPr txBox="1"/>
          <p:nvPr/>
        </p:nvSpPr>
        <p:spPr>
          <a:xfrm>
            <a:off x="990600" y="3602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/>
          </a:p>
        </p:txBody>
      </p:sp>
      <p:sp>
        <p:nvSpPr>
          <p:cNvPr id="472" name="Google Shape;472;p53"/>
          <p:cNvSpPr txBox="1"/>
          <p:nvPr/>
        </p:nvSpPr>
        <p:spPr>
          <a:xfrm>
            <a:off x="990600" y="33071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/>
          </a:p>
        </p:txBody>
      </p:sp>
      <p:sp>
        <p:nvSpPr>
          <p:cNvPr id="473" name="Google Shape;473;p53"/>
          <p:cNvSpPr txBox="1"/>
          <p:nvPr/>
        </p:nvSpPr>
        <p:spPr>
          <a:xfrm>
            <a:off x="941438" y="273970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53"/>
          <p:cNvSpPr txBox="1"/>
          <p:nvPr/>
        </p:nvSpPr>
        <p:spPr>
          <a:xfrm>
            <a:off x="990600" y="3602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FEW QS…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54"/>
          <p:cNvSpPr txBox="1"/>
          <p:nvPr>
            <p:ph idx="1" type="body"/>
          </p:nvPr>
        </p:nvSpPr>
        <p:spPr>
          <a:xfrm>
            <a:off x="838200" y="1855121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You need to know this, specifically!!! (</a:t>
            </a:r>
            <a:r>
              <a:rPr b="1" lang="en-US"/>
              <a:t>DID NOT </a:t>
            </a:r>
            <a:r>
              <a:rPr lang="en-US"/>
              <a:t>come up in SAQ…)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Q. What is the 1</a:t>
            </a:r>
            <a:r>
              <a:rPr baseline="30000" lang="en-US"/>
              <a:t>st</a:t>
            </a:r>
            <a:r>
              <a:rPr lang="en-US"/>
              <a:t> line treatment for anaphylaxis? Name the drug, dose, and route. (3 marks)</a:t>
            </a:r>
            <a:endParaRPr/>
          </a:p>
        </p:txBody>
      </p:sp>
      <p:sp>
        <p:nvSpPr>
          <p:cNvPr id="481" name="Google Shape;481;p54"/>
          <p:cNvSpPr txBox="1"/>
          <p:nvPr/>
        </p:nvSpPr>
        <p:spPr>
          <a:xfrm>
            <a:off x="755854" y="306131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54"/>
          <p:cNvSpPr txBox="1"/>
          <p:nvPr>
            <p:ph type="title"/>
          </p:nvPr>
        </p:nvSpPr>
        <p:spPr>
          <a:xfrm>
            <a:off x="838200" y="30613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PLEASE PLEASE LEARN YOUR ANAPHYLAXIS TREATMENT….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idx="1" type="body"/>
          </p:nvPr>
        </p:nvSpPr>
        <p:spPr>
          <a:xfrm>
            <a:off x="668594" y="1600201"/>
            <a:ext cx="10697496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US" u="sng"/>
              <a:t>Today: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/>
              <a:t>understanding</a:t>
            </a:r>
            <a:r>
              <a:rPr lang="en-US"/>
              <a:t> the </a:t>
            </a:r>
            <a:r>
              <a:rPr b="1" lang="en-US"/>
              <a:t>BASICS</a:t>
            </a:r>
            <a:r>
              <a:rPr lang="en-US"/>
              <a:t> of pharmacology; 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definitions (pharmacodynamics/kinetics, affinity, efficacy…), routes of administration, key pathways involved, neurotransmission, key drugs and classes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i="1" lang="en-US" u="sng"/>
              <a:t>By the end of 2a: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To look at 2a </a:t>
            </a:r>
            <a:r>
              <a:rPr b="1" lang="en-US"/>
              <a:t>holistically</a:t>
            </a:r>
            <a:r>
              <a:rPr lang="en-US"/>
              <a:t> and understand WHY certain meds are prescribed when, and to know </a:t>
            </a:r>
            <a:r>
              <a:rPr b="1" lang="en-US"/>
              <a:t>condition-specific</a:t>
            </a:r>
            <a:r>
              <a:rPr lang="en-US"/>
              <a:t> pharmacological treatments</a:t>
            </a:r>
            <a:endParaRPr/>
          </a:p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18" name="Google Shape;118;p4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304800" y="239713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/>
          <p:nvPr/>
        </p:nvSpPr>
        <p:spPr>
          <a:xfrm>
            <a:off x="2711609" y="420209"/>
            <a:ext cx="639306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AIMS AND OBJECTIVES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88" name="Google Shape;488;p5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For the modules of 2a, you need to be able to name pharmacological treatments for the main conditions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Briefly will name some examples and show you how to apply your knowledge from this ppt… </a:t>
            </a:r>
            <a:r>
              <a:rPr b="1" lang="en-US"/>
              <a:t>APPLICATION </a:t>
            </a:r>
            <a:r>
              <a:rPr lang="en-US"/>
              <a:t>IS WHAT YOU NEED TO FOCUS YOUR PHARMACOLOGY KNOWLEDGE AROUND</a:t>
            </a:r>
            <a:endParaRPr/>
          </a:p>
        </p:txBody>
      </p:sp>
      <p:sp>
        <p:nvSpPr>
          <p:cNvPr id="489" name="Google Shape;489;p55"/>
          <p:cNvSpPr txBox="1"/>
          <p:nvPr/>
        </p:nvSpPr>
        <p:spPr>
          <a:xfrm>
            <a:off x="941438" y="214978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55"/>
          <p:cNvSpPr txBox="1"/>
          <p:nvPr/>
        </p:nvSpPr>
        <p:spPr>
          <a:xfrm>
            <a:off x="990600" y="3012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NOTE ON SYSTEMS PHARMACOLOGY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496" name="Google Shape;496;p5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MYOCARDIAL INFARCTION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Acutely; Morphine (pain relief), Oxygen (if sats &lt;94%), Nitrates (anginal relief), Aspirin, Clopidogrel (to degrade clots in coronary arteries)                             </a:t>
            </a:r>
            <a:r>
              <a:rPr lang="en-US">
                <a:highlight>
                  <a:srgbClr val="FFFF00"/>
                </a:highlight>
              </a:rPr>
              <a:t>MONAC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/>
              <a:t>Prophylactically; ACE-I (to maintain BP), CCB (BP), Aspirin, Atorvastatin (or any statin) , Beta blocker (reduce HR to prevent shearing of coronary arteries),                             </a:t>
            </a:r>
            <a:r>
              <a:rPr lang="en-US">
                <a:highlight>
                  <a:srgbClr val="FFFF00"/>
                </a:highlight>
              </a:rPr>
              <a:t>ACAAB</a:t>
            </a:r>
            <a:endParaRPr/>
          </a:p>
        </p:txBody>
      </p:sp>
      <p:sp>
        <p:nvSpPr>
          <p:cNvPr id="497" name="Google Shape;497;p56"/>
          <p:cNvSpPr txBox="1"/>
          <p:nvPr/>
        </p:nvSpPr>
        <p:spPr>
          <a:xfrm>
            <a:off x="941438" y="214978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56"/>
          <p:cNvSpPr txBox="1"/>
          <p:nvPr/>
        </p:nvSpPr>
        <p:spPr>
          <a:xfrm>
            <a:off x="990600" y="3012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SYSTEMS PHARMACOLOGY</a:t>
            </a:r>
            <a:endParaRPr/>
          </a:p>
        </p:txBody>
      </p:sp>
      <p:sp>
        <p:nvSpPr>
          <p:cNvPr id="499" name="Google Shape;499;p56"/>
          <p:cNvSpPr txBox="1"/>
          <p:nvPr/>
        </p:nvSpPr>
        <p:spPr>
          <a:xfrm>
            <a:off x="1238865" y="5594555"/>
            <a:ext cx="983225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LOTS OF INFO – YOU DON’T NEED TO KNOW ALL OF THIS RIGHT NOW! BUT… THIS IS MORE TO APPLY WHY YOU USE CERTAIN MEDS WHEN 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DIABETES (T2)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u="sng"/>
              <a:t>1</a:t>
            </a:r>
            <a:r>
              <a:rPr baseline="30000" lang="en-US" u="sng"/>
              <a:t>ST</a:t>
            </a:r>
            <a:r>
              <a:rPr lang="en-US" u="sng"/>
              <a:t> LINE = A BIGUANIDE (Metformin) 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Why? 🡪 Increases </a:t>
            </a:r>
            <a:r>
              <a:rPr b="1" lang="en-US"/>
              <a:t>PERIPHERAL TISSUE SENSITIVITY </a:t>
            </a:r>
            <a:r>
              <a:rPr lang="en-US"/>
              <a:t>TO INSULIN.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Main SE = GI distress and tummy pain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u="sng"/>
              <a:t>2</a:t>
            </a:r>
            <a:r>
              <a:rPr baseline="30000" lang="en-US" u="sng"/>
              <a:t>nd</a:t>
            </a:r>
            <a:r>
              <a:rPr lang="en-US" u="sng"/>
              <a:t> LINE = A SULFONYLUREA (Gliclazide)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Why? 🡪 Increases </a:t>
            </a:r>
            <a:r>
              <a:rPr b="1" lang="en-US"/>
              <a:t>INSULIN PANCREATIC SECRETION</a:t>
            </a:r>
            <a:endParaRPr/>
          </a:p>
          <a:p>
            <a:pPr indent="0" lvl="0" marL="1143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/>
              <a:t>Main SE = HYPOGLYCAEMIC EPISODES, also WEIGHT GAIN</a:t>
            </a:r>
            <a:endParaRPr/>
          </a:p>
        </p:txBody>
      </p:sp>
      <p:sp>
        <p:nvSpPr>
          <p:cNvPr id="505" name="Google Shape;505;p57"/>
          <p:cNvSpPr txBox="1"/>
          <p:nvPr/>
        </p:nvSpPr>
        <p:spPr>
          <a:xfrm>
            <a:off x="990600" y="3012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SYSTEMS PHARMACOLOGY</a:t>
            </a:r>
            <a:endParaRPr/>
          </a:p>
        </p:txBody>
      </p:sp>
      <p:sp>
        <p:nvSpPr>
          <p:cNvPr id="506" name="Google Shape;506;p57"/>
          <p:cNvSpPr txBox="1"/>
          <p:nvPr/>
        </p:nvSpPr>
        <p:spPr>
          <a:xfrm>
            <a:off x="941438" y="185481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7" name="Google Shape;507;p57"/>
          <p:cNvSpPr txBox="1"/>
          <p:nvPr>
            <p:ph type="title"/>
          </p:nvPr>
        </p:nvSpPr>
        <p:spPr>
          <a:xfrm>
            <a:off x="1039762" y="4006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SYSTEMS PHARMACOLOGY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13" name="Google Shape;513;p58"/>
          <p:cNvSpPr txBox="1"/>
          <p:nvPr>
            <p:ph idx="1" type="body"/>
          </p:nvPr>
        </p:nvSpPr>
        <p:spPr>
          <a:xfrm>
            <a:off x="838200" y="1825625"/>
            <a:ext cx="10515600" cy="48468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Pharmacology is a VERY vast topic. You’re not training to be a pharmacist ☺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 broad range of knowledge &gt;&gt;&gt;&gt; massive notes – something everyone agrees on but no one seems to appreciate lol 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This is a good level of detail to learn from. Don’t go overboard with ICS – save your mental fuel for the modules please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And of course any stress, any queries come to me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514" name="Google Shape;514;p58"/>
          <p:cNvSpPr txBox="1"/>
          <p:nvPr/>
        </p:nvSpPr>
        <p:spPr>
          <a:xfrm>
            <a:off x="941438" y="185481"/>
            <a:ext cx="10680291" cy="1325563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58"/>
          <p:cNvSpPr txBox="1"/>
          <p:nvPr/>
        </p:nvSpPr>
        <p:spPr>
          <a:xfrm>
            <a:off x="1039762" y="40063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TAKE HOME POINTS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Google Shape;520;p8"/>
          <p:cNvPicPr preferRelativeResize="0"/>
          <p:nvPr/>
        </p:nvPicPr>
        <p:blipFill rotWithShape="1">
          <a:blip r:embed="rId3">
            <a:alphaModFix/>
          </a:blip>
          <a:srcRect b="0" l="0" r="3646" t="0"/>
          <a:stretch/>
        </p:blipFill>
        <p:spPr>
          <a:xfrm>
            <a:off x="2998243" y="0"/>
            <a:ext cx="6134099" cy="6858000"/>
          </a:xfrm>
          <a:prstGeom prst="rect">
            <a:avLst/>
          </a:prstGeom>
          <a:noFill/>
          <a:ln cap="flat" cmpd="sng" w="9525">
            <a:solidFill>
              <a:srgbClr val="29326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idx="2" type="body"/>
          </p:nvPr>
        </p:nvSpPr>
        <p:spPr>
          <a:xfrm>
            <a:off x="6172201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278296" y="239712"/>
            <a:ext cx="1163540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1818968" y="420209"/>
            <a:ext cx="8486753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Content; LOOK AT THE 2A SPEC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86280" y="1475456"/>
            <a:ext cx="8571841" cy="507174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5"/>
          <p:cNvCxnSpPr/>
          <p:nvPr/>
        </p:nvCxnSpPr>
        <p:spPr>
          <a:xfrm>
            <a:off x="3048000" y="3244645"/>
            <a:ext cx="2192594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sp>
        <p:nvSpPr>
          <p:cNvPr id="133" name="Google Shape;133;p5"/>
          <p:cNvSpPr txBox="1"/>
          <p:nvPr/>
        </p:nvSpPr>
        <p:spPr>
          <a:xfrm>
            <a:off x="8020665" y="2071723"/>
            <a:ext cx="2154779" cy="1384995"/>
          </a:xfrm>
          <a:prstGeom prst="rect">
            <a:avLst/>
          </a:prstGeom>
          <a:solidFill>
            <a:srgbClr val="BA6FE6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 OTHER STUFF: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- 2a DRUG LIST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ILA 3: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PHARMACODYNAMICS AND PHARMACOKINETICS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9600"/>
              <a:t>CONTENT…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1981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400" u="sng"/>
              <a:t>ENTERAL (THROUGH GIT) – systemic effect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Oral (PO)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Rectal suppository (PR)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1" sz="2400"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400" u="sng"/>
              <a:t>PARENTERAL (NON GIT) – systemic effect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Subcutaneous (SC)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Intramuscular (IM)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Intravenous (IV)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Sublingual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Char char="-"/>
            </a:pPr>
            <a:r>
              <a:rPr lang="en-US" sz="2400"/>
              <a:t>Inhalers (INH)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b="1" lang="en-US" sz="2400" u="sng"/>
              <a:t>LOCAL EFFECT, OTHERS</a:t>
            </a:r>
            <a:r>
              <a:rPr lang="en-US" sz="2400"/>
              <a:t>: Transdermal e.g. patches, Topical cream e.g. steroid</a:t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  <a:p>
            <a:pPr indent="-2794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1465904" y="6269388"/>
            <a:ext cx="5065712" cy="277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Peer Teaching Society is not liable for false or misleading information…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304800" y="160336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5612873"/>
            <a:ext cx="1023223" cy="1026582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1"/>
          <p:cNvSpPr txBox="1"/>
          <p:nvPr/>
        </p:nvSpPr>
        <p:spPr>
          <a:xfrm>
            <a:off x="1465904" y="393290"/>
            <a:ext cx="977236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ROUTES OF ADMINISTRATION</a:t>
            </a:r>
            <a:endParaRPr/>
          </a:p>
        </p:txBody>
      </p:sp>
      <p:sp>
        <p:nvSpPr>
          <p:cNvPr id="148" name="Google Shape;148;p21"/>
          <p:cNvSpPr txBox="1"/>
          <p:nvPr/>
        </p:nvSpPr>
        <p:spPr>
          <a:xfrm>
            <a:off x="8967019" y="2841447"/>
            <a:ext cx="2703871" cy="1169551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DON’T NEGLECT PRESCRIBING FP10 TASKS IN GP;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2B OSCE HAS A PRESCIBING TASK!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AGONIST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ANTAGONIST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AFFINITY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EFFICACY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/>
              <a:t>POTENCY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154" name="Google Shape;154;p11"/>
          <p:cNvSpPr txBox="1"/>
          <p:nvPr/>
        </p:nvSpPr>
        <p:spPr>
          <a:xfrm>
            <a:off x="311426" y="456406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DEFINITIONS…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/>
          <p:nvPr/>
        </p:nvSpPr>
        <p:spPr>
          <a:xfrm>
            <a:off x="311426" y="335628"/>
            <a:ext cx="11569148" cy="1143000"/>
          </a:xfrm>
          <a:prstGeom prst="rect">
            <a:avLst/>
          </a:prstGeom>
          <a:solidFill>
            <a:srgbClr val="293267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DEFINITIONS </a:t>
            </a:r>
            <a:endParaRPr/>
          </a:p>
        </p:txBody>
      </p:sp>
      <p:sp>
        <p:nvSpPr>
          <p:cNvPr id="162" name="Google Shape;162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AGONISTS</a:t>
            </a:r>
            <a:r>
              <a:rPr lang="en-US"/>
              <a:t> HAVE </a:t>
            </a:r>
            <a:r>
              <a:rPr lang="en-US">
                <a:highlight>
                  <a:srgbClr val="FFFF00"/>
                </a:highlight>
              </a:rPr>
              <a:t>FULL AFFINITY</a:t>
            </a:r>
            <a:r>
              <a:rPr lang="en-US"/>
              <a:t> AND </a:t>
            </a:r>
            <a:r>
              <a:rPr lang="en-US">
                <a:highlight>
                  <a:srgbClr val="FFFF00"/>
                </a:highlight>
              </a:rPr>
              <a:t>FULL EFFICACY</a:t>
            </a:r>
            <a:r>
              <a:rPr lang="en-US"/>
              <a:t>, THEREBY INCREASING ACTIVATION OF THE RECEPTOR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ANTAGONISTS</a:t>
            </a:r>
            <a:r>
              <a:rPr lang="en-US"/>
              <a:t> HAVE </a:t>
            </a:r>
            <a:r>
              <a:rPr lang="en-US">
                <a:highlight>
                  <a:srgbClr val="FFFF00"/>
                </a:highlight>
              </a:rPr>
              <a:t>FULL AFFINITY </a:t>
            </a:r>
            <a:r>
              <a:rPr lang="en-US"/>
              <a:t>AND </a:t>
            </a:r>
            <a:r>
              <a:rPr lang="en-US">
                <a:highlight>
                  <a:srgbClr val="FFFF00"/>
                </a:highlight>
              </a:rPr>
              <a:t>ZERO EFFICACY </a:t>
            </a:r>
            <a:r>
              <a:rPr lang="en-US"/>
              <a:t>THEREBY DECREASING THE ACTIVATION OF THE RECEPTOR</a:t>
            </a:r>
            <a:endParaRPr/>
          </a:p>
          <a:p>
            <a: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AFFINITY</a:t>
            </a:r>
            <a:r>
              <a:rPr lang="en-US"/>
              <a:t>: how well a ligand </a:t>
            </a:r>
            <a:r>
              <a:rPr lang="en-US">
                <a:highlight>
                  <a:srgbClr val="FFFF00"/>
                </a:highlight>
              </a:rPr>
              <a:t>BINDS TO </a:t>
            </a:r>
            <a:r>
              <a:rPr lang="en-US"/>
              <a:t>its receptor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EFFICACY</a:t>
            </a:r>
            <a:r>
              <a:rPr lang="en-US"/>
              <a:t>: how well a ligand </a:t>
            </a:r>
            <a:r>
              <a:rPr lang="en-US">
                <a:highlight>
                  <a:srgbClr val="FFFF00"/>
                </a:highlight>
              </a:rPr>
              <a:t>SUCCESSFULLY ACTIVATES </a:t>
            </a:r>
            <a:r>
              <a:rPr lang="en-US"/>
              <a:t>its receptor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b="1" lang="en-US"/>
              <a:t>POTENCY</a:t>
            </a:r>
            <a:r>
              <a:rPr lang="en-US"/>
              <a:t>: relative </a:t>
            </a:r>
            <a:r>
              <a:rPr lang="en-US">
                <a:highlight>
                  <a:srgbClr val="FFFF00"/>
                </a:highlight>
              </a:rPr>
              <a:t>STRENGTH</a:t>
            </a:r>
            <a:r>
              <a:rPr lang="en-US"/>
              <a:t> of the drug, i.e. Lower dose needed for response = more potent.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8F4E4"/>
      </a:lt1>
      <a:dk2>
        <a:srgbClr val="44546A"/>
      </a:dk2>
      <a:lt2>
        <a:srgbClr val="F8F4E4"/>
      </a:lt2>
      <a:accent1>
        <a:srgbClr val="D7B5C6"/>
      </a:accent1>
      <a:accent2>
        <a:srgbClr val="9A8AFA"/>
      </a:accent2>
      <a:accent3>
        <a:srgbClr val="E9D1F7"/>
      </a:accent3>
      <a:accent4>
        <a:srgbClr val="8496B0"/>
      </a:accent4>
      <a:accent5>
        <a:srgbClr val="48A1FA"/>
      </a:accent5>
      <a:accent6>
        <a:srgbClr val="F7CBAC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