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7" roundtripDataSignature="AMtx7mhzfyyJB/XgHR/GjPdoyrzmki3x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customschemas.google.com/relationships/presentationmetadata" Target="metadata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eaea5f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9eaea5f99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ligand -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drugs are considered to bind to receptors and any chemicals that bind to receptors are usually termed ligands (e.g. drugs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oral route - first pass metabolism via the liver will reduce how much enters systemic circulation.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this is why things have a different dose if they’re given IV/IM/parental in contrast to oral.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drugs with narrow therapeutic ranges: </a:t>
            </a:r>
            <a:r>
              <a:rPr lang="en-US" sz="110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War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farin, tacrolimus, sirolimus, phenytoin, carbamazepine, levothyroxyine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RECEPTOR – ARBs, Beta Blockers, salbutamol, tamoxifen, alpha blockers...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ENZYME – ACE-I, 5-alpha reductase inhibitors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ION CHANNELS – CCB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TRANSPORTERS – PPI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ea1b84cf3_0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9ea1b84cf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RECEPTOR – ARBs, Beta Blockers, salbutamol, tamoxifen, alpha blockers...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ENZYME – ACE-I, 5-alpha reductase inhibitors (</a:t>
            </a:r>
            <a:r>
              <a:rPr lang="en-US" sz="11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finasteride, BPH</a:t>
            </a:r>
            <a:r>
              <a:rPr lang="en-US" sz="15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ION CHANNELS – CCB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TRANSPORTERS – PPI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g29ea1b84cf3_0_11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ea1b84cf3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PharmacoDYNAMICs = THE </a:t>
            </a:r>
            <a:r>
              <a:rPr b="1" lang="en-US" sz="11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 OF THE DRUG ON THE BODY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Literally think of the drug running through the blood to the tissues, and then what does there.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PharmacoKINETICS = THE </a:t>
            </a:r>
            <a:r>
              <a:rPr b="1" lang="en-US" sz="11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 OF THE BODY ON THE DRUG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Think of this as the drug’s done messing around, and it’s time to be broken down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 drug's affinity refers to </a:t>
            </a:r>
            <a:r>
              <a:rPr b="1" lang="en-US" sz="11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the chemical forces that cause a substance to bind its receptor</a:t>
            </a:r>
            <a:r>
              <a:rPr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It tells us how attracted a drug is to its receptors. Efficacy refers to a drug's ability to effectively activate the receptor once it has bound to it. Efficacy tells us how good a drug is at producing a desired effect.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Image: https://www.differencebetween.com/difference-between-pharmacokinetics-and-pharmacodynamics/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9ea1b84cf3_0_3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ea1b84cf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PharmacoDYNAMICs =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11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 OF THE DRUG ON THE BODY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Literally think of the drug running through the blood to the tissues, and then what does there.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PharmacoKINETICS = THE </a:t>
            </a:r>
            <a:r>
              <a:rPr b="1" lang="en-US" sz="11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 OF THE BODY ON THE DRUG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Think of this as the drug’s done messing around, and it’s time to be broken down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 drug's affinity refers to </a:t>
            </a:r>
            <a:r>
              <a:rPr b="1" lang="en-US" sz="11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the chemical forces that cause a substance to bind its receptor</a:t>
            </a:r>
            <a:r>
              <a:rPr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It tells us how attracted a drug is to its receptors. Efficacy refers to a drug's ability to effectively activate the receptor once it has bound to it. Efficacy tells us how good a drug is at producing a desired effect.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Image: https://www.differencebetween.com/difference-between-pharmacokinetics-and-pharmacodynamics/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9ea1b84cf3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ea1b84cf3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PharmacoDYNAMICs = THE </a:t>
            </a:r>
            <a:r>
              <a:rPr b="1" lang="en-US" sz="11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 OF THE DRUG ON THE BODY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Literally think of the drug running through the blood to the tissues, and then what does there.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PharmacoKINETICS = THE </a:t>
            </a:r>
            <a:r>
              <a:rPr b="1" lang="en-US" sz="11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 OF THE BODY ON THE DRUG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Think of this as the drug’s done messing around, and it’s time to be broken down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 drug's affinity refers to </a:t>
            </a:r>
            <a:r>
              <a:rPr b="1" lang="en-US" sz="1100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the chemical forces that cause a substance to bind its receptor</a:t>
            </a:r>
            <a:r>
              <a:rPr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It tells us how attracted a drug is to its receptors. Efficacy refers to a drug's ability to effectively activate the receptor once it has bound to it. Efficacy tells us how good a drug is at producing a desired effect.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Image: https://www.differencebetween.com/difference-between-pharmacokinetics-and-pharmacodynamics/</a:t>
            </a:r>
            <a:endParaRPr sz="1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9ea1b84cf3_0_3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ea1b84cf3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ea1b84c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9ea1b84cf3_0_2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ea1b84cf3_0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9ea1b84cf3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9ea1b84cf3_0_30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ea1b84cf3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9ea1b84cf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already said that efficacy = how well the drug works on that specific receptor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potency = amount of drug needed to achieve a response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graph: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You need a lot more of drug B than drug A before a response happens, but if you increase the amount of drug B you can get much more response whereas drug A stops providing a response after a certain level.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9ea1b84cf3_0_6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9ea1b84cf3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9ea1b84cf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9ea1b84cf3_0_7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9ea1b84cf3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9ea1b84cf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/>
              <a:t>Competitive inhibitors = BLOCKS other things from binding to the receptor by sitting in its action site. 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Non-competitive inhibitors = BLOCKS other things from binding to the receptor but not by sitting in its action site. May attach to a different part of the receptor.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https://psychonautwiki.org/wiki/Antagonist</a:t>
            </a:r>
            <a:endParaRPr/>
          </a:p>
        </p:txBody>
      </p:sp>
      <p:sp>
        <p:nvSpPr>
          <p:cNvPr id="295" name="Google Shape;295;g29ea1b84cf3_0_8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ea1b84cf3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ea1b84cf3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/>
              <a:t>Competitive inhibitors = BLOCKS other things from binding to the receptor by sitting in its action site. 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/>
              <a:t>Non-competitive inhibitors = BLOCKS other things from binding to the receptor but not by sitting in its action site. May attach to a different part of the receptor.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https://psychonautwiki.org/wiki/Antagonist</a:t>
            </a:r>
            <a:endParaRPr/>
          </a:p>
        </p:txBody>
      </p:sp>
      <p:sp>
        <p:nvSpPr>
          <p:cNvPr id="301" name="Google Shape;301;g29ea1b84cf3_0_29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ea1b84cf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First pass metabolism, drug enters the lumen of the GI tract after being ingested &amp; is transported via the hepatic veins to the liver to be metabolised before being released into the systemic circulation.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What affects distribution - blood flow in an area, size of the drug molecules, how lipophilic/phobic the drug, blood brain barrier, blood testicle barrier. </a:t>
            </a:r>
            <a:endParaRPr/>
          </a:p>
        </p:txBody>
      </p:sp>
      <p:sp>
        <p:nvSpPr>
          <p:cNvPr id="307" name="Google Shape;307;g29ea1b84cf3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/>
              <a:t>cytochrome p450 - can have inducers and inhibitors. inducers will increase the activity of p450 and then increase the breakdown of other drugs. </a:t>
            </a:r>
            <a:endParaRPr sz="11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/>
              <a:t>CYP450 inducers = rifampin, carbamazepine, st john’s wort, erythromycin, isoniazid</a:t>
            </a:r>
            <a:endParaRPr sz="11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/>
              <a:t>CYP450 Inhibitors = amiodarone, amitriptyline, ciprofloxacin, clarithromycin, risperidone, grapefruit </a:t>
            </a:r>
            <a:endParaRPr sz="1100"/>
          </a:p>
        </p:txBody>
      </p:sp>
      <p:sp>
        <p:nvSpPr>
          <p:cNvPr id="316" name="Google Shape;31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ea1b84cf3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9ea1b84cf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Serum creatinine is compared with urine creatinine.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BNF. Conditions you’d therefore need to look out for when prescribing would be CKD, AKI, diabetes, HTN, polycystic kidney disease….etc</a:t>
            </a:r>
            <a:endParaRPr/>
          </a:p>
        </p:txBody>
      </p:sp>
      <p:sp>
        <p:nvSpPr>
          <p:cNvPr id="326" name="Google Shape;326;g29ea1b84cf3_0_9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ea1b84cf3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ea1b84cf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/>
              <a:t>Serum creatinine is compared with urine creatinine.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BNF. Conditions you’d therefore need to look out for when prescribing would be CKD, AKI, diabetes, HTN, polycystic kidney disease….etc</a:t>
            </a:r>
            <a:endParaRPr/>
          </a:p>
        </p:txBody>
      </p:sp>
      <p:sp>
        <p:nvSpPr>
          <p:cNvPr id="338" name="Google Shape;338;g29ea1b84cf3_0_13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PARA&amp;SYMP= AUTONOMIC (self governing)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MOTOR = SOMATIC (voluntary)</a:t>
            </a:r>
            <a:endParaRPr/>
          </a:p>
        </p:txBody>
      </p:sp>
      <p:sp>
        <p:nvSpPr>
          <p:cNvPr id="351" name="Google Shape;351;p2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64" name="Google Shape;36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1. MYASTHENIA GRAVIS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2. Ach-ASE INHIBITORS (</a:t>
            </a:r>
            <a:r>
              <a:rPr b="1" lang="en-US"/>
              <a:t>Pyridostigmine</a:t>
            </a:r>
            <a:r>
              <a:rPr lang="en-US"/>
              <a:t>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3. Cholinergic crisis= SLUDGE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SALIVATION, LACRIMATION, URINATION, </a:t>
            </a:r>
            <a:r>
              <a:rPr lang="en-US"/>
              <a:t>DEFECTION</a:t>
            </a:r>
            <a:r>
              <a:rPr lang="en-US"/>
              <a:t>, GI DISTRESS, EMESIS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4" name="Google Shape;374;p3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5" name="Google Shape;385;p3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94" name="Google Shape;39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CONTRAINDICATED BB IN ABSOLUTE ASTHMA.</a:t>
            </a:r>
            <a:endParaRPr/>
          </a:p>
        </p:txBody>
      </p:sp>
      <p:sp>
        <p:nvSpPr>
          <p:cNvPr id="407" name="Google Shape;407;p3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4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ASTHMA, COPD</a:t>
            </a:r>
            <a:endParaRPr/>
          </a:p>
        </p:txBody>
      </p:sp>
      <p:sp>
        <p:nvSpPr>
          <p:cNvPr id="418" name="Google Shape;418;p4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28" name="Google Shape;42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4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t/>
            </a:r>
            <a:endParaRPr/>
          </a:p>
        </p:txBody>
      </p:sp>
      <p:sp>
        <p:nvSpPr>
          <p:cNvPr id="438" name="Google Shape;438;p4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9eaea5f997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Non opioid analgesics (Paracetamol/ Ibuprofen)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Weak opiates (Co-codamol/ codeine)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Strong opiates (Morphine/ Diamorph/ Fentanyl)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Other pain relief. At this point increasing opiates would not be efficacious </a:t>
            </a:r>
            <a:endParaRPr/>
          </a:p>
        </p:txBody>
      </p:sp>
      <p:sp>
        <p:nvSpPr>
          <p:cNvPr id="448" name="Google Shape;448;g29eaea5f997_0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Non </a:t>
            </a:r>
            <a:r>
              <a:rPr lang="en-US"/>
              <a:t>opioid</a:t>
            </a:r>
            <a:r>
              <a:rPr lang="en-US"/>
              <a:t> analgesics (Paracetamol/ </a:t>
            </a:r>
            <a:r>
              <a:rPr lang="en-US"/>
              <a:t>Ibuprofen)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Weak opiates (Co-codamol/ codeine)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Strong opiates (Morphine/ Diamorph/ Fentanyl)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Other pain relief. At this point increasing opiates would not be efficacious </a:t>
            </a:r>
            <a:endParaRPr/>
          </a:p>
        </p:txBody>
      </p:sp>
      <p:sp>
        <p:nvSpPr>
          <p:cNvPr id="462" name="Google Shape;46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9eaea5f997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Non opioid analgesics (Paracetamol/ Ibuprofen)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Weak opiates (Co-codamol/ codeine)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Strong opiates (Morphine/ Diamorph/ Fentanyl)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Other pain relief. At this point increasing opiates would not be efficacious </a:t>
            </a:r>
            <a:endParaRPr/>
          </a:p>
        </p:txBody>
      </p:sp>
      <p:sp>
        <p:nvSpPr>
          <p:cNvPr id="475" name="Google Shape;475;g29eaea5f997_0_2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9eaea5f99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Non opioid analgesics (Paracetamol/ Ibuprofen)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Weak opiates (Co-codamol/ codeine)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Strong opiates (Morphine/ Diamorph/ Fentanyl)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Other pain relief. At this point increasing opiates would not be efficacious </a:t>
            </a:r>
            <a:endParaRPr/>
          </a:p>
        </p:txBody>
      </p:sp>
      <p:sp>
        <p:nvSpPr>
          <p:cNvPr id="487" name="Google Shape;487;g29eaea5f997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eaea5f997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Non opioid analgesics (Paracetamol/ Ibuprofen)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Weak opiates (Co-codamol/ codeine)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Strong opiates (Morphine/ Diamorph/ Fentanyl)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/>
              <a:t>Other pain relief. At this point increasing opiates would not be efficacious </a:t>
            </a:r>
            <a:endParaRPr/>
          </a:p>
        </p:txBody>
      </p:sp>
      <p:sp>
        <p:nvSpPr>
          <p:cNvPr id="498" name="Google Shape;498;g29eaea5f997_0_2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08" name="Google Shape;508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17" name="Google Shape;517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4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8" name="Google Shape;528;p4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eaea5f997_0_2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29eaea5f99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1" name="Google Shape;541;g29eaea5f997_0_28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9eaea5f997_0_1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29eaea5f997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3" name="Google Shape;553;g29eaea5f997_0_192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4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DOACs – inhibit factor 10a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Warfarin – inhibits 10, 9, 7, 2 (Vit K dependent factors)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LMWH – inhibits 10 and thrombin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Alteplase – fibrinolytic. Essentially tPa (activates plasmin to eat the fibrin mesh)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Antiplatelets – inhibit P2Y12 (affects primary platelet plug)</a:t>
            </a:r>
            <a:endParaRPr/>
          </a:p>
        </p:txBody>
      </p:sp>
      <p:sp>
        <p:nvSpPr>
          <p:cNvPr id="569" name="Google Shape;569;p4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4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1- Peptic ulcer disease. NSAIDs notoriously cause gastric ulcers. GIve PPI’s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2 - Celecoxib</a:t>
            </a:r>
            <a:endParaRPr/>
          </a:p>
        </p:txBody>
      </p:sp>
      <p:sp>
        <p:nvSpPr>
          <p:cNvPr id="581" name="Google Shape;581;p4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9eaea5f99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593" name="Google Shape;593;g29eaea5f997_0_1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05" name="Google Shape;605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9eaea5f997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21" name="Google Shape;621;g29eaea5f997_0_3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9eaea5f997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37" name="Google Shape;637;g29eaea5f997_0_3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9eaea5f997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54" name="Google Shape;654;g29eaea5f997_0_3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72" name="Google Shape;672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5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DRY COUGH DUE TO BRADYKININ ACCUMULATION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Asthma and due to precepitating bronchoaspam worsening Asthma/ RF/ Coughing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ANKLE SWELLING – MAY BE MISTAKEN FOR HEART FAILURE.</a:t>
            </a:r>
            <a:endParaRPr/>
          </a:p>
        </p:txBody>
      </p:sp>
      <p:sp>
        <p:nvSpPr>
          <p:cNvPr id="683" name="Google Shape;683;p5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9ea1b84cf3_0_2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g29ea1b84cf3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DRY COUGH DUE TO BRADYKININ ACCUMULATION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Asthma and due to precepitating bronchoaspam worsening Asthma/ RF/ Coughing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ANKLE SWELLING – MAY BE MISTAKEN FOR HEART FAILURE.</a:t>
            </a:r>
            <a:endParaRPr/>
          </a:p>
        </p:txBody>
      </p:sp>
      <p:sp>
        <p:nvSpPr>
          <p:cNvPr id="694" name="Google Shape;694;g29ea1b84cf3_0_26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A) constipation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B) Naloxone, IV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A </a:t>
            </a:r>
            <a:endParaRPr/>
          </a:p>
        </p:txBody>
      </p:sp>
      <p:sp>
        <p:nvSpPr>
          <p:cNvPr id="704" name="Google Shape;704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9ea1b84cf3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A) constipation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B) Naloxone, IV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A </a:t>
            </a:r>
            <a:endParaRPr/>
          </a:p>
        </p:txBody>
      </p:sp>
      <p:sp>
        <p:nvSpPr>
          <p:cNvPr id="714" name="Google Shape;714;g29ea1b84cf3_0_2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9eaea5f99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724" name="Google Shape;724;g29eaea5f997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9eaea5f99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734" name="Google Shape;734;g29eaea5f997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9eaea5f99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744" name="Google Shape;744;g29eaea5f997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9eaea5f99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754" name="Google Shape;754;g29eaea5f997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9eaea5f99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764" name="Google Shape;764;g29eaea5f997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9eaea5f99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774" name="Google Shape;774;g29eaea5f997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5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ADRENALINE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0.5ml 1:1000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IM.</a:t>
            </a:r>
            <a:endParaRPr/>
          </a:p>
        </p:txBody>
      </p:sp>
      <p:sp>
        <p:nvSpPr>
          <p:cNvPr id="785" name="Google Shape;785;p5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9ea1b84cf3_0_2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g29ea1b84cf3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ADRENALINE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0.5ml 1:1000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IM.</a:t>
            </a:r>
            <a:endParaRPr/>
          </a:p>
        </p:txBody>
      </p:sp>
      <p:sp>
        <p:nvSpPr>
          <p:cNvPr id="795" name="Google Shape;795;g29ea1b84cf3_0_285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804" name="Google Shape;804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814" name="Google Shape;814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9eaea5f99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824" name="Google Shape;824;g29eaea5f997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ea1b84cf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ea1b84c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9ea1b84cf3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835" name="Google Shape;835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5" name="Google Shape;8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29ea1b84cf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2" name="Google Shape;852;g29ea1b84cf3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Oral - first pass metabolism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 - can be used if pt can’t tolerate oral route. Highly vascular tissue so fast absorption.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Subcut - Has to diffuse through subcut fat so is a slower absorption.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 - muscle tissue is vascular so rapidly absorbed.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IV - directly into systemic circulation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Sublingual - avoids first pass metabolism and rapidly enters circulation. drugs like GTN.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Inhalers - passes through the trachea into the lungs. good if lung is the target site.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Intrathecal - into spinal column, spinal anesthesia, chemotherapy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transdermal - directly into skin/mucosa. avoids first pass. </a:t>
            </a:r>
            <a:endParaRPr/>
          </a:p>
        </p:txBody>
      </p:sp>
      <p:sp>
        <p:nvSpPr>
          <p:cNvPr id="154" name="Google Shape;15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ea1b84cf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Oral - first pass metabolism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 - can be used if pt can’t tolerate oral route. Highly vascular tissue so fast absorption.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Subcut - Has to diffuse through subcut fat so is a slower absorption.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 - muscle tissue is vascular so rapidly absorbed.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IV - directly into systemic circulation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Sublingual - avoids first pass metabolism and rapidly enters circulation. drugs like GTN.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Inhalers - passes through the trachea into the lungs. good if lung is the target site.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Intrathecal - into spinal column, spinal anesthesia, chemotherapy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transdermal - directly into skin/mucosa. avoids first pass. </a:t>
            </a:r>
            <a:endParaRPr/>
          </a:p>
        </p:txBody>
      </p:sp>
      <p:sp>
        <p:nvSpPr>
          <p:cNvPr id="163" name="Google Shape;163;g29ea1b84cf3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yellowcard.mhra.gov.uk/" TargetMode="External"/><Relationship Id="rId4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jpg"/><Relationship Id="rId4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g29eaea5f997_0_0"/>
          <p:cNvGrpSpPr/>
          <p:nvPr/>
        </p:nvGrpSpPr>
        <p:grpSpPr>
          <a:xfrm>
            <a:off x="955168" y="-637917"/>
            <a:ext cx="9967655" cy="6551442"/>
            <a:chOff x="2358035" y="-875911"/>
            <a:chExt cx="7475928" cy="6551442"/>
          </a:xfrm>
        </p:grpSpPr>
        <p:pic>
          <p:nvPicPr>
            <p:cNvPr id="89" name="Google Shape;89;g29eaea5f997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99633" y="450064"/>
              <a:ext cx="4192730" cy="4192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&#10;&#10;Description automatically generated" id="90" name="Google Shape;90;g29eaea5f997_0_0"/>
            <p:cNvPicPr preferRelativeResize="0"/>
            <p:nvPr/>
          </p:nvPicPr>
          <p:blipFill rotWithShape="1">
            <a:blip r:embed="rId4">
              <a:alphaModFix/>
            </a:blip>
            <a:srcRect b="12365" l="0" r="0" t="0"/>
            <a:stretch/>
          </p:blipFill>
          <p:spPr>
            <a:xfrm>
              <a:off x="2358035" y="-875911"/>
              <a:ext cx="7475928" cy="65514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g29eaea5f997_0_0"/>
          <p:cNvSpPr txBox="1"/>
          <p:nvPr/>
        </p:nvSpPr>
        <p:spPr>
          <a:xfrm>
            <a:off x="4808196" y="5998630"/>
            <a:ext cx="3024000" cy="646500"/>
          </a:xfrm>
          <a:prstGeom prst="rect">
            <a:avLst/>
          </a:prstGeom>
          <a:solidFill>
            <a:srgbClr val="F8F4E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3267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2023/2024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AGONIST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ANTAGONIST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AFFINITY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EFFICACY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POTENCY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311426" y="456406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DEFINITIONS… 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1465904" y="65741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7652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/>
        </p:nvSpPr>
        <p:spPr>
          <a:xfrm>
            <a:off x="311426" y="335628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DEFINITIONS </a:t>
            </a:r>
            <a:endParaRPr/>
          </a:p>
        </p:txBody>
      </p:sp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AFFINITY</a:t>
            </a:r>
            <a:r>
              <a:rPr lang="en-US"/>
              <a:t> =</a:t>
            </a:r>
            <a:r>
              <a:rPr b="1" lang="en-US"/>
              <a:t> </a:t>
            </a:r>
            <a:r>
              <a:rPr lang="en-US"/>
              <a:t>how well a ligand </a:t>
            </a:r>
            <a:r>
              <a:rPr b="1" lang="en-US"/>
              <a:t>binds to</a:t>
            </a:r>
            <a:r>
              <a:rPr lang="en-US"/>
              <a:t> its receptor.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EFFICACY</a:t>
            </a:r>
            <a:r>
              <a:rPr lang="en-US"/>
              <a:t> = how well a ligand successfully </a:t>
            </a:r>
            <a:r>
              <a:rPr b="1" lang="en-US"/>
              <a:t>activates</a:t>
            </a:r>
            <a:r>
              <a:rPr lang="en-US"/>
              <a:t> its receptor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POTENCY</a:t>
            </a:r>
            <a:r>
              <a:rPr lang="en-US"/>
              <a:t> = </a:t>
            </a:r>
            <a:r>
              <a:rPr b="1" lang="en-US"/>
              <a:t>relative strength</a:t>
            </a:r>
            <a:r>
              <a:rPr lang="en-US"/>
              <a:t> of the drug. Lower dose needed for response → more potent.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AGONISTS</a:t>
            </a:r>
            <a:r>
              <a:rPr lang="en-US"/>
              <a:t> = full affinity and full efficacy. Increase activation of the receptor.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ANTAGONISTS </a:t>
            </a:r>
            <a:r>
              <a:rPr lang="en-US"/>
              <a:t>= full affinity and zero efficacy. Decrease activation of the receptor. </a:t>
            </a:r>
            <a:endParaRPr/>
          </a:p>
        </p:txBody>
      </p:sp>
      <p:sp>
        <p:nvSpPr>
          <p:cNvPr id="186" name="Google Shape;186;p12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idx="1" type="body"/>
          </p:nvPr>
        </p:nvSpPr>
        <p:spPr>
          <a:xfrm>
            <a:off x="0" y="1825500"/>
            <a:ext cx="74787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Bioavailability </a:t>
            </a:r>
            <a:r>
              <a:rPr lang="en-US"/>
              <a:t>= proportion of the drug given that enters circulation and can exert an effect on the body.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IV Route 🡪 always 100%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Other routes 🡪 suboptimal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Therapeutic range</a:t>
            </a:r>
            <a:r>
              <a:rPr b="1" lang="en-US"/>
              <a:t> </a:t>
            </a:r>
            <a:r>
              <a:rPr lang="en-US"/>
              <a:t>= upper and lower bounds of safe doses of a drug. Narrower range – need more care in dispensing!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671052" y="365124"/>
            <a:ext cx="10515600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 txBox="1"/>
          <p:nvPr>
            <p:ph type="title"/>
          </p:nvPr>
        </p:nvSpPr>
        <p:spPr>
          <a:xfrm>
            <a:off x="838200" y="3356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BIOAVAILABILITY and THERAPEUTIC RANGE</a:t>
            </a:r>
            <a:br>
              <a:rPr lang="en-US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 b="-2389" l="0" r="0" t="2390"/>
          <a:stretch/>
        </p:blipFill>
        <p:spPr>
          <a:xfrm>
            <a:off x="7478700" y="2582450"/>
            <a:ext cx="4713300" cy="264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/>
        </p:nvSpPr>
        <p:spPr>
          <a:xfrm>
            <a:off x="621890" y="335627"/>
            <a:ext cx="10515600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Receptor action </a:t>
            </a:r>
            <a:r>
              <a:rPr lang="en-US"/>
              <a:t>(most common)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Enzymes 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Ion channels 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Transporters 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Can you think of examples of each?</a:t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DRUG TARGETS 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ea1b84cf3_0_116"/>
          <p:cNvSpPr txBox="1"/>
          <p:nvPr/>
        </p:nvSpPr>
        <p:spPr>
          <a:xfrm>
            <a:off x="621890" y="335627"/>
            <a:ext cx="105156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9ea1b84cf3_0_1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Receptor action </a:t>
            </a:r>
            <a:r>
              <a:rPr lang="en-US"/>
              <a:t>(most common) → ARBs, beta blockers, salbutamol, tamoxifen, alpha blockers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Enzymes </a:t>
            </a:r>
            <a:r>
              <a:rPr lang="en-US"/>
              <a:t>→ ACE inhibitors, 5-alpha reductase inhibitors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Ion channels </a:t>
            </a:r>
            <a:r>
              <a:rPr lang="en-US"/>
              <a:t>→ CCB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Transporters </a:t>
            </a:r>
            <a:r>
              <a:rPr lang="en-US"/>
              <a:t>→ PPI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g29ea1b84cf3_0_1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DRUG TARGETS </a:t>
            </a:r>
            <a:endParaRPr/>
          </a:p>
        </p:txBody>
      </p:sp>
      <p:sp>
        <p:nvSpPr>
          <p:cNvPr id="214" name="Google Shape;214;g29ea1b84cf3_0_11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29ea1b84cf3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ea1b84cf3_0_313"/>
          <p:cNvSpPr txBox="1"/>
          <p:nvPr/>
        </p:nvSpPr>
        <p:spPr>
          <a:xfrm>
            <a:off x="484238" y="239558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9ea1b84cf3_0_313"/>
          <p:cNvSpPr txBox="1"/>
          <p:nvPr>
            <p:ph type="title"/>
          </p:nvPr>
        </p:nvSpPr>
        <p:spPr>
          <a:xfrm>
            <a:off x="838200" y="365125"/>
            <a:ext cx="10970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PHARMACODYNAMICS &amp; PHARMACOKINETICS</a:t>
            </a:r>
            <a:endParaRPr/>
          </a:p>
        </p:txBody>
      </p:sp>
      <p:pic>
        <p:nvPicPr>
          <p:cNvPr id="222" name="Google Shape;222;g29ea1b84cf3_0_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475" y="1999050"/>
            <a:ext cx="3254075" cy="44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9ea1b84cf3_0_313"/>
          <p:cNvSpPr txBox="1"/>
          <p:nvPr/>
        </p:nvSpPr>
        <p:spPr>
          <a:xfrm>
            <a:off x="1256091" y="6584417"/>
            <a:ext cx="43011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29ea1b84cf3_0_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6027146"/>
            <a:ext cx="868740" cy="70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9ea1b84cf3_0_8"/>
          <p:cNvSpPr txBox="1"/>
          <p:nvPr/>
        </p:nvSpPr>
        <p:spPr>
          <a:xfrm>
            <a:off x="484238" y="239558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9ea1b84cf3_0_8"/>
          <p:cNvSpPr txBox="1"/>
          <p:nvPr>
            <p:ph type="title"/>
          </p:nvPr>
        </p:nvSpPr>
        <p:spPr>
          <a:xfrm>
            <a:off x="838200" y="365125"/>
            <a:ext cx="10970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PHARMACODYNAMICS &amp; PHARMACOKINETICS</a:t>
            </a:r>
            <a:endParaRPr/>
          </a:p>
        </p:txBody>
      </p:sp>
      <p:sp>
        <p:nvSpPr>
          <p:cNvPr id="231" name="Google Shape;231;g29ea1b84cf3_0_8"/>
          <p:cNvSpPr txBox="1"/>
          <p:nvPr/>
        </p:nvSpPr>
        <p:spPr>
          <a:xfrm>
            <a:off x="250375" y="1999050"/>
            <a:ext cx="3889200" cy="4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Pharmacodynamics</a:t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= what the drug does to the body i.e. </a:t>
            </a:r>
            <a:r>
              <a:rPr b="1" lang="en-US" sz="2200">
                <a:solidFill>
                  <a:schemeClr val="dk1"/>
                </a:solidFill>
              </a:rPr>
              <a:t>what does the </a:t>
            </a:r>
            <a:r>
              <a:rPr b="1" lang="en-US" sz="2200" u="sng">
                <a:solidFill>
                  <a:schemeClr val="dk1"/>
                </a:solidFill>
              </a:rPr>
              <a:t>drug</a:t>
            </a:r>
            <a:r>
              <a:rPr b="1" lang="en-US" sz="2200">
                <a:solidFill>
                  <a:schemeClr val="dk1"/>
                </a:solidFill>
              </a:rPr>
              <a:t> do once it’s in the body?</a:t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Affinity.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Efficacy.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Potency.</a:t>
            </a:r>
            <a:endParaRPr sz="800"/>
          </a:p>
        </p:txBody>
      </p:sp>
      <p:pic>
        <p:nvPicPr>
          <p:cNvPr id="232" name="Google Shape;232;g29ea1b84cf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475" y="1999050"/>
            <a:ext cx="3254075" cy="44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9ea1b84cf3_0_8"/>
          <p:cNvSpPr txBox="1"/>
          <p:nvPr/>
        </p:nvSpPr>
        <p:spPr>
          <a:xfrm>
            <a:off x="1256091" y="6584417"/>
            <a:ext cx="43011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9ea1b84cf3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6027146"/>
            <a:ext cx="868740" cy="70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ea1b84cf3_0_323"/>
          <p:cNvSpPr txBox="1"/>
          <p:nvPr/>
        </p:nvSpPr>
        <p:spPr>
          <a:xfrm>
            <a:off x="484238" y="239558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9ea1b84cf3_0_323"/>
          <p:cNvSpPr txBox="1"/>
          <p:nvPr>
            <p:ph type="title"/>
          </p:nvPr>
        </p:nvSpPr>
        <p:spPr>
          <a:xfrm>
            <a:off x="838200" y="365125"/>
            <a:ext cx="10970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PHARMACODYNAMICS &amp; PHARMACOKINETICS</a:t>
            </a:r>
            <a:endParaRPr/>
          </a:p>
        </p:txBody>
      </p:sp>
      <p:sp>
        <p:nvSpPr>
          <p:cNvPr id="241" name="Google Shape;241;g29ea1b84cf3_0_323"/>
          <p:cNvSpPr txBox="1"/>
          <p:nvPr/>
        </p:nvSpPr>
        <p:spPr>
          <a:xfrm>
            <a:off x="250375" y="1999050"/>
            <a:ext cx="3889200" cy="4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Pharmacodynamics</a:t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= what the drug does to the body i.e. </a:t>
            </a:r>
            <a:r>
              <a:rPr b="1" lang="en-US" sz="2200">
                <a:solidFill>
                  <a:schemeClr val="dk1"/>
                </a:solidFill>
              </a:rPr>
              <a:t>what does the </a:t>
            </a:r>
            <a:r>
              <a:rPr b="1" lang="en-US" sz="2200" u="sng">
                <a:solidFill>
                  <a:schemeClr val="dk1"/>
                </a:solidFill>
              </a:rPr>
              <a:t>drug</a:t>
            </a:r>
            <a:r>
              <a:rPr b="1" lang="en-US" sz="2200">
                <a:solidFill>
                  <a:schemeClr val="dk1"/>
                </a:solidFill>
              </a:rPr>
              <a:t> do once it’s in the body?</a:t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Affinity.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Efficacy.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Potency.</a:t>
            </a:r>
            <a:endParaRPr sz="800"/>
          </a:p>
        </p:txBody>
      </p:sp>
      <p:sp>
        <p:nvSpPr>
          <p:cNvPr id="242" name="Google Shape;242;g29ea1b84cf3_0_323"/>
          <p:cNvSpPr txBox="1"/>
          <p:nvPr/>
        </p:nvSpPr>
        <p:spPr>
          <a:xfrm>
            <a:off x="7316700" y="1999050"/>
            <a:ext cx="4422900" cy="4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Pharmacokinetics</a:t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= what the body does to the drug</a:t>
            </a:r>
            <a:r>
              <a:rPr b="1" lang="en-US" sz="2200">
                <a:solidFill>
                  <a:schemeClr val="dk1"/>
                </a:solidFill>
              </a:rPr>
              <a:t> i.e. what does the </a:t>
            </a:r>
            <a:r>
              <a:rPr b="1" lang="en-US" sz="2200" u="sng">
                <a:solidFill>
                  <a:schemeClr val="dk1"/>
                </a:solidFill>
              </a:rPr>
              <a:t>body</a:t>
            </a:r>
            <a:r>
              <a:rPr b="1" lang="en-US" sz="2200">
                <a:solidFill>
                  <a:schemeClr val="dk1"/>
                </a:solidFill>
              </a:rPr>
              <a:t> do once the drug is in it? </a:t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ADME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Absorption/Administration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Distribution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Metabolism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200">
                <a:solidFill>
                  <a:schemeClr val="dk1"/>
                </a:solidFill>
              </a:rPr>
              <a:t>Excretion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243" name="Google Shape;243;g29ea1b84cf3_0_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475" y="1999050"/>
            <a:ext cx="3254075" cy="44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9ea1b84cf3_0_323"/>
          <p:cNvSpPr txBox="1"/>
          <p:nvPr/>
        </p:nvSpPr>
        <p:spPr>
          <a:xfrm>
            <a:off x="1256091" y="6584417"/>
            <a:ext cx="43011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9ea1b84cf3_0_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6027146"/>
            <a:ext cx="868740" cy="70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ea1b84cf3_0_25"/>
          <p:cNvSpPr txBox="1"/>
          <p:nvPr/>
        </p:nvSpPr>
        <p:spPr>
          <a:xfrm>
            <a:off x="468288" y="282736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9ea1b84cf3_0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Pharmacodynamics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53" name="Google Shape;253;g29ea1b84cf3_0_25"/>
          <p:cNvSpPr txBox="1"/>
          <p:nvPr>
            <p:ph idx="1" type="body"/>
          </p:nvPr>
        </p:nvSpPr>
        <p:spPr>
          <a:xfrm>
            <a:off x="838200" y="1825625"/>
            <a:ext cx="10515600" cy="99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drug needs to bind to the receptor. The degree in which how well it does this is called AFFINITY. </a:t>
            </a:r>
            <a:endParaRPr/>
          </a:p>
        </p:txBody>
      </p:sp>
      <p:sp>
        <p:nvSpPr>
          <p:cNvPr id="254" name="Google Shape;254;g29ea1b84cf3_0_25"/>
          <p:cNvSpPr txBox="1"/>
          <p:nvPr>
            <p:ph idx="1" type="body"/>
          </p:nvPr>
        </p:nvSpPr>
        <p:spPr>
          <a:xfrm>
            <a:off x="838200" y="2953725"/>
            <a:ext cx="4746600" cy="349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a drug has </a:t>
            </a:r>
            <a:r>
              <a:rPr b="1" lang="en-US" u="sng"/>
              <a:t>high affinity </a:t>
            </a:r>
            <a:r>
              <a:rPr lang="en-US"/>
              <a:t>to a receptor, it will </a:t>
            </a:r>
            <a:r>
              <a:rPr b="1" lang="en-US"/>
              <a:t>bind well.</a:t>
            </a:r>
            <a:endParaRPr b="1"/>
          </a:p>
        </p:txBody>
      </p:sp>
      <p:pic>
        <p:nvPicPr>
          <p:cNvPr id="255" name="Google Shape;255;g29ea1b84cf3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200" y="4121925"/>
            <a:ext cx="3147950" cy="27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ea1b84cf3_0_300"/>
          <p:cNvSpPr txBox="1"/>
          <p:nvPr/>
        </p:nvSpPr>
        <p:spPr>
          <a:xfrm>
            <a:off x="468288" y="282736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29ea1b84cf3_0_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150" y="4060563"/>
            <a:ext cx="3147950" cy="273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9ea1b84cf3_0_30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Pharmacodynamics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64" name="Google Shape;264;g29ea1b84cf3_0_300"/>
          <p:cNvSpPr txBox="1"/>
          <p:nvPr>
            <p:ph idx="1" type="body"/>
          </p:nvPr>
        </p:nvSpPr>
        <p:spPr>
          <a:xfrm>
            <a:off x="838200" y="1825625"/>
            <a:ext cx="10515600" cy="99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drug needs to bind to the receptor. The degree in which how well it does this is called AFFINITY. </a:t>
            </a:r>
            <a:endParaRPr/>
          </a:p>
        </p:txBody>
      </p:sp>
      <p:sp>
        <p:nvSpPr>
          <p:cNvPr id="265" name="Google Shape;265;g29ea1b84cf3_0_300"/>
          <p:cNvSpPr txBox="1"/>
          <p:nvPr>
            <p:ph idx="1" type="body"/>
          </p:nvPr>
        </p:nvSpPr>
        <p:spPr>
          <a:xfrm>
            <a:off x="838200" y="2953725"/>
            <a:ext cx="4746600" cy="349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a drug has </a:t>
            </a:r>
            <a:r>
              <a:rPr b="1" lang="en-US" u="sng"/>
              <a:t>high affinity </a:t>
            </a:r>
            <a:r>
              <a:rPr lang="en-US"/>
              <a:t>to a receptor, it will </a:t>
            </a:r>
            <a:r>
              <a:rPr b="1" lang="en-US"/>
              <a:t>bind well.</a:t>
            </a:r>
            <a:endParaRPr b="1"/>
          </a:p>
        </p:txBody>
      </p:sp>
      <p:sp>
        <p:nvSpPr>
          <p:cNvPr id="266" name="Google Shape;266;g29ea1b84cf3_0_300"/>
          <p:cNvSpPr txBox="1"/>
          <p:nvPr>
            <p:ph idx="1" type="body"/>
          </p:nvPr>
        </p:nvSpPr>
        <p:spPr>
          <a:xfrm>
            <a:off x="6246225" y="2953725"/>
            <a:ext cx="4746600" cy="349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a drug has </a:t>
            </a:r>
            <a:r>
              <a:rPr b="1" lang="en-US" u="sng"/>
              <a:t>low affinity </a:t>
            </a:r>
            <a:r>
              <a:rPr lang="en-US"/>
              <a:t>to a receptor, it will </a:t>
            </a:r>
            <a:r>
              <a:rPr b="1" lang="en-US"/>
              <a:t>bind less well.</a:t>
            </a:r>
            <a:endParaRPr b="1"/>
          </a:p>
        </p:txBody>
      </p:sp>
      <p:pic>
        <p:nvPicPr>
          <p:cNvPr id="267" name="Google Shape;267;g29ea1b84cf3_0_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200" y="4121925"/>
            <a:ext cx="3147950" cy="27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9ea1b84cf3_0_300"/>
          <p:cNvSpPr/>
          <p:nvPr/>
        </p:nvSpPr>
        <p:spPr>
          <a:xfrm rot="10800000">
            <a:off x="7783825" y="4614175"/>
            <a:ext cx="1812600" cy="13257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9ea1b84cf3_0_300"/>
          <p:cNvSpPr/>
          <p:nvPr/>
        </p:nvSpPr>
        <p:spPr>
          <a:xfrm>
            <a:off x="7936375" y="4034175"/>
            <a:ext cx="1507500" cy="1181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2362200" y="2981326"/>
            <a:ext cx="82296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2a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Yusuf Sanni &amp; Anna McCarthy-Totton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24/11/2023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24069" y="416991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US" sz="7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PHARMACOLOGY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cine with solid fill"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2277" y="2476758"/>
            <a:ext cx="3008084" cy="300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9ea1b84cf3_0_66"/>
          <p:cNvSpPr txBox="1"/>
          <p:nvPr/>
        </p:nvSpPr>
        <p:spPr>
          <a:xfrm>
            <a:off x="468288" y="282736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9ea1b84cf3_0_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Pharmacodynamics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77" name="Google Shape;277;g29ea1b84cf3_0_6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Once the drug has bound to its receptor, how well does it work?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Efficacy</a:t>
            </a:r>
            <a:r>
              <a:rPr b="1" lang="en-US"/>
              <a:t> </a:t>
            </a:r>
            <a:r>
              <a:rPr lang="en-US"/>
              <a:t>→ maximum effect a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drug can have on the body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Potency </a:t>
            </a:r>
            <a:r>
              <a:rPr lang="en-US"/>
              <a:t>→ How much of a drug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is needed to </a:t>
            </a:r>
            <a:r>
              <a:rPr lang="en-US"/>
              <a:t>elicit</a:t>
            </a:r>
            <a:r>
              <a:rPr lang="en-US"/>
              <a:t> a response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g29ea1b84cf3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499" y="2560312"/>
            <a:ext cx="5353100" cy="399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9ea1b84cf3_0_6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29ea1b84cf3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ea1b84cf3_0_74"/>
          <p:cNvSpPr txBox="1"/>
          <p:nvPr/>
        </p:nvSpPr>
        <p:spPr>
          <a:xfrm>
            <a:off x="468288" y="282736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9ea1b84cf3_0_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Pharmacodynamics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88" name="Google Shape;288;g29ea1b84cf3_0_74"/>
          <p:cNvSpPr txBox="1"/>
          <p:nvPr>
            <p:ph idx="1" type="body"/>
          </p:nvPr>
        </p:nvSpPr>
        <p:spPr>
          <a:xfrm>
            <a:off x="197925" y="1798950"/>
            <a:ext cx="54402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Agonist </a:t>
            </a:r>
            <a:r>
              <a:rPr lang="en-US"/>
              <a:t>→ stimulates the receptor, causing a reaction in the cell.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Partial agonist </a:t>
            </a:r>
            <a:r>
              <a:rPr lang="en-US"/>
              <a:t>→ attaches to receptor, stimulates the same reaction as a full agonist but to a lesser degree</a:t>
            </a:r>
            <a:endParaRPr/>
          </a:p>
        </p:txBody>
      </p:sp>
      <p:pic>
        <p:nvPicPr>
          <p:cNvPr id="289" name="Google Shape;289;g29ea1b84cf3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036" y="1640250"/>
            <a:ext cx="6201415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9ea1b84cf3_0_74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g29ea1b84cf3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29ea1b84cf3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8643616" cy="6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29ea1b84cf3_0_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7288"/>
            <a:ext cx="8210426" cy="620342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9ea1b84cf3_0_294"/>
          <p:cNvSpPr txBox="1"/>
          <p:nvPr>
            <p:ph idx="1" type="body"/>
          </p:nvPr>
        </p:nvSpPr>
        <p:spPr>
          <a:xfrm>
            <a:off x="7932350" y="3352475"/>
            <a:ext cx="4046100" cy="154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Competitive inhibitors….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Non-competitive inhibitors…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9ea1b84cf3_0_1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ADME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Administration/Absorption</a:t>
            </a:r>
            <a:r>
              <a:rPr lang="en-US"/>
              <a:t> (route, through the gut vs parenteral)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Distribution</a:t>
            </a:r>
            <a:r>
              <a:rPr lang="en-US"/>
              <a:t> (systemic spreading)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Metabolism</a:t>
            </a:r>
            <a:r>
              <a:rPr lang="en-US"/>
              <a:t> (aka as 1</a:t>
            </a:r>
            <a:r>
              <a:rPr baseline="30000" lang="en-US"/>
              <a:t>st</a:t>
            </a:r>
            <a:r>
              <a:rPr lang="en-US"/>
              <a:t> pass metabolism. IV route skips this!)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Excretion</a:t>
            </a:r>
            <a:r>
              <a:rPr lang="en-US"/>
              <a:t> (hepatically or renally)</a:t>
            </a:r>
            <a:endParaRPr/>
          </a:p>
        </p:txBody>
      </p:sp>
      <p:sp>
        <p:nvSpPr>
          <p:cNvPr id="310" name="Google Shape;310;g29ea1b84cf3_0_124"/>
          <p:cNvSpPr txBox="1"/>
          <p:nvPr/>
        </p:nvSpPr>
        <p:spPr>
          <a:xfrm>
            <a:off x="484238" y="210061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29ea1b84cf3_0_1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PHARMACOKINETICS</a:t>
            </a:r>
            <a:endParaRPr/>
          </a:p>
        </p:txBody>
      </p:sp>
      <p:sp>
        <p:nvSpPr>
          <p:cNvPr id="312" name="Google Shape;312;g29ea1b84cf3_0_124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g29ea1b84cf3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>
            <p:ph idx="1" type="body"/>
          </p:nvPr>
        </p:nvSpPr>
        <p:spPr>
          <a:xfrm>
            <a:off x="76625" y="1825625"/>
            <a:ext cx="11932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GI, Renal and Hepatic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GI</a:t>
            </a:r>
            <a:r>
              <a:rPr lang="en-US"/>
              <a:t> = Mechanical and chemical </a:t>
            </a:r>
            <a:r>
              <a:rPr b="1" lang="en-US"/>
              <a:t>digestion</a:t>
            </a:r>
            <a:r>
              <a:rPr lang="en-US"/>
              <a:t>, for majority of food.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Renal </a:t>
            </a:r>
            <a:r>
              <a:rPr lang="en-US"/>
              <a:t>= </a:t>
            </a:r>
            <a:r>
              <a:rPr b="1" lang="en-US"/>
              <a:t>simple</a:t>
            </a:r>
            <a:r>
              <a:rPr lang="en-US"/>
              <a:t>, already soluble molecules. Easy to pee out directly.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Hepatic</a:t>
            </a:r>
            <a:r>
              <a:rPr lang="en-US"/>
              <a:t> = Aim is to produce more water soluble molecules. hydrophobic → hydrophilic.  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🡪 phase 1; </a:t>
            </a:r>
            <a:r>
              <a:rPr lang="en-US">
                <a:highlight>
                  <a:srgbClr val="FFFF00"/>
                </a:highlight>
              </a:rPr>
              <a:t>non-conjugation</a:t>
            </a:r>
            <a:r>
              <a:rPr lang="en-US"/>
              <a:t>. Mediated by cytochrome p450.</a:t>
            </a:r>
            <a:endParaRPr/>
          </a:p>
          <a:p>
            <a:pPr indent="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🡪 phase 2; </a:t>
            </a:r>
            <a:r>
              <a:rPr lang="en-US">
                <a:highlight>
                  <a:srgbClr val="FFFF00"/>
                </a:highlight>
              </a:rPr>
              <a:t>conjugation</a:t>
            </a:r>
            <a:r>
              <a:rPr lang="en-US"/>
              <a:t>. Adds functional groups  to increase </a:t>
            </a:r>
            <a:r>
              <a:rPr lang="en-US"/>
              <a:t>hydrophilicity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484238" y="1510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METABOLISM</a:t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9ea1b84cf3_0_97"/>
          <p:cNvSpPr txBox="1"/>
          <p:nvPr/>
        </p:nvSpPr>
        <p:spPr>
          <a:xfrm>
            <a:off x="87300" y="-22075"/>
            <a:ext cx="11854200" cy="10212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9ea1b84cf3_0_97"/>
          <p:cNvSpPr txBox="1"/>
          <p:nvPr>
            <p:ph type="title"/>
          </p:nvPr>
        </p:nvSpPr>
        <p:spPr>
          <a:xfrm>
            <a:off x="76200" y="-15875"/>
            <a:ext cx="8842200" cy="75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Glomerular Filtration Rate - GFR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30" name="Google Shape;330;g29ea1b84cf3_0_97"/>
          <p:cNvSpPr txBox="1"/>
          <p:nvPr>
            <p:ph idx="1" type="body"/>
          </p:nvPr>
        </p:nvSpPr>
        <p:spPr>
          <a:xfrm>
            <a:off x="304800" y="1214300"/>
            <a:ext cx="7734600" cy="190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GFR is used to check how well the kidneys are functioning.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It </a:t>
            </a:r>
            <a:r>
              <a:rPr i="1" lang="en-US"/>
              <a:t>estimates </a:t>
            </a:r>
            <a:r>
              <a:rPr lang="en-US"/>
              <a:t>how much blood passes through the glomeruli each minute.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Used to stage chronic kidney disease (CKD)</a:t>
            </a:r>
            <a:endParaRPr/>
          </a:p>
        </p:txBody>
      </p:sp>
      <p:sp>
        <p:nvSpPr>
          <p:cNvPr id="331" name="Google Shape;331;g29ea1b84cf3_0_97"/>
          <p:cNvSpPr txBox="1"/>
          <p:nvPr>
            <p:ph idx="1" type="body"/>
          </p:nvPr>
        </p:nvSpPr>
        <p:spPr>
          <a:xfrm>
            <a:off x="8444650" y="1141075"/>
            <a:ext cx="3386400" cy="190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/>
              <a:t>Creatinine Clearance</a:t>
            </a:r>
            <a:r>
              <a:rPr lang="en-US" sz="2500"/>
              <a:t> = volume of blood plasma cleared of creatinine per unit of time. Used to estimate GFR. </a:t>
            </a:r>
            <a:endParaRPr/>
          </a:p>
        </p:txBody>
      </p:sp>
      <p:sp>
        <p:nvSpPr>
          <p:cNvPr id="332" name="Google Shape;332;g29ea1b84cf3_0_97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g29ea1b84cf3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9ea1b84cf3_0_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175" y="3430023"/>
            <a:ext cx="2023136" cy="32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ea1b84cf3_0_135"/>
          <p:cNvSpPr txBox="1"/>
          <p:nvPr/>
        </p:nvSpPr>
        <p:spPr>
          <a:xfrm>
            <a:off x="87300" y="-22075"/>
            <a:ext cx="11854200" cy="10212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9ea1b84cf3_0_135"/>
          <p:cNvSpPr txBox="1"/>
          <p:nvPr>
            <p:ph type="title"/>
          </p:nvPr>
        </p:nvSpPr>
        <p:spPr>
          <a:xfrm>
            <a:off x="76200" y="-15875"/>
            <a:ext cx="9762000" cy="1039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Glomerular Filtration Rate - GFR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2" name="Google Shape;342;g29ea1b84cf3_0_135"/>
          <p:cNvSpPr txBox="1"/>
          <p:nvPr>
            <p:ph idx="1" type="body"/>
          </p:nvPr>
        </p:nvSpPr>
        <p:spPr>
          <a:xfrm>
            <a:off x="304800" y="1214300"/>
            <a:ext cx="7734600" cy="190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GFR is used to check how well the kidneys are functioning.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It </a:t>
            </a:r>
            <a:r>
              <a:rPr i="1" lang="en-US"/>
              <a:t>estimates </a:t>
            </a:r>
            <a:r>
              <a:rPr lang="en-US"/>
              <a:t>how much blood passes through the glomeruli each minute.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Used to stage chronic kidney disease (CKD)</a:t>
            </a:r>
            <a:endParaRPr/>
          </a:p>
        </p:txBody>
      </p:sp>
      <p:sp>
        <p:nvSpPr>
          <p:cNvPr id="343" name="Google Shape;343;g29ea1b84cf3_0_135"/>
          <p:cNvSpPr txBox="1"/>
          <p:nvPr>
            <p:ph idx="1" type="body"/>
          </p:nvPr>
        </p:nvSpPr>
        <p:spPr>
          <a:xfrm>
            <a:off x="8444650" y="1023925"/>
            <a:ext cx="3386400" cy="190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/>
              <a:t>Creatinine Clearance</a:t>
            </a:r>
            <a:r>
              <a:rPr lang="en-US" sz="2500"/>
              <a:t> = volume of blood plasma cleared of creatinine per unit of time. Used to estimate GFR. </a:t>
            </a:r>
            <a:endParaRPr/>
          </a:p>
        </p:txBody>
      </p:sp>
      <p:sp>
        <p:nvSpPr>
          <p:cNvPr id="344" name="Google Shape;344;g29ea1b84cf3_0_135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29ea1b84cf3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29ea1b84cf3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175" y="3430023"/>
            <a:ext cx="2023136" cy="32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29ea1b84cf3_0_135"/>
          <p:cNvSpPr txBox="1"/>
          <p:nvPr/>
        </p:nvSpPr>
        <p:spPr>
          <a:xfrm>
            <a:off x="4045625" y="3647075"/>
            <a:ext cx="8146500" cy="30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Drugs are excreted by the kidneys.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Poorly functioning kidneys → reduced renal excretion of drugs → build up of drugs → toxicity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NSAIDS, PPIs, Antibiotics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all needed to be dose adjusted or avoided in renal impairment.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PARASYMPATHETIC &amp; SYMPATHETIC NEUROTRANSMISSION</a:t>
            </a:r>
            <a:endParaRPr/>
          </a:p>
        </p:txBody>
      </p:sp>
      <p:sp>
        <p:nvSpPr>
          <p:cNvPr id="354" name="Google Shape;354;p20"/>
          <p:cNvSpPr txBox="1"/>
          <p:nvPr/>
        </p:nvSpPr>
        <p:spPr>
          <a:xfrm>
            <a:off x="484238" y="180564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NERVOUS SYSTEM </a:t>
            </a:r>
            <a:endParaRPr/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 b="1605" l="27376" r="60055" t="5534"/>
          <a:stretch/>
        </p:blipFill>
        <p:spPr>
          <a:xfrm>
            <a:off x="4822105" y="2552391"/>
            <a:ext cx="737421" cy="401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 b="0" l="77901" r="4837" t="14701"/>
          <a:stretch/>
        </p:blipFill>
        <p:spPr>
          <a:xfrm>
            <a:off x="8796912" y="2659273"/>
            <a:ext cx="1092610" cy="397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/>
          <p:cNvPicPr preferRelativeResize="0"/>
          <p:nvPr/>
        </p:nvPicPr>
        <p:blipFill rotWithShape="1">
          <a:blip r:embed="rId3">
            <a:alphaModFix/>
          </a:blip>
          <a:srcRect b="1741" l="3748" r="83681" t="16179"/>
          <a:stretch/>
        </p:blipFill>
        <p:spPr>
          <a:xfrm>
            <a:off x="1012721" y="2627518"/>
            <a:ext cx="803054" cy="386535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 txBox="1"/>
          <p:nvPr/>
        </p:nvSpPr>
        <p:spPr>
          <a:xfrm>
            <a:off x="1990296" y="3821531"/>
            <a:ext cx="2046456" cy="738664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PARASYMPATHETIC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-presynaptic Ach (n)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-postsynaptic Ach (m)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10061595" y="3821531"/>
            <a:ext cx="1776443" cy="95410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SKELETAL MUSCLE MOTOR: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 at the NMJ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5799680" y="3821531"/>
            <a:ext cx="1854603" cy="738664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SYMPATHETIC: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-presynaptic Ach (n)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-postsynaptic NAd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 txBox="1"/>
          <p:nvPr>
            <p:ph idx="1" type="body"/>
          </p:nvPr>
        </p:nvSpPr>
        <p:spPr>
          <a:xfrm>
            <a:off x="653845" y="1805960"/>
            <a:ext cx="110588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Less key to know than adrenergic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2 main receptors = nicotinic and </a:t>
            </a:r>
            <a:r>
              <a:rPr b="1" lang="en-US">
                <a:highlight>
                  <a:srgbClr val="FFFF00"/>
                </a:highlight>
              </a:rPr>
              <a:t>muscarinic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Nicotinic usually presynaptic. Muscarinic usually postsynaptic.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M1 = Brain. M2 = Heart. </a:t>
            </a:r>
            <a:r>
              <a:rPr b="1" lang="en-US"/>
              <a:t>M3 = LUNGS </a:t>
            </a:r>
            <a:r>
              <a:rPr lang="en-US"/>
              <a:t>(SAMA e.g. </a:t>
            </a:r>
            <a:r>
              <a:rPr b="1" lang="en-US"/>
              <a:t>ipratropium bromide</a:t>
            </a:r>
            <a:r>
              <a:rPr lang="en-US"/>
              <a:t>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Be aware of the mechanism of neurotransmission (synthesis, storage, release, breakdown, reuptake), when this is helpful and not so helpful</a:t>
            </a:r>
            <a:endParaRPr/>
          </a:p>
        </p:txBody>
      </p:sp>
      <p:sp>
        <p:nvSpPr>
          <p:cNvPr id="367" name="Google Shape;367;p34"/>
          <p:cNvSpPr txBox="1"/>
          <p:nvPr/>
        </p:nvSpPr>
        <p:spPr>
          <a:xfrm>
            <a:off x="484238" y="1510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CHOLINERGIC PHARMACOLOGY </a:t>
            </a:r>
            <a:endParaRPr/>
          </a:p>
        </p:txBody>
      </p:sp>
      <p:sp>
        <p:nvSpPr>
          <p:cNvPr id="369" name="Google Shape;369;p34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/>
        </p:nvSpPr>
        <p:spPr>
          <a:xfrm>
            <a:off x="404191" y="252943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DON’T PANIC…</a:t>
            </a:r>
            <a:endParaRPr/>
          </a:p>
        </p:txBody>
      </p:sp>
      <p:sp>
        <p:nvSpPr>
          <p:cNvPr id="110" name="Google Shape;110;p9"/>
          <p:cNvSpPr txBox="1"/>
          <p:nvPr>
            <p:ph idx="1" type="body"/>
          </p:nvPr>
        </p:nvSpPr>
        <p:spPr>
          <a:xfrm>
            <a:off x="838200" y="2216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 PTS sessions as a way to recap what you’ve read through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Plenty of time to still figure out best revision methods for you</a:t>
            </a:r>
            <a:endParaRPr/>
          </a:p>
        </p:txBody>
      </p:sp>
      <p:sp>
        <p:nvSpPr>
          <p:cNvPr id="111" name="Google Shape;111;p9"/>
          <p:cNvSpPr txBox="1"/>
          <p:nvPr/>
        </p:nvSpPr>
        <p:spPr>
          <a:xfrm>
            <a:off x="1465904" y="64217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"/>
          <p:cNvSpPr txBox="1"/>
          <p:nvPr/>
        </p:nvSpPr>
        <p:spPr>
          <a:xfrm>
            <a:off x="484238" y="1510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CHOLINERGIC PHARMACOLOGY</a:t>
            </a:r>
            <a:endParaRPr/>
          </a:p>
        </p:txBody>
      </p:sp>
      <p:sp>
        <p:nvSpPr>
          <p:cNvPr id="378" name="Google Shape;378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Q1.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a.  WHICH CONDITION IS RELATED TO </a:t>
            </a:r>
            <a:r>
              <a:rPr b="1" lang="en-US"/>
              <a:t>DISRUPTED Ach TRANSMISSION </a:t>
            </a:r>
            <a:r>
              <a:rPr lang="en-US"/>
              <a:t>AT THE NMJ?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b. WHAT IS THE </a:t>
            </a:r>
            <a:r>
              <a:rPr b="1" lang="en-US"/>
              <a:t>TREATMENT</a:t>
            </a:r>
            <a:r>
              <a:rPr lang="en-US"/>
              <a:t> FOR THIS?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Q2.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SOME </a:t>
            </a:r>
            <a:r>
              <a:rPr b="1" lang="en-US"/>
              <a:t>SIDE EFFECTS </a:t>
            </a:r>
            <a:r>
              <a:rPr lang="en-US"/>
              <a:t>OF EXCESSIVE ACETYLCHOLINE STIMULATION.</a:t>
            </a:r>
            <a:endParaRPr/>
          </a:p>
          <a:p>
            <a:pPr indent="-4000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79" name="Google Shape;379;p35"/>
          <p:cNvSpPr txBox="1"/>
          <p:nvPr/>
        </p:nvSpPr>
        <p:spPr>
          <a:xfrm>
            <a:off x="8563888" y="307109"/>
            <a:ext cx="3628200" cy="52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Don’t expect you to know this now but good to bear in mind ☺</a:t>
            </a:r>
            <a:endParaRPr b="0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5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/>
          <p:nvPr/>
        </p:nvSpPr>
        <p:spPr>
          <a:xfrm>
            <a:off x="484238" y="1510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ADRENERGIC PHARMACOLOGY</a:t>
            </a:r>
            <a:endParaRPr/>
          </a:p>
        </p:txBody>
      </p:sp>
      <p:pic>
        <p:nvPicPr>
          <p:cNvPr id="389" name="Google Shape;3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250" y="2078538"/>
            <a:ext cx="5415800" cy="36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97" name="Google Shape;397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98" name="Google Shape;398;p37"/>
          <p:cNvSpPr txBox="1"/>
          <p:nvPr/>
        </p:nvSpPr>
        <p:spPr>
          <a:xfrm>
            <a:off x="636638" y="3034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7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7"/>
          <p:cNvSpPr txBox="1"/>
          <p:nvPr/>
        </p:nvSpPr>
        <p:spPr>
          <a:xfrm>
            <a:off x="636638" y="273971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7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10" name="Google Shape;410;p38"/>
          <p:cNvSpPr txBox="1"/>
          <p:nvPr/>
        </p:nvSpPr>
        <p:spPr>
          <a:xfrm>
            <a:off x="636638" y="273971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8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8"/>
          <p:cNvSpPr txBox="1"/>
          <p:nvPr/>
        </p:nvSpPr>
        <p:spPr>
          <a:xfrm>
            <a:off x="783475" y="488025"/>
            <a:ext cx="107226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8"/>
          <p:cNvSpPr txBox="1"/>
          <p:nvPr/>
        </p:nvSpPr>
        <p:spPr>
          <a:xfrm>
            <a:off x="171150" y="1936075"/>
            <a:ext cx="115302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Beta Receptors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within the heart and the lungs.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Agonism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will increases force (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Inotropy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rate (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Chronotropy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of the cardiac contraction. (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Dobutamine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Shock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ronchodilation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lungs. (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SABA - Salbutamol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Asthma)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Antagonism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opposite ↓ CO =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↓ BP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Heart Failure (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 - Propranolol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21" name="Google Shape;421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2 conditions where salbutamol may be prescribed.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22" name="Google Shape;422;p40"/>
          <p:cNvSpPr txBox="1"/>
          <p:nvPr/>
        </p:nvSpPr>
        <p:spPr>
          <a:xfrm>
            <a:off x="636638" y="214977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0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0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 – Augmented (common)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 – Bizarre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 – Chronic Use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 – Delayed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 – End of use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Report to </a:t>
            </a:r>
            <a:r>
              <a:rPr b="1" lang="en-US">
                <a:highlight>
                  <a:srgbClr val="FFFF00"/>
                </a:highlight>
              </a:rPr>
              <a:t>MHRA</a:t>
            </a:r>
            <a:r>
              <a:rPr lang="en-US"/>
              <a:t>, using the </a:t>
            </a:r>
            <a:r>
              <a:rPr b="1" lang="en-US">
                <a:highlight>
                  <a:srgbClr val="FFFF00"/>
                </a:highlight>
              </a:rPr>
              <a:t>YELLOW CARD SCHEME</a:t>
            </a:r>
            <a:r>
              <a:rPr lang="en-US"/>
              <a:t>!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https://yellowcard.mhra.gov.uk/</a:t>
            </a:r>
            <a:endParaRPr/>
          </a:p>
        </p:txBody>
      </p:sp>
      <p:sp>
        <p:nvSpPr>
          <p:cNvPr id="431" name="Google Shape;431;p41"/>
          <p:cNvSpPr txBox="1"/>
          <p:nvPr/>
        </p:nvSpPr>
        <p:spPr>
          <a:xfrm>
            <a:off x="636638" y="214977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ADVERSE DRUG REACTIONS</a:t>
            </a:r>
            <a:endParaRPr/>
          </a:p>
        </p:txBody>
      </p:sp>
      <p:sp>
        <p:nvSpPr>
          <p:cNvPr id="433" name="Google Shape;433;p41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2"/>
          <p:cNvSpPr txBox="1"/>
          <p:nvPr>
            <p:ph idx="1" type="body"/>
          </p:nvPr>
        </p:nvSpPr>
        <p:spPr>
          <a:xfrm>
            <a:off x="76200" y="1511050"/>
            <a:ext cx="7549800" cy="53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Opiates = morphine, diamorphine (heroin), codeine, pethidine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 🡪 </a:t>
            </a:r>
            <a:r>
              <a:rPr b="1" lang="en-US"/>
              <a:t>CHRONIC SEVERE PAIN RELIEF </a:t>
            </a:r>
            <a:r>
              <a:rPr lang="en-US"/>
              <a:t>(mostly Cancer Pain)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Effective but high risk of </a:t>
            </a:r>
            <a:r>
              <a:rPr b="1" lang="en-US"/>
              <a:t>addiction</a:t>
            </a:r>
            <a:r>
              <a:rPr lang="en-US"/>
              <a:t>, </a:t>
            </a:r>
            <a:r>
              <a:rPr b="1" lang="en-US"/>
              <a:t>abuse </a:t>
            </a:r>
            <a:r>
              <a:rPr lang="en-US"/>
              <a:t>and </a:t>
            </a:r>
            <a:r>
              <a:rPr b="1" lang="en-US"/>
              <a:t>overdose 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Overdoses can be treated using </a:t>
            </a:r>
            <a:r>
              <a:rPr b="1" lang="en-US"/>
              <a:t>Naloxone </a:t>
            </a:r>
            <a:r>
              <a:rPr lang="en-US"/>
              <a:t> </a:t>
            </a:r>
            <a:endParaRPr b="1"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/>
              <a:t>50</a:t>
            </a:r>
            <a:r>
              <a:rPr lang="en-US" sz="2800"/>
              <a:t>% oral bioavailability</a:t>
            </a:r>
            <a:r>
              <a:rPr lang="en-US"/>
              <a:t> - important</a:t>
            </a:r>
            <a:r>
              <a:rPr lang="en-US" sz="2800"/>
              <a:t> when altering drug routes and </a:t>
            </a:r>
            <a:r>
              <a:rPr lang="en-US"/>
              <a:t>calculating</a:t>
            </a:r>
            <a:r>
              <a:rPr lang="en-US" sz="2800"/>
              <a:t> dose</a:t>
            </a:r>
            <a:endParaRPr/>
          </a:p>
        </p:txBody>
      </p:sp>
      <p:sp>
        <p:nvSpPr>
          <p:cNvPr id="442" name="Google Shape;442;p42"/>
          <p:cNvSpPr txBox="1"/>
          <p:nvPr/>
        </p:nvSpPr>
        <p:spPr>
          <a:xfrm>
            <a:off x="636638" y="185480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OPIOID PHARMACOLOGY</a:t>
            </a:r>
            <a:endParaRPr/>
          </a:p>
        </p:txBody>
      </p:sp>
      <p:pic>
        <p:nvPicPr>
          <p:cNvPr id="444" name="Google Shape;44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5363" y="1511038"/>
            <a:ext cx="4486275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2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9eaea5f997_0_260"/>
          <p:cNvSpPr txBox="1"/>
          <p:nvPr/>
        </p:nvSpPr>
        <p:spPr>
          <a:xfrm>
            <a:off x="636638" y="185480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29eaea5f997_0_260"/>
          <p:cNvSpPr txBox="1"/>
          <p:nvPr>
            <p:ph type="title"/>
          </p:nvPr>
        </p:nvSpPr>
        <p:spPr>
          <a:xfrm>
            <a:off x="838200" y="3356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WHO Pain Ladder </a:t>
            </a:r>
            <a:endParaRPr/>
          </a:p>
        </p:txBody>
      </p:sp>
      <p:pic>
        <p:nvPicPr>
          <p:cNvPr id="452" name="Google Shape;452;g29eaea5f997_0_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13" y="1661191"/>
            <a:ext cx="848677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29eaea5f997_0_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025" y="5270700"/>
            <a:ext cx="1943675" cy="6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29eaea5f997_0_260"/>
          <p:cNvSpPr/>
          <p:nvPr/>
        </p:nvSpPr>
        <p:spPr>
          <a:xfrm>
            <a:off x="2421675" y="4741575"/>
            <a:ext cx="1180200" cy="7836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29eaea5f997_0_260"/>
          <p:cNvSpPr/>
          <p:nvPr/>
        </p:nvSpPr>
        <p:spPr>
          <a:xfrm>
            <a:off x="4130850" y="3876450"/>
            <a:ext cx="1241700" cy="5193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29eaea5f997_0_260"/>
          <p:cNvSpPr/>
          <p:nvPr/>
        </p:nvSpPr>
        <p:spPr>
          <a:xfrm>
            <a:off x="5951975" y="2999075"/>
            <a:ext cx="1710000" cy="10404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29eaea5f997_0_260"/>
          <p:cNvSpPr/>
          <p:nvPr/>
        </p:nvSpPr>
        <p:spPr>
          <a:xfrm>
            <a:off x="8037650" y="1973275"/>
            <a:ext cx="2106900" cy="13257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29eaea5f997_0_260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g29eaea5f997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"/>
          <p:cNvSpPr txBox="1"/>
          <p:nvPr/>
        </p:nvSpPr>
        <p:spPr>
          <a:xfrm>
            <a:off x="636638" y="185480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3"/>
          <p:cNvSpPr txBox="1"/>
          <p:nvPr>
            <p:ph type="title"/>
          </p:nvPr>
        </p:nvSpPr>
        <p:spPr>
          <a:xfrm>
            <a:off x="838200" y="3356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WHO Pain Ladder </a:t>
            </a:r>
            <a:endParaRPr/>
          </a:p>
        </p:txBody>
      </p:sp>
      <p:pic>
        <p:nvPicPr>
          <p:cNvPr id="466" name="Google Shape;4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13" y="1661191"/>
            <a:ext cx="848677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025" y="5270700"/>
            <a:ext cx="1943675" cy="6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3"/>
          <p:cNvSpPr/>
          <p:nvPr/>
        </p:nvSpPr>
        <p:spPr>
          <a:xfrm>
            <a:off x="4130850" y="3876450"/>
            <a:ext cx="1241700" cy="5193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3"/>
          <p:cNvSpPr/>
          <p:nvPr/>
        </p:nvSpPr>
        <p:spPr>
          <a:xfrm>
            <a:off x="5951975" y="2999075"/>
            <a:ext cx="1710000" cy="10404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3"/>
          <p:cNvSpPr/>
          <p:nvPr/>
        </p:nvSpPr>
        <p:spPr>
          <a:xfrm>
            <a:off x="8037650" y="1973275"/>
            <a:ext cx="2106900" cy="13257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3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9eaea5f997_0_221"/>
          <p:cNvSpPr txBox="1"/>
          <p:nvPr/>
        </p:nvSpPr>
        <p:spPr>
          <a:xfrm>
            <a:off x="636638" y="185480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9eaea5f997_0_221"/>
          <p:cNvSpPr txBox="1"/>
          <p:nvPr>
            <p:ph type="title"/>
          </p:nvPr>
        </p:nvSpPr>
        <p:spPr>
          <a:xfrm>
            <a:off x="838200" y="3356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WHO Pain Ladder </a:t>
            </a:r>
            <a:endParaRPr/>
          </a:p>
        </p:txBody>
      </p:sp>
      <p:pic>
        <p:nvPicPr>
          <p:cNvPr id="479" name="Google Shape;479;g29eaea5f997_0_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13" y="1661191"/>
            <a:ext cx="848677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29eaea5f997_0_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025" y="5270700"/>
            <a:ext cx="1943675" cy="6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29eaea5f997_0_221"/>
          <p:cNvSpPr/>
          <p:nvPr/>
        </p:nvSpPr>
        <p:spPr>
          <a:xfrm>
            <a:off x="5951975" y="2999075"/>
            <a:ext cx="1710000" cy="10404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g29eaea5f997_0_221"/>
          <p:cNvSpPr/>
          <p:nvPr/>
        </p:nvSpPr>
        <p:spPr>
          <a:xfrm>
            <a:off x="8037650" y="1973275"/>
            <a:ext cx="2106900" cy="13257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g29eaea5f997_0_221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g29eaea5f997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668594" y="1600201"/>
            <a:ext cx="106974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US" u="sng"/>
              <a:t>Today: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understanding</a:t>
            </a:r>
            <a:r>
              <a:rPr lang="en-US"/>
              <a:t> the </a:t>
            </a:r>
            <a:r>
              <a:rPr b="1" lang="en-US"/>
              <a:t>BASICS</a:t>
            </a:r>
            <a:r>
              <a:rPr lang="en-US"/>
              <a:t> of pharmacology;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definitions (pharmacodynamics/kinetics, affinity, efficacy…), routes of administration, key pathways involved, neurotransmission, key drugs and classes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US" u="sng"/>
              <a:t>By the end of 2a: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To look at 2a </a:t>
            </a:r>
            <a:r>
              <a:rPr b="1" lang="en-US"/>
              <a:t>holistically</a:t>
            </a:r>
            <a:r>
              <a:rPr lang="en-US"/>
              <a:t> and understand WHY certain meds are prescribed when, and to know </a:t>
            </a:r>
            <a:r>
              <a:rPr b="1" lang="en-US"/>
              <a:t>condition-specific</a:t>
            </a:r>
            <a:r>
              <a:rPr lang="en-US"/>
              <a:t> pharmacological treatments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2711609" y="420209"/>
            <a:ext cx="639306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9eaea5f997_0_234"/>
          <p:cNvSpPr txBox="1"/>
          <p:nvPr/>
        </p:nvSpPr>
        <p:spPr>
          <a:xfrm>
            <a:off x="636638" y="185480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g29eaea5f997_0_234"/>
          <p:cNvSpPr txBox="1"/>
          <p:nvPr>
            <p:ph type="title"/>
          </p:nvPr>
        </p:nvSpPr>
        <p:spPr>
          <a:xfrm>
            <a:off x="838200" y="3356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WHO Pain Ladder </a:t>
            </a:r>
            <a:endParaRPr/>
          </a:p>
        </p:txBody>
      </p:sp>
      <p:pic>
        <p:nvPicPr>
          <p:cNvPr id="491" name="Google Shape;491;g29eaea5f997_0_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13" y="1661191"/>
            <a:ext cx="848677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29eaea5f997_0_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025" y="5270700"/>
            <a:ext cx="1943675" cy="6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9eaea5f997_0_234"/>
          <p:cNvSpPr/>
          <p:nvPr/>
        </p:nvSpPr>
        <p:spPr>
          <a:xfrm>
            <a:off x="8037650" y="1973275"/>
            <a:ext cx="2106900" cy="1325700"/>
          </a:xfrm>
          <a:prstGeom prst="rect">
            <a:avLst/>
          </a:prstGeom>
          <a:solidFill>
            <a:srgbClr val="BF7E1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29eaea5f997_0_234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g29eaea5f997_0_2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9eaea5f997_0_247"/>
          <p:cNvSpPr txBox="1"/>
          <p:nvPr/>
        </p:nvSpPr>
        <p:spPr>
          <a:xfrm>
            <a:off x="636638" y="185480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9eaea5f997_0_247"/>
          <p:cNvSpPr txBox="1"/>
          <p:nvPr>
            <p:ph type="title"/>
          </p:nvPr>
        </p:nvSpPr>
        <p:spPr>
          <a:xfrm>
            <a:off x="838200" y="3356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WHO Pain Ladder </a:t>
            </a:r>
            <a:endParaRPr/>
          </a:p>
        </p:txBody>
      </p:sp>
      <p:pic>
        <p:nvPicPr>
          <p:cNvPr id="502" name="Google Shape;502;g29eaea5f997_0_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613" y="1661191"/>
            <a:ext cx="848677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29eaea5f997_0_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025" y="5270700"/>
            <a:ext cx="1943675" cy="6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29eaea5f997_0_247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g29eaea5f997_0_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Paracetamol is a non-</a:t>
            </a:r>
            <a:r>
              <a:rPr lang="en-US"/>
              <a:t>opioid</a:t>
            </a:r>
            <a:r>
              <a:rPr lang="en-US"/>
              <a:t> analgesic that can be bought over the counter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Undergoes phase 2 hepatic metabolism 95%, phase 1 for 5%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Relatively wide therapeutic range but causes MAJOR COMPLICATIONS in overdose state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Fulminant (rapidly acute) liver failure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Shutdown of basic physiological systems e.g. shock 🡪 DEATH…</a:t>
            </a:r>
            <a:endParaRPr/>
          </a:p>
        </p:txBody>
      </p:sp>
      <p:sp>
        <p:nvSpPr>
          <p:cNvPr id="511" name="Google Shape;511;p44"/>
          <p:cNvSpPr txBox="1"/>
          <p:nvPr/>
        </p:nvSpPr>
        <p:spPr>
          <a:xfrm>
            <a:off x="636638" y="126486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PARACETAMOL OVERDOSE</a:t>
            </a:r>
            <a:endParaRPr/>
          </a:p>
        </p:txBody>
      </p:sp>
      <p:sp>
        <p:nvSpPr>
          <p:cNvPr id="513" name="Google Shape;513;p44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0" name="Google Shape;520;p45"/>
          <p:cNvSpPr txBox="1"/>
          <p:nvPr/>
        </p:nvSpPr>
        <p:spPr>
          <a:xfrm>
            <a:off x="789038" y="278886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5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PARACETAMOL </a:t>
            </a: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NORMALLY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p45"/>
          <p:cNvPicPr preferRelativeResize="0"/>
          <p:nvPr/>
        </p:nvPicPr>
        <p:blipFill rotWithShape="1">
          <a:blip r:embed="rId3">
            <a:alphaModFix/>
          </a:blip>
          <a:srcRect b="20428" l="30646" r="29595" t="34982"/>
          <a:stretch/>
        </p:blipFill>
        <p:spPr>
          <a:xfrm>
            <a:off x="2600633" y="1901924"/>
            <a:ext cx="6990734" cy="440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45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31" name="Google Shape;531;p46"/>
          <p:cNvPicPr preferRelativeResize="0"/>
          <p:nvPr/>
        </p:nvPicPr>
        <p:blipFill rotWithShape="1">
          <a:blip r:embed="rId3">
            <a:alphaModFix/>
          </a:blip>
          <a:srcRect b="14550" l="25806" r="22581" t="23513"/>
          <a:stretch/>
        </p:blipFill>
        <p:spPr>
          <a:xfrm>
            <a:off x="2866103" y="1929327"/>
            <a:ext cx="6459793" cy="4360361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6"/>
          <p:cNvSpPr txBox="1"/>
          <p:nvPr/>
        </p:nvSpPr>
        <p:spPr>
          <a:xfrm>
            <a:off x="789038" y="249390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6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PARACETAMOL </a:t>
            </a: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OVERDOSE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6"/>
          <p:cNvSpPr txBox="1"/>
          <p:nvPr/>
        </p:nvSpPr>
        <p:spPr>
          <a:xfrm>
            <a:off x="462117" y="3746091"/>
            <a:ext cx="2281084" cy="1569660"/>
          </a:xfrm>
          <a:prstGeom prst="rect">
            <a:avLst/>
          </a:prstGeom>
          <a:solidFill>
            <a:srgbClr val="D6AA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Shunting down the phase 1 pathway due to saturated phase 2; buildup of NAPQI 🡪 HEPATOTOXICITY 🡪 LIVER FAILURE…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5" name="Google Shape;535;p46"/>
          <p:cNvCxnSpPr/>
          <p:nvPr/>
        </p:nvCxnSpPr>
        <p:spPr>
          <a:xfrm flipH="1" rot="10800000">
            <a:off x="2654710" y="4444181"/>
            <a:ext cx="1671484" cy="275303"/>
          </a:xfrm>
          <a:prstGeom prst="straightConnector1">
            <a:avLst/>
          </a:prstGeom>
          <a:noFill/>
          <a:ln cap="flat" cmpd="sng" w="9525">
            <a:solidFill>
              <a:srgbClr val="BA6FE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6" name="Google Shape;536;p4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9eaea5f997_0_28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4" name="Google Shape;544;g29eaea5f997_0_286"/>
          <p:cNvSpPr txBox="1"/>
          <p:nvPr/>
        </p:nvSpPr>
        <p:spPr>
          <a:xfrm>
            <a:off x="789038" y="249390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g29eaea5f997_0_286"/>
          <p:cNvSpPr txBox="1"/>
          <p:nvPr/>
        </p:nvSpPr>
        <p:spPr>
          <a:xfrm>
            <a:off x="9906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PARACETAMOL OVERDOSE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g29eaea5f997_0_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025" y="2514550"/>
            <a:ext cx="5067425" cy="36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29eaea5f997_0_286"/>
          <p:cNvSpPr/>
          <p:nvPr/>
        </p:nvSpPr>
        <p:spPr>
          <a:xfrm>
            <a:off x="2879550" y="4106075"/>
            <a:ext cx="1027800" cy="457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29eaea5f997_0_28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g29eaea5f997_0_2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9eaea5f997_0_1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6" name="Google Shape;556;g29eaea5f997_0_192"/>
          <p:cNvSpPr txBox="1"/>
          <p:nvPr/>
        </p:nvSpPr>
        <p:spPr>
          <a:xfrm>
            <a:off x="789038" y="249390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29eaea5f997_0_192"/>
          <p:cNvSpPr txBox="1"/>
          <p:nvPr/>
        </p:nvSpPr>
        <p:spPr>
          <a:xfrm>
            <a:off x="9906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PARACETAMOL OVERDOSE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g29eaea5f997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025" y="2514550"/>
            <a:ext cx="5067425" cy="36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g29eaea5f997_0_192"/>
          <p:cNvSpPr/>
          <p:nvPr/>
        </p:nvSpPr>
        <p:spPr>
          <a:xfrm>
            <a:off x="2879550" y="4106075"/>
            <a:ext cx="1027800" cy="457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29eaea5f997_0_192"/>
          <p:cNvSpPr/>
          <p:nvPr/>
        </p:nvSpPr>
        <p:spPr>
          <a:xfrm>
            <a:off x="5362275" y="4365300"/>
            <a:ext cx="549600" cy="408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g29eaea5f997_0_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4675" y="2433600"/>
            <a:ext cx="2665826" cy="2919075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62" name="Google Shape;562;g29eaea5f997_0_192"/>
          <p:cNvCxnSpPr>
            <a:stCxn id="561" idx="1"/>
            <a:endCxn id="560" idx="3"/>
          </p:cNvCxnSpPr>
          <p:nvPr/>
        </p:nvCxnSpPr>
        <p:spPr>
          <a:xfrm flipH="1">
            <a:off x="5911775" y="3893138"/>
            <a:ext cx="1332900" cy="4926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3" name="Google Shape;563;g29eaea5f997_0_192"/>
          <p:cNvSpPr txBox="1"/>
          <p:nvPr/>
        </p:nvSpPr>
        <p:spPr>
          <a:xfrm>
            <a:off x="7153075" y="5575950"/>
            <a:ext cx="3764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N-acetylcysteine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g29eaea5f997_0_192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g29eaea5f997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"/>
          <p:cNvSpPr txBox="1"/>
          <p:nvPr/>
        </p:nvSpPr>
        <p:spPr>
          <a:xfrm>
            <a:off x="789038" y="190396"/>
            <a:ext cx="10515600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DOACs</a:t>
            </a:r>
            <a:r>
              <a:rPr lang="en-US"/>
              <a:t> – Apixaban, Rivaroxaban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Warfarin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LMWH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Alteplase</a:t>
            </a:r>
            <a:r>
              <a:rPr lang="en-US"/>
              <a:t> (IV)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Antiplatelets</a:t>
            </a:r>
            <a:r>
              <a:rPr lang="en-US"/>
              <a:t> - Clopidogrel, ticagrelor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3" name="Google Shape;57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COMMON DRUGS; BLOOD THINNERS</a:t>
            </a:r>
            <a:endParaRPr/>
          </a:p>
        </p:txBody>
      </p:sp>
      <p:pic>
        <p:nvPicPr>
          <p:cNvPr descr="See the source image" id="574" name="Google Shape;57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2581" y="3512959"/>
            <a:ext cx="4798142" cy="296368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7"/>
          <p:cNvSpPr txBox="1"/>
          <p:nvPr/>
        </p:nvSpPr>
        <p:spPr>
          <a:xfrm>
            <a:off x="9488131" y="1346697"/>
            <a:ext cx="2192592" cy="2031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INDICATIONS FOR USE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DVT/PE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Atrial fibrillation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Prosthetic valves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Bleeding disorders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Ischemic stroke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7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84" name="Google Shape;584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Ibuprofen, naproxen. Weak analgesics for mild pain.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Mechanism = </a:t>
            </a:r>
            <a:r>
              <a:rPr b="1" lang="en-US"/>
              <a:t>inhibits arachidonic acid pathway Cox-1 and Cox-2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>
                <a:highlight>
                  <a:srgbClr val="FFFF00"/>
                </a:highlight>
              </a:rPr>
              <a:t>Cox-1 </a:t>
            </a:r>
            <a:r>
              <a:rPr lang="en-US"/>
              <a:t>= involved in </a:t>
            </a:r>
            <a:r>
              <a:rPr b="1" lang="en-US"/>
              <a:t>PROSTAGLANDIN SYNTHESIS </a:t>
            </a:r>
            <a:r>
              <a:rPr lang="en-US"/>
              <a:t>which protects gastric mucosa. Side effect? What do you co-</a:t>
            </a:r>
            <a:r>
              <a:rPr lang="en-US"/>
              <a:t>prescribe</a:t>
            </a:r>
            <a:r>
              <a:rPr lang="en-US"/>
              <a:t>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>
                <a:highlight>
                  <a:srgbClr val="FFFF00"/>
                </a:highlight>
              </a:rPr>
              <a:t>Cox-2</a:t>
            </a:r>
            <a:r>
              <a:rPr lang="en-US"/>
              <a:t> = the targeted pathway. Activation of this is involved in </a:t>
            </a:r>
            <a:r>
              <a:rPr b="1" lang="en-US"/>
              <a:t>inflammation. </a:t>
            </a:r>
            <a:r>
              <a:rPr lang="en-US"/>
              <a:t>An example of a selective Cox-2 inhibitor?</a:t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85" name="Google Shape;585;p48"/>
          <p:cNvSpPr txBox="1"/>
          <p:nvPr/>
        </p:nvSpPr>
        <p:spPr>
          <a:xfrm>
            <a:off x="941438" y="342796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8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NSAIDs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48"/>
          <p:cNvSpPr txBox="1"/>
          <p:nvPr/>
        </p:nvSpPr>
        <p:spPr>
          <a:xfrm>
            <a:off x="941438" y="313299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48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NSAIDs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8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9eaea5f997_0_17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96" name="Google Shape;596;g29eaea5f997_0_175"/>
          <p:cNvSpPr txBox="1"/>
          <p:nvPr/>
        </p:nvSpPr>
        <p:spPr>
          <a:xfrm>
            <a:off x="941438" y="313299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g29eaea5f997_0_175"/>
          <p:cNvSpPr txBox="1"/>
          <p:nvPr/>
        </p:nvSpPr>
        <p:spPr>
          <a:xfrm>
            <a:off x="990600" y="4880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29eaea5f997_0_175"/>
          <p:cNvSpPr txBox="1"/>
          <p:nvPr/>
        </p:nvSpPr>
        <p:spPr>
          <a:xfrm>
            <a:off x="941438" y="303467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29eaea5f997_0_175"/>
          <p:cNvSpPr txBox="1"/>
          <p:nvPr/>
        </p:nvSpPr>
        <p:spPr>
          <a:xfrm>
            <a:off x="990600" y="47819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0" name="Google Shape;600;g29eaea5f997_0_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500" y="1629175"/>
            <a:ext cx="5737017" cy="5167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29eaea5f997_0_175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g29eaea5f997_0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idx="2" type="body"/>
          </p:nvPr>
        </p:nvSpPr>
        <p:spPr>
          <a:xfrm>
            <a:off x="6172201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818968" y="420209"/>
            <a:ext cx="8486753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Content; LOOK AT THE 2A SPEC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5273"/>
            <a:ext cx="1023223" cy="10265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5"/>
          <p:cNvCxnSpPr/>
          <p:nvPr/>
        </p:nvCxnSpPr>
        <p:spPr>
          <a:xfrm>
            <a:off x="3048000" y="3244645"/>
            <a:ext cx="2192594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32" name="Google Shape;132;p5"/>
          <p:cNvSpPr txBox="1"/>
          <p:nvPr/>
        </p:nvSpPr>
        <p:spPr>
          <a:xfrm>
            <a:off x="7725590" y="3340148"/>
            <a:ext cx="2154900" cy="1385400"/>
          </a:xfrm>
          <a:prstGeom prst="rect">
            <a:avLst/>
          </a:prstGeom>
          <a:solidFill>
            <a:srgbClr val="BA6F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OTHER STUFF: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- 2a DRUG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ILA 3: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PHARMACODYNAMICS AND PHARMACOKINETICS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075" y="1524825"/>
            <a:ext cx="5610225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75" y="5430063"/>
            <a:ext cx="56578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8" name="Google Shape;608;p49"/>
          <p:cNvSpPr txBox="1"/>
          <p:nvPr/>
        </p:nvSpPr>
        <p:spPr>
          <a:xfrm>
            <a:off x="941438" y="313299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9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 the source image" id="610" name="Google Shape;61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899" y="1865417"/>
            <a:ext cx="4743368" cy="4683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49"/>
          <p:cNvCxnSpPr>
            <a:stCxn id="612" idx="3"/>
          </p:cNvCxnSpPr>
          <p:nvPr/>
        </p:nvCxnSpPr>
        <p:spPr>
          <a:xfrm>
            <a:off x="2890684" y="3475460"/>
            <a:ext cx="2890800" cy="14997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3" name="Google Shape;613;p49"/>
          <p:cNvCxnSpPr/>
          <p:nvPr/>
        </p:nvCxnSpPr>
        <p:spPr>
          <a:xfrm flipH="1" rot="10800000">
            <a:off x="6833419" y="2546555"/>
            <a:ext cx="2067232" cy="580103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4" name="Google Shape;614;p49"/>
          <p:cNvCxnSpPr/>
          <p:nvPr/>
        </p:nvCxnSpPr>
        <p:spPr>
          <a:xfrm>
            <a:off x="7167716" y="4601497"/>
            <a:ext cx="1831258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5" name="Google Shape;615;p49"/>
          <p:cNvSpPr txBox="1"/>
          <p:nvPr/>
        </p:nvSpPr>
        <p:spPr>
          <a:xfrm>
            <a:off x="941438" y="303467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49"/>
          <p:cNvSpPr txBox="1"/>
          <p:nvPr/>
        </p:nvSpPr>
        <p:spPr>
          <a:xfrm>
            <a:off x="990600" y="4781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9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9eaea5f997_0_3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24" name="Google Shape;624;g29eaea5f997_0_301"/>
          <p:cNvSpPr txBox="1"/>
          <p:nvPr/>
        </p:nvSpPr>
        <p:spPr>
          <a:xfrm>
            <a:off x="941438" y="313299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29eaea5f997_0_301"/>
          <p:cNvSpPr txBox="1"/>
          <p:nvPr/>
        </p:nvSpPr>
        <p:spPr>
          <a:xfrm>
            <a:off x="990600" y="4880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 the source image" id="626" name="Google Shape;626;g29eaea5f997_0_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899" y="1865417"/>
            <a:ext cx="4743369" cy="468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29eaea5f997_0_301"/>
          <p:cNvSpPr txBox="1"/>
          <p:nvPr/>
        </p:nvSpPr>
        <p:spPr>
          <a:xfrm>
            <a:off x="383458" y="2890684"/>
            <a:ext cx="2507100" cy="1169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 DIURETIC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on Ascending limb of loop of Henle,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inhibiting NKCC2 channels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FUROSEMIDE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g29eaea5f997_0_301"/>
          <p:cNvCxnSpPr>
            <a:stCxn id="627" idx="3"/>
          </p:cNvCxnSpPr>
          <p:nvPr/>
        </p:nvCxnSpPr>
        <p:spPr>
          <a:xfrm>
            <a:off x="2890558" y="3475534"/>
            <a:ext cx="2890800" cy="14997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9" name="Google Shape;629;g29eaea5f997_0_301"/>
          <p:cNvCxnSpPr/>
          <p:nvPr/>
        </p:nvCxnSpPr>
        <p:spPr>
          <a:xfrm flipH="1" rot="10800000">
            <a:off x="6833419" y="2546458"/>
            <a:ext cx="2067300" cy="580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0" name="Google Shape;630;g29eaea5f997_0_301"/>
          <p:cNvCxnSpPr/>
          <p:nvPr/>
        </p:nvCxnSpPr>
        <p:spPr>
          <a:xfrm>
            <a:off x="7167716" y="4601497"/>
            <a:ext cx="1831200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1" name="Google Shape;631;g29eaea5f997_0_301"/>
          <p:cNvSpPr txBox="1"/>
          <p:nvPr/>
        </p:nvSpPr>
        <p:spPr>
          <a:xfrm>
            <a:off x="941438" y="303467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29eaea5f997_0_301"/>
          <p:cNvSpPr txBox="1"/>
          <p:nvPr/>
        </p:nvSpPr>
        <p:spPr>
          <a:xfrm>
            <a:off x="990600" y="47819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29eaea5f997_0_301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g29eaea5f997_0_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9eaea5f997_0_3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40" name="Google Shape;640;g29eaea5f997_0_318"/>
          <p:cNvSpPr txBox="1"/>
          <p:nvPr/>
        </p:nvSpPr>
        <p:spPr>
          <a:xfrm>
            <a:off x="941438" y="313299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g29eaea5f997_0_318"/>
          <p:cNvSpPr txBox="1"/>
          <p:nvPr/>
        </p:nvSpPr>
        <p:spPr>
          <a:xfrm>
            <a:off x="990600" y="4880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 the source image" id="642" name="Google Shape;642;g29eaea5f997_0_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899" y="1865417"/>
            <a:ext cx="4743369" cy="468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g29eaea5f997_0_318"/>
          <p:cNvSpPr txBox="1"/>
          <p:nvPr/>
        </p:nvSpPr>
        <p:spPr>
          <a:xfrm>
            <a:off x="383458" y="2890684"/>
            <a:ext cx="2507100" cy="1169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 DIURETIC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on Ascending limb of loop of Henle,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inhibiting NKCC2 channels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FUROSEMIDE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29eaea5f997_0_318"/>
          <p:cNvSpPr txBox="1"/>
          <p:nvPr/>
        </p:nvSpPr>
        <p:spPr>
          <a:xfrm>
            <a:off x="8900651" y="1897165"/>
            <a:ext cx="2721000" cy="954300"/>
          </a:xfrm>
          <a:prstGeom prst="rect">
            <a:avLst/>
          </a:prstGeom>
          <a:solidFill>
            <a:srgbClr val="90C6F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THIAZIDE DIURETIC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on DCT, inhibiting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Na-Cl cotransporter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BENDROFLUMETHIAZIDE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g29eaea5f997_0_318"/>
          <p:cNvCxnSpPr>
            <a:stCxn id="643" idx="3"/>
          </p:cNvCxnSpPr>
          <p:nvPr/>
        </p:nvCxnSpPr>
        <p:spPr>
          <a:xfrm>
            <a:off x="2890558" y="3475534"/>
            <a:ext cx="2890800" cy="14997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6" name="Google Shape;646;g29eaea5f997_0_318"/>
          <p:cNvCxnSpPr/>
          <p:nvPr/>
        </p:nvCxnSpPr>
        <p:spPr>
          <a:xfrm flipH="1" rot="10800000">
            <a:off x="6833419" y="2546458"/>
            <a:ext cx="2067300" cy="580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7" name="Google Shape;647;g29eaea5f997_0_318"/>
          <p:cNvCxnSpPr/>
          <p:nvPr/>
        </p:nvCxnSpPr>
        <p:spPr>
          <a:xfrm>
            <a:off x="7167716" y="4601497"/>
            <a:ext cx="1831200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8" name="Google Shape;648;g29eaea5f997_0_318"/>
          <p:cNvSpPr txBox="1"/>
          <p:nvPr/>
        </p:nvSpPr>
        <p:spPr>
          <a:xfrm>
            <a:off x="941438" y="303467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g29eaea5f997_0_318"/>
          <p:cNvSpPr txBox="1"/>
          <p:nvPr/>
        </p:nvSpPr>
        <p:spPr>
          <a:xfrm>
            <a:off x="990600" y="47819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29eaea5f997_0_318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Google Shape;651;g29eaea5f997_0_3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9eaea5f997_0_3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57" name="Google Shape;657;g29eaea5f997_0_335"/>
          <p:cNvSpPr txBox="1"/>
          <p:nvPr/>
        </p:nvSpPr>
        <p:spPr>
          <a:xfrm>
            <a:off x="941438" y="313299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g29eaea5f997_0_335"/>
          <p:cNvSpPr txBox="1"/>
          <p:nvPr/>
        </p:nvSpPr>
        <p:spPr>
          <a:xfrm>
            <a:off x="990600" y="4880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 the source image" id="659" name="Google Shape;659;g29eaea5f997_0_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899" y="1865417"/>
            <a:ext cx="4743369" cy="468373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g29eaea5f997_0_335"/>
          <p:cNvSpPr txBox="1"/>
          <p:nvPr/>
        </p:nvSpPr>
        <p:spPr>
          <a:xfrm>
            <a:off x="383458" y="2890684"/>
            <a:ext cx="2507100" cy="1169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 DIURETIC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on Ascending limb of loop of Henle,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inhibiting NKCC2 channels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FUROSEMIDE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9eaea5f997_0_335"/>
          <p:cNvSpPr txBox="1"/>
          <p:nvPr/>
        </p:nvSpPr>
        <p:spPr>
          <a:xfrm>
            <a:off x="8998974" y="4207285"/>
            <a:ext cx="2507100" cy="160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ALDOSTERONE ANTAGONIST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K+ sparing diuretic, acting on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aldosterone receptors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collecting duct. Increases Na+ excretion and retains K+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SPIRONOLACTONE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29eaea5f997_0_335"/>
          <p:cNvSpPr txBox="1"/>
          <p:nvPr/>
        </p:nvSpPr>
        <p:spPr>
          <a:xfrm>
            <a:off x="8900651" y="1897165"/>
            <a:ext cx="2721000" cy="954300"/>
          </a:xfrm>
          <a:prstGeom prst="rect">
            <a:avLst/>
          </a:prstGeom>
          <a:solidFill>
            <a:srgbClr val="90C6F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THIAZIDE DIURETIC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on DCT, inhibiting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Na-Cl cotransporter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BENDROFLUMETHIAZIDE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g29eaea5f997_0_335"/>
          <p:cNvCxnSpPr>
            <a:stCxn id="660" idx="3"/>
          </p:cNvCxnSpPr>
          <p:nvPr/>
        </p:nvCxnSpPr>
        <p:spPr>
          <a:xfrm>
            <a:off x="2890558" y="3475534"/>
            <a:ext cx="2890800" cy="14997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4" name="Google Shape;664;g29eaea5f997_0_335"/>
          <p:cNvCxnSpPr/>
          <p:nvPr/>
        </p:nvCxnSpPr>
        <p:spPr>
          <a:xfrm flipH="1" rot="10800000">
            <a:off x="6833419" y="2546458"/>
            <a:ext cx="2067300" cy="580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5" name="Google Shape;665;g29eaea5f997_0_335"/>
          <p:cNvCxnSpPr/>
          <p:nvPr/>
        </p:nvCxnSpPr>
        <p:spPr>
          <a:xfrm>
            <a:off x="7167716" y="4601497"/>
            <a:ext cx="1831200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6" name="Google Shape;666;g29eaea5f997_0_335"/>
          <p:cNvSpPr txBox="1"/>
          <p:nvPr/>
        </p:nvSpPr>
        <p:spPr>
          <a:xfrm>
            <a:off x="941438" y="303467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29eaea5f997_0_335"/>
          <p:cNvSpPr txBox="1"/>
          <p:nvPr/>
        </p:nvSpPr>
        <p:spPr>
          <a:xfrm>
            <a:off x="990600" y="47819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9eaea5f997_0_335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9" name="Google Shape;669;g29eaea5f997_0_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75" name="Google Shape;675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ACE-INHIBITORS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 Ramipril. An anti-hypertensive.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CALCIUM CHANNEL BLOCKERS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 </a:t>
            </a:r>
            <a:r>
              <a:rPr lang="en-US"/>
              <a:t>Amlodipine</a:t>
            </a:r>
            <a:r>
              <a:rPr lang="en-US"/>
              <a:t>, verapamil. Another anti-hypertensive.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PROTON PUMP INHIBITORS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Lansoprazole</a:t>
            </a:r>
            <a:r>
              <a:rPr lang="en-US"/>
              <a:t>. Reduces acidity of GI lumen.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CORTICOSTEROIDS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Prednisolone. Anti-inflammatory.</a:t>
            </a:r>
            <a:endParaRPr/>
          </a:p>
        </p:txBody>
      </p:sp>
      <p:sp>
        <p:nvSpPr>
          <p:cNvPr id="676" name="Google Shape;676;p50"/>
          <p:cNvSpPr txBox="1"/>
          <p:nvPr/>
        </p:nvSpPr>
        <p:spPr>
          <a:xfrm>
            <a:off x="941438" y="303467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0"/>
          <p:cNvSpPr txBox="1"/>
          <p:nvPr/>
        </p:nvSpPr>
        <p:spPr>
          <a:xfrm>
            <a:off x="990600" y="4487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OTHER CLASSES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50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9" name="Google Shape;67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86" name="Google Shape;686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Name the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main side effect of ace-i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use and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this may be (2)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What condition does this make it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contraindicated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? (2)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Name the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main side effect of ccb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use, and what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condition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may this be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mistaken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for? (2)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1"/>
          <p:cNvSpPr txBox="1"/>
          <p:nvPr/>
        </p:nvSpPr>
        <p:spPr>
          <a:xfrm>
            <a:off x="941438" y="303467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51"/>
          <p:cNvSpPr txBox="1"/>
          <p:nvPr/>
        </p:nvSpPr>
        <p:spPr>
          <a:xfrm>
            <a:off x="990600" y="4192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51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0" name="Google Shape;69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9ea1b84cf3_0_2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97" name="Google Shape;697;g29ea1b84cf3_0_265"/>
          <p:cNvSpPr txBox="1"/>
          <p:nvPr>
            <p:ph idx="1" type="body"/>
          </p:nvPr>
        </p:nvSpPr>
        <p:spPr>
          <a:xfrm>
            <a:off x="1266825" y="1717250"/>
            <a:ext cx="10515600" cy="4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Name the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main side effect of ace-i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use and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this may be (2)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Dry cough due to bradykinin accumulation.</a:t>
            </a:r>
            <a:b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What condition does this make it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contraindicated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? (2)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Asthma. Due to </a:t>
            </a: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precipitating</a:t>
            </a: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bronchospasm worsening asthma.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Name the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main side effect of ccb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use, and what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condition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may this be 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mistaken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for? (2)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Ankle swelling. May be mistaken for heart failure.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29ea1b84cf3_0_265"/>
          <p:cNvSpPr txBox="1"/>
          <p:nvPr/>
        </p:nvSpPr>
        <p:spPr>
          <a:xfrm>
            <a:off x="941438" y="303467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g29ea1b84cf3_0_265"/>
          <p:cNvSpPr txBox="1"/>
          <p:nvPr/>
        </p:nvSpPr>
        <p:spPr>
          <a:xfrm>
            <a:off x="990600" y="41920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9ea1b84cf3_0_265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Google Shape;701;g29ea1b84cf3_0_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07" name="Google Shape;707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Main SE of opiate use?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Opiate overdose can cause respiratory depression. What is the treatment and route of administration?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What class of drug is morphine?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2"/>
          <p:cNvSpPr txBox="1"/>
          <p:nvPr/>
        </p:nvSpPr>
        <p:spPr>
          <a:xfrm>
            <a:off x="941438" y="273970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2"/>
          <p:cNvSpPr txBox="1"/>
          <p:nvPr/>
        </p:nvSpPr>
        <p:spPr>
          <a:xfrm>
            <a:off x="990600" y="3897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2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1" name="Google Shape;71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9ea1b84cf3_0_2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17" name="Google Shape;717;g29ea1b84cf3_0_27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Main SE of opiate use?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</a:rPr>
              <a:t>	Constipation, nausea  </a:t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Opiate overdose can cause respiratory depression. What is the treatment and route of administration?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r>
              <a:rPr lang="en-US">
                <a:solidFill>
                  <a:srgbClr val="C00000"/>
                </a:solidFill>
              </a:rPr>
              <a:t>Naloxone, IV</a:t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lphaUcPeriod"/>
            </a:pPr>
            <a:r>
              <a:rPr lang="en-US"/>
              <a:t>What class of drug is morphine (legally)?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r>
              <a:rPr lang="en-US">
                <a:solidFill>
                  <a:srgbClr val="C00000"/>
                </a:solidFill>
              </a:rPr>
              <a:t>A</a:t>
            </a:r>
            <a:endParaRPr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g29ea1b84cf3_0_276"/>
          <p:cNvSpPr txBox="1"/>
          <p:nvPr/>
        </p:nvSpPr>
        <p:spPr>
          <a:xfrm>
            <a:off x="941438" y="273970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29ea1b84cf3_0_276"/>
          <p:cNvSpPr txBox="1"/>
          <p:nvPr/>
        </p:nvSpPr>
        <p:spPr>
          <a:xfrm>
            <a:off x="990600" y="3897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29ea1b84cf3_0_27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1" name="Google Shape;721;g29ea1b84cf3_0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9eaea5f997_0_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27" name="Google Shape;727;g29eaea5f997_0_9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Which of these is a loop diuretic? 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Bendroflumethiazide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Ramipril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Spironolactone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Furosemide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Clopidogrel</a:t>
            </a:r>
            <a:endParaRPr/>
          </a:p>
        </p:txBody>
      </p:sp>
      <p:sp>
        <p:nvSpPr>
          <p:cNvPr id="728" name="Google Shape;728;g29eaea5f997_0_93"/>
          <p:cNvSpPr txBox="1"/>
          <p:nvPr/>
        </p:nvSpPr>
        <p:spPr>
          <a:xfrm>
            <a:off x="941438" y="273970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g29eaea5f997_0_93"/>
          <p:cNvSpPr txBox="1"/>
          <p:nvPr/>
        </p:nvSpPr>
        <p:spPr>
          <a:xfrm>
            <a:off x="990600" y="3897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29eaea5f997_0_93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g29eaea5f997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/>
              <a:t>CONTENT…</a:t>
            </a:r>
            <a:endParaRPr/>
          </a:p>
        </p:txBody>
      </p:sp>
      <p:sp>
        <p:nvSpPr>
          <p:cNvPr id="140" name="Google Shape;140;p10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9eaea5f997_0_1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37" name="Google Shape;737;g29eaea5f997_0_1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Which of these is a loop diuretic?    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Bendroflumethiazide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Ramipril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Spironolactone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Furosemide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Clopidogrel</a:t>
            </a:r>
            <a:endParaRPr/>
          </a:p>
        </p:txBody>
      </p:sp>
      <p:sp>
        <p:nvSpPr>
          <p:cNvPr id="738" name="Google Shape;738;g29eaea5f997_0_117"/>
          <p:cNvSpPr txBox="1"/>
          <p:nvPr/>
        </p:nvSpPr>
        <p:spPr>
          <a:xfrm>
            <a:off x="941438" y="273970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29eaea5f997_0_117"/>
          <p:cNvSpPr txBox="1"/>
          <p:nvPr/>
        </p:nvSpPr>
        <p:spPr>
          <a:xfrm>
            <a:off x="990600" y="3897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29eaea5f997_0_117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1" name="Google Shape;741;g29eaea5f997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9eaea5f997_0_1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47" name="Google Shape;747;g29eaea5f997_0_1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to give in a paracetamol overdose?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Naloxone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Adrenaline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Chlordiazepoxide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N-</a:t>
            </a:r>
            <a:r>
              <a:rPr lang="en-US"/>
              <a:t>acetylcysteine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Prothrombin</a:t>
            </a:r>
            <a:r>
              <a:rPr lang="en-US"/>
              <a:t> complex concentrate </a:t>
            </a:r>
            <a:endParaRPr/>
          </a:p>
        </p:txBody>
      </p:sp>
      <p:sp>
        <p:nvSpPr>
          <p:cNvPr id="748" name="Google Shape;748;g29eaea5f997_0_110"/>
          <p:cNvSpPr txBox="1"/>
          <p:nvPr/>
        </p:nvSpPr>
        <p:spPr>
          <a:xfrm>
            <a:off x="941438" y="273970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g29eaea5f997_0_110"/>
          <p:cNvSpPr txBox="1"/>
          <p:nvPr/>
        </p:nvSpPr>
        <p:spPr>
          <a:xfrm>
            <a:off x="990600" y="3897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29eaea5f997_0_110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1" name="Google Shape;751;g29eaea5f997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9eaea5f997_0_1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57" name="Google Shape;757;g29eaea5f997_0_15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to give in a paracetamol overdose?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Naloxone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Adrenaline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Chlordiazepoxide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N-acetylcysteine 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Prothrombin complex concentrate </a:t>
            </a:r>
            <a:endParaRPr/>
          </a:p>
        </p:txBody>
      </p:sp>
      <p:sp>
        <p:nvSpPr>
          <p:cNvPr id="758" name="Google Shape;758;g29eaea5f997_0_159"/>
          <p:cNvSpPr txBox="1"/>
          <p:nvPr/>
        </p:nvSpPr>
        <p:spPr>
          <a:xfrm>
            <a:off x="941438" y="273970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g29eaea5f997_0_159"/>
          <p:cNvSpPr txBox="1"/>
          <p:nvPr/>
        </p:nvSpPr>
        <p:spPr>
          <a:xfrm>
            <a:off x="990600" y="3897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g29eaea5f997_0_159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1" name="Google Shape;761;g29eaea5f997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9eaea5f997_0_1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67" name="Google Shape;767;g29eaea5f997_0_15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to give in an opiate overdose?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Naloxone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Adrenaline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Chlordiazepoxide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N-acetylcysteine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Prothrombin complex concentrate </a:t>
            </a:r>
            <a:endParaRPr/>
          </a:p>
        </p:txBody>
      </p:sp>
      <p:sp>
        <p:nvSpPr>
          <p:cNvPr id="768" name="Google Shape;768;g29eaea5f997_0_152"/>
          <p:cNvSpPr txBox="1"/>
          <p:nvPr/>
        </p:nvSpPr>
        <p:spPr>
          <a:xfrm>
            <a:off x="941438" y="273970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g29eaea5f997_0_152"/>
          <p:cNvSpPr txBox="1"/>
          <p:nvPr/>
        </p:nvSpPr>
        <p:spPr>
          <a:xfrm>
            <a:off x="990600" y="3897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29eaea5f997_0_152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1" name="Google Shape;771;g29eaea5f997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9eaea5f997_0_1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77" name="Google Shape;777;g29eaea5f997_0_16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to give in an opiate overdose?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Naloxone 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Adrenaline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Chlordiazepoxide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N-acetylcysteine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Prothrombin complex concentrate </a:t>
            </a:r>
            <a:endParaRPr/>
          </a:p>
        </p:txBody>
      </p:sp>
      <p:sp>
        <p:nvSpPr>
          <p:cNvPr id="778" name="Google Shape;778;g29eaea5f997_0_166"/>
          <p:cNvSpPr txBox="1"/>
          <p:nvPr/>
        </p:nvSpPr>
        <p:spPr>
          <a:xfrm>
            <a:off x="941438" y="273970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g29eaea5f997_0_166"/>
          <p:cNvSpPr txBox="1"/>
          <p:nvPr/>
        </p:nvSpPr>
        <p:spPr>
          <a:xfrm>
            <a:off x="990600" y="3897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g29eaea5f997_0_16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g29eaea5f997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4"/>
          <p:cNvSpPr txBox="1"/>
          <p:nvPr>
            <p:ph idx="1" type="body"/>
          </p:nvPr>
        </p:nvSpPr>
        <p:spPr>
          <a:xfrm>
            <a:off x="838200" y="185512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You need to know this, specifically!!! (</a:t>
            </a:r>
            <a:r>
              <a:rPr b="1" lang="en-US"/>
              <a:t>DID NOT </a:t>
            </a:r>
            <a:r>
              <a:rPr lang="en-US"/>
              <a:t>come up in SAQ…)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Q. What is the 1</a:t>
            </a:r>
            <a:r>
              <a:rPr baseline="30000" lang="en-US"/>
              <a:t>st</a:t>
            </a:r>
            <a:r>
              <a:rPr lang="en-US"/>
              <a:t> line treatment for anaphylaxis? Name the drug, dose, and route. (3 marks)</a:t>
            </a:r>
            <a:endParaRPr/>
          </a:p>
        </p:txBody>
      </p:sp>
      <p:sp>
        <p:nvSpPr>
          <p:cNvPr id="788" name="Google Shape;788;p54"/>
          <p:cNvSpPr txBox="1"/>
          <p:nvPr/>
        </p:nvSpPr>
        <p:spPr>
          <a:xfrm>
            <a:off x="755854" y="306131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54"/>
          <p:cNvSpPr txBox="1"/>
          <p:nvPr>
            <p:ph type="title"/>
          </p:nvPr>
        </p:nvSpPr>
        <p:spPr>
          <a:xfrm>
            <a:off x="838200" y="306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PLEASE PLEASE LEARN YOUR ANAPHYLAXIS TREATMENT….</a:t>
            </a:r>
            <a:endParaRPr/>
          </a:p>
        </p:txBody>
      </p:sp>
      <p:sp>
        <p:nvSpPr>
          <p:cNvPr id="790" name="Google Shape;790;p54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1" name="Google Shape;79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9ea1b84cf3_0_285"/>
          <p:cNvSpPr txBox="1"/>
          <p:nvPr>
            <p:ph idx="1" type="body"/>
          </p:nvPr>
        </p:nvSpPr>
        <p:spPr>
          <a:xfrm>
            <a:off x="838200" y="185512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You need to know this, specifically!!! (</a:t>
            </a:r>
            <a:r>
              <a:rPr b="1" lang="en-US"/>
              <a:t>DID NOT </a:t>
            </a:r>
            <a:r>
              <a:rPr lang="en-US"/>
              <a:t>come up in SAQ…)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Q. What is the 1</a:t>
            </a:r>
            <a:r>
              <a:rPr baseline="30000" lang="en-US"/>
              <a:t>st</a:t>
            </a:r>
            <a:r>
              <a:rPr lang="en-US"/>
              <a:t> line treatment for anaphylaxis? Name the drug, dose, and route. (3 marks)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C00000"/>
                </a:solidFill>
              </a:rPr>
              <a:t>Adrenaline. </a:t>
            </a:r>
            <a:endParaRPr>
              <a:solidFill>
                <a:srgbClr val="C00000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C00000"/>
                </a:solidFill>
              </a:rPr>
              <a:t>0.5ml 1:1,000</a:t>
            </a:r>
            <a:endParaRPr>
              <a:solidFill>
                <a:srgbClr val="C00000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C00000"/>
                </a:solidFill>
              </a:rPr>
              <a:t>Intramuscular (IM)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798" name="Google Shape;798;g29ea1b84cf3_0_285"/>
          <p:cNvSpPr txBox="1"/>
          <p:nvPr/>
        </p:nvSpPr>
        <p:spPr>
          <a:xfrm>
            <a:off x="755854" y="306131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g29ea1b84cf3_0_285"/>
          <p:cNvSpPr txBox="1"/>
          <p:nvPr>
            <p:ph type="title"/>
          </p:nvPr>
        </p:nvSpPr>
        <p:spPr>
          <a:xfrm>
            <a:off x="838200" y="3061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PLEASE PLEASE LEARN YOUR ANAPHYLAXIS TREATMENT….</a:t>
            </a:r>
            <a:endParaRPr/>
          </a:p>
        </p:txBody>
      </p:sp>
      <p:sp>
        <p:nvSpPr>
          <p:cNvPr id="800" name="Google Shape;800;g29ea1b84cf3_0_285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1" name="Google Shape;801;g29ea1b84cf3_0_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07" name="Google Shape;807;p55"/>
          <p:cNvSpPr txBox="1"/>
          <p:nvPr>
            <p:ph idx="1" type="body"/>
          </p:nvPr>
        </p:nvSpPr>
        <p:spPr>
          <a:xfrm>
            <a:off x="838200" y="1825625"/>
            <a:ext cx="10515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For the modules of 2a, you need to be able to name pharmacological treatments for the main conditions</a:t>
            </a:r>
            <a:endParaRPr/>
          </a:p>
        </p:txBody>
      </p:sp>
      <p:sp>
        <p:nvSpPr>
          <p:cNvPr id="808" name="Google Shape;808;p55"/>
          <p:cNvSpPr txBox="1"/>
          <p:nvPr/>
        </p:nvSpPr>
        <p:spPr>
          <a:xfrm>
            <a:off x="941438" y="214978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5"/>
          <p:cNvSpPr txBox="1"/>
          <p:nvPr/>
        </p:nvSpPr>
        <p:spPr>
          <a:xfrm>
            <a:off x="990600" y="3012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 ON SYSTEMS PHARMACOLOGY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5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1" name="Google Shape;81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7"/>
          <p:cNvSpPr txBox="1"/>
          <p:nvPr/>
        </p:nvSpPr>
        <p:spPr>
          <a:xfrm>
            <a:off x="990600" y="30121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 PHARMACOLOGY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7"/>
          <p:cNvSpPr txBox="1"/>
          <p:nvPr/>
        </p:nvSpPr>
        <p:spPr>
          <a:xfrm>
            <a:off x="941438" y="185481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57"/>
          <p:cNvSpPr txBox="1"/>
          <p:nvPr>
            <p:ph type="title"/>
          </p:nvPr>
        </p:nvSpPr>
        <p:spPr>
          <a:xfrm>
            <a:off x="1039762" y="4006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SYSTEMS PHARMACOLOGY</a:t>
            </a:r>
            <a:endParaRPr/>
          </a:p>
        </p:txBody>
      </p:sp>
      <p:pic>
        <p:nvPicPr>
          <p:cNvPr id="819" name="Google Shape;81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175" y="1511050"/>
            <a:ext cx="7062349" cy="52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57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1" name="Google Shape;82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9eaea5f997_0_101"/>
          <p:cNvSpPr txBox="1"/>
          <p:nvPr>
            <p:ph idx="1" type="body"/>
          </p:nvPr>
        </p:nvSpPr>
        <p:spPr>
          <a:xfrm>
            <a:off x="838200" y="15610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DIABETES (T2)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u="sng"/>
              <a:t>1</a:t>
            </a:r>
            <a:r>
              <a:rPr baseline="30000" lang="en-US" u="sng"/>
              <a:t>ST</a:t>
            </a:r>
            <a:r>
              <a:rPr lang="en-US" u="sng"/>
              <a:t> LINE = A BIGUANIDE (Metformin)</a:t>
            </a:r>
            <a:r>
              <a:rPr lang="en-US"/>
              <a:t>*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Why? 🡪 Increases </a:t>
            </a:r>
            <a:r>
              <a:rPr b="1" lang="en-US"/>
              <a:t>PERIPHERAL TISSUE SENSITIVITY </a:t>
            </a:r>
            <a:r>
              <a:rPr lang="en-US"/>
              <a:t>TO INSULIN.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Main SE = GI distress and tummy pain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u="sng"/>
              <a:t>2</a:t>
            </a:r>
            <a:r>
              <a:rPr baseline="30000" lang="en-US" u="sng"/>
              <a:t>nd</a:t>
            </a:r>
            <a:r>
              <a:rPr lang="en-US" u="sng"/>
              <a:t> LINE = A SGLT2 (Dapagliflozin) </a:t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Why? </a:t>
            </a:r>
            <a:r>
              <a:rPr lang="en-US"/>
              <a:t>🡪 Increases glycosuria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Main SE = Recurrent UTIs and Decreases DKA threshold  </a:t>
            </a:r>
            <a:endParaRPr/>
          </a:p>
        </p:txBody>
      </p:sp>
      <p:sp>
        <p:nvSpPr>
          <p:cNvPr id="827" name="Google Shape;827;g29eaea5f997_0_101"/>
          <p:cNvSpPr txBox="1"/>
          <p:nvPr/>
        </p:nvSpPr>
        <p:spPr>
          <a:xfrm>
            <a:off x="990600" y="30121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 PHARMACOLOGY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9eaea5f997_0_101"/>
          <p:cNvSpPr txBox="1"/>
          <p:nvPr/>
        </p:nvSpPr>
        <p:spPr>
          <a:xfrm>
            <a:off x="941438" y="185481"/>
            <a:ext cx="106803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g29eaea5f997_0_101"/>
          <p:cNvSpPr txBox="1"/>
          <p:nvPr>
            <p:ph type="title"/>
          </p:nvPr>
        </p:nvSpPr>
        <p:spPr>
          <a:xfrm>
            <a:off x="1039762" y="4006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SYSTEMS PHARMACOLOGY</a:t>
            </a:r>
            <a:endParaRPr/>
          </a:p>
        </p:txBody>
      </p:sp>
      <p:sp>
        <p:nvSpPr>
          <p:cNvPr id="830" name="Google Shape;830;g29eaea5f997_0_101"/>
          <p:cNvSpPr txBox="1"/>
          <p:nvPr/>
        </p:nvSpPr>
        <p:spPr>
          <a:xfrm>
            <a:off x="1536425" y="5809975"/>
            <a:ext cx="78957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= Except in severe CKD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**= Except when patient has recurrent UTIs and renal failure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g29eaea5f997_0_101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g29eaea5f997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ea1b84cf3_0_0"/>
          <p:cNvSpPr txBox="1"/>
          <p:nvPr/>
        </p:nvSpPr>
        <p:spPr>
          <a:xfrm>
            <a:off x="468288" y="282736"/>
            <a:ext cx="11255400" cy="1325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9ea1b84cf3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BASICS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9" name="Google Shape;149;g29ea1b84cf3_0_0"/>
          <p:cNvSpPr txBox="1"/>
          <p:nvPr>
            <p:ph idx="1" type="body"/>
          </p:nvPr>
        </p:nvSpPr>
        <p:spPr>
          <a:xfrm>
            <a:off x="838200" y="1825625"/>
            <a:ext cx="9121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Drugs work by binding to specific receptors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Different receptors have different effects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Some drugs work better than others at different receptors - agonists, antagonists, efficacy, affinity, potency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Drug is then cleared from body - metabolism &amp; excretion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9ea1b84cf3_0_0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9ea1b84cf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38" name="Google Shape;838;p58"/>
          <p:cNvSpPr txBox="1"/>
          <p:nvPr>
            <p:ph idx="1" type="body"/>
          </p:nvPr>
        </p:nvSpPr>
        <p:spPr>
          <a:xfrm>
            <a:off x="838200" y="1825625"/>
            <a:ext cx="10515600" cy="4846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Pharmacology is a VERY vast topic. You’re not training to be a pharmacist ☺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 broad range of knowledge &gt;&gt;&gt;&gt; </a:t>
            </a:r>
            <a:r>
              <a:rPr lang="en-US"/>
              <a:t>in depth</a:t>
            </a:r>
            <a:r>
              <a:rPr lang="en-US"/>
              <a:t> </a:t>
            </a:r>
            <a:r>
              <a:rPr lang="en-US"/>
              <a:t>specific</a:t>
            </a:r>
            <a:r>
              <a:rPr lang="en-US"/>
              <a:t> knowledge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39" name="Google Shape;839;p58"/>
          <p:cNvSpPr txBox="1"/>
          <p:nvPr/>
        </p:nvSpPr>
        <p:spPr>
          <a:xfrm>
            <a:off x="941438" y="185481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58"/>
          <p:cNvSpPr txBox="1"/>
          <p:nvPr/>
        </p:nvSpPr>
        <p:spPr>
          <a:xfrm>
            <a:off x="1039762" y="400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HOME POINTS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8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2" name="Google Shape;84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8" name="Google Shape;8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8"/>
          <p:cNvPicPr preferRelativeResize="0"/>
          <p:nvPr/>
        </p:nvPicPr>
        <p:blipFill rotWithShape="1">
          <a:blip r:embed="rId4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9ea1b84cf3_0_144"/>
          <p:cNvSpPr txBox="1"/>
          <p:nvPr/>
        </p:nvSpPr>
        <p:spPr>
          <a:xfrm>
            <a:off x="2711609" y="6343650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5" name="Google Shape;855;g29ea1b84cf3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g29ea1b84cf3_0_144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g29ea1b84cf3_0_144"/>
          <p:cNvSpPr txBox="1"/>
          <p:nvPr/>
        </p:nvSpPr>
        <p:spPr>
          <a:xfrm>
            <a:off x="3647943" y="5468649"/>
            <a:ext cx="5385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https://forms.gle/SKGW5f68CuiViHY3A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8" name="Google Shape;858;g29ea1b84cf3_0_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0054" y="726200"/>
            <a:ext cx="4370000" cy="43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1328025" y="1379525"/>
            <a:ext cx="88827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 u="sng"/>
              <a:t>Can you think of any?</a:t>
            </a:r>
            <a:endParaRPr b="1" sz="2400" u="sng"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304800" y="160336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1465904" y="393290"/>
            <a:ext cx="977236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ROUTES OF ADMINISTRATION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ea1b84cf3_0_106"/>
          <p:cNvSpPr txBox="1"/>
          <p:nvPr>
            <p:ph idx="1" type="body"/>
          </p:nvPr>
        </p:nvSpPr>
        <p:spPr>
          <a:xfrm>
            <a:off x="1328025" y="1379525"/>
            <a:ext cx="88827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 u="sng"/>
              <a:t>ENTERAL (via GI) – systemic effect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Oral (PO)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Rectal suppository (PR)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4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 u="sng"/>
              <a:t>PARENTERAL (NON GI) – systemic effect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Subcutaneous (SC)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Intramuscular (IM)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Intravenous (IV)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Sublingual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Inhalers (INH)</a:t>
            </a:r>
            <a:endParaRPr sz="24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Intrathecal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 u="sng"/>
              <a:t>LOCAL EFFECT, OTHERS</a:t>
            </a:r>
            <a:r>
              <a:rPr lang="en-US" sz="2400"/>
              <a:t>: Transdermal e.g. patches, Topical cream e.g. steroid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6" name="Google Shape;166;g29ea1b84cf3_0_106"/>
          <p:cNvSpPr txBox="1"/>
          <p:nvPr/>
        </p:nvSpPr>
        <p:spPr>
          <a:xfrm>
            <a:off x="1465904" y="64979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9ea1b84cf3_0_106"/>
          <p:cNvSpPr txBox="1"/>
          <p:nvPr/>
        </p:nvSpPr>
        <p:spPr>
          <a:xfrm>
            <a:off x="304800" y="160336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29ea1b84cf3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6890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9ea1b84cf3_0_106"/>
          <p:cNvSpPr txBox="1"/>
          <p:nvPr/>
        </p:nvSpPr>
        <p:spPr>
          <a:xfrm>
            <a:off x="1465904" y="393290"/>
            <a:ext cx="9772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ROUTES OF ADMINISTRATION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