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8"/>
  </p:notesMasterIdLst>
  <p:sldIdLst>
    <p:sldId id="256" r:id="rId2"/>
    <p:sldId id="257" r:id="rId3"/>
    <p:sldId id="381" r:id="rId4"/>
    <p:sldId id="376" r:id="rId5"/>
    <p:sldId id="293" r:id="rId6"/>
    <p:sldId id="294" r:id="rId7"/>
    <p:sldId id="295" r:id="rId8"/>
    <p:sldId id="296" r:id="rId9"/>
    <p:sldId id="319" r:id="rId10"/>
    <p:sldId id="323" r:id="rId11"/>
    <p:sldId id="320" r:id="rId12"/>
    <p:sldId id="321" r:id="rId13"/>
    <p:sldId id="322" r:id="rId14"/>
    <p:sldId id="297" r:id="rId15"/>
    <p:sldId id="377" r:id="rId16"/>
    <p:sldId id="298" r:id="rId17"/>
    <p:sldId id="299" r:id="rId18"/>
    <p:sldId id="300" r:id="rId19"/>
    <p:sldId id="324" r:id="rId20"/>
    <p:sldId id="301" r:id="rId21"/>
    <p:sldId id="378" r:id="rId22"/>
    <p:sldId id="325" r:id="rId23"/>
    <p:sldId id="302" r:id="rId24"/>
    <p:sldId id="337" r:id="rId25"/>
    <p:sldId id="329" r:id="rId26"/>
    <p:sldId id="326" r:id="rId27"/>
    <p:sldId id="327" r:id="rId28"/>
    <p:sldId id="330" r:id="rId29"/>
    <p:sldId id="331" r:id="rId30"/>
    <p:sldId id="332" r:id="rId31"/>
    <p:sldId id="333" r:id="rId32"/>
    <p:sldId id="334" r:id="rId33"/>
    <p:sldId id="379" r:id="rId34"/>
    <p:sldId id="335" r:id="rId35"/>
    <p:sldId id="336" r:id="rId36"/>
    <p:sldId id="328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412" r:id="rId46"/>
    <p:sldId id="380" r:id="rId47"/>
    <p:sldId id="304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90" r:id="rId56"/>
    <p:sldId id="389" r:id="rId57"/>
    <p:sldId id="391" r:id="rId58"/>
    <p:sldId id="392" r:id="rId59"/>
    <p:sldId id="258" r:id="rId60"/>
    <p:sldId id="264" r:id="rId61"/>
    <p:sldId id="265" r:id="rId62"/>
    <p:sldId id="266" r:id="rId63"/>
    <p:sldId id="267" r:id="rId64"/>
    <p:sldId id="268" r:id="rId65"/>
    <p:sldId id="269" r:id="rId66"/>
    <p:sldId id="270" r:id="rId67"/>
    <p:sldId id="271" r:id="rId68"/>
    <p:sldId id="272" r:id="rId69"/>
    <p:sldId id="273" r:id="rId70"/>
    <p:sldId id="274" r:id="rId71"/>
    <p:sldId id="275" r:id="rId72"/>
    <p:sldId id="276" r:id="rId73"/>
    <p:sldId id="277" r:id="rId74"/>
    <p:sldId id="278" r:id="rId75"/>
    <p:sldId id="280" r:id="rId76"/>
    <p:sldId id="281" r:id="rId77"/>
    <p:sldId id="282" r:id="rId78"/>
    <p:sldId id="284" r:id="rId79"/>
    <p:sldId id="285" r:id="rId80"/>
    <p:sldId id="286" r:id="rId81"/>
    <p:sldId id="287" r:id="rId82"/>
    <p:sldId id="288" r:id="rId83"/>
    <p:sldId id="289" r:id="rId84"/>
    <p:sldId id="290" r:id="rId85"/>
    <p:sldId id="291" r:id="rId86"/>
    <p:sldId id="292" r:id="rId87"/>
    <p:sldId id="410" r:id="rId88"/>
    <p:sldId id="261" r:id="rId89"/>
    <p:sldId id="397" r:id="rId90"/>
    <p:sldId id="398" r:id="rId91"/>
    <p:sldId id="399" r:id="rId92"/>
    <p:sldId id="408" r:id="rId93"/>
    <p:sldId id="393" r:id="rId94"/>
    <p:sldId id="395" r:id="rId95"/>
    <p:sldId id="394" r:id="rId96"/>
    <p:sldId id="396" r:id="rId97"/>
    <p:sldId id="400" r:id="rId98"/>
    <p:sldId id="401" r:id="rId99"/>
    <p:sldId id="402" r:id="rId100"/>
    <p:sldId id="403" r:id="rId101"/>
    <p:sldId id="404" r:id="rId102"/>
    <p:sldId id="405" r:id="rId103"/>
    <p:sldId id="406" r:id="rId104"/>
    <p:sldId id="407" r:id="rId105"/>
    <p:sldId id="411" r:id="rId106"/>
    <p:sldId id="259" r:id="rId10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167"/>
    <a:srgbClr val="29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8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5745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665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73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265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17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434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659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488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129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075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651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24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GB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15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56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802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885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434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97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885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807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9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789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498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62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588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765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741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25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75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73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67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068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31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96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7">
            <a:extLst>
              <a:ext uri="{FF2B5EF4-FFF2-40B4-BE49-F238E27FC236}">
                <a16:creationId xmlns:a16="http://schemas.microsoft.com/office/drawing/2014/main" id="{E2F15547-55AA-4344-911D-51C87D3BAE58}"/>
              </a:ext>
            </a:extLst>
          </p:cNvPr>
          <p:cNvSpPr txBox="1"/>
          <p:nvPr userDrawn="1"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pic>
        <p:nvPicPr>
          <p:cNvPr id="8" name="Shape 109">
            <a:extLst>
              <a:ext uri="{FF2B5EF4-FFF2-40B4-BE49-F238E27FC236}">
                <a16:creationId xmlns:a16="http://schemas.microsoft.com/office/drawing/2014/main" id="{1B8150F0-C8C0-FF4A-9F4B-358FCFB4B6F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7">
            <a:extLst>
              <a:ext uri="{FF2B5EF4-FFF2-40B4-BE49-F238E27FC236}">
                <a16:creationId xmlns:a16="http://schemas.microsoft.com/office/drawing/2014/main" id="{86F2BB21-7E0E-6644-BA68-C9A2E2A14B44}"/>
              </a:ext>
            </a:extLst>
          </p:cNvPr>
          <p:cNvSpPr txBox="1"/>
          <p:nvPr userDrawn="1"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pic>
        <p:nvPicPr>
          <p:cNvPr id="9" name="Shape 109">
            <a:extLst>
              <a:ext uri="{FF2B5EF4-FFF2-40B4-BE49-F238E27FC236}">
                <a16:creationId xmlns:a16="http://schemas.microsoft.com/office/drawing/2014/main" id="{BC7F419F-2F04-AB4B-B10C-4D5EEBE13045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E0D81-2948-C44C-A492-C66B35B1C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0FF5-DAF1-ED42-8D44-F9DEE8DF35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3877732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229" y="208752"/>
            <a:ext cx="5573138" cy="5589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6330" y="5897455"/>
            <a:ext cx="2734489" cy="646331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93267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2019/2020</a:t>
            </a:r>
            <a:endParaRPr lang="en-GB" sz="3200" b="1" dirty="0">
              <a:solidFill>
                <a:srgbClr val="293267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121336"/>
            <a:ext cx="4203701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Most patients who follow a strict diet recover</a:t>
            </a:r>
          </a:p>
          <a:p>
            <a:pPr marL="177800" indent="0">
              <a:buNone/>
            </a:pPr>
            <a:r>
              <a:rPr lang="en-US" sz="2400" dirty="0"/>
              <a:t>A few are non-responsive</a:t>
            </a:r>
          </a:p>
          <a:p>
            <a:pPr marL="177800" indent="0">
              <a:buNone/>
            </a:pPr>
            <a:endParaRPr lang="en-US" sz="1800" dirty="0"/>
          </a:p>
          <a:p>
            <a:pPr marL="1778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Anaemia</a:t>
            </a:r>
          </a:p>
          <a:p>
            <a:pPr marL="177800" indent="0">
              <a:buNone/>
            </a:pPr>
            <a:r>
              <a:rPr lang="en-US" sz="2400" dirty="0"/>
              <a:t>Osteoporosis</a:t>
            </a:r>
          </a:p>
          <a:p>
            <a:pPr marL="177800" indent="0">
              <a:buNone/>
            </a:pPr>
            <a:r>
              <a:rPr lang="en-US" sz="2400" dirty="0"/>
              <a:t>Hyposplenism</a:t>
            </a:r>
          </a:p>
          <a:p>
            <a:pPr marL="177800" indent="0">
              <a:buNone/>
            </a:pPr>
            <a:r>
              <a:rPr lang="en-US" sz="2400" dirty="0"/>
              <a:t>Neuropathies</a:t>
            </a:r>
            <a:endParaRPr lang="en-US" sz="20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0385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Increased risk of </a:t>
            </a:r>
            <a:r>
              <a:rPr lang="en-US" sz="2400" dirty="0">
                <a:solidFill>
                  <a:srgbClr val="FF0000"/>
                </a:solidFill>
              </a:rPr>
              <a:t>malignancy</a:t>
            </a:r>
            <a:r>
              <a:rPr lang="en-US" sz="2400" dirty="0"/>
              <a:t>:</a:t>
            </a:r>
          </a:p>
          <a:p>
            <a:r>
              <a:rPr lang="en-US" sz="2400" dirty="0"/>
              <a:t>T-cell lymphoma</a:t>
            </a:r>
          </a:p>
          <a:p>
            <a:pPr lvl="1"/>
            <a:r>
              <a:rPr lang="en-US" sz="2000" dirty="0"/>
              <a:t>Increased T-cells in GI wall</a:t>
            </a:r>
          </a:p>
          <a:p>
            <a:r>
              <a:rPr lang="en-US" sz="2400" dirty="0"/>
              <a:t>Gastric, oesophageal, small bowel, colorectal cancer</a:t>
            </a:r>
          </a:p>
          <a:p>
            <a:pPr lvl="1"/>
            <a:r>
              <a:rPr lang="en-US" sz="2000" dirty="0"/>
              <a:t>Increased cell turnover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3022600" y="1443473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Complications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6869484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An elderly gentleman presents to A&amp;E with constant pain throughout his abdomen as well as lots of distension. You find out he has not passed wind or emptied his bowels in 3 days. You listen to his abdomen as hear no bowel sounds. He is known to have bowel cancer.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Which of the following is the 1</a:t>
            </a:r>
            <a:r>
              <a:rPr lang="en-US" sz="1800" baseline="30000" dirty="0">
                <a:solidFill>
                  <a:schemeClr val="tx1"/>
                </a:solidFill>
              </a:rPr>
              <a:t>st</a:t>
            </a:r>
            <a:r>
              <a:rPr lang="en-US" sz="1800" dirty="0">
                <a:solidFill>
                  <a:schemeClr val="tx1"/>
                </a:solidFill>
              </a:rPr>
              <a:t> line investigation used to confirm a diagnosis of a bowel obstruction?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MRI</a:t>
            </a:r>
          </a:p>
          <a:p>
            <a:pPr marL="952500" lvl="1" indent="-342900">
              <a:buAutoNum type="alphaUcParenR"/>
            </a:pPr>
            <a:r>
              <a:rPr lang="en-US" sz="2000" b="1" dirty="0">
                <a:solidFill>
                  <a:srgbClr val="FF0000"/>
                </a:solidFill>
              </a:rPr>
              <a:t>Abdo x-ray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Ultrasound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CT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ERCP (endoscopic retrograde cholangiopancreatography)</a:t>
            </a:r>
          </a:p>
        </p:txBody>
      </p:sp>
    </p:spTree>
    <p:extLst>
      <p:ext uri="{BB962C8B-B14F-4D97-AF65-F5344CB8AC3E}">
        <p14:creationId xmlns:p14="http://schemas.microsoft.com/office/powerpoint/2010/main" val="15980335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The abdominal x-ray you ordered before comes back showing peripheral gas shadows proximal to a blockage as well as severe distension of the caecum and ascending colon. Your consultant doesn’t congratulate you on your fast actions and diagnostic skills, instead he treats you to a question: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“What is the most common cause of large bowel obstructions in the UK?”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Sigmoid volvulus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Adhesions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Intussusception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Hernias 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Malignancy</a:t>
            </a:r>
          </a:p>
        </p:txBody>
      </p:sp>
    </p:spTree>
    <p:extLst>
      <p:ext uri="{BB962C8B-B14F-4D97-AF65-F5344CB8AC3E}">
        <p14:creationId xmlns:p14="http://schemas.microsoft.com/office/powerpoint/2010/main" val="22774738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The abdominal x-ray you ordered before comes back showing peripheral gas shadows proximal to a blockage as well as severe distension of the caecum and ascending colon. Your consultant doesn’t congratulate you on your fast actions and diagnostic skills, instead he treats you to a question: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“What is the most common cause of large bowel obstructions in the UK?”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Sigmoid volvulus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Adhesions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Intussusception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Hernias </a:t>
            </a:r>
          </a:p>
          <a:p>
            <a:pPr marL="952500" lvl="1" indent="-342900">
              <a:buAutoNum type="alphaUcParenR"/>
            </a:pPr>
            <a:r>
              <a:rPr lang="en-US" sz="2000" b="1" dirty="0">
                <a:solidFill>
                  <a:srgbClr val="FF0000"/>
                </a:solidFill>
              </a:rPr>
              <a:t>Malignancy</a:t>
            </a:r>
          </a:p>
        </p:txBody>
      </p:sp>
    </p:spTree>
    <p:extLst>
      <p:ext uri="{BB962C8B-B14F-4D97-AF65-F5344CB8AC3E}">
        <p14:creationId xmlns:p14="http://schemas.microsoft.com/office/powerpoint/2010/main" val="39004842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 52 year-old woman presents to you in your GP clinic </a:t>
            </a:r>
            <a:r>
              <a:rPr lang="en-US" sz="1800" dirty="0" err="1">
                <a:solidFill>
                  <a:schemeClr val="tx1"/>
                </a:solidFill>
              </a:rPr>
              <a:t>complainging</a:t>
            </a:r>
            <a:r>
              <a:rPr lang="en-US" sz="1800" dirty="0">
                <a:solidFill>
                  <a:schemeClr val="tx1"/>
                </a:solidFill>
              </a:rPr>
              <a:t> of 10 days of quite severe vomiting and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. You start to think about what are the most common causes of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 as you need to decide if you prescribe her something else alongside loperamide.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Which of the following are the most common cause of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 in adults?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Norovirus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Campylobacter </a:t>
            </a:r>
            <a:r>
              <a:rPr lang="en-US" sz="2000" dirty="0" err="1"/>
              <a:t>jejuni</a:t>
            </a: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Rotavirus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E. Coli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Salmonella</a:t>
            </a:r>
          </a:p>
        </p:txBody>
      </p:sp>
    </p:spTree>
    <p:extLst>
      <p:ext uri="{BB962C8B-B14F-4D97-AF65-F5344CB8AC3E}">
        <p14:creationId xmlns:p14="http://schemas.microsoft.com/office/powerpoint/2010/main" val="32675799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 52 year-old woman presents to you in your GP clinic complaining of 10 days of quite severe vomiting and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. You start to think about what are the most common causes of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 as you need to decide if you prescribe her something else alongside loperamide.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Which of the following are the most common cause of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 in adults?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b="1" dirty="0">
                <a:solidFill>
                  <a:srgbClr val="FF0000"/>
                </a:solidFill>
              </a:rPr>
              <a:t>Norovirus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Campylobacter </a:t>
            </a:r>
            <a:r>
              <a:rPr lang="en-US" sz="2000" dirty="0" err="1"/>
              <a:t>jejuni</a:t>
            </a: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Rotavirus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E. Coli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Salmonella</a:t>
            </a:r>
          </a:p>
        </p:txBody>
      </p:sp>
    </p:spTree>
    <p:extLst>
      <p:ext uri="{BB962C8B-B14F-4D97-AF65-F5344CB8AC3E}">
        <p14:creationId xmlns:p14="http://schemas.microsoft.com/office/powerpoint/2010/main" val="39426370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3467"/>
            <a:ext cx="9144000" cy="1851066"/>
          </a:xfrm>
        </p:spPr>
        <p:txBody>
          <a:bodyPr/>
          <a:lstStyle/>
          <a:p>
            <a:r>
              <a:rPr lang="en-US" sz="4800" dirty="0"/>
              <a:t>Any questions or anything you want us to recap?</a:t>
            </a:r>
          </a:p>
        </p:txBody>
      </p:sp>
    </p:spTree>
    <p:extLst>
      <p:ext uri="{BB962C8B-B14F-4D97-AF65-F5344CB8AC3E}">
        <p14:creationId xmlns:p14="http://schemas.microsoft.com/office/powerpoint/2010/main" val="37496843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 cstate="screen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6"/>
          <a:stretch/>
        </p:blipFill>
        <p:spPr>
          <a:xfrm>
            <a:off x="1474242" y="0"/>
            <a:ext cx="6134099" cy="6858000"/>
          </a:xfrm>
          <a:prstGeom prst="rect">
            <a:avLst/>
          </a:prstGeom>
          <a:noFill/>
          <a:ln>
            <a:solidFill>
              <a:srgbClr val="293267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30" y="1930400"/>
            <a:ext cx="4737100" cy="4246563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Serum antibody testing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FIRST LINE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IgA tissue transglutaminase (</a:t>
            </a:r>
            <a:r>
              <a:rPr lang="en-US" sz="2400" dirty="0" err="1">
                <a:solidFill>
                  <a:srgbClr val="FF0000"/>
                </a:solidFill>
              </a:rPr>
              <a:t>tTG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/>
              <a:t>Very high sensitivity &amp; specificity</a:t>
            </a:r>
          </a:p>
          <a:p>
            <a:r>
              <a:rPr lang="en-US" sz="2400" dirty="0"/>
              <a:t>False negatives in IgA deficiency</a:t>
            </a:r>
            <a:endParaRPr lang="en-US" sz="2000" dirty="0"/>
          </a:p>
          <a:p>
            <a:r>
              <a:rPr lang="en-US" sz="2400" dirty="0"/>
              <a:t>Offered to people with other autoimmune diseases</a:t>
            </a:r>
          </a:p>
          <a:p>
            <a:r>
              <a:rPr lang="en-US" sz="2400" dirty="0"/>
              <a:t>Positive/negative with high index of suspicion </a:t>
            </a:r>
            <a:r>
              <a:rPr lang="en-US" sz="2400" dirty="0">
                <a:sym typeface="Wingdings" panose="05000000000000000000" pitchFamily="2" charset="2"/>
              </a:rPr>
              <a:t> Biopsy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2" y="1930400"/>
            <a:ext cx="4419598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Duodenal </a:t>
            </a:r>
            <a:r>
              <a:rPr lang="en-US" u="sng" dirty="0">
                <a:solidFill>
                  <a:srgbClr val="FF0000"/>
                </a:solidFill>
              </a:rPr>
              <a:t>biopsy</a:t>
            </a:r>
          </a:p>
          <a:p>
            <a:r>
              <a:rPr lang="en-US" sz="2400" dirty="0"/>
              <a:t>GOLD STANDARD</a:t>
            </a:r>
          </a:p>
          <a:p>
            <a:r>
              <a:rPr lang="en-US" sz="2400" dirty="0"/>
              <a:t>Endoscopically</a:t>
            </a:r>
          </a:p>
          <a:p>
            <a:r>
              <a:rPr lang="en-US" sz="2400" dirty="0"/>
              <a:t>Required for definite diagnosis</a:t>
            </a:r>
          </a:p>
          <a:p>
            <a:r>
              <a:rPr lang="en-US" sz="2400" dirty="0"/>
              <a:t>+</a:t>
            </a:r>
            <a:r>
              <a:rPr lang="en-US" sz="2400" dirty="0" err="1"/>
              <a:t>ve</a:t>
            </a:r>
            <a:r>
              <a:rPr lang="en-US" sz="2400" dirty="0"/>
              <a:t> Findings:</a:t>
            </a:r>
          </a:p>
          <a:p>
            <a:pPr lvl="1"/>
            <a:r>
              <a:rPr lang="en-US" sz="2000" dirty="0"/>
              <a:t>Villous atrophy</a:t>
            </a:r>
          </a:p>
          <a:p>
            <a:pPr lvl="1"/>
            <a:r>
              <a:rPr lang="en-US" sz="2000" dirty="0"/>
              <a:t>Crypt hyperplasia</a:t>
            </a:r>
          </a:p>
          <a:p>
            <a:pPr lvl="1"/>
            <a:r>
              <a:rPr lang="en-US" sz="2000" dirty="0"/>
              <a:t>Increased epithelial WBCs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650330" y="1382821"/>
            <a:ext cx="369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Investigations (1)</a:t>
            </a:r>
            <a:endParaRPr lang="en-GB" sz="36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3D6DF-0DC1-437A-BC49-96292982DD9C}"/>
              </a:ext>
            </a:extLst>
          </p:cNvPr>
          <p:cNvSpPr txBox="1"/>
          <p:nvPr/>
        </p:nvSpPr>
        <p:spPr>
          <a:xfrm>
            <a:off x="6341268" y="5657539"/>
            <a:ext cx="2492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</a:rPr>
              <a:t>Can also test for IgA </a:t>
            </a:r>
            <a:r>
              <a:rPr lang="en-GB" sz="1800" dirty="0" err="1">
                <a:solidFill>
                  <a:srgbClr val="0070C0"/>
                </a:solidFill>
              </a:rPr>
              <a:t>Endomysial</a:t>
            </a:r>
            <a:r>
              <a:rPr lang="en-GB" sz="1800" dirty="0">
                <a:solidFill>
                  <a:srgbClr val="0070C0"/>
                </a:solidFill>
              </a:rPr>
              <a:t> antibody (EMA) – less sensitive</a:t>
            </a:r>
          </a:p>
        </p:txBody>
      </p:sp>
    </p:spTree>
    <p:extLst>
      <p:ext uri="{BB962C8B-B14F-4D97-AF65-F5344CB8AC3E}">
        <p14:creationId xmlns:p14="http://schemas.microsoft.com/office/powerpoint/2010/main" val="67152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121336"/>
            <a:ext cx="42671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Full Blood Count (FBC)</a:t>
            </a:r>
          </a:p>
          <a:p>
            <a:r>
              <a:rPr lang="en-US" sz="2400" dirty="0"/>
              <a:t>Low Hb</a:t>
            </a:r>
          </a:p>
          <a:p>
            <a:r>
              <a:rPr lang="en-US" sz="2400" dirty="0"/>
              <a:t>Low folate</a:t>
            </a:r>
          </a:p>
          <a:p>
            <a:r>
              <a:rPr lang="en-US" sz="2400" dirty="0"/>
              <a:t>Low ferritin</a:t>
            </a:r>
          </a:p>
          <a:p>
            <a:r>
              <a:rPr lang="en-US" sz="2400" dirty="0"/>
              <a:t>Low B12</a:t>
            </a:r>
          </a:p>
          <a:p>
            <a:r>
              <a:rPr lang="en-US" sz="2400" dirty="0"/>
              <a:t>~50% have mild anaemia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0385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u="sng" dirty="0"/>
              <a:t>Genetic testing</a:t>
            </a:r>
          </a:p>
          <a:p>
            <a:r>
              <a:rPr lang="en-US" sz="2400" dirty="0"/>
              <a:t>HLA-DQ2 &amp; HLA-DQ8 genotyping</a:t>
            </a:r>
          </a:p>
          <a:p>
            <a:endParaRPr lang="en-US" sz="2400" dirty="0"/>
          </a:p>
          <a:p>
            <a:pPr marL="177800" indent="0">
              <a:buNone/>
            </a:pPr>
            <a:r>
              <a:rPr lang="en-US" sz="2400" u="sng" dirty="0"/>
              <a:t>DEXA scan</a:t>
            </a:r>
          </a:p>
          <a:p>
            <a:r>
              <a:rPr lang="en-US" sz="2400" dirty="0"/>
              <a:t>Because of the increased risk of osteoporosis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650330" y="1446321"/>
            <a:ext cx="369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Investigations (2)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15918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21336"/>
            <a:ext cx="46482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Lifelong </a:t>
            </a:r>
            <a:r>
              <a:rPr lang="en-US" u="sng" dirty="0">
                <a:solidFill>
                  <a:srgbClr val="FF0000"/>
                </a:solidFill>
              </a:rPr>
              <a:t>gluten-free diet</a:t>
            </a:r>
          </a:p>
          <a:p>
            <a:r>
              <a:rPr lang="en-US" sz="2400" dirty="0"/>
              <a:t>Avoid foods containing wheat, barley, rye, oats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Gluten-free food</a:t>
            </a:r>
            <a:r>
              <a:rPr lang="en-US" sz="2400" dirty="0"/>
              <a:t> are now more available</a:t>
            </a:r>
          </a:p>
          <a:p>
            <a:r>
              <a:rPr lang="en-US" sz="2400" dirty="0"/>
              <a:t>Poor compliance is the main reason for recurrence</a:t>
            </a:r>
          </a:p>
          <a:p>
            <a:r>
              <a:rPr lang="en-US" sz="2400" dirty="0"/>
              <a:t>Symptoms &amp; serology used to monitor response &amp; compliance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038599" cy="4081027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Correct vitamin deficiencies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Pneumococcal vaccine given</a:t>
            </a:r>
          </a:p>
          <a:p>
            <a:pPr lvl="1"/>
            <a:r>
              <a:rPr lang="en-US" sz="2000" dirty="0"/>
              <a:t>Hyposplenism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3082130" y="1443473"/>
            <a:ext cx="291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78434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Autoimmune (HLA) inflammation of upper SI mucosa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villous atrophy</a:t>
            </a:r>
            <a:r>
              <a:rPr lang="en-US" sz="2400" dirty="0">
                <a:sym typeface="Wingdings" panose="05000000000000000000" pitchFamily="2" charset="2"/>
              </a:rPr>
              <a:t> + crypt hyperplasia 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malabsorption</a:t>
            </a:r>
          </a:p>
          <a:p>
            <a:pPr marL="17780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In response to dietary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gluten</a:t>
            </a:r>
          </a:p>
          <a:p>
            <a:pPr marL="17780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Suspect in all with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diarrhoea</a:t>
            </a:r>
            <a:r>
              <a:rPr lang="en-US" sz="2400" b="1" dirty="0">
                <a:sym typeface="Wingdings" panose="05000000000000000000" pitchFamily="2" charset="2"/>
              </a:rPr>
              <a:t>,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weight loss</a:t>
            </a:r>
            <a:r>
              <a:rPr lang="en-US" sz="2400" b="1" dirty="0">
                <a:sym typeface="Wingdings" panose="05000000000000000000" pitchFamily="2" charset="2"/>
              </a:rPr>
              <a:t> &amp;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anaemia</a:t>
            </a:r>
          </a:p>
          <a:p>
            <a:pPr marL="17780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Malabsorption 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steatorrhoea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anaemia</a:t>
            </a:r>
            <a:r>
              <a:rPr lang="en-US" sz="2400" dirty="0">
                <a:sym typeface="Wingdings" panose="05000000000000000000" pitchFamily="2" charset="2"/>
              </a:rPr>
              <a:t>, weight loss,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fatigue</a:t>
            </a:r>
          </a:p>
          <a:p>
            <a:pPr marL="177800" indent="0">
              <a:buNone/>
            </a:pPr>
            <a:r>
              <a:rPr lang="en-US" sz="2400" dirty="0"/>
              <a:t>Other symptoms include </a:t>
            </a:r>
            <a:r>
              <a:rPr lang="en-US" sz="2400" dirty="0" err="1"/>
              <a:t>abdo</a:t>
            </a:r>
            <a:r>
              <a:rPr lang="en-US" sz="2400" dirty="0"/>
              <a:t> pain, bloating, ulcers</a:t>
            </a:r>
          </a:p>
          <a:p>
            <a:pPr marL="177800" indent="0">
              <a:buNone/>
            </a:pPr>
            <a:r>
              <a:rPr lang="en-US" sz="2400" dirty="0"/>
              <a:t>First line: </a:t>
            </a:r>
            <a:r>
              <a:rPr lang="en-US" sz="2400" dirty="0">
                <a:solidFill>
                  <a:srgbClr val="FF0000"/>
                </a:solidFill>
              </a:rPr>
              <a:t>serum antibody testing</a:t>
            </a:r>
          </a:p>
          <a:p>
            <a:pPr marL="177800" indent="0">
              <a:buNone/>
            </a:pPr>
            <a:r>
              <a:rPr lang="en-US" sz="2400" dirty="0"/>
              <a:t>Gold standard: endoscopy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duodenal biopsy</a:t>
            </a:r>
          </a:p>
          <a:p>
            <a:pPr marL="17780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Treat with lifelong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gluten-free diet </a:t>
            </a:r>
            <a:r>
              <a:rPr lang="en-US" sz="2400" dirty="0">
                <a:sym typeface="Wingdings" panose="05000000000000000000" pitchFamily="2" charset="2"/>
              </a:rPr>
              <a:t>+ monitoring</a:t>
            </a: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621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1152"/>
            <a:ext cx="7886700" cy="1870477"/>
          </a:xfrm>
        </p:spPr>
        <p:txBody>
          <a:bodyPr/>
          <a:lstStyle/>
          <a:p>
            <a:pPr marL="342900" indent="-342900"/>
            <a:r>
              <a:rPr lang="en-GB" sz="5400" dirty="0">
                <a:ea typeface="Didot" charset="0"/>
                <a:cs typeface="Calibri" panose="020F0502020204030204" pitchFamily="34" charset="0"/>
              </a:rPr>
              <a:t>Inflammatory bowel disease (IBD)</a:t>
            </a:r>
          </a:p>
        </p:txBody>
      </p:sp>
    </p:spTree>
    <p:extLst>
      <p:ext uri="{BB962C8B-B14F-4D97-AF65-F5344CB8AC3E}">
        <p14:creationId xmlns:p14="http://schemas.microsoft.com/office/powerpoint/2010/main" val="238279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Bowel Disease (IBD)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Chronic</a:t>
            </a:r>
          </a:p>
          <a:p>
            <a:pPr marL="17780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Autoimmune</a:t>
            </a:r>
          </a:p>
          <a:p>
            <a:pPr marL="177800" indent="0">
              <a:buNone/>
            </a:pPr>
            <a:endParaRPr lang="en-US" sz="3200" dirty="0"/>
          </a:p>
          <a:p>
            <a:pPr marL="177800" indent="0">
              <a:buNone/>
            </a:pPr>
            <a:r>
              <a:rPr lang="en-US" sz="3200" dirty="0"/>
              <a:t>Two major forms: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Ulcerative colitis (UC)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Crohn’s disease</a:t>
            </a:r>
          </a:p>
          <a:p>
            <a:pPr marL="177800" indent="0">
              <a:buNone/>
            </a:pPr>
            <a:endParaRPr lang="en-US" sz="3200" dirty="0"/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78BC73-0988-4509-A913-5074F43BA17D}"/>
              </a:ext>
            </a:extLst>
          </p:cNvPr>
          <p:cNvSpPr txBox="1">
            <a:spLocks/>
          </p:cNvSpPr>
          <p:nvPr/>
        </p:nvSpPr>
        <p:spPr>
          <a:xfrm>
            <a:off x="4635500" y="160020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r>
              <a:rPr lang="en-US" sz="2400" dirty="0"/>
              <a:t>Jewish people are the most affected group</a:t>
            </a:r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r>
              <a:rPr lang="en-US" sz="2400" dirty="0"/>
              <a:t>Mucosal immune system responds inappropriately to luminal antigens (e.g. bacteria) when they enter mucosa via leaky epithelium</a:t>
            </a:r>
          </a:p>
          <a:p>
            <a:pPr marL="177800" indent="0">
              <a:buFont typeface="Arial"/>
              <a:buNone/>
            </a:pPr>
            <a:endParaRPr lang="en-US" dirty="0"/>
          </a:p>
          <a:p>
            <a:pPr marL="177800" indent="0">
              <a:buFont typeface="Arial"/>
              <a:buNone/>
            </a:pPr>
            <a:r>
              <a:rPr lang="en-US" sz="2400" dirty="0"/>
              <a:t>Relapsing &amp; remitting</a:t>
            </a:r>
          </a:p>
          <a:p>
            <a:pPr marL="177800" indent="0">
              <a:buFont typeface="Arial"/>
              <a:buNone/>
            </a:pPr>
            <a:endParaRPr lang="en-US" dirty="0"/>
          </a:p>
          <a:p>
            <a:pPr marL="177800" indent="0">
              <a:buFont typeface="Arial"/>
              <a:buNone/>
            </a:pPr>
            <a:endParaRPr lang="en-US" dirty="0"/>
          </a:p>
          <a:p>
            <a:pPr marL="177800" indent="0">
              <a:buFont typeface="Arial"/>
              <a:buNone/>
            </a:pPr>
            <a:endParaRPr lang="en-US" dirty="0"/>
          </a:p>
          <a:p>
            <a:pPr marL="17780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4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562100"/>
            <a:ext cx="43814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Macroscopic</a:t>
            </a:r>
            <a:endParaRPr lang="en-US" sz="2400" u="sng" dirty="0"/>
          </a:p>
          <a:p>
            <a:r>
              <a:rPr lang="en-US" sz="2400" dirty="0">
                <a:solidFill>
                  <a:srgbClr val="FF0000"/>
                </a:solidFill>
              </a:rPr>
              <a:t>ONLY colon </a:t>
            </a:r>
            <a:r>
              <a:rPr lang="en-US" sz="2400" dirty="0"/>
              <a:t>affected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Starts at rectum</a:t>
            </a:r>
            <a:r>
              <a:rPr lang="en-US" sz="2400" dirty="0"/>
              <a:t>, can progress as far as ileocaecal valve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Circumferential + continuous </a:t>
            </a:r>
            <a:r>
              <a:rPr lang="en-US" sz="2400" dirty="0"/>
              <a:t>inflammation – no skip lesions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Ulcers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FF0000"/>
                </a:solidFill>
              </a:rPr>
              <a:t>pseudo-polyps</a:t>
            </a:r>
            <a:r>
              <a:rPr lang="en-US" sz="2400" dirty="0"/>
              <a:t> in severe disease</a:t>
            </a:r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562100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Microscopic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Mucosa ONLY </a:t>
            </a:r>
            <a:r>
              <a:rPr lang="en-US" sz="2400" dirty="0"/>
              <a:t>inflamed – no deeper (not transmural)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Crypt abscesses</a:t>
            </a:r>
          </a:p>
          <a:p>
            <a:r>
              <a:rPr lang="en-US" sz="2400" dirty="0"/>
              <a:t>Depleted goblet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C3507-B242-4F86-A180-5645BDD491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9" y="3972984"/>
            <a:ext cx="2741378" cy="22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7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2400" dirty="0"/>
              <a:t>Text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AA788-609B-4CFA-B15A-4248B779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7" y="1600199"/>
            <a:ext cx="4540483" cy="4102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DEF66-285F-4169-B084-9101018F1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60" y="2474584"/>
            <a:ext cx="4192583" cy="23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5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" y="1562100"/>
            <a:ext cx="43814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Macroscopic</a:t>
            </a:r>
            <a:endParaRPr lang="en-US" sz="2400" u="sng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Affects </a:t>
            </a:r>
            <a:r>
              <a:rPr lang="en-US" sz="2400" dirty="0">
                <a:solidFill>
                  <a:srgbClr val="FF0000"/>
                </a:solidFill>
              </a:rPr>
              <a:t>ANY PART </a:t>
            </a:r>
            <a:r>
              <a:rPr lang="en-US" sz="2400" dirty="0">
                <a:solidFill>
                  <a:schemeClr val="tx1"/>
                </a:solidFill>
              </a:rPr>
              <a:t>of GI tract – </a:t>
            </a:r>
            <a:r>
              <a:rPr lang="en-US" sz="2400" dirty="0">
                <a:solidFill>
                  <a:srgbClr val="FF0000"/>
                </a:solidFill>
              </a:rPr>
              <a:t>mouth to anus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Especially terminal ileum &amp; proximal colon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Non-continuous</a:t>
            </a:r>
            <a:r>
              <a:rPr lang="en-US" sz="2400" dirty="0">
                <a:solidFill>
                  <a:schemeClr val="tx1"/>
                </a:solidFill>
              </a:rPr>
              <a:t> inflammation – </a:t>
            </a:r>
            <a:r>
              <a:rPr lang="en-US" sz="2400" dirty="0">
                <a:solidFill>
                  <a:srgbClr val="FF0000"/>
                </a:solidFill>
              </a:rPr>
              <a:t>skip lesions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Cobblestone appearance – ulcers &amp; fissures in mucosa</a:t>
            </a:r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95800" y="1562100"/>
            <a:ext cx="453390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Microscopic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Transmural</a:t>
            </a:r>
            <a:r>
              <a:rPr lang="en-US" sz="2400" dirty="0">
                <a:solidFill>
                  <a:schemeClr val="tx1"/>
                </a:solidFill>
              </a:rPr>
              <a:t> inflammation – through all layers of bowel wall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Granulomas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Non-caseating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Increased chronic inflammatory cells &amp; lymphoid hyperplasia</a:t>
            </a:r>
          </a:p>
        </p:txBody>
      </p:sp>
    </p:spTree>
    <p:extLst>
      <p:ext uri="{BB962C8B-B14F-4D97-AF65-F5344CB8AC3E}">
        <p14:creationId xmlns:p14="http://schemas.microsoft.com/office/powerpoint/2010/main" val="207841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 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2186545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6000" b="1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Phase 2a GI Revision Session</a:t>
            </a: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4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400" b="1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by</a:t>
            </a:r>
            <a:endParaRPr sz="44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Will Giles &amp; Stan McKenzie</a:t>
            </a:r>
          </a:p>
          <a:p>
            <a:pPr marL="342900" marR="0" lvl="0" indent="-34290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000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15/2/2021</a:t>
            </a:r>
            <a:endParaRPr lang="en-GB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57200" y="274637"/>
            <a:ext cx="82296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878946" y="605270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7000" dirty="0">
                <a:solidFill>
                  <a:schemeClr val="bg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Phase 2a GI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499100"/>
            <a:ext cx="4038599" cy="627063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(Example locations only)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13F76-E5C1-4E36-85C7-CBC97267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7" y="1600200"/>
            <a:ext cx="4311872" cy="3968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2CA52-BAFB-426F-9C6A-5CC7EA498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8" y="2468714"/>
            <a:ext cx="4605599" cy="247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1152"/>
            <a:ext cx="7886700" cy="1650895"/>
          </a:xfrm>
        </p:spPr>
        <p:txBody>
          <a:bodyPr/>
          <a:lstStyle/>
          <a:p>
            <a:pPr marL="342900" indent="-342900"/>
            <a:r>
              <a:rPr lang="en-GB" sz="5400" dirty="0">
                <a:ea typeface="Didot" charset="0"/>
                <a:cs typeface="Calibri" panose="020F0502020204030204" pitchFamily="34" charset="0"/>
              </a:rPr>
              <a:t>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12242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Cause:</a:t>
            </a:r>
            <a:r>
              <a:rPr lang="en-US" sz="2400" dirty="0"/>
              <a:t> “Inappropriate immune response against (possibly abnormal) colonic flora in genetically susceptible individuals</a:t>
            </a:r>
          </a:p>
          <a:p>
            <a:pPr marL="177800" indent="0">
              <a:buNone/>
            </a:pPr>
            <a:endParaRPr lang="en-US" sz="2000" u="sng" dirty="0"/>
          </a:p>
          <a:p>
            <a:pPr marL="177800" indent="0">
              <a:buNone/>
            </a:pPr>
            <a:r>
              <a:rPr lang="en-US" u="sng" dirty="0"/>
              <a:t>Risk factors</a:t>
            </a:r>
          </a:p>
          <a:p>
            <a:r>
              <a:rPr lang="en-US" sz="2400" dirty="0"/>
              <a:t>Family history</a:t>
            </a:r>
          </a:p>
          <a:p>
            <a:r>
              <a:rPr lang="en-US" sz="2400" dirty="0"/>
              <a:t>NSAIDS</a:t>
            </a:r>
          </a:p>
          <a:p>
            <a:pPr lvl="1"/>
            <a:r>
              <a:rPr lang="en-US" sz="2000" dirty="0"/>
              <a:t>Onset</a:t>
            </a:r>
          </a:p>
          <a:p>
            <a:pPr lvl="1"/>
            <a:r>
              <a:rPr lang="en-US" sz="2000" dirty="0"/>
              <a:t>Flares/relapse</a:t>
            </a:r>
          </a:p>
          <a:p>
            <a:r>
              <a:rPr lang="en-US" sz="2400" dirty="0"/>
              <a:t>Chronic stress + depression</a:t>
            </a:r>
          </a:p>
          <a:p>
            <a:pPr lvl="1"/>
            <a:r>
              <a:rPr lang="en-US" sz="2000" dirty="0"/>
              <a:t>Triggers flares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08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Epidemiology</a:t>
            </a:r>
            <a:endParaRPr lang="en-US" sz="2400" u="sng" dirty="0"/>
          </a:p>
          <a:p>
            <a:r>
              <a:rPr lang="en-US" sz="2400" dirty="0"/>
              <a:t>Highest prevalence in northern Europe &amp; North America</a:t>
            </a:r>
          </a:p>
          <a:p>
            <a:r>
              <a:rPr lang="en-US" sz="2400" dirty="0"/>
              <a:t>Affects males &amp; females equally</a:t>
            </a:r>
          </a:p>
          <a:p>
            <a:r>
              <a:rPr lang="en-US" sz="2400" dirty="0"/>
              <a:t>Presentation mostly at </a:t>
            </a:r>
            <a:r>
              <a:rPr lang="en-US" sz="2400" dirty="0">
                <a:solidFill>
                  <a:srgbClr val="FF0000"/>
                </a:solidFill>
              </a:rPr>
              <a:t>20-40 years</a:t>
            </a:r>
          </a:p>
          <a:p>
            <a:r>
              <a:rPr lang="en-US" sz="2400" dirty="0"/>
              <a:t>Higher incidence than Crohn’s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Smoking is a protective factor</a:t>
            </a:r>
            <a:r>
              <a:rPr lang="en-US" sz="2400" dirty="0"/>
              <a:t> against UC</a:t>
            </a:r>
          </a:p>
          <a:p>
            <a:pPr lvl="1"/>
            <a:r>
              <a:rPr lang="en-US" sz="2000" dirty="0"/>
              <a:t>Incidence is 3x higher in non-smokers</a:t>
            </a:r>
          </a:p>
          <a:p>
            <a:pPr lvl="1"/>
            <a:r>
              <a:rPr lang="en-US" sz="2000" dirty="0"/>
              <a:t>Symptoms may relapse on stopping smoking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34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21336"/>
            <a:ext cx="4495799" cy="4081027"/>
          </a:xfrm>
        </p:spPr>
        <p:txBody>
          <a:bodyPr/>
          <a:lstStyle/>
          <a:p>
            <a:r>
              <a:rPr lang="en-US" sz="2400" dirty="0"/>
              <a:t>Remissions + exacerbations</a:t>
            </a:r>
          </a:p>
          <a:p>
            <a:r>
              <a:rPr lang="en-US" sz="2400" dirty="0"/>
              <a:t>Abdo pain – lower left quadrant</a:t>
            </a:r>
          </a:p>
          <a:p>
            <a:r>
              <a:rPr lang="en-US" sz="2400" dirty="0"/>
              <a:t>Abdo cramps/discomfort </a:t>
            </a:r>
          </a:p>
          <a:p>
            <a:r>
              <a:rPr lang="en-US" sz="2400" dirty="0"/>
              <a:t>Episodic or chronic diarrhoea</a:t>
            </a:r>
          </a:p>
          <a:p>
            <a:pPr lvl="1"/>
            <a:r>
              <a:rPr lang="en-US" sz="2000" dirty="0"/>
              <a:t>Blood and mucus</a:t>
            </a:r>
          </a:p>
          <a:p>
            <a:pPr lvl="1"/>
            <a:r>
              <a:rPr lang="en-US" sz="2000" dirty="0"/>
              <a:t>Urgency</a:t>
            </a:r>
          </a:p>
          <a:p>
            <a:pPr lvl="1"/>
            <a:r>
              <a:rPr lang="en-US" sz="2000" dirty="0"/>
              <a:t>Frequency relates to severity</a:t>
            </a:r>
          </a:p>
          <a:p>
            <a:pPr lvl="1"/>
            <a:r>
              <a:rPr lang="en-US" sz="2000" dirty="0"/>
              <a:t>Night &amp; day in severe attacks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0385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Systemic symptoms in attacks:</a:t>
            </a:r>
          </a:p>
          <a:p>
            <a:r>
              <a:rPr lang="en-US" sz="2400" dirty="0"/>
              <a:t>Fever</a:t>
            </a:r>
          </a:p>
          <a:p>
            <a:r>
              <a:rPr lang="en-US" sz="2400" dirty="0"/>
              <a:t>Anorexia</a:t>
            </a:r>
          </a:p>
          <a:p>
            <a:r>
              <a:rPr lang="en-US" sz="2400" dirty="0"/>
              <a:t>Malaise</a:t>
            </a:r>
          </a:p>
          <a:p>
            <a:r>
              <a:rPr lang="en-US" sz="2400" dirty="0"/>
              <a:t>Weight loss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1009650" y="1417637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– symptoms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4006628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121336"/>
            <a:ext cx="44957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Might be no signs</a:t>
            </a:r>
          </a:p>
          <a:p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Acute, severe UC</a:t>
            </a:r>
          </a:p>
          <a:p>
            <a:r>
              <a:rPr lang="en-US" sz="2400" dirty="0"/>
              <a:t>Fever</a:t>
            </a:r>
          </a:p>
          <a:p>
            <a:r>
              <a:rPr lang="en-US" sz="2400" dirty="0"/>
              <a:t>Tachycardia</a:t>
            </a:r>
          </a:p>
          <a:p>
            <a:r>
              <a:rPr lang="en-US" sz="2400" dirty="0"/>
              <a:t>Tender, distended abdomen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0385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Extraintestinal signs:</a:t>
            </a:r>
          </a:p>
          <a:p>
            <a:r>
              <a:rPr lang="en-US" sz="2400" dirty="0"/>
              <a:t>Clubbing</a:t>
            </a:r>
          </a:p>
          <a:p>
            <a:r>
              <a:rPr lang="en-US" sz="2400" dirty="0"/>
              <a:t>Oral aphthous ulcers</a:t>
            </a:r>
          </a:p>
          <a:p>
            <a:r>
              <a:rPr lang="en-US" sz="2400" dirty="0"/>
              <a:t>Nutritional deficits</a:t>
            </a:r>
          </a:p>
          <a:p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Extraintestinal complications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1670050" y="1417637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– signs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67962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2029153"/>
            <a:ext cx="3390900" cy="2568248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Colon</a:t>
            </a:r>
          </a:p>
          <a:p>
            <a:r>
              <a:rPr lang="en-US" sz="2400" dirty="0"/>
              <a:t>Blood loss</a:t>
            </a:r>
          </a:p>
          <a:p>
            <a:r>
              <a:rPr lang="en-US" sz="2400" dirty="0"/>
              <a:t>Perforation</a:t>
            </a:r>
          </a:p>
          <a:p>
            <a:r>
              <a:rPr lang="en-US" sz="2400" dirty="0"/>
              <a:t>Toxic dilatation</a:t>
            </a:r>
          </a:p>
          <a:p>
            <a:r>
              <a:rPr lang="en-US" sz="2400" dirty="0"/>
              <a:t>Colorectal cancer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94436" y="2029152"/>
            <a:ext cx="4419598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Skin</a:t>
            </a:r>
            <a:endParaRPr lang="en-US" sz="2400" dirty="0"/>
          </a:p>
          <a:p>
            <a:r>
              <a:rPr lang="en-US" sz="2400" dirty="0"/>
              <a:t>Erythema nodosum</a:t>
            </a:r>
          </a:p>
          <a:p>
            <a:pPr lvl="1"/>
            <a:r>
              <a:rPr lang="en-US" sz="2000" dirty="0"/>
              <a:t>Tender red bumps</a:t>
            </a:r>
          </a:p>
          <a:p>
            <a:pPr lvl="1"/>
            <a:r>
              <a:rPr lang="en-US" sz="2000" dirty="0"/>
              <a:t>Symmetrically on shins</a:t>
            </a:r>
          </a:p>
          <a:p>
            <a:pPr marL="609600" lvl="1" indent="0">
              <a:buNone/>
            </a:pPr>
            <a:endParaRPr lang="en-US" sz="2000" dirty="0"/>
          </a:p>
          <a:p>
            <a:r>
              <a:rPr lang="en-US" sz="2400" dirty="0"/>
              <a:t>Pyoderma gangrenosum</a:t>
            </a:r>
          </a:p>
          <a:p>
            <a:pPr lvl="1"/>
            <a:r>
              <a:rPr lang="en-US" sz="2000" dirty="0"/>
              <a:t>Painful ulcers on skin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463406" y="1382821"/>
            <a:ext cx="387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Complications (1)</a:t>
            </a:r>
            <a:endParaRPr lang="en-GB" sz="3600" u="sng" dirty="0"/>
          </a:p>
        </p:txBody>
      </p:sp>
      <p:pic>
        <p:nvPicPr>
          <p:cNvPr id="3076" name="Picture 4" descr="Image result for erythema nodosum">
            <a:extLst>
              <a:ext uri="{FF2B5EF4-FFF2-40B4-BE49-F238E27FC236}">
                <a16:creationId xmlns:a16="http://schemas.microsoft.com/office/drawing/2014/main" id="{40078650-FC74-4BEC-B37D-62E1555F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95" y="2256831"/>
            <a:ext cx="2226467" cy="16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yoderma gangrenosum">
            <a:extLst>
              <a:ext uri="{FF2B5EF4-FFF2-40B4-BE49-F238E27FC236}">
                <a16:creationId xmlns:a16="http://schemas.microsoft.com/office/drawing/2014/main" id="{9E0969E2-52FE-494A-8E4F-8BBB398F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53" y="4155839"/>
            <a:ext cx="1758950" cy="23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5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029152"/>
            <a:ext cx="3546874" cy="3931911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Joints</a:t>
            </a:r>
          </a:p>
          <a:p>
            <a:r>
              <a:rPr lang="en-US" sz="2400" dirty="0"/>
              <a:t>Ankylosing spondylitis</a:t>
            </a:r>
          </a:p>
          <a:p>
            <a:r>
              <a:rPr lang="en-US" sz="2400" dirty="0"/>
              <a:t>Arthritis</a:t>
            </a:r>
          </a:p>
          <a:p>
            <a:r>
              <a:rPr lang="en-US" sz="2400" dirty="0"/>
              <a:t>(HLA-B27 associated)</a:t>
            </a:r>
          </a:p>
          <a:p>
            <a:pPr marL="177800" indent="0">
              <a:buNone/>
            </a:pPr>
            <a:r>
              <a:rPr lang="en-US" dirty="0"/>
              <a:t>Eyes</a:t>
            </a:r>
            <a:endParaRPr lang="en-US" sz="2400" dirty="0"/>
          </a:p>
          <a:p>
            <a:r>
              <a:rPr lang="en-US" sz="2400" dirty="0"/>
              <a:t>Iritis</a:t>
            </a:r>
          </a:p>
          <a:p>
            <a:r>
              <a:rPr lang="en-US" sz="2400" dirty="0"/>
              <a:t>Uveitis</a:t>
            </a:r>
          </a:p>
          <a:p>
            <a:r>
              <a:rPr lang="en-US" sz="2400" dirty="0"/>
              <a:t>Episcleritis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463406" y="1382821"/>
            <a:ext cx="387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Complications (2)</a:t>
            </a:r>
            <a:endParaRPr lang="en-GB" sz="3600" u="sng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8B406F-4C26-4F7A-8D63-993F15697136}"/>
              </a:ext>
            </a:extLst>
          </p:cNvPr>
          <p:cNvSpPr txBox="1">
            <a:spLocks/>
          </p:cNvSpPr>
          <p:nvPr/>
        </p:nvSpPr>
        <p:spPr>
          <a:xfrm>
            <a:off x="4269184" y="2029152"/>
            <a:ext cx="3719116" cy="4246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r>
              <a:rPr lang="en-US" dirty="0"/>
              <a:t>Liver</a:t>
            </a:r>
            <a:endParaRPr lang="en-US" sz="2400" dirty="0"/>
          </a:p>
          <a:p>
            <a:r>
              <a:rPr lang="en-US" sz="2400" dirty="0"/>
              <a:t>Fatty change</a:t>
            </a:r>
          </a:p>
          <a:p>
            <a:r>
              <a:rPr lang="en-US" sz="2400" dirty="0"/>
              <a:t>Chronic pericholangitis</a:t>
            </a:r>
          </a:p>
          <a:p>
            <a:r>
              <a:rPr lang="en-US" sz="2400" dirty="0"/>
              <a:t>Sclerosing cholangitis</a:t>
            </a:r>
          </a:p>
          <a:p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Venous thromboembolism</a:t>
            </a:r>
          </a:p>
        </p:txBody>
      </p:sp>
    </p:spTree>
    <p:extLst>
      <p:ext uri="{BB962C8B-B14F-4D97-AF65-F5344CB8AC3E}">
        <p14:creationId xmlns:p14="http://schemas.microsoft.com/office/powerpoint/2010/main" val="1247929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121336"/>
            <a:ext cx="42671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Blood tests</a:t>
            </a:r>
          </a:p>
          <a:p>
            <a:r>
              <a:rPr lang="en-US" sz="2400" dirty="0"/>
              <a:t>Raised WCC</a:t>
            </a:r>
          </a:p>
          <a:p>
            <a:r>
              <a:rPr lang="en-US" sz="2400" dirty="0"/>
              <a:t>Raised platelets</a:t>
            </a:r>
          </a:p>
          <a:p>
            <a:r>
              <a:rPr lang="en-US" sz="2400" dirty="0"/>
              <a:t>Raised CRP &amp; ESR</a:t>
            </a:r>
          </a:p>
          <a:p>
            <a:endParaRPr lang="en-US" sz="1800" dirty="0"/>
          </a:p>
          <a:p>
            <a:r>
              <a:rPr lang="en-US" sz="2400" dirty="0"/>
              <a:t>Anaemia</a:t>
            </a:r>
          </a:p>
          <a:p>
            <a:pPr lvl="1"/>
            <a:r>
              <a:rPr lang="en-US" sz="2000" dirty="0"/>
              <a:t>Normocytic of chronic disease most likely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0385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Liver biochemistry may be abnormal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Hypoalbuminemia – in severe disease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pANCA</a:t>
            </a:r>
            <a:r>
              <a:rPr lang="en-US" sz="2400" dirty="0"/>
              <a:t> may be positive</a:t>
            </a:r>
          </a:p>
          <a:p>
            <a:r>
              <a:rPr lang="en-US" sz="2400" dirty="0"/>
              <a:t>It’s negative in Crohn’s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650131" y="1433621"/>
            <a:ext cx="369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Investigations (1)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247482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Ulcerative Colitis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145" y="2121336"/>
            <a:ext cx="41148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u="sng" dirty="0"/>
              <a:t>Stool samples</a:t>
            </a:r>
          </a:p>
          <a:p>
            <a:r>
              <a:rPr lang="en-US" sz="2400" dirty="0"/>
              <a:t>To exclude C.diff, Campylobacter &amp; others</a:t>
            </a:r>
          </a:p>
          <a:p>
            <a:endParaRPr lang="en-US" sz="1800" dirty="0"/>
          </a:p>
          <a:p>
            <a:pPr marL="177800" indent="0">
              <a:buNone/>
            </a:pPr>
            <a:r>
              <a:rPr lang="en-US" sz="2400" u="sng" dirty="0"/>
              <a:t>Faecal calprotectin</a:t>
            </a:r>
          </a:p>
          <a:p>
            <a:r>
              <a:rPr lang="en-US" sz="2400" dirty="0"/>
              <a:t>Indicates IBD if raised, doesn’t differentiate UC &amp; Crohn’s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267199" cy="4736664"/>
          </a:xfrm>
        </p:spPr>
        <p:txBody>
          <a:bodyPr/>
          <a:lstStyle/>
          <a:p>
            <a:pPr marL="17780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Colonoscopy</a:t>
            </a:r>
            <a:r>
              <a:rPr lang="en-US" sz="2400" u="sng" dirty="0"/>
              <a:t> – </a:t>
            </a:r>
            <a:r>
              <a:rPr lang="en-US" sz="2400" u="sng" dirty="0">
                <a:solidFill>
                  <a:srgbClr val="FF0000"/>
                </a:solidFill>
              </a:rPr>
              <a:t>biopsy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GOLD STANDARD</a:t>
            </a:r>
          </a:p>
          <a:p>
            <a:r>
              <a:rPr lang="en-US" sz="2400" dirty="0"/>
              <a:t>Sigmoidoscopy – diagnosis</a:t>
            </a:r>
          </a:p>
          <a:p>
            <a:r>
              <a:rPr lang="en-US" sz="2400" dirty="0"/>
              <a:t>Full colonoscopy – to define extent, once controlled</a:t>
            </a:r>
          </a:p>
          <a:p>
            <a:endParaRPr lang="en-US" sz="1800" dirty="0"/>
          </a:p>
          <a:p>
            <a:pPr marL="177800" indent="0">
              <a:buNone/>
            </a:pPr>
            <a:r>
              <a:rPr lang="en-US" sz="2400" u="sng" dirty="0"/>
              <a:t>Abdominal X-Ray</a:t>
            </a:r>
          </a:p>
          <a:p>
            <a:r>
              <a:rPr lang="en-US" sz="2400" dirty="0"/>
              <a:t>To exclude colonic dilatation</a:t>
            </a:r>
          </a:p>
          <a:p>
            <a:r>
              <a:rPr lang="en-US" sz="2400" dirty="0"/>
              <a:t>Also useful when UC is too severe for colonoscopy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650330" y="1446321"/>
            <a:ext cx="369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Investigations (2)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203476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covering tonight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Coeliac disease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Inflammatory bowel disease (IBD)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Ulcerative Colitis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Crohn’s disease</a:t>
            </a:r>
          </a:p>
          <a:p>
            <a:r>
              <a:rPr lang="en-US" sz="3200" dirty="0">
                <a:solidFill>
                  <a:schemeClr val="tx1"/>
                </a:solidFill>
              </a:rPr>
              <a:t>Irritable bowel syndrome (IBS)</a:t>
            </a:r>
          </a:p>
          <a:p>
            <a:pPr lvl="1"/>
            <a:endParaRPr lang="en-US" sz="3200" dirty="0">
              <a:solidFill>
                <a:srgbClr val="FF0000"/>
              </a:solidFill>
            </a:endParaRP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B448A0-4C51-41AB-9935-631685738D48}"/>
              </a:ext>
            </a:extLst>
          </p:cNvPr>
          <p:cNvSpPr txBox="1">
            <a:spLocks/>
          </p:cNvSpPr>
          <p:nvPr/>
        </p:nvSpPr>
        <p:spPr>
          <a:xfrm>
            <a:off x="4572000" y="1600199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Acute appendicitis</a:t>
            </a:r>
          </a:p>
          <a:p>
            <a:r>
              <a:rPr lang="en-US" sz="3200" dirty="0">
                <a:solidFill>
                  <a:schemeClr val="tx1"/>
                </a:solidFill>
              </a:rPr>
              <a:t>Bowel obstruction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Small bowel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Large bowel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Pseudo-obstruction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Diarrhoea</a:t>
            </a:r>
          </a:p>
          <a:p>
            <a:r>
              <a:rPr lang="en-US" sz="3200" dirty="0">
                <a:solidFill>
                  <a:schemeClr val="tx1"/>
                </a:solidFill>
              </a:rPr>
              <a:t>Ischaemic bowel diseases</a:t>
            </a:r>
            <a:endParaRPr lang="en-US" sz="3200" dirty="0">
              <a:solidFill>
                <a:srgbClr val="FF0000"/>
              </a:solidFill>
            </a:endParaRPr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568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99" y="2121336"/>
            <a:ext cx="4767943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Aiming to induce </a:t>
            </a:r>
            <a:r>
              <a:rPr lang="en-US" sz="2400" u="sng" dirty="0"/>
              <a:t>remission</a:t>
            </a:r>
            <a:endParaRPr lang="en-US" sz="2400" dirty="0"/>
          </a:p>
          <a:p>
            <a:pPr marL="177800" indent="0">
              <a:buNone/>
            </a:pPr>
            <a:r>
              <a:rPr lang="en-US" u="sng" dirty="0"/>
              <a:t>Aminosalicylates</a:t>
            </a:r>
            <a:endParaRPr lang="en-US" sz="2400" u="sng" dirty="0"/>
          </a:p>
          <a:p>
            <a:r>
              <a:rPr lang="en-US" sz="2400" dirty="0"/>
              <a:t>Active component is                      5-aminosalicyclic acid (</a:t>
            </a:r>
            <a:r>
              <a:rPr lang="en-US" sz="2400" dirty="0">
                <a:solidFill>
                  <a:srgbClr val="FF0000"/>
                </a:solidFill>
              </a:rPr>
              <a:t>5-ASA</a:t>
            </a:r>
            <a:r>
              <a:rPr lang="en-US" sz="2400" dirty="0"/>
              <a:t>)</a:t>
            </a:r>
          </a:p>
          <a:p>
            <a:r>
              <a:rPr lang="en-US" sz="2400" dirty="0"/>
              <a:t>Oral – FIRST LINE for left sided/extensive</a:t>
            </a:r>
          </a:p>
          <a:p>
            <a:r>
              <a:rPr lang="en-US" sz="2400" dirty="0"/>
              <a:t>Rectal (suppository) – for proctitis (inflammation of rectal lining)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75200" y="2501900"/>
            <a:ext cx="4114799" cy="3700463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Commonly prescribed 5-ASAs: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Sulfasalazine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Mesalazine</a:t>
            </a:r>
            <a:endParaRPr lang="en-US" sz="2400" dirty="0"/>
          </a:p>
          <a:p>
            <a:r>
              <a:rPr lang="en-US" sz="2400" dirty="0" err="1"/>
              <a:t>Olsalazine</a:t>
            </a: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Used in mild/moderate cases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4500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(1)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718685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" y="2121336"/>
            <a:ext cx="4343401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Mild/moderate:</a:t>
            </a:r>
          </a:p>
          <a:p>
            <a:pPr marL="177800" indent="0">
              <a:buNone/>
            </a:pPr>
            <a:r>
              <a:rPr lang="en-US" dirty="0"/>
              <a:t>Oral </a:t>
            </a:r>
            <a:r>
              <a:rPr lang="en-US" dirty="0">
                <a:solidFill>
                  <a:srgbClr val="FF0000"/>
                </a:solidFill>
              </a:rPr>
              <a:t>Prednisolone</a:t>
            </a:r>
          </a:p>
          <a:p>
            <a:r>
              <a:rPr lang="en-US" sz="2400" dirty="0"/>
              <a:t>Glucocorticoid steroid</a:t>
            </a:r>
          </a:p>
          <a:p>
            <a:r>
              <a:rPr lang="en-US" sz="2400" dirty="0"/>
              <a:t>SECOND LINE – if they don’t respond to a 5-ASA</a:t>
            </a:r>
          </a:p>
          <a:p>
            <a:r>
              <a:rPr lang="en-US" sz="2400" dirty="0"/>
              <a:t>Also used in severe cases</a:t>
            </a:r>
          </a:p>
          <a:p>
            <a:pPr marL="1778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9600" y="2121336"/>
            <a:ext cx="43688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Severe with systemic features:</a:t>
            </a:r>
          </a:p>
          <a:p>
            <a:r>
              <a:rPr lang="en-US" sz="2400" dirty="0"/>
              <a:t>IV Hydrocortisone</a:t>
            </a:r>
          </a:p>
          <a:p>
            <a:r>
              <a:rPr lang="en-US" sz="2400" dirty="0"/>
              <a:t>Ciclosporin</a:t>
            </a:r>
          </a:p>
          <a:p>
            <a:r>
              <a:rPr lang="en-US" sz="2400" dirty="0"/>
              <a:t>Infliximab</a:t>
            </a:r>
          </a:p>
          <a:p>
            <a:endParaRPr lang="en-US" sz="1600" dirty="0"/>
          </a:p>
          <a:p>
            <a:pPr marL="177800" indent="0">
              <a:buNone/>
            </a:pPr>
            <a:r>
              <a:rPr lang="en-US" sz="2400" dirty="0"/>
              <a:t>Maintaining remission:</a:t>
            </a:r>
          </a:p>
          <a:p>
            <a:r>
              <a:rPr lang="en-US" sz="2400" dirty="0"/>
              <a:t>5-ASA</a:t>
            </a:r>
          </a:p>
          <a:p>
            <a:r>
              <a:rPr lang="en-US" sz="2400" dirty="0"/>
              <a:t>Azathioprine</a:t>
            </a:r>
          </a:p>
          <a:p>
            <a:pPr lvl="1"/>
            <a:r>
              <a:rPr lang="en-US" sz="2000" dirty="0"/>
              <a:t>If still relapsing on 5-ASA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4500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(2)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545015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Ulcerative Colitis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21336"/>
            <a:ext cx="82296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SEVERE cases with NO RESPONSE to treatment:</a:t>
            </a:r>
          </a:p>
          <a:p>
            <a:pPr marL="177800" indent="0">
              <a:buNone/>
            </a:pPr>
            <a:r>
              <a:rPr lang="en-US" sz="3200" u="sng" dirty="0"/>
              <a:t>Surgery</a:t>
            </a:r>
            <a:endParaRPr lang="en-US" u="sng" dirty="0"/>
          </a:p>
          <a:p>
            <a:r>
              <a:rPr lang="en-US" dirty="0"/>
              <a:t>Colectomy</a:t>
            </a:r>
          </a:p>
          <a:p>
            <a:pPr lvl="1"/>
            <a:r>
              <a:rPr lang="en-US" dirty="0"/>
              <a:t>Whole colon removed</a:t>
            </a:r>
          </a:p>
          <a:p>
            <a:pPr lvl="1"/>
            <a:r>
              <a:rPr lang="en-US" dirty="0"/>
              <a:t>Ileoanal anastomosis</a:t>
            </a:r>
          </a:p>
          <a:p>
            <a:pPr lvl="1"/>
            <a:r>
              <a:rPr lang="en-US" dirty="0"/>
              <a:t>OR ileostomy </a:t>
            </a:r>
            <a:r>
              <a:rPr lang="en-US" dirty="0">
                <a:sym typeface="Wingdings" panose="05000000000000000000" pitchFamily="2" charset="2"/>
              </a:rPr>
              <a:t> Stoma</a:t>
            </a:r>
            <a:endParaRPr lang="en-US" dirty="0"/>
          </a:p>
          <a:p>
            <a:pPr marL="1778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4500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(3)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009332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1152"/>
            <a:ext cx="7886700" cy="1650895"/>
          </a:xfrm>
        </p:spPr>
        <p:txBody>
          <a:bodyPr/>
          <a:lstStyle/>
          <a:p>
            <a:pPr marL="342900" indent="-342900"/>
            <a:r>
              <a:rPr lang="en-GB" sz="5400" dirty="0">
                <a:ea typeface="Didot" charset="0"/>
                <a:cs typeface="Calibri" panose="020F0502020204030204" pitchFamily="34" charset="0"/>
              </a:rPr>
              <a:t>Crohn’s disease</a:t>
            </a:r>
          </a:p>
        </p:txBody>
      </p:sp>
    </p:spTree>
    <p:extLst>
      <p:ext uri="{BB962C8B-B14F-4D97-AF65-F5344CB8AC3E}">
        <p14:creationId xmlns:p14="http://schemas.microsoft.com/office/powerpoint/2010/main" val="842269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016000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Cause:</a:t>
            </a:r>
            <a:r>
              <a:rPr lang="en-US" sz="2400" dirty="0"/>
              <a:t> “Inappropriate immune response against (possibly abnormal) colonic flora in genetically susceptible individuals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13AFF5-5217-42F4-97EA-5B791B074487}"/>
              </a:ext>
            </a:extLst>
          </p:cNvPr>
          <p:cNvSpPr txBox="1">
            <a:spLocks/>
          </p:cNvSpPr>
          <p:nvPr/>
        </p:nvSpPr>
        <p:spPr>
          <a:xfrm>
            <a:off x="342900" y="2832102"/>
            <a:ext cx="4229100" cy="3213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r>
              <a:rPr lang="en-US" u="sng" dirty="0"/>
              <a:t>Risk factors</a:t>
            </a:r>
          </a:p>
          <a:p>
            <a:r>
              <a:rPr lang="en-US" sz="2400" dirty="0"/>
              <a:t>Family history</a:t>
            </a:r>
          </a:p>
          <a:p>
            <a:r>
              <a:rPr lang="en-US" sz="2400" dirty="0"/>
              <a:t>Stronger genetic association than UC</a:t>
            </a:r>
          </a:p>
          <a:p>
            <a:r>
              <a:rPr lang="en-US" sz="2400" dirty="0"/>
              <a:t>Smoking – 2-4x risk</a:t>
            </a:r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324228-7406-46FB-B8A4-1E89ED4EB255}"/>
              </a:ext>
            </a:extLst>
          </p:cNvPr>
          <p:cNvSpPr txBox="1">
            <a:spLocks/>
          </p:cNvSpPr>
          <p:nvPr/>
        </p:nvSpPr>
        <p:spPr>
          <a:xfrm>
            <a:off x="4572000" y="2819401"/>
            <a:ext cx="4229100" cy="3213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r>
              <a:rPr lang="en-US" u="sng" dirty="0"/>
              <a:t> </a:t>
            </a:r>
          </a:p>
          <a:p>
            <a:r>
              <a:rPr lang="en-US" sz="2400" dirty="0"/>
              <a:t>NSAIDs – exacerbate it</a:t>
            </a:r>
          </a:p>
          <a:p>
            <a:r>
              <a:rPr lang="en-US" sz="2400" dirty="0"/>
              <a:t>Chronic stress + depression</a:t>
            </a:r>
          </a:p>
          <a:p>
            <a:pPr lvl="1"/>
            <a:r>
              <a:rPr lang="en-US" sz="2000" dirty="0"/>
              <a:t>Triggers flares</a:t>
            </a: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129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78001"/>
            <a:ext cx="8229600" cy="3314700"/>
          </a:xfrm>
        </p:spPr>
        <p:txBody>
          <a:bodyPr/>
          <a:lstStyle/>
          <a:p>
            <a:pPr marL="177800" indent="0">
              <a:buNone/>
            </a:pPr>
            <a:r>
              <a:rPr lang="en-US" sz="3200" u="sng" dirty="0"/>
              <a:t>Epidemiology</a:t>
            </a:r>
            <a:endParaRPr lang="en-US" u="sng" dirty="0"/>
          </a:p>
          <a:p>
            <a:r>
              <a:rPr lang="en-US" dirty="0"/>
              <a:t>Highest prevalence in northern Europe &amp; north America</a:t>
            </a:r>
          </a:p>
          <a:p>
            <a:r>
              <a:rPr lang="en-US" dirty="0"/>
              <a:t>Affects </a:t>
            </a:r>
            <a:r>
              <a:rPr lang="en-US" dirty="0">
                <a:solidFill>
                  <a:srgbClr val="FF0000"/>
                </a:solidFill>
              </a:rPr>
              <a:t>females</a:t>
            </a:r>
            <a:r>
              <a:rPr lang="en-US" dirty="0"/>
              <a:t> more than males</a:t>
            </a:r>
          </a:p>
          <a:p>
            <a:r>
              <a:rPr lang="en-US" dirty="0"/>
              <a:t>Presentation mostly at </a:t>
            </a:r>
            <a:r>
              <a:rPr lang="en-US" dirty="0">
                <a:solidFill>
                  <a:srgbClr val="FF0000"/>
                </a:solidFill>
              </a:rPr>
              <a:t>20-40 years</a:t>
            </a:r>
          </a:p>
          <a:p>
            <a:r>
              <a:rPr lang="en-US" dirty="0"/>
              <a:t>Lower incidence than UC</a:t>
            </a:r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4292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" y="2045136"/>
            <a:ext cx="4495799" cy="4081027"/>
          </a:xfrm>
        </p:spPr>
        <p:txBody>
          <a:bodyPr/>
          <a:lstStyle/>
          <a:p>
            <a:r>
              <a:rPr lang="en-US" sz="2400" dirty="0"/>
              <a:t>Remissions + exacerbations</a:t>
            </a:r>
          </a:p>
          <a:p>
            <a:r>
              <a:rPr lang="en-US" sz="2400" dirty="0"/>
              <a:t>Depends on the area of the GI tract that’s involved</a:t>
            </a:r>
          </a:p>
          <a:p>
            <a:pPr marL="177800" indent="0">
              <a:buNone/>
            </a:pPr>
            <a:r>
              <a:rPr lang="en-US" dirty="0"/>
              <a:t>Small bowel: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Abdo pain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Weight loss</a:t>
            </a:r>
          </a:p>
          <a:p>
            <a:r>
              <a:rPr lang="en-US" sz="2400" dirty="0"/>
              <a:t>Terminal ileum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Right</a:t>
            </a:r>
            <a:r>
              <a:rPr lang="en-US" sz="2400" dirty="0">
                <a:sym typeface="Wingdings" panose="05000000000000000000" pitchFamily="2" charset="2"/>
              </a:rPr>
              <a:t> iliac fossa pain mimicking appendicitis – less common</a:t>
            </a:r>
            <a:endParaRPr lang="en-US" sz="2400" dirty="0"/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7900" y="2045136"/>
            <a:ext cx="40385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Colon: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Bloody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diarrhoea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Urgency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Pain on defecation</a:t>
            </a:r>
          </a:p>
          <a:p>
            <a:pPr marL="177800" indent="0">
              <a:buNone/>
            </a:pPr>
            <a:endParaRPr lang="en-US" sz="1800" dirty="0"/>
          </a:p>
          <a:p>
            <a:pPr marL="177800" indent="0">
              <a:buNone/>
            </a:pPr>
            <a:r>
              <a:rPr lang="en-US" sz="2400" dirty="0"/>
              <a:t>Systemic symptoms in attacks:</a:t>
            </a:r>
          </a:p>
          <a:p>
            <a:r>
              <a:rPr lang="en-US" sz="2400" dirty="0"/>
              <a:t>Fever</a:t>
            </a:r>
          </a:p>
          <a:p>
            <a:r>
              <a:rPr lang="en-US" sz="2400" dirty="0"/>
              <a:t>Anorexia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1009650" y="1377723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– symptoms</a:t>
            </a:r>
            <a:endParaRPr lang="en-GB" sz="36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E6BBCE-3B88-443C-BD75-1A799A066380}"/>
              </a:ext>
            </a:extLst>
          </p:cNvPr>
          <p:cNvSpPr txBox="1"/>
          <p:nvPr/>
        </p:nvSpPr>
        <p:spPr>
          <a:xfrm>
            <a:off x="6610350" y="4999793"/>
            <a:ext cx="16764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Malaise</a:t>
            </a:r>
          </a:p>
          <a:p>
            <a:pPr marL="3429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Fatigue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30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235637"/>
            <a:ext cx="4191000" cy="2907864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Bowel ulceration</a:t>
            </a:r>
          </a:p>
          <a:p>
            <a:pPr marL="177800" indent="0">
              <a:buNone/>
            </a:pPr>
            <a:r>
              <a:rPr lang="en-US" dirty="0"/>
              <a:t>Abdo tenderness</a:t>
            </a:r>
          </a:p>
          <a:p>
            <a:pPr marL="177800" indent="0">
              <a:buNone/>
            </a:pPr>
            <a:r>
              <a:rPr lang="en-US" dirty="0"/>
              <a:t>Abdo mass</a:t>
            </a:r>
          </a:p>
          <a:p>
            <a:pPr marL="177800" indent="0">
              <a:buNone/>
            </a:pPr>
            <a:r>
              <a:rPr lang="en-US" dirty="0"/>
              <a:t>Perianal disease</a:t>
            </a:r>
          </a:p>
          <a:p>
            <a:endParaRPr lang="en-US" dirty="0"/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95800" y="2235636"/>
            <a:ext cx="4191000" cy="3153927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Extraintestinal signs:</a:t>
            </a:r>
          </a:p>
          <a:p>
            <a:r>
              <a:rPr lang="en-US" dirty="0"/>
              <a:t>Clubbing</a:t>
            </a:r>
          </a:p>
          <a:p>
            <a:r>
              <a:rPr lang="en-US" dirty="0">
                <a:solidFill>
                  <a:srgbClr val="FF0000"/>
                </a:solidFill>
              </a:rPr>
              <a:t>Oral aphthous ulcers</a:t>
            </a:r>
          </a:p>
          <a:p>
            <a:pPr marL="742950" marR="0" lvl="1" indent="-1333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More common than UC</a:t>
            </a:r>
          </a:p>
          <a:p>
            <a:r>
              <a:rPr lang="en-US" dirty="0"/>
              <a:t>Skin, joint &amp; eye problems</a:t>
            </a:r>
          </a:p>
          <a:p>
            <a:endParaRPr lang="en-US" dirty="0"/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1670050" y="1468437"/>
            <a:ext cx="727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– signs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328380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48" y="2029152"/>
            <a:ext cx="3719116" cy="3931911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Bowel</a:t>
            </a:r>
            <a:endParaRPr lang="en-US" sz="2400" u="sng" dirty="0"/>
          </a:p>
          <a:p>
            <a:r>
              <a:rPr lang="en-US" sz="2400" dirty="0"/>
              <a:t>Malabsorption</a:t>
            </a:r>
          </a:p>
          <a:p>
            <a:pPr lvl="1"/>
            <a:r>
              <a:rPr lang="en-US" sz="2000" dirty="0"/>
              <a:t>From Crohn’s</a:t>
            </a:r>
          </a:p>
          <a:p>
            <a:pPr lvl="1"/>
            <a:r>
              <a:rPr lang="en-US" sz="2000" dirty="0"/>
              <a:t>Or following surgery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 Malnutrition</a:t>
            </a:r>
            <a:endParaRPr lang="en-US" sz="2000" dirty="0"/>
          </a:p>
          <a:p>
            <a:r>
              <a:rPr lang="en-US" sz="2400" dirty="0"/>
              <a:t>Small bowel obstruction</a:t>
            </a:r>
          </a:p>
          <a:p>
            <a:r>
              <a:rPr lang="en-US" sz="2400" dirty="0"/>
              <a:t>Toxic dilatation</a:t>
            </a:r>
          </a:p>
          <a:p>
            <a:r>
              <a:rPr lang="en-US" sz="2400" dirty="0"/>
              <a:t>Bowel perforation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463406" y="1420921"/>
            <a:ext cx="387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Complications (1)</a:t>
            </a:r>
            <a:endParaRPr lang="en-GB" sz="3600" u="sng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8B406F-4C26-4F7A-8D63-993F15697136}"/>
              </a:ext>
            </a:extLst>
          </p:cNvPr>
          <p:cNvSpPr txBox="1">
            <a:spLocks/>
          </p:cNvSpPr>
          <p:nvPr/>
        </p:nvSpPr>
        <p:spPr>
          <a:xfrm>
            <a:off x="4628358" y="2016452"/>
            <a:ext cx="3719116" cy="4246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endParaRPr lang="en-US" sz="1400" dirty="0"/>
          </a:p>
          <a:p>
            <a:r>
              <a:rPr lang="en-US" sz="2400" dirty="0"/>
              <a:t>Abscess formation</a:t>
            </a:r>
          </a:p>
          <a:p>
            <a:r>
              <a:rPr lang="en-US" sz="2400" dirty="0"/>
              <a:t>Fistula formation</a:t>
            </a:r>
          </a:p>
          <a:p>
            <a:r>
              <a:rPr lang="en-US" sz="2400" dirty="0"/>
              <a:t>Sclerosing cholangitis</a:t>
            </a:r>
          </a:p>
          <a:p>
            <a:endParaRPr lang="en-US" sz="1600" dirty="0"/>
          </a:p>
          <a:p>
            <a:r>
              <a:rPr lang="en-US" sz="2400" dirty="0"/>
              <a:t>Colorectal cancer</a:t>
            </a:r>
          </a:p>
          <a:p>
            <a:endParaRPr lang="en-US" sz="1600" dirty="0"/>
          </a:p>
          <a:p>
            <a:r>
              <a:rPr lang="en-US" sz="2400" dirty="0"/>
              <a:t>Anaemia</a:t>
            </a:r>
          </a:p>
          <a:p>
            <a:pPr lvl="1"/>
            <a:r>
              <a:rPr lang="en-US" sz="2000" dirty="0"/>
              <a:t>Iron/folate deficiency</a:t>
            </a:r>
          </a:p>
        </p:txBody>
      </p:sp>
    </p:spTree>
    <p:extLst>
      <p:ext uri="{BB962C8B-B14F-4D97-AF65-F5344CB8AC3E}">
        <p14:creationId xmlns:p14="http://schemas.microsoft.com/office/powerpoint/2010/main" val="4127783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48" y="2232352"/>
            <a:ext cx="3719116" cy="3931911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Perianal disease</a:t>
            </a:r>
          </a:p>
          <a:p>
            <a:r>
              <a:rPr lang="en-US" sz="2400" dirty="0"/>
              <a:t>Abscesses</a:t>
            </a:r>
          </a:p>
          <a:p>
            <a:r>
              <a:rPr lang="en-US" sz="2400" dirty="0"/>
              <a:t>Fistulae</a:t>
            </a:r>
          </a:p>
          <a:p>
            <a:r>
              <a:rPr lang="en-US" sz="2400" dirty="0"/>
              <a:t>Skin tags</a:t>
            </a:r>
          </a:p>
          <a:p>
            <a:r>
              <a:rPr lang="en-US" sz="2400" dirty="0"/>
              <a:t>Fissures</a:t>
            </a:r>
          </a:p>
          <a:p>
            <a:pPr marL="17780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463406" y="1420921"/>
            <a:ext cx="387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Complications (2)</a:t>
            </a:r>
            <a:endParaRPr lang="en-GB" sz="3600" u="sng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8B406F-4C26-4F7A-8D63-993F15697136}"/>
              </a:ext>
            </a:extLst>
          </p:cNvPr>
          <p:cNvSpPr txBox="1">
            <a:spLocks/>
          </p:cNvSpPr>
          <p:nvPr/>
        </p:nvSpPr>
        <p:spPr>
          <a:xfrm>
            <a:off x="4628358" y="2219652"/>
            <a:ext cx="4236242" cy="4246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/>
              <a:t>Amyloidosis (systemic)</a:t>
            </a:r>
          </a:p>
          <a:p>
            <a:pPr lvl="1"/>
            <a:r>
              <a:rPr lang="en-US" sz="2000" dirty="0"/>
              <a:t>Rare</a:t>
            </a:r>
          </a:p>
          <a:p>
            <a:endParaRPr lang="en-US" sz="2400" dirty="0"/>
          </a:p>
          <a:p>
            <a:r>
              <a:rPr lang="en-US" sz="2400" dirty="0"/>
              <a:t>Venous thromboembolism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Extra-intestinal complications are rarer than in UC</a:t>
            </a:r>
          </a:p>
        </p:txBody>
      </p:sp>
    </p:spTree>
    <p:extLst>
      <p:ext uri="{BB962C8B-B14F-4D97-AF65-F5344CB8AC3E}">
        <p14:creationId xmlns:p14="http://schemas.microsoft.com/office/powerpoint/2010/main" val="292854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1152"/>
            <a:ext cx="7886700" cy="1650895"/>
          </a:xfrm>
        </p:spPr>
        <p:txBody>
          <a:bodyPr/>
          <a:lstStyle/>
          <a:p>
            <a:pPr marL="342900" indent="-342900"/>
            <a:r>
              <a:rPr lang="en-GB" sz="5400" dirty="0">
                <a:ea typeface="Didot" charset="0"/>
                <a:cs typeface="Calibri" panose="020F0502020204030204" pitchFamily="34" charset="0"/>
              </a:rPr>
              <a:t>Coeliac disease</a:t>
            </a:r>
          </a:p>
        </p:txBody>
      </p:sp>
    </p:spTree>
    <p:extLst>
      <p:ext uri="{BB962C8B-B14F-4D97-AF65-F5344CB8AC3E}">
        <p14:creationId xmlns:p14="http://schemas.microsoft.com/office/powerpoint/2010/main" val="503537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121336"/>
            <a:ext cx="42671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Blood tests</a:t>
            </a:r>
          </a:p>
          <a:p>
            <a:r>
              <a:rPr lang="en-US" sz="2400" dirty="0"/>
              <a:t>Raised WCC</a:t>
            </a:r>
          </a:p>
          <a:p>
            <a:r>
              <a:rPr lang="en-US" sz="2400" dirty="0"/>
              <a:t>Raised platelets</a:t>
            </a:r>
          </a:p>
          <a:p>
            <a:r>
              <a:rPr lang="en-US" sz="2400" dirty="0"/>
              <a:t>Raised CRP &amp; ESR</a:t>
            </a:r>
          </a:p>
          <a:p>
            <a:endParaRPr lang="en-US" sz="1800" dirty="0"/>
          </a:p>
          <a:p>
            <a:r>
              <a:rPr lang="en-US" sz="2400" dirty="0"/>
              <a:t>Anaemia</a:t>
            </a:r>
          </a:p>
          <a:p>
            <a:pPr lvl="1"/>
            <a:r>
              <a:rPr lang="en-US" sz="2000" dirty="0"/>
              <a:t>Normocytic of chronic disease</a:t>
            </a:r>
          </a:p>
          <a:p>
            <a:pPr lvl="1"/>
            <a:r>
              <a:rPr lang="en-US" sz="2000" dirty="0"/>
              <a:t>Iron, folate or B12 deficiency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038599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Liver biochemistry may be abnormal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Hypoalbuminemia – in severe disease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pANCA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650131" y="1433621"/>
            <a:ext cx="369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Investigations (1)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709098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870960"/>
            <a:ext cx="4158343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u="sng" dirty="0"/>
              <a:t>Stool samples</a:t>
            </a:r>
          </a:p>
          <a:p>
            <a:r>
              <a:rPr lang="en-US" sz="2400" dirty="0"/>
              <a:t>To exclude C.diff, Campylobacter &amp; others</a:t>
            </a:r>
          </a:p>
          <a:p>
            <a:endParaRPr lang="en-US" sz="1050" dirty="0"/>
          </a:p>
          <a:p>
            <a:pPr marL="177800" indent="0">
              <a:buNone/>
            </a:pPr>
            <a:r>
              <a:rPr lang="en-US" sz="2400" u="sng" dirty="0"/>
              <a:t>Faecal calprotectin</a:t>
            </a:r>
          </a:p>
          <a:p>
            <a:r>
              <a:rPr lang="en-US" sz="2400" dirty="0"/>
              <a:t>Indicates IBD if raised, doesn’t differentiate UC &amp; Crohn’s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870960"/>
            <a:ext cx="4267199" cy="3201783"/>
          </a:xfrm>
        </p:spPr>
        <p:txBody>
          <a:bodyPr/>
          <a:lstStyle/>
          <a:p>
            <a:pPr marL="177800" indent="0">
              <a:buNone/>
            </a:pPr>
            <a:r>
              <a:rPr lang="en-US" sz="2400" u="sng" dirty="0">
                <a:solidFill>
                  <a:srgbClr val="FF0000"/>
                </a:solidFill>
              </a:rPr>
              <a:t>Colonoscopy</a:t>
            </a:r>
            <a:r>
              <a:rPr lang="en-US" sz="2400" u="sng" dirty="0"/>
              <a:t> – </a:t>
            </a:r>
            <a:r>
              <a:rPr lang="en-US" sz="2400" u="sng" dirty="0">
                <a:solidFill>
                  <a:srgbClr val="FF0000"/>
                </a:solidFill>
              </a:rPr>
              <a:t>biopsy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GOLD STANDARD</a:t>
            </a:r>
          </a:p>
          <a:p>
            <a:r>
              <a:rPr lang="en-US" sz="2400" dirty="0"/>
              <a:t>Granulomatous transmural inflammation</a:t>
            </a:r>
          </a:p>
          <a:p>
            <a:pPr marL="177800" indent="0">
              <a:buNone/>
            </a:pPr>
            <a:r>
              <a:rPr lang="en-US" sz="2400" u="sng" dirty="0"/>
              <a:t>Small bowel imaging</a:t>
            </a:r>
          </a:p>
          <a:p>
            <a:r>
              <a:rPr lang="en-US" sz="2400" dirty="0"/>
              <a:t>To detect proximal disease</a:t>
            </a:r>
          </a:p>
          <a:p>
            <a:r>
              <a:rPr lang="en-US" sz="2400" dirty="0"/>
              <a:t>E.g. Capsule endoscopy</a:t>
            </a:r>
          </a:p>
          <a:p>
            <a:pPr marL="177800" indent="0">
              <a:buNone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650330" y="1348349"/>
            <a:ext cx="369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Investigations (2)</a:t>
            </a:r>
            <a:endParaRPr lang="en-GB" sz="36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70CE7-3F90-43BB-BC7A-D5E23E02699F}"/>
              </a:ext>
            </a:extLst>
          </p:cNvPr>
          <p:cNvSpPr txBox="1"/>
          <p:nvPr/>
        </p:nvSpPr>
        <p:spPr>
          <a:xfrm>
            <a:off x="2802731" y="5044198"/>
            <a:ext cx="369093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Abdominal X-Ray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MRI – strictures &amp; fistulae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Ultrasonography</a:t>
            </a:r>
          </a:p>
        </p:txBody>
      </p:sp>
    </p:spTree>
    <p:extLst>
      <p:ext uri="{BB962C8B-B14F-4D97-AF65-F5344CB8AC3E}">
        <p14:creationId xmlns:p14="http://schemas.microsoft.com/office/powerpoint/2010/main" val="3490031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21336"/>
            <a:ext cx="39624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Aiming to induce </a:t>
            </a:r>
            <a:r>
              <a:rPr lang="en-US" sz="2400" u="sng" dirty="0"/>
              <a:t>remission</a:t>
            </a: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Mild/moderate:</a:t>
            </a:r>
          </a:p>
          <a:p>
            <a:pPr marL="177800" indent="0">
              <a:buNone/>
            </a:pPr>
            <a:r>
              <a:rPr lang="en-US" dirty="0"/>
              <a:t>Oral </a:t>
            </a:r>
            <a:r>
              <a:rPr lang="en-US" dirty="0">
                <a:solidFill>
                  <a:srgbClr val="FF0000"/>
                </a:solidFill>
              </a:rPr>
              <a:t>Prednisolone</a:t>
            </a:r>
          </a:p>
          <a:p>
            <a:r>
              <a:rPr lang="en-US" sz="2400" dirty="0"/>
              <a:t>Glucocorticoid steroid</a:t>
            </a:r>
          </a:p>
          <a:p>
            <a:r>
              <a:rPr lang="en-US" sz="2400" dirty="0"/>
              <a:t>FIRST LINE</a:t>
            </a:r>
          </a:p>
          <a:p>
            <a:endParaRPr lang="en-US" sz="1600" dirty="0"/>
          </a:p>
          <a:p>
            <a:pPr marL="177800" indent="0">
              <a:buNone/>
            </a:pPr>
            <a:r>
              <a:rPr lang="en-US" sz="2400" dirty="0"/>
              <a:t>Severe disease:</a:t>
            </a:r>
          </a:p>
          <a:p>
            <a:r>
              <a:rPr lang="en-US" sz="2400" dirty="0"/>
              <a:t>IV hydrocortisone</a:t>
            </a:r>
          </a:p>
          <a:p>
            <a:pPr marL="1778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9600" y="2121336"/>
            <a:ext cx="43688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Smoking cessation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Correct iron/folate/B12 deficiencies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Antibiotics for perianal disease</a:t>
            </a:r>
          </a:p>
          <a:p>
            <a:r>
              <a:rPr lang="en-US" sz="2400" dirty="0"/>
              <a:t>E.g. Metronidazole</a:t>
            </a:r>
          </a:p>
          <a:p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Liquid enteral nutrition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4500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(1)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097328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175765"/>
            <a:ext cx="41148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If not responsive to steroids:</a:t>
            </a:r>
          </a:p>
          <a:p>
            <a:pPr marL="177800" indent="0">
              <a:buNone/>
            </a:pPr>
            <a:r>
              <a:rPr lang="en-US" dirty="0">
                <a:solidFill>
                  <a:srgbClr val="FF0000"/>
                </a:solidFill>
              </a:rPr>
              <a:t>Anti-TNF</a:t>
            </a:r>
            <a:r>
              <a:rPr lang="en-US" dirty="0"/>
              <a:t> antibodies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/>
              <a:t>Infliximab</a:t>
            </a:r>
          </a:p>
          <a:p>
            <a:r>
              <a:rPr lang="en-US" sz="2400" dirty="0"/>
              <a:t>Adalimumab</a:t>
            </a:r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9599" y="2175765"/>
            <a:ext cx="4724401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Maintaining remission: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Azathioprine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Methotrexate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intolerant to azathioprine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Infliximab/Adalimumab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If resistant to immunosuppressives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4500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(2)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474592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Crohn’s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285" y="1870960"/>
            <a:ext cx="44958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3200" u="sng" dirty="0"/>
              <a:t>Surgery</a:t>
            </a:r>
            <a:endParaRPr lang="en-US" u="sng" dirty="0"/>
          </a:p>
          <a:p>
            <a:r>
              <a:rPr lang="en-US" sz="2400" dirty="0"/>
              <a:t>Resection of worst affected areas of bowel</a:t>
            </a:r>
          </a:p>
          <a:p>
            <a:r>
              <a:rPr lang="en-US" sz="2400" dirty="0"/>
              <a:t>Up to 80% require 1+ operation</a:t>
            </a:r>
            <a:endParaRPr lang="en-US" dirty="0"/>
          </a:p>
          <a:p>
            <a:r>
              <a:rPr lang="en-US" sz="2400" dirty="0"/>
              <a:t>Never fully cures</a:t>
            </a:r>
          </a:p>
          <a:p>
            <a:r>
              <a:rPr lang="en-US" sz="2400" dirty="0"/>
              <a:t>Kept to a minimum</a:t>
            </a:r>
          </a:p>
          <a:p>
            <a:pPr lvl="1"/>
            <a:r>
              <a:rPr lang="en-US" sz="2000" dirty="0"/>
              <a:t>Recurrence is almost inevitable in remaining bowel</a:t>
            </a:r>
          </a:p>
          <a:p>
            <a:pPr lvl="1"/>
            <a:r>
              <a:rPr lang="en-US" sz="2000" dirty="0"/>
              <a:t>Short bowel syndrome - lifelong</a:t>
            </a:r>
          </a:p>
          <a:p>
            <a:pPr lvl="2"/>
            <a:r>
              <a:rPr lang="en-US" dirty="0"/>
              <a:t>Diarrhoea</a:t>
            </a:r>
          </a:p>
          <a:p>
            <a:pPr lvl="2"/>
            <a:r>
              <a:rPr lang="en-US" dirty="0"/>
              <a:t>Malabsorption</a:t>
            </a:r>
          </a:p>
          <a:p>
            <a:pPr marL="1778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373840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(3)</a:t>
            </a:r>
            <a:endParaRPr lang="en-GB" sz="3600" u="sng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07A937-F7B1-494B-BAD8-6DCEB65D8FB6}"/>
              </a:ext>
            </a:extLst>
          </p:cNvPr>
          <p:cNvSpPr txBox="1">
            <a:spLocks/>
          </p:cNvSpPr>
          <p:nvPr/>
        </p:nvSpPr>
        <p:spPr>
          <a:xfrm>
            <a:off x="4550228" y="1988206"/>
            <a:ext cx="4572000" cy="4081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r>
              <a:rPr lang="en-US" sz="2400" dirty="0"/>
              <a:t>Indications</a:t>
            </a:r>
            <a:endParaRPr lang="en-US" dirty="0"/>
          </a:p>
          <a:p>
            <a:r>
              <a:rPr lang="en-US" sz="2400" dirty="0"/>
              <a:t>Failure of medical therapy</a:t>
            </a:r>
          </a:p>
          <a:p>
            <a:r>
              <a:rPr lang="en-US" sz="2400" dirty="0"/>
              <a:t>Obstruction from strictures</a:t>
            </a:r>
          </a:p>
          <a:p>
            <a:r>
              <a:rPr lang="en-US" sz="2400" dirty="0"/>
              <a:t>Fistulae, abscesses, perianal disease</a:t>
            </a:r>
          </a:p>
          <a:p>
            <a:r>
              <a:rPr lang="en-US" sz="2400" dirty="0"/>
              <a:t>Toxic dilatation &amp; perforation</a:t>
            </a:r>
          </a:p>
          <a:p>
            <a:pPr marL="177800" indent="0">
              <a:buNone/>
            </a:pPr>
            <a:endParaRPr lang="en-US" sz="1600" dirty="0"/>
          </a:p>
          <a:p>
            <a:pPr marL="177800" indent="0">
              <a:buNone/>
            </a:pPr>
            <a:r>
              <a:rPr lang="en-US" sz="2400" u="sng" dirty="0"/>
              <a:t>Temporary ileostomy</a:t>
            </a:r>
          </a:p>
          <a:p>
            <a:r>
              <a:rPr lang="en-US" sz="2400" dirty="0"/>
              <a:t>Allows time for affected areas to rest</a:t>
            </a:r>
          </a:p>
        </p:txBody>
      </p:sp>
    </p:spTree>
    <p:extLst>
      <p:ext uri="{BB962C8B-B14F-4D97-AF65-F5344CB8AC3E}">
        <p14:creationId xmlns:p14="http://schemas.microsoft.com/office/powerpoint/2010/main" val="593722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/>
              <a:t>Ulcerative Colitis vs Crohn’s disease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CF889F-853D-4474-BC26-8AA420D8E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64756"/>
              </p:ext>
            </p:extLst>
          </p:nvPr>
        </p:nvGraphicFramePr>
        <p:xfrm>
          <a:off x="457200" y="1592942"/>
          <a:ext cx="8229600" cy="456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38559319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0139410"/>
                    </a:ext>
                  </a:extLst>
                </a:gridCol>
              </a:tblGrid>
              <a:tr h="410482">
                <a:tc>
                  <a:txBody>
                    <a:bodyPr/>
                    <a:lstStyle/>
                    <a:p>
                      <a:r>
                        <a:rPr lang="en-GB" sz="2400" dirty="0"/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Crohn’s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65648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Colon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Whole GI 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34650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1900" dirty="0"/>
                        <a:t>Continuous lesions (circumferential)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Skip lesions – non-continuous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54739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Only mucosal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Transmural inflammation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46140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Lower RIGHT quadrant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Lower LEFT quadrant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794390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Pseudo-polyps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52984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Crypt abscesses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942184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Depleted goblet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77771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Granulomatous inflammation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01396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Cobblestone appearance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606581"/>
                  </a:ext>
                </a:extLst>
              </a:tr>
              <a:tr h="410482">
                <a:tc>
                  <a:txBody>
                    <a:bodyPr/>
                    <a:lstStyle/>
                    <a:p>
                      <a:r>
                        <a:rPr lang="en-GB" sz="2000" dirty="0"/>
                        <a:t>Mucus + blood in stools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Blood in stools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1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583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1152"/>
            <a:ext cx="7886700" cy="1870477"/>
          </a:xfrm>
        </p:spPr>
        <p:txBody>
          <a:bodyPr/>
          <a:lstStyle/>
          <a:p>
            <a:pPr marL="342900" indent="-342900"/>
            <a:r>
              <a:rPr lang="en-GB" sz="5400" dirty="0">
                <a:ea typeface="Didot" charset="0"/>
                <a:cs typeface="Calibri" panose="020F0502020204030204" pitchFamily="34" charset="0"/>
              </a:rPr>
              <a:t>Irritable bowel syndrome (IBS)</a:t>
            </a:r>
          </a:p>
        </p:txBody>
      </p:sp>
    </p:spTree>
    <p:extLst>
      <p:ext uri="{BB962C8B-B14F-4D97-AF65-F5344CB8AC3E}">
        <p14:creationId xmlns:p14="http://schemas.microsoft.com/office/powerpoint/2010/main" val="2649400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Mixed group of abdominal symptoms with </a:t>
            </a:r>
            <a:r>
              <a:rPr lang="en-US" dirty="0">
                <a:solidFill>
                  <a:srgbClr val="FF0000"/>
                </a:solidFill>
              </a:rPr>
              <a:t>no organic cause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B4D933-E9F1-4A22-97FF-EF5591DF4F1C}"/>
              </a:ext>
            </a:extLst>
          </p:cNvPr>
          <p:cNvSpPr txBox="1">
            <a:spLocks/>
          </p:cNvSpPr>
          <p:nvPr/>
        </p:nvSpPr>
        <p:spPr>
          <a:xfrm>
            <a:off x="174167" y="2697166"/>
            <a:ext cx="4365171" cy="1858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r>
              <a:rPr lang="en-US" u="sng" dirty="0"/>
              <a:t>Epidemiology</a:t>
            </a:r>
            <a:endParaRPr lang="en-US" sz="2400" u="sng" dirty="0"/>
          </a:p>
          <a:p>
            <a:r>
              <a:rPr lang="en-US" sz="2400" dirty="0"/>
              <a:t>Age of onset </a:t>
            </a:r>
            <a:r>
              <a:rPr lang="en-US" sz="2400" dirty="0">
                <a:solidFill>
                  <a:srgbClr val="FF0000"/>
                </a:solidFill>
              </a:rPr>
              <a:t>under 40 </a:t>
            </a:r>
            <a:r>
              <a:rPr lang="en-US" sz="2400" dirty="0" err="1">
                <a:solidFill>
                  <a:srgbClr val="FF0000"/>
                </a:solidFill>
              </a:rPr>
              <a:t>yrs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More common in </a:t>
            </a:r>
            <a:r>
              <a:rPr lang="en-US" sz="2400" dirty="0">
                <a:solidFill>
                  <a:srgbClr val="FF0000"/>
                </a:solidFill>
              </a:rPr>
              <a:t>females</a:t>
            </a:r>
            <a:r>
              <a:rPr lang="en-US" sz="2400" dirty="0">
                <a:solidFill>
                  <a:schemeClr val="tx1"/>
                </a:solidFill>
              </a:rPr>
              <a:t> than males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 in 5 </a:t>
            </a:r>
            <a:r>
              <a:rPr lang="en-US" sz="2400" dirty="0">
                <a:solidFill>
                  <a:schemeClr val="tx1"/>
                </a:solidFill>
              </a:rPr>
              <a:t>in western world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94A35E-032A-4A45-A343-B1548DBAA393}"/>
              </a:ext>
            </a:extLst>
          </p:cNvPr>
          <p:cNvSpPr txBox="1">
            <a:spLocks/>
          </p:cNvSpPr>
          <p:nvPr/>
        </p:nvSpPr>
        <p:spPr>
          <a:xfrm>
            <a:off x="4463143" y="2743201"/>
            <a:ext cx="4572000" cy="2862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r>
              <a:rPr lang="en-US" u="sng" dirty="0"/>
              <a:t>Theories on pathophysiology</a:t>
            </a:r>
            <a:endParaRPr lang="en-US" sz="2400" u="sng" dirty="0"/>
          </a:p>
          <a:p>
            <a:r>
              <a:rPr lang="en-US" sz="2400" dirty="0"/>
              <a:t>Disorders of intestinal motility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Enhanced visceral perception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Disfunction of brain-gut axis</a:t>
            </a:r>
          </a:p>
          <a:p>
            <a:r>
              <a:rPr lang="en-US" sz="2400" dirty="0">
                <a:solidFill>
                  <a:schemeClr val="tx1"/>
                </a:solidFill>
              </a:rPr>
              <a:t>Microbial dysbiosis (imbalance)</a:t>
            </a: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  <a:p>
            <a:pPr marL="17780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575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u="sng" dirty="0"/>
              <a:t>Risk factors</a:t>
            </a:r>
          </a:p>
          <a:p>
            <a:r>
              <a:rPr lang="en-US" sz="2400" dirty="0"/>
              <a:t>GI infections</a:t>
            </a:r>
            <a:endParaRPr lang="en-US" dirty="0"/>
          </a:p>
          <a:p>
            <a:r>
              <a:rPr lang="en-US" sz="2400" dirty="0"/>
              <a:t>Previous severe long-term diarrhoea</a:t>
            </a:r>
          </a:p>
          <a:p>
            <a:r>
              <a:rPr lang="en-US" sz="2400" dirty="0"/>
              <a:t>Anxiety and depression</a:t>
            </a:r>
          </a:p>
          <a:p>
            <a:r>
              <a:rPr lang="en-US" sz="2400" dirty="0"/>
              <a:t>Psychological stress, trauma, abuse</a:t>
            </a:r>
          </a:p>
          <a:p>
            <a:r>
              <a:rPr lang="en-US" sz="2400" dirty="0"/>
              <a:t>Eating disorders</a:t>
            </a:r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3 types:</a:t>
            </a:r>
          </a:p>
          <a:p>
            <a:r>
              <a:rPr lang="en-US" sz="2400" dirty="0"/>
              <a:t>IBS-C – with constipation</a:t>
            </a:r>
          </a:p>
          <a:p>
            <a:r>
              <a:rPr lang="en-US" sz="2400" dirty="0"/>
              <a:t>IBS-D – with diarrhoea</a:t>
            </a:r>
          </a:p>
          <a:p>
            <a:r>
              <a:rPr lang="en-US" sz="2400" dirty="0"/>
              <a:t>IBS-M – mixed, with alternating constipation &amp; diarrhoea</a:t>
            </a:r>
          </a:p>
        </p:txBody>
      </p:sp>
    </p:spTree>
    <p:extLst>
      <p:ext uri="{BB962C8B-B14F-4D97-AF65-F5344CB8AC3E}">
        <p14:creationId xmlns:p14="http://schemas.microsoft.com/office/powerpoint/2010/main" val="1644780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378" y="2161939"/>
            <a:ext cx="7097486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Consider IBS if patient reports ANY of: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bdominal pain/discomfort</a:t>
            </a:r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loating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hange in bowel habit</a:t>
            </a:r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182217" y="1417637"/>
            <a:ext cx="499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(1)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55424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2400" u="sng" dirty="0"/>
              <a:t>Inflammation</a:t>
            </a:r>
            <a:r>
              <a:rPr lang="en-US" sz="2400" dirty="0"/>
              <a:t> of the </a:t>
            </a:r>
            <a:r>
              <a:rPr lang="en-US" sz="2400" u="sng" dirty="0"/>
              <a:t>mucosa</a:t>
            </a:r>
            <a:r>
              <a:rPr lang="en-US" sz="2400" dirty="0"/>
              <a:t> of the upper </a:t>
            </a:r>
            <a:r>
              <a:rPr lang="en-US" sz="2400" u="sng" dirty="0"/>
              <a:t>small bowel</a:t>
            </a:r>
            <a:r>
              <a:rPr lang="en-US" sz="2400" dirty="0"/>
              <a:t> in response to </a:t>
            </a:r>
            <a:r>
              <a:rPr lang="en-US" sz="2400" b="1" u="sng" dirty="0">
                <a:solidFill>
                  <a:srgbClr val="FF0000"/>
                </a:solidFill>
              </a:rPr>
              <a:t>GLUTEN</a:t>
            </a:r>
          </a:p>
          <a:p>
            <a:pPr marL="1778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Autoimmune</a:t>
            </a:r>
            <a:r>
              <a:rPr lang="en-US" sz="2400" dirty="0"/>
              <a:t> – T cell mediated</a:t>
            </a:r>
          </a:p>
          <a:p>
            <a:pPr marL="177800" indent="0">
              <a:buNone/>
            </a:pPr>
            <a:r>
              <a:rPr lang="en-US" sz="2400" dirty="0"/>
              <a:t>Intolerance to </a:t>
            </a:r>
            <a:r>
              <a:rPr lang="en-US" sz="2400" dirty="0">
                <a:solidFill>
                  <a:srgbClr val="FF0000"/>
                </a:solidFill>
              </a:rPr>
              <a:t>Prolamin</a:t>
            </a:r>
            <a:r>
              <a:rPr lang="en-US" sz="2400" dirty="0"/>
              <a:t> (in wheat, barely, rye, oats) – component of gluten protein</a:t>
            </a:r>
          </a:p>
          <a:p>
            <a:pPr marL="177800" indent="0">
              <a:buNone/>
            </a:pPr>
            <a:r>
              <a:rPr lang="en-US" sz="2400" dirty="0"/>
              <a:t>Causes </a:t>
            </a:r>
            <a:r>
              <a:rPr lang="en-US" sz="2400" b="1" u="sng" dirty="0">
                <a:solidFill>
                  <a:srgbClr val="FF0000"/>
                </a:solidFill>
              </a:rPr>
              <a:t>VILLOUS ATROPHY</a:t>
            </a:r>
          </a:p>
          <a:p>
            <a:pPr marL="177800" indent="0">
              <a:buNone/>
            </a:pPr>
            <a:r>
              <a:rPr lang="en-US" sz="2400" dirty="0"/>
              <a:t>Leads to </a:t>
            </a:r>
            <a:r>
              <a:rPr lang="en-US" sz="2400" dirty="0">
                <a:solidFill>
                  <a:srgbClr val="FF0000"/>
                </a:solidFill>
              </a:rPr>
              <a:t>malabsorption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pic>
        <p:nvPicPr>
          <p:cNvPr id="1028" name="Picture 4" descr="Image result for coeliac disease">
            <a:extLst>
              <a:ext uri="{FF2B5EF4-FFF2-40B4-BE49-F238E27FC236}">
                <a16:creationId xmlns:a16="http://schemas.microsoft.com/office/drawing/2014/main" id="{9D7AB179-E9C4-4879-9E88-3DA780E7B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/>
          <a:stretch/>
        </p:blipFill>
        <p:spPr bwMode="auto">
          <a:xfrm>
            <a:off x="4546600" y="3390900"/>
            <a:ext cx="4478910" cy="28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99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123082" y="1424205"/>
            <a:ext cx="505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(2)</a:t>
            </a:r>
            <a:endParaRPr lang="en-GB" sz="3600" u="sng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67D26-9B37-47DB-B3BA-6B6B76E3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770" y="2118398"/>
            <a:ext cx="4038599" cy="4062195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Diagnosis criteria</a:t>
            </a:r>
          </a:p>
          <a:p>
            <a:pPr marL="1778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Abdominal pain/discomfort </a:t>
            </a:r>
            <a:r>
              <a:rPr lang="en-US" sz="2400" dirty="0"/>
              <a:t>associated with 2+ of: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Relieved by defecation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Altered stool form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Altered bowel frequency</a:t>
            </a:r>
          </a:p>
          <a:p>
            <a:endParaRPr lang="en-US" sz="2400" dirty="0"/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BC71457-6458-4D18-A43D-306196807F4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69972" y="2118398"/>
            <a:ext cx="4038599" cy="4062195"/>
          </a:xfrm>
        </p:spPr>
        <p:txBody>
          <a:bodyPr/>
          <a:lstStyle/>
          <a:p>
            <a:pPr marL="177800" indent="0">
              <a:buNone/>
            </a:pPr>
            <a:r>
              <a:rPr lang="en-US" sz="1100" dirty="0"/>
              <a:t> </a:t>
            </a:r>
            <a:endParaRPr lang="en-US" dirty="0"/>
          </a:p>
          <a:p>
            <a:pPr marL="177800" indent="0">
              <a:buNone/>
            </a:pPr>
            <a:r>
              <a:rPr lang="en-US" sz="2400" dirty="0"/>
              <a:t>Other symptoms:</a:t>
            </a:r>
          </a:p>
          <a:p>
            <a:r>
              <a:rPr lang="en-US" sz="2400" dirty="0"/>
              <a:t>Urgency</a:t>
            </a:r>
          </a:p>
          <a:p>
            <a:r>
              <a:rPr lang="en-US" sz="2400" dirty="0"/>
              <a:t>Incomplete evacuation</a:t>
            </a:r>
          </a:p>
          <a:p>
            <a:r>
              <a:rPr lang="en-US" sz="2400" dirty="0"/>
              <a:t>Abdo bloating/distension</a:t>
            </a:r>
          </a:p>
          <a:p>
            <a:r>
              <a:rPr lang="en-US" sz="2400" dirty="0"/>
              <a:t>Mucus in rectum &amp; stool</a:t>
            </a:r>
          </a:p>
          <a:p>
            <a:r>
              <a:rPr lang="en-US" sz="2400" dirty="0"/>
              <a:t>Worsening of symptoms after food</a:t>
            </a:r>
          </a:p>
          <a:p>
            <a:r>
              <a:rPr lang="en-US" sz="2400" dirty="0"/>
              <a:t>Abdo tenderness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5303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123082" y="1369775"/>
            <a:ext cx="505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(3)</a:t>
            </a:r>
            <a:endParaRPr lang="en-GB" sz="3600" u="sng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67D26-9B37-47DB-B3BA-6B6B76E3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370" y="1955111"/>
            <a:ext cx="4637316" cy="4062195"/>
          </a:xfrm>
        </p:spPr>
        <p:txBody>
          <a:bodyPr/>
          <a:lstStyle/>
          <a:p>
            <a:pPr marL="177800" indent="0">
              <a:buNone/>
            </a:pPr>
            <a:r>
              <a:rPr lang="en-US" dirty="0">
                <a:solidFill>
                  <a:schemeClr val="tx1"/>
                </a:solidFill>
              </a:rPr>
              <a:t>IBS is a multi-system disorder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Painful periods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Bladder symptoms: frequency, urgency, nocturia, incomplete emptying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Back pain</a:t>
            </a:r>
          </a:p>
          <a:p>
            <a:r>
              <a:rPr lang="en-US" sz="2400" dirty="0">
                <a:solidFill>
                  <a:schemeClr val="tx1"/>
                </a:solidFill>
              </a:rPr>
              <a:t>Joint hypermobility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Fatigue</a:t>
            </a:r>
          </a:p>
          <a:p>
            <a:r>
              <a:rPr lang="en-US" sz="2400" dirty="0">
                <a:solidFill>
                  <a:schemeClr val="tx1"/>
                </a:solidFill>
              </a:rPr>
              <a:t>Nausea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BC71457-6458-4D18-A43D-306196807F4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87686" y="2118398"/>
            <a:ext cx="4005943" cy="4062195"/>
          </a:xfrm>
        </p:spPr>
        <p:txBody>
          <a:bodyPr/>
          <a:lstStyle/>
          <a:p>
            <a:pPr marL="177800" indent="0">
              <a:buNone/>
            </a:pPr>
            <a:endParaRPr lang="en-US" sz="1800" dirty="0"/>
          </a:p>
          <a:p>
            <a:pPr marL="177800" indent="0">
              <a:buNone/>
            </a:pPr>
            <a:r>
              <a:rPr lang="en-US" sz="2400" dirty="0"/>
              <a:t>Symptoms are chronic – 6+ months</a:t>
            </a:r>
          </a:p>
          <a:p>
            <a:pPr marL="177800" indent="0">
              <a:buNone/>
            </a:pPr>
            <a:endParaRPr lang="en-US" sz="1400" dirty="0"/>
          </a:p>
          <a:p>
            <a:pPr marL="177800" indent="0">
              <a:buNone/>
            </a:pPr>
            <a:r>
              <a:rPr lang="en-US" sz="2400" dirty="0"/>
              <a:t>Symptoms are exacerbated by:</a:t>
            </a:r>
          </a:p>
          <a:p>
            <a:r>
              <a:rPr lang="en-US" sz="2400" dirty="0"/>
              <a:t>Stress</a:t>
            </a:r>
          </a:p>
          <a:p>
            <a:r>
              <a:rPr lang="en-US" sz="2400" dirty="0"/>
              <a:t>Menstruation</a:t>
            </a:r>
          </a:p>
          <a:p>
            <a:r>
              <a:rPr lang="en-US" sz="2400" dirty="0"/>
              <a:t>Gastroenteritis</a:t>
            </a:r>
          </a:p>
          <a:p>
            <a:r>
              <a:rPr lang="en-US" sz="2400" dirty="0"/>
              <a:t>Food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228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67D26-9B37-47DB-B3BA-6B6B76E3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30" y="1676399"/>
            <a:ext cx="4038599" cy="4493307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Differential diagnoses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Coeliac disease</a:t>
            </a:r>
          </a:p>
          <a:p>
            <a:r>
              <a:rPr lang="en-US" sz="2400" dirty="0">
                <a:solidFill>
                  <a:schemeClr val="tx1"/>
                </a:solidFill>
              </a:rPr>
              <a:t>Lactose intolerance</a:t>
            </a:r>
          </a:p>
          <a:p>
            <a:r>
              <a:rPr lang="en-US" sz="2400" dirty="0">
                <a:solidFill>
                  <a:schemeClr val="tx1"/>
                </a:solidFill>
              </a:rPr>
              <a:t>Bile acid malabsorption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Inflammatory bowel disease (IBD)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Colorectal cancer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GI infection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Pancreatic insufficiency</a:t>
            </a:r>
          </a:p>
          <a:p>
            <a:endParaRPr lang="en-US" sz="2400" dirty="0"/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BC71457-6458-4D18-A43D-306196807F4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61114" y="1676400"/>
            <a:ext cx="4452257" cy="4493307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Red flag symptoms for colon cancer:</a:t>
            </a:r>
          </a:p>
          <a:p>
            <a:r>
              <a:rPr lang="en-US" sz="2400" dirty="0"/>
              <a:t>Unexplained weight loss</a:t>
            </a:r>
          </a:p>
          <a:p>
            <a:r>
              <a:rPr lang="en-US" sz="2400" dirty="0"/>
              <a:t>Bleeding on defecation/wiping</a:t>
            </a:r>
          </a:p>
          <a:p>
            <a:r>
              <a:rPr lang="en-US" sz="2400" dirty="0"/>
              <a:t>Abdo/rectal mass</a:t>
            </a:r>
          </a:p>
          <a:p>
            <a:r>
              <a:rPr lang="en-US" sz="2400" dirty="0"/>
              <a:t>Raised inflammatory markers</a:t>
            </a:r>
          </a:p>
          <a:p>
            <a:r>
              <a:rPr lang="en-US" sz="2400" dirty="0"/>
              <a:t>Anaemia</a:t>
            </a:r>
          </a:p>
          <a:p>
            <a:r>
              <a:rPr lang="en-US" sz="2400" dirty="0"/>
              <a:t>Family history</a:t>
            </a:r>
          </a:p>
          <a:p>
            <a:r>
              <a:rPr lang="en-US" sz="2400" dirty="0"/>
              <a:t>Aged over 50</a:t>
            </a:r>
          </a:p>
          <a:p>
            <a:r>
              <a:rPr lang="en-US" sz="2400" dirty="0"/>
              <a:t>Nocturnal symptoms</a:t>
            </a:r>
          </a:p>
          <a:p>
            <a:pPr marL="17780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778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828" y="2121336"/>
            <a:ext cx="44196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To rule out the differentials</a:t>
            </a:r>
          </a:p>
          <a:p>
            <a:r>
              <a:rPr lang="en-US" sz="2400" dirty="0"/>
              <a:t>Blood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FBC – anaemia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ESR &amp; CRP – inflammation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tTG</a:t>
            </a:r>
            <a:r>
              <a:rPr lang="en-US" dirty="0"/>
              <a:t>/EMA – Coeliac disease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80858" y="2121336"/>
            <a:ext cx="4038599" cy="4081027"/>
          </a:xfrm>
        </p:spPr>
        <p:txBody>
          <a:bodyPr/>
          <a:lstStyle/>
          <a:p>
            <a:pPr marL="17780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Faecal calprotectin – raised in IBD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Colonoscopy – IBD, colorectal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3039565" y="1433621"/>
            <a:ext cx="306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Investigations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633538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34" y="2121336"/>
            <a:ext cx="43434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For mild IBS:</a:t>
            </a:r>
          </a:p>
          <a:p>
            <a:r>
              <a:rPr lang="en-US" dirty="0"/>
              <a:t>Education &amp; reassurance</a:t>
            </a:r>
          </a:p>
          <a:p>
            <a:r>
              <a:rPr lang="en-US" dirty="0"/>
              <a:t>Dietary modification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Regular meals,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Small frequent meals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Plenty of fluids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Avoid caffeinated, alcoholic, fizzy drinks</a:t>
            </a:r>
          </a:p>
          <a:p>
            <a:pPr marL="1778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47457" y="2121336"/>
            <a:ext cx="4920343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Keep a food diary – identify trigger foods</a:t>
            </a:r>
          </a:p>
          <a:p>
            <a:pPr marL="177800" indent="0">
              <a:buNone/>
            </a:pPr>
            <a:r>
              <a:rPr lang="en-US" sz="2400" dirty="0"/>
              <a:t>Avoid fermentable oligosaccharides, disaccharides, monosaccharides, and polyols (FODMAPs):</a:t>
            </a:r>
          </a:p>
          <a:p>
            <a:r>
              <a:rPr lang="en-US" sz="2400" dirty="0"/>
              <a:t>Found to cause IBS symptoms</a:t>
            </a:r>
          </a:p>
          <a:p>
            <a:r>
              <a:rPr lang="en-US" sz="2400" dirty="0"/>
              <a:t>Include apples, cherries, peaches, lactose, legumes, green vegetables (broccoli, sprouts, cabbage, peas), artificial sweeteners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4500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(1)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3215987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34036"/>
            <a:ext cx="39624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IBS-C (constipation)</a:t>
            </a:r>
          </a:p>
          <a:p>
            <a:pPr marL="177800" indent="0">
              <a:buNone/>
            </a:pPr>
            <a:r>
              <a:rPr lang="en-US" sz="2400" u="sng" dirty="0"/>
              <a:t>Soluble fiber</a:t>
            </a:r>
          </a:p>
          <a:p>
            <a:r>
              <a:rPr lang="en-US" sz="2400" dirty="0"/>
              <a:t>Dissolves in water</a:t>
            </a:r>
          </a:p>
          <a:p>
            <a:r>
              <a:rPr lang="en-US" sz="2400" dirty="0"/>
              <a:t>Broken down by bacteria</a:t>
            </a:r>
          </a:p>
          <a:p>
            <a:r>
              <a:rPr lang="en-US" sz="2400" dirty="0"/>
              <a:t>Softens stool</a:t>
            </a:r>
          </a:p>
          <a:p>
            <a:r>
              <a:rPr lang="en-US" sz="2400" dirty="0"/>
              <a:t>Barley, oats, beans, prunes, figs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9600" y="2134036"/>
            <a:ext cx="4622800" cy="4081027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IBS-D (diarrhoea)</a:t>
            </a:r>
          </a:p>
          <a:p>
            <a:pPr marL="177800" indent="0">
              <a:buNone/>
            </a:pPr>
            <a:r>
              <a:rPr lang="en-US" sz="2400" u="sng" dirty="0"/>
              <a:t>AVOID</a:t>
            </a:r>
            <a:r>
              <a:rPr lang="en-US" sz="2400" dirty="0"/>
              <a:t> insoluble fiber</a:t>
            </a:r>
          </a:p>
          <a:p>
            <a:r>
              <a:rPr lang="en-US" sz="2400" dirty="0"/>
              <a:t>Makes diarrhoea worse</a:t>
            </a:r>
          </a:p>
          <a:p>
            <a:r>
              <a:rPr lang="en-US" sz="2400" dirty="0"/>
              <a:t>Doesn’t dissolve in water</a:t>
            </a:r>
          </a:p>
          <a:p>
            <a:r>
              <a:rPr lang="en-US" sz="2400" dirty="0"/>
              <a:t>Passes through gut unchanged</a:t>
            </a:r>
          </a:p>
          <a:p>
            <a:r>
              <a:rPr lang="en-US" sz="2400" dirty="0"/>
              <a:t>Bulks up faeces</a:t>
            </a:r>
          </a:p>
          <a:p>
            <a:r>
              <a:rPr lang="en-US" sz="2400" dirty="0"/>
              <a:t>Increases gut motility</a:t>
            </a:r>
          </a:p>
          <a:p>
            <a:r>
              <a:rPr lang="en-US" sz="2400" dirty="0"/>
              <a:t>Cereals, whole-wheat bread, lentils, apples, avocados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4246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(2)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2196877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21337"/>
            <a:ext cx="3962400" cy="3542864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For moderate IBS:</a:t>
            </a:r>
          </a:p>
          <a:p>
            <a:pPr marL="177800" indent="0">
              <a:buNone/>
            </a:pPr>
            <a:r>
              <a:rPr lang="en-US" dirty="0"/>
              <a:t>Pharmacotherapy</a:t>
            </a:r>
          </a:p>
          <a:p>
            <a:pPr marL="177800" indent="0">
              <a:buNone/>
            </a:pPr>
            <a:r>
              <a:rPr lang="en-US" sz="2400" dirty="0"/>
              <a:t>For pain/bloating: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Antispasmodics</a:t>
            </a:r>
          </a:p>
          <a:p>
            <a:pPr lvl="1"/>
            <a:r>
              <a:rPr lang="en-US" sz="2000" dirty="0"/>
              <a:t>Mebeverine, </a:t>
            </a:r>
            <a:r>
              <a:rPr lang="en-US" sz="2000" dirty="0" err="1"/>
              <a:t>Buscopan</a:t>
            </a:r>
            <a:endParaRPr lang="en-US" sz="2000" dirty="0"/>
          </a:p>
          <a:p>
            <a:pPr marL="177800" indent="0">
              <a:buNone/>
            </a:pPr>
            <a:r>
              <a:rPr lang="en-US" sz="2400" dirty="0"/>
              <a:t>For diarrhoea: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Loperamide (Imodium)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03700" y="2121336"/>
            <a:ext cx="4584700" cy="4342964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For constipation: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Laxatives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Macrogol, Docusate, Senna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Linaclotide</a:t>
            </a:r>
          </a:p>
          <a:p>
            <a:pPr lvl="2" indent="-133350">
              <a:spcBef>
                <a:spcPts val="480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 &gt;12 months constipation not relieved by 2 different max dose laxative classes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Prucalopride</a:t>
            </a:r>
          </a:p>
          <a:p>
            <a:pPr marL="1143000" marR="0" lvl="2" indent="-13335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Alternative when other laxatives fail</a:t>
            </a:r>
            <a:endParaRPr lang="en-US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4500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(3)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635923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Irritable bowel syndrome (IBS)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2057837"/>
            <a:ext cx="3962400" cy="3542864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If still no better:</a:t>
            </a:r>
          </a:p>
          <a:p>
            <a:pPr marL="177800" indent="0">
              <a:buNone/>
            </a:pPr>
            <a:r>
              <a:rPr lang="en-US" sz="2400" u="sng" dirty="0">
                <a:solidFill>
                  <a:schemeClr val="tx1"/>
                </a:solidFill>
              </a:rPr>
              <a:t>Tricyclic antidepressants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Amitriptyline, nortriptyline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Warn about drowsiness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Take 4-6 weeks to have an effect</a:t>
            </a:r>
          </a:p>
          <a:p>
            <a:r>
              <a:rPr lang="en-US" sz="2400" dirty="0">
                <a:solidFill>
                  <a:schemeClr val="tx1"/>
                </a:solidFill>
              </a:rPr>
              <a:t>Dampen down gut severity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9600" y="2057836"/>
            <a:ext cx="4597400" cy="4342964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If tricyclic antidepressants aren’t tolerated, move to </a:t>
            </a:r>
            <a:r>
              <a:rPr lang="en-US" sz="2400" u="sng" dirty="0"/>
              <a:t>SSRIs</a:t>
            </a:r>
          </a:p>
          <a:p>
            <a:r>
              <a:rPr lang="en-US" sz="2400" dirty="0"/>
              <a:t>Consider side effects</a:t>
            </a:r>
          </a:p>
          <a:p>
            <a:pPr marL="177800" indent="0">
              <a:buNone/>
            </a:pPr>
            <a:endParaRPr lang="en-US" sz="1100" dirty="0"/>
          </a:p>
          <a:p>
            <a:pPr marL="177800" indent="0">
              <a:buNone/>
            </a:pPr>
            <a:r>
              <a:rPr lang="en-US" sz="2400" dirty="0"/>
              <a:t>Can be used in conjunction with psychological therapies</a:t>
            </a:r>
          </a:p>
          <a:p>
            <a:r>
              <a:rPr lang="en-US" sz="2400" dirty="0"/>
              <a:t>E.g. Cognitive Behavioral Therapy (CBT)</a:t>
            </a:r>
          </a:p>
          <a:p>
            <a:pPr marL="177800" indent="0">
              <a:buNone/>
            </a:pPr>
            <a:r>
              <a:rPr lang="en-US" sz="1000" dirty="0"/>
              <a:t> </a:t>
            </a:r>
            <a:endParaRPr lang="en-US" sz="2000" dirty="0"/>
          </a:p>
          <a:p>
            <a:pPr marL="177800" indent="0">
              <a:buNone/>
            </a:pPr>
            <a:r>
              <a:rPr lang="en-US" sz="2400" dirty="0"/>
              <a:t>For severe IBS:</a:t>
            </a:r>
          </a:p>
          <a:p>
            <a:r>
              <a:rPr lang="en-US" sz="2400" dirty="0"/>
              <a:t>Refer to </a:t>
            </a:r>
            <a:r>
              <a:rPr lang="en-US" sz="2400" u="sng" dirty="0"/>
              <a:t>pain treatment center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753915" y="1361141"/>
            <a:ext cx="363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Management (4)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850147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3467"/>
            <a:ext cx="9144000" cy="1851066"/>
          </a:xfrm>
        </p:spPr>
        <p:txBody>
          <a:bodyPr/>
          <a:lstStyle/>
          <a:p>
            <a:r>
              <a:rPr lang="en-US" sz="4800" dirty="0"/>
              <a:t>Any questions before we move on?</a:t>
            </a:r>
          </a:p>
        </p:txBody>
      </p:sp>
    </p:spTree>
    <p:extLst>
      <p:ext uri="{BB962C8B-B14F-4D97-AF65-F5344CB8AC3E}">
        <p14:creationId xmlns:p14="http://schemas.microsoft.com/office/powerpoint/2010/main" val="3755829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53101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Acute Appendicitis</a:t>
            </a:r>
          </a:p>
          <a:p>
            <a:pPr marL="857250" lvl="1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Aetiology</a:t>
            </a:r>
          </a:p>
          <a:p>
            <a:pPr marL="857250" lvl="1" indent="-457200">
              <a:spcBef>
                <a:spcPts val="0"/>
              </a:spcBef>
            </a:pPr>
            <a:r>
              <a:rPr lang="en-GB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Presentation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Diagnosis</a:t>
            </a:r>
            <a:endParaRPr lang="en-GB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857250" lvl="1" indent="-457200">
              <a:spcBef>
                <a:spcPts val="0"/>
              </a:spcBef>
            </a:pPr>
            <a:r>
              <a:rPr lang="en-GB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Management</a:t>
            </a:r>
            <a:endParaRPr lang="en-GB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</a:pPr>
            <a:endParaRPr lang="en-GB"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Bowel Obstruction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  <a:sym typeface="Calibri"/>
              </a:rPr>
              <a:t>Small vs. large b</a:t>
            </a: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owel vs pseudo-obstruction</a:t>
            </a: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Didot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87608" y="449705"/>
            <a:ext cx="469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Aims and Objectives</a:t>
            </a:r>
          </a:p>
        </p:txBody>
      </p:sp>
      <p:sp>
        <p:nvSpPr>
          <p:cNvPr id="8" name="Shape 106">
            <a:extLst>
              <a:ext uri="{FF2B5EF4-FFF2-40B4-BE49-F238E27FC236}">
                <a16:creationId xmlns:a16="http://schemas.microsoft.com/office/drawing/2014/main" id="{2185FE30-5F18-5844-8F9F-4D696C429A2A}"/>
              </a:ext>
            </a:extLst>
          </p:cNvPr>
          <p:cNvSpPr txBox="1">
            <a:spLocks/>
          </p:cNvSpPr>
          <p:nvPr/>
        </p:nvSpPr>
        <p:spPr>
          <a:xfrm>
            <a:off x="4572000" y="1531010"/>
            <a:ext cx="411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Diarrhoea</a:t>
            </a:r>
          </a:p>
          <a:p>
            <a:pPr marL="857250" lvl="1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Aetiology</a:t>
            </a:r>
          </a:p>
          <a:p>
            <a:pPr marL="857250" lvl="1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Management</a:t>
            </a:r>
          </a:p>
          <a:p>
            <a:pPr marL="457200" indent="-457200">
              <a:spcBef>
                <a:spcPts val="0"/>
              </a:spcBef>
            </a:pPr>
            <a:endParaRPr lang="en-GB" dirty="0">
              <a:latin typeface="Calibri" panose="020F0502020204030204" pitchFamily="34" charset="0"/>
              <a:ea typeface="Didot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Ischaemic Bowel Disease</a:t>
            </a:r>
          </a:p>
          <a:p>
            <a:pPr marL="857250" lvl="1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Aetiology</a:t>
            </a:r>
          </a:p>
          <a:p>
            <a:pPr marL="857250" lvl="1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Presentation</a:t>
            </a:r>
          </a:p>
          <a:p>
            <a:pPr marL="857250" lvl="1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Diagnosis</a:t>
            </a:r>
          </a:p>
          <a:p>
            <a:pPr marL="857250" lvl="1" indent="-457200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Didot" charset="0"/>
                <a:cs typeface="Calibri" panose="020F0502020204030204" pitchFamily="34" charset="0"/>
              </a:rPr>
              <a:t>Management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u="sng" dirty="0"/>
              <a:t>Epidemiology</a:t>
            </a:r>
            <a:endParaRPr lang="en-US" sz="2400" u="sng" dirty="0"/>
          </a:p>
          <a:p>
            <a:r>
              <a:rPr lang="en-US" sz="2400" dirty="0">
                <a:solidFill>
                  <a:srgbClr val="FF0000"/>
                </a:solidFill>
              </a:rPr>
              <a:t>~1%</a:t>
            </a:r>
            <a:r>
              <a:rPr lang="en-US" sz="2400" dirty="0"/>
              <a:t> of population in UK</a:t>
            </a:r>
          </a:p>
          <a:p>
            <a:pPr lvl="1"/>
            <a:r>
              <a:rPr lang="en-US" sz="2000" dirty="0"/>
              <a:t>Yet only ~25% diagnosed</a:t>
            </a:r>
          </a:p>
          <a:p>
            <a:r>
              <a:rPr lang="en-US" sz="2400" dirty="0"/>
              <a:t>Males and females equally</a:t>
            </a:r>
          </a:p>
          <a:p>
            <a:r>
              <a:rPr lang="en-US" sz="2400" dirty="0"/>
              <a:t>Any age, peaks in infancy + 40-60 </a:t>
            </a:r>
            <a:r>
              <a:rPr lang="en-US" sz="2400" dirty="0" err="1"/>
              <a:t>yrs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Familial</a:t>
            </a:r>
            <a:r>
              <a:rPr lang="en-US" sz="2400" dirty="0"/>
              <a:t> link &amp; risk</a:t>
            </a:r>
          </a:p>
          <a:p>
            <a:pPr lvl="1"/>
            <a:r>
              <a:rPr lang="en-US" sz="2000" dirty="0"/>
              <a:t>10% risk in 1</a:t>
            </a:r>
            <a:r>
              <a:rPr lang="en-US" sz="2000" baseline="30000" dirty="0"/>
              <a:t>st</a:t>
            </a:r>
            <a:r>
              <a:rPr lang="en-US" sz="2000" dirty="0"/>
              <a:t> degree relatives</a:t>
            </a:r>
          </a:p>
          <a:p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dirty="0"/>
              <a:t>HLA associated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HLA-DQ2</a:t>
            </a:r>
            <a:r>
              <a:rPr lang="en-US" sz="2400" dirty="0"/>
              <a:t> and HLA-DQ8</a:t>
            </a:r>
          </a:p>
          <a:p>
            <a:pPr marL="177800" indent="0">
              <a:buNone/>
            </a:pPr>
            <a:r>
              <a:rPr lang="en-US" u="sng" dirty="0"/>
              <a:t>Risk factors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Other autoimmune diseases</a:t>
            </a:r>
          </a:p>
          <a:p>
            <a:pPr lvl="1"/>
            <a:r>
              <a:rPr lang="en-US" sz="2000" dirty="0"/>
              <a:t>Type 1 diabetes</a:t>
            </a:r>
          </a:p>
          <a:p>
            <a:pPr lvl="1"/>
            <a:r>
              <a:rPr lang="en-US" sz="2000" dirty="0"/>
              <a:t>Autoimmune thyroid disease</a:t>
            </a:r>
          </a:p>
          <a:p>
            <a:pPr lvl="1"/>
            <a:r>
              <a:rPr lang="en-US" sz="2000" dirty="0"/>
              <a:t>Sjogren’s syndrome</a:t>
            </a:r>
          </a:p>
          <a:p>
            <a:pPr lvl="1"/>
            <a:r>
              <a:rPr lang="en-US" sz="2000" dirty="0"/>
              <a:t>Addison’s disease</a:t>
            </a:r>
          </a:p>
          <a:p>
            <a:r>
              <a:rPr lang="en-US" sz="2400" dirty="0"/>
              <a:t>IgA deficiency</a:t>
            </a:r>
          </a:p>
        </p:txBody>
      </p:sp>
    </p:spTree>
    <p:extLst>
      <p:ext uri="{BB962C8B-B14F-4D97-AF65-F5344CB8AC3E}">
        <p14:creationId xmlns:p14="http://schemas.microsoft.com/office/powerpoint/2010/main" val="2206672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2400" dirty="0"/>
              <a:t>The appendix is a vestigial organ with disputed functionality.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The appendix is located at </a:t>
            </a:r>
            <a:r>
              <a:rPr lang="en-US" sz="2400" dirty="0">
                <a:solidFill>
                  <a:srgbClr val="FF0000"/>
                </a:solidFill>
              </a:rPr>
              <a:t>McBurney’s point </a:t>
            </a:r>
            <a:r>
              <a:rPr lang="en-US" sz="2400" dirty="0"/>
              <a:t>which lies 2/3rds of the way from the umbilicus to the anterior superior iliac spine (ASIS)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2400" dirty="0"/>
              <a:t>Appendicitis can occur at any age, although its highest incidence is ~10-20yrs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Appendicitis is the most common surgical emergency and is commonly examined…</a:t>
            </a:r>
          </a:p>
        </p:txBody>
      </p:sp>
      <p:pic>
        <p:nvPicPr>
          <p:cNvPr id="1026" name="Picture 2" descr="Image result for mcburney's point">
            <a:extLst>
              <a:ext uri="{FF2B5EF4-FFF2-40B4-BE49-F238E27FC236}">
                <a16:creationId xmlns:a16="http://schemas.microsoft.com/office/drawing/2014/main" id="{19ABA38B-3042-C14A-BD1D-373466AF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412894"/>
            <a:ext cx="2425700" cy="24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58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417637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2000" dirty="0"/>
              <a:t>Acute appendicitis is sudden inflammation of the appendix.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000" dirty="0"/>
              <a:t>Most commonly, acute appendicitis occurs because of an obstruction within the appendix, however this obstruction can arise in many different ways…</a:t>
            </a:r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r>
              <a:rPr lang="en-US" sz="2000" dirty="0"/>
              <a:t>The obstruction of the appendix results in the invasion of gut organisms into the appendix wall. This leads to inflammation, necrosis and eventually perforation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</a:rPr>
              <a:t>Faecoliths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Bezoars/foreign bodies</a:t>
            </a:r>
          </a:p>
          <a:p>
            <a:r>
              <a:rPr lang="en-US" sz="2400" dirty="0"/>
              <a:t>Trauma</a:t>
            </a:r>
          </a:p>
          <a:p>
            <a:r>
              <a:rPr lang="en-US" sz="2400" dirty="0"/>
              <a:t>Intestinal worms</a:t>
            </a:r>
          </a:p>
          <a:p>
            <a:r>
              <a:rPr lang="en-US" sz="2400" dirty="0"/>
              <a:t>Lymphoid hyperplasia</a:t>
            </a:r>
          </a:p>
          <a:p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7B4F3F-0257-3E42-8A2C-C7F7D197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99" y="3863181"/>
            <a:ext cx="27940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40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38599" cy="38401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Early pain/discomfort around the umbilicus that migrates the the right iliac fossa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As the inflammation of the appendix progresses, it irritates the overlying peritoneum causing severe, </a:t>
            </a:r>
            <a:r>
              <a:rPr lang="en-US" sz="1600" dirty="0" err="1">
                <a:solidFill>
                  <a:schemeClr val="tx1"/>
                </a:solidFill>
              </a:rPr>
              <a:t>localised</a:t>
            </a:r>
            <a:r>
              <a:rPr lang="en-US" sz="1600" dirty="0">
                <a:solidFill>
                  <a:schemeClr val="tx1"/>
                </a:solidFill>
              </a:rPr>
              <a:t> pain at </a:t>
            </a:r>
            <a:r>
              <a:rPr lang="en-US" sz="1600" dirty="0">
                <a:solidFill>
                  <a:srgbClr val="FF0000"/>
                </a:solidFill>
              </a:rPr>
              <a:t>McBurney’s point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A926D6-40F7-5740-96AD-FCA20AE8141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286000"/>
            <a:ext cx="4318000" cy="3840163"/>
          </a:xfrm>
        </p:spPr>
        <p:txBody>
          <a:bodyPr/>
          <a:lstStyle/>
          <a:p>
            <a:r>
              <a:rPr lang="en-US" b="1" dirty="0"/>
              <a:t>Guarding</a:t>
            </a:r>
          </a:p>
          <a:p>
            <a:r>
              <a:rPr lang="en-US" dirty="0"/>
              <a:t>Tender mass in RIF</a:t>
            </a:r>
          </a:p>
          <a:p>
            <a:r>
              <a:rPr lang="en-US" b="1" dirty="0"/>
              <a:t>Pyrexia</a:t>
            </a:r>
          </a:p>
          <a:p>
            <a:r>
              <a:rPr lang="en-US" dirty="0"/>
              <a:t>Anorexia</a:t>
            </a:r>
          </a:p>
          <a:p>
            <a:r>
              <a:rPr lang="en-US" b="1" dirty="0"/>
              <a:t>Nausea &amp; vomiting</a:t>
            </a:r>
          </a:p>
          <a:p>
            <a:r>
              <a:rPr lang="en-US" dirty="0" err="1"/>
              <a:t>Rosving’s</a:t>
            </a:r>
            <a:r>
              <a:rPr lang="en-US" dirty="0"/>
              <a:t> sign</a:t>
            </a:r>
          </a:p>
          <a:p>
            <a:r>
              <a:rPr lang="en-US" dirty="0"/>
              <a:t>Moving/coughing causes pain due to peritonism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77703-780C-A94C-87B5-39A0C2A83411}"/>
              </a:ext>
            </a:extLst>
          </p:cNvPr>
          <p:cNvSpPr txBox="1"/>
          <p:nvPr/>
        </p:nvSpPr>
        <p:spPr>
          <a:xfrm>
            <a:off x="457199" y="1417637"/>
            <a:ext cx="812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Clinical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27A5F-2549-3147-BB44-0F5B9C5E15D9}"/>
              </a:ext>
            </a:extLst>
          </p:cNvPr>
          <p:cNvSpPr txBox="1"/>
          <p:nvPr/>
        </p:nvSpPr>
        <p:spPr>
          <a:xfrm>
            <a:off x="1384300" y="5172056"/>
            <a:ext cx="28956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 can get chronic (grumbling) appendicitis, but this is not examined and presents with much milder symptoms</a:t>
            </a:r>
          </a:p>
        </p:txBody>
      </p:sp>
    </p:spTree>
    <p:extLst>
      <p:ext uri="{BB962C8B-B14F-4D97-AF65-F5344CB8AC3E}">
        <p14:creationId xmlns:p14="http://schemas.microsoft.com/office/powerpoint/2010/main" val="2624850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38599" cy="384016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Acute Crohn’s disease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Ectopic pregnancy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UTI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Diverticulitis</a:t>
            </a: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77703-780C-A94C-87B5-39A0C2A83411}"/>
              </a:ext>
            </a:extLst>
          </p:cNvPr>
          <p:cNvSpPr txBox="1"/>
          <p:nvPr/>
        </p:nvSpPr>
        <p:spPr>
          <a:xfrm>
            <a:off x="457199" y="1417637"/>
            <a:ext cx="812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Differential Diagnoses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66240D-0095-5F42-B92C-DAF4617FF488}"/>
              </a:ext>
            </a:extLst>
          </p:cNvPr>
          <p:cNvSpPr txBox="1">
            <a:spLocks/>
          </p:cNvSpPr>
          <p:nvPr/>
        </p:nvSpPr>
        <p:spPr>
          <a:xfrm>
            <a:off x="4572000" y="2286000"/>
            <a:ext cx="4038599" cy="3840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Perforated ulcer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Food poisoning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Constipation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Strangulated hernia</a:t>
            </a:r>
            <a:endParaRPr lang="en-US" sz="1600" dirty="0">
              <a:solidFill>
                <a:schemeClr val="tx1"/>
              </a:solidFill>
            </a:endParaRPr>
          </a:p>
          <a:p>
            <a:pPr marL="177800" indent="0">
              <a:buFont typeface="Arial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Font typeface="Arial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Font typeface="Arial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755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38599" cy="384016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Blood tests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Raised WCC </a:t>
            </a:r>
            <a:r>
              <a:rPr lang="en-US" sz="2000" dirty="0">
                <a:solidFill>
                  <a:schemeClr val="tx1"/>
                </a:solidFill>
              </a:rPr>
              <a:t>(+/- ^neutrophils)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Raised CRP </a:t>
            </a:r>
            <a:r>
              <a:rPr lang="en-US" sz="2000" dirty="0">
                <a:solidFill>
                  <a:schemeClr val="tx1"/>
                </a:solidFill>
              </a:rPr>
              <a:t>&amp; ESR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Ultrasound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Can detect an inflamed appendix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May show an appendiceal mass</a:t>
            </a: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77703-780C-A94C-87B5-39A0C2A83411}"/>
              </a:ext>
            </a:extLst>
          </p:cNvPr>
          <p:cNvSpPr txBox="1"/>
          <p:nvPr/>
        </p:nvSpPr>
        <p:spPr>
          <a:xfrm>
            <a:off x="457199" y="1417637"/>
            <a:ext cx="812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Diagnosis/Investigations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66240D-0095-5F42-B92C-DAF4617FF488}"/>
              </a:ext>
            </a:extLst>
          </p:cNvPr>
          <p:cNvSpPr txBox="1">
            <a:spLocks/>
          </p:cNvSpPr>
          <p:nvPr/>
        </p:nvSpPr>
        <p:spPr>
          <a:xfrm>
            <a:off x="4572000" y="2286000"/>
            <a:ext cx="4038599" cy="3840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CT =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GOLD STANDARD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Highly sensitive &amp; specific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Pregnancy test to exclude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Urinalysis to exclude UTI</a:t>
            </a: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Font typeface="Arial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Font typeface="Arial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Font typeface="Arial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664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4038599" cy="3840163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Appendicectomy</a:t>
            </a:r>
            <a:r>
              <a:rPr lang="en-US" sz="2400" b="1" dirty="0">
                <a:solidFill>
                  <a:schemeClr val="tx1"/>
                </a:solidFill>
              </a:rPr>
              <a:t> = Gold standard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This is a laparoscopic (keyhole) procedure in most cases, however in severe cases laparotomy (open) surgery is required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IV antibiotics &amp; fluids </a:t>
            </a:r>
            <a:r>
              <a:rPr lang="en-US" sz="2400" dirty="0">
                <a:solidFill>
                  <a:schemeClr val="tx1"/>
                </a:solidFill>
              </a:rPr>
              <a:t>both pre &amp; post-operatively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Metronidazole, Cefuroxime</a:t>
            </a: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77703-780C-A94C-87B5-39A0C2A83411}"/>
              </a:ext>
            </a:extLst>
          </p:cNvPr>
          <p:cNvSpPr txBox="1"/>
          <p:nvPr/>
        </p:nvSpPr>
        <p:spPr>
          <a:xfrm>
            <a:off x="457199" y="1417637"/>
            <a:ext cx="411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Management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66240D-0095-5F42-B92C-DAF4617FF488}"/>
              </a:ext>
            </a:extLst>
          </p:cNvPr>
          <p:cNvSpPr txBox="1">
            <a:spLocks/>
          </p:cNvSpPr>
          <p:nvPr/>
        </p:nvSpPr>
        <p:spPr>
          <a:xfrm>
            <a:off x="4572000" y="2286000"/>
            <a:ext cx="4038599" cy="3840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Perforation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Appendix mass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Small bowel &amp; omentum adhere to appendix</a:t>
            </a:r>
          </a:p>
          <a:p>
            <a:r>
              <a:rPr lang="en-US" sz="2400" dirty="0">
                <a:solidFill>
                  <a:schemeClr val="tx1"/>
                </a:solidFill>
              </a:rPr>
              <a:t>Appendiceal abscess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Adhesions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Pelvic inflammatory disease (PID)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DA13C-C84F-3D42-B590-E0BE68317B63}"/>
              </a:ext>
            </a:extLst>
          </p:cNvPr>
          <p:cNvSpPr txBox="1"/>
          <p:nvPr/>
        </p:nvSpPr>
        <p:spPr>
          <a:xfrm>
            <a:off x="4495798" y="1417637"/>
            <a:ext cx="411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Complications</a:t>
            </a:r>
          </a:p>
        </p:txBody>
      </p:sp>
    </p:spTree>
    <p:extLst>
      <p:ext uri="{BB962C8B-B14F-4D97-AF65-F5344CB8AC3E}">
        <p14:creationId xmlns:p14="http://schemas.microsoft.com/office/powerpoint/2010/main" val="4007013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Appendicitis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599" cy="3840163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Most common surgical emergency &amp; an exam </a:t>
            </a:r>
            <a:r>
              <a:rPr lang="en-US" sz="2400" b="1" dirty="0" err="1">
                <a:solidFill>
                  <a:schemeClr val="tx1"/>
                </a:solidFill>
              </a:rPr>
              <a:t>favourite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Pain migrates from umbilicus &gt; RIF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Guarding &amp; tenderness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Rosving’s</a:t>
            </a:r>
            <a:r>
              <a:rPr lang="en-US" sz="2400" b="1" dirty="0">
                <a:solidFill>
                  <a:schemeClr val="tx1"/>
                </a:solidFill>
              </a:rPr>
              <a:t> sign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Pryexia</a:t>
            </a:r>
            <a:r>
              <a:rPr lang="en-US" sz="2400" b="1" dirty="0">
                <a:solidFill>
                  <a:schemeClr val="tx1"/>
                </a:solidFill>
              </a:rPr>
              <a:t> + N&amp;V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Diagnose w/ CT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Manage with appendicectomy to prevent complications like perforation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77703-780C-A94C-87B5-39A0C2A83411}"/>
              </a:ext>
            </a:extLst>
          </p:cNvPr>
          <p:cNvSpPr txBox="1"/>
          <p:nvPr/>
        </p:nvSpPr>
        <p:spPr>
          <a:xfrm>
            <a:off x="457199" y="141763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983273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Bowel Obstructions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1599033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Bowel obstructions are common and are separated into 3 key types:</a:t>
            </a:r>
          </a:p>
          <a:p>
            <a:pPr>
              <a:buFontTx/>
              <a:buChar char="-"/>
            </a:pPr>
            <a:r>
              <a:rPr lang="en-US" sz="2400" dirty="0"/>
              <a:t>Small bowel obstruction</a:t>
            </a:r>
          </a:p>
          <a:p>
            <a:pPr>
              <a:buFontTx/>
              <a:buChar char="-"/>
            </a:pPr>
            <a:r>
              <a:rPr lang="en-US" sz="2400" dirty="0"/>
              <a:t>Large bowl obstruction</a:t>
            </a:r>
          </a:p>
          <a:p>
            <a:pPr>
              <a:buFontTx/>
              <a:buChar char="-"/>
            </a:pPr>
            <a:r>
              <a:rPr lang="en-US" sz="2400" dirty="0"/>
              <a:t>Pseudo-obstruction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A bowel obstruction is an arrest of the onward propulsion of intestinal contents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sz="2400" dirty="0"/>
              <a:t>Small bowel obstructions are the most common (60-75%).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All can be serious &amp; potentially fatal.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pic>
        <p:nvPicPr>
          <p:cNvPr id="6146" name="Picture 2" descr="Image result for bowel obstruction">
            <a:extLst>
              <a:ext uri="{FF2B5EF4-FFF2-40B4-BE49-F238E27FC236}">
                <a16:creationId xmlns:a16="http://schemas.microsoft.com/office/drawing/2014/main" id="{5375F84F-8CAD-524D-AD0B-C8CE4461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862015"/>
            <a:ext cx="4698999" cy="25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55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Bowel Obstruction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063968"/>
            <a:ext cx="4038600" cy="406219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Adhesions (~60%)</a:t>
            </a:r>
          </a:p>
          <a:p>
            <a:pPr lvl="1"/>
            <a:r>
              <a:rPr lang="en-US" sz="1600" dirty="0"/>
              <a:t>Usually due to previous </a:t>
            </a:r>
            <a:r>
              <a:rPr lang="en-US" sz="1600" dirty="0" err="1"/>
              <a:t>abdo</a:t>
            </a:r>
            <a:r>
              <a:rPr lang="en-US" sz="1600" dirty="0"/>
              <a:t>/pelvic surgery</a:t>
            </a:r>
          </a:p>
          <a:p>
            <a:pPr lvl="1"/>
            <a:r>
              <a:rPr lang="en-US" sz="1600" dirty="0"/>
              <a:t>Can be caused by previous </a:t>
            </a:r>
            <a:r>
              <a:rPr lang="en-US" sz="1600" dirty="0" err="1"/>
              <a:t>abdo</a:t>
            </a:r>
            <a:r>
              <a:rPr lang="en-US" sz="1600" dirty="0"/>
              <a:t> infections eg. peritonitis</a:t>
            </a:r>
          </a:p>
          <a:p>
            <a:r>
              <a:rPr lang="en-US" sz="2000" dirty="0"/>
              <a:t>Hernias</a:t>
            </a:r>
          </a:p>
          <a:p>
            <a:pPr lvl="1"/>
            <a:r>
              <a:rPr lang="en-US" sz="1800" dirty="0"/>
              <a:t>Due to intestinal contents being unable to pass through a strangulated loop</a:t>
            </a:r>
          </a:p>
          <a:p>
            <a:r>
              <a:rPr lang="en-US" sz="2000" dirty="0"/>
              <a:t>Malignancy</a:t>
            </a:r>
          </a:p>
          <a:p>
            <a:r>
              <a:rPr lang="en-US" sz="2000" dirty="0"/>
              <a:t>Crohn’s disease</a:t>
            </a: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199" y="1417637"/>
            <a:ext cx="41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/>
              <a:t>Aetiology</a:t>
            </a:r>
            <a:endParaRPr lang="en-US" sz="3600" b="1" u="sng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9998844-C014-8647-9438-7AD3B6F06B14}"/>
              </a:ext>
            </a:extLst>
          </p:cNvPr>
          <p:cNvSpPr txBox="1">
            <a:spLocks/>
          </p:cNvSpPr>
          <p:nvPr/>
        </p:nvSpPr>
        <p:spPr>
          <a:xfrm>
            <a:off x="4495801" y="2063968"/>
            <a:ext cx="4190998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Obstruction of the bowel leads to distension above the blockage due to a build up of fluid &amp; contents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This causes increased pressure which pushes on the blood vessels within the bowel wall causing them to become compressed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These compressed vessels cannot therefore supply blood resulting in </a:t>
            </a:r>
            <a:r>
              <a:rPr lang="en-US" sz="2000" dirty="0" err="1">
                <a:solidFill>
                  <a:schemeClr val="tx1"/>
                </a:solidFill>
              </a:rPr>
              <a:t>ischaemia</a:t>
            </a:r>
            <a:r>
              <a:rPr lang="en-US" sz="2000" dirty="0">
                <a:solidFill>
                  <a:schemeClr val="tx1"/>
                </a:solidFill>
              </a:rPr>
              <a:t> &amp; necrosis, and eventually perforation</a:t>
            </a:r>
          </a:p>
          <a:p>
            <a:pPr marL="609600" lvl="1" indent="0">
              <a:buFont typeface="Arial"/>
              <a:buNone/>
            </a:pP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17F606-5B44-D943-B083-A377A9480A2C}"/>
              </a:ext>
            </a:extLst>
          </p:cNvPr>
          <p:cNvSpPr txBox="1"/>
          <p:nvPr/>
        </p:nvSpPr>
        <p:spPr>
          <a:xfrm>
            <a:off x="4495799" y="1417637"/>
            <a:ext cx="419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30556199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Bowel Obstruction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063968"/>
            <a:ext cx="4038600" cy="406219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Pain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Initially colicky but then diffuse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Pain is higher in the abdomen than LBO</a:t>
            </a: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Profuse vomiting following pain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Vomiting </a:t>
            </a:r>
            <a:r>
              <a:rPr lang="en-US" sz="1600" b="1" dirty="0">
                <a:solidFill>
                  <a:srgbClr val="FF0000"/>
                </a:solidFill>
              </a:rPr>
              <a:t>occurs earlier in SBO than LBO</a:t>
            </a: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Less abdominal distension than LBO</a:t>
            </a:r>
          </a:p>
          <a:p>
            <a:pPr marL="17780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600" dirty="0"/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198" y="1417637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Clinical Presentation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2EF1AD9-4D2B-BC42-B8D1-3DD7B0FFB913}"/>
              </a:ext>
            </a:extLst>
          </p:cNvPr>
          <p:cNvSpPr txBox="1">
            <a:spLocks/>
          </p:cNvSpPr>
          <p:nvPr/>
        </p:nvSpPr>
        <p:spPr>
          <a:xfrm>
            <a:off x="4571997" y="2063968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Tenderness suggests strangulation/ risk of perforation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Constipation with no passage of gas occurs late in SBO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Increased bowel sounds (tinkling)</a:t>
            </a:r>
          </a:p>
          <a:p>
            <a:pPr marL="177800" indent="0">
              <a:buFont typeface="Arial"/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144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09700"/>
            <a:ext cx="8229600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u="sng" dirty="0"/>
              <a:t>Pathophysiology</a:t>
            </a:r>
            <a:endParaRPr lang="en-US" sz="2400" u="sng" dirty="0"/>
          </a:p>
          <a:p>
            <a:r>
              <a:rPr lang="en-US" sz="2400" dirty="0">
                <a:solidFill>
                  <a:srgbClr val="FF0000"/>
                </a:solidFill>
              </a:rPr>
              <a:t>a-Gliadin</a:t>
            </a:r>
            <a:r>
              <a:rPr lang="en-US" sz="2400" dirty="0"/>
              <a:t> is resistant to digestion from protease enzymes (pepsin &amp; chymotrypsin) in Small Intestine lumen</a:t>
            </a:r>
          </a:p>
          <a:p>
            <a:r>
              <a:rPr lang="en-US" sz="2400" dirty="0"/>
              <a:t>Passes through damaged epithelial wall, into cells</a:t>
            </a:r>
          </a:p>
          <a:p>
            <a:r>
              <a:rPr lang="en-US" sz="2400" dirty="0"/>
              <a:t>Deaminated by tissue </a:t>
            </a:r>
            <a:r>
              <a:rPr lang="en-US" sz="2400" dirty="0">
                <a:solidFill>
                  <a:srgbClr val="FF0000"/>
                </a:solidFill>
              </a:rPr>
              <a:t>transglutaminase</a:t>
            </a:r>
          </a:p>
          <a:p>
            <a:r>
              <a:rPr lang="en-US" sz="2400" dirty="0"/>
              <a:t>Interacts with antigen-presenting cells via HLA-DQ2 </a:t>
            </a:r>
            <a:r>
              <a:rPr lang="en-US" sz="2000" dirty="0"/>
              <a:t>or HLA-DQ8</a:t>
            </a:r>
          </a:p>
          <a:p>
            <a:r>
              <a:rPr lang="en-US" sz="2400" dirty="0"/>
              <a:t>These activate gluten-sensitive CD4+ </a:t>
            </a:r>
            <a:r>
              <a:rPr lang="en-US" sz="2400" dirty="0">
                <a:solidFill>
                  <a:srgbClr val="FF0000"/>
                </a:solidFill>
              </a:rPr>
              <a:t>T-cells</a:t>
            </a:r>
          </a:p>
          <a:p>
            <a:r>
              <a:rPr lang="en-US" sz="2400" dirty="0"/>
              <a:t>T-cells produce pro-inflammatory cytokines </a:t>
            </a:r>
            <a:r>
              <a:rPr lang="en-US" sz="2400" dirty="0">
                <a:sym typeface="Wingdings" panose="05000000000000000000" pitchFamily="2" charset="2"/>
              </a:rPr>
              <a:t> Inflammatory cascade</a:t>
            </a:r>
          </a:p>
          <a:p>
            <a:r>
              <a:rPr lang="en-US" sz="2400" dirty="0">
                <a:sym typeface="Wingdings" panose="05000000000000000000" pitchFamily="2" charset="2"/>
              </a:rPr>
              <a:t>Causes </a:t>
            </a:r>
            <a:r>
              <a:rPr lang="en-US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VILLOUS ATROPY</a:t>
            </a:r>
            <a:r>
              <a:rPr lang="en-US" sz="2400" dirty="0">
                <a:sym typeface="Wingdings" panose="05000000000000000000" pitchFamily="2" charset="2"/>
              </a:rPr>
              <a:t> and </a:t>
            </a:r>
            <a:r>
              <a:rPr lang="en-US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CRYPT HYPERPLASIA</a:t>
            </a:r>
            <a:endParaRPr lang="en-US" sz="2400" u="sng" dirty="0">
              <a:solidFill>
                <a:srgbClr val="FF0000"/>
              </a:solidFill>
            </a:endParaRP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6299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Bowel Obstruction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063968"/>
            <a:ext cx="4038600" cy="406219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Abdominal x-ray = 1</a:t>
            </a:r>
            <a:r>
              <a:rPr lang="en-US" sz="2000" b="1" baseline="30000" dirty="0">
                <a:solidFill>
                  <a:schemeClr val="tx1"/>
                </a:solidFill>
              </a:rPr>
              <a:t>st</a:t>
            </a:r>
            <a:r>
              <a:rPr lang="en-US" sz="2000" b="1" dirty="0">
                <a:solidFill>
                  <a:schemeClr val="tx1"/>
                </a:solidFill>
              </a:rPr>
              <a:t> line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Shows central gas shadows that completely cross the lumen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No gas is seen in the large bowel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There will be distended loops proximal to be obstruction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May see fluid levels within bowel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Examinations of hernia orifices &amp; rectum</a:t>
            </a:r>
            <a:endParaRPr lang="en-US" sz="1600" b="1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600" dirty="0"/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198" y="1417637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Diagnosis/Investigations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2EF1AD9-4D2B-BC42-B8D1-3DD7B0FFB913}"/>
              </a:ext>
            </a:extLst>
          </p:cNvPr>
          <p:cNvSpPr txBox="1">
            <a:spLocks/>
          </p:cNvSpPr>
          <p:nvPr/>
        </p:nvSpPr>
        <p:spPr>
          <a:xfrm>
            <a:off x="4571997" y="2063968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FBC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Non-contrast CT = Gold standard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Accurately localizes the obstruction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177800" indent="0">
              <a:buFont typeface="Arial"/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pic>
        <p:nvPicPr>
          <p:cNvPr id="8196" name="Picture 4" descr="Image result for small bowel obstruction xray">
            <a:extLst>
              <a:ext uri="{FF2B5EF4-FFF2-40B4-BE49-F238E27FC236}">
                <a16:creationId xmlns:a16="http://schemas.microsoft.com/office/drawing/2014/main" id="{699CD5BC-09C8-9747-B9D4-8904CFCC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569702"/>
            <a:ext cx="2959416" cy="30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3790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Bowel Obstruction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063968"/>
            <a:ext cx="4038600" cy="4062195"/>
          </a:xfrm>
        </p:spPr>
        <p:txBody>
          <a:bodyPr/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Aggressive fluid resuscitation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Decompression of the bowel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“Drip &amp; suck”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IV fluids with Nasogastric (NG) tube</a:t>
            </a: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600" dirty="0"/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198" y="1417637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Management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2EF1AD9-4D2B-BC42-B8D1-3DD7B0FFB913}"/>
              </a:ext>
            </a:extLst>
          </p:cNvPr>
          <p:cNvSpPr txBox="1">
            <a:spLocks/>
          </p:cNvSpPr>
          <p:nvPr/>
        </p:nvSpPr>
        <p:spPr>
          <a:xfrm>
            <a:off x="4571997" y="2063968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Analgesia &amp; anti-emetics for symptoms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Antibiotics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Surgery to remove obstruction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Usually laparotomy (open)</a:t>
            </a:r>
          </a:p>
          <a:p>
            <a:pPr marL="177800" indent="0">
              <a:buFont typeface="Arial"/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F4BF22E-63D4-B848-87C1-2605929F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283048"/>
            <a:ext cx="2514597" cy="20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377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Bowel Obstruction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063968"/>
            <a:ext cx="4038600" cy="406219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Malignancy (90%)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Much more common in EU/West than in Africa</a:t>
            </a:r>
          </a:p>
          <a:p>
            <a:pPr marL="6096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Volvulus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Rotation/twisting of the bowel on its mesenteric axis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Sigmoid colon is the most common place for this to occur</a:t>
            </a:r>
          </a:p>
          <a:p>
            <a:pPr marL="609600" lvl="1" indent="0">
              <a:buNone/>
            </a:pPr>
            <a:endParaRPr lang="en-US" sz="1600" dirty="0"/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198" y="1417637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/>
              <a:t>Aetiology</a:t>
            </a:r>
            <a:endParaRPr lang="en-US" sz="3600" b="1" u="sng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023754E-547D-2C45-AECF-597E16B9E07C}"/>
              </a:ext>
            </a:extLst>
          </p:cNvPr>
          <p:cNvSpPr txBox="1">
            <a:spLocks/>
          </p:cNvSpPr>
          <p:nvPr/>
        </p:nvSpPr>
        <p:spPr>
          <a:xfrm>
            <a:off x="4495801" y="2070536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Diverticulitis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Crohn’s disease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Intussusception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Where the bowel roles inside of itself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Almost exclusively in neonates/infants as they has “softer” bowels</a:t>
            </a: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5DE36-7A00-D04A-9C4C-D0CA98205C0A}"/>
              </a:ext>
            </a:extLst>
          </p:cNvPr>
          <p:cNvSpPr txBox="1"/>
          <p:nvPr/>
        </p:nvSpPr>
        <p:spPr>
          <a:xfrm>
            <a:off x="1409700" y="5132586"/>
            <a:ext cx="37084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Large bowel obstructions are less common as the lumen is much larger and can distend more, therefore it is harder to block</a:t>
            </a:r>
          </a:p>
        </p:txBody>
      </p:sp>
    </p:spTree>
    <p:extLst>
      <p:ext uri="{BB962C8B-B14F-4D97-AF65-F5344CB8AC3E}">
        <p14:creationId xmlns:p14="http://schemas.microsoft.com/office/powerpoint/2010/main" val="7726867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Bowel Obstruction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99135"/>
            <a:ext cx="4038600" cy="406219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Abdominal pain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More constant &amp; diffuse than SBO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Usually occurs lower in abdomen, especially LIF</a:t>
            </a:r>
          </a:p>
          <a:p>
            <a:pPr marL="6096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Much more abdominal distension than SBO</a:t>
            </a:r>
          </a:p>
          <a:p>
            <a:pPr marL="17780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Normal bowel sounds initially, then increased and eventually silent as no movement</a:t>
            </a: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198" y="1417637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Clinical Presentation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21DF30-D4D6-6744-9BA1-836B99152DAD}"/>
              </a:ext>
            </a:extLst>
          </p:cNvPr>
          <p:cNvSpPr txBox="1">
            <a:spLocks/>
          </p:cNvSpPr>
          <p:nvPr/>
        </p:nvSpPr>
        <p:spPr>
          <a:xfrm>
            <a:off x="4495801" y="2299135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Palpable mass eg. hernia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Most common in LIF</a:t>
            </a: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Vomiting occurs much later than in SBO, and may be absent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Constipation earlier than in SBO</a:t>
            </a:r>
            <a:endParaRPr lang="en-US" sz="1200" b="1" dirty="0">
              <a:solidFill>
                <a:schemeClr val="tx1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50390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Bowel Obstruction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99135"/>
            <a:ext cx="4038600" cy="406219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Digital rectal exam (DRE)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Empty rectum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Hard, compacted stools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Might be blood</a:t>
            </a: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FBC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CT = gold standard</a:t>
            </a:r>
          </a:p>
          <a:p>
            <a:pPr marL="17780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198" y="1417637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Diagnosis/Investigations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21DF30-D4D6-6744-9BA1-836B99152DAD}"/>
              </a:ext>
            </a:extLst>
          </p:cNvPr>
          <p:cNvSpPr txBox="1">
            <a:spLocks/>
          </p:cNvSpPr>
          <p:nvPr/>
        </p:nvSpPr>
        <p:spPr>
          <a:xfrm>
            <a:off x="4495801" y="2299135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Abdo x-ray = 1</a:t>
            </a:r>
            <a:r>
              <a:rPr lang="en-US" sz="2000" b="1" baseline="30000" dirty="0">
                <a:solidFill>
                  <a:srgbClr val="FF0000"/>
                </a:solidFill>
              </a:rPr>
              <a:t>st</a:t>
            </a:r>
            <a:r>
              <a:rPr lang="en-US" sz="2000" b="1" dirty="0">
                <a:solidFill>
                  <a:srgbClr val="FF0000"/>
                </a:solidFill>
              </a:rPr>
              <a:t> line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Peripheral gas shadows proximal to blockage, but doesn’t show rectum hence why DRE is essential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Caecum &amp; ascending colon will be distended</a:t>
            </a: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pic>
        <p:nvPicPr>
          <p:cNvPr id="10242" name="Picture 2" descr="Image result for large bowel obstruction xray">
            <a:extLst>
              <a:ext uri="{FF2B5EF4-FFF2-40B4-BE49-F238E27FC236}">
                <a16:creationId xmlns:a16="http://schemas.microsoft.com/office/drawing/2014/main" id="{A01CCB3D-DC74-D34D-8C9C-69CE2790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1" y="4049713"/>
            <a:ext cx="292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292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Bowel Obstruction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063968"/>
            <a:ext cx="4038600" cy="4062195"/>
          </a:xfrm>
        </p:spPr>
        <p:txBody>
          <a:bodyPr/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Aggressive fluid resuscitation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Decompression of the bowel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“Drip &amp; suck”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IV fluids with Nasogastric (NG) tube</a:t>
            </a: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77800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600" dirty="0"/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198" y="1417637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Management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2EF1AD9-4D2B-BC42-B8D1-3DD7B0FFB913}"/>
              </a:ext>
            </a:extLst>
          </p:cNvPr>
          <p:cNvSpPr txBox="1">
            <a:spLocks/>
          </p:cNvSpPr>
          <p:nvPr/>
        </p:nvSpPr>
        <p:spPr>
          <a:xfrm>
            <a:off x="4571997" y="2063968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Analgesia &amp; anti-emetics for symptoms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Antibiotics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Surgery to remove obstruction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Usually laparotomy (open)</a:t>
            </a:r>
          </a:p>
          <a:p>
            <a:pPr marL="177800" indent="0">
              <a:buFont typeface="Arial"/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FBCA72C-8CF3-3E4E-9D78-DD0FB1D5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283048"/>
            <a:ext cx="2514597" cy="20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BF8F20-B695-2D49-B512-D1432A28B1AE}"/>
              </a:ext>
            </a:extLst>
          </p:cNvPr>
          <p:cNvSpPr txBox="1"/>
          <p:nvPr/>
        </p:nvSpPr>
        <p:spPr>
          <a:xfrm>
            <a:off x="4914900" y="5245100"/>
            <a:ext cx="34036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Yes, this is identical management to a small bowel obstruction, nice &amp; easy to learn!!</a:t>
            </a:r>
          </a:p>
        </p:txBody>
      </p:sp>
    </p:spTree>
    <p:extLst>
      <p:ext uri="{BB962C8B-B14F-4D97-AF65-F5344CB8AC3E}">
        <p14:creationId xmlns:p14="http://schemas.microsoft.com/office/powerpoint/2010/main" val="19777221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Pseudo-bowel Obstructions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0" y="1587500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2400" dirty="0"/>
              <a:t>Pseudo-bowel obstructions present identically to LBOs or SBOs, dependent on the location. Occasionally, the entire bowel is obstructed so it presents as both at the same time.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r>
              <a:rPr lang="en-US" sz="2400" dirty="0"/>
              <a:t>The best way to manage a pseudo-bowel obstruction is to treat the underlying problem.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78399" y="1587500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2400" b="1" u="sng" dirty="0" err="1"/>
              <a:t>Aetiology</a:t>
            </a:r>
            <a:r>
              <a:rPr lang="en-US" sz="2400" b="1" u="sng" dirty="0"/>
              <a:t>:</a:t>
            </a:r>
          </a:p>
          <a:p>
            <a:pPr>
              <a:buFontTx/>
              <a:buChar char="-"/>
            </a:pPr>
            <a:r>
              <a:rPr lang="en-US" sz="2400" dirty="0"/>
              <a:t>Intra-</a:t>
            </a:r>
            <a:r>
              <a:rPr lang="en-US" sz="2400" dirty="0" err="1"/>
              <a:t>abdo</a:t>
            </a:r>
            <a:r>
              <a:rPr lang="en-US" sz="2400" dirty="0"/>
              <a:t> trauma</a:t>
            </a:r>
          </a:p>
          <a:p>
            <a:pPr>
              <a:buFontTx/>
              <a:buChar char="-"/>
            </a:pPr>
            <a:r>
              <a:rPr lang="en-US" sz="2400" dirty="0"/>
              <a:t>Post-operative states eg. </a:t>
            </a:r>
            <a:r>
              <a:rPr lang="en-US" sz="2400" b="1" dirty="0"/>
              <a:t>paralytic ileus</a:t>
            </a:r>
          </a:p>
          <a:p>
            <a:pPr>
              <a:buFontTx/>
              <a:buChar char="-"/>
            </a:pPr>
            <a:r>
              <a:rPr lang="en-US" sz="2400" dirty="0"/>
              <a:t>Intra-</a:t>
            </a:r>
            <a:r>
              <a:rPr lang="en-US" sz="2400" dirty="0" err="1"/>
              <a:t>abdo</a:t>
            </a:r>
            <a:r>
              <a:rPr lang="en-US" sz="2400" dirty="0"/>
              <a:t> sepsis</a:t>
            </a:r>
          </a:p>
          <a:p>
            <a:pPr>
              <a:buFontTx/>
              <a:buChar char="-"/>
            </a:pPr>
            <a:r>
              <a:rPr lang="en-US" sz="2400" b="1" dirty="0"/>
              <a:t>Drugs eg. opiates</a:t>
            </a:r>
            <a:r>
              <a:rPr lang="en-US" sz="2400" dirty="0"/>
              <a:t>, antidepressants</a:t>
            </a:r>
          </a:p>
          <a:p>
            <a:pPr>
              <a:buFontTx/>
              <a:buChar char="-"/>
            </a:pPr>
            <a:r>
              <a:rPr lang="en-US" sz="2400" dirty="0"/>
              <a:t>Electrolyte imbalances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6183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0" y="1587500"/>
            <a:ext cx="4038599" cy="4525963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838-9DA2-8040-904F-005AAA2526FE}"/>
              </a:ext>
            </a:extLst>
          </p:cNvPr>
          <p:cNvSpPr txBox="1"/>
          <p:nvPr/>
        </p:nvSpPr>
        <p:spPr>
          <a:xfrm>
            <a:off x="558800" y="1417637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SBO most often caused by adhesions, LBO most commonly caused by malignancy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SBO presents with colicky pain + severe &amp; early vomiting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LBO has a more distended abdomen + earlier constipation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bowel obstructions are diagnosed first via </a:t>
            </a:r>
            <a:r>
              <a:rPr lang="en-US" sz="2400" dirty="0" err="1"/>
              <a:t>abdo</a:t>
            </a:r>
            <a:r>
              <a:rPr lang="en-US" sz="2400" dirty="0"/>
              <a:t> x-ray and then confirmatory via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Management is by “drip &amp; suck” first, if that fails then requires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Pseudo-bowel obstructions present identically to SBO/LBO but the underlying cause should be treated first</a:t>
            </a:r>
          </a:p>
        </p:txBody>
      </p:sp>
    </p:spTree>
    <p:extLst>
      <p:ext uri="{BB962C8B-B14F-4D97-AF65-F5344CB8AC3E}">
        <p14:creationId xmlns:p14="http://schemas.microsoft.com/office/powerpoint/2010/main" val="25171884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Diarrhoea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0" y="1587500"/>
            <a:ext cx="4038599" cy="4525963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838-9DA2-8040-904F-005AAA2526FE}"/>
              </a:ext>
            </a:extLst>
          </p:cNvPr>
          <p:cNvSpPr txBox="1"/>
          <p:nvPr/>
        </p:nvSpPr>
        <p:spPr>
          <a:xfrm>
            <a:off x="558800" y="141763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Acute diarrhoea = less than 2wks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Chronic diarrhoea = &gt;2wks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3771A94-EBCB-BB46-ABB4-D258B8FB4169}"/>
              </a:ext>
            </a:extLst>
          </p:cNvPr>
          <p:cNvSpPr txBox="1">
            <a:spLocks/>
          </p:cNvSpPr>
          <p:nvPr/>
        </p:nvSpPr>
        <p:spPr>
          <a:xfrm>
            <a:off x="4572000" y="3536078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Viral (majority)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Children = rotavirus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Adults = </a:t>
            </a:r>
            <a:r>
              <a:rPr lang="en-US" sz="1600" b="1" dirty="0">
                <a:solidFill>
                  <a:srgbClr val="FF0000"/>
                </a:solidFill>
              </a:rPr>
              <a:t>norovirus</a:t>
            </a: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Parasitic</a:t>
            </a:r>
            <a:endParaRPr lang="en-US" sz="1800" b="1" dirty="0">
              <a:solidFill>
                <a:schemeClr val="tx1"/>
              </a:solidFill>
            </a:endParaRP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Giardia lamblia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Entamoeba </a:t>
            </a:r>
            <a:r>
              <a:rPr lang="en-US" sz="1200" b="1" dirty="0" err="1">
                <a:solidFill>
                  <a:schemeClr val="tx1"/>
                </a:solidFill>
              </a:rPr>
              <a:t>histolyitca</a:t>
            </a:r>
            <a:endParaRPr lang="en-US" sz="1200" b="1" dirty="0">
              <a:solidFill>
                <a:schemeClr val="tx1"/>
              </a:solidFill>
            </a:endParaRP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Cryptosporidium</a:t>
            </a:r>
            <a:endParaRPr lang="en-US" sz="12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824B4C9-FFFC-C346-96E7-0ACF39478ED2}"/>
              </a:ext>
            </a:extLst>
          </p:cNvPr>
          <p:cNvSpPr txBox="1">
            <a:spLocks/>
          </p:cNvSpPr>
          <p:nvPr/>
        </p:nvSpPr>
        <p:spPr>
          <a:xfrm>
            <a:off x="939799" y="3239401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Bacterial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Campylobacter </a:t>
            </a:r>
            <a:r>
              <a:rPr lang="en-US" sz="1600" b="1" dirty="0" err="1">
                <a:solidFill>
                  <a:srgbClr val="FF0000"/>
                </a:solidFill>
              </a:rPr>
              <a:t>jejuni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E.coli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Salmonella</a:t>
            </a:r>
          </a:p>
          <a:p>
            <a:pPr lvl="1"/>
            <a:r>
              <a:rPr lang="en-US" sz="1600" b="1" dirty="0">
                <a:solidFill>
                  <a:srgbClr val="FF0000"/>
                </a:solidFill>
              </a:rPr>
              <a:t>Shigella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381C8-5B9D-044E-8304-3D25D300CECF}"/>
              </a:ext>
            </a:extLst>
          </p:cNvPr>
          <p:cNvSpPr txBox="1"/>
          <p:nvPr/>
        </p:nvSpPr>
        <p:spPr>
          <a:xfrm>
            <a:off x="381001" y="2784634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/>
              <a:t>Aetiology</a:t>
            </a:r>
            <a:endParaRPr lang="en-US" sz="32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AE0D1-D62D-AA41-ADD8-BE434B1A62C0}"/>
              </a:ext>
            </a:extLst>
          </p:cNvPr>
          <p:cNvSpPr txBox="1"/>
          <p:nvPr/>
        </p:nvSpPr>
        <p:spPr>
          <a:xfrm>
            <a:off x="1346200" y="5590243"/>
            <a:ext cx="31496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E. coli, Salmonella, Shigella are all associated with bloody diarrhoea!!</a:t>
            </a:r>
          </a:p>
        </p:txBody>
      </p:sp>
    </p:spTree>
    <p:extLst>
      <p:ext uri="{BB962C8B-B14F-4D97-AF65-F5344CB8AC3E}">
        <p14:creationId xmlns:p14="http://schemas.microsoft.com/office/powerpoint/2010/main" val="6327574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Diarrhoea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0" y="1587500"/>
            <a:ext cx="4038599" cy="4525963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3771A94-EBCB-BB46-ABB4-D258B8FB4169}"/>
              </a:ext>
            </a:extLst>
          </p:cNvPr>
          <p:cNvSpPr txBox="1">
            <a:spLocks/>
          </p:cNvSpPr>
          <p:nvPr/>
        </p:nvSpPr>
        <p:spPr>
          <a:xfrm>
            <a:off x="4572000" y="2419568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Anti-emetics eg. metoclopramide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Anti-motility agents eg. </a:t>
            </a:r>
            <a:r>
              <a:rPr lang="en-US" sz="2000" b="1" dirty="0">
                <a:solidFill>
                  <a:srgbClr val="FF0000"/>
                </a:solidFill>
              </a:rPr>
              <a:t>Loperamide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824B4C9-FFFC-C346-96E7-0ACF39478ED2}"/>
              </a:ext>
            </a:extLst>
          </p:cNvPr>
          <p:cNvSpPr txBox="1">
            <a:spLocks/>
          </p:cNvSpPr>
          <p:nvPr/>
        </p:nvSpPr>
        <p:spPr>
          <a:xfrm>
            <a:off x="533400" y="2100124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Treat the underlying causes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Bacterial diarrhoea is normally treated with Metronidazole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Oral rehydration therapy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IV fluids given in very severe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381C8-5B9D-044E-8304-3D25D300CECF}"/>
              </a:ext>
            </a:extLst>
          </p:cNvPr>
          <p:cNvSpPr txBox="1"/>
          <p:nvPr/>
        </p:nvSpPr>
        <p:spPr>
          <a:xfrm>
            <a:off x="381001" y="1466493"/>
            <a:ext cx="822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933B7-16B3-D343-812D-DFEE1CB7B17B}"/>
              </a:ext>
            </a:extLst>
          </p:cNvPr>
          <p:cNvSpPr txBox="1"/>
          <p:nvPr/>
        </p:nvSpPr>
        <p:spPr>
          <a:xfrm>
            <a:off x="1536700" y="5214045"/>
            <a:ext cx="60706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Diarrhoea is usually self-limiting so doesn’t need much treatment unless severe. Oral rehydration therapy is essential to prevent dehydration, however.</a:t>
            </a:r>
          </a:p>
        </p:txBody>
      </p:sp>
    </p:spTree>
    <p:extLst>
      <p:ext uri="{BB962C8B-B14F-4D97-AF65-F5344CB8AC3E}">
        <p14:creationId xmlns:p14="http://schemas.microsoft.com/office/powerpoint/2010/main" val="14334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121336"/>
            <a:ext cx="4267199" cy="4081027"/>
          </a:xfrm>
        </p:spPr>
        <p:txBody>
          <a:bodyPr/>
          <a:lstStyle/>
          <a:p>
            <a:r>
              <a:rPr lang="en-US" sz="2400" dirty="0"/>
              <a:t>Villous atrophy leads to </a:t>
            </a:r>
            <a:r>
              <a:rPr lang="en-US" sz="2400" b="1" dirty="0">
                <a:solidFill>
                  <a:srgbClr val="FF0000"/>
                </a:solidFill>
              </a:rPr>
              <a:t>malabsorption</a:t>
            </a:r>
          </a:p>
          <a:p>
            <a:r>
              <a:rPr lang="en-US" sz="2400" dirty="0"/>
              <a:t>Steatorrhoea &amp; stinking stools</a:t>
            </a:r>
          </a:p>
          <a:p>
            <a:pPr lvl="1"/>
            <a:r>
              <a:rPr lang="en-US" sz="2000" dirty="0"/>
              <a:t>Inability to properly absorb fat from diet</a:t>
            </a:r>
          </a:p>
          <a:p>
            <a:r>
              <a:rPr lang="en-US" sz="2400" dirty="0"/>
              <a:t>Anaemia</a:t>
            </a:r>
          </a:p>
          <a:p>
            <a:pPr lvl="1"/>
            <a:r>
              <a:rPr lang="en-US" sz="2000" dirty="0"/>
              <a:t>Due to inability to absorb B12, folate, iron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121336"/>
            <a:ext cx="4038599" cy="4081027"/>
          </a:xfrm>
        </p:spPr>
        <p:txBody>
          <a:bodyPr/>
          <a:lstStyle/>
          <a:p>
            <a:r>
              <a:rPr lang="en-US" sz="2400" dirty="0"/>
              <a:t>Weight loss</a:t>
            </a:r>
          </a:p>
          <a:p>
            <a:r>
              <a:rPr lang="en-US" sz="2400" dirty="0"/>
              <a:t>Fatigue &amp; weakness</a:t>
            </a:r>
          </a:p>
          <a:p>
            <a:endParaRPr lang="en-US" sz="2400" dirty="0"/>
          </a:p>
          <a:p>
            <a:r>
              <a:rPr lang="en-US" sz="2400" dirty="0"/>
              <a:t>Diarrhoea</a:t>
            </a:r>
            <a:endParaRPr lang="en-US" dirty="0"/>
          </a:p>
          <a:p>
            <a:r>
              <a:rPr lang="en-US" sz="2400" dirty="0"/>
              <a:t>Abdominal pain</a:t>
            </a:r>
          </a:p>
          <a:p>
            <a:r>
              <a:rPr lang="en-US" sz="2400" dirty="0"/>
              <a:t>Bloating</a:t>
            </a:r>
          </a:p>
          <a:p>
            <a:r>
              <a:rPr lang="en-US" sz="2400" dirty="0"/>
              <a:t>Nausea + vomiting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049462" y="1449605"/>
            <a:ext cx="504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(1)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12640321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Ischaemic Bowel Diseases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1599033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2000" dirty="0"/>
              <a:t>Ischaemic bowel diseases can be classified into 3 main types:</a:t>
            </a:r>
          </a:p>
          <a:p>
            <a:pPr>
              <a:buFontTx/>
              <a:buChar char="-"/>
            </a:pPr>
            <a:r>
              <a:rPr lang="en-US" sz="2000" dirty="0"/>
              <a:t>Acute mesenteric </a:t>
            </a:r>
            <a:r>
              <a:rPr lang="en-US" sz="2000" dirty="0" err="1"/>
              <a:t>ischaemia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Chronic mesenteric </a:t>
            </a:r>
            <a:r>
              <a:rPr lang="en-US" sz="2000" dirty="0" err="1"/>
              <a:t>ischaemia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Ischaemic colitis</a:t>
            </a:r>
          </a:p>
          <a:p>
            <a:pPr>
              <a:buFontTx/>
              <a:buChar char="-"/>
            </a:pPr>
            <a:endParaRPr lang="en-US" sz="2000" dirty="0"/>
          </a:p>
          <a:p>
            <a:pPr marL="177800" indent="0">
              <a:buNone/>
            </a:pPr>
            <a:r>
              <a:rPr lang="en-US" sz="2000" dirty="0"/>
              <a:t>Acute &amp; chronic mesenteric </a:t>
            </a:r>
            <a:r>
              <a:rPr lang="en-US" sz="2000" dirty="0" err="1"/>
              <a:t>ischaemia</a:t>
            </a:r>
            <a:r>
              <a:rPr lang="en-US" sz="2000" dirty="0"/>
              <a:t> almost always affect the small bowel, whereas </a:t>
            </a:r>
            <a:r>
              <a:rPr lang="en-US" sz="2000" dirty="0" err="1"/>
              <a:t>ischaemic</a:t>
            </a:r>
            <a:r>
              <a:rPr lang="en-US" sz="2000" dirty="0"/>
              <a:t> colitis affects the large bowel. </a:t>
            </a:r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51399" y="1599033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sz="2000" dirty="0"/>
              <a:t>The bowel mostly gets its blood supply from the superior &amp; inferior mesenteric arteries.</a:t>
            </a:r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r>
              <a:rPr lang="en-US" sz="2000" dirty="0"/>
              <a:t>”Watershed areas” like the splenic flexure &amp; caecum are the most susceptible to </a:t>
            </a:r>
            <a:r>
              <a:rPr lang="en-US" sz="2000" dirty="0" err="1"/>
              <a:t>ischaemia</a:t>
            </a:r>
            <a:r>
              <a:rPr lang="en-US" sz="2000" dirty="0"/>
              <a:t>.</a:t>
            </a:r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2000" dirty="0"/>
          </a:p>
        </p:txBody>
      </p:sp>
      <p:pic>
        <p:nvPicPr>
          <p:cNvPr id="18434" name="Picture 2" descr="Image result for bowel blood supply">
            <a:extLst>
              <a:ext uri="{FF2B5EF4-FFF2-40B4-BE49-F238E27FC236}">
                <a16:creationId xmlns:a16="http://schemas.microsoft.com/office/drawing/2014/main" id="{CA2A0CD4-8C75-374E-8800-17D1EF5D0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972857"/>
            <a:ext cx="2374900" cy="288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63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Mesenteric </a:t>
            </a:r>
            <a:r>
              <a:rPr lang="en-US" dirty="0" err="1"/>
              <a:t>Ischaemia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99135"/>
            <a:ext cx="4038600" cy="406219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Superior mesenteric artery(SMA) </a:t>
            </a:r>
            <a:r>
              <a:rPr lang="en-US" sz="2000" b="1" dirty="0">
                <a:solidFill>
                  <a:srgbClr val="FF0000"/>
                </a:solidFill>
              </a:rPr>
              <a:t>thrombosis 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SMA embolism (due to AF)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Mesenteric vein thrombosis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Typically young patients who are in </a:t>
            </a:r>
            <a:r>
              <a:rPr lang="en-US" sz="1600" b="1" dirty="0" err="1">
                <a:solidFill>
                  <a:schemeClr val="tx1"/>
                </a:solidFill>
              </a:rPr>
              <a:t>hypercoaguable</a:t>
            </a:r>
            <a:r>
              <a:rPr lang="en-US" sz="1600" b="1" dirty="0">
                <a:solidFill>
                  <a:schemeClr val="tx1"/>
                </a:solidFill>
              </a:rPr>
              <a:t> states</a:t>
            </a: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Non-occlusive disease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eg. poor blood flow, poor cardiac output</a:t>
            </a:r>
          </a:p>
          <a:p>
            <a:pPr marL="6096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140201" y="1425572"/>
            <a:ext cx="474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Clinical Presentation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21DF30-D4D6-6744-9BA1-836B99152DAD}"/>
              </a:ext>
            </a:extLst>
          </p:cNvPr>
          <p:cNvSpPr txBox="1">
            <a:spLocks/>
          </p:cNvSpPr>
          <p:nvPr/>
        </p:nvSpPr>
        <p:spPr>
          <a:xfrm>
            <a:off x="4495801" y="2299135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Classical triad: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Acute, severe </a:t>
            </a:r>
            <a:r>
              <a:rPr lang="en-US" sz="2000" b="1" dirty="0" err="1">
                <a:solidFill>
                  <a:schemeClr val="tx1"/>
                </a:solidFill>
              </a:rPr>
              <a:t>abdo</a:t>
            </a:r>
            <a:r>
              <a:rPr lang="en-US" sz="2000" b="1" dirty="0">
                <a:solidFill>
                  <a:schemeClr val="tx1"/>
                </a:solidFill>
              </a:rPr>
              <a:t> pain</a:t>
            </a:r>
          </a:p>
          <a:p>
            <a:pPr lvl="2"/>
            <a:r>
              <a:rPr lang="en-US" sz="1200" b="1" dirty="0">
                <a:solidFill>
                  <a:schemeClr val="tx1"/>
                </a:solidFill>
              </a:rPr>
              <a:t>Usually constant &amp; central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No </a:t>
            </a:r>
            <a:r>
              <a:rPr lang="en-US" sz="2000" b="1" dirty="0" err="1">
                <a:solidFill>
                  <a:schemeClr val="tx1"/>
                </a:solidFill>
              </a:rPr>
              <a:t>abdo</a:t>
            </a:r>
            <a:r>
              <a:rPr lang="en-US" sz="2000" b="1" dirty="0">
                <a:solidFill>
                  <a:schemeClr val="tx1"/>
                </a:solidFill>
              </a:rPr>
              <a:t> signs on exam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Rapid </a:t>
            </a:r>
            <a:r>
              <a:rPr lang="en-US" sz="2000" b="1" dirty="0" err="1">
                <a:solidFill>
                  <a:schemeClr val="tx1"/>
                </a:solidFill>
              </a:rPr>
              <a:t>hypovolaemia</a:t>
            </a:r>
            <a:r>
              <a:rPr lang="en-US" sz="2000" b="1" dirty="0">
                <a:solidFill>
                  <a:schemeClr val="tx1"/>
                </a:solidFill>
              </a:rPr>
              <a:t> &gt; shock</a:t>
            </a:r>
          </a:p>
          <a:p>
            <a:pPr marL="17780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The symptoms are often way out of proportion with clinical signs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If you see AF with severe </a:t>
            </a:r>
            <a:r>
              <a:rPr lang="en-US" sz="2000" b="1" dirty="0" err="1">
                <a:solidFill>
                  <a:srgbClr val="FF0000"/>
                </a:solidFill>
              </a:rPr>
              <a:t>abdo</a:t>
            </a:r>
            <a:r>
              <a:rPr lang="en-US" sz="2000" b="1" dirty="0">
                <a:solidFill>
                  <a:srgbClr val="FF0000"/>
                </a:solidFill>
              </a:rPr>
              <a:t> pain, think AMI</a:t>
            </a: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1A52C-534B-8B4A-8193-33E082F7F15F}"/>
              </a:ext>
            </a:extLst>
          </p:cNvPr>
          <p:cNvSpPr txBox="1"/>
          <p:nvPr/>
        </p:nvSpPr>
        <p:spPr>
          <a:xfrm>
            <a:off x="457204" y="1417636"/>
            <a:ext cx="41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/>
              <a:t>Aetiology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5665258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Mesenteric </a:t>
            </a:r>
            <a:r>
              <a:rPr lang="en-US" dirty="0" err="1"/>
              <a:t>Ischaemia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99135"/>
            <a:ext cx="4114799" cy="4062195"/>
          </a:xfrm>
        </p:spPr>
        <p:txBody>
          <a:bodyPr/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Bloods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^^Hb due to blood loss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Persistent metabolic acidosis due to </a:t>
            </a:r>
            <a:r>
              <a:rPr lang="en-US" sz="1600" b="1" dirty="0" err="1">
                <a:solidFill>
                  <a:schemeClr val="tx1"/>
                </a:solidFill>
              </a:rPr>
              <a:t>ischaemia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Abdo x-ray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Used to rule out bowel obstruction</a:t>
            </a:r>
          </a:p>
          <a:p>
            <a:pPr marL="6096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1A52C-534B-8B4A-8193-33E082F7F15F}"/>
              </a:ext>
            </a:extLst>
          </p:cNvPr>
          <p:cNvSpPr txBox="1"/>
          <p:nvPr/>
        </p:nvSpPr>
        <p:spPr>
          <a:xfrm>
            <a:off x="457203" y="1417636"/>
            <a:ext cx="822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Diagnosis/Investigations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CEC150-B475-1E45-ACF3-FA283962D44D}"/>
              </a:ext>
            </a:extLst>
          </p:cNvPr>
          <p:cNvSpPr txBox="1">
            <a:spLocks/>
          </p:cNvSpPr>
          <p:nvPr/>
        </p:nvSpPr>
        <p:spPr>
          <a:xfrm>
            <a:off x="4648200" y="2299134"/>
            <a:ext cx="4114799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Laparoscopy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Used to </a:t>
            </a:r>
            <a:r>
              <a:rPr lang="en-US" sz="1600" b="1" dirty="0" err="1">
                <a:solidFill>
                  <a:schemeClr val="tx1"/>
                </a:solidFill>
              </a:rPr>
              <a:t>visualise</a:t>
            </a:r>
            <a:r>
              <a:rPr lang="en-US" sz="1600" b="1" dirty="0">
                <a:solidFill>
                  <a:schemeClr val="tx1"/>
                </a:solidFill>
              </a:rPr>
              <a:t> the necrosis</a:t>
            </a: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CT/MRI angiography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Non-invasive way to look at arteries to see blockages, but is a difficult scan to perform</a:t>
            </a:r>
          </a:p>
          <a:p>
            <a:pPr marL="609600" lvl="1" indent="0">
              <a:buFont typeface="Arial"/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73D48-35C4-714D-AEF0-0918B576DA9B}"/>
              </a:ext>
            </a:extLst>
          </p:cNvPr>
          <p:cNvSpPr txBox="1"/>
          <p:nvPr/>
        </p:nvSpPr>
        <p:spPr>
          <a:xfrm>
            <a:off x="1676400" y="5359400"/>
            <a:ext cx="64643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Chronic mesenteric </a:t>
            </a:r>
            <a:r>
              <a:rPr lang="en-US" dirty="0" err="1">
                <a:solidFill>
                  <a:srgbClr val="00B0F0"/>
                </a:solidFill>
              </a:rPr>
              <a:t>ischaemia</a:t>
            </a:r>
            <a:r>
              <a:rPr lang="en-US" dirty="0">
                <a:solidFill>
                  <a:srgbClr val="00B0F0"/>
                </a:solidFill>
              </a:rPr>
              <a:t> is very similar to AMI, except the symptoms are on a lower level &amp; persist for much longer. It is described as “abdominal angina”</a:t>
            </a:r>
          </a:p>
        </p:txBody>
      </p:sp>
    </p:spTree>
    <p:extLst>
      <p:ext uri="{BB962C8B-B14F-4D97-AF65-F5344CB8AC3E}">
        <p14:creationId xmlns:p14="http://schemas.microsoft.com/office/powerpoint/2010/main" val="37159839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Mesenteric </a:t>
            </a:r>
            <a:r>
              <a:rPr lang="en-US" dirty="0" err="1"/>
              <a:t>Ischaemia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99135"/>
            <a:ext cx="4114799" cy="4062195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Fluid resuscitation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Antibiotics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Metronidazole, Gentamicin</a:t>
            </a:r>
          </a:p>
          <a:p>
            <a:pPr lvl="1"/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IV Heparin to reduce clotting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Surgery to remove necrotic bowel</a:t>
            </a:r>
          </a:p>
          <a:p>
            <a:pPr marL="6096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1A52C-534B-8B4A-8193-33E082F7F15F}"/>
              </a:ext>
            </a:extLst>
          </p:cNvPr>
          <p:cNvSpPr txBox="1"/>
          <p:nvPr/>
        </p:nvSpPr>
        <p:spPr>
          <a:xfrm>
            <a:off x="457203" y="1417636"/>
            <a:ext cx="419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Management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CEC150-B475-1E45-ACF3-FA283962D44D}"/>
              </a:ext>
            </a:extLst>
          </p:cNvPr>
          <p:cNvSpPr txBox="1">
            <a:spLocks/>
          </p:cNvSpPr>
          <p:nvPr/>
        </p:nvSpPr>
        <p:spPr>
          <a:xfrm>
            <a:off x="4648200" y="2299134"/>
            <a:ext cx="4114799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Sepsis</a:t>
            </a:r>
            <a:endParaRPr lang="en-US" sz="1600" b="1" dirty="0">
              <a:solidFill>
                <a:schemeClr val="tx1"/>
              </a:solidFill>
            </a:endParaRPr>
          </a:p>
          <a:p>
            <a:pPr lvl="1"/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Peritonitis</a:t>
            </a:r>
            <a:endParaRPr lang="en-US" sz="1600" b="1" dirty="0">
              <a:solidFill>
                <a:schemeClr val="tx1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B359F-2EA8-3849-B972-5C6AA7DC541A}"/>
              </a:ext>
            </a:extLst>
          </p:cNvPr>
          <p:cNvSpPr txBox="1"/>
          <p:nvPr/>
        </p:nvSpPr>
        <p:spPr>
          <a:xfrm>
            <a:off x="4495800" y="1417636"/>
            <a:ext cx="419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Complications</a:t>
            </a:r>
          </a:p>
        </p:txBody>
      </p:sp>
      <p:pic>
        <p:nvPicPr>
          <p:cNvPr id="19458" name="Picture 2" descr="Image result for acute mesenteric ischemia">
            <a:extLst>
              <a:ext uri="{FF2B5EF4-FFF2-40B4-BE49-F238E27FC236}">
                <a16:creationId xmlns:a16="http://schemas.microsoft.com/office/drawing/2014/main" id="{588AE8EC-9852-7A4C-92D4-BEA94C2B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9610" r="15656" b="6917"/>
          <a:stretch/>
        </p:blipFill>
        <p:spPr bwMode="auto">
          <a:xfrm>
            <a:off x="4895850" y="3750544"/>
            <a:ext cx="3619497" cy="2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130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Ischaemic colitis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99135"/>
            <a:ext cx="4038600" cy="4062195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Thrombosis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Emboli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Low flow states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Low cardiac output/arrhythmias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Surgery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Vasculitis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Coagulation disorders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Oral contraceptive pill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Idiopathic </a:t>
            </a:r>
          </a:p>
          <a:p>
            <a:pPr marL="6096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140201" y="1425572"/>
            <a:ext cx="474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Clinical Presentation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21DF30-D4D6-6744-9BA1-836B99152DAD}"/>
              </a:ext>
            </a:extLst>
          </p:cNvPr>
          <p:cNvSpPr txBox="1">
            <a:spLocks/>
          </p:cNvSpPr>
          <p:nvPr/>
        </p:nvSpPr>
        <p:spPr>
          <a:xfrm>
            <a:off x="4495801" y="2299135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Sudden onset LIF pain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Passage of bright red blood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Signs of </a:t>
            </a:r>
            <a:r>
              <a:rPr lang="en-US" sz="2000" b="1" dirty="0" err="1">
                <a:solidFill>
                  <a:srgbClr val="FF0000"/>
                </a:solidFill>
              </a:rPr>
              <a:t>hypovolaemic</a:t>
            </a:r>
            <a:r>
              <a:rPr lang="en-US" sz="2000" b="1" dirty="0">
                <a:solidFill>
                  <a:srgbClr val="FF0000"/>
                </a:solidFill>
              </a:rPr>
              <a:t> shock</a:t>
            </a: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1A52C-534B-8B4A-8193-33E082F7F15F}"/>
              </a:ext>
            </a:extLst>
          </p:cNvPr>
          <p:cNvSpPr txBox="1"/>
          <p:nvPr/>
        </p:nvSpPr>
        <p:spPr>
          <a:xfrm>
            <a:off x="457204" y="1417636"/>
            <a:ext cx="41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/>
              <a:t>Aetiology</a:t>
            </a:r>
            <a:endParaRPr lang="en-US" sz="3600" b="1" u="sng" dirty="0"/>
          </a:p>
        </p:txBody>
      </p:sp>
      <p:pic>
        <p:nvPicPr>
          <p:cNvPr id="20484" name="Picture 4" descr="Image result for inferior mesenteric artery">
            <a:extLst>
              <a:ext uri="{FF2B5EF4-FFF2-40B4-BE49-F238E27FC236}">
                <a16:creationId xmlns:a16="http://schemas.microsoft.com/office/drawing/2014/main" id="{C701F8C2-27F4-794D-9681-47661EA1C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4266774"/>
            <a:ext cx="3221038" cy="25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600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Ischaemic colitis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99135"/>
            <a:ext cx="4038600" cy="4062195"/>
          </a:xfrm>
        </p:spPr>
        <p:txBody>
          <a:bodyPr/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Urgent CT to rule out perforation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Flexible sigmoidoscopy w/ biopsy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Will show epithelial cell apoptosis</a:t>
            </a:r>
          </a:p>
          <a:p>
            <a:pPr marL="6096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201" y="1425572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Diagnosis/Investigations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21DF30-D4D6-6744-9BA1-836B99152DAD}"/>
              </a:ext>
            </a:extLst>
          </p:cNvPr>
          <p:cNvSpPr txBox="1">
            <a:spLocks/>
          </p:cNvSpPr>
          <p:nvPr/>
        </p:nvSpPr>
        <p:spPr>
          <a:xfrm>
            <a:off x="4495801" y="2299135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Colonoscopy w/ biopsy = Gold standard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Only done AFTER patient has fully recovered to exclude the formation of a strictures at the site and to confirm mucosal healing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Barium enema</a:t>
            </a: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25707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Ischaemic colitis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2063968"/>
            <a:ext cx="4038599" cy="4062195"/>
          </a:xfrm>
        </p:spPr>
        <p:txBody>
          <a:bodyPr/>
          <a:lstStyle/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2299135"/>
            <a:ext cx="4038600" cy="4062195"/>
          </a:xfrm>
        </p:spPr>
        <p:txBody>
          <a:bodyPr/>
          <a:lstStyle/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Most patients will be fine with only symptomatic treatment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Fluid replacement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Antibiotics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Reduce infection risks due to translocation of bacteria across the drying bowel wall</a:t>
            </a:r>
          </a:p>
          <a:p>
            <a:pPr marL="609600" lvl="1" indent="0"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2D2F-9C0D-4D40-942A-9882C49F3C14}"/>
              </a:ext>
            </a:extLst>
          </p:cNvPr>
          <p:cNvSpPr txBox="1"/>
          <p:nvPr/>
        </p:nvSpPr>
        <p:spPr>
          <a:xfrm>
            <a:off x="457201" y="1425572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Management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721DF30-D4D6-6744-9BA1-836B99152DAD}"/>
              </a:ext>
            </a:extLst>
          </p:cNvPr>
          <p:cNvSpPr txBox="1">
            <a:spLocks/>
          </p:cNvSpPr>
          <p:nvPr/>
        </p:nvSpPr>
        <p:spPr>
          <a:xfrm>
            <a:off x="4495801" y="2299135"/>
            <a:ext cx="4038600" cy="40621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Strictures at the disease site are common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Gangrenous </a:t>
            </a:r>
            <a:r>
              <a:rPr lang="en-US" sz="2000" b="1" dirty="0" err="1">
                <a:solidFill>
                  <a:schemeClr val="tx1"/>
                </a:solidFill>
              </a:rPr>
              <a:t>ischaemic</a:t>
            </a:r>
            <a:r>
              <a:rPr lang="en-US" sz="2000" b="1" dirty="0">
                <a:solidFill>
                  <a:schemeClr val="tx1"/>
                </a:solidFill>
              </a:rPr>
              <a:t> colitis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Peritonitis &amp; </a:t>
            </a:r>
            <a:r>
              <a:rPr lang="en-US" sz="1200" b="1" dirty="0" err="1">
                <a:solidFill>
                  <a:schemeClr val="tx1"/>
                </a:solidFill>
              </a:rPr>
              <a:t>hypovolaemic</a:t>
            </a:r>
            <a:r>
              <a:rPr lang="en-US" sz="1200" b="1" dirty="0">
                <a:solidFill>
                  <a:schemeClr val="tx1"/>
                </a:solidFill>
              </a:rPr>
              <a:t> shock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Will require surgical intervention</a:t>
            </a:r>
          </a:p>
          <a:p>
            <a:pPr marL="609600" lvl="1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609600" lvl="1" indent="0">
              <a:buFont typeface="Arial"/>
              <a:buNone/>
            </a:pPr>
            <a:endParaRPr lang="en-US" sz="1600" dirty="0"/>
          </a:p>
          <a:p>
            <a:pPr marL="609600" lvl="1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01504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3467"/>
            <a:ext cx="9144000" cy="1851066"/>
          </a:xfrm>
        </p:spPr>
        <p:txBody>
          <a:bodyPr/>
          <a:lstStyle/>
          <a:p>
            <a:r>
              <a:rPr lang="en-US" sz="4800" dirty="0"/>
              <a:t>Any questions or anything you want me to recap?</a:t>
            </a:r>
          </a:p>
        </p:txBody>
      </p:sp>
    </p:spTree>
    <p:extLst>
      <p:ext uri="{BB962C8B-B14F-4D97-AF65-F5344CB8AC3E}">
        <p14:creationId xmlns:p14="http://schemas.microsoft.com/office/powerpoint/2010/main" val="30511327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Peer Teaching Society is not liable for false or misleading information…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0" y="762000"/>
            <a:ext cx="9144000" cy="42037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8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8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Questions!!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But first feedback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Wingdings" pitchFamily="2" charset="2"/>
              </a:rPr>
              <a:t>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A24DC9-38A2-844B-B5A8-CD4FC0B9EE20}"/>
              </a:ext>
            </a:extLst>
          </p:cNvPr>
          <p:cNvSpPr/>
          <p:nvPr/>
        </p:nvSpPr>
        <p:spPr>
          <a:xfrm>
            <a:off x="1546606" y="177900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Questions!!</a:t>
            </a:r>
          </a:p>
        </p:txBody>
      </p:sp>
    </p:spTree>
    <p:extLst>
      <p:ext uri="{BB962C8B-B14F-4D97-AF65-F5344CB8AC3E}">
        <p14:creationId xmlns:p14="http://schemas.microsoft.com/office/powerpoint/2010/main" val="35401886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3467"/>
            <a:ext cx="9144000" cy="1851066"/>
          </a:xfrm>
        </p:spPr>
        <p:txBody>
          <a:bodyPr/>
          <a:lstStyle/>
          <a:p>
            <a:r>
              <a:rPr lang="en-US" sz="4800" dirty="0"/>
              <a:t>A quick game of “name that disease”</a:t>
            </a:r>
          </a:p>
        </p:txBody>
      </p:sp>
    </p:spTree>
    <p:extLst>
      <p:ext uri="{BB962C8B-B14F-4D97-AF65-F5344CB8AC3E}">
        <p14:creationId xmlns:p14="http://schemas.microsoft.com/office/powerpoint/2010/main" val="378235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Coeliac disease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8A94-C739-1946-93E9-B3EE03E3C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336800"/>
            <a:ext cx="4267199" cy="3789363"/>
          </a:xfrm>
        </p:spPr>
        <p:txBody>
          <a:bodyPr/>
          <a:lstStyle/>
          <a:p>
            <a:r>
              <a:rPr lang="en-US" sz="2400" dirty="0"/>
              <a:t>Aphthous ulcers</a:t>
            </a:r>
          </a:p>
          <a:p>
            <a:r>
              <a:rPr lang="en-US" sz="2400" dirty="0"/>
              <a:t>Angular stomatitis</a:t>
            </a:r>
          </a:p>
          <a:p>
            <a:pPr marL="177800" indent="0">
              <a:buNone/>
            </a:pPr>
            <a:endParaRPr lang="en-US" sz="2400" dirty="0"/>
          </a:p>
          <a:p>
            <a:pPr marL="177800" indent="0">
              <a:buNone/>
            </a:pP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04F5-7AA7-BA4C-B714-6822C08ECC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064000" y="2336800"/>
            <a:ext cx="4622799" cy="3789363"/>
          </a:xfrm>
        </p:spPr>
        <p:txBody>
          <a:bodyPr/>
          <a:lstStyle/>
          <a:p>
            <a:r>
              <a:rPr lang="en-US" sz="2400" dirty="0"/>
              <a:t>Osteomalacia</a:t>
            </a:r>
          </a:p>
          <a:p>
            <a:pPr lvl="1"/>
            <a:r>
              <a:rPr lang="en-US" sz="2000" dirty="0"/>
              <a:t>Decreased absorption of Vitamin D</a:t>
            </a:r>
          </a:p>
          <a:p>
            <a:r>
              <a:rPr lang="en-US" sz="2400" dirty="0"/>
              <a:t>Failure to thrive (children)</a:t>
            </a:r>
          </a:p>
          <a:p>
            <a:r>
              <a:rPr lang="en-US" sz="2400" dirty="0"/>
              <a:t>Dermatitis herpetiformis</a:t>
            </a:r>
          </a:p>
          <a:p>
            <a:pPr lvl="1"/>
            <a:r>
              <a:rPr lang="en-US" sz="2000" dirty="0"/>
              <a:t>Raised red patched of skin</a:t>
            </a:r>
          </a:p>
          <a:p>
            <a:pPr lvl="1"/>
            <a:r>
              <a:rPr lang="en-US" sz="2000" dirty="0"/>
              <a:t>Blisters, burst with scratching</a:t>
            </a:r>
          </a:p>
          <a:p>
            <a:pPr lvl="1"/>
            <a:r>
              <a:rPr lang="en-US" sz="2000" dirty="0"/>
              <a:t>Elbows, knees, buttocks, torso, scalp</a:t>
            </a:r>
          </a:p>
          <a:p>
            <a:pPr lvl="1"/>
            <a:r>
              <a:rPr lang="en-US" sz="2000" dirty="0"/>
              <a:t>Deposition of IgA in skin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65A77-8402-43A4-9D7F-54B9B24EFA88}"/>
              </a:ext>
            </a:extLst>
          </p:cNvPr>
          <p:cNvSpPr txBox="1"/>
          <p:nvPr/>
        </p:nvSpPr>
        <p:spPr>
          <a:xfrm>
            <a:off x="2049462" y="1449605"/>
            <a:ext cx="504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Clinical presentation (2)</a:t>
            </a:r>
            <a:endParaRPr lang="en-GB" sz="3600" u="sng" dirty="0"/>
          </a:p>
        </p:txBody>
      </p:sp>
      <p:pic>
        <p:nvPicPr>
          <p:cNvPr id="2052" name="Picture 4" descr="Image result for angular stomatitis">
            <a:extLst>
              <a:ext uri="{FF2B5EF4-FFF2-40B4-BE49-F238E27FC236}">
                <a16:creationId xmlns:a16="http://schemas.microsoft.com/office/drawing/2014/main" id="{87F25744-24A7-4435-AFF9-456139DD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5" y="3613804"/>
            <a:ext cx="2735263" cy="20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244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IBS, UC, Crohn’s or coeliac?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1066800" lvl="1" indent="-457200">
              <a:buFont typeface="Arial"/>
              <a:buAutoNum type="arabicParenR"/>
            </a:pPr>
            <a:r>
              <a:rPr lang="en-US" sz="2000" dirty="0"/>
              <a:t>Continuous lesions</a:t>
            </a:r>
          </a:p>
          <a:p>
            <a:pPr marL="1066800" lvl="1" indent="-457200">
              <a:buFont typeface="Arial"/>
              <a:buAutoNum type="arabicParenR"/>
            </a:pPr>
            <a:r>
              <a:rPr lang="en-US" sz="2000" dirty="0"/>
              <a:t>Can be managed with TCAs or SSRIs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Transmural lesions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Nocturnal </a:t>
            </a:r>
            <a:r>
              <a:rPr lang="en-US" sz="2000" dirty="0" err="1"/>
              <a:t>diarrhoea</a:t>
            </a:r>
            <a:endParaRPr lang="en-US" sz="2000" dirty="0"/>
          </a:p>
          <a:p>
            <a:pPr marL="1066800" lvl="1" indent="-457200">
              <a:buAutoNum type="arabicParenR"/>
            </a:pPr>
            <a:r>
              <a:rPr lang="en-US" sz="2000" dirty="0"/>
              <a:t>Villous atrophy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Mucoid </a:t>
            </a:r>
            <a:r>
              <a:rPr lang="en-US" sz="2000" dirty="0" err="1"/>
              <a:t>diarrhoea</a:t>
            </a:r>
            <a:endParaRPr lang="en-US" sz="2000" dirty="0"/>
          </a:p>
          <a:p>
            <a:pPr marL="1066800" lvl="1" indent="-457200">
              <a:buFont typeface="Arial"/>
              <a:buAutoNum type="arabicParenR"/>
            </a:pPr>
            <a:r>
              <a:rPr lang="en-US" sz="2000" dirty="0"/>
              <a:t>Dermatitis herpetiformis</a:t>
            </a:r>
          </a:p>
          <a:p>
            <a:pPr marL="1066800" lvl="1" indent="-457200">
              <a:buAutoNum type="arabicParenR"/>
            </a:pPr>
            <a:r>
              <a:rPr lang="en-US" sz="2000" dirty="0" err="1"/>
              <a:t>pANCA</a:t>
            </a:r>
            <a:r>
              <a:rPr lang="en-US" sz="2000" dirty="0"/>
              <a:t> positive IBD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Smoking is a protective factor for this disease</a:t>
            </a:r>
          </a:p>
          <a:p>
            <a:pPr marL="1066800" lvl="1" indent="-457200">
              <a:buAutoNum type="arabicParenR"/>
            </a:pPr>
            <a:r>
              <a:rPr lang="en-US" sz="2000" dirty="0" err="1"/>
              <a:t>tTG</a:t>
            </a:r>
            <a:r>
              <a:rPr lang="en-US" sz="2000" dirty="0"/>
              <a:t> &amp; EMA positive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Has 3 distinct sub-types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Can use methotrexate to maintain remission</a:t>
            </a:r>
          </a:p>
        </p:txBody>
      </p:sp>
    </p:spTree>
    <p:extLst>
      <p:ext uri="{BB962C8B-B14F-4D97-AF65-F5344CB8AC3E}">
        <p14:creationId xmlns:p14="http://schemas.microsoft.com/office/powerpoint/2010/main" val="16577415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IBS, UC, Crohn’s or coeliac?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1066800" lvl="1" indent="-457200">
              <a:buFont typeface="Arial"/>
              <a:buAutoNum type="arabicParenR"/>
            </a:pPr>
            <a:r>
              <a:rPr lang="en-US" sz="2000" dirty="0"/>
              <a:t>Continuous lesions - UC</a:t>
            </a:r>
          </a:p>
          <a:p>
            <a:pPr marL="1066800" lvl="1" indent="-457200">
              <a:buFont typeface="Arial"/>
              <a:buAutoNum type="arabicParenR"/>
            </a:pPr>
            <a:r>
              <a:rPr lang="en-US" sz="2000" dirty="0"/>
              <a:t>Can be managed with TCAs or SSRIs - IBS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Transmural lesions - Crohn’s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Nocturnal </a:t>
            </a:r>
            <a:r>
              <a:rPr lang="en-US" sz="2000" dirty="0" err="1"/>
              <a:t>diarrhoea</a:t>
            </a:r>
            <a:r>
              <a:rPr lang="en-US" sz="2000" dirty="0"/>
              <a:t> – IBD, not IBS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Villous atrophy - Coeliac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Mucoid </a:t>
            </a:r>
            <a:r>
              <a:rPr lang="en-US" sz="2000" dirty="0" err="1"/>
              <a:t>diarrhoea</a:t>
            </a:r>
            <a:r>
              <a:rPr lang="en-US" sz="2000" dirty="0"/>
              <a:t> - UC</a:t>
            </a:r>
          </a:p>
          <a:p>
            <a:pPr marL="1066800" lvl="1" indent="-457200">
              <a:buFont typeface="Arial"/>
              <a:buAutoNum type="arabicParenR"/>
            </a:pPr>
            <a:r>
              <a:rPr lang="en-US" sz="2000" dirty="0"/>
              <a:t>Dermatitis herpetiformis - Coeliac</a:t>
            </a:r>
          </a:p>
          <a:p>
            <a:pPr marL="1066800" lvl="1" indent="-457200">
              <a:buAutoNum type="arabicParenR"/>
            </a:pPr>
            <a:r>
              <a:rPr lang="en-US" sz="2000" dirty="0" err="1"/>
              <a:t>pANCA</a:t>
            </a:r>
            <a:r>
              <a:rPr lang="en-US" sz="2000" dirty="0"/>
              <a:t> positive - UC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Smoking is a protective factor for this disease - UC</a:t>
            </a:r>
          </a:p>
          <a:p>
            <a:pPr marL="1066800" lvl="1" indent="-457200">
              <a:buAutoNum type="arabicParenR"/>
            </a:pPr>
            <a:r>
              <a:rPr lang="en-US" sz="2000" dirty="0" err="1"/>
              <a:t>tTG</a:t>
            </a:r>
            <a:r>
              <a:rPr lang="en-US" sz="2000" dirty="0"/>
              <a:t> &amp; EMA positive - Coeliac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Has 3 distinct sub-types - IBS</a:t>
            </a:r>
          </a:p>
          <a:p>
            <a:pPr marL="1066800" lvl="1" indent="-457200">
              <a:buAutoNum type="arabicParenR"/>
            </a:pPr>
            <a:r>
              <a:rPr lang="en-US" sz="2000" dirty="0"/>
              <a:t>Can use methotrexate to maintain remission – Crohn’s</a:t>
            </a:r>
          </a:p>
        </p:txBody>
      </p:sp>
    </p:spTree>
    <p:extLst>
      <p:ext uri="{BB962C8B-B14F-4D97-AF65-F5344CB8AC3E}">
        <p14:creationId xmlns:p14="http://schemas.microsoft.com/office/powerpoint/2010/main" val="1919106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3467"/>
            <a:ext cx="9144000" cy="1851066"/>
          </a:xfrm>
        </p:spPr>
        <p:txBody>
          <a:bodyPr/>
          <a:lstStyle/>
          <a:p>
            <a:r>
              <a:rPr lang="en-US" sz="4800" dirty="0"/>
              <a:t>Some more traditional SBAs for you…</a:t>
            </a:r>
          </a:p>
        </p:txBody>
      </p:sp>
    </p:spTree>
    <p:extLst>
      <p:ext uri="{BB962C8B-B14F-4D97-AF65-F5344CB8AC3E}">
        <p14:creationId xmlns:p14="http://schemas.microsoft.com/office/powerpoint/2010/main" val="17202800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 patient presents to you in your GP practice. She tells you that she has had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, abdominal pain and some bloating for months now, maybe even years. After asking her a few questions you ascertain that her stool is quite pale and often floats, it also has a rather vile stench. Looking at her past history, you notice she is known to have Hashimoto’s thyroiditis. 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What investigation should be offered to her to definitively confirm her most likely diagnosis?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Genetic testing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Colonoscopy + biopsy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Duodenal biopsy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DEXA scan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Serum antibody testing</a:t>
            </a:r>
          </a:p>
        </p:txBody>
      </p:sp>
    </p:spTree>
    <p:extLst>
      <p:ext uri="{BB962C8B-B14F-4D97-AF65-F5344CB8AC3E}">
        <p14:creationId xmlns:p14="http://schemas.microsoft.com/office/powerpoint/2010/main" val="41962521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 patient presents to you in your GP practice. She tells you that she has had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, abdominal pain and some bloating for months now, maybe even years. After asking her a few questions you ascertain that her stool is quite pale and often floats, it also has a rather vile stench. Looking at her past history, you notice she is known to have Hashimoto’s thyroiditis. 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What investigation should be offered to her to definitively confirm her most likely diagnosis?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Genetic testing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Colonoscopy + biopsy</a:t>
            </a:r>
          </a:p>
          <a:p>
            <a:pPr marL="952500" lvl="1" indent="-342900">
              <a:buAutoNum type="alphaUcParenR"/>
            </a:pPr>
            <a:r>
              <a:rPr lang="en-US" sz="2000" b="1" dirty="0">
                <a:solidFill>
                  <a:srgbClr val="FF0000"/>
                </a:solidFill>
              </a:rPr>
              <a:t>Duodenal biopsy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DEXA scan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Serum antibody testing</a:t>
            </a:r>
          </a:p>
        </p:txBody>
      </p:sp>
    </p:spTree>
    <p:extLst>
      <p:ext uri="{BB962C8B-B14F-4D97-AF65-F5344CB8AC3E}">
        <p14:creationId xmlns:p14="http://schemas.microsoft.com/office/powerpoint/2010/main" val="28764057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 woman presents to you with LLQ </a:t>
            </a:r>
            <a:r>
              <a:rPr lang="en-US" sz="1800" dirty="0" err="1">
                <a:solidFill>
                  <a:schemeClr val="tx1"/>
                </a:solidFill>
              </a:rPr>
              <a:t>abdo</a:t>
            </a:r>
            <a:r>
              <a:rPr lang="en-US" sz="1800" dirty="0">
                <a:solidFill>
                  <a:schemeClr val="tx1"/>
                </a:solidFill>
              </a:rPr>
              <a:t> pain with episodes of bloody &amp; mucoid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. You send him for a colonoscopy + biopsy; his results come back showing continual inflammatory lesions extending from the rectum.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What is the first line management to induce remission in this patient?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Prednisolone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Azathioprine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Infliximab</a:t>
            </a:r>
          </a:p>
          <a:p>
            <a:pPr marL="952500" lvl="1" indent="-342900">
              <a:buAutoNum type="alphaUcParenR"/>
            </a:pPr>
            <a:r>
              <a:rPr lang="en-US" sz="2000" dirty="0" err="1"/>
              <a:t>Olsalazine</a:t>
            </a: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Hydrocortisone</a:t>
            </a:r>
          </a:p>
        </p:txBody>
      </p:sp>
    </p:spTree>
    <p:extLst>
      <p:ext uri="{BB962C8B-B14F-4D97-AF65-F5344CB8AC3E}">
        <p14:creationId xmlns:p14="http://schemas.microsoft.com/office/powerpoint/2010/main" val="38959395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 gentleman presents to you with LLQ </a:t>
            </a:r>
            <a:r>
              <a:rPr lang="en-US" sz="1800" dirty="0" err="1">
                <a:solidFill>
                  <a:schemeClr val="tx1"/>
                </a:solidFill>
              </a:rPr>
              <a:t>abdo</a:t>
            </a:r>
            <a:r>
              <a:rPr lang="en-US" sz="1800" dirty="0">
                <a:solidFill>
                  <a:schemeClr val="tx1"/>
                </a:solidFill>
              </a:rPr>
              <a:t> pain with episodes of bloody &amp; mucoid </a:t>
            </a:r>
            <a:r>
              <a:rPr lang="en-US" sz="1800" dirty="0" err="1">
                <a:solidFill>
                  <a:schemeClr val="tx1"/>
                </a:solidFill>
              </a:rPr>
              <a:t>diarrhoea</a:t>
            </a:r>
            <a:r>
              <a:rPr lang="en-US" sz="1800" dirty="0">
                <a:solidFill>
                  <a:schemeClr val="tx1"/>
                </a:solidFill>
              </a:rPr>
              <a:t>. You send him for a colonoscopy + biopsy; his results come back showing continual inflammatory lesions extending from the rectum.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What is the first line management to induce remission in this patient?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Prednisolone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Azathioprine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Infliximab</a:t>
            </a:r>
          </a:p>
          <a:p>
            <a:pPr marL="952500" lvl="1" indent="-342900">
              <a:buAutoNum type="alphaUcParenR"/>
            </a:pPr>
            <a:r>
              <a:rPr lang="en-US" sz="2000" b="1" dirty="0" err="1">
                <a:solidFill>
                  <a:srgbClr val="FF0000"/>
                </a:solidFill>
              </a:rPr>
              <a:t>Olsalazine</a:t>
            </a:r>
            <a:endParaRPr lang="en-US" sz="2000" b="1" dirty="0">
              <a:solidFill>
                <a:srgbClr val="FF0000"/>
              </a:solidFill>
            </a:endParaRPr>
          </a:p>
          <a:p>
            <a:pPr marL="952500" lvl="1" indent="-342900">
              <a:buAutoNum type="alphaUcParenR"/>
            </a:pPr>
            <a:r>
              <a:rPr lang="en-US" sz="2000" dirty="0"/>
              <a:t>Hydrocortisone</a:t>
            </a:r>
          </a:p>
        </p:txBody>
      </p:sp>
    </p:spTree>
    <p:extLst>
      <p:ext uri="{BB962C8B-B14F-4D97-AF65-F5344CB8AC3E}">
        <p14:creationId xmlns:p14="http://schemas.microsoft.com/office/powerpoint/2010/main" val="5982136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 13 year-old child presents to you in A&amp;E with severe pain and vomiting. The pain has migrated over the last few hours from a dull ache around their umbilicus to what is now a sharp pain in the RLQ over McBurney’s point. Upon examination, you elicit guarding and rebound tenderness in this area.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Which of the following is the least common cause of acute appendicitis?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Trauma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Metastases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Intestinal worms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Bezoars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Lymphoid hyperplasia</a:t>
            </a:r>
          </a:p>
        </p:txBody>
      </p:sp>
    </p:spTree>
    <p:extLst>
      <p:ext uri="{BB962C8B-B14F-4D97-AF65-F5344CB8AC3E}">
        <p14:creationId xmlns:p14="http://schemas.microsoft.com/office/powerpoint/2010/main" val="1714440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 13 year-old child presents to you in A&amp;E with severe pain and vomiting. The pain has migrated over the last few hours from a dull ache around their umbilicus to what is now a sharp pain in the RLQ over McBurney’s point. Upon examination, you elicit guarding and rebound tenderness in this area.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Which of the following is the least common cause of acute appendicitis?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Trauma</a:t>
            </a:r>
          </a:p>
          <a:p>
            <a:pPr marL="952500" lvl="1" indent="-342900">
              <a:buAutoNum type="alphaUcParenR"/>
            </a:pPr>
            <a:r>
              <a:rPr lang="en-US" sz="2000" b="1" dirty="0">
                <a:solidFill>
                  <a:srgbClr val="FF0000"/>
                </a:solidFill>
              </a:rPr>
              <a:t>Metastases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Intestinal worms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Bezoars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Lymphoid hyperplasia</a:t>
            </a:r>
          </a:p>
        </p:txBody>
      </p:sp>
    </p:spTree>
    <p:extLst>
      <p:ext uri="{BB962C8B-B14F-4D97-AF65-F5344CB8AC3E}">
        <p14:creationId xmlns:p14="http://schemas.microsoft.com/office/powerpoint/2010/main" val="33531772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7D60-B1E3-F543-8EE7-203622B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594783-A86B-7045-B0C1-9F9E5FC4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599" cy="494369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An elderly gentleman presents to A&amp;E with constant pain throughout his abdomen as well as lots of distension. You find out he has not passed wind or emptied his bowels in 3 days. You listen to his abdomen as hear no bowel sounds. He is known to have bowel cancer.</a:t>
            </a:r>
          </a:p>
          <a:p>
            <a:pPr marL="6096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096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Which of the following is the 1</a:t>
            </a:r>
            <a:r>
              <a:rPr lang="en-US" sz="1800" baseline="30000" dirty="0">
                <a:solidFill>
                  <a:schemeClr val="tx1"/>
                </a:solidFill>
              </a:rPr>
              <a:t>st</a:t>
            </a:r>
            <a:r>
              <a:rPr lang="en-US" sz="1800" dirty="0">
                <a:solidFill>
                  <a:schemeClr val="tx1"/>
                </a:solidFill>
              </a:rPr>
              <a:t> line investigation used to confirm a diagnosis of a bowel obstruction?</a:t>
            </a:r>
          </a:p>
          <a:p>
            <a:pPr marL="609600" lvl="1" indent="0">
              <a:buNone/>
            </a:pPr>
            <a:endParaRPr lang="en-US" sz="2000" dirty="0"/>
          </a:p>
          <a:p>
            <a:pPr marL="952500" lvl="1" indent="-342900">
              <a:buAutoNum type="alphaUcParenR"/>
            </a:pPr>
            <a:r>
              <a:rPr lang="en-US" sz="2000" dirty="0"/>
              <a:t>MRI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Abdo x-ray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Ultrasound</a:t>
            </a:r>
          </a:p>
          <a:p>
            <a:pPr marL="952500" lvl="1" indent="-342900">
              <a:buAutoNum type="alphaUcParenR"/>
            </a:pPr>
            <a:r>
              <a:rPr lang="en-US" sz="2000" dirty="0">
                <a:solidFill>
                  <a:schemeClr val="tx1"/>
                </a:solidFill>
              </a:rPr>
              <a:t>CT</a:t>
            </a:r>
          </a:p>
          <a:p>
            <a:pPr marL="952500" lvl="1" indent="-342900">
              <a:buAutoNum type="alphaUcParenR"/>
            </a:pPr>
            <a:r>
              <a:rPr lang="en-US" sz="2000" dirty="0"/>
              <a:t>ERCP</a:t>
            </a:r>
          </a:p>
        </p:txBody>
      </p:sp>
    </p:spTree>
    <p:extLst>
      <p:ext uri="{BB962C8B-B14F-4D97-AF65-F5344CB8AC3E}">
        <p14:creationId xmlns:p14="http://schemas.microsoft.com/office/powerpoint/2010/main" val="1192392049"/>
      </p:ext>
    </p:extLst>
  </p:cSld>
  <p:clrMapOvr>
    <a:masterClrMapping/>
  </p:clrMapOvr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5158</Words>
  <Application>Microsoft Macintosh PowerPoint</Application>
  <PresentationFormat>On-screen Show (4:3)</PresentationFormat>
  <Paragraphs>1341</Paragraphs>
  <Slides>106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Arial</vt:lpstr>
      <vt:lpstr>Calibri</vt:lpstr>
      <vt:lpstr>Radley</vt:lpstr>
      <vt:lpstr>Peer Teaching Society Master Slides 2010</vt:lpstr>
      <vt:lpstr>PowerPoint Presentation</vt:lpstr>
      <vt:lpstr>     </vt:lpstr>
      <vt:lpstr>What we’re covering tonight</vt:lpstr>
      <vt:lpstr>Coeliac disease</vt:lpstr>
      <vt:lpstr>Coeliac disease</vt:lpstr>
      <vt:lpstr>Coeliac disease</vt:lpstr>
      <vt:lpstr>Coeliac disease</vt:lpstr>
      <vt:lpstr>Coeliac disease</vt:lpstr>
      <vt:lpstr>Coeliac disease</vt:lpstr>
      <vt:lpstr>Coeliac disease</vt:lpstr>
      <vt:lpstr>Coeliac disease</vt:lpstr>
      <vt:lpstr>Coeliac disease</vt:lpstr>
      <vt:lpstr>Coeliac disease</vt:lpstr>
      <vt:lpstr>Coeliac disease summary</vt:lpstr>
      <vt:lpstr>Inflammatory bowel disease (IBD)</vt:lpstr>
      <vt:lpstr>Inflammatory Bowel Disease (IBD)</vt:lpstr>
      <vt:lpstr>Ulcerative Colitis</vt:lpstr>
      <vt:lpstr>Ulcerative Colitis</vt:lpstr>
      <vt:lpstr>Crohn’s disease</vt:lpstr>
      <vt:lpstr>Crohn’s disease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Crohn’s disease</vt:lpstr>
      <vt:lpstr>Ulcerative Colitis vs Crohn’s disease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Any questions before we move on?</vt:lpstr>
      <vt:lpstr>PowerPoint Presentation</vt:lpstr>
      <vt:lpstr>Acute Appendicitis</vt:lpstr>
      <vt:lpstr>Acute Appendicitis</vt:lpstr>
      <vt:lpstr>Acute Appendicitis</vt:lpstr>
      <vt:lpstr>Acute Appendicitis</vt:lpstr>
      <vt:lpstr>Acute Appendicitis</vt:lpstr>
      <vt:lpstr>Acute Appendicitis</vt:lpstr>
      <vt:lpstr>Acute Appendicitis</vt:lpstr>
      <vt:lpstr>Bowel Obstructions</vt:lpstr>
      <vt:lpstr>Small Bowel Obstruction</vt:lpstr>
      <vt:lpstr>Small Bowel Obstruction</vt:lpstr>
      <vt:lpstr>Small Bowel Obstruction</vt:lpstr>
      <vt:lpstr>Small Bowel Obstruction</vt:lpstr>
      <vt:lpstr>Large Bowel Obstruction</vt:lpstr>
      <vt:lpstr>Large Bowel Obstruction</vt:lpstr>
      <vt:lpstr>Large Bowel Obstruction</vt:lpstr>
      <vt:lpstr>Large Bowel Obstruction</vt:lpstr>
      <vt:lpstr>Pseudo-bowel Obstructions</vt:lpstr>
      <vt:lpstr>SUMMARY</vt:lpstr>
      <vt:lpstr>Diarrhoea</vt:lpstr>
      <vt:lpstr>Diarrhoea</vt:lpstr>
      <vt:lpstr>Ischaemic Bowel Diseases</vt:lpstr>
      <vt:lpstr>Acute Mesenteric Ischaemia</vt:lpstr>
      <vt:lpstr>Acute Mesenteric Ischaemia</vt:lpstr>
      <vt:lpstr>Acute Mesenteric Ischaemia</vt:lpstr>
      <vt:lpstr>Ischaemic colitis</vt:lpstr>
      <vt:lpstr>Ischaemic colitis</vt:lpstr>
      <vt:lpstr>Ischaemic colitis</vt:lpstr>
      <vt:lpstr>Any questions or anything you want me to recap?</vt:lpstr>
      <vt:lpstr>PowerPoint Presentation</vt:lpstr>
      <vt:lpstr>A quick game of “name that disease”</vt:lpstr>
      <vt:lpstr>IBS, UC, Crohn’s or coeliac?</vt:lpstr>
      <vt:lpstr>IBS, UC, Crohn’s or coeliac?</vt:lpstr>
      <vt:lpstr>Some more traditional SBAs for you…</vt:lpstr>
      <vt:lpstr>Question 1</vt:lpstr>
      <vt:lpstr>Question 1</vt:lpstr>
      <vt:lpstr>Question 2</vt:lpstr>
      <vt:lpstr>Question 2</vt:lpstr>
      <vt:lpstr>Question 3</vt:lpstr>
      <vt:lpstr>Question 3</vt:lpstr>
      <vt:lpstr>Question 4</vt:lpstr>
      <vt:lpstr>Question 4</vt:lpstr>
      <vt:lpstr>Question 5</vt:lpstr>
      <vt:lpstr>Question 5</vt:lpstr>
      <vt:lpstr>Question 6</vt:lpstr>
      <vt:lpstr>Question 6</vt:lpstr>
      <vt:lpstr>Any questions or anything you want us to recap?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 Mckenzie</dc:creator>
  <cp:lastModifiedBy>chris salmon</cp:lastModifiedBy>
  <cp:revision>55</cp:revision>
  <dcterms:modified xsi:type="dcterms:W3CDTF">2021-02-15T18:04:05Z</dcterms:modified>
</cp:coreProperties>
</file>