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12192000" cy="6858000"/>
  <p:notesSz cx="6858000" cy="9144000"/>
  <p:embeddedFontLst>
    <p:embeddedFont>
      <p:font typeface="Calibri" panose="020F0502020204030204" pitchFamily="34" charset="0"/>
      <p:regular r:id="rId65"/>
      <p:bold r:id="rId66"/>
      <p:italic r:id="rId67"/>
      <p:boldItalic r:id="rId68"/>
    </p:embeddedFont>
    <p:embeddedFont>
      <p:font typeface="Radley" pitchFamily="2" charset="77"/>
      <p:regular r:id="rId69"/>
      <p:italic r:id="rId70"/>
    </p:embeddedFont>
    <p:embeddedFont>
      <p:font typeface="Roboto" panose="02000000000000000000" pitchFamily="2"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jStZBXL/8MDhS+PKVbpd3VuGkkm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C805B3-6735-4610-947D-D602BF5D74F6}">
  <a:tblStyle styleId="{59C805B3-6735-4610-947D-D602BF5D74F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C321B2F-CB57-4E95-A19D-E8F68B6AF91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3718CB9-D6E5-424D-AFEB-966A0E487ECA}"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snapToObjects="1">
      <p:cViewPr varScale="1">
        <p:scale>
          <a:sx n="107" d="100"/>
          <a:sy n="107"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2e04f1f6e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2e04f1f6e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22e04f1f6ed_0_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2d5876366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2d5876366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Samters triad = aspirin sensitivity, asthma and nasal polyps (also related to asthma but much less so than atopic)</a:t>
            </a:r>
            <a:endParaRPr/>
          </a:p>
        </p:txBody>
      </p:sp>
      <p:sp>
        <p:nvSpPr>
          <p:cNvPr id="172" name="Google Shape;172;g22d5876366d_0_2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2d5876366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2d5876366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22d5876366d_0_3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2e04f1f6e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2e04f1f6e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22e04f1f6ed_0_1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2e04f1f6e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2e04f1f6e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Dashed line - before going from 2 to 3 MUST CHECK COMPLIANCE TO MEDICATION AND INHALER TECHNIQUE!</a:t>
            </a:r>
            <a:endParaRPr/>
          </a:p>
        </p:txBody>
      </p:sp>
      <p:sp>
        <p:nvSpPr>
          <p:cNvPr id="198" name="Google Shape;198;g22e04f1f6ed_0_2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2f5346ca0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2f5346ca0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TB or lung cancer</a:t>
            </a:r>
            <a:endParaRPr/>
          </a:p>
        </p:txBody>
      </p:sp>
      <p:sp>
        <p:nvSpPr>
          <p:cNvPr id="209" name="Google Shape;209;g22f5346ca06_0_2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2e04f1f6e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2e04f1f6e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22e04f1f6ed_0_3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2f5346ca0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2f5346ca06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41" name="Google Shape;241;g22f5346ca06_0_44: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2f5346ca0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2f5346ca0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RHS mesothelioma seen on CT. Note CT taken in transverse plane slices from the feet upwards.</a:t>
            </a:r>
            <a:endParaRPr/>
          </a:p>
        </p:txBody>
      </p:sp>
      <p:sp>
        <p:nvSpPr>
          <p:cNvPr id="248" name="Google Shape;248;g22f5346ca06_0_9: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2f5346ca0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22f5346ca06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a:t>Paraneoplastic syndromes</a:t>
            </a:r>
            <a:endParaRPr/>
          </a:p>
          <a:p>
            <a:pPr marL="0" lvl="0" indent="0" algn="l" rtl="0">
              <a:lnSpc>
                <a:spcPct val="100000"/>
              </a:lnSpc>
              <a:spcBef>
                <a:spcPts val="0"/>
              </a:spcBef>
              <a:spcAft>
                <a:spcPts val="0"/>
              </a:spcAft>
              <a:buSzPts val="1200"/>
              <a:buNone/>
            </a:pPr>
            <a:r>
              <a:rPr lang="en-US"/>
              <a:t>ACTH - Cushings</a:t>
            </a:r>
            <a:endParaRPr/>
          </a:p>
          <a:p>
            <a:pPr marL="0" lvl="0" indent="0" algn="l" rtl="0">
              <a:lnSpc>
                <a:spcPct val="100000"/>
              </a:lnSpc>
              <a:spcBef>
                <a:spcPts val="0"/>
              </a:spcBef>
              <a:spcAft>
                <a:spcPts val="0"/>
              </a:spcAft>
              <a:buSzPts val="1200"/>
              <a:buNone/>
            </a:pPr>
            <a:r>
              <a:rPr lang="en-US"/>
              <a:t>ADH - SIADH</a:t>
            </a:r>
            <a:endParaRPr/>
          </a:p>
          <a:p>
            <a:pPr marL="0" lvl="0" indent="0" algn="l" rtl="0">
              <a:lnSpc>
                <a:spcPct val="100000"/>
              </a:lnSpc>
              <a:spcBef>
                <a:spcPts val="0"/>
              </a:spcBef>
              <a:spcAft>
                <a:spcPts val="0"/>
              </a:spcAft>
              <a:buSzPts val="1200"/>
              <a:buNone/>
            </a:pPr>
            <a:r>
              <a:rPr lang="en-US"/>
              <a:t>Lambert Eaton syndrome (dysfunction of  Ach at the nmj)</a:t>
            </a:r>
            <a:endParaRPr/>
          </a:p>
        </p:txBody>
      </p:sp>
      <p:sp>
        <p:nvSpPr>
          <p:cNvPr id="254" name="Google Shape;254;g22f5346ca06_0_55: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95" name="Google Shape;95;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2f5346ca06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2f5346ca06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g22f5346ca06_0_63: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30b8237c4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30b8237c4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230b8237c44_0_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30b8237c4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30b8237c4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230b8237c44_0_1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30b8237c4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30b8237c4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g230b8237c44_0_2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2f5346ca0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22f5346ca0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95" name="Google Shape;295;g22f5346ca06_0_16: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30b8237c4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230b8237c44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a:t>type 2 hypersensitivity (antigen antibody complex formation)</a:t>
            </a:r>
            <a:endParaRPr/>
          </a:p>
        </p:txBody>
      </p:sp>
      <p:sp>
        <p:nvSpPr>
          <p:cNvPr id="303" name="Google Shape;303;g230b8237c44_0_47: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2e45f122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2e45f122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g22e45f122e5_0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2e45f122e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22e45f122e5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317" name="Google Shape;317;g22e45f122e5_0_6: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2e45f122e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22e45f122e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325" name="Google Shape;325;g22e45f122e5_0_19: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2e45f122e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22e45f122e5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332" name="Google Shape;332;g22e45f122e5_0_39: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06" name="Google Shape;1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2e45f122e5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2e45f122e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g22e45f122e5_0_4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2e45f122e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22e45f122e5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a:t>Highlight that in HIV patients, pneumocystitis jirovecci is mc pneumonia (a FUNGUS)</a:t>
            </a:r>
            <a:endParaRPr/>
          </a:p>
        </p:txBody>
      </p:sp>
      <p:sp>
        <p:nvSpPr>
          <p:cNvPr id="347" name="Google Shape;347;g22e45f122e5_0_6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2e45f122e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22e45f122e5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355" name="Google Shape;355;g22e45f122e5_0_74: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2e45f122e5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22e45f122e5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363" name="Google Shape;363;g22e45f122e5_0_88: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2e45f122e5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22e45f122e5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370" name="Google Shape;370;g22e45f122e5_0_106: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2e86afff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2e86afff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g22e86afff32_0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2e86afff3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22e86afff3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386" name="Google Shape;386;g22e86afff32_0_6: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2e86afff3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22e86afff32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395" name="Google Shape;395;g22e86afff32_0_17: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0a1b95666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0a1b95666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g20a1b95666c_0_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2e86afff3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22e86afff32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a:t>Note CXR affected area looks darker than normal due to gas accumulation</a:t>
            </a:r>
            <a:endParaRPr/>
          </a:p>
        </p:txBody>
      </p:sp>
      <p:sp>
        <p:nvSpPr>
          <p:cNvPr id="410" name="Google Shape;410;g22e86afff32_0_34: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0a1b95666c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g20a1b95666c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418" name="Google Shape;418;g20a1b95666c_1_1: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0a1b95666c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20a1b95666c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426" name="Google Shape;426;g20a1b95666c_1_1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0a1b95666c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g20a1b95666c_1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a:t>Sign seen on CT of lungs in bronchiectasis = SIGNET RING SIGN (Dilated bronchioles thicker than adjacent pul. artery)</a:t>
            </a:r>
            <a:endParaRPr/>
          </a:p>
        </p:txBody>
      </p:sp>
      <p:sp>
        <p:nvSpPr>
          <p:cNvPr id="433" name="Google Shape;433;g20a1b95666c_1_2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0a1b95666c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20a1b95666c_1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440" name="Google Shape;440;g20a1b95666c_1_3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0a1b95666c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20a1b95666c_1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448" name="Google Shape;448;g20a1b95666c_1_42: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0a1b95666c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20a1b95666c_1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a:t>Good symptom of sarcoidosis is LUPUS PERNIO (purple rash, raised, on cheeks and shins in chronic sarcoid)</a:t>
            </a:r>
            <a:endParaRPr/>
          </a:p>
          <a:p>
            <a:pPr marL="0" lvl="0" indent="0" algn="l" rtl="0">
              <a:lnSpc>
                <a:spcPct val="100000"/>
              </a:lnSpc>
              <a:spcBef>
                <a:spcPts val="0"/>
              </a:spcBef>
              <a:spcAft>
                <a:spcPts val="0"/>
              </a:spcAft>
              <a:buSzPts val="1200"/>
              <a:buNone/>
            </a:pPr>
            <a:r>
              <a:rPr lang="en-US"/>
              <a:t>also in bloods raised ACE + raised Ca++ = pathognamonic for sarcoid (can ask them what you’d see instead of putting it on slide) </a:t>
            </a:r>
            <a:endParaRPr/>
          </a:p>
        </p:txBody>
      </p:sp>
      <p:sp>
        <p:nvSpPr>
          <p:cNvPr id="455" name="Google Shape;455;g20a1b95666c_1_54: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0a1b95666c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20a1b95666c_1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462" name="Google Shape;462;g20a1b95666c_1_61: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69" name="Google Shape;46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3108c358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3108c358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g23108c358c2_0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3108c358c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23108c358c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g23108c358c2_0_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2f5346ca0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2f5346ca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22f5346ca06_0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3108c358c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23108c358c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g23108c358c2_0_13: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3108c358c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23108c358c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g23108c358c2_0_2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3108c358c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23108c358c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g23108c358c2_0_2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30faee6a9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30faee6a9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g230faee6a98_1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30faee6a9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230faee6a9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g230faee6a98_1_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30faee6a98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230faee6a98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g230faee6a98_1_13: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30faee6a98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230faee6a98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5" name="Google Shape;535;g230faee6a98_1_19: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30faee6a98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230faee6a98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2" name="Google Shape;542;g230faee6a98_1_2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30faee6a98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230faee6a98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9" name="Google Shape;549;g230faee6a98_1_3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30faee6a98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230faee6a98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g230faee6a98_1_39: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2e04f1f6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2e04f1f6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22e04f1f6ed_0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30faee6a98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30faee6a98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3" name="Google Shape;563;g230faee6a98_1_5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30faee6a98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230faee6a98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0" name="Google Shape;570;g230faee6a98_1_5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76" name="Google Shape;57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2d587636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22d5876366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42" name="Google Shape;142;g22d5876366d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2d5876366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2d5876366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mc causes of IECOPD - H influenzae and S pneumoniae (exam SAQ in the past)</a:t>
            </a:r>
            <a:endParaRPr/>
          </a:p>
        </p:txBody>
      </p:sp>
      <p:sp>
        <p:nvSpPr>
          <p:cNvPr id="149" name="Google Shape;149;g22d5876366d_0_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2d5876366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2d5876366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US"/>
              <a:t>Obstruction means chronic CO2 retainers; giving excessive O2 will be trapped in dead space (esp in emphysema) and increase V/Q mismatch → ultimately leading to resp acidosis</a:t>
            </a:r>
            <a:endParaRPr/>
          </a:p>
          <a:p>
            <a:pPr marL="457200" lvl="0" indent="-304800" algn="l" rtl="0">
              <a:spcBef>
                <a:spcPts val="0"/>
              </a:spcBef>
              <a:spcAft>
                <a:spcPts val="0"/>
              </a:spcAft>
              <a:buSzPts val="1200"/>
              <a:buChar char="-"/>
            </a:pPr>
            <a:r>
              <a:rPr lang="en-US"/>
              <a:t>Must not smoke on LTOT due to risk of FLAMMABILITY - can literally blow up xD</a:t>
            </a:r>
            <a:endParaRPr/>
          </a:p>
        </p:txBody>
      </p:sp>
      <p:sp>
        <p:nvSpPr>
          <p:cNvPr id="157" name="Google Shape;157;g22d5876366d_0_1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5"/>
            <a:ext cx="6172200" cy="4873625"/>
          </a:xfrm>
          <a:prstGeom prst="rect">
            <a:avLst/>
          </a:prstGeom>
          <a:noFill/>
          <a:ln>
            <a:noFill/>
          </a:ln>
        </p:spPr>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p:nvPr/>
        </p:nvSpPr>
        <p:spPr>
          <a:xfrm>
            <a:off x="5401733" y="5046132"/>
            <a:ext cx="1744133" cy="6293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Radley"/>
              <a:ea typeface="Radley"/>
              <a:cs typeface="Radley"/>
              <a:sym typeface="Radley"/>
            </a:endParaRPr>
          </a:p>
        </p:txBody>
      </p:sp>
      <p:sp>
        <p:nvSpPr>
          <p:cNvPr id="89" name="Google Shape;89;p2"/>
          <p:cNvSpPr txBox="1"/>
          <p:nvPr/>
        </p:nvSpPr>
        <p:spPr>
          <a:xfrm>
            <a:off x="5061475" y="5675530"/>
            <a:ext cx="2734500" cy="646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293267"/>
                </a:solidFill>
                <a:latin typeface="Calibri"/>
                <a:ea typeface="Calibri"/>
                <a:cs typeface="Calibri"/>
                <a:sym typeface="Calibri"/>
              </a:rPr>
              <a:t>2022/2023</a:t>
            </a:r>
            <a:endParaRPr sz="3200" b="1" i="0" u="none" strike="noStrike" cap="none">
              <a:solidFill>
                <a:srgbClr val="293267"/>
              </a:solidFill>
              <a:latin typeface="Calibri"/>
              <a:ea typeface="Calibri"/>
              <a:cs typeface="Calibri"/>
              <a:sym typeface="Calibri"/>
            </a:endParaRPr>
          </a:p>
        </p:txBody>
      </p:sp>
      <p:pic>
        <p:nvPicPr>
          <p:cNvPr id="90" name="Google Shape;90;p2"/>
          <p:cNvPicPr preferRelativeResize="0"/>
          <p:nvPr/>
        </p:nvPicPr>
        <p:blipFill rotWithShape="1">
          <a:blip r:embed="rId3">
            <a:alphaModFix/>
          </a:blip>
          <a:srcRect/>
          <a:stretch/>
        </p:blipFill>
        <p:spPr>
          <a:xfrm>
            <a:off x="3999633" y="450064"/>
            <a:ext cx="4192731" cy="4192731"/>
          </a:xfrm>
          <a:prstGeom prst="rect">
            <a:avLst/>
          </a:prstGeom>
          <a:noFill/>
          <a:ln>
            <a:noFill/>
          </a:ln>
        </p:spPr>
      </p:pic>
      <p:pic>
        <p:nvPicPr>
          <p:cNvPr id="91" name="Google Shape;91;p2" descr="A picture containing text&#10;&#10;Description automatically generated"/>
          <p:cNvPicPr preferRelativeResize="0"/>
          <p:nvPr/>
        </p:nvPicPr>
        <p:blipFill rotWithShape="1">
          <a:blip r:embed="rId4">
            <a:alphaModFix/>
          </a:blip>
          <a:srcRect/>
          <a:stretch/>
        </p:blipFill>
        <p:spPr>
          <a:xfrm>
            <a:off x="2358035" y="-875912"/>
            <a:ext cx="7475929" cy="74759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2e04f1f6ed_0_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MAIN DIFFERENTIAL?</a:t>
            </a:r>
            <a:endParaRPr/>
          </a:p>
        </p:txBody>
      </p:sp>
      <p:sp>
        <p:nvSpPr>
          <p:cNvPr id="168" name="Google Shape;168;g22e04f1f6ed_0_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4000" b="1">
                <a:solidFill>
                  <a:srgbClr val="FF0000"/>
                </a:solidFill>
              </a:rPr>
              <a:t>A 13 YEAR OLD GIRL PRESENTS WITH A HISTORY OF 4 REALLY BAD COUGHING EPISODES. SHE REPORTS ALLERGIES TO CATS AND TO PEANUTS.</a:t>
            </a:r>
            <a:endParaRPr sz="4000" b="1">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2d5876366d_0_27"/>
          <p:cNvSpPr txBox="1">
            <a:spLocks noGrp="1"/>
          </p:cNvSpPr>
          <p:nvPr>
            <p:ph type="title"/>
          </p:nvPr>
        </p:nvSpPr>
        <p:spPr>
          <a:xfrm>
            <a:off x="838200" y="3651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200">
                <a:solidFill>
                  <a:srgbClr val="FFFFFF"/>
                </a:solidFill>
              </a:rPr>
              <a:t>ASTHMA</a:t>
            </a:r>
            <a:endParaRPr sz="4200">
              <a:solidFill>
                <a:srgbClr val="FFFFFF"/>
              </a:solidFill>
            </a:endParaRPr>
          </a:p>
        </p:txBody>
      </p:sp>
      <p:graphicFrame>
        <p:nvGraphicFramePr>
          <p:cNvPr id="175" name="Google Shape;175;g22d5876366d_0_27"/>
          <p:cNvGraphicFramePr/>
          <p:nvPr/>
        </p:nvGraphicFramePr>
        <p:xfrm>
          <a:off x="615050" y="1982735"/>
          <a:ext cx="3000000" cy="3000000"/>
        </p:xfrm>
        <a:graphic>
          <a:graphicData uri="http://schemas.openxmlformats.org/drawingml/2006/table">
            <a:tbl>
              <a:tblPr>
                <a:noFill/>
                <a:tableStyleId>{59C805B3-6735-4610-947D-D602BF5D74F6}</a:tableStyleId>
              </a:tblPr>
              <a:tblGrid>
                <a:gridCol w="4342100">
                  <a:extLst>
                    <a:ext uri="{9D8B030D-6E8A-4147-A177-3AD203B41FA5}">
                      <a16:colId xmlns:a16="http://schemas.microsoft.com/office/drawing/2014/main" val="20000"/>
                    </a:ext>
                  </a:extLst>
                </a:gridCol>
                <a:gridCol w="6830875">
                  <a:extLst>
                    <a:ext uri="{9D8B030D-6E8A-4147-A177-3AD203B41FA5}">
                      <a16:colId xmlns:a16="http://schemas.microsoft.com/office/drawing/2014/main" val="20001"/>
                    </a:ext>
                  </a:extLst>
                </a:gridCol>
              </a:tblGrid>
              <a:tr h="30234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DEFINITION, CAUSE/S &amp; RISK FACTORS</a:t>
                      </a:r>
                      <a:endParaRPr sz="1400" u="none" strike="noStrike" cap="none">
                        <a:latin typeface="Roboto"/>
                        <a:ea typeface="Roboto"/>
                        <a:cs typeface="Roboto"/>
                        <a:sym typeface="Roboto"/>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700" b="1">
                          <a:latin typeface="Roboto"/>
                          <a:ea typeface="Roboto"/>
                          <a:cs typeface="Roboto"/>
                          <a:sym typeface="Roboto"/>
                        </a:rPr>
                        <a:t>CHRONIC REVERSIBLE AIRWAY DISEASE</a:t>
                      </a:r>
                      <a:r>
                        <a:rPr lang="en-US" sz="1700">
                          <a:latin typeface="Roboto"/>
                          <a:ea typeface="Roboto"/>
                          <a:cs typeface="Roboto"/>
                          <a:sym typeface="Roboto"/>
                        </a:rPr>
                        <a:t> </a:t>
                      </a:r>
                      <a:endParaRPr sz="1700">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sz="1700">
                          <a:latin typeface="Roboto"/>
                          <a:ea typeface="Roboto"/>
                          <a:cs typeface="Roboto"/>
                          <a:sym typeface="Roboto"/>
                        </a:rPr>
                        <a:t>characterised by </a:t>
                      </a:r>
                      <a:r>
                        <a:rPr lang="en-US" sz="1700">
                          <a:highlight>
                            <a:srgbClr val="FFFF00"/>
                          </a:highlight>
                          <a:latin typeface="Roboto"/>
                          <a:ea typeface="Roboto"/>
                          <a:cs typeface="Roboto"/>
                          <a:sym typeface="Roboto"/>
                        </a:rPr>
                        <a:t>reversible airway obstruction</a:t>
                      </a:r>
                      <a:r>
                        <a:rPr lang="en-US" sz="1700">
                          <a:latin typeface="Roboto"/>
                          <a:ea typeface="Roboto"/>
                          <a:cs typeface="Roboto"/>
                          <a:sym typeface="Roboto"/>
                        </a:rPr>
                        <a:t>, i</a:t>
                      </a:r>
                      <a:r>
                        <a:rPr lang="en-US" sz="1700">
                          <a:highlight>
                            <a:srgbClr val="FFFF00"/>
                          </a:highlight>
                          <a:latin typeface="Roboto"/>
                          <a:ea typeface="Roboto"/>
                          <a:cs typeface="Roboto"/>
                          <a:sym typeface="Roboto"/>
                        </a:rPr>
                        <a:t>nflamed bronchioles</a:t>
                      </a:r>
                      <a:r>
                        <a:rPr lang="en-US" sz="1700">
                          <a:latin typeface="Roboto"/>
                          <a:ea typeface="Roboto"/>
                          <a:cs typeface="Roboto"/>
                          <a:sym typeface="Roboto"/>
                        </a:rPr>
                        <a:t>, and </a:t>
                      </a:r>
                      <a:r>
                        <a:rPr lang="en-US" sz="1700">
                          <a:highlight>
                            <a:srgbClr val="FFFF00"/>
                          </a:highlight>
                          <a:latin typeface="Roboto"/>
                          <a:ea typeface="Roboto"/>
                          <a:cs typeface="Roboto"/>
                          <a:sym typeface="Roboto"/>
                        </a:rPr>
                        <a:t>airway hypersensitivity</a:t>
                      </a:r>
                      <a:r>
                        <a:rPr lang="en-US" sz="1700">
                          <a:latin typeface="Roboto"/>
                          <a:ea typeface="Roboto"/>
                          <a:cs typeface="Roboto"/>
                          <a:sym typeface="Roboto"/>
                        </a:rPr>
                        <a:t>.</a:t>
                      </a:r>
                      <a:endParaRPr sz="1700">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b="1">
                          <a:highlight>
                            <a:srgbClr val="FFFF00"/>
                          </a:highlight>
                          <a:latin typeface="Roboto"/>
                          <a:ea typeface="Roboto"/>
                          <a:cs typeface="Roboto"/>
                          <a:sym typeface="Roboto"/>
                        </a:rPr>
                        <a:t>Allergic </a:t>
                      </a:r>
                      <a:r>
                        <a:rPr lang="en-US" b="1">
                          <a:latin typeface="Roboto"/>
                          <a:ea typeface="Roboto"/>
                          <a:cs typeface="Roboto"/>
                          <a:sym typeface="Roboto"/>
                        </a:rPr>
                        <a:t>(</a:t>
                      </a:r>
                      <a:r>
                        <a:rPr lang="en-US" b="1">
                          <a:highlight>
                            <a:srgbClr val="FFFF00"/>
                          </a:highlight>
                          <a:latin typeface="Roboto"/>
                          <a:ea typeface="Roboto"/>
                          <a:cs typeface="Roboto"/>
                          <a:sym typeface="Roboto"/>
                        </a:rPr>
                        <a:t>70%</a:t>
                      </a:r>
                      <a:r>
                        <a:rPr lang="en-US" b="1">
                          <a:latin typeface="Roboto"/>
                          <a:ea typeface="Roboto"/>
                          <a:cs typeface="Roboto"/>
                          <a:sym typeface="Roboto"/>
                        </a:rPr>
                        <a:t>, </a:t>
                      </a:r>
                      <a:r>
                        <a:rPr lang="en-US" b="1">
                          <a:highlight>
                            <a:srgbClr val="FFFF00"/>
                          </a:highlight>
                          <a:latin typeface="Roboto"/>
                          <a:ea typeface="Roboto"/>
                          <a:cs typeface="Roboto"/>
                          <a:sym typeface="Roboto"/>
                        </a:rPr>
                        <a:t>IgE</a:t>
                      </a:r>
                      <a:r>
                        <a:rPr lang="en-US" b="1">
                          <a:latin typeface="Roboto"/>
                          <a:ea typeface="Roboto"/>
                          <a:cs typeface="Roboto"/>
                          <a:sym typeface="Roboto"/>
                        </a:rPr>
                        <a:t> mediated, Type 1 hypersensitivity, raised </a:t>
                      </a:r>
                      <a:r>
                        <a:rPr lang="en-US" b="1">
                          <a:highlight>
                            <a:srgbClr val="FFFF00"/>
                          </a:highlight>
                          <a:latin typeface="Roboto"/>
                          <a:ea typeface="Roboto"/>
                          <a:cs typeface="Roboto"/>
                          <a:sym typeface="Roboto"/>
                        </a:rPr>
                        <a:t>EOSINOPHILS</a:t>
                      </a:r>
                      <a:r>
                        <a:rPr lang="en-US" b="1">
                          <a:latin typeface="Roboto"/>
                          <a:ea typeface="Roboto"/>
                          <a:cs typeface="Roboto"/>
                          <a:sym typeface="Roboto"/>
                        </a:rPr>
                        <a:t>) </a:t>
                      </a:r>
                      <a:endParaRPr b="1">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a:latin typeface="Roboto"/>
                          <a:ea typeface="Roboto"/>
                          <a:cs typeface="Roboto"/>
                          <a:sym typeface="Roboto"/>
                        </a:rPr>
                        <a:t>and Non allergic (30%, smokers) subtypes</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b="1">
                          <a:latin typeface="Roboto"/>
                          <a:ea typeface="Roboto"/>
                          <a:cs typeface="Roboto"/>
                          <a:sym typeface="Roboto"/>
                        </a:rPr>
                        <a:t>Triggers</a:t>
                      </a:r>
                      <a:r>
                        <a:rPr lang="en-US">
                          <a:latin typeface="Roboto"/>
                          <a:ea typeface="Roboto"/>
                          <a:cs typeface="Roboto"/>
                          <a:sym typeface="Roboto"/>
                        </a:rPr>
                        <a:t>: infections, allergens, cold, dust, damp, exercise, drugs (Beta blockers, aspirin)</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a:latin typeface="Roboto"/>
                          <a:ea typeface="Roboto"/>
                          <a:cs typeface="Roboto"/>
                          <a:sym typeface="Roboto"/>
                        </a:rPr>
                        <a:t>NOTE the </a:t>
                      </a:r>
                      <a:r>
                        <a:rPr lang="en-US" b="1">
                          <a:highlight>
                            <a:srgbClr val="FFFF00"/>
                          </a:highlight>
                          <a:latin typeface="Roboto"/>
                          <a:ea typeface="Roboto"/>
                          <a:cs typeface="Roboto"/>
                          <a:sym typeface="Roboto"/>
                        </a:rPr>
                        <a:t>ATOPIC TRIAD</a:t>
                      </a:r>
                      <a:r>
                        <a:rPr lang="en-US">
                          <a:latin typeface="Roboto"/>
                          <a:ea typeface="Roboto"/>
                          <a:cs typeface="Roboto"/>
                          <a:sym typeface="Roboto"/>
                        </a:rPr>
                        <a:t> (allergic rhinitis, atopic eczema and asthma)</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r h="10877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PATHOPHYSIOLOGY (IF APPLICABLE)</a:t>
                      </a:r>
                      <a:endParaRPr sz="1400" u="none" strike="noStrike" cap="none">
                        <a:latin typeface="Roboto"/>
                        <a:ea typeface="Roboto"/>
                        <a:cs typeface="Roboto"/>
                        <a:sym typeface="Roboto"/>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latin typeface="Roboto"/>
                          <a:ea typeface="Roboto"/>
                          <a:cs typeface="Roboto"/>
                          <a:sym typeface="Roboto"/>
                        </a:rPr>
                        <a:t>Overexpression of TH2 cells in the airway stimulates </a:t>
                      </a:r>
                      <a:endParaRPr>
                        <a:latin typeface="Roboto"/>
                        <a:ea typeface="Roboto"/>
                        <a:cs typeface="Roboto"/>
                        <a:sym typeface="Roboto"/>
                      </a:endParaRPr>
                    </a:p>
                    <a:p>
                      <a:pPr marL="457200" marR="0" lvl="0" indent="-317500" algn="l" rtl="0">
                        <a:lnSpc>
                          <a:spcPct val="100000"/>
                        </a:lnSpc>
                        <a:spcBef>
                          <a:spcPts val="0"/>
                        </a:spcBef>
                        <a:spcAft>
                          <a:spcPts val="0"/>
                        </a:spcAft>
                        <a:buSzPts val="1400"/>
                        <a:buChar char="-"/>
                      </a:pPr>
                      <a:r>
                        <a:rPr lang="en-US" b="1">
                          <a:highlight>
                            <a:srgbClr val="FFFF00"/>
                          </a:highlight>
                          <a:latin typeface="Roboto"/>
                          <a:ea typeface="Roboto"/>
                          <a:cs typeface="Roboto"/>
                          <a:sym typeface="Roboto"/>
                        </a:rPr>
                        <a:t>IgE production</a:t>
                      </a:r>
                      <a:r>
                        <a:rPr lang="en-US">
                          <a:latin typeface="Roboto"/>
                          <a:ea typeface="Roboto"/>
                          <a:cs typeface="Roboto"/>
                          <a:sym typeface="Roboto"/>
                        </a:rPr>
                        <a:t> (mast cell degranulation) → T1 hypersensitivity</a:t>
                      </a:r>
                      <a:endParaRPr>
                        <a:latin typeface="Roboto"/>
                        <a:ea typeface="Roboto"/>
                        <a:cs typeface="Roboto"/>
                        <a:sym typeface="Roboto"/>
                      </a:endParaRPr>
                    </a:p>
                    <a:p>
                      <a:pPr marL="457200" marR="0" lvl="0" indent="-317500" algn="l" rtl="0">
                        <a:lnSpc>
                          <a:spcPct val="100000"/>
                        </a:lnSpc>
                        <a:spcBef>
                          <a:spcPts val="0"/>
                        </a:spcBef>
                        <a:spcAft>
                          <a:spcPts val="0"/>
                        </a:spcAft>
                        <a:buSzPts val="1400"/>
                        <a:buChar char="-"/>
                      </a:pPr>
                      <a:r>
                        <a:rPr lang="en-US" b="1">
                          <a:highlight>
                            <a:srgbClr val="FFFF00"/>
                          </a:highlight>
                          <a:latin typeface="Roboto"/>
                          <a:ea typeface="Roboto"/>
                          <a:cs typeface="Roboto"/>
                          <a:sym typeface="Roboto"/>
                        </a:rPr>
                        <a:t>Eosinophilia</a:t>
                      </a:r>
                      <a:r>
                        <a:rPr lang="en-US">
                          <a:latin typeface="Roboto"/>
                          <a:ea typeface="Roboto"/>
                          <a:cs typeface="Roboto"/>
                          <a:sym typeface="Roboto"/>
                        </a:rPr>
                        <a:t> → release of toxic proteins e.g. MBP</a:t>
                      </a:r>
                      <a:endParaRPr>
                        <a:latin typeface="Roboto"/>
                        <a:ea typeface="Roboto"/>
                        <a:cs typeface="Roboto"/>
                        <a:sym typeface="Roboto"/>
                      </a:endParaRPr>
                    </a:p>
                    <a:p>
                      <a:pPr marL="0" marR="0" lvl="0" indent="0" algn="l" rtl="0">
                        <a:lnSpc>
                          <a:spcPct val="100000"/>
                        </a:lnSpc>
                        <a:spcBef>
                          <a:spcPts val="0"/>
                        </a:spcBef>
                        <a:spcAft>
                          <a:spcPts val="0"/>
                        </a:spcAft>
                        <a:buNone/>
                      </a:pPr>
                      <a:r>
                        <a:rPr lang="en-US">
                          <a:latin typeface="Roboto"/>
                          <a:ea typeface="Roboto"/>
                          <a:cs typeface="Roboto"/>
                          <a:sym typeface="Roboto"/>
                        </a:rPr>
                        <a:t>leading to chronic remodelling and mucus hypersecretion</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2d5876366d_0_3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graphicFrame>
        <p:nvGraphicFramePr>
          <p:cNvPr id="182" name="Google Shape;182;g22d5876366d_0_36"/>
          <p:cNvGraphicFramePr/>
          <p:nvPr/>
        </p:nvGraphicFramePr>
        <p:xfrm>
          <a:off x="615050" y="2134515"/>
          <a:ext cx="3000000" cy="3000000"/>
        </p:xfrm>
        <a:graphic>
          <a:graphicData uri="http://schemas.openxmlformats.org/drawingml/2006/table">
            <a:tbl>
              <a:tblPr>
                <a:noFill/>
                <a:tableStyleId>{59C805B3-6735-4610-947D-D602BF5D74F6}</a:tableStyleId>
              </a:tblPr>
              <a:tblGrid>
                <a:gridCol w="4245500">
                  <a:extLst>
                    <a:ext uri="{9D8B030D-6E8A-4147-A177-3AD203B41FA5}">
                      <a16:colId xmlns:a16="http://schemas.microsoft.com/office/drawing/2014/main" val="20000"/>
                    </a:ext>
                  </a:extLst>
                </a:gridCol>
                <a:gridCol w="6927475">
                  <a:extLst>
                    <a:ext uri="{9D8B030D-6E8A-4147-A177-3AD203B41FA5}">
                      <a16:colId xmlns:a16="http://schemas.microsoft.com/office/drawing/2014/main" val="20001"/>
                    </a:ext>
                  </a:extLst>
                </a:gridCol>
              </a:tblGrid>
              <a:tr h="18359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PRESENTATION (Sx)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Roboto"/>
                          <a:ea typeface="Roboto"/>
                          <a:cs typeface="Roboto"/>
                          <a:sym typeface="Roboto"/>
                        </a:rPr>
                        <a:t>Symptoms: </a:t>
                      </a:r>
                      <a:r>
                        <a:rPr lang="en-US" sz="1500" b="1" u="none" strike="noStrike" cap="none">
                          <a:latin typeface="Roboto"/>
                          <a:ea typeface="Roboto"/>
                          <a:cs typeface="Roboto"/>
                          <a:sym typeface="Roboto"/>
                        </a:rPr>
                        <a:t>Wheeze</a:t>
                      </a:r>
                      <a:r>
                        <a:rPr lang="en-US" sz="1500">
                          <a:latin typeface="Roboto"/>
                          <a:ea typeface="Roboto"/>
                          <a:cs typeface="Roboto"/>
                          <a:sym typeface="Roboto"/>
                        </a:rPr>
                        <a:t>, </a:t>
                      </a:r>
                      <a:r>
                        <a:rPr lang="en-US" sz="1500" b="1">
                          <a:latin typeface="Roboto"/>
                          <a:ea typeface="Roboto"/>
                          <a:cs typeface="Roboto"/>
                          <a:sym typeface="Roboto"/>
                        </a:rPr>
                        <a:t>dyspnoea</a:t>
                      </a:r>
                      <a:r>
                        <a:rPr lang="en-US" sz="1500">
                          <a:latin typeface="Roboto"/>
                          <a:ea typeface="Roboto"/>
                          <a:cs typeface="Roboto"/>
                          <a:sym typeface="Roboto"/>
                        </a:rPr>
                        <a:t>, </a:t>
                      </a:r>
                      <a:r>
                        <a:rPr lang="en-US" sz="1500" b="1">
                          <a:latin typeface="Roboto"/>
                          <a:ea typeface="Roboto"/>
                          <a:cs typeface="Roboto"/>
                          <a:sym typeface="Roboto"/>
                        </a:rPr>
                        <a:t>cough </a:t>
                      </a:r>
                      <a:r>
                        <a:rPr lang="en-US" sz="1500">
                          <a:latin typeface="Roboto"/>
                          <a:ea typeface="Roboto"/>
                          <a:cs typeface="Roboto"/>
                          <a:sym typeface="Roboto"/>
                        </a:rPr>
                        <a:t>with </a:t>
                      </a:r>
                      <a:r>
                        <a:rPr lang="en-US" sz="1500" b="1">
                          <a:latin typeface="Roboto"/>
                          <a:ea typeface="Roboto"/>
                          <a:cs typeface="Roboto"/>
                          <a:sym typeface="Roboto"/>
                        </a:rPr>
                        <a:t>DIURNAL VARIATION </a:t>
                      </a:r>
                      <a:r>
                        <a:rPr lang="en-US" sz="1500">
                          <a:latin typeface="Roboto"/>
                          <a:ea typeface="Roboto"/>
                          <a:cs typeface="Roboto"/>
                          <a:sym typeface="Roboto"/>
                        </a:rPr>
                        <a:t>(worse at night) and worse during </a:t>
                      </a:r>
                      <a:r>
                        <a:rPr lang="en-US" sz="1500" b="1">
                          <a:latin typeface="Roboto"/>
                          <a:ea typeface="Roboto"/>
                          <a:cs typeface="Roboto"/>
                          <a:sym typeface="Roboto"/>
                        </a:rPr>
                        <a:t>EPISODES</a:t>
                      </a:r>
                      <a:r>
                        <a:rPr lang="en-US" sz="1500">
                          <a:latin typeface="Roboto"/>
                          <a:ea typeface="Roboto"/>
                          <a:cs typeface="Roboto"/>
                          <a:sym typeface="Roboto"/>
                        </a:rPr>
                        <a:t> (i.e. </a:t>
                      </a:r>
                      <a:r>
                        <a:rPr lang="en-US" sz="1500" b="1">
                          <a:latin typeface="Roboto"/>
                          <a:ea typeface="Roboto"/>
                          <a:cs typeface="Roboto"/>
                          <a:sym typeface="Roboto"/>
                        </a:rPr>
                        <a:t>not constant</a:t>
                      </a:r>
                      <a:r>
                        <a:rPr lang="en-US" sz="1500">
                          <a:latin typeface="Roboto"/>
                          <a:ea typeface="Roboto"/>
                          <a:cs typeface="Roboto"/>
                          <a:sym typeface="Roboto"/>
                        </a:rPr>
                        <a:t>)</a:t>
                      </a:r>
                      <a:endParaRPr sz="1500">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500">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Roboto"/>
                          <a:ea typeface="Roboto"/>
                          <a:cs typeface="Roboto"/>
                          <a:sym typeface="Roboto"/>
                        </a:rPr>
                        <a:t>Signs: </a:t>
                      </a:r>
                      <a:r>
                        <a:rPr lang="en-US" sz="1500" b="1" u="none" strike="noStrike" cap="none">
                          <a:latin typeface="Roboto"/>
                          <a:ea typeface="Roboto"/>
                          <a:cs typeface="Roboto"/>
                          <a:sym typeface="Roboto"/>
                        </a:rPr>
                        <a:t> bilateral wheeze </a:t>
                      </a:r>
                      <a:r>
                        <a:rPr lang="en-US" sz="1500" b="1">
                          <a:latin typeface="Roboto"/>
                          <a:ea typeface="Roboto"/>
                          <a:cs typeface="Roboto"/>
                          <a:sym typeface="Roboto"/>
                        </a:rPr>
                        <a:t>on auscaltation</a:t>
                      </a:r>
                      <a:endParaRPr sz="1500" b="1"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500">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sz="1500">
                          <a:latin typeface="Roboto"/>
                          <a:ea typeface="Roboto"/>
                          <a:cs typeface="Roboto"/>
                          <a:sym typeface="Roboto"/>
                        </a:rPr>
                        <a:t>NOTE: </a:t>
                      </a:r>
                      <a:r>
                        <a:rPr lang="en-US" sz="1500" u="none" strike="noStrike" cap="none">
                          <a:latin typeface="Roboto"/>
                          <a:ea typeface="Roboto"/>
                          <a:cs typeface="Roboto"/>
                          <a:sym typeface="Roboto"/>
                        </a:rPr>
                        <a:t>Microscopy of m</a:t>
                      </a:r>
                      <a:r>
                        <a:rPr lang="en-US" sz="1500">
                          <a:latin typeface="Roboto"/>
                          <a:ea typeface="Roboto"/>
                          <a:cs typeface="Roboto"/>
                          <a:sym typeface="Roboto"/>
                        </a:rPr>
                        <a:t>ucus shows: </a:t>
                      </a:r>
                      <a:endParaRPr sz="1500">
                        <a:latin typeface="Roboto"/>
                        <a:ea typeface="Roboto"/>
                        <a:cs typeface="Roboto"/>
                        <a:sym typeface="Roboto"/>
                      </a:endParaRPr>
                    </a:p>
                    <a:p>
                      <a:pPr marL="457200" marR="0" lvl="0" indent="-323850" algn="l" rtl="0">
                        <a:lnSpc>
                          <a:spcPct val="100000"/>
                        </a:lnSpc>
                        <a:spcBef>
                          <a:spcPts val="0"/>
                        </a:spcBef>
                        <a:spcAft>
                          <a:spcPts val="0"/>
                        </a:spcAft>
                        <a:buSzPts val="1500"/>
                        <a:buFont typeface="Roboto"/>
                        <a:buChar char="-"/>
                      </a:pPr>
                      <a:r>
                        <a:rPr lang="en-US" sz="1500" b="1">
                          <a:latin typeface="Roboto"/>
                          <a:ea typeface="Roboto"/>
                          <a:cs typeface="Roboto"/>
                          <a:sym typeface="Roboto"/>
                        </a:rPr>
                        <a:t>Curshmann spirals </a:t>
                      </a:r>
                      <a:endParaRPr sz="1500" b="1">
                        <a:latin typeface="Roboto"/>
                        <a:ea typeface="Roboto"/>
                        <a:cs typeface="Roboto"/>
                        <a:sym typeface="Roboto"/>
                      </a:endParaRPr>
                    </a:p>
                    <a:p>
                      <a:pPr marL="457200" marR="0" lvl="0" indent="-323850" algn="l" rtl="0">
                        <a:lnSpc>
                          <a:spcPct val="100000"/>
                        </a:lnSpc>
                        <a:spcBef>
                          <a:spcPts val="0"/>
                        </a:spcBef>
                        <a:spcAft>
                          <a:spcPts val="0"/>
                        </a:spcAft>
                        <a:buSzPts val="1500"/>
                        <a:buFont typeface="Roboto"/>
                        <a:buChar char="-"/>
                      </a:pPr>
                      <a:r>
                        <a:rPr lang="en-US" sz="1500" b="1">
                          <a:latin typeface="Roboto"/>
                          <a:ea typeface="Roboto"/>
                          <a:cs typeface="Roboto"/>
                          <a:sym typeface="Roboto"/>
                        </a:rPr>
                        <a:t>Charcot-Leydig crystals</a:t>
                      </a:r>
                      <a:endParaRPr sz="1500" b="1">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r h="2103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DIAGNOSIS &amp; INVESTIGATIONS (Ix)</a:t>
                      </a:r>
                      <a:endParaRPr sz="1400" u="none" strike="noStrike" cap="none"/>
                    </a:p>
                  </a:txBody>
                  <a:tcPr marL="91425" marR="91425" marT="91425" marB="91425"/>
                </a:tc>
                <a:tc>
                  <a:txBody>
                    <a:bodyPr/>
                    <a:lstStyle/>
                    <a:p>
                      <a:pPr marL="0" lvl="0" indent="0" algn="l" rtl="0">
                        <a:spcBef>
                          <a:spcPts val="0"/>
                        </a:spcBef>
                        <a:spcAft>
                          <a:spcPts val="0"/>
                        </a:spcAft>
                        <a:buClr>
                          <a:schemeClr val="dk1"/>
                        </a:buClr>
                        <a:buSzPts val="1400"/>
                        <a:buFont typeface="Arial"/>
                        <a:buNone/>
                      </a:pPr>
                      <a:r>
                        <a:rPr lang="en-US" sz="1500" b="1">
                          <a:solidFill>
                            <a:schemeClr val="dk1"/>
                          </a:solidFill>
                          <a:latin typeface="Roboto"/>
                          <a:ea typeface="Roboto"/>
                          <a:cs typeface="Roboto"/>
                          <a:sym typeface="Roboto"/>
                        </a:rPr>
                        <a:t>PULMONARY FUNCTION TESTS!</a:t>
                      </a:r>
                      <a:endParaRPr sz="1500"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400"/>
                        <a:buFont typeface="Arial"/>
                        <a:buNone/>
                      </a:pPr>
                      <a:r>
                        <a:rPr lang="en-US" sz="1500">
                          <a:solidFill>
                            <a:schemeClr val="dk1"/>
                          </a:solidFill>
                          <a:latin typeface="Roboto"/>
                          <a:ea typeface="Roboto"/>
                          <a:cs typeface="Roboto"/>
                          <a:sym typeface="Roboto"/>
                        </a:rPr>
                        <a:t>Pathway as follows:</a:t>
                      </a:r>
                      <a:endParaRPr sz="1500">
                        <a:solidFill>
                          <a:schemeClr val="dk1"/>
                        </a:solidFill>
                        <a:latin typeface="Roboto"/>
                        <a:ea typeface="Roboto"/>
                        <a:cs typeface="Roboto"/>
                        <a:sym typeface="Roboto"/>
                      </a:endParaRPr>
                    </a:p>
                    <a:p>
                      <a:pPr marL="457200" lvl="0" indent="-323850" algn="l" rtl="0">
                        <a:spcBef>
                          <a:spcPts val="0"/>
                        </a:spcBef>
                        <a:spcAft>
                          <a:spcPts val="0"/>
                        </a:spcAft>
                        <a:buClr>
                          <a:schemeClr val="dk1"/>
                        </a:buClr>
                        <a:buSzPts val="1500"/>
                        <a:buAutoNum type="arabicPeriod"/>
                      </a:pPr>
                      <a:r>
                        <a:rPr lang="en-US" sz="1500">
                          <a:solidFill>
                            <a:schemeClr val="dk1"/>
                          </a:solidFill>
                          <a:latin typeface="Roboto"/>
                          <a:ea typeface="Roboto"/>
                          <a:cs typeface="Roboto"/>
                          <a:sym typeface="Roboto"/>
                        </a:rPr>
                        <a:t>do </a:t>
                      </a:r>
                      <a:r>
                        <a:rPr lang="en-US" sz="1500" b="1">
                          <a:solidFill>
                            <a:schemeClr val="dk1"/>
                          </a:solidFill>
                          <a:highlight>
                            <a:srgbClr val="00FFFF"/>
                          </a:highlight>
                          <a:latin typeface="Roboto"/>
                          <a:ea typeface="Roboto"/>
                          <a:cs typeface="Roboto"/>
                          <a:sym typeface="Roboto"/>
                        </a:rPr>
                        <a:t>Fraction expired nitrous oxide (feNO)</a:t>
                      </a:r>
                      <a:r>
                        <a:rPr lang="en-US" sz="1500">
                          <a:solidFill>
                            <a:schemeClr val="dk1"/>
                          </a:solidFill>
                          <a:latin typeface="Roboto"/>
                          <a:ea typeface="Roboto"/>
                          <a:cs typeface="Roboto"/>
                          <a:sym typeface="Roboto"/>
                        </a:rPr>
                        <a:t> = </a:t>
                      </a:r>
                      <a:r>
                        <a:rPr lang="en-US" sz="1500">
                          <a:solidFill>
                            <a:schemeClr val="dk1"/>
                          </a:solidFill>
                          <a:highlight>
                            <a:srgbClr val="FFFF00"/>
                          </a:highlight>
                          <a:latin typeface="Roboto"/>
                          <a:ea typeface="Roboto"/>
                          <a:cs typeface="Roboto"/>
                          <a:sym typeface="Roboto"/>
                        </a:rPr>
                        <a:t>raised</a:t>
                      </a:r>
                      <a:r>
                        <a:rPr lang="en-US" sz="1500">
                          <a:solidFill>
                            <a:schemeClr val="dk1"/>
                          </a:solidFill>
                          <a:latin typeface="Roboto"/>
                          <a:ea typeface="Roboto"/>
                          <a:cs typeface="Roboto"/>
                          <a:sym typeface="Roboto"/>
                        </a:rPr>
                        <a:t> non specific in lung damage</a:t>
                      </a:r>
                      <a:endParaRPr sz="1500">
                        <a:solidFill>
                          <a:schemeClr val="dk1"/>
                        </a:solidFill>
                        <a:latin typeface="Roboto"/>
                        <a:ea typeface="Roboto"/>
                        <a:cs typeface="Roboto"/>
                        <a:sym typeface="Roboto"/>
                      </a:endParaRPr>
                    </a:p>
                    <a:p>
                      <a:pPr marL="457200" lvl="0" indent="-323850" algn="l" rtl="0">
                        <a:spcBef>
                          <a:spcPts val="0"/>
                        </a:spcBef>
                        <a:spcAft>
                          <a:spcPts val="0"/>
                        </a:spcAft>
                        <a:buClr>
                          <a:schemeClr val="dk1"/>
                        </a:buClr>
                        <a:buSzPts val="1500"/>
                        <a:buAutoNum type="arabicPeriod"/>
                      </a:pPr>
                      <a:r>
                        <a:rPr lang="en-US" sz="1500">
                          <a:solidFill>
                            <a:schemeClr val="dk1"/>
                          </a:solidFill>
                          <a:latin typeface="Roboto"/>
                          <a:ea typeface="Roboto"/>
                          <a:cs typeface="Roboto"/>
                          <a:sym typeface="Roboto"/>
                        </a:rPr>
                        <a:t>Then do </a:t>
                      </a:r>
                      <a:r>
                        <a:rPr lang="en-US" sz="1500" b="1">
                          <a:solidFill>
                            <a:schemeClr val="dk1"/>
                          </a:solidFill>
                          <a:highlight>
                            <a:srgbClr val="00FFFF"/>
                          </a:highlight>
                          <a:latin typeface="Roboto"/>
                          <a:ea typeface="Roboto"/>
                          <a:cs typeface="Roboto"/>
                          <a:sym typeface="Roboto"/>
                        </a:rPr>
                        <a:t>Spirometry</a:t>
                      </a:r>
                      <a:r>
                        <a:rPr lang="en-US" sz="1500">
                          <a:solidFill>
                            <a:schemeClr val="dk1"/>
                          </a:solidFill>
                          <a:latin typeface="Roboto"/>
                          <a:ea typeface="Roboto"/>
                          <a:cs typeface="Roboto"/>
                          <a:sym typeface="Roboto"/>
                        </a:rPr>
                        <a:t> = </a:t>
                      </a:r>
                      <a:r>
                        <a:rPr lang="en-US" sz="1500">
                          <a:solidFill>
                            <a:schemeClr val="dk1"/>
                          </a:solidFill>
                          <a:highlight>
                            <a:srgbClr val="FFFF00"/>
                          </a:highlight>
                          <a:latin typeface="Roboto"/>
                          <a:ea typeface="Roboto"/>
                          <a:cs typeface="Roboto"/>
                          <a:sym typeface="Roboto"/>
                        </a:rPr>
                        <a:t>FEV1:FVC less than 0.7</a:t>
                      </a:r>
                      <a:r>
                        <a:rPr lang="en-US" sz="1500">
                          <a:solidFill>
                            <a:schemeClr val="dk1"/>
                          </a:solidFill>
                          <a:latin typeface="Roboto"/>
                          <a:ea typeface="Roboto"/>
                          <a:cs typeface="Roboto"/>
                          <a:sym typeface="Roboto"/>
                        </a:rPr>
                        <a:t> (obstruction)</a:t>
                      </a:r>
                      <a:endParaRPr sz="1500">
                        <a:solidFill>
                          <a:schemeClr val="dk1"/>
                        </a:solidFill>
                        <a:latin typeface="Roboto"/>
                        <a:ea typeface="Roboto"/>
                        <a:cs typeface="Roboto"/>
                        <a:sym typeface="Roboto"/>
                      </a:endParaRPr>
                    </a:p>
                    <a:p>
                      <a:pPr marL="457200" lvl="0" indent="-323850" algn="l" rtl="0">
                        <a:spcBef>
                          <a:spcPts val="0"/>
                        </a:spcBef>
                        <a:spcAft>
                          <a:spcPts val="0"/>
                        </a:spcAft>
                        <a:buClr>
                          <a:schemeClr val="dk1"/>
                        </a:buClr>
                        <a:buSzPts val="1500"/>
                        <a:buAutoNum type="arabicPeriod"/>
                      </a:pPr>
                      <a:r>
                        <a:rPr lang="en-US" sz="1500">
                          <a:solidFill>
                            <a:schemeClr val="dk1"/>
                          </a:solidFill>
                          <a:latin typeface="Roboto"/>
                          <a:ea typeface="Roboto"/>
                          <a:cs typeface="Roboto"/>
                          <a:sym typeface="Roboto"/>
                        </a:rPr>
                        <a:t>Then do </a:t>
                      </a:r>
                      <a:r>
                        <a:rPr lang="en-US" sz="1500" b="1">
                          <a:solidFill>
                            <a:schemeClr val="dk1"/>
                          </a:solidFill>
                          <a:highlight>
                            <a:srgbClr val="00FFFF"/>
                          </a:highlight>
                          <a:latin typeface="Roboto"/>
                          <a:ea typeface="Roboto"/>
                          <a:cs typeface="Roboto"/>
                          <a:sym typeface="Roboto"/>
                        </a:rPr>
                        <a:t>bronchodilator reversibility test</a:t>
                      </a:r>
                      <a:r>
                        <a:rPr lang="en-US" sz="1500">
                          <a:solidFill>
                            <a:schemeClr val="dk1"/>
                          </a:solidFill>
                          <a:latin typeface="Roboto"/>
                          <a:ea typeface="Roboto"/>
                          <a:cs typeface="Roboto"/>
                          <a:sym typeface="Roboto"/>
                        </a:rPr>
                        <a:t> = </a:t>
                      </a:r>
                      <a:r>
                        <a:rPr lang="en-US" sz="1500" b="1">
                          <a:solidFill>
                            <a:schemeClr val="dk1"/>
                          </a:solidFill>
                          <a:highlight>
                            <a:srgbClr val="FFFF00"/>
                          </a:highlight>
                          <a:latin typeface="Roboto"/>
                          <a:ea typeface="Roboto"/>
                          <a:cs typeface="Roboto"/>
                          <a:sym typeface="Roboto"/>
                        </a:rPr>
                        <a:t>more </a:t>
                      </a:r>
                      <a:r>
                        <a:rPr lang="en-US" sz="1500">
                          <a:solidFill>
                            <a:schemeClr val="dk1"/>
                          </a:solidFill>
                          <a:highlight>
                            <a:srgbClr val="FFFF00"/>
                          </a:highlight>
                          <a:latin typeface="Roboto"/>
                          <a:ea typeface="Roboto"/>
                          <a:cs typeface="Roboto"/>
                          <a:sym typeface="Roboto"/>
                        </a:rPr>
                        <a:t>than 12% increase in FEV1 </a:t>
                      </a:r>
                      <a:r>
                        <a:rPr lang="en-US" sz="1500" b="1">
                          <a:solidFill>
                            <a:schemeClr val="dk1"/>
                          </a:solidFill>
                          <a:highlight>
                            <a:srgbClr val="FFFF00"/>
                          </a:highlight>
                          <a:latin typeface="Roboto"/>
                          <a:ea typeface="Roboto"/>
                          <a:cs typeface="Roboto"/>
                          <a:sym typeface="Roboto"/>
                        </a:rPr>
                        <a:t>(REVERSIBLE)</a:t>
                      </a:r>
                      <a:endParaRPr sz="1500" b="1">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bl>
          </a:graphicData>
        </a:graphic>
      </p:graphicFrame>
      <p:sp>
        <p:nvSpPr>
          <p:cNvPr id="183" name="Google Shape;183;g22d5876366d_0_36"/>
          <p:cNvSpPr txBox="1">
            <a:spLocks noGrp="1"/>
          </p:cNvSpPr>
          <p:nvPr>
            <p:ph type="title"/>
          </p:nvPr>
        </p:nvSpPr>
        <p:spPr>
          <a:xfrm>
            <a:off x="838200" y="3651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200">
                <a:solidFill>
                  <a:srgbClr val="FFFFFF"/>
                </a:solidFill>
              </a:rPr>
              <a:t>ASTHMA</a:t>
            </a:r>
            <a:endParaRPr sz="42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2e04f1f6ed_0_1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90" name="Google Shape;190;g22e04f1f6ed_0_14"/>
          <p:cNvSpPr txBox="1">
            <a:spLocks noGrp="1"/>
          </p:cNvSpPr>
          <p:nvPr>
            <p:ph type="title"/>
          </p:nvPr>
        </p:nvSpPr>
        <p:spPr>
          <a:xfrm>
            <a:off x="838200" y="3651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200">
                <a:solidFill>
                  <a:srgbClr val="FFFFFF"/>
                </a:solidFill>
              </a:rPr>
              <a:t>ASTHMA</a:t>
            </a:r>
            <a:endParaRPr sz="4200">
              <a:solidFill>
                <a:srgbClr val="FFFFFF"/>
              </a:solidFill>
            </a:endParaRPr>
          </a:p>
        </p:txBody>
      </p:sp>
      <p:pic>
        <p:nvPicPr>
          <p:cNvPr id="191" name="Google Shape;191;g22e04f1f6ed_0_14"/>
          <p:cNvPicPr preferRelativeResize="0"/>
          <p:nvPr/>
        </p:nvPicPr>
        <p:blipFill rotWithShape="1">
          <a:blip r:embed="rId3">
            <a:alphaModFix/>
          </a:blip>
          <a:srcRect r="1700"/>
          <a:stretch/>
        </p:blipFill>
        <p:spPr>
          <a:xfrm>
            <a:off x="1912473" y="1870200"/>
            <a:ext cx="7414503" cy="4675950"/>
          </a:xfrm>
          <a:prstGeom prst="rect">
            <a:avLst/>
          </a:prstGeom>
          <a:noFill/>
          <a:ln>
            <a:noFill/>
          </a:ln>
        </p:spPr>
      </p:pic>
      <p:sp>
        <p:nvSpPr>
          <p:cNvPr id="192" name="Google Shape;192;g22e04f1f6ed_0_14"/>
          <p:cNvSpPr/>
          <p:nvPr/>
        </p:nvSpPr>
        <p:spPr>
          <a:xfrm>
            <a:off x="4652950" y="2848075"/>
            <a:ext cx="1904400" cy="496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g22e04f1f6ed_0_14"/>
          <p:cNvSpPr/>
          <p:nvPr/>
        </p:nvSpPr>
        <p:spPr>
          <a:xfrm>
            <a:off x="7095950" y="2779675"/>
            <a:ext cx="1904400" cy="496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g22e04f1f6ed_0_14"/>
          <p:cNvSpPr/>
          <p:nvPr/>
        </p:nvSpPr>
        <p:spPr>
          <a:xfrm>
            <a:off x="7095950" y="3276475"/>
            <a:ext cx="1904400" cy="385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2e04f1f6ed_0_2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01" name="Google Shape;201;g22e04f1f6ed_0_27"/>
          <p:cNvSpPr txBox="1">
            <a:spLocks noGrp="1"/>
          </p:cNvSpPr>
          <p:nvPr>
            <p:ph type="body" idx="1"/>
          </p:nvPr>
        </p:nvSpPr>
        <p:spPr>
          <a:xfrm>
            <a:off x="838200" y="2710450"/>
            <a:ext cx="5181600" cy="3519900"/>
          </a:xfrm>
          <a:prstGeom prst="rect">
            <a:avLst/>
          </a:prstGeom>
          <a:solidFill>
            <a:srgbClr val="D9D2E9"/>
          </a:solidFill>
        </p:spPr>
        <p:txBody>
          <a:bodyPr spcFirstLastPara="1" wrap="square" lIns="91425" tIns="45700" rIns="91425" bIns="45700" anchor="t" anchorCtr="0">
            <a:normAutofit/>
          </a:bodyPr>
          <a:lstStyle/>
          <a:p>
            <a:pPr marL="0" lvl="0" indent="0" algn="l" rtl="0">
              <a:spcBef>
                <a:spcPts val="1000"/>
              </a:spcBef>
              <a:spcAft>
                <a:spcPts val="0"/>
              </a:spcAft>
              <a:buNone/>
            </a:pPr>
            <a:r>
              <a:rPr lang="en-US" b="1"/>
              <a:t>EPISODIC ALGORITHM:</a:t>
            </a:r>
            <a:endParaRPr b="1"/>
          </a:p>
          <a:p>
            <a:pPr marL="457200" lvl="0" indent="-342900" algn="l" rtl="0">
              <a:spcBef>
                <a:spcPts val="1000"/>
              </a:spcBef>
              <a:spcAft>
                <a:spcPts val="0"/>
              </a:spcAft>
              <a:buSzPts val="1800"/>
              <a:buAutoNum type="arabicPeriod"/>
            </a:pPr>
            <a:r>
              <a:rPr lang="en-US"/>
              <a:t>SABA</a:t>
            </a:r>
            <a:endParaRPr/>
          </a:p>
          <a:p>
            <a:pPr marL="457200" lvl="0" indent="-342900" algn="l" rtl="0">
              <a:spcBef>
                <a:spcPts val="0"/>
              </a:spcBef>
              <a:spcAft>
                <a:spcPts val="0"/>
              </a:spcAft>
              <a:buSzPts val="1800"/>
              <a:buAutoNum type="arabicPeriod"/>
            </a:pPr>
            <a:r>
              <a:rPr lang="en-US"/>
              <a:t>SABA + ICS</a:t>
            </a:r>
            <a:endParaRPr/>
          </a:p>
          <a:p>
            <a:pPr marL="0" lvl="0" indent="0" algn="l" rtl="0">
              <a:spcBef>
                <a:spcPts val="1000"/>
              </a:spcBef>
              <a:spcAft>
                <a:spcPts val="0"/>
              </a:spcAft>
              <a:buNone/>
            </a:pPr>
            <a:r>
              <a:rPr lang="en-US"/>
              <a:t>------------------------------------------</a:t>
            </a:r>
            <a:endParaRPr/>
          </a:p>
          <a:p>
            <a:pPr marL="457200" lvl="0" indent="-342900" algn="l" rtl="0">
              <a:spcBef>
                <a:spcPts val="1000"/>
              </a:spcBef>
              <a:spcAft>
                <a:spcPts val="0"/>
              </a:spcAft>
              <a:buSzPts val="1800"/>
              <a:buAutoNum type="arabicPeriod"/>
            </a:pPr>
            <a:r>
              <a:rPr lang="en-US"/>
              <a:t>SABA + ICS + LTRA</a:t>
            </a:r>
            <a:endParaRPr/>
          </a:p>
          <a:p>
            <a:pPr marL="457200" lvl="0" indent="-342900" algn="l" rtl="0">
              <a:spcBef>
                <a:spcPts val="0"/>
              </a:spcBef>
              <a:spcAft>
                <a:spcPts val="0"/>
              </a:spcAft>
              <a:buSzPts val="1800"/>
              <a:buAutoNum type="arabicPeriod"/>
            </a:pPr>
            <a:r>
              <a:rPr lang="en-US"/>
              <a:t>SABA + ICS + LABA +/- LTRA</a:t>
            </a:r>
            <a:endParaRPr/>
          </a:p>
          <a:p>
            <a:pPr marL="457200" lvl="0" indent="-342900" algn="l" rtl="0">
              <a:spcBef>
                <a:spcPts val="0"/>
              </a:spcBef>
              <a:spcAft>
                <a:spcPts val="0"/>
              </a:spcAft>
              <a:buSzPts val="1800"/>
              <a:buAutoNum type="arabicPeriod"/>
            </a:pPr>
            <a:r>
              <a:rPr lang="en-US"/>
              <a:t>Increase ICS dose</a:t>
            </a:r>
            <a:endParaRPr/>
          </a:p>
        </p:txBody>
      </p:sp>
      <p:sp>
        <p:nvSpPr>
          <p:cNvPr id="202" name="Google Shape;202;g22e04f1f6ed_0_27"/>
          <p:cNvSpPr txBox="1">
            <a:spLocks noGrp="1"/>
          </p:cNvSpPr>
          <p:nvPr>
            <p:ph type="body" idx="2"/>
          </p:nvPr>
        </p:nvSpPr>
        <p:spPr>
          <a:xfrm>
            <a:off x="6530975" y="2239625"/>
            <a:ext cx="5181600" cy="4099500"/>
          </a:xfrm>
          <a:prstGeom prst="rect">
            <a:avLst/>
          </a:prstGeom>
          <a:solidFill>
            <a:srgbClr val="FCE5CD"/>
          </a:solidFill>
        </p:spPr>
        <p:txBody>
          <a:bodyPr spcFirstLastPara="1" wrap="square" lIns="91425" tIns="45700" rIns="91425" bIns="45700" anchor="t" anchorCtr="0">
            <a:normAutofit/>
          </a:bodyPr>
          <a:lstStyle/>
          <a:p>
            <a:pPr marL="0" lvl="0" indent="0" algn="l" rtl="0">
              <a:spcBef>
                <a:spcPts val="1000"/>
              </a:spcBef>
              <a:spcAft>
                <a:spcPts val="0"/>
              </a:spcAft>
              <a:buNone/>
            </a:pPr>
            <a:r>
              <a:rPr lang="en-US" b="1"/>
              <a:t>ACUTE ALGORITHM:</a:t>
            </a:r>
            <a:endParaRPr b="1"/>
          </a:p>
          <a:p>
            <a:pPr marL="0" lvl="0" indent="0" algn="l" rtl="0">
              <a:spcBef>
                <a:spcPts val="1000"/>
              </a:spcBef>
              <a:spcAft>
                <a:spcPts val="0"/>
              </a:spcAft>
              <a:buNone/>
            </a:pPr>
            <a:r>
              <a:rPr lang="en-US" b="1">
                <a:highlight>
                  <a:srgbClr val="FFFF00"/>
                </a:highlight>
              </a:rPr>
              <a:t>OSHIT ME</a:t>
            </a:r>
            <a:endParaRPr b="1">
              <a:highlight>
                <a:srgbClr val="FFFF00"/>
              </a:highlight>
            </a:endParaRPr>
          </a:p>
          <a:p>
            <a:pPr marL="457200" lvl="0" indent="-342900" algn="l" rtl="0">
              <a:spcBef>
                <a:spcPts val="1000"/>
              </a:spcBef>
              <a:spcAft>
                <a:spcPts val="0"/>
              </a:spcAft>
              <a:buSzPts val="1800"/>
              <a:buChar char="-"/>
            </a:pPr>
            <a:r>
              <a:rPr lang="en-US"/>
              <a:t>OXYGEN </a:t>
            </a:r>
            <a:endParaRPr/>
          </a:p>
          <a:p>
            <a:pPr marL="457200" lvl="0" indent="-342900" algn="l" rtl="0">
              <a:spcBef>
                <a:spcPts val="0"/>
              </a:spcBef>
              <a:spcAft>
                <a:spcPts val="0"/>
              </a:spcAft>
              <a:buSzPts val="1800"/>
              <a:buChar char="-"/>
            </a:pPr>
            <a:r>
              <a:rPr lang="en-US"/>
              <a:t>SABA</a:t>
            </a:r>
            <a:endParaRPr/>
          </a:p>
          <a:p>
            <a:pPr marL="457200" lvl="0" indent="-342900" algn="l" rtl="0">
              <a:spcBef>
                <a:spcPts val="0"/>
              </a:spcBef>
              <a:spcAft>
                <a:spcPts val="0"/>
              </a:spcAft>
              <a:buSzPts val="1800"/>
              <a:buChar char="-"/>
            </a:pPr>
            <a:r>
              <a:rPr lang="en-US"/>
              <a:t>HYDROCORTISONE (ICS)</a:t>
            </a:r>
            <a:endParaRPr/>
          </a:p>
          <a:p>
            <a:pPr marL="457200" lvl="0" indent="-342900" algn="l" rtl="0">
              <a:spcBef>
                <a:spcPts val="0"/>
              </a:spcBef>
              <a:spcAft>
                <a:spcPts val="0"/>
              </a:spcAft>
              <a:buSzPts val="1800"/>
              <a:buChar char="-"/>
            </a:pPr>
            <a:r>
              <a:rPr lang="en-US"/>
              <a:t>IPRATROPIUM BROMIDE </a:t>
            </a:r>
            <a:endParaRPr/>
          </a:p>
          <a:p>
            <a:pPr marL="457200" lvl="0" indent="-342900" algn="l" rtl="0">
              <a:spcBef>
                <a:spcPts val="0"/>
              </a:spcBef>
              <a:spcAft>
                <a:spcPts val="0"/>
              </a:spcAft>
              <a:buSzPts val="1800"/>
              <a:buChar char="-"/>
            </a:pPr>
            <a:r>
              <a:rPr lang="en-US"/>
              <a:t>THEOPHYLLINE</a:t>
            </a:r>
            <a:endParaRPr/>
          </a:p>
          <a:p>
            <a:pPr marL="457200" lvl="0" indent="-342900" algn="l" rtl="0">
              <a:spcBef>
                <a:spcPts val="0"/>
              </a:spcBef>
              <a:spcAft>
                <a:spcPts val="0"/>
              </a:spcAft>
              <a:buSzPts val="1800"/>
              <a:buChar char="-"/>
            </a:pPr>
            <a:r>
              <a:rPr lang="en-US"/>
              <a:t>MgSO4 (IV)</a:t>
            </a:r>
            <a:endParaRPr/>
          </a:p>
          <a:p>
            <a:pPr marL="457200" lvl="0" indent="-342900" algn="l" rtl="0">
              <a:spcBef>
                <a:spcPts val="0"/>
              </a:spcBef>
              <a:spcAft>
                <a:spcPts val="0"/>
              </a:spcAft>
              <a:buSzPts val="1800"/>
              <a:buChar char="-"/>
            </a:pPr>
            <a:r>
              <a:rPr lang="en-US"/>
              <a:t>Escalate care…</a:t>
            </a:r>
            <a:endParaRPr/>
          </a:p>
        </p:txBody>
      </p:sp>
      <p:sp>
        <p:nvSpPr>
          <p:cNvPr id="203" name="Google Shape;203;g22e04f1f6ed_0_27"/>
          <p:cNvSpPr txBox="1">
            <a:spLocks noGrp="1"/>
          </p:cNvSpPr>
          <p:nvPr>
            <p:ph type="title"/>
          </p:nvPr>
        </p:nvSpPr>
        <p:spPr>
          <a:xfrm>
            <a:off x="838200" y="3651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200">
                <a:solidFill>
                  <a:srgbClr val="FFFFFF"/>
                </a:solidFill>
              </a:rPr>
              <a:t>ASTHMA</a:t>
            </a:r>
            <a:endParaRPr sz="4200">
              <a:solidFill>
                <a:srgbClr val="FFFFFF"/>
              </a:solidFill>
            </a:endParaRPr>
          </a:p>
        </p:txBody>
      </p:sp>
      <p:sp>
        <p:nvSpPr>
          <p:cNvPr id="204" name="Google Shape;204;g22e04f1f6ed_0_27"/>
          <p:cNvSpPr txBox="1"/>
          <p:nvPr/>
        </p:nvSpPr>
        <p:spPr>
          <a:xfrm>
            <a:off x="8337250" y="365125"/>
            <a:ext cx="44295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a:highlight>
                  <a:srgbClr val="FF0000"/>
                </a:highlight>
                <a:latin typeface="Calibri"/>
                <a:ea typeface="Calibri"/>
                <a:cs typeface="Calibri"/>
                <a:sym typeface="Calibri"/>
              </a:rPr>
              <a:t>NEED</a:t>
            </a:r>
            <a:r>
              <a:rPr lang="en-US" b="1">
                <a:highlight>
                  <a:srgbClr val="FF0000"/>
                </a:highlight>
                <a:latin typeface="Calibri"/>
                <a:ea typeface="Calibri"/>
                <a:cs typeface="Calibri"/>
                <a:sym typeface="Calibri"/>
              </a:rPr>
              <a:t> TO KNOW THIS SLIDE </a:t>
            </a:r>
            <a:endParaRPr b="1">
              <a:highlight>
                <a:srgbClr val="FF0000"/>
              </a:highlight>
              <a:latin typeface="Calibri"/>
              <a:ea typeface="Calibri"/>
              <a:cs typeface="Calibri"/>
              <a:sym typeface="Calibri"/>
            </a:endParaRPr>
          </a:p>
        </p:txBody>
      </p:sp>
      <p:sp>
        <p:nvSpPr>
          <p:cNvPr id="205" name="Google Shape;205;g22e04f1f6ed_0_27"/>
          <p:cNvSpPr txBox="1"/>
          <p:nvPr/>
        </p:nvSpPr>
        <p:spPr>
          <a:xfrm>
            <a:off x="720300" y="1830975"/>
            <a:ext cx="4291500" cy="646500"/>
          </a:xfrm>
          <a:prstGeom prst="rect">
            <a:avLst/>
          </a:prstGeom>
          <a:solidFill>
            <a:schemeClr val="lt1"/>
          </a:solid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US" sz="3000">
                <a:latin typeface="Calibri"/>
                <a:ea typeface="Calibri"/>
                <a:cs typeface="Calibri"/>
                <a:sym typeface="Calibri"/>
              </a:rPr>
              <a:t>TREATMENT:</a:t>
            </a:r>
            <a:endParaRPr sz="30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2f5346ca06_0_2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2 DIFFERENTIALS?</a:t>
            </a:r>
            <a:endParaRPr/>
          </a:p>
        </p:txBody>
      </p:sp>
      <p:sp>
        <p:nvSpPr>
          <p:cNvPr id="212" name="Google Shape;212;g22f5346ca06_0_24"/>
          <p:cNvSpPr txBox="1">
            <a:spLocks noGrp="1"/>
          </p:cNvSpPr>
          <p:nvPr>
            <p:ph type="body" idx="1"/>
          </p:nvPr>
        </p:nvSpPr>
        <p:spPr>
          <a:xfrm>
            <a:off x="838200" y="1811825"/>
            <a:ext cx="105762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500" b="1">
                <a:solidFill>
                  <a:srgbClr val="FF0000"/>
                </a:solidFill>
              </a:rPr>
              <a:t>A 65 YEAR OLD MAN PRESENTS TO THE EMERGENCY DEPARTMENT WITH </a:t>
            </a:r>
            <a:r>
              <a:rPr lang="en-US" sz="3500" b="1" u="sng">
                <a:solidFill>
                  <a:srgbClr val="FF0000"/>
                </a:solidFill>
              </a:rPr>
              <a:t>HAEMOPTYSIS</a:t>
            </a:r>
            <a:r>
              <a:rPr lang="en-US" sz="3500" b="1">
                <a:solidFill>
                  <a:srgbClr val="FF0000"/>
                </a:solidFill>
              </a:rPr>
              <a:t>. HE’S HAD A  COUGH FOR THE LAST 4 WEEKS. HE HAS LOST 4KG UNEXPECTEDLY IN THIS TIME FRAME AND HIS TEMPERATURE IS 38.1 DEGREES C.</a:t>
            </a:r>
            <a:endParaRPr sz="3500" b="1">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2e04f1f6ed_0_37"/>
          <p:cNvSpPr/>
          <p:nvPr/>
        </p:nvSpPr>
        <p:spPr>
          <a:xfrm>
            <a:off x="10241475" y="4959275"/>
            <a:ext cx="1862700" cy="13257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g22e04f1f6ed_0_3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20" name="Google Shape;220;g22e04f1f6ed_0_37"/>
          <p:cNvSpPr txBox="1">
            <a:spLocks noGrp="1"/>
          </p:cNvSpPr>
          <p:nvPr>
            <p:ph type="title"/>
          </p:nvPr>
        </p:nvSpPr>
        <p:spPr>
          <a:xfrm>
            <a:off x="838200" y="3651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200">
                <a:solidFill>
                  <a:srgbClr val="FFFFFF"/>
                </a:solidFill>
              </a:rPr>
              <a:t>LUNG CANCER</a:t>
            </a:r>
            <a:endParaRPr sz="4200">
              <a:solidFill>
                <a:srgbClr val="FFFFFF"/>
              </a:solidFill>
            </a:endParaRPr>
          </a:p>
        </p:txBody>
      </p:sp>
      <p:sp>
        <p:nvSpPr>
          <p:cNvPr id="221" name="Google Shape;221;g22e04f1f6ed_0_37"/>
          <p:cNvSpPr/>
          <p:nvPr/>
        </p:nvSpPr>
        <p:spPr>
          <a:xfrm>
            <a:off x="416700" y="3124050"/>
            <a:ext cx="2221500" cy="11592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rgbClr val="FF0000"/>
                </a:solidFill>
              </a:rPr>
              <a:t>PRIMARY LUNG CANCER</a:t>
            </a:r>
            <a:endParaRPr b="1">
              <a:solidFill>
                <a:srgbClr val="FF0000"/>
              </a:solidFill>
            </a:endParaRPr>
          </a:p>
        </p:txBody>
      </p:sp>
      <p:sp>
        <p:nvSpPr>
          <p:cNvPr id="222" name="Google Shape;222;g22e04f1f6ed_0_37"/>
          <p:cNvSpPr/>
          <p:nvPr/>
        </p:nvSpPr>
        <p:spPr>
          <a:xfrm>
            <a:off x="6864350" y="2060175"/>
            <a:ext cx="2769900" cy="654000"/>
          </a:xfrm>
          <a:prstGeom prst="ellipse">
            <a:avLst/>
          </a:prstGeom>
          <a:solidFill>
            <a:srgbClr val="00FF00"/>
          </a:solid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a:t>MESOTHELIOMA*</a:t>
            </a:r>
            <a:endParaRPr sz="1600" b="1"/>
          </a:p>
        </p:txBody>
      </p:sp>
      <p:sp>
        <p:nvSpPr>
          <p:cNvPr id="223" name="Google Shape;223;g22e04f1f6ed_0_37"/>
          <p:cNvSpPr/>
          <p:nvPr/>
        </p:nvSpPr>
        <p:spPr>
          <a:xfrm>
            <a:off x="3424850" y="4338450"/>
            <a:ext cx="2442300" cy="9660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rgbClr val="FF0000"/>
                </a:solidFill>
              </a:rPr>
              <a:t>PARENCHYMAL?</a:t>
            </a:r>
            <a:endParaRPr b="1">
              <a:solidFill>
                <a:srgbClr val="FF0000"/>
              </a:solidFill>
            </a:endParaRPr>
          </a:p>
          <a:p>
            <a:pPr marL="0" lvl="0" indent="0" algn="l" rtl="0">
              <a:spcBef>
                <a:spcPts val="0"/>
              </a:spcBef>
              <a:spcAft>
                <a:spcPts val="0"/>
              </a:spcAft>
              <a:buNone/>
            </a:pPr>
            <a:r>
              <a:rPr lang="en-US" b="1" u="sng">
                <a:solidFill>
                  <a:srgbClr val="FF0000"/>
                </a:solidFill>
              </a:rPr>
              <a:t>(BRONCHIAL CARCINOMA)</a:t>
            </a:r>
            <a:endParaRPr b="1" u="sng">
              <a:solidFill>
                <a:srgbClr val="FF0000"/>
              </a:solidFill>
            </a:endParaRPr>
          </a:p>
        </p:txBody>
      </p:sp>
      <p:sp>
        <p:nvSpPr>
          <p:cNvPr id="224" name="Google Shape;224;g22e04f1f6ed_0_37"/>
          <p:cNvSpPr/>
          <p:nvPr/>
        </p:nvSpPr>
        <p:spPr>
          <a:xfrm>
            <a:off x="3742225" y="1904163"/>
            <a:ext cx="2221500" cy="9660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rgbClr val="FF0000"/>
                </a:solidFill>
              </a:rPr>
              <a:t>PLEURAL?</a:t>
            </a:r>
            <a:endParaRPr b="1">
              <a:solidFill>
                <a:srgbClr val="FF0000"/>
              </a:solidFill>
            </a:endParaRPr>
          </a:p>
        </p:txBody>
      </p:sp>
      <p:sp>
        <p:nvSpPr>
          <p:cNvPr id="225" name="Google Shape;225;g22e04f1f6ed_0_37"/>
          <p:cNvSpPr/>
          <p:nvPr/>
        </p:nvSpPr>
        <p:spPr>
          <a:xfrm>
            <a:off x="6947150" y="4950825"/>
            <a:ext cx="2940300" cy="1228800"/>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a:t>NON SMALL CELL</a:t>
            </a:r>
            <a:endParaRPr sz="1600" b="1"/>
          </a:p>
        </p:txBody>
      </p:sp>
      <p:sp>
        <p:nvSpPr>
          <p:cNvPr id="226" name="Google Shape;226;g22e04f1f6ed_0_37"/>
          <p:cNvSpPr/>
          <p:nvPr/>
        </p:nvSpPr>
        <p:spPr>
          <a:xfrm>
            <a:off x="6947125" y="3935550"/>
            <a:ext cx="2221500" cy="654000"/>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t>SMALL CELL*</a:t>
            </a:r>
            <a:endParaRPr sz="1600" b="1"/>
          </a:p>
        </p:txBody>
      </p:sp>
      <p:cxnSp>
        <p:nvCxnSpPr>
          <p:cNvPr id="227" name="Google Shape;227;g22e04f1f6ed_0_37"/>
          <p:cNvCxnSpPr>
            <a:stCxn id="221" idx="6"/>
            <a:endCxn id="224" idx="2"/>
          </p:cNvCxnSpPr>
          <p:nvPr/>
        </p:nvCxnSpPr>
        <p:spPr>
          <a:xfrm rot="10800000" flipH="1">
            <a:off x="2638200" y="2387250"/>
            <a:ext cx="1104000" cy="1316400"/>
          </a:xfrm>
          <a:prstGeom prst="straightConnector1">
            <a:avLst/>
          </a:prstGeom>
          <a:noFill/>
          <a:ln w="9525" cap="flat" cmpd="sng">
            <a:solidFill>
              <a:schemeClr val="dk2"/>
            </a:solidFill>
            <a:prstDash val="solid"/>
            <a:round/>
            <a:headEnd type="none" w="med" len="med"/>
            <a:tailEnd type="none" w="med" len="med"/>
          </a:ln>
        </p:spPr>
      </p:cxnSp>
      <p:cxnSp>
        <p:nvCxnSpPr>
          <p:cNvPr id="228" name="Google Shape;228;g22e04f1f6ed_0_37"/>
          <p:cNvCxnSpPr>
            <a:stCxn id="221" idx="6"/>
            <a:endCxn id="223" idx="2"/>
          </p:cNvCxnSpPr>
          <p:nvPr/>
        </p:nvCxnSpPr>
        <p:spPr>
          <a:xfrm>
            <a:off x="2638200" y="3703650"/>
            <a:ext cx="786600" cy="1117800"/>
          </a:xfrm>
          <a:prstGeom prst="straightConnector1">
            <a:avLst/>
          </a:prstGeom>
          <a:noFill/>
          <a:ln w="9525" cap="flat" cmpd="sng">
            <a:solidFill>
              <a:schemeClr val="dk2"/>
            </a:solidFill>
            <a:prstDash val="solid"/>
            <a:round/>
            <a:headEnd type="none" w="med" len="med"/>
            <a:tailEnd type="none" w="med" len="med"/>
          </a:ln>
        </p:spPr>
      </p:cxnSp>
      <p:cxnSp>
        <p:nvCxnSpPr>
          <p:cNvPr id="229" name="Google Shape;229;g22e04f1f6ed_0_37"/>
          <p:cNvCxnSpPr>
            <a:stCxn id="224" idx="6"/>
            <a:endCxn id="222" idx="2"/>
          </p:cNvCxnSpPr>
          <p:nvPr/>
        </p:nvCxnSpPr>
        <p:spPr>
          <a:xfrm>
            <a:off x="5963725" y="2387163"/>
            <a:ext cx="900600" cy="0"/>
          </a:xfrm>
          <a:prstGeom prst="straightConnector1">
            <a:avLst/>
          </a:prstGeom>
          <a:noFill/>
          <a:ln w="76200" cap="flat" cmpd="sng">
            <a:solidFill>
              <a:schemeClr val="dk2"/>
            </a:solidFill>
            <a:prstDash val="solid"/>
            <a:round/>
            <a:headEnd type="none" w="med" len="med"/>
            <a:tailEnd type="none" w="med" len="med"/>
          </a:ln>
        </p:spPr>
      </p:cxnSp>
      <p:cxnSp>
        <p:nvCxnSpPr>
          <p:cNvPr id="230" name="Google Shape;230;g22e04f1f6ed_0_37"/>
          <p:cNvCxnSpPr>
            <a:stCxn id="223" idx="6"/>
            <a:endCxn id="226" idx="2"/>
          </p:cNvCxnSpPr>
          <p:nvPr/>
        </p:nvCxnSpPr>
        <p:spPr>
          <a:xfrm rot="10800000" flipH="1">
            <a:off x="5867150" y="4262550"/>
            <a:ext cx="1080000" cy="558900"/>
          </a:xfrm>
          <a:prstGeom prst="straightConnector1">
            <a:avLst/>
          </a:prstGeom>
          <a:noFill/>
          <a:ln w="76200" cap="flat" cmpd="sng">
            <a:solidFill>
              <a:schemeClr val="dk2"/>
            </a:solidFill>
            <a:prstDash val="solid"/>
            <a:round/>
            <a:headEnd type="none" w="med" len="med"/>
            <a:tailEnd type="none" w="med" len="med"/>
          </a:ln>
        </p:spPr>
      </p:cxnSp>
      <p:cxnSp>
        <p:nvCxnSpPr>
          <p:cNvPr id="231" name="Google Shape;231;g22e04f1f6ed_0_37"/>
          <p:cNvCxnSpPr>
            <a:stCxn id="223" idx="6"/>
            <a:endCxn id="225" idx="2"/>
          </p:cNvCxnSpPr>
          <p:nvPr/>
        </p:nvCxnSpPr>
        <p:spPr>
          <a:xfrm>
            <a:off x="5867150" y="4821450"/>
            <a:ext cx="1080000" cy="743700"/>
          </a:xfrm>
          <a:prstGeom prst="straightConnector1">
            <a:avLst/>
          </a:prstGeom>
          <a:noFill/>
          <a:ln w="76200" cap="flat" cmpd="sng">
            <a:solidFill>
              <a:srgbClr val="000000"/>
            </a:solidFill>
            <a:prstDash val="solid"/>
            <a:round/>
            <a:headEnd type="none" w="med" len="med"/>
            <a:tailEnd type="none" w="med" len="med"/>
          </a:ln>
        </p:spPr>
      </p:cxnSp>
      <p:sp>
        <p:nvSpPr>
          <p:cNvPr id="232" name="Google Shape;232;g22e04f1f6ed_0_37"/>
          <p:cNvSpPr txBox="1"/>
          <p:nvPr/>
        </p:nvSpPr>
        <p:spPr>
          <a:xfrm>
            <a:off x="10227675" y="4214150"/>
            <a:ext cx="177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33" name="Google Shape;233;g22e04f1f6ed_0_37"/>
          <p:cNvSpPr txBox="1"/>
          <p:nvPr/>
        </p:nvSpPr>
        <p:spPr>
          <a:xfrm>
            <a:off x="10227675" y="4993200"/>
            <a:ext cx="177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SQUAMOUS*</a:t>
            </a:r>
            <a:endParaRPr b="1">
              <a:latin typeface="Calibri"/>
              <a:ea typeface="Calibri"/>
              <a:cs typeface="Calibri"/>
              <a:sym typeface="Calibri"/>
            </a:endParaRPr>
          </a:p>
        </p:txBody>
      </p:sp>
      <p:sp>
        <p:nvSpPr>
          <p:cNvPr id="234" name="Google Shape;234;g22e04f1f6ed_0_37"/>
          <p:cNvSpPr txBox="1"/>
          <p:nvPr/>
        </p:nvSpPr>
        <p:spPr>
          <a:xfrm>
            <a:off x="10227675" y="5304450"/>
            <a:ext cx="177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ADENOCARCINOMA*</a:t>
            </a:r>
            <a:endParaRPr b="1">
              <a:latin typeface="Calibri"/>
              <a:ea typeface="Calibri"/>
              <a:cs typeface="Calibri"/>
              <a:sym typeface="Calibri"/>
            </a:endParaRPr>
          </a:p>
        </p:txBody>
      </p:sp>
      <p:sp>
        <p:nvSpPr>
          <p:cNvPr id="235" name="Google Shape;235;g22e04f1f6ed_0_37"/>
          <p:cNvSpPr txBox="1"/>
          <p:nvPr/>
        </p:nvSpPr>
        <p:spPr>
          <a:xfrm>
            <a:off x="10227675" y="5610975"/>
            <a:ext cx="142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CARCINOID</a:t>
            </a:r>
            <a:endParaRPr>
              <a:latin typeface="Calibri"/>
              <a:ea typeface="Calibri"/>
              <a:cs typeface="Calibri"/>
              <a:sym typeface="Calibri"/>
            </a:endParaRPr>
          </a:p>
        </p:txBody>
      </p:sp>
      <p:sp>
        <p:nvSpPr>
          <p:cNvPr id="236" name="Google Shape;236;g22e04f1f6ed_0_37"/>
          <p:cNvSpPr txBox="1"/>
          <p:nvPr/>
        </p:nvSpPr>
        <p:spPr>
          <a:xfrm>
            <a:off x="10227675" y="5897600"/>
            <a:ext cx="118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LARGE CELL</a:t>
            </a:r>
            <a:endParaRPr>
              <a:latin typeface="Calibri"/>
              <a:ea typeface="Calibri"/>
              <a:cs typeface="Calibri"/>
              <a:sym typeface="Calibri"/>
            </a:endParaRPr>
          </a:p>
        </p:txBody>
      </p:sp>
      <p:cxnSp>
        <p:nvCxnSpPr>
          <p:cNvPr id="237" name="Google Shape;237;g22e04f1f6ed_0_37"/>
          <p:cNvCxnSpPr>
            <a:endCxn id="234" idx="1"/>
          </p:cNvCxnSpPr>
          <p:nvPr/>
        </p:nvCxnSpPr>
        <p:spPr>
          <a:xfrm rot="10800000" flipH="1">
            <a:off x="9887475" y="5504550"/>
            <a:ext cx="340200" cy="10800"/>
          </a:xfrm>
          <a:prstGeom prst="straightConnector1">
            <a:avLst/>
          </a:prstGeom>
          <a:noFill/>
          <a:ln w="76200" cap="flat" cmpd="sng">
            <a:solidFill>
              <a:schemeClr val="dk2"/>
            </a:solidFill>
            <a:prstDash val="solid"/>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2f5346ca06_0_44"/>
          <p:cNvSpPr txBox="1">
            <a:spLocks noGrp="1"/>
          </p:cNvSpPr>
          <p:nvPr>
            <p:ph type="title"/>
          </p:nvPr>
        </p:nvSpPr>
        <p:spPr>
          <a:xfrm>
            <a:off x="838200" y="3651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solidFill>
                  <a:srgbClr val="FFFFFF"/>
                </a:solidFill>
              </a:rPr>
              <a:t>MESOTHELIOMA</a:t>
            </a:r>
            <a:endParaRPr>
              <a:solidFill>
                <a:srgbClr val="FFFFFF"/>
              </a:solidFill>
            </a:endParaRPr>
          </a:p>
        </p:txBody>
      </p:sp>
      <p:graphicFrame>
        <p:nvGraphicFramePr>
          <p:cNvPr id="244" name="Google Shape;244;g22f5346ca06_0_44"/>
          <p:cNvGraphicFramePr/>
          <p:nvPr/>
        </p:nvGraphicFramePr>
        <p:xfrm>
          <a:off x="615050" y="1873715"/>
          <a:ext cx="3000000" cy="3000000"/>
        </p:xfrm>
        <a:graphic>
          <a:graphicData uri="http://schemas.openxmlformats.org/drawingml/2006/table">
            <a:tbl>
              <a:tblPr>
                <a:noFill/>
                <a:tableStyleId>{59C805B3-6735-4610-947D-D602BF5D74F6}</a:tableStyleId>
              </a:tblPr>
              <a:tblGrid>
                <a:gridCol w="4533325">
                  <a:extLst>
                    <a:ext uri="{9D8B030D-6E8A-4147-A177-3AD203B41FA5}">
                      <a16:colId xmlns:a16="http://schemas.microsoft.com/office/drawing/2014/main" val="20000"/>
                    </a:ext>
                  </a:extLst>
                </a:gridCol>
                <a:gridCol w="6300200">
                  <a:extLst>
                    <a:ext uri="{9D8B030D-6E8A-4147-A177-3AD203B41FA5}">
                      <a16:colId xmlns:a16="http://schemas.microsoft.com/office/drawing/2014/main" val="20001"/>
                    </a:ext>
                  </a:extLst>
                </a:gridCol>
              </a:tblGrid>
              <a:tr h="11116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DEFINITION, CAUSE/S &amp; RISK FACTORS</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A </a:t>
                      </a:r>
                      <a:r>
                        <a:rPr lang="en-US" b="1"/>
                        <a:t>pleural malignancy</a:t>
                      </a:r>
                      <a:r>
                        <a:rPr lang="en-US"/>
                        <a:t>, which  affects pleura (MC) and peritoneum (LC)</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b="1">
                          <a:solidFill>
                            <a:srgbClr val="FF0000"/>
                          </a:solidFill>
                          <a:highlight>
                            <a:srgbClr val="FFFF00"/>
                          </a:highlight>
                        </a:rPr>
                        <a:t>EXAMS: </a:t>
                      </a:r>
                      <a:r>
                        <a:rPr lang="en-US">
                          <a:solidFill>
                            <a:srgbClr val="FF0000"/>
                          </a:solidFill>
                          <a:highlight>
                            <a:srgbClr val="FFFF00"/>
                          </a:highlight>
                        </a:rPr>
                        <a:t>suspect in </a:t>
                      </a:r>
                      <a:r>
                        <a:rPr lang="en-US" b="1">
                          <a:solidFill>
                            <a:srgbClr val="FF0000"/>
                          </a:solidFill>
                          <a:highlight>
                            <a:srgbClr val="FFFF00"/>
                          </a:highlight>
                        </a:rPr>
                        <a:t>MALES 40-70 </a:t>
                      </a:r>
                      <a:r>
                        <a:rPr lang="en-US">
                          <a:solidFill>
                            <a:srgbClr val="FF0000"/>
                          </a:solidFill>
                          <a:highlight>
                            <a:srgbClr val="FFFF00"/>
                          </a:highlight>
                        </a:rPr>
                        <a:t>with</a:t>
                      </a:r>
                      <a:r>
                        <a:rPr lang="en-US" b="1">
                          <a:solidFill>
                            <a:srgbClr val="FF0000"/>
                          </a:solidFill>
                          <a:highlight>
                            <a:srgbClr val="FFFF00"/>
                          </a:highlight>
                        </a:rPr>
                        <a:t> ASBESTOS EXPOSURE DECADES AGO </a:t>
                      </a:r>
                      <a:r>
                        <a:rPr lang="en-US">
                          <a:solidFill>
                            <a:srgbClr val="FF0000"/>
                          </a:solidFill>
                          <a:highlight>
                            <a:srgbClr val="FFFF00"/>
                          </a:highlight>
                        </a:rPr>
                        <a:t>(a latent period)</a:t>
                      </a:r>
                      <a:endParaRPr>
                        <a:solidFill>
                          <a:srgbClr val="FF0000"/>
                        </a:solidFill>
                        <a:highlight>
                          <a:srgbClr val="FFFF00"/>
                        </a:highlight>
                      </a:endParaRPr>
                    </a:p>
                  </a:txBody>
                  <a:tcPr marL="91425" marR="91425" marT="91425" marB="91425"/>
                </a:tc>
                <a:extLst>
                  <a:ext uri="{0D108BD9-81ED-4DB2-BD59-A6C34878D82A}">
                    <a16:rowId xmlns:a16="http://schemas.microsoft.com/office/drawing/2014/main" val="10000"/>
                  </a:ext>
                </a:extLst>
              </a:tr>
              <a:tr h="609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PRESENTATION (Sx)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t>Lung Sx</a:t>
                      </a:r>
                      <a:r>
                        <a:rPr lang="en-US"/>
                        <a:t> -</a:t>
                      </a:r>
                      <a:r>
                        <a:rPr lang="en-US" b="1"/>
                        <a:t> SOB, recurrent chest pain, constant cough w haemoptysis</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Compression: e.g. recurrent laryngeal (hoarse voice), bone pain</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b="1"/>
                        <a:t>CONSTITUTIONAL</a:t>
                      </a:r>
                      <a:r>
                        <a:rPr lang="en-US"/>
                        <a:t> - TATT, night sweats, weight loss, rigors</a:t>
                      </a:r>
                      <a:endParaRPr/>
                    </a:p>
                  </a:txBody>
                  <a:tcPr marL="91425" marR="91425" marT="91425" marB="91425"/>
                </a:tc>
                <a:extLst>
                  <a:ext uri="{0D108BD9-81ED-4DB2-BD59-A6C34878D82A}">
                    <a16:rowId xmlns:a16="http://schemas.microsoft.com/office/drawing/2014/main" val="10001"/>
                  </a:ext>
                </a:extLst>
              </a:tr>
              <a:tr h="803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DIAGNOSIS &amp; INVESTIGATIONS (Ix)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highlight>
                            <a:srgbClr val="00FFFF"/>
                          </a:highlight>
                        </a:rPr>
                        <a:t>1st line</a:t>
                      </a:r>
                      <a:r>
                        <a:rPr lang="en-US" b="1"/>
                        <a:t>= IMAGING</a:t>
                      </a:r>
                      <a:r>
                        <a:rPr lang="en-US"/>
                        <a:t> (first CXR, then CT) - pleural thickening +/- effusion</a:t>
                      </a:r>
                      <a:endParaRPr/>
                    </a:p>
                    <a:p>
                      <a:pPr marL="0" marR="0" lvl="0" indent="0" algn="l" rtl="0">
                        <a:lnSpc>
                          <a:spcPct val="100000"/>
                        </a:lnSpc>
                        <a:spcBef>
                          <a:spcPts val="0"/>
                        </a:spcBef>
                        <a:spcAft>
                          <a:spcPts val="0"/>
                        </a:spcAft>
                        <a:buClr>
                          <a:srgbClr val="000000"/>
                        </a:buClr>
                        <a:buSzPts val="1400"/>
                        <a:buFont typeface="Arial"/>
                        <a:buNone/>
                      </a:pPr>
                      <a:r>
                        <a:rPr lang="en-US" b="1">
                          <a:highlight>
                            <a:srgbClr val="00FFFF"/>
                          </a:highlight>
                        </a:rPr>
                        <a:t>GOLD STANDARD</a:t>
                      </a:r>
                      <a:r>
                        <a:rPr lang="en-US">
                          <a:highlight>
                            <a:srgbClr val="00FFFF"/>
                          </a:highlight>
                        </a:rPr>
                        <a:t> </a:t>
                      </a:r>
                      <a:r>
                        <a:rPr lang="en-US"/>
                        <a:t>= biopsy</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CA-125 may be raised nonspecifically (mainly associated w OVARIAN ca)</a:t>
                      </a:r>
                      <a:endParaRPr/>
                    </a:p>
                  </a:txBody>
                  <a:tcPr marL="91425" marR="91425" marT="91425" marB="91425"/>
                </a:tc>
                <a:extLst>
                  <a:ext uri="{0D108BD9-81ED-4DB2-BD59-A6C34878D82A}">
                    <a16:rowId xmlns:a16="http://schemas.microsoft.com/office/drawing/2014/main" val="10002"/>
                  </a:ext>
                </a:extLst>
              </a:tr>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TREATMENT (Tx)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purely </a:t>
                      </a:r>
                      <a:r>
                        <a:rPr lang="en-US" b="1">
                          <a:highlight>
                            <a:srgbClr val="FFFF00"/>
                          </a:highlight>
                        </a:rPr>
                        <a:t>palliative</a:t>
                      </a:r>
                      <a:r>
                        <a:rPr lang="en-US"/>
                        <a:t> :( </a:t>
                      </a:r>
                      <a:endParaRPr sz="1400" u="none" strike="noStrike" cap="none"/>
                    </a:p>
                  </a:txBody>
                  <a:tcPr marL="91425" marR="91425" marT="91425" marB="91425"/>
                </a:tc>
                <a:extLst>
                  <a:ext uri="{0D108BD9-81ED-4DB2-BD59-A6C34878D82A}">
                    <a16:rowId xmlns:a16="http://schemas.microsoft.com/office/drawing/2014/main" val="10003"/>
                  </a:ext>
                </a:extLst>
              </a:tr>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COMPLICATIONS (IF APPLICABLE)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Very severe</a:t>
                      </a:r>
                      <a:r>
                        <a:rPr lang="en-US" b="1"/>
                        <a:t> aggressive cancer </a:t>
                      </a:r>
                      <a:r>
                        <a:rPr lang="en-US"/>
                        <a:t>with super low survival rates.</a:t>
                      </a:r>
                      <a:endParaRPr sz="1400" u="none" strike="noStrike" cap="none"/>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22f5346ca06_0_9"/>
          <p:cNvPicPr preferRelativeResize="0"/>
          <p:nvPr/>
        </p:nvPicPr>
        <p:blipFill>
          <a:blip r:embed="rId3">
            <a:alphaModFix/>
          </a:blip>
          <a:stretch>
            <a:fillRect/>
          </a:stretch>
        </p:blipFill>
        <p:spPr>
          <a:xfrm>
            <a:off x="2787975" y="1358727"/>
            <a:ext cx="6266800" cy="4644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2f5346ca06_0_55"/>
          <p:cNvSpPr txBox="1">
            <a:spLocks noGrp="1"/>
          </p:cNvSpPr>
          <p:nvPr>
            <p:ph type="title"/>
          </p:nvPr>
        </p:nvSpPr>
        <p:spPr>
          <a:xfrm>
            <a:off x="838200" y="3651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solidFill>
                  <a:srgbClr val="FFFFFF"/>
                </a:solidFill>
              </a:rPr>
              <a:t>SMALL CELL LUNG CANCER</a:t>
            </a:r>
            <a:endParaRPr>
              <a:solidFill>
                <a:srgbClr val="FFFFFF"/>
              </a:solidFill>
            </a:endParaRPr>
          </a:p>
        </p:txBody>
      </p:sp>
      <p:graphicFrame>
        <p:nvGraphicFramePr>
          <p:cNvPr id="257" name="Google Shape;257;g22f5346ca06_0_55"/>
          <p:cNvGraphicFramePr/>
          <p:nvPr/>
        </p:nvGraphicFramePr>
        <p:xfrm>
          <a:off x="615050" y="1873715"/>
          <a:ext cx="3000000" cy="3000000"/>
        </p:xfrm>
        <a:graphic>
          <a:graphicData uri="http://schemas.openxmlformats.org/drawingml/2006/table">
            <a:tbl>
              <a:tblPr>
                <a:noFill/>
                <a:tableStyleId>{59C805B3-6735-4610-947D-D602BF5D74F6}</a:tableStyleId>
              </a:tblPr>
              <a:tblGrid>
                <a:gridCol w="4106725">
                  <a:extLst>
                    <a:ext uri="{9D8B030D-6E8A-4147-A177-3AD203B41FA5}">
                      <a16:colId xmlns:a16="http://schemas.microsoft.com/office/drawing/2014/main" val="20000"/>
                    </a:ext>
                  </a:extLst>
                </a:gridCol>
                <a:gridCol w="6058950">
                  <a:extLst>
                    <a:ext uri="{9D8B030D-6E8A-4147-A177-3AD203B41FA5}">
                      <a16:colId xmlns:a16="http://schemas.microsoft.com/office/drawing/2014/main" val="20001"/>
                    </a:ext>
                  </a:extLst>
                </a:gridCol>
              </a:tblGrid>
              <a:tr h="803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DEFINITION, CAUSE/S &amp; RISK FACTORS</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highlight>
                            <a:srgbClr val="FFFF00"/>
                          </a:highlight>
                        </a:rPr>
                        <a:t>15% bronchial carcinomas</a:t>
                      </a:r>
                      <a:endParaRPr b="1">
                        <a:highlight>
                          <a:srgbClr val="FFFF00"/>
                        </a:highlight>
                      </a:endParaRPr>
                    </a:p>
                    <a:p>
                      <a:pPr marL="0" marR="0" lvl="0" indent="0" algn="l" rtl="0">
                        <a:lnSpc>
                          <a:spcPct val="100000"/>
                        </a:lnSpc>
                        <a:spcBef>
                          <a:spcPts val="0"/>
                        </a:spcBef>
                        <a:spcAft>
                          <a:spcPts val="0"/>
                        </a:spcAft>
                        <a:buClr>
                          <a:srgbClr val="000000"/>
                        </a:buClr>
                        <a:buSzPts val="1400"/>
                        <a:buFont typeface="Arial"/>
                        <a:buNone/>
                      </a:pPr>
                      <a:r>
                        <a:rPr lang="en-US"/>
                        <a:t>Malignancy affecting </a:t>
                      </a:r>
                      <a:r>
                        <a:rPr lang="en-US" b="1">
                          <a:highlight>
                            <a:srgbClr val="FFFF00"/>
                          </a:highlight>
                        </a:rPr>
                        <a:t>central respiratory system</a:t>
                      </a:r>
                      <a:r>
                        <a:rPr lang="en-US"/>
                        <a:t> (bronchi), appears as small cells with minimal cytoplasm on biopsy.</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b="1">
                          <a:highlight>
                            <a:srgbClr val="FFFF00"/>
                          </a:highlight>
                        </a:rPr>
                        <a:t>EXCLUSIVELY SMOKERS</a:t>
                      </a:r>
                      <a:r>
                        <a:rPr lang="en-US" b="1"/>
                        <a:t> </a:t>
                      </a:r>
                      <a:r>
                        <a:rPr lang="en-US"/>
                        <a:t>are affected</a:t>
                      </a:r>
                      <a:endParaRPr/>
                    </a:p>
                  </a:txBody>
                  <a:tcPr marL="91425" marR="91425" marT="91425" marB="91425"/>
                </a:tc>
                <a:extLst>
                  <a:ext uri="{0D108BD9-81ED-4DB2-BD59-A6C34878D82A}">
                    <a16:rowId xmlns:a16="http://schemas.microsoft.com/office/drawing/2014/main" val="10000"/>
                  </a:ext>
                </a:extLst>
              </a:tr>
              <a:tr h="609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PRESENTATION (Sx)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t>Lung Sx</a:t>
                      </a:r>
                      <a:r>
                        <a:rPr lang="en-US"/>
                        <a:t>: cough w haemoptysis, SOB, recurrent chest pain</a:t>
                      </a:r>
                      <a:endParaRPr/>
                    </a:p>
                    <a:p>
                      <a:pPr marL="0" marR="0" lvl="0" indent="0" algn="l" rtl="0">
                        <a:lnSpc>
                          <a:spcPct val="100000"/>
                        </a:lnSpc>
                        <a:spcBef>
                          <a:spcPts val="0"/>
                        </a:spcBef>
                        <a:spcAft>
                          <a:spcPts val="0"/>
                        </a:spcAft>
                        <a:buClr>
                          <a:srgbClr val="000000"/>
                        </a:buClr>
                        <a:buSzPts val="1400"/>
                        <a:buFont typeface="Arial"/>
                        <a:buNone/>
                      </a:pPr>
                      <a:r>
                        <a:rPr lang="en-US" b="1"/>
                        <a:t>Constitutional Sx </a:t>
                      </a:r>
                      <a:r>
                        <a:rPr lang="en-US"/>
                        <a:t>(same in all ca)</a:t>
                      </a:r>
                      <a:endParaRPr/>
                    </a:p>
                    <a:p>
                      <a:pPr marL="0" marR="0" lvl="0" indent="0" algn="l" rtl="0">
                        <a:lnSpc>
                          <a:spcPct val="100000"/>
                        </a:lnSpc>
                        <a:spcBef>
                          <a:spcPts val="0"/>
                        </a:spcBef>
                        <a:spcAft>
                          <a:spcPts val="0"/>
                        </a:spcAft>
                        <a:buClr>
                          <a:srgbClr val="000000"/>
                        </a:buClr>
                        <a:buSzPts val="1400"/>
                        <a:buFont typeface="Arial"/>
                        <a:buNone/>
                      </a:pPr>
                      <a:r>
                        <a:rPr lang="en-US" b="1"/>
                        <a:t>Compression Sx</a:t>
                      </a:r>
                      <a:endParaRPr b="1"/>
                    </a:p>
                    <a:p>
                      <a:pPr marL="0" marR="0" lvl="0" indent="0" algn="l" rtl="0">
                        <a:lnSpc>
                          <a:spcPct val="100000"/>
                        </a:lnSpc>
                        <a:spcBef>
                          <a:spcPts val="0"/>
                        </a:spcBef>
                        <a:spcAft>
                          <a:spcPts val="0"/>
                        </a:spcAft>
                        <a:buClr>
                          <a:srgbClr val="000000"/>
                        </a:buClr>
                        <a:buSzPts val="1400"/>
                        <a:buFont typeface="Arial"/>
                        <a:buNone/>
                      </a:pPr>
                      <a:endParaRPr/>
                    </a:p>
                    <a:p>
                      <a:pPr marL="457200" marR="0" lvl="0" indent="-317500" algn="l" rtl="0">
                        <a:lnSpc>
                          <a:spcPct val="100000"/>
                        </a:lnSpc>
                        <a:spcBef>
                          <a:spcPts val="0"/>
                        </a:spcBef>
                        <a:spcAft>
                          <a:spcPts val="0"/>
                        </a:spcAft>
                        <a:buSzPts val="1400"/>
                        <a:buChar char="+"/>
                      </a:pPr>
                      <a:r>
                        <a:rPr lang="en-US" b="1">
                          <a:highlight>
                            <a:srgbClr val="FFFF00"/>
                          </a:highlight>
                        </a:rPr>
                        <a:t>PARANEOPLASTIC SYNDROMES!!!!! (3) </a:t>
                      </a:r>
                      <a:endParaRPr b="1">
                        <a:highlight>
                          <a:srgbClr val="FFFF00"/>
                        </a:highlight>
                      </a:endParaRPr>
                    </a:p>
                  </a:txBody>
                  <a:tcPr marL="91425" marR="91425" marT="91425" marB="91425"/>
                </a:tc>
                <a:extLst>
                  <a:ext uri="{0D108BD9-81ED-4DB2-BD59-A6C34878D82A}">
                    <a16:rowId xmlns:a16="http://schemas.microsoft.com/office/drawing/2014/main" val="10001"/>
                  </a:ext>
                </a:extLst>
              </a:tr>
              <a:tr h="803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DIAGNOSIS &amp; INVESTIGATIONS (Ix)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highlight>
                            <a:srgbClr val="00FFFF"/>
                          </a:highlight>
                        </a:rPr>
                        <a:t>1st line = Imaging</a:t>
                      </a:r>
                      <a:r>
                        <a:rPr lang="en-US">
                          <a:highlight>
                            <a:srgbClr val="00FFFF"/>
                          </a:highlight>
                        </a:rPr>
                        <a:t> </a:t>
                      </a:r>
                      <a:r>
                        <a:rPr lang="en-US"/>
                        <a:t>(CXR then CT)</a:t>
                      </a:r>
                      <a:endParaRPr/>
                    </a:p>
                    <a:p>
                      <a:pPr marL="0" marR="0" lvl="0" indent="0" algn="l" rtl="0">
                        <a:lnSpc>
                          <a:spcPct val="100000"/>
                        </a:lnSpc>
                        <a:spcBef>
                          <a:spcPts val="0"/>
                        </a:spcBef>
                        <a:spcAft>
                          <a:spcPts val="0"/>
                        </a:spcAft>
                        <a:buClr>
                          <a:srgbClr val="000000"/>
                        </a:buClr>
                        <a:buSzPts val="1400"/>
                        <a:buFont typeface="Arial"/>
                        <a:buNone/>
                      </a:pPr>
                      <a:r>
                        <a:rPr lang="en-US" b="1">
                          <a:highlight>
                            <a:srgbClr val="00FFFF"/>
                          </a:highlight>
                        </a:rPr>
                        <a:t>GS = Bronchoscopy and biopsy</a:t>
                      </a:r>
                      <a:endParaRPr b="1">
                        <a:highlight>
                          <a:srgbClr val="00FFFF"/>
                        </a:highlight>
                      </a:endParaRPr>
                    </a:p>
                    <a:p>
                      <a:pPr marL="0" marR="0" lvl="0" indent="0" algn="l" rtl="0">
                        <a:lnSpc>
                          <a:spcPct val="100000"/>
                        </a:lnSpc>
                        <a:spcBef>
                          <a:spcPts val="0"/>
                        </a:spcBef>
                        <a:spcAft>
                          <a:spcPts val="0"/>
                        </a:spcAft>
                        <a:buClr>
                          <a:srgbClr val="000000"/>
                        </a:buClr>
                        <a:buSzPts val="1400"/>
                        <a:buFont typeface="Arial"/>
                        <a:buNone/>
                      </a:pPr>
                      <a:r>
                        <a:rPr lang="en-US"/>
                        <a:t>Staging with TNM</a:t>
                      </a:r>
                      <a:endParaRPr/>
                    </a:p>
                  </a:txBody>
                  <a:tcPr marL="91425" marR="91425" marT="91425" marB="91425"/>
                </a:tc>
                <a:extLst>
                  <a:ext uri="{0D108BD9-81ED-4DB2-BD59-A6C34878D82A}">
                    <a16:rowId xmlns:a16="http://schemas.microsoft.com/office/drawing/2014/main" val="10002"/>
                  </a:ext>
                </a:extLst>
              </a:tr>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TREATMENT (Tx)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If very early, may </a:t>
                      </a:r>
                      <a:r>
                        <a:rPr lang="en-US" b="1"/>
                        <a:t>try chemo/radio (usually unsuccessful). Palliative</a:t>
                      </a:r>
                      <a:r>
                        <a:rPr lang="en-US"/>
                        <a:t> often</a:t>
                      </a:r>
                      <a:endParaRPr sz="1400" u="none" strike="noStrike" cap="none"/>
                    </a:p>
                  </a:txBody>
                  <a:tcPr marL="91425" marR="91425" marT="91425" marB="91425"/>
                </a:tc>
                <a:extLst>
                  <a:ext uri="{0D108BD9-81ED-4DB2-BD59-A6C34878D82A}">
                    <a16:rowId xmlns:a16="http://schemas.microsoft.com/office/drawing/2014/main" val="10003"/>
                  </a:ext>
                </a:extLst>
              </a:tr>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COMPLICATIONS (IF APPLICABLE)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Paraneoplastic syndromes. Also a very malignant cancer so poor prognosis.</a:t>
                      </a:r>
                      <a:endParaRPr sz="1400" u="none" strike="noStrike" cap="none"/>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1981200" y="274637"/>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Calibri"/>
              <a:buNone/>
            </a:pPr>
            <a:r>
              <a:rPr lang="en-US"/>
              <a:t>     </a:t>
            </a:r>
            <a:endParaRPr/>
          </a:p>
        </p:txBody>
      </p:sp>
      <p:sp>
        <p:nvSpPr>
          <p:cNvPr id="98" name="Google Shape;98;p3"/>
          <p:cNvSpPr txBox="1">
            <a:spLocks noGrp="1"/>
          </p:cNvSpPr>
          <p:nvPr>
            <p:ph type="body" idx="1"/>
          </p:nvPr>
        </p:nvSpPr>
        <p:spPr>
          <a:xfrm>
            <a:off x="1981200" y="2981326"/>
            <a:ext cx="8229600" cy="3144837"/>
          </a:xfrm>
          <a:prstGeom prst="rect">
            <a:avLst/>
          </a:prstGeom>
          <a:noFill/>
          <a:ln>
            <a:noFill/>
          </a:ln>
        </p:spPr>
        <p:txBody>
          <a:bodyPr spcFirstLastPara="1" wrap="square" lIns="91425" tIns="45700" rIns="91425" bIns="45700" anchor="t" anchorCtr="0">
            <a:noAutofit/>
          </a:bodyPr>
          <a:lstStyle/>
          <a:p>
            <a:pPr marL="342900" lvl="0" indent="-342900" algn="r" rtl="0">
              <a:lnSpc>
                <a:spcPct val="90000"/>
              </a:lnSpc>
              <a:spcBef>
                <a:spcPts val="0"/>
              </a:spcBef>
              <a:spcAft>
                <a:spcPts val="0"/>
              </a:spcAft>
              <a:buClr>
                <a:schemeClr val="dk1"/>
              </a:buClr>
              <a:buSzPts val="800"/>
              <a:buNone/>
            </a:pPr>
            <a:r>
              <a:rPr lang="en-US"/>
              <a:t>Phase 2a Revision Session</a:t>
            </a:r>
            <a:endParaRPr/>
          </a:p>
          <a:p>
            <a:pPr marL="342900" lvl="0" indent="-342900" algn="r" rtl="0">
              <a:lnSpc>
                <a:spcPct val="90000"/>
              </a:lnSpc>
              <a:spcBef>
                <a:spcPts val="1000"/>
              </a:spcBef>
              <a:spcAft>
                <a:spcPts val="0"/>
              </a:spcAft>
              <a:buClr>
                <a:schemeClr val="dk1"/>
              </a:buClr>
              <a:buSzPts val="800"/>
              <a:buNone/>
            </a:pPr>
            <a:endParaRPr/>
          </a:p>
          <a:p>
            <a:pPr marL="342900" lvl="0" indent="-342900" algn="r" rtl="0">
              <a:lnSpc>
                <a:spcPct val="90000"/>
              </a:lnSpc>
              <a:spcBef>
                <a:spcPts val="1000"/>
              </a:spcBef>
              <a:spcAft>
                <a:spcPts val="0"/>
              </a:spcAft>
              <a:buClr>
                <a:schemeClr val="dk1"/>
              </a:buClr>
              <a:buSzPts val="800"/>
              <a:buNone/>
            </a:pPr>
            <a:r>
              <a:rPr lang="en-US"/>
              <a:t>19/04/23</a:t>
            </a:r>
            <a:endParaRPr/>
          </a:p>
          <a:p>
            <a:pPr marL="342900" lvl="0" indent="-342900" algn="r" rtl="0">
              <a:lnSpc>
                <a:spcPct val="90000"/>
              </a:lnSpc>
              <a:spcBef>
                <a:spcPts val="1000"/>
              </a:spcBef>
              <a:spcAft>
                <a:spcPts val="0"/>
              </a:spcAft>
              <a:buClr>
                <a:schemeClr val="dk1"/>
              </a:buClr>
              <a:buSzPts val="800"/>
              <a:buNone/>
            </a:pPr>
            <a:r>
              <a:rPr lang="en-US"/>
              <a:t>Haroon Tariq &amp; Hannan Tariq</a:t>
            </a:r>
            <a:endParaRPr/>
          </a:p>
        </p:txBody>
      </p:sp>
      <p:sp>
        <p:nvSpPr>
          <p:cNvPr id="99" name="Google Shape;99;p3"/>
          <p:cNvSpPr txBox="1"/>
          <p:nvPr/>
        </p:nvSpPr>
        <p:spPr>
          <a:xfrm>
            <a:off x="424069" y="475985"/>
            <a:ext cx="11383617" cy="1505214"/>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3"/>
          <p:cNvSpPr txBox="1"/>
          <p:nvPr/>
        </p:nvSpPr>
        <p:spPr>
          <a:xfrm>
            <a:off x="2402947" y="605271"/>
            <a:ext cx="7386107" cy="224676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0"/>
              <a:buFont typeface="Arial"/>
              <a:buNone/>
            </a:pPr>
            <a:r>
              <a:rPr lang="en-US" sz="7000">
                <a:solidFill>
                  <a:schemeClr val="lt1"/>
                </a:solidFill>
                <a:latin typeface="Calibri"/>
                <a:ea typeface="Calibri"/>
                <a:cs typeface="Calibri"/>
                <a:sym typeface="Calibri"/>
              </a:rPr>
              <a:t>RESPIRATORY</a:t>
            </a:r>
            <a:endParaRPr sz="1800" b="0" i="0" u="none" strike="noStrike" cap="none">
              <a:solidFill>
                <a:schemeClr val="dk1"/>
              </a:solidFill>
              <a:latin typeface="Calibri"/>
              <a:ea typeface="Calibri"/>
              <a:cs typeface="Calibri"/>
              <a:sym typeface="Calibri"/>
            </a:endParaRPr>
          </a:p>
        </p:txBody>
      </p:sp>
      <p:sp>
        <p:nvSpPr>
          <p:cNvPr id="101" name="Google Shape;101;p3"/>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02" name="Google Shape;102;p3"/>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103" name="Google Shape;103;p3"/>
          <p:cNvPicPr preferRelativeResize="0"/>
          <p:nvPr/>
        </p:nvPicPr>
        <p:blipFill>
          <a:blip r:embed="rId4">
            <a:alphaModFix/>
          </a:blip>
          <a:stretch>
            <a:fillRect/>
          </a:stretch>
        </p:blipFill>
        <p:spPr>
          <a:xfrm>
            <a:off x="1981200" y="2332451"/>
            <a:ext cx="2679400" cy="3215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2f5346ca06_0_6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graphicFrame>
        <p:nvGraphicFramePr>
          <p:cNvPr id="264" name="Google Shape;264;g22f5346ca06_0_63"/>
          <p:cNvGraphicFramePr/>
          <p:nvPr/>
        </p:nvGraphicFramePr>
        <p:xfrm>
          <a:off x="615050" y="1873715"/>
          <a:ext cx="3000000" cy="3000000"/>
        </p:xfrm>
        <a:graphic>
          <a:graphicData uri="http://schemas.openxmlformats.org/drawingml/2006/table">
            <a:tbl>
              <a:tblPr>
                <a:noFill/>
                <a:tableStyleId>{59C805B3-6735-4610-947D-D602BF5D74F6}</a:tableStyleId>
              </a:tblPr>
              <a:tblGrid>
                <a:gridCol w="3724275">
                  <a:extLst>
                    <a:ext uri="{9D8B030D-6E8A-4147-A177-3AD203B41FA5}">
                      <a16:colId xmlns:a16="http://schemas.microsoft.com/office/drawing/2014/main" val="20000"/>
                    </a:ext>
                  </a:extLst>
                </a:gridCol>
                <a:gridCol w="6804300">
                  <a:extLst>
                    <a:ext uri="{9D8B030D-6E8A-4147-A177-3AD203B41FA5}">
                      <a16:colId xmlns:a16="http://schemas.microsoft.com/office/drawing/2014/main" val="20001"/>
                    </a:ext>
                  </a:extLst>
                </a:gridCol>
              </a:tblGrid>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DISEASE NAME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highlight>
                            <a:srgbClr val="FFFF00"/>
                          </a:highlight>
                        </a:rPr>
                        <a:t>SQUAMOUS CELL CARCINOMA (30-35%) </a:t>
                      </a:r>
                      <a:endParaRPr b="1">
                        <a:highlight>
                          <a:srgbClr val="FFFF00"/>
                        </a:highlight>
                      </a:endParaRPr>
                    </a:p>
                    <a:p>
                      <a:pPr marL="0" marR="0" lvl="0" indent="0" algn="l" rtl="0">
                        <a:lnSpc>
                          <a:spcPct val="100000"/>
                        </a:lnSpc>
                        <a:spcBef>
                          <a:spcPts val="0"/>
                        </a:spcBef>
                        <a:spcAft>
                          <a:spcPts val="0"/>
                        </a:spcAft>
                        <a:buClr>
                          <a:srgbClr val="000000"/>
                        </a:buClr>
                        <a:buSzPts val="1400"/>
                        <a:buFont typeface="Arial"/>
                        <a:buNone/>
                      </a:pPr>
                      <a:endParaRPr b="1"/>
                    </a:p>
                  </a:txBody>
                  <a:tcPr marL="91425" marR="91425" marT="91425" marB="91425"/>
                </a:tc>
                <a:extLst>
                  <a:ext uri="{0D108BD9-81ED-4DB2-BD59-A6C34878D82A}">
                    <a16:rowId xmlns:a16="http://schemas.microsoft.com/office/drawing/2014/main" val="10000"/>
                  </a:ext>
                </a:extLst>
              </a:tr>
              <a:tr h="803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DEFINITION, CAUSE/S &amp; RISK FACTORS</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Bronchial carcinoma arising </a:t>
                      </a:r>
                      <a:r>
                        <a:rPr lang="en-US" b="1">
                          <a:highlight>
                            <a:srgbClr val="00FF00"/>
                          </a:highlight>
                        </a:rPr>
                        <a:t>from lung epithelium</a:t>
                      </a:r>
                      <a:r>
                        <a:rPr lang="en-US" b="1"/>
                        <a:t> </a:t>
                      </a:r>
                      <a:r>
                        <a:rPr lang="en-US"/>
                        <a:t>histologically resembling squamous epithelium </a:t>
                      </a:r>
                      <a:endParaRPr/>
                    </a:p>
                    <a:p>
                      <a:pPr marL="0" lvl="0" indent="0" algn="l" rtl="0">
                        <a:spcBef>
                          <a:spcPts val="0"/>
                        </a:spcBef>
                        <a:spcAft>
                          <a:spcPts val="0"/>
                        </a:spcAft>
                        <a:buClr>
                          <a:schemeClr val="dk1"/>
                        </a:buClr>
                        <a:buSzPts val="1400"/>
                        <a:buFont typeface="Arial"/>
                        <a:buNone/>
                      </a:pPr>
                      <a:r>
                        <a:rPr lang="en-US">
                          <a:solidFill>
                            <a:schemeClr val="dk1"/>
                          </a:solidFill>
                        </a:rPr>
                        <a:t>Mainly affects </a:t>
                      </a:r>
                      <a:r>
                        <a:rPr lang="en-US" b="1">
                          <a:solidFill>
                            <a:schemeClr val="dk1"/>
                          </a:solidFill>
                          <a:highlight>
                            <a:srgbClr val="00FF00"/>
                          </a:highlight>
                        </a:rPr>
                        <a:t>smokers </a:t>
                      </a:r>
                      <a:r>
                        <a:rPr lang="en-US" b="1">
                          <a:solidFill>
                            <a:schemeClr val="dk1"/>
                          </a:solidFill>
                        </a:rPr>
                        <a:t>(more than any NSCLC)</a:t>
                      </a:r>
                      <a:endParaRPr/>
                    </a:p>
                  </a:txBody>
                  <a:tcPr marL="91425" marR="91425" marT="91425" marB="91425"/>
                </a:tc>
                <a:extLst>
                  <a:ext uri="{0D108BD9-81ED-4DB2-BD59-A6C34878D82A}">
                    <a16:rowId xmlns:a16="http://schemas.microsoft.com/office/drawing/2014/main" val="10001"/>
                  </a:ext>
                </a:extLst>
              </a:tr>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PRESENTATION (Sx)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Lung Sx; Constitutional Sx, Compression Sx,</a:t>
                      </a:r>
                      <a:endParaRPr/>
                    </a:p>
                    <a:p>
                      <a:pPr marL="0" marR="0" lvl="0" indent="0" algn="l" rtl="0">
                        <a:lnSpc>
                          <a:spcPct val="100000"/>
                        </a:lnSpc>
                        <a:spcBef>
                          <a:spcPts val="0"/>
                        </a:spcBef>
                        <a:spcAft>
                          <a:spcPts val="0"/>
                        </a:spcAft>
                        <a:buClr>
                          <a:srgbClr val="000000"/>
                        </a:buClr>
                        <a:buSzPts val="1400"/>
                        <a:buFont typeface="Arial"/>
                        <a:buNone/>
                      </a:pPr>
                      <a:r>
                        <a:rPr lang="en-US" b="1">
                          <a:highlight>
                            <a:srgbClr val="00FF00"/>
                          </a:highlight>
                        </a:rPr>
                        <a:t>PARANEOPLASTIC SYNDROME = PTHrP</a:t>
                      </a:r>
                      <a:endParaRPr b="1">
                        <a:highlight>
                          <a:srgbClr val="00FF00"/>
                        </a:highlight>
                      </a:endParaRPr>
                    </a:p>
                    <a:p>
                      <a:pPr marL="0" marR="0" lvl="0" indent="0" algn="l" rtl="0">
                        <a:lnSpc>
                          <a:spcPct val="100000"/>
                        </a:lnSpc>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r>
                        <a:rPr lang="en-US" b="1">
                          <a:highlight>
                            <a:srgbClr val="00FF00"/>
                          </a:highlight>
                        </a:rPr>
                        <a:t>Metastasises late</a:t>
                      </a:r>
                      <a:r>
                        <a:rPr lang="en-US" b="1"/>
                        <a:t>, spreads locally in most cases</a:t>
                      </a:r>
                      <a:endParaRPr/>
                    </a:p>
                  </a:txBody>
                  <a:tcPr marL="91425" marR="91425" marT="91425" marB="91425"/>
                </a:tc>
                <a:extLst>
                  <a:ext uri="{0D108BD9-81ED-4DB2-BD59-A6C34878D82A}">
                    <a16:rowId xmlns:a16="http://schemas.microsoft.com/office/drawing/2014/main" val="10002"/>
                  </a:ext>
                </a:extLst>
              </a:tr>
              <a:tr h="803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DIAGNOSIS &amp; INVESTIGATIONS (Ix)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1st = Imaging (CXR then CT)</a:t>
                      </a:r>
                      <a:endParaRPr/>
                    </a:p>
                    <a:p>
                      <a:pPr marL="0" marR="0" lvl="0" indent="0" algn="l" rtl="0">
                        <a:lnSpc>
                          <a:spcPct val="100000"/>
                        </a:lnSpc>
                        <a:spcBef>
                          <a:spcPts val="0"/>
                        </a:spcBef>
                        <a:spcAft>
                          <a:spcPts val="0"/>
                        </a:spcAft>
                        <a:buClr>
                          <a:srgbClr val="000000"/>
                        </a:buClr>
                        <a:buSzPts val="1400"/>
                        <a:buFont typeface="Arial"/>
                        <a:buNone/>
                      </a:pPr>
                      <a:r>
                        <a:rPr lang="en-US"/>
                        <a:t>GS = Bronchoscopy + biopsy</a:t>
                      </a:r>
                      <a:endParaRPr/>
                    </a:p>
                    <a:p>
                      <a:pPr marL="0" marR="0" lvl="0" indent="0" algn="l" rtl="0">
                        <a:lnSpc>
                          <a:spcPct val="100000"/>
                        </a:lnSpc>
                        <a:spcBef>
                          <a:spcPts val="0"/>
                        </a:spcBef>
                        <a:spcAft>
                          <a:spcPts val="0"/>
                        </a:spcAft>
                        <a:buClr>
                          <a:srgbClr val="000000"/>
                        </a:buClr>
                        <a:buSzPts val="1400"/>
                        <a:buFont typeface="Arial"/>
                        <a:buNone/>
                      </a:pPr>
                      <a:r>
                        <a:rPr lang="en-US"/>
                        <a:t>TNM staging</a:t>
                      </a:r>
                      <a:endParaRPr/>
                    </a:p>
                  </a:txBody>
                  <a:tcPr marL="91425" marR="91425" marT="91425" marB="91425"/>
                </a:tc>
                <a:extLst>
                  <a:ext uri="{0D108BD9-81ED-4DB2-BD59-A6C34878D82A}">
                    <a16:rowId xmlns:a16="http://schemas.microsoft.com/office/drawing/2014/main" val="10003"/>
                  </a:ext>
                </a:extLst>
              </a:tr>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TREATMENT (Tx)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Surgical excision in most cases. If mets - chemo and/or radiotherapy</a:t>
                      </a:r>
                      <a:endParaRPr sz="1400" u="none" strike="noStrike" cap="none"/>
                    </a:p>
                  </a:txBody>
                  <a:tcPr marL="91425" marR="91425" marT="91425" marB="91425"/>
                </a:tc>
                <a:extLst>
                  <a:ext uri="{0D108BD9-81ED-4DB2-BD59-A6C34878D82A}">
                    <a16:rowId xmlns:a16="http://schemas.microsoft.com/office/drawing/2014/main" val="10004"/>
                  </a:ext>
                </a:extLst>
              </a:tr>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COMPLICATIONS (IF APPLICABLE)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Less aggressive and more treatable than SCLC</a:t>
                      </a:r>
                      <a:endParaRPr sz="1400" u="none" strike="noStrike" cap="none"/>
                    </a:p>
                  </a:txBody>
                  <a:tcPr marL="91425" marR="91425" marT="91425" marB="91425"/>
                </a:tc>
                <a:extLst>
                  <a:ext uri="{0D108BD9-81ED-4DB2-BD59-A6C34878D82A}">
                    <a16:rowId xmlns:a16="http://schemas.microsoft.com/office/drawing/2014/main" val="10005"/>
                  </a:ext>
                </a:extLst>
              </a:tr>
            </a:tbl>
          </a:graphicData>
        </a:graphic>
      </p:graphicFrame>
      <p:sp>
        <p:nvSpPr>
          <p:cNvPr id="265" name="Google Shape;265;g22f5346ca06_0_63"/>
          <p:cNvSpPr txBox="1">
            <a:spLocks noGrp="1"/>
          </p:cNvSpPr>
          <p:nvPr>
            <p:ph type="title"/>
          </p:nvPr>
        </p:nvSpPr>
        <p:spPr>
          <a:xfrm>
            <a:off x="838200" y="3651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solidFill>
                  <a:srgbClr val="FFFFFF"/>
                </a:solidFill>
              </a:rPr>
              <a:t>NON-SMALL CELL LUNG CANCER</a:t>
            </a:r>
            <a:endParaRPr>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30b8237c44_0_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graphicFrame>
        <p:nvGraphicFramePr>
          <p:cNvPr id="272" name="Google Shape;272;g230b8237c44_0_7"/>
          <p:cNvGraphicFramePr/>
          <p:nvPr/>
        </p:nvGraphicFramePr>
        <p:xfrm>
          <a:off x="615050" y="1873715"/>
          <a:ext cx="3000000" cy="3000000"/>
        </p:xfrm>
        <a:graphic>
          <a:graphicData uri="http://schemas.openxmlformats.org/drawingml/2006/table">
            <a:tbl>
              <a:tblPr>
                <a:noFill/>
                <a:tableStyleId>{59C805B3-6735-4610-947D-D602BF5D74F6}</a:tableStyleId>
              </a:tblPr>
              <a:tblGrid>
                <a:gridCol w="3724275">
                  <a:extLst>
                    <a:ext uri="{9D8B030D-6E8A-4147-A177-3AD203B41FA5}">
                      <a16:colId xmlns:a16="http://schemas.microsoft.com/office/drawing/2014/main" val="20000"/>
                    </a:ext>
                  </a:extLst>
                </a:gridCol>
                <a:gridCol w="6804300">
                  <a:extLst>
                    <a:ext uri="{9D8B030D-6E8A-4147-A177-3AD203B41FA5}">
                      <a16:colId xmlns:a16="http://schemas.microsoft.com/office/drawing/2014/main" val="20001"/>
                    </a:ext>
                  </a:extLst>
                </a:gridCol>
              </a:tblGrid>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DISEASE NAME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highlight>
                            <a:srgbClr val="FFFF00"/>
                          </a:highlight>
                        </a:rPr>
                        <a:t>ADENOCARCINOMA (40-45%) </a:t>
                      </a:r>
                      <a:endParaRPr b="1">
                        <a:highlight>
                          <a:srgbClr val="FFFF00"/>
                        </a:highlight>
                      </a:endParaRPr>
                    </a:p>
                    <a:p>
                      <a:pPr marL="0" marR="0" lvl="0" indent="0" algn="l" rtl="0">
                        <a:lnSpc>
                          <a:spcPct val="100000"/>
                        </a:lnSpc>
                        <a:spcBef>
                          <a:spcPts val="0"/>
                        </a:spcBef>
                        <a:spcAft>
                          <a:spcPts val="0"/>
                        </a:spcAft>
                        <a:buClr>
                          <a:srgbClr val="000000"/>
                        </a:buClr>
                        <a:buSzPts val="1400"/>
                        <a:buFont typeface="Arial"/>
                        <a:buNone/>
                      </a:pPr>
                      <a:endParaRPr b="1"/>
                    </a:p>
                  </a:txBody>
                  <a:tcPr marL="91425" marR="91425" marT="91425" marB="91425"/>
                </a:tc>
                <a:extLst>
                  <a:ext uri="{0D108BD9-81ED-4DB2-BD59-A6C34878D82A}">
                    <a16:rowId xmlns:a16="http://schemas.microsoft.com/office/drawing/2014/main" val="10000"/>
                  </a:ext>
                </a:extLst>
              </a:tr>
              <a:tr h="803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DEFINITION, CAUSE/S &amp; RISK FACTORS</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Bronchial carcinoma arising </a:t>
                      </a:r>
                      <a:r>
                        <a:rPr lang="en-US" b="1"/>
                        <a:t>from </a:t>
                      </a:r>
                      <a:r>
                        <a:rPr lang="en-US" b="1">
                          <a:highlight>
                            <a:srgbClr val="FF00FF"/>
                          </a:highlight>
                        </a:rPr>
                        <a:t>mucus secreting glandular epithelium</a:t>
                      </a:r>
                      <a:endParaRPr>
                        <a:highlight>
                          <a:srgbClr val="FF00FF"/>
                        </a:highlight>
                      </a:endParaRPr>
                    </a:p>
                    <a:p>
                      <a:pPr marL="0" lvl="0" indent="0" algn="l" rtl="0">
                        <a:spcBef>
                          <a:spcPts val="0"/>
                        </a:spcBef>
                        <a:spcAft>
                          <a:spcPts val="0"/>
                        </a:spcAft>
                        <a:buClr>
                          <a:schemeClr val="dk1"/>
                        </a:buClr>
                        <a:buSzPts val="1400"/>
                        <a:buFont typeface="Arial"/>
                        <a:buNone/>
                      </a:pPr>
                      <a:r>
                        <a:rPr lang="en-US">
                          <a:solidFill>
                            <a:schemeClr val="dk1"/>
                          </a:solidFill>
                        </a:rPr>
                        <a:t>Main risk factor is </a:t>
                      </a:r>
                      <a:r>
                        <a:rPr lang="en-US" b="1">
                          <a:solidFill>
                            <a:schemeClr val="dk1"/>
                          </a:solidFill>
                          <a:highlight>
                            <a:srgbClr val="FF00FF"/>
                          </a:highlight>
                        </a:rPr>
                        <a:t>ASBESTOS EXPOSURE</a:t>
                      </a:r>
                      <a:r>
                        <a:rPr lang="en-US" b="1">
                          <a:solidFill>
                            <a:schemeClr val="dk1"/>
                          </a:solidFill>
                        </a:rPr>
                        <a:t>!</a:t>
                      </a:r>
                      <a:endParaRPr b="1">
                        <a:solidFill>
                          <a:schemeClr val="dk1"/>
                        </a:solidFill>
                      </a:endParaRPr>
                    </a:p>
                    <a:p>
                      <a:pPr marL="0" lvl="0" indent="0" algn="l" rtl="0">
                        <a:spcBef>
                          <a:spcPts val="0"/>
                        </a:spcBef>
                        <a:spcAft>
                          <a:spcPts val="0"/>
                        </a:spcAft>
                        <a:buClr>
                          <a:schemeClr val="dk1"/>
                        </a:buClr>
                        <a:buSzPts val="1400"/>
                        <a:buFont typeface="Arial"/>
                        <a:buNone/>
                      </a:pPr>
                      <a:r>
                        <a:rPr lang="en-US" b="1">
                          <a:solidFill>
                            <a:schemeClr val="dk1"/>
                          </a:solidFill>
                        </a:rPr>
                        <a:t>MC bronchial carcinoma</a:t>
                      </a:r>
                      <a:endParaRPr b="1">
                        <a:solidFill>
                          <a:schemeClr val="dk1"/>
                        </a:solidFill>
                      </a:endParaRPr>
                    </a:p>
                  </a:txBody>
                  <a:tcPr marL="91425" marR="91425" marT="91425" marB="91425"/>
                </a:tc>
                <a:extLst>
                  <a:ext uri="{0D108BD9-81ED-4DB2-BD59-A6C34878D82A}">
                    <a16:rowId xmlns:a16="http://schemas.microsoft.com/office/drawing/2014/main" val="10001"/>
                  </a:ext>
                </a:extLst>
              </a:tr>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PRESENTATION (Sx)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Lung Sx; Constitutional Sx, Compression Sx,</a:t>
                      </a:r>
                      <a:endParaRPr b="1"/>
                    </a:p>
                    <a:p>
                      <a:pPr marL="0" marR="0" lvl="0" indent="0" algn="l" rtl="0">
                        <a:lnSpc>
                          <a:spcPct val="100000"/>
                        </a:lnSpc>
                        <a:spcBef>
                          <a:spcPts val="0"/>
                        </a:spcBef>
                        <a:spcAft>
                          <a:spcPts val="0"/>
                        </a:spcAft>
                        <a:buClr>
                          <a:srgbClr val="000000"/>
                        </a:buClr>
                        <a:buSzPts val="1400"/>
                        <a:buFont typeface="Arial"/>
                        <a:buNone/>
                      </a:pPr>
                      <a:r>
                        <a:rPr lang="en-US" b="1">
                          <a:highlight>
                            <a:srgbClr val="FF00FF"/>
                          </a:highlight>
                        </a:rPr>
                        <a:t>Metastasises common</a:t>
                      </a:r>
                      <a:endParaRPr b="1">
                        <a:highlight>
                          <a:srgbClr val="FF00FF"/>
                        </a:highlight>
                      </a:endParaRPr>
                    </a:p>
                    <a:p>
                      <a:pPr marL="0" marR="0" lvl="0" indent="0" algn="l" rtl="0">
                        <a:lnSpc>
                          <a:spcPct val="100000"/>
                        </a:lnSpc>
                        <a:spcBef>
                          <a:spcPts val="0"/>
                        </a:spcBef>
                        <a:spcAft>
                          <a:spcPts val="0"/>
                        </a:spcAft>
                        <a:buClr>
                          <a:srgbClr val="000000"/>
                        </a:buClr>
                        <a:buSzPts val="1400"/>
                        <a:buFont typeface="Arial"/>
                        <a:buNone/>
                      </a:pPr>
                      <a:endParaRPr b="1"/>
                    </a:p>
                    <a:p>
                      <a:pPr marL="457200" marR="0" lvl="0" indent="-317500" algn="l" rtl="0">
                        <a:lnSpc>
                          <a:spcPct val="100000"/>
                        </a:lnSpc>
                        <a:spcBef>
                          <a:spcPts val="0"/>
                        </a:spcBef>
                        <a:spcAft>
                          <a:spcPts val="0"/>
                        </a:spcAft>
                        <a:buSzPts val="1400"/>
                        <a:buChar char="-"/>
                      </a:pPr>
                      <a:r>
                        <a:rPr lang="en-US"/>
                        <a:t>Adenocarcinoma NSCLC is also closely related to </a:t>
                      </a:r>
                      <a:r>
                        <a:rPr lang="en-US" b="1">
                          <a:highlight>
                            <a:srgbClr val="FF00FF"/>
                          </a:highlight>
                        </a:rPr>
                        <a:t>HYPERTROPHIC PULMONARY OSTEOARTHROPATHY</a:t>
                      </a:r>
                      <a:endParaRPr b="1">
                        <a:highlight>
                          <a:srgbClr val="FF00FF"/>
                        </a:highlight>
                      </a:endParaRPr>
                    </a:p>
                    <a:p>
                      <a:pPr marL="457200" marR="0" lvl="0" indent="0" algn="l" rtl="0">
                        <a:lnSpc>
                          <a:spcPct val="100000"/>
                        </a:lnSpc>
                        <a:spcBef>
                          <a:spcPts val="0"/>
                        </a:spcBef>
                        <a:spcAft>
                          <a:spcPts val="0"/>
                        </a:spcAft>
                        <a:buNone/>
                      </a:pPr>
                      <a:r>
                        <a:rPr lang="en-US" b="1"/>
                        <a:t>→ Triad of clubbing, arthritis and long bone swelling</a:t>
                      </a:r>
                      <a:endParaRPr b="1"/>
                    </a:p>
                  </a:txBody>
                  <a:tcPr marL="91425" marR="91425" marT="91425" marB="91425"/>
                </a:tc>
                <a:extLst>
                  <a:ext uri="{0D108BD9-81ED-4DB2-BD59-A6C34878D82A}">
                    <a16:rowId xmlns:a16="http://schemas.microsoft.com/office/drawing/2014/main" val="10002"/>
                  </a:ext>
                </a:extLst>
              </a:tr>
              <a:tr h="803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DIAGNOSIS &amp; INVESTIGATIONS (Ix)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1st = Imaging (CXR then CT)</a:t>
                      </a:r>
                      <a:endParaRPr/>
                    </a:p>
                    <a:p>
                      <a:pPr marL="0" marR="0" lvl="0" indent="0" algn="l" rtl="0">
                        <a:lnSpc>
                          <a:spcPct val="100000"/>
                        </a:lnSpc>
                        <a:spcBef>
                          <a:spcPts val="0"/>
                        </a:spcBef>
                        <a:spcAft>
                          <a:spcPts val="0"/>
                        </a:spcAft>
                        <a:buClr>
                          <a:srgbClr val="000000"/>
                        </a:buClr>
                        <a:buSzPts val="1400"/>
                        <a:buFont typeface="Arial"/>
                        <a:buNone/>
                      </a:pPr>
                      <a:r>
                        <a:rPr lang="en-US"/>
                        <a:t>GS = Bronchoscopy + biopsy</a:t>
                      </a:r>
                      <a:endParaRPr/>
                    </a:p>
                    <a:p>
                      <a:pPr marL="0" marR="0" lvl="0" indent="0" algn="l" rtl="0">
                        <a:lnSpc>
                          <a:spcPct val="100000"/>
                        </a:lnSpc>
                        <a:spcBef>
                          <a:spcPts val="0"/>
                        </a:spcBef>
                        <a:spcAft>
                          <a:spcPts val="0"/>
                        </a:spcAft>
                        <a:buClr>
                          <a:srgbClr val="000000"/>
                        </a:buClr>
                        <a:buSzPts val="1400"/>
                        <a:buFont typeface="Arial"/>
                        <a:buNone/>
                      </a:pPr>
                      <a:r>
                        <a:rPr lang="en-US"/>
                        <a:t>TNM staging</a:t>
                      </a:r>
                      <a:endParaRPr/>
                    </a:p>
                  </a:txBody>
                  <a:tcPr marL="91425" marR="91425" marT="91425" marB="91425"/>
                </a:tc>
                <a:extLst>
                  <a:ext uri="{0D108BD9-81ED-4DB2-BD59-A6C34878D82A}">
                    <a16:rowId xmlns:a16="http://schemas.microsoft.com/office/drawing/2014/main" val="10003"/>
                  </a:ext>
                </a:extLst>
              </a:tr>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TREATMENT (Tx)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Surgical excision in some cases. If mets (more likely) - chemo and/or radiotherapy</a:t>
                      </a:r>
                      <a:endParaRPr sz="1400" u="none" strike="noStrike" cap="none"/>
                    </a:p>
                  </a:txBody>
                  <a:tcPr marL="91425" marR="91425" marT="91425" marB="91425"/>
                </a:tc>
                <a:extLst>
                  <a:ext uri="{0D108BD9-81ED-4DB2-BD59-A6C34878D82A}">
                    <a16:rowId xmlns:a16="http://schemas.microsoft.com/office/drawing/2014/main" val="10004"/>
                  </a:ext>
                </a:extLst>
              </a:tr>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COMPLICATIONS (IF APPLICABLE)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Relatively treatable unless distant spread of cancer</a:t>
                      </a:r>
                      <a:endParaRPr sz="1400" u="none" strike="noStrike" cap="none"/>
                    </a:p>
                  </a:txBody>
                  <a:tcPr marL="91425" marR="91425" marT="91425" marB="91425"/>
                </a:tc>
                <a:extLst>
                  <a:ext uri="{0D108BD9-81ED-4DB2-BD59-A6C34878D82A}">
                    <a16:rowId xmlns:a16="http://schemas.microsoft.com/office/drawing/2014/main" val="10005"/>
                  </a:ext>
                </a:extLst>
              </a:tr>
            </a:tbl>
          </a:graphicData>
        </a:graphic>
      </p:graphicFrame>
      <p:sp>
        <p:nvSpPr>
          <p:cNvPr id="273" name="Google Shape;273;g230b8237c44_0_7"/>
          <p:cNvSpPr txBox="1">
            <a:spLocks noGrp="1"/>
          </p:cNvSpPr>
          <p:nvPr>
            <p:ph type="title"/>
          </p:nvPr>
        </p:nvSpPr>
        <p:spPr>
          <a:xfrm>
            <a:off x="838200" y="3651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solidFill>
                  <a:srgbClr val="FFFFFF"/>
                </a:solidFill>
              </a:rPr>
              <a:t>NON-SMALL CELL LUNG CANCER</a:t>
            </a:r>
            <a:endParaRPr>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30b8237c44_0_1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What’s going on here?</a:t>
            </a:r>
            <a:endParaRPr/>
          </a:p>
        </p:txBody>
      </p:sp>
      <p:sp>
        <p:nvSpPr>
          <p:cNvPr id="280" name="Google Shape;280;g230b8237c44_0_14"/>
          <p:cNvSpPr txBox="1">
            <a:spLocks noGrp="1"/>
          </p:cNvSpPr>
          <p:nvPr>
            <p:ph type="body" idx="1"/>
          </p:nvPr>
        </p:nvSpPr>
        <p:spPr>
          <a:xfrm>
            <a:off x="838200" y="1825625"/>
            <a:ext cx="10410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000" b="1">
                <a:solidFill>
                  <a:srgbClr val="FF0000"/>
                </a:solidFill>
              </a:rPr>
              <a:t>A patient with known Adenocarcinoma of the bronchi presents with new onset weakness and tingling in his right arm. His right eyelid seems to be drooped and his right pupil is evidently constricted.</a:t>
            </a:r>
            <a:endParaRPr sz="3000" b="1">
              <a:solidFill>
                <a:srgbClr val="FF0000"/>
              </a:solidFill>
            </a:endParaRPr>
          </a:p>
          <a:p>
            <a:pPr marL="0" lvl="0" indent="0" algn="l" rtl="0">
              <a:spcBef>
                <a:spcPts val="1000"/>
              </a:spcBef>
              <a:spcAft>
                <a:spcPts val="0"/>
              </a:spcAft>
              <a:buNone/>
            </a:pPr>
            <a:endParaRPr sz="3000" b="1">
              <a:solidFill>
                <a:srgbClr val="FF0000"/>
              </a:solidFill>
            </a:endParaRPr>
          </a:p>
          <a:p>
            <a:pPr marL="0" lvl="0" indent="0" algn="l" rtl="0">
              <a:spcBef>
                <a:spcPts val="1000"/>
              </a:spcBef>
              <a:spcAft>
                <a:spcPts val="0"/>
              </a:spcAft>
              <a:buNone/>
            </a:pPr>
            <a:r>
              <a:rPr lang="en-US" sz="3000" b="1">
                <a:solidFill>
                  <a:srgbClr val="FF0000"/>
                </a:solidFill>
              </a:rPr>
              <a:t>On examination, he has a hoarse voice and when his arms are raised above his head, his face becomes severely erythematous.</a:t>
            </a:r>
            <a:endParaRPr sz="3000" b="1">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30b8237c44_0_21"/>
          <p:cNvSpPr txBox="1">
            <a:spLocks noGrp="1"/>
          </p:cNvSpPr>
          <p:nvPr>
            <p:ph type="title"/>
          </p:nvPr>
        </p:nvSpPr>
        <p:spPr>
          <a:xfrm>
            <a:off x="4085100" y="-159250"/>
            <a:ext cx="4380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600" b="1"/>
              <a:t>COMPRESSION!!!</a:t>
            </a:r>
            <a:endParaRPr sz="4600" b="1"/>
          </a:p>
        </p:txBody>
      </p:sp>
      <p:sp>
        <p:nvSpPr>
          <p:cNvPr id="287" name="Google Shape;287;g230b8237c44_0_21"/>
          <p:cNvSpPr txBox="1">
            <a:spLocks noGrp="1"/>
          </p:cNvSpPr>
          <p:nvPr>
            <p:ph type="body" idx="1"/>
          </p:nvPr>
        </p:nvSpPr>
        <p:spPr>
          <a:xfrm>
            <a:off x="341450" y="1373425"/>
            <a:ext cx="5181600" cy="3092400"/>
          </a:xfrm>
          <a:prstGeom prst="rect">
            <a:avLst/>
          </a:prstGeom>
          <a:solidFill>
            <a:srgbClr val="FCE5CD"/>
          </a:solidFill>
        </p:spPr>
        <p:txBody>
          <a:bodyPr spcFirstLastPara="1" wrap="square" lIns="91425" tIns="45700" rIns="91425" bIns="45700" anchor="t" anchorCtr="0">
            <a:normAutofit/>
          </a:bodyPr>
          <a:lstStyle/>
          <a:p>
            <a:pPr marL="0" lvl="0" indent="0" algn="l" rtl="0">
              <a:spcBef>
                <a:spcPts val="1000"/>
              </a:spcBef>
              <a:spcAft>
                <a:spcPts val="0"/>
              </a:spcAft>
              <a:buNone/>
            </a:pPr>
            <a:r>
              <a:rPr lang="en-US" sz="2500"/>
              <a:t>Compression of the sympathetic chain T1-L2 from a resp tumour is a </a:t>
            </a:r>
            <a:r>
              <a:rPr lang="en-US" sz="2500" b="1"/>
              <a:t>PANCOAST TUMOUR</a:t>
            </a:r>
            <a:r>
              <a:rPr lang="en-US" sz="2500"/>
              <a:t> which can cause IPSILATERAL </a:t>
            </a:r>
            <a:r>
              <a:rPr lang="en-US" sz="2500" b="1"/>
              <a:t>HORNER’S SYNDROME</a:t>
            </a:r>
            <a:r>
              <a:rPr lang="en-US" sz="2500"/>
              <a:t>:</a:t>
            </a:r>
            <a:endParaRPr sz="2500"/>
          </a:p>
          <a:p>
            <a:pPr marL="457200" lvl="0" indent="-323850" algn="l" rtl="0">
              <a:spcBef>
                <a:spcPts val="1000"/>
              </a:spcBef>
              <a:spcAft>
                <a:spcPts val="0"/>
              </a:spcAft>
              <a:buSzPts val="1500"/>
              <a:buChar char="-"/>
            </a:pPr>
            <a:r>
              <a:rPr lang="en-US" sz="2500">
                <a:highlight>
                  <a:srgbClr val="FFFF00"/>
                </a:highlight>
              </a:rPr>
              <a:t>Miosis</a:t>
            </a:r>
            <a:endParaRPr sz="2500">
              <a:highlight>
                <a:srgbClr val="FFFF00"/>
              </a:highlight>
            </a:endParaRPr>
          </a:p>
          <a:p>
            <a:pPr marL="457200" lvl="0" indent="-323850" algn="l" rtl="0">
              <a:spcBef>
                <a:spcPts val="0"/>
              </a:spcBef>
              <a:spcAft>
                <a:spcPts val="0"/>
              </a:spcAft>
              <a:buSzPts val="1500"/>
              <a:buChar char="-"/>
            </a:pPr>
            <a:r>
              <a:rPr lang="en-US" sz="2500">
                <a:highlight>
                  <a:srgbClr val="FFFF00"/>
                </a:highlight>
              </a:rPr>
              <a:t>Ptosis</a:t>
            </a:r>
            <a:endParaRPr sz="2500">
              <a:highlight>
                <a:srgbClr val="FFFF00"/>
              </a:highlight>
            </a:endParaRPr>
          </a:p>
          <a:p>
            <a:pPr marL="457200" lvl="0" indent="-323850" algn="l" rtl="0">
              <a:spcBef>
                <a:spcPts val="0"/>
              </a:spcBef>
              <a:spcAft>
                <a:spcPts val="0"/>
              </a:spcAft>
              <a:buSzPts val="1500"/>
              <a:buChar char="-"/>
            </a:pPr>
            <a:r>
              <a:rPr lang="en-US" sz="2500">
                <a:highlight>
                  <a:srgbClr val="FFFF00"/>
                </a:highlight>
              </a:rPr>
              <a:t>Anhidrosis</a:t>
            </a:r>
            <a:endParaRPr sz="2500">
              <a:highlight>
                <a:srgbClr val="FFFF00"/>
              </a:highlight>
            </a:endParaRPr>
          </a:p>
          <a:p>
            <a:pPr marL="457200" lvl="0" indent="-323850" algn="l" rtl="0">
              <a:spcBef>
                <a:spcPts val="0"/>
              </a:spcBef>
              <a:spcAft>
                <a:spcPts val="0"/>
              </a:spcAft>
              <a:buSzPts val="1500"/>
              <a:buChar char="-"/>
            </a:pPr>
            <a:r>
              <a:rPr lang="en-US" sz="2500"/>
              <a:t>RIght arm weakness</a:t>
            </a:r>
            <a:endParaRPr sz="2500"/>
          </a:p>
        </p:txBody>
      </p:sp>
      <p:sp>
        <p:nvSpPr>
          <p:cNvPr id="288" name="Google Shape;288;g230b8237c44_0_21"/>
          <p:cNvSpPr txBox="1">
            <a:spLocks noGrp="1"/>
          </p:cNvSpPr>
          <p:nvPr>
            <p:ph type="body" idx="2"/>
          </p:nvPr>
        </p:nvSpPr>
        <p:spPr>
          <a:xfrm>
            <a:off x="6666275" y="1166450"/>
            <a:ext cx="5181600" cy="1325700"/>
          </a:xfrm>
          <a:prstGeom prst="rect">
            <a:avLst/>
          </a:prstGeom>
          <a:solidFill>
            <a:srgbClr val="D5A6BD"/>
          </a:solidFill>
        </p:spPr>
        <p:txBody>
          <a:bodyPr spcFirstLastPara="1" wrap="square" lIns="91425" tIns="45700" rIns="91425" bIns="45700" anchor="t" anchorCtr="0">
            <a:normAutofit/>
          </a:bodyPr>
          <a:lstStyle/>
          <a:p>
            <a:pPr marL="0" lvl="0" indent="0" algn="l" rtl="0">
              <a:spcBef>
                <a:spcPts val="1000"/>
              </a:spcBef>
              <a:spcAft>
                <a:spcPts val="0"/>
              </a:spcAft>
              <a:buNone/>
            </a:pPr>
            <a:r>
              <a:rPr lang="en-US" sz="2500"/>
              <a:t>Raising his arms and facial flushing = </a:t>
            </a:r>
            <a:r>
              <a:rPr lang="en-US" sz="2500" b="1"/>
              <a:t>PEMBERTON’S SIGN</a:t>
            </a:r>
            <a:r>
              <a:rPr lang="en-US" sz="2500"/>
              <a:t>. Shows SVC obstruction due to compression</a:t>
            </a:r>
            <a:endParaRPr sz="2500"/>
          </a:p>
        </p:txBody>
      </p:sp>
      <p:sp>
        <p:nvSpPr>
          <p:cNvPr id="289" name="Google Shape;289;g230b8237c44_0_21"/>
          <p:cNvSpPr txBox="1">
            <a:spLocks noGrp="1"/>
          </p:cNvSpPr>
          <p:nvPr>
            <p:ph type="body" idx="1"/>
          </p:nvPr>
        </p:nvSpPr>
        <p:spPr>
          <a:xfrm>
            <a:off x="6628400" y="4873000"/>
            <a:ext cx="5181600" cy="803700"/>
          </a:xfrm>
          <a:prstGeom prst="rect">
            <a:avLst/>
          </a:prstGeom>
          <a:solidFill>
            <a:srgbClr val="A2C4C9"/>
          </a:solidFill>
        </p:spPr>
        <p:txBody>
          <a:bodyPr spcFirstLastPara="1" wrap="square" lIns="91425" tIns="45700" rIns="91425" bIns="45700" anchor="t" anchorCtr="0">
            <a:normAutofit/>
          </a:bodyPr>
          <a:lstStyle/>
          <a:p>
            <a:pPr marL="0" lvl="0" indent="0" algn="l" rtl="0">
              <a:spcBef>
                <a:spcPts val="1000"/>
              </a:spcBef>
              <a:spcAft>
                <a:spcPts val="0"/>
              </a:spcAft>
              <a:buNone/>
            </a:pPr>
            <a:r>
              <a:rPr lang="en-US" sz="2500"/>
              <a:t>Hoarse voice = compression of the </a:t>
            </a:r>
            <a:r>
              <a:rPr lang="en-US" sz="2500" b="1"/>
              <a:t>RECURRENT LARYNGEAL</a:t>
            </a:r>
            <a:r>
              <a:rPr lang="en-US" sz="2500"/>
              <a:t> NERVE</a:t>
            </a:r>
            <a:endParaRPr sz="2500"/>
          </a:p>
        </p:txBody>
      </p:sp>
      <p:pic>
        <p:nvPicPr>
          <p:cNvPr id="290" name="Google Shape;290;g230b8237c44_0_21"/>
          <p:cNvPicPr preferRelativeResize="0"/>
          <p:nvPr/>
        </p:nvPicPr>
        <p:blipFill>
          <a:blip r:embed="rId3">
            <a:alphaModFix/>
          </a:blip>
          <a:stretch>
            <a:fillRect/>
          </a:stretch>
        </p:blipFill>
        <p:spPr>
          <a:xfrm>
            <a:off x="769999" y="4558675"/>
            <a:ext cx="3413799" cy="1907824"/>
          </a:xfrm>
          <a:prstGeom prst="rect">
            <a:avLst/>
          </a:prstGeom>
          <a:noFill/>
          <a:ln>
            <a:noFill/>
          </a:ln>
        </p:spPr>
      </p:pic>
      <p:pic>
        <p:nvPicPr>
          <p:cNvPr id="291" name="Google Shape;291;g230b8237c44_0_21"/>
          <p:cNvPicPr preferRelativeResize="0"/>
          <p:nvPr/>
        </p:nvPicPr>
        <p:blipFill>
          <a:blip r:embed="rId4">
            <a:alphaModFix/>
          </a:blip>
          <a:stretch>
            <a:fillRect/>
          </a:stretch>
        </p:blipFill>
        <p:spPr>
          <a:xfrm>
            <a:off x="7076175" y="2587013"/>
            <a:ext cx="3905049" cy="1803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2f5346ca06_0_16"/>
          <p:cNvSpPr txBox="1">
            <a:spLocks noGrp="1"/>
          </p:cNvSpPr>
          <p:nvPr>
            <p:ph type="title"/>
          </p:nvPr>
        </p:nvSpPr>
        <p:spPr>
          <a:xfrm>
            <a:off x="838200" y="213350"/>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solidFill>
                  <a:srgbClr val="FFFFFF"/>
                </a:solidFill>
              </a:rPr>
              <a:t>PULMONARY HYPERTENSION</a:t>
            </a:r>
            <a:endParaRPr>
              <a:solidFill>
                <a:srgbClr val="FFFFFF"/>
              </a:solidFill>
            </a:endParaRPr>
          </a:p>
        </p:txBody>
      </p:sp>
      <p:graphicFrame>
        <p:nvGraphicFramePr>
          <p:cNvPr id="298" name="Google Shape;298;g22f5346ca06_0_16"/>
          <p:cNvGraphicFramePr/>
          <p:nvPr/>
        </p:nvGraphicFramePr>
        <p:xfrm>
          <a:off x="1006413" y="1653140"/>
          <a:ext cx="3000000" cy="3000000"/>
        </p:xfrm>
        <a:graphic>
          <a:graphicData uri="http://schemas.openxmlformats.org/drawingml/2006/table">
            <a:tbl>
              <a:tblPr>
                <a:noFill/>
                <a:tableStyleId>{59C805B3-6735-4610-947D-D602BF5D74F6}</a:tableStyleId>
              </a:tblPr>
              <a:tblGrid>
                <a:gridCol w="4292225">
                  <a:extLst>
                    <a:ext uri="{9D8B030D-6E8A-4147-A177-3AD203B41FA5}">
                      <a16:colId xmlns:a16="http://schemas.microsoft.com/office/drawing/2014/main" val="20000"/>
                    </a:ext>
                  </a:extLst>
                </a:gridCol>
                <a:gridCol w="5886950">
                  <a:extLst>
                    <a:ext uri="{9D8B030D-6E8A-4147-A177-3AD203B41FA5}">
                      <a16:colId xmlns:a16="http://schemas.microsoft.com/office/drawing/2014/main" val="20001"/>
                    </a:ext>
                  </a:extLst>
                </a:gridCol>
              </a:tblGrid>
              <a:tr h="16283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DEFINITION, CAUSE/S &amp; RISK FACTORS</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highlight>
                            <a:srgbClr val="FFFF00"/>
                          </a:highlight>
                        </a:rPr>
                        <a:t>Resting mPAP is &gt;25mmHg</a:t>
                      </a:r>
                      <a:endParaRPr b="1">
                        <a:highlight>
                          <a:srgbClr val="FFFF00"/>
                        </a:highlight>
                      </a:endParaRPr>
                    </a:p>
                    <a:p>
                      <a:pPr marL="457200" marR="0" lvl="0" indent="-317500" algn="l" rtl="0">
                        <a:lnSpc>
                          <a:spcPct val="100000"/>
                        </a:lnSpc>
                        <a:spcBef>
                          <a:spcPts val="0"/>
                        </a:spcBef>
                        <a:spcAft>
                          <a:spcPts val="0"/>
                        </a:spcAft>
                        <a:buSzPts val="1400"/>
                        <a:buChar char="-"/>
                      </a:pPr>
                      <a:r>
                        <a:rPr lang="en-US"/>
                        <a:t>mild 25-40, mod 40-55, severe 55+</a:t>
                      </a:r>
                      <a:endParaRPr/>
                    </a:p>
                    <a:p>
                      <a:pPr marL="0" marR="0" lvl="0" indent="0" algn="l" rtl="0">
                        <a:lnSpc>
                          <a:spcPct val="100000"/>
                        </a:lnSpc>
                        <a:spcBef>
                          <a:spcPts val="0"/>
                        </a:spcBef>
                        <a:spcAft>
                          <a:spcPts val="0"/>
                        </a:spcAft>
                        <a:buNone/>
                      </a:pPr>
                      <a:r>
                        <a:rPr lang="en-US"/>
                        <a:t>CAUSES</a:t>
                      </a:r>
                      <a:endParaRPr/>
                    </a:p>
                    <a:p>
                      <a:pPr marL="457200" marR="0" lvl="0" indent="-317500" algn="l" rtl="0">
                        <a:lnSpc>
                          <a:spcPct val="100000"/>
                        </a:lnSpc>
                        <a:spcBef>
                          <a:spcPts val="0"/>
                        </a:spcBef>
                        <a:spcAft>
                          <a:spcPts val="0"/>
                        </a:spcAft>
                        <a:buSzPts val="1400"/>
                        <a:buChar char="-"/>
                      </a:pPr>
                      <a:r>
                        <a:rPr lang="en-US" b="1"/>
                        <a:t>Precapillary</a:t>
                      </a:r>
                      <a:r>
                        <a:rPr lang="en-US"/>
                        <a:t> = primary pul htm, pul emboli</a:t>
                      </a:r>
                      <a:endParaRPr/>
                    </a:p>
                    <a:p>
                      <a:pPr marL="457200" marR="0" lvl="0" indent="-317500" algn="l" rtl="0">
                        <a:lnSpc>
                          <a:spcPct val="100000"/>
                        </a:lnSpc>
                        <a:spcBef>
                          <a:spcPts val="0"/>
                        </a:spcBef>
                        <a:spcAft>
                          <a:spcPts val="0"/>
                        </a:spcAft>
                        <a:buSzPts val="1400"/>
                        <a:buChar char="-"/>
                      </a:pPr>
                      <a:r>
                        <a:rPr lang="en-US" b="1"/>
                        <a:t>Capillary</a:t>
                      </a:r>
                      <a:r>
                        <a:rPr lang="en-US"/>
                        <a:t> = COPD, asthma</a:t>
                      </a:r>
                      <a:endParaRPr/>
                    </a:p>
                    <a:p>
                      <a:pPr marL="457200" marR="0" lvl="0" indent="-317500" algn="l" rtl="0">
                        <a:lnSpc>
                          <a:spcPct val="100000"/>
                        </a:lnSpc>
                        <a:spcBef>
                          <a:spcPts val="0"/>
                        </a:spcBef>
                        <a:spcAft>
                          <a:spcPts val="0"/>
                        </a:spcAft>
                        <a:buSzPts val="1400"/>
                        <a:buChar char="-"/>
                      </a:pPr>
                      <a:r>
                        <a:rPr lang="en-US" b="1"/>
                        <a:t>Post capillary</a:t>
                      </a:r>
                      <a:r>
                        <a:rPr lang="en-US"/>
                        <a:t> = LV failure</a:t>
                      </a:r>
                      <a:endParaRPr/>
                    </a:p>
                    <a:p>
                      <a:pPr marL="457200" marR="0" lvl="0" indent="-317500" algn="l" rtl="0">
                        <a:lnSpc>
                          <a:spcPct val="100000"/>
                        </a:lnSpc>
                        <a:spcBef>
                          <a:spcPts val="0"/>
                        </a:spcBef>
                        <a:spcAft>
                          <a:spcPts val="0"/>
                        </a:spcAft>
                        <a:buSzPts val="1400"/>
                        <a:buChar char="-"/>
                      </a:pPr>
                      <a:r>
                        <a:rPr lang="en-US" b="1"/>
                        <a:t>Chronic hypoxemia </a:t>
                      </a:r>
                      <a:r>
                        <a:rPr lang="en-US"/>
                        <a:t>= COPD, high altitude </a:t>
                      </a:r>
                      <a:endParaRPr/>
                    </a:p>
                  </a:txBody>
                  <a:tcPr marL="91425" marR="91425" marT="91425" marB="91425"/>
                </a:tc>
                <a:extLst>
                  <a:ext uri="{0D108BD9-81ED-4DB2-BD59-A6C34878D82A}">
                    <a16:rowId xmlns:a16="http://schemas.microsoft.com/office/drawing/2014/main" val="10000"/>
                  </a:ext>
                </a:extLst>
              </a:tr>
              <a:tr h="772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PATHOPHYSIOLOGY (IF APPLICABLE)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t>Reactive pulmonary vasoconstriction</a:t>
                      </a:r>
                      <a:r>
                        <a:rPr lang="en-US"/>
                        <a:t> in response to </a:t>
                      </a:r>
                      <a:r>
                        <a:rPr lang="en-US" b="1"/>
                        <a:t>hypoxemia</a:t>
                      </a:r>
                      <a:r>
                        <a:rPr lang="en-US"/>
                        <a:t> (body thinks this is </a:t>
                      </a:r>
                      <a:r>
                        <a:rPr lang="en-US" b="1"/>
                        <a:t>DEAD SPACE</a:t>
                      </a:r>
                      <a:r>
                        <a:rPr lang="en-US"/>
                        <a:t>) → RVH and resp failure</a:t>
                      </a:r>
                      <a:endParaRPr sz="1400" u="none" strike="noStrike" cap="none"/>
                    </a:p>
                  </a:txBody>
                  <a:tcPr marL="91425" marR="91425" marT="91425" marB="91425"/>
                </a:tc>
                <a:extLst>
                  <a:ext uri="{0D108BD9-81ED-4DB2-BD59-A6C34878D82A}">
                    <a16:rowId xmlns:a16="http://schemas.microsoft.com/office/drawing/2014/main" val="10001"/>
                  </a:ext>
                </a:extLst>
              </a:tr>
              <a:tr h="772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PRESENTATION (Sx)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t>EXERTIONAL DYSPNOEA</a:t>
                      </a:r>
                      <a:r>
                        <a:rPr lang="en-US"/>
                        <a:t> + </a:t>
                      </a:r>
                      <a:r>
                        <a:rPr lang="en-US" b="1"/>
                        <a:t>FATIGUE</a:t>
                      </a:r>
                      <a:r>
                        <a:rPr lang="en-US"/>
                        <a:t> first</a:t>
                      </a:r>
                      <a:endParaRPr/>
                    </a:p>
                    <a:p>
                      <a:pPr marL="0" marR="0" lvl="0" indent="0" algn="l" rtl="0">
                        <a:lnSpc>
                          <a:spcPct val="100000"/>
                        </a:lnSpc>
                        <a:spcBef>
                          <a:spcPts val="0"/>
                        </a:spcBef>
                        <a:spcAft>
                          <a:spcPts val="0"/>
                        </a:spcAft>
                        <a:buClr>
                          <a:srgbClr val="000000"/>
                        </a:buClr>
                        <a:buSzPts val="1400"/>
                        <a:buFont typeface="Arial"/>
                        <a:buNone/>
                      </a:pPr>
                      <a:r>
                        <a:rPr lang="en-US"/>
                        <a:t>later on </a:t>
                      </a:r>
                      <a:r>
                        <a:rPr lang="en-US" b="1"/>
                        <a:t>RV failure</a:t>
                      </a:r>
                      <a:r>
                        <a:rPr lang="en-US"/>
                        <a:t>: JVP distension, peripheral oedema, cannon A waves </a:t>
                      </a:r>
                      <a:endParaRPr/>
                    </a:p>
                  </a:txBody>
                  <a:tcPr marL="91425" marR="91425" marT="91425" marB="91425"/>
                </a:tc>
                <a:extLst>
                  <a:ext uri="{0D108BD9-81ED-4DB2-BD59-A6C34878D82A}">
                    <a16:rowId xmlns:a16="http://schemas.microsoft.com/office/drawing/2014/main" val="10002"/>
                  </a:ext>
                </a:extLst>
              </a:tr>
              <a:tr h="772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DIAGNOSIS &amp; INVESTIGATIONS (Ix)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highlight>
                            <a:srgbClr val="00FFFF"/>
                          </a:highlight>
                        </a:rPr>
                        <a:t>DIAGNOSTIC = RH catheter</a:t>
                      </a:r>
                      <a:r>
                        <a:rPr lang="en-US" b="1"/>
                        <a:t> (measure pressure directly)</a:t>
                      </a:r>
                      <a:endParaRPr b="1"/>
                    </a:p>
                    <a:p>
                      <a:pPr marL="0" marR="0" lvl="0" indent="0" algn="l" rtl="0">
                        <a:lnSpc>
                          <a:spcPct val="100000"/>
                        </a:lnSpc>
                        <a:spcBef>
                          <a:spcPts val="0"/>
                        </a:spcBef>
                        <a:spcAft>
                          <a:spcPts val="0"/>
                        </a:spcAft>
                        <a:buClr>
                          <a:srgbClr val="000000"/>
                        </a:buClr>
                        <a:buSzPts val="1400"/>
                        <a:buFont typeface="Arial"/>
                        <a:buNone/>
                      </a:pPr>
                      <a:r>
                        <a:rPr lang="en-US"/>
                        <a:t>CXR = RVH</a:t>
                      </a:r>
                      <a:endParaRPr/>
                    </a:p>
                    <a:p>
                      <a:pPr marL="0" marR="0" lvl="0" indent="0" algn="l" rtl="0">
                        <a:lnSpc>
                          <a:spcPct val="100000"/>
                        </a:lnSpc>
                        <a:spcBef>
                          <a:spcPts val="0"/>
                        </a:spcBef>
                        <a:spcAft>
                          <a:spcPts val="0"/>
                        </a:spcAft>
                        <a:buClr>
                          <a:srgbClr val="000000"/>
                        </a:buClr>
                        <a:buSzPts val="1400"/>
                        <a:buFont typeface="Arial"/>
                        <a:buNone/>
                      </a:pPr>
                      <a:r>
                        <a:rPr lang="en-US"/>
                        <a:t>ECG = Evidence of RA dilation (‘p pumonale’ - peaked p waves)</a:t>
                      </a:r>
                      <a:endParaRPr/>
                    </a:p>
                  </a:txBody>
                  <a:tcPr marL="91425" marR="91425" marT="91425" marB="91425"/>
                </a:tc>
                <a:extLst>
                  <a:ext uri="{0D108BD9-81ED-4DB2-BD59-A6C34878D82A}">
                    <a16:rowId xmlns:a16="http://schemas.microsoft.com/office/drawing/2014/main" val="10003"/>
                  </a:ext>
                </a:extLst>
              </a:tr>
              <a:tr h="4908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TREATMENT (Tx)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Sildenafil (</a:t>
                      </a:r>
                      <a:r>
                        <a:rPr lang="en-US" b="1">
                          <a:highlight>
                            <a:srgbClr val="FFFF00"/>
                          </a:highlight>
                        </a:rPr>
                        <a:t>VIAGRA!</a:t>
                      </a:r>
                      <a:r>
                        <a:rPr lang="en-US">
                          <a:highlight>
                            <a:srgbClr val="FFFF00"/>
                          </a:highlight>
                        </a:rPr>
                        <a:t>)</a:t>
                      </a:r>
                      <a:r>
                        <a:rPr lang="en-US"/>
                        <a:t> - phosphodiesterase 5 inhibitor</a:t>
                      </a:r>
                      <a:endParaRPr sz="1400" u="none" strike="noStrike" cap="none"/>
                    </a:p>
                  </a:txBody>
                  <a:tcPr marL="91425" marR="91425" marT="91425" marB="91425"/>
                </a:tc>
                <a:extLst>
                  <a:ext uri="{0D108BD9-81ED-4DB2-BD59-A6C34878D82A}">
                    <a16:rowId xmlns:a16="http://schemas.microsoft.com/office/drawing/2014/main" val="10004"/>
                  </a:ext>
                </a:extLst>
              </a:tr>
              <a:tr h="490825">
                <a:tc>
                  <a:txBody>
                    <a:bodyPr/>
                    <a:lstStyle/>
                    <a:p>
                      <a:pPr marL="0" marR="0" lvl="0" indent="0" algn="l" rtl="0">
                        <a:lnSpc>
                          <a:spcPct val="100000"/>
                        </a:lnSpc>
                        <a:spcBef>
                          <a:spcPts val="0"/>
                        </a:spcBef>
                        <a:spcAft>
                          <a:spcPts val="0"/>
                        </a:spcAft>
                        <a:buNone/>
                      </a:pPr>
                      <a:r>
                        <a:rPr lang="en-US"/>
                        <a:t>COMPLICATION</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None/>
                      </a:pPr>
                      <a:r>
                        <a:rPr lang="en-US" b="1"/>
                        <a:t>COR PULMONALE!</a:t>
                      </a:r>
                      <a:endParaRPr b="1"/>
                    </a:p>
                  </a:txBody>
                  <a:tcPr marL="91425" marR="91425" marT="91425" marB="91425"/>
                </a:tc>
                <a:extLst>
                  <a:ext uri="{0D108BD9-81ED-4DB2-BD59-A6C34878D82A}">
                    <a16:rowId xmlns:a16="http://schemas.microsoft.com/office/drawing/2014/main" val="10005"/>
                  </a:ext>
                </a:extLst>
              </a:tr>
            </a:tbl>
          </a:graphicData>
        </a:graphic>
      </p:graphicFrame>
      <p:sp>
        <p:nvSpPr>
          <p:cNvPr id="299" name="Google Shape;299;g22f5346ca06_0_16"/>
          <p:cNvSpPr txBox="1"/>
          <p:nvPr/>
        </p:nvSpPr>
        <p:spPr>
          <a:xfrm>
            <a:off x="9280075" y="5592525"/>
            <a:ext cx="22317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highlight>
                <a:srgbClr val="FFFF00"/>
              </a:highlight>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30b8237c44_0_47"/>
          <p:cNvSpPr txBox="1">
            <a:spLocks noGrp="1"/>
          </p:cNvSpPr>
          <p:nvPr>
            <p:ph type="title"/>
          </p:nvPr>
        </p:nvSpPr>
        <p:spPr>
          <a:xfrm>
            <a:off x="838200" y="3651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solidFill>
                  <a:srgbClr val="FFFFFF"/>
                </a:solidFill>
              </a:rPr>
              <a:t>GOODPASTURE’S DISEASE</a:t>
            </a:r>
            <a:endParaRPr>
              <a:solidFill>
                <a:srgbClr val="FFFFFF"/>
              </a:solidFill>
            </a:endParaRPr>
          </a:p>
        </p:txBody>
      </p:sp>
      <p:graphicFrame>
        <p:nvGraphicFramePr>
          <p:cNvPr id="306" name="Google Shape;306;g230b8237c44_0_47"/>
          <p:cNvGraphicFramePr/>
          <p:nvPr/>
        </p:nvGraphicFramePr>
        <p:xfrm>
          <a:off x="902775" y="1901315"/>
          <a:ext cx="3000000" cy="3000000"/>
        </p:xfrm>
        <a:graphic>
          <a:graphicData uri="http://schemas.openxmlformats.org/drawingml/2006/table">
            <a:tbl>
              <a:tblPr>
                <a:noFill/>
                <a:tableStyleId>{59C805B3-6735-4610-947D-D602BF5D74F6}</a:tableStyleId>
              </a:tblPr>
              <a:tblGrid>
                <a:gridCol w="4082500">
                  <a:extLst>
                    <a:ext uri="{9D8B030D-6E8A-4147-A177-3AD203B41FA5}">
                      <a16:colId xmlns:a16="http://schemas.microsoft.com/office/drawing/2014/main" val="20000"/>
                    </a:ext>
                  </a:extLst>
                </a:gridCol>
                <a:gridCol w="6303950">
                  <a:extLst>
                    <a:ext uri="{9D8B030D-6E8A-4147-A177-3AD203B41FA5}">
                      <a16:colId xmlns:a16="http://schemas.microsoft.com/office/drawing/2014/main" val="20001"/>
                    </a:ext>
                  </a:extLst>
                </a:gridCol>
              </a:tblGrid>
              <a:tr h="16763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DEFINITION, CAUSE/S &amp; RISK FACTORS</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Hypersensitivity response resulting in </a:t>
                      </a:r>
                      <a:r>
                        <a:rPr lang="en-US" b="1"/>
                        <a:t>pulmonary and renal pathology.</a:t>
                      </a:r>
                      <a:endParaRPr b="1"/>
                    </a:p>
                    <a:p>
                      <a:pPr marL="0" marR="0" lvl="0" indent="0" algn="l" rtl="0">
                        <a:lnSpc>
                          <a:spcPct val="100000"/>
                        </a:lnSpc>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r>
                        <a:rPr lang="en-US" b="1">
                          <a:solidFill>
                            <a:srgbClr val="FF0000"/>
                          </a:solidFill>
                          <a:highlight>
                            <a:srgbClr val="FFFF00"/>
                          </a:highlight>
                        </a:rPr>
                        <a:t>EXAM = HAEMOPTYSIS + HAEMATURIA SIMULTANEOUSLY IS TELL TALE SIGN!!!</a:t>
                      </a:r>
                      <a:endParaRPr b="1">
                        <a:solidFill>
                          <a:srgbClr val="FF0000"/>
                        </a:solidFill>
                        <a:highlight>
                          <a:srgbClr val="FFFF00"/>
                        </a:highlight>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HLA DR15 implicated. Cigarette smoking, asbestosis.</a:t>
                      </a:r>
                      <a:endParaRPr/>
                    </a:p>
                  </a:txBody>
                  <a:tcPr marL="91425" marR="91425" marT="91425" marB="91425"/>
                </a:tc>
                <a:extLst>
                  <a:ext uri="{0D108BD9-81ED-4DB2-BD59-A6C34878D82A}">
                    <a16:rowId xmlns:a16="http://schemas.microsoft.com/office/drawing/2014/main" val="10000"/>
                  </a:ext>
                </a:extLst>
              </a:tr>
              <a:tr h="803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PATHOPHYSIOLOGY (IF APPLICABLE)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highlight>
                            <a:srgbClr val="FFFF00"/>
                          </a:highlight>
                        </a:rPr>
                        <a:t>ANTI-GBM</a:t>
                      </a:r>
                      <a:r>
                        <a:rPr lang="en-US"/>
                        <a:t> antibodies attack basement membranes of alveoli and glomeruli </a:t>
                      </a:r>
                      <a:endParaRPr/>
                    </a:p>
                    <a:p>
                      <a:pPr marL="0" marR="0" lvl="0" indent="0" algn="l" rtl="0">
                        <a:lnSpc>
                          <a:spcPct val="100000"/>
                        </a:lnSpc>
                        <a:spcBef>
                          <a:spcPts val="0"/>
                        </a:spcBef>
                        <a:spcAft>
                          <a:spcPts val="0"/>
                        </a:spcAft>
                        <a:buClr>
                          <a:srgbClr val="000000"/>
                        </a:buClr>
                        <a:buSzPts val="1400"/>
                        <a:buFont typeface="Arial"/>
                        <a:buNone/>
                      </a:pPr>
                      <a:r>
                        <a:rPr lang="en-US"/>
                        <a:t>→ </a:t>
                      </a:r>
                      <a:r>
                        <a:rPr lang="en-US" b="1"/>
                        <a:t>alveolar haemorrhage</a:t>
                      </a:r>
                      <a:r>
                        <a:rPr lang="en-US"/>
                        <a:t> and </a:t>
                      </a:r>
                      <a:r>
                        <a:rPr lang="en-US" b="1"/>
                        <a:t>nephritic syndrome</a:t>
                      </a:r>
                      <a:endParaRPr b="1"/>
                    </a:p>
                  </a:txBody>
                  <a:tcPr marL="91425" marR="91425" marT="91425" marB="91425"/>
                </a:tc>
                <a:extLst>
                  <a:ext uri="{0D108BD9-81ED-4DB2-BD59-A6C34878D82A}">
                    <a16:rowId xmlns:a16="http://schemas.microsoft.com/office/drawing/2014/main" val="10001"/>
                  </a:ext>
                </a:extLst>
              </a:tr>
              <a:tr h="609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PRESENTATION (Sx)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Lung: cough, haemoptysis, chest pain</a:t>
                      </a:r>
                      <a:endParaRPr/>
                    </a:p>
                    <a:p>
                      <a:pPr marL="0" marR="0" lvl="0" indent="0" algn="l" rtl="0">
                        <a:lnSpc>
                          <a:spcPct val="100000"/>
                        </a:lnSpc>
                        <a:spcBef>
                          <a:spcPts val="0"/>
                        </a:spcBef>
                        <a:spcAft>
                          <a:spcPts val="0"/>
                        </a:spcAft>
                        <a:buClr>
                          <a:srgbClr val="000000"/>
                        </a:buClr>
                        <a:buSzPts val="1400"/>
                        <a:buFont typeface="Arial"/>
                        <a:buNone/>
                      </a:pPr>
                      <a:r>
                        <a:rPr lang="en-US"/>
                        <a:t>Renal: haematuria, htn, oedema</a:t>
                      </a:r>
                      <a:endParaRPr/>
                    </a:p>
                  </a:txBody>
                  <a:tcPr marL="91425" marR="91425" marT="91425" marB="91425"/>
                </a:tc>
                <a:extLst>
                  <a:ext uri="{0D108BD9-81ED-4DB2-BD59-A6C34878D82A}">
                    <a16:rowId xmlns:a16="http://schemas.microsoft.com/office/drawing/2014/main" val="10002"/>
                  </a:ext>
                </a:extLst>
              </a:tr>
              <a:tr h="803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DIAGNOSIS &amp; INVESTIGATIONS (Ix)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t>Serology = anti GBM +ve</a:t>
                      </a:r>
                      <a:endParaRPr b="1"/>
                    </a:p>
                    <a:p>
                      <a:pPr marL="0" marR="0" lvl="0" indent="0" algn="l" rtl="0">
                        <a:lnSpc>
                          <a:spcPct val="100000"/>
                        </a:lnSpc>
                        <a:spcBef>
                          <a:spcPts val="0"/>
                        </a:spcBef>
                        <a:spcAft>
                          <a:spcPts val="0"/>
                        </a:spcAft>
                        <a:buClr>
                          <a:srgbClr val="000000"/>
                        </a:buClr>
                        <a:buSzPts val="1400"/>
                        <a:buFont typeface="Arial"/>
                        <a:buNone/>
                      </a:pPr>
                      <a:r>
                        <a:rPr lang="en-US"/>
                        <a:t>Lung and kidney biopsy = Ig complex formation, general damage</a:t>
                      </a:r>
                      <a:endParaRPr/>
                    </a:p>
                  </a:txBody>
                  <a:tcPr marL="91425" marR="91425" marT="91425" marB="91425"/>
                </a:tc>
                <a:extLst>
                  <a:ext uri="{0D108BD9-81ED-4DB2-BD59-A6C34878D82A}">
                    <a16:rowId xmlns:a16="http://schemas.microsoft.com/office/drawing/2014/main" val="10003"/>
                  </a:ext>
                </a:extLst>
              </a:tr>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TREATMENT (Tx)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corticosteroids (prednisolone) + plasma exchange</a:t>
                      </a:r>
                      <a:endParaRPr sz="1400" u="none" strike="noStrike" cap="none"/>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2e45f122e5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MAIN DIFFERENTIAL?</a:t>
            </a:r>
            <a:endParaRPr/>
          </a:p>
        </p:txBody>
      </p:sp>
      <p:sp>
        <p:nvSpPr>
          <p:cNvPr id="313" name="Google Shape;313;g22e45f122e5_0_0"/>
          <p:cNvSpPr txBox="1">
            <a:spLocks noGrp="1"/>
          </p:cNvSpPr>
          <p:nvPr>
            <p:ph type="body" idx="1"/>
          </p:nvPr>
        </p:nvSpPr>
        <p:spPr>
          <a:xfrm>
            <a:off x="838200" y="1793950"/>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4000" b="1">
                <a:solidFill>
                  <a:srgbClr val="FF0000"/>
                </a:solidFill>
              </a:rPr>
              <a:t>A 55 year old man complains of persistent coughing after coming back from Pakistan 3 weeks ago. He also mentions that he has noticed weight loss recently and his cough has now started to bring up blood. </a:t>
            </a:r>
            <a:endParaRPr sz="4000" b="1">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2e45f122e5_0_6"/>
          <p:cNvSpPr txBox="1">
            <a:spLocks noGrp="1"/>
          </p:cNvSpPr>
          <p:nvPr>
            <p:ph type="title"/>
          </p:nvPr>
        </p:nvSpPr>
        <p:spPr>
          <a:xfrm>
            <a:off x="838200" y="3651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rgbClr val="FFFFFF"/>
                </a:solidFill>
              </a:rPr>
              <a:t>Tuberculosis </a:t>
            </a:r>
            <a:endParaRPr>
              <a:solidFill>
                <a:srgbClr val="FFFFFF"/>
              </a:solidFill>
            </a:endParaRPr>
          </a:p>
        </p:txBody>
      </p:sp>
      <p:graphicFrame>
        <p:nvGraphicFramePr>
          <p:cNvPr id="320" name="Google Shape;320;g22e45f122e5_0_6"/>
          <p:cNvGraphicFramePr/>
          <p:nvPr/>
        </p:nvGraphicFramePr>
        <p:xfrm>
          <a:off x="615050" y="1873715"/>
          <a:ext cx="3000000" cy="3000000"/>
        </p:xfrm>
        <a:graphic>
          <a:graphicData uri="http://schemas.openxmlformats.org/drawingml/2006/table">
            <a:tbl>
              <a:tblPr>
                <a:noFill/>
                <a:tableStyleId>{59C805B3-6735-4610-947D-D602BF5D74F6}</a:tableStyleId>
              </a:tblPr>
              <a:tblGrid>
                <a:gridCol w="3724275">
                  <a:extLst>
                    <a:ext uri="{9D8B030D-6E8A-4147-A177-3AD203B41FA5}">
                      <a16:colId xmlns:a16="http://schemas.microsoft.com/office/drawing/2014/main" val="20000"/>
                    </a:ext>
                  </a:extLst>
                </a:gridCol>
                <a:gridCol w="7762600">
                  <a:extLst>
                    <a:ext uri="{9D8B030D-6E8A-4147-A177-3AD203B41FA5}">
                      <a16:colId xmlns:a16="http://schemas.microsoft.com/office/drawing/2014/main" val="20001"/>
                    </a:ext>
                  </a:extLst>
                </a:gridCol>
              </a:tblGrid>
              <a:tr h="21031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DEFINITION, CAUSE/S &amp; RISK FACTORS</a:t>
                      </a:r>
                      <a:endParaRPr sz="1400" u="none" strike="noStrike" cap="none"/>
                    </a:p>
                  </a:txBody>
                  <a:tcPr marL="91425" marR="91425" marT="91425" marB="91425"/>
                </a:tc>
                <a:tc>
                  <a:txBody>
                    <a:bodyPr/>
                    <a:lstStyle/>
                    <a:p>
                      <a:pPr marL="0" lvl="0" indent="0" algn="l" rtl="0">
                        <a:lnSpc>
                          <a:spcPct val="100000"/>
                        </a:lnSpc>
                        <a:spcBef>
                          <a:spcPts val="1200"/>
                        </a:spcBef>
                        <a:spcAft>
                          <a:spcPts val="0"/>
                        </a:spcAft>
                        <a:buClr>
                          <a:schemeClr val="dk1"/>
                        </a:buClr>
                        <a:buSzPts val="1100"/>
                        <a:buFont typeface="Arial"/>
                        <a:buNone/>
                      </a:pPr>
                      <a:r>
                        <a:rPr lang="en-US" b="1"/>
                        <a:t>Mycobacterium </a:t>
                      </a:r>
                      <a:r>
                        <a:rPr lang="en-US"/>
                        <a:t>infection</a:t>
                      </a:r>
                      <a:endParaRPr/>
                    </a:p>
                    <a:p>
                      <a:pPr marL="0" lvl="0" indent="0" algn="l" rtl="0">
                        <a:lnSpc>
                          <a:spcPct val="100000"/>
                        </a:lnSpc>
                        <a:spcBef>
                          <a:spcPts val="1200"/>
                        </a:spcBef>
                        <a:spcAft>
                          <a:spcPts val="0"/>
                        </a:spcAft>
                        <a:buClr>
                          <a:schemeClr val="dk1"/>
                        </a:buClr>
                        <a:buSzPts val="1100"/>
                        <a:buFont typeface="Arial"/>
                        <a:buNone/>
                      </a:pPr>
                      <a:r>
                        <a:rPr lang="en-US"/>
                        <a:t>Aerobic, non-motile, non-sporing, slow growing bacilli with a thick waxy capsule</a:t>
                      </a:r>
                      <a:endParaRPr/>
                    </a:p>
                    <a:p>
                      <a:pPr marL="0" lvl="0" indent="0" algn="l" rtl="0">
                        <a:lnSpc>
                          <a:spcPct val="100000"/>
                        </a:lnSpc>
                        <a:spcBef>
                          <a:spcPts val="1200"/>
                        </a:spcBef>
                        <a:spcAft>
                          <a:spcPts val="0"/>
                        </a:spcAft>
                        <a:buClr>
                          <a:schemeClr val="dk1"/>
                        </a:buClr>
                        <a:buSzPts val="1100"/>
                        <a:buFont typeface="Arial"/>
                        <a:buNone/>
                      </a:pPr>
                      <a:r>
                        <a:rPr lang="en-US" b="1"/>
                        <a:t>Acid-fast bacilli</a:t>
                      </a:r>
                      <a:r>
                        <a:rPr lang="en-US"/>
                        <a:t> – turns </a:t>
                      </a:r>
                      <a:r>
                        <a:rPr lang="en-US" b="1">
                          <a:solidFill>
                            <a:srgbClr val="FF0000"/>
                          </a:solidFill>
                        </a:rPr>
                        <a:t>red</a:t>
                      </a:r>
                      <a:r>
                        <a:rPr lang="en-US" b="1"/>
                        <a:t>/</a:t>
                      </a:r>
                      <a:r>
                        <a:rPr lang="en-US" b="1">
                          <a:solidFill>
                            <a:srgbClr val="FF00FF"/>
                          </a:solidFill>
                        </a:rPr>
                        <a:t>pink</a:t>
                      </a:r>
                      <a:r>
                        <a:rPr lang="en-US" b="1"/>
                        <a:t> </a:t>
                      </a:r>
                      <a:r>
                        <a:rPr lang="en-US"/>
                        <a:t>with Ziehl-neelsen stain</a:t>
                      </a:r>
                      <a:endParaRPr/>
                    </a:p>
                    <a:p>
                      <a:pPr marL="0" lvl="0" indent="0" algn="l" rtl="0">
                        <a:lnSpc>
                          <a:spcPct val="100000"/>
                        </a:lnSpc>
                        <a:spcBef>
                          <a:spcPts val="1200"/>
                        </a:spcBef>
                        <a:spcAft>
                          <a:spcPts val="0"/>
                        </a:spcAft>
                        <a:buClr>
                          <a:schemeClr val="dk1"/>
                        </a:buClr>
                        <a:buSzPts val="1100"/>
                        <a:buFont typeface="Arial"/>
                        <a:buNone/>
                      </a:pPr>
                      <a:r>
                        <a:rPr lang="en-US" b="1">
                          <a:highlight>
                            <a:srgbClr val="FFC000"/>
                          </a:highlight>
                        </a:rPr>
                        <a:t>Resistant to phagolysosomal killing</a:t>
                      </a:r>
                      <a:r>
                        <a:rPr lang="en-US"/>
                        <a:t> and able to remain dormant </a:t>
                      </a:r>
                      <a:endParaRPr/>
                    </a:p>
                    <a:p>
                      <a:pPr marL="0" lvl="0" indent="0" algn="l" rtl="0">
                        <a:lnSpc>
                          <a:spcPct val="100000"/>
                        </a:lnSpc>
                        <a:spcBef>
                          <a:spcPts val="1200"/>
                        </a:spcBef>
                        <a:spcAft>
                          <a:spcPts val="1200"/>
                        </a:spcAft>
                        <a:buClr>
                          <a:schemeClr val="dk1"/>
                        </a:buClr>
                        <a:buSzPts val="1100"/>
                        <a:buFont typeface="Arial"/>
                        <a:buNone/>
                      </a:pPr>
                      <a:r>
                        <a:rPr lang="en-US"/>
                        <a:t>Very common in </a:t>
                      </a:r>
                      <a:r>
                        <a:rPr lang="en-US" b="1"/>
                        <a:t>Africa/S Asia </a:t>
                      </a:r>
                      <a:endParaRPr/>
                    </a:p>
                  </a:txBody>
                  <a:tcPr marL="91425" marR="91425" marT="91425" marB="91425"/>
                </a:tc>
                <a:extLst>
                  <a:ext uri="{0D108BD9-81ED-4DB2-BD59-A6C34878D82A}">
                    <a16:rowId xmlns:a16="http://schemas.microsoft.com/office/drawing/2014/main" val="10000"/>
                  </a:ext>
                </a:extLst>
              </a:tr>
              <a:tr h="26742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PATHOPHYSIOLOGY (IF APPLICABLE)</a:t>
                      </a:r>
                      <a:endParaRPr sz="1400" u="none" strike="noStrike" cap="none"/>
                    </a:p>
                  </a:txBody>
                  <a:tcPr marL="91425" marR="91425" marT="91425" marB="91425"/>
                </a:tc>
                <a:tc>
                  <a:txBody>
                    <a:bodyPr/>
                    <a:lstStyle/>
                    <a:p>
                      <a:pPr marL="0" lvl="0" indent="0" algn="l" rtl="0">
                        <a:lnSpc>
                          <a:spcPct val="115000"/>
                        </a:lnSpc>
                        <a:spcBef>
                          <a:spcPts val="1200"/>
                        </a:spcBef>
                        <a:spcAft>
                          <a:spcPts val="0"/>
                        </a:spcAft>
                        <a:buNone/>
                      </a:pPr>
                      <a:r>
                        <a:rPr lang="en-US"/>
                        <a:t>TB is spread via respiratory droplets as it is an airborne infection.</a:t>
                      </a:r>
                      <a:endParaRPr/>
                    </a:p>
                    <a:p>
                      <a:pPr marL="457200" lvl="0" indent="-317500" algn="l" rtl="0">
                        <a:lnSpc>
                          <a:spcPct val="115000"/>
                        </a:lnSpc>
                        <a:spcBef>
                          <a:spcPts val="1200"/>
                        </a:spcBef>
                        <a:spcAft>
                          <a:spcPts val="0"/>
                        </a:spcAft>
                        <a:buSzPts val="1400"/>
                        <a:buAutoNum type="arabicPeriod"/>
                      </a:pPr>
                      <a:r>
                        <a:rPr lang="en-US"/>
                        <a:t>Alveolar macrophages ingest the bacteria, but the </a:t>
                      </a:r>
                      <a:r>
                        <a:rPr lang="en-US" b="1"/>
                        <a:t>bacteria resist being killed</a:t>
                      </a:r>
                      <a:r>
                        <a:rPr lang="en-US"/>
                        <a:t> so a granuloma forms. </a:t>
                      </a:r>
                      <a:endParaRPr/>
                    </a:p>
                    <a:p>
                      <a:pPr marL="457200" lvl="0" indent="-317500" algn="l" rtl="0">
                        <a:lnSpc>
                          <a:spcPct val="115000"/>
                        </a:lnSpc>
                        <a:spcBef>
                          <a:spcPts val="0"/>
                        </a:spcBef>
                        <a:spcAft>
                          <a:spcPts val="0"/>
                        </a:spcAft>
                        <a:buSzPts val="1400"/>
                        <a:buAutoNum type="arabicPeriod"/>
                      </a:pPr>
                      <a:r>
                        <a:rPr lang="en-US" b="1"/>
                        <a:t>T-cells are recruited</a:t>
                      </a:r>
                      <a:r>
                        <a:rPr lang="en-US"/>
                        <a:t> and surround the granuloma. The central part of the granuloma undergoes </a:t>
                      </a:r>
                      <a:r>
                        <a:rPr lang="en-US" b="1"/>
                        <a:t>necrosis</a:t>
                      </a:r>
                      <a:r>
                        <a:rPr lang="en-US"/>
                        <a:t> and has a cheese-like appearance = </a:t>
                      </a:r>
                      <a:r>
                        <a:rPr lang="en-US" b="1"/>
                        <a:t>caseating </a:t>
                      </a:r>
                      <a:r>
                        <a:rPr lang="en-US"/>
                        <a:t>granuloma which is referred to as a </a:t>
                      </a:r>
                      <a:r>
                        <a:rPr lang="en-US" b="1"/>
                        <a:t>primary ghon focus.</a:t>
                      </a:r>
                      <a:r>
                        <a:rPr lang="en-US"/>
                        <a:t> </a:t>
                      </a:r>
                      <a:endParaRPr/>
                    </a:p>
                    <a:p>
                      <a:pPr marL="457200" lvl="0" indent="-317500" algn="l" rtl="0">
                        <a:lnSpc>
                          <a:spcPct val="115000"/>
                        </a:lnSpc>
                        <a:spcBef>
                          <a:spcPts val="0"/>
                        </a:spcBef>
                        <a:spcAft>
                          <a:spcPts val="0"/>
                        </a:spcAft>
                        <a:buSzPts val="1400"/>
                        <a:buAutoNum type="arabicPeriod"/>
                      </a:pPr>
                      <a:r>
                        <a:rPr lang="en-US"/>
                        <a:t>The ghon focus spreads to nearby lymph nodes. </a:t>
                      </a:r>
                      <a:r>
                        <a:rPr lang="en-US" b="1">
                          <a:highlight>
                            <a:srgbClr val="FFFF00"/>
                          </a:highlight>
                        </a:rPr>
                        <a:t>Ghon focus + lymph node spread = ghon complex.</a:t>
                      </a:r>
                      <a:r>
                        <a:rPr lang="en-US" b="1"/>
                        <a:t> </a:t>
                      </a:r>
                      <a:endParaRPr b="1"/>
                    </a:p>
                    <a:p>
                      <a:pPr marL="457200" lvl="0" indent="-317500" algn="l" rtl="0">
                        <a:lnSpc>
                          <a:spcPct val="115000"/>
                        </a:lnSpc>
                        <a:spcBef>
                          <a:spcPts val="0"/>
                        </a:spcBef>
                        <a:spcAft>
                          <a:spcPts val="0"/>
                        </a:spcAft>
                        <a:buSzPts val="1400"/>
                        <a:buAutoNum type="arabicPeriod"/>
                      </a:pPr>
                      <a:r>
                        <a:rPr lang="en-US"/>
                        <a:t>If TB spreads systemically it is referred to as </a:t>
                      </a:r>
                      <a:r>
                        <a:rPr lang="en-US" b="1"/>
                        <a:t>miliary TB. </a:t>
                      </a:r>
                      <a:endParaRPr b="1"/>
                    </a:p>
                    <a:p>
                      <a:pPr marL="457200" lvl="0" indent="-317500" algn="l" rtl="0">
                        <a:lnSpc>
                          <a:spcPct val="115000"/>
                        </a:lnSpc>
                        <a:spcBef>
                          <a:spcPts val="0"/>
                        </a:spcBef>
                        <a:spcAft>
                          <a:spcPts val="0"/>
                        </a:spcAft>
                        <a:buSzPts val="1400"/>
                        <a:buAutoNum type="arabicPeriod"/>
                      </a:pPr>
                      <a:r>
                        <a:rPr lang="en-US"/>
                        <a:t>Most often it is contained within the granuloma but stays alive so known as </a:t>
                      </a:r>
                      <a:r>
                        <a:rPr lang="en-US" b="1"/>
                        <a:t>latent TB.</a:t>
                      </a:r>
                      <a:r>
                        <a:rPr lang="en-US"/>
                        <a:t> </a:t>
                      </a:r>
                      <a:endParaRPr/>
                    </a:p>
                  </a:txBody>
                  <a:tcPr marL="91425" marR="91425" marT="91425" marB="91425"/>
                </a:tc>
                <a:extLst>
                  <a:ext uri="{0D108BD9-81ED-4DB2-BD59-A6C34878D82A}">
                    <a16:rowId xmlns:a16="http://schemas.microsoft.com/office/drawing/2014/main" val="10001"/>
                  </a:ext>
                </a:extLst>
              </a:tr>
            </a:tbl>
          </a:graphicData>
        </a:graphic>
      </p:graphicFrame>
      <p:pic>
        <p:nvPicPr>
          <p:cNvPr id="321" name="Google Shape;321;g22e45f122e5_0_6"/>
          <p:cNvPicPr preferRelativeResize="0"/>
          <p:nvPr/>
        </p:nvPicPr>
        <p:blipFill>
          <a:blip r:embed="rId3">
            <a:alphaModFix/>
          </a:blip>
          <a:stretch>
            <a:fillRect/>
          </a:stretch>
        </p:blipFill>
        <p:spPr>
          <a:xfrm>
            <a:off x="1494050" y="4563275"/>
            <a:ext cx="2011475" cy="18254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22e45f122e5_0_19"/>
          <p:cNvSpPr txBox="1">
            <a:spLocks noGrp="1"/>
          </p:cNvSpPr>
          <p:nvPr>
            <p:ph type="title"/>
          </p:nvPr>
        </p:nvSpPr>
        <p:spPr>
          <a:xfrm>
            <a:off x="814288" y="3176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rgbClr val="FFFFFF"/>
                </a:solidFill>
              </a:rPr>
              <a:t>Tuberculosis </a:t>
            </a:r>
            <a:endParaRPr>
              <a:solidFill>
                <a:srgbClr val="FFFFFF"/>
              </a:solidFill>
            </a:endParaRPr>
          </a:p>
        </p:txBody>
      </p:sp>
      <p:graphicFrame>
        <p:nvGraphicFramePr>
          <p:cNvPr id="328" name="Google Shape;328;g22e45f122e5_0_19"/>
          <p:cNvGraphicFramePr/>
          <p:nvPr/>
        </p:nvGraphicFramePr>
        <p:xfrm>
          <a:off x="615050" y="1726740"/>
          <a:ext cx="3000000" cy="3000000"/>
        </p:xfrm>
        <a:graphic>
          <a:graphicData uri="http://schemas.openxmlformats.org/drawingml/2006/table">
            <a:tbl>
              <a:tblPr>
                <a:noFill/>
                <a:tableStyleId>{59C805B3-6735-4610-947D-D602BF5D74F6}</a:tableStyleId>
              </a:tblPr>
              <a:tblGrid>
                <a:gridCol w="4118475">
                  <a:extLst>
                    <a:ext uri="{9D8B030D-6E8A-4147-A177-3AD203B41FA5}">
                      <a16:colId xmlns:a16="http://schemas.microsoft.com/office/drawing/2014/main" val="20000"/>
                    </a:ext>
                  </a:extLst>
                </a:gridCol>
                <a:gridCol w="6795600">
                  <a:extLst>
                    <a:ext uri="{9D8B030D-6E8A-4147-A177-3AD203B41FA5}">
                      <a16:colId xmlns:a16="http://schemas.microsoft.com/office/drawing/2014/main" val="20001"/>
                    </a:ext>
                  </a:extLst>
                </a:gridCol>
              </a:tblGrid>
              <a:tr h="18493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PRESENTATION (Sx)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500" b="1"/>
                        <a:t>Systemic s</a:t>
                      </a:r>
                      <a:r>
                        <a:rPr lang="en-US" sz="1500" b="1" u="none" strike="noStrike" cap="none"/>
                        <a:t>ymptoms: </a:t>
                      </a:r>
                      <a:r>
                        <a:rPr lang="en-US" sz="1500">
                          <a:solidFill>
                            <a:schemeClr val="dk1"/>
                          </a:solidFill>
                        </a:rPr>
                        <a:t>Weight loss, Low grade fever, Anorexia, Drenching night sweats, Malaise</a:t>
                      </a:r>
                      <a:endParaRPr sz="150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500"/>
                    </a:p>
                    <a:p>
                      <a:pPr marL="0" marR="0" lvl="0" indent="0" algn="l" rtl="0">
                        <a:lnSpc>
                          <a:spcPct val="100000"/>
                        </a:lnSpc>
                        <a:spcBef>
                          <a:spcPts val="0"/>
                        </a:spcBef>
                        <a:spcAft>
                          <a:spcPts val="0"/>
                        </a:spcAft>
                        <a:buClr>
                          <a:srgbClr val="000000"/>
                        </a:buClr>
                        <a:buSzPts val="1400"/>
                        <a:buFont typeface="Arial"/>
                        <a:buNone/>
                      </a:pPr>
                      <a:r>
                        <a:rPr lang="en-US" sz="1500" b="1"/>
                        <a:t>Pulmonary symptoms: </a:t>
                      </a:r>
                      <a:r>
                        <a:rPr lang="en-US" sz="1500">
                          <a:solidFill>
                            <a:schemeClr val="dk1"/>
                          </a:solidFill>
                        </a:rPr>
                        <a:t>Productive cough,Haemoptysis, Cough &gt;3 weeks (dry or productive), Breathlessness</a:t>
                      </a:r>
                      <a:endParaRPr sz="150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500"/>
                    </a:p>
                    <a:p>
                      <a:pPr marL="0" marR="0" lvl="0" indent="0" algn="l" rtl="0">
                        <a:lnSpc>
                          <a:spcPct val="100000"/>
                        </a:lnSpc>
                        <a:spcBef>
                          <a:spcPts val="0"/>
                        </a:spcBef>
                        <a:spcAft>
                          <a:spcPts val="0"/>
                        </a:spcAft>
                        <a:buClr>
                          <a:srgbClr val="000000"/>
                        </a:buClr>
                        <a:buSzPts val="1400"/>
                        <a:buFont typeface="Arial"/>
                        <a:buNone/>
                      </a:pPr>
                      <a:r>
                        <a:rPr lang="en-US" sz="1500" b="1" u="none" strike="noStrike" cap="none"/>
                        <a:t>Signs:</a:t>
                      </a:r>
                      <a:r>
                        <a:rPr lang="en-US" sz="1500" b="1"/>
                        <a:t> </a:t>
                      </a:r>
                      <a:r>
                        <a:rPr lang="en-US" sz="1500">
                          <a:solidFill>
                            <a:schemeClr val="dk1"/>
                          </a:solidFill>
                        </a:rPr>
                        <a:t>Dullness to percuss, Decreased breathing, Fever, Crackles </a:t>
                      </a:r>
                      <a:endParaRPr sz="1500" b="1"/>
                    </a:p>
                  </a:txBody>
                  <a:tcPr marL="91425" marR="91425" marT="91425" marB="91425"/>
                </a:tc>
                <a:extLst>
                  <a:ext uri="{0D108BD9-81ED-4DB2-BD59-A6C34878D82A}">
                    <a16:rowId xmlns:a16="http://schemas.microsoft.com/office/drawing/2014/main" val="10000"/>
                  </a:ext>
                </a:extLst>
              </a:tr>
              <a:tr h="27428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DIAGNOSIS &amp; INVESTIGATIONS (Ix)</a:t>
                      </a:r>
                      <a:endParaRPr sz="1400" u="none" strike="noStrike" cap="none"/>
                    </a:p>
                  </a:txBody>
                  <a:tcPr marL="91425" marR="91425" marT="91425" marB="91425"/>
                </a:tc>
                <a:tc>
                  <a:txBody>
                    <a:bodyPr/>
                    <a:lstStyle/>
                    <a:p>
                      <a:pPr marL="0" lvl="0" indent="0" algn="l" rtl="0">
                        <a:lnSpc>
                          <a:spcPct val="115000"/>
                        </a:lnSpc>
                        <a:spcBef>
                          <a:spcPts val="1200"/>
                        </a:spcBef>
                        <a:spcAft>
                          <a:spcPts val="0"/>
                        </a:spcAft>
                        <a:buClr>
                          <a:schemeClr val="dk1"/>
                        </a:buClr>
                        <a:buSzPts val="1100"/>
                        <a:buFont typeface="Arial"/>
                        <a:buNone/>
                      </a:pPr>
                      <a:r>
                        <a:rPr lang="en-US" sz="1500" b="1">
                          <a:solidFill>
                            <a:schemeClr val="dk1"/>
                          </a:solidFill>
                        </a:rPr>
                        <a:t>CXR</a:t>
                      </a:r>
                      <a:endParaRPr sz="15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500" b="1">
                          <a:solidFill>
                            <a:schemeClr val="dk1"/>
                          </a:solidFill>
                        </a:rPr>
                        <a:t>Sputum culture</a:t>
                      </a:r>
                      <a:r>
                        <a:rPr lang="en-US" sz="1500">
                          <a:solidFill>
                            <a:schemeClr val="dk1"/>
                          </a:solidFill>
                        </a:rPr>
                        <a:t> for acid-fast bacilli:</a:t>
                      </a:r>
                      <a:endParaRPr sz="15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500">
                          <a:solidFill>
                            <a:schemeClr val="dk1"/>
                          </a:solidFill>
                        </a:rPr>
                        <a:t>–  	</a:t>
                      </a:r>
                      <a:r>
                        <a:rPr lang="en-US" sz="1500" b="1">
                          <a:solidFill>
                            <a:schemeClr val="dk1"/>
                          </a:solidFill>
                        </a:rPr>
                        <a:t>Ziehl-Neelsen stain</a:t>
                      </a:r>
                      <a:r>
                        <a:rPr lang="en-US" sz="1500">
                          <a:solidFill>
                            <a:schemeClr val="dk1"/>
                          </a:solidFill>
                        </a:rPr>
                        <a:t> -&gt; turns </a:t>
                      </a:r>
                      <a:r>
                        <a:rPr lang="en-US" sz="1500" b="1">
                          <a:solidFill>
                            <a:srgbClr val="FF0000"/>
                          </a:solidFill>
                        </a:rPr>
                        <a:t>red</a:t>
                      </a:r>
                      <a:r>
                        <a:rPr lang="en-US" sz="1500" b="1">
                          <a:solidFill>
                            <a:schemeClr val="dk1"/>
                          </a:solidFill>
                        </a:rPr>
                        <a:t>/</a:t>
                      </a:r>
                      <a:r>
                        <a:rPr lang="en-US" sz="1500" b="1">
                          <a:solidFill>
                            <a:srgbClr val="FF00FF"/>
                          </a:solidFill>
                        </a:rPr>
                        <a:t>pink</a:t>
                      </a:r>
                      <a:endParaRPr sz="1500" b="1">
                        <a:solidFill>
                          <a:srgbClr val="FF00FF"/>
                        </a:solidFill>
                      </a:endParaRPr>
                    </a:p>
                    <a:p>
                      <a:pPr marL="0" lvl="0" indent="0" algn="l" rtl="0">
                        <a:lnSpc>
                          <a:spcPct val="115000"/>
                        </a:lnSpc>
                        <a:spcBef>
                          <a:spcPts val="1200"/>
                        </a:spcBef>
                        <a:spcAft>
                          <a:spcPts val="0"/>
                        </a:spcAft>
                        <a:buClr>
                          <a:schemeClr val="dk1"/>
                        </a:buClr>
                        <a:buSzPts val="1100"/>
                        <a:buFont typeface="Arial"/>
                        <a:buNone/>
                      </a:pPr>
                      <a:r>
                        <a:rPr lang="en-US" sz="1500" b="1">
                          <a:solidFill>
                            <a:schemeClr val="dk1"/>
                          </a:solidFill>
                        </a:rPr>
                        <a:t>Biopsy</a:t>
                      </a:r>
                      <a:r>
                        <a:rPr lang="en-US" sz="1500">
                          <a:solidFill>
                            <a:schemeClr val="dk1"/>
                          </a:solidFill>
                        </a:rPr>
                        <a:t>: Shows </a:t>
                      </a:r>
                      <a:r>
                        <a:rPr lang="en-US" sz="1500" b="1">
                          <a:solidFill>
                            <a:schemeClr val="dk1"/>
                          </a:solidFill>
                          <a:highlight>
                            <a:srgbClr val="FFFF00"/>
                          </a:highlight>
                        </a:rPr>
                        <a:t>caseating granuloma</a:t>
                      </a:r>
                      <a:endParaRPr sz="1500" b="1">
                        <a:solidFill>
                          <a:schemeClr val="dk1"/>
                        </a:solidFill>
                        <a:highlight>
                          <a:srgbClr val="FFFF00"/>
                        </a:highlight>
                      </a:endParaRPr>
                    </a:p>
                    <a:p>
                      <a:pPr marL="0" lvl="0" indent="0" algn="l" rtl="0">
                        <a:lnSpc>
                          <a:spcPct val="100000"/>
                        </a:lnSpc>
                        <a:spcBef>
                          <a:spcPts val="1200"/>
                        </a:spcBef>
                        <a:spcAft>
                          <a:spcPts val="0"/>
                        </a:spcAft>
                        <a:buClr>
                          <a:schemeClr val="dk1"/>
                        </a:buClr>
                        <a:buSzPts val="1100"/>
                        <a:buFont typeface="Arial"/>
                        <a:buNone/>
                      </a:pPr>
                      <a:r>
                        <a:rPr lang="en-US" sz="1500">
                          <a:solidFill>
                            <a:schemeClr val="dk1"/>
                          </a:solidFill>
                        </a:rPr>
                        <a:t>Diagnosing latent TB:</a:t>
                      </a:r>
                      <a:endParaRPr sz="1500">
                        <a:solidFill>
                          <a:schemeClr val="dk1"/>
                        </a:solidFill>
                      </a:endParaRPr>
                    </a:p>
                    <a:p>
                      <a:pPr marL="457200" lvl="0" indent="-323850" algn="l" rtl="0">
                        <a:lnSpc>
                          <a:spcPct val="100000"/>
                        </a:lnSpc>
                        <a:spcBef>
                          <a:spcPts val="1200"/>
                        </a:spcBef>
                        <a:spcAft>
                          <a:spcPts val="0"/>
                        </a:spcAft>
                        <a:buClr>
                          <a:schemeClr val="dk1"/>
                        </a:buClr>
                        <a:buSzPts val="1500"/>
                        <a:buChar char="➢"/>
                      </a:pPr>
                      <a:r>
                        <a:rPr lang="en-US" sz="1500">
                          <a:solidFill>
                            <a:schemeClr val="dk1"/>
                          </a:solidFill>
                        </a:rPr>
                        <a:t>Tuberculin skin test </a:t>
                      </a:r>
                      <a:r>
                        <a:rPr lang="en-US" sz="1500" b="1">
                          <a:solidFill>
                            <a:schemeClr val="dk1"/>
                          </a:solidFill>
                        </a:rPr>
                        <a:t>‘Mantoux’</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Interferon gamma release assay</a:t>
                      </a:r>
                      <a:endParaRPr sz="150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22e45f122e5_0_39"/>
          <p:cNvSpPr txBox="1">
            <a:spLocks noGrp="1"/>
          </p:cNvSpPr>
          <p:nvPr>
            <p:ph type="title"/>
          </p:nvPr>
        </p:nvSpPr>
        <p:spPr>
          <a:xfrm>
            <a:off x="838200" y="3651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rgbClr val="FFFFFF"/>
                </a:solidFill>
              </a:rPr>
              <a:t>Tuberculosis - treatment </a:t>
            </a:r>
            <a:endParaRPr>
              <a:solidFill>
                <a:srgbClr val="FFFFFF"/>
              </a:solidFill>
            </a:endParaRPr>
          </a:p>
        </p:txBody>
      </p:sp>
      <p:pic>
        <p:nvPicPr>
          <p:cNvPr id="335" name="Google Shape;335;g22e45f122e5_0_39"/>
          <p:cNvPicPr preferRelativeResize="0"/>
          <p:nvPr/>
        </p:nvPicPr>
        <p:blipFill>
          <a:blip r:embed="rId3">
            <a:alphaModFix/>
          </a:blip>
          <a:stretch>
            <a:fillRect/>
          </a:stretch>
        </p:blipFill>
        <p:spPr>
          <a:xfrm>
            <a:off x="897075" y="1791400"/>
            <a:ext cx="10397826" cy="695225"/>
          </a:xfrm>
          <a:prstGeom prst="rect">
            <a:avLst/>
          </a:prstGeom>
          <a:noFill/>
          <a:ln>
            <a:noFill/>
          </a:ln>
        </p:spPr>
      </p:pic>
      <p:graphicFrame>
        <p:nvGraphicFramePr>
          <p:cNvPr id="336" name="Google Shape;336;g22e45f122e5_0_39"/>
          <p:cNvGraphicFramePr/>
          <p:nvPr/>
        </p:nvGraphicFramePr>
        <p:xfrm>
          <a:off x="952500" y="2476500"/>
          <a:ext cx="3000000" cy="3000000"/>
        </p:xfrm>
        <a:graphic>
          <a:graphicData uri="http://schemas.openxmlformats.org/drawingml/2006/table">
            <a:tbl>
              <a:tblPr>
                <a:noFill/>
                <a:tableStyleId>{6C321B2F-CB57-4E95-A19D-E8F68B6AF912}</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752050">
                <a:tc>
                  <a:txBody>
                    <a:bodyPr/>
                    <a:lstStyle/>
                    <a:p>
                      <a:pPr marL="0" lvl="0" indent="0" algn="ctr" rtl="0">
                        <a:spcBef>
                          <a:spcPts val="0"/>
                        </a:spcBef>
                        <a:spcAft>
                          <a:spcPts val="0"/>
                        </a:spcAft>
                        <a:buNone/>
                      </a:pPr>
                      <a:r>
                        <a:rPr lang="en-US" sz="1800" b="1"/>
                        <a:t>Drug</a:t>
                      </a:r>
                      <a:endParaRPr sz="1800" b="1"/>
                    </a:p>
                  </a:txBody>
                  <a:tcPr marL="91425" marR="91425" marT="91425" marB="91425" anchor="ctr"/>
                </a:tc>
                <a:tc>
                  <a:txBody>
                    <a:bodyPr/>
                    <a:lstStyle/>
                    <a:p>
                      <a:pPr marL="0" lvl="0" indent="0" algn="ctr" rtl="0">
                        <a:spcBef>
                          <a:spcPts val="0"/>
                        </a:spcBef>
                        <a:spcAft>
                          <a:spcPts val="0"/>
                        </a:spcAft>
                        <a:buNone/>
                      </a:pPr>
                      <a:r>
                        <a:rPr lang="en-US" sz="1800" b="1"/>
                        <a:t>Length</a:t>
                      </a:r>
                      <a:endParaRPr sz="1800" b="1"/>
                    </a:p>
                  </a:txBody>
                  <a:tcPr marL="91425" marR="91425" marT="91425" marB="91425" anchor="ctr"/>
                </a:tc>
                <a:tc>
                  <a:txBody>
                    <a:bodyPr/>
                    <a:lstStyle/>
                    <a:p>
                      <a:pPr marL="0" lvl="0" indent="0" algn="ctr" rtl="0">
                        <a:spcBef>
                          <a:spcPts val="0"/>
                        </a:spcBef>
                        <a:spcAft>
                          <a:spcPts val="0"/>
                        </a:spcAft>
                        <a:buNone/>
                      </a:pPr>
                      <a:r>
                        <a:rPr lang="en-US" sz="1800" b="1"/>
                        <a:t>Side effects </a:t>
                      </a:r>
                      <a:endParaRPr sz="1800" b="1"/>
                    </a:p>
                  </a:txBody>
                  <a:tcPr marL="91425" marR="91425" marT="91425" marB="91425" anchor="ctr"/>
                </a:tc>
                <a:extLst>
                  <a:ext uri="{0D108BD9-81ED-4DB2-BD59-A6C34878D82A}">
                    <a16:rowId xmlns:a16="http://schemas.microsoft.com/office/drawing/2014/main" val="10000"/>
                  </a:ext>
                </a:extLst>
              </a:tr>
              <a:tr h="752050">
                <a:tc>
                  <a:txBody>
                    <a:bodyPr/>
                    <a:lstStyle/>
                    <a:p>
                      <a:pPr marL="0" lvl="0" indent="0" algn="ctr" rtl="0">
                        <a:spcBef>
                          <a:spcPts val="0"/>
                        </a:spcBef>
                        <a:spcAft>
                          <a:spcPts val="0"/>
                        </a:spcAft>
                        <a:buNone/>
                      </a:pPr>
                      <a:r>
                        <a:rPr lang="en-US" sz="1800" b="1"/>
                        <a:t>R</a:t>
                      </a:r>
                      <a:r>
                        <a:rPr lang="en-US" sz="1800"/>
                        <a:t>ifampicin</a:t>
                      </a:r>
                      <a:endParaRPr sz="1800"/>
                    </a:p>
                  </a:txBody>
                  <a:tcPr marL="91425" marR="91425" marT="91425" marB="91425" anchor="ctr"/>
                </a:tc>
                <a:tc>
                  <a:txBody>
                    <a:bodyPr/>
                    <a:lstStyle/>
                    <a:p>
                      <a:pPr marL="0" lvl="0" indent="0" algn="ctr" rtl="0">
                        <a:spcBef>
                          <a:spcPts val="0"/>
                        </a:spcBef>
                        <a:spcAft>
                          <a:spcPts val="0"/>
                        </a:spcAft>
                        <a:buNone/>
                      </a:pPr>
                      <a:r>
                        <a:rPr lang="en-US" sz="1800"/>
                        <a:t>Approx. 6 months</a:t>
                      </a:r>
                      <a:endParaRPr sz="1800"/>
                    </a:p>
                  </a:txBody>
                  <a:tcPr marL="91425" marR="91425" marT="91425" marB="91425" anchor="ctr"/>
                </a:tc>
                <a:tc>
                  <a:txBody>
                    <a:bodyPr/>
                    <a:lstStyle/>
                    <a:p>
                      <a:pPr marL="0" lvl="0" indent="0" algn="ctr" rtl="0">
                        <a:spcBef>
                          <a:spcPts val="0"/>
                        </a:spcBef>
                        <a:spcAft>
                          <a:spcPts val="0"/>
                        </a:spcAft>
                        <a:buNone/>
                      </a:pPr>
                      <a:r>
                        <a:rPr lang="en-US" sz="1800" b="1">
                          <a:highlight>
                            <a:srgbClr val="F38787"/>
                          </a:highlight>
                        </a:rPr>
                        <a:t>R</a:t>
                      </a:r>
                      <a:r>
                        <a:rPr lang="en-US" sz="1800">
                          <a:highlight>
                            <a:srgbClr val="F38787"/>
                          </a:highlight>
                        </a:rPr>
                        <a:t>ed/bloody urine (haematuria)</a:t>
                      </a:r>
                      <a:endParaRPr sz="1800">
                        <a:highlight>
                          <a:srgbClr val="F38787"/>
                        </a:highlight>
                      </a:endParaRPr>
                    </a:p>
                  </a:txBody>
                  <a:tcPr marL="91425" marR="91425" marT="91425" marB="91425" anchor="ctr"/>
                </a:tc>
                <a:extLst>
                  <a:ext uri="{0D108BD9-81ED-4DB2-BD59-A6C34878D82A}">
                    <a16:rowId xmlns:a16="http://schemas.microsoft.com/office/drawing/2014/main" val="10001"/>
                  </a:ext>
                </a:extLst>
              </a:tr>
              <a:tr h="752050">
                <a:tc>
                  <a:txBody>
                    <a:bodyPr/>
                    <a:lstStyle/>
                    <a:p>
                      <a:pPr marL="0" lvl="0" indent="0" algn="ctr" rtl="0">
                        <a:spcBef>
                          <a:spcPts val="0"/>
                        </a:spcBef>
                        <a:spcAft>
                          <a:spcPts val="0"/>
                        </a:spcAft>
                        <a:buNone/>
                      </a:pPr>
                      <a:r>
                        <a:rPr lang="en-US" sz="1800" b="1"/>
                        <a:t>I</a:t>
                      </a:r>
                      <a:r>
                        <a:rPr lang="en-US" sz="1800"/>
                        <a:t>soniazid</a:t>
                      </a:r>
                      <a:endParaRPr sz="1800"/>
                    </a:p>
                  </a:txBody>
                  <a:tcPr marL="91425" marR="91425" marT="91425" marB="91425" anchor="ctr"/>
                </a:tc>
                <a:tc>
                  <a:txBody>
                    <a:bodyPr/>
                    <a:lstStyle/>
                    <a:p>
                      <a:pPr marL="0" lvl="0" indent="0" algn="ctr" rtl="0">
                        <a:spcBef>
                          <a:spcPts val="0"/>
                        </a:spcBef>
                        <a:spcAft>
                          <a:spcPts val="0"/>
                        </a:spcAft>
                        <a:buNone/>
                      </a:pPr>
                      <a:r>
                        <a:rPr lang="en-US" sz="1800"/>
                        <a:t>Approx. 6 months</a:t>
                      </a:r>
                      <a:endParaRPr sz="1800"/>
                    </a:p>
                  </a:txBody>
                  <a:tcPr marL="91425" marR="91425" marT="91425" marB="91425" anchor="ctr"/>
                </a:tc>
                <a:tc>
                  <a:txBody>
                    <a:bodyPr/>
                    <a:lstStyle/>
                    <a:p>
                      <a:pPr marL="0" lvl="0" indent="0" algn="ctr" rtl="0">
                        <a:spcBef>
                          <a:spcPts val="0"/>
                        </a:spcBef>
                        <a:spcAft>
                          <a:spcPts val="0"/>
                        </a:spcAft>
                        <a:buNone/>
                      </a:pPr>
                      <a:r>
                        <a:rPr lang="en-US" sz="1800">
                          <a:highlight>
                            <a:srgbClr val="00FF00"/>
                          </a:highlight>
                        </a:rPr>
                        <a:t>per</a:t>
                      </a:r>
                      <a:r>
                        <a:rPr lang="en-US" sz="1800" b="1">
                          <a:highlight>
                            <a:srgbClr val="00FF00"/>
                          </a:highlight>
                        </a:rPr>
                        <a:t>I</a:t>
                      </a:r>
                      <a:r>
                        <a:rPr lang="en-US" sz="1800">
                          <a:highlight>
                            <a:srgbClr val="00FF00"/>
                          </a:highlight>
                        </a:rPr>
                        <a:t>pheral neuropathy</a:t>
                      </a:r>
                      <a:endParaRPr sz="1800">
                        <a:highlight>
                          <a:srgbClr val="00FF00"/>
                        </a:highlight>
                      </a:endParaRPr>
                    </a:p>
                  </a:txBody>
                  <a:tcPr marL="91425" marR="91425" marT="91425" marB="91425" anchor="ctr"/>
                </a:tc>
                <a:extLst>
                  <a:ext uri="{0D108BD9-81ED-4DB2-BD59-A6C34878D82A}">
                    <a16:rowId xmlns:a16="http://schemas.microsoft.com/office/drawing/2014/main" val="10002"/>
                  </a:ext>
                </a:extLst>
              </a:tr>
              <a:tr h="752050">
                <a:tc>
                  <a:txBody>
                    <a:bodyPr/>
                    <a:lstStyle/>
                    <a:p>
                      <a:pPr marL="0" lvl="0" indent="0" algn="ctr" rtl="0">
                        <a:spcBef>
                          <a:spcPts val="0"/>
                        </a:spcBef>
                        <a:spcAft>
                          <a:spcPts val="0"/>
                        </a:spcAft>
                        <a:buNone/>
                      </a:pPr>
                      <a:r>
                        <a:rPr lang="en-US" sz="1800" b="1"/>
                        <a:t>P</a:t>
                      </a:r>
                      <a:r>
                        <a:rPr lang="en-US" sz="1800"/>
                        <a:t>yrazinamide</a:t>
                      </a:r>
                      <a:endParaRPr sz="1800"/>
                    </a:p>
                  </a:txBody>
                  <a:tcPr marL="91425" marR="91425" marT="91425" marB="91425" anchor="ctr"/>
                </a:tc>
                <a:tc>
                  <a:txBody>
                    <a:bodyPr/>
                    <a:lstStyle/>
                    <a:p>
                      <a:pPr marL="0" lvl="0" indent="0" algn="ctr" rtl="0">
                        <a:spcBef>
                          <a:spcPts val="0"/>
                        </a:spcBef>
                        <a:spcAft>
                          <a:spcPts val="0"/>
                        </a:spcAft>
                        <a:buNone/>
                      </a:pPr>
                      <a:r>
                        <a:rPr lang="en-US" sz="1800"/>
                        <a:t>Approx. 2 months</a:t>
                      </a:r>
                      <a:endParaRPr sz="1800"/>
                    </a:p>
                  </a:txBody>
                  <a:tcPr marL="91425" marR="91425" marT="91425" marB="91425" anchor="ctr"/>
                </a:tc>
                <a:tc>
                  <a:txBody>
                    <a:bodyPr/>
                    <a:lstStyle/>
                    <a:p>
                      <a:pPr marL="0" lvl="0" indent="0" algn="ctr" rtl="0">
                        <a:spcBef>
                          <a:spcPts val="0"/>
                        </a:spcBef>
                        <a:spcAft>
                          <a:spcPts val="0"/>
                        </a:spcAft>
                        <a:buNone/>
                      </a:pPr>
                      <a:r>
                        <a:rPr lang="en-US" sz="1800">
                          <a:highlight>
                            <a:srgbClr val="00FFFF"/>
                          </a:highlight>
                        </a:rPr>
                        <a:t>he</a:t>
                      </a:r>
                      <a:r>
                        <a:rPr lang="en-US" sz="1800" b="1">
                          <a:highlight>
                            <a:srgbClr val="00FFFF"/>
                          </a:highlight>
                        </a:rPr>
                        <a:t>P</a:t>
                      </a:r>
                      <a:r>
                        <a:rPr lang="en-US" sz="1800">
                          <a:highlight>
                            <a:srgbClr val="00FFFF"/>
                          </a:highlight>
                        </a:rPr>
                        <a:t>atitis, gout</a:t>
                      </a:r>
                      <a:endParaRPr sz="1800">
                        <a:highlight>
                          <a:srgbClr val="00FFFF"/>
                        </a:highlight>
                      </a:endParaRPr>
                    </a:p>
                  </a:txBody>
                  <a:tcPr marL="91425" marR="91425" marT="91425" marB="91425" anchor="ctr"/>
                </a:tc>
                <a:extLst>
                  <a:ext uri="{0D108BD9-81ED-4DB2-BD59-A6C34878D82A}">
                    <a16:rowId xmlns:a16="http://schemas.microsoft.com/office/drawing/2014/main" val="10003"/>
                  </a:ext>
                </a:extLst>
              </a:tr>
              <a:tr h="752050">
                <a:tc>
                  <a:txBody>
                    <a:bodyPr/>
                    <a:lstStyle/>
                    <a:p>
                      <a:pPr marL="0" lvl="0" indent="0" algn="ctr" rtl="0">
                        <a:spcBef>
                          <a:spcPts val="0"/>
                        </a:spcBef>
                        <a:spcAft>
                          <a:spcPts val="0"/>
                        </a:spcAft>
                        <a:buNone/>
                      </a:pPr>
                      <a:r>
                        <a:rPr lang="en-US" sz="1800" b="1"/>
                        <a:t>E</a:t>
                      </a:r>
                      <a:r>
                        <a:rPr lang="en-US" sz="1800"/>
                        <a:t>thambutol</a:t>
                      </a:r>
                      <a:endParaRPr sz="1800"/>
                    </a:p>
                  </a:txBody>
                  <a:tcPr marL="91425" marR="91425" marT="91425" marB="91425" anchor="ctr"/>
                </a:tc>
                <a:tc>
                  <a:txBody>
                    <a:bodyPr/>
                    <a:lstStyle/>
                    <a:p>
                      <a:pPr marL="0" lvl="0" indent="0" algn="ctr" rtl="0">
                        <a:spcBef>
                          <a:spcPts val="0"/>
                        </a:spcBef>
                        <a:spcAft>
                          <a:spcPts val="0"/>
                        </a:spcAft>
                        <a:buNone/>
                      </a:pPr>
                      <a:r>
                        <a:rPr lang="en-US" sz="1800"/>
                        <a:t>Approx. 2 months</a:t>
                      </a:r>
                      <a:endParaRPr sz="1800"/>
                    </a:p>
                  </a:txBody>
                  <a:tcPr marL="91425" marR="91425" marT="91425" marB="91425" anchor="ctr"/>
                </a:tc>
                <a:tc>
                  <a:txBody>
                    <a:bodyPr/>
                    <a:lstStyle/>
                    <a:p>
                      <a:pPr marL="0" lvl="0" indent="0" algn="ctr" rtl="0">
                        <a:spcBef>
                          <a:spcPts val="0"/>
                        </a:spcBef>
                        <a:spcAft>
                          <a:spcPts val="0"/>
                        </a:spcAft>
                        <a:buNone/>
                      </a:pPr>
                      <a:r>
                        <a:rPr lang="en-US" sz="1800" b="1">
                          <a:highlight>
                            <a:srgbClr val="FFFF00"/>
                          </a:highlight>
                        </a:rPr>
                        <a:t>E</a:t>
                      </a:r>
                      <a:r>
                        <a:rPr lang="en-US" sz="1800">
                          <a:highlight>
                            <a:srgbClr val="FFFF00"/>
                          </a:highlight>
                        </a:rPr>
                        <a:t>ye problems (optic neuritis)</a:t>
                      </a:r>
                      <a:endParaRPr sz="1800">
                        <a:highlight>
                          <a:srgbClr val="FFFF00"/>
                        </a:highlight>
                      </a:endParaRPr>
                    </a:p>
                  </a:txBody>
                  <a:tcPr marL="91425" marR="91425" marT="91425" marB="914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09" name="Google Shape;109;p4"/>
          <p:cNvSpPr txBox="1"/>
          <p:nvPr/>
        </p:nvSpPr>
        <p:spPr>
          <a:xfrm>
            <a:off x="311425" y="87938"/>
            <a:ext cx="115692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0" name="Google Shape;110;p4"/>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11" name="Google Shape;111;p4"/>
          <p:cNvSpPr txBox="1"/>
          <p:nvPr/>
        </p:nvSpPr>
        <p:spPr>
          <a:xfrm>
            <a:off x="2711609" y="449706"/>
            <a:ext cx="469420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Aims and Objectives</a:t>
            </a:r>
            <a:endParaRPr sz="1800" b="0" i="0" u="none" strike="noStrike" cap="none">
              <a:solidFill>
                <a:schemeClr val="dk1"/>
              </a:solidFill>
              <a:latin typeface="Calibri"/>
              <a:ea typeface="Calibri"/>
              <a:cs typeface="Calibri"/>
              <a:sym typeface="Calibri"/>
            </a:endParaRPr>
          </a:p>
        </p:txBody>
      </p:sp>
      <p:sp>
        <p:nvSpPr>
          <p:cNvPr id="112" name="Google Shape;112;p4"/>
          <p:cNvSpPr txBox="1"/>
          <p:nvPr/>
        </p:nvSpPr>
        <p:spPr>
          <a:xfrm>
            <a:off x="1396200" y="1327525"/>
            <a:ext cx="9399600" cy="4617600"/>
          </a:xfrm>
          <a:prstGeom prst="rect">
            <a:avLst/>
          </a:prstGeom>
          <a:solidFill>
            <a:srgbClr val="FFFFFF"/>
          </a:solidFill>
          <a:ln>
            <a:noFill/>
          </a:ln>
        </p:spPr>
        <p:txBody>
          <a:bodyPr spcFirstLastPara="1" wrap="square" lIns="91425" tIns="91425" rIns="91425" bIns="91425" anchor="t" anchorCtr="0">
            <a:spAutoFit/>
          </a:bodyPr>
          <a:lstStyle/>
          <a:p>
            <a:pPr marL="457200" lvl="0" indent="-304800" algn="l" rtl="0">
              <a:lnSpc>
                <a:spcPct val="115000"/>
              </a:lnSpc>
              <a:spcBef>
                <a:spcPts val="2800"/>
              </a:spcBef>
              <a:spcAft>
                <a:spcPts val="0"/>
              </a:spcAft>
              <a:buClr>
                <a:srgbClr val="009900"/>
              </a:buClr>
              <a:buSzPts val="1200"/>
              <a:buFont typeface="Roboto"/>
              <a:buChar char="●"/>
            </a:pPr>
            <a:r>
              <a:rPr lang="en-US" sz="1200" b="1">
                <a:solidFill>
                  <a:srgbClr val="3BA33B"/>
                </a:solidFill>
                <a:latin typeface="Roboto"/>
                <a:ea typeface="Roboto"/>
                <a:cs typeface="Roboto"/>
                <a:sym typeface="Roboto"/>
              </a:rPr>
              <a:t>Type 1 and 2 respiratory failure – understand differences, name conditions which are type 1 + 2</a:t>
            </a:r>
            <a:endParaRPr sz="1200" b="1">
              <a:solidFill>
                <a:srgbClr val="009900"/>
              </a:solidFill>
              <a:latin typeface="Roboto"/>
              <a:ea typeface="Roboto"/>
              <a:cs typeface="Roboto"/>
              <a:sym typeface="Roboto"/>
            </a:endParaRPr>
          </a:p>
          <a:p>
            <a:pPr marL="457200" lvl="0" indent="-304800" algn="l" rtl="0">
              <a:lnSpc>
                <a:spcPct val="115000"/>
              </a:lnSpc>
              <a:spcBef>
                <a:spcPts val="0"/>
              </a:spcBef>
              <a:spcAft>
                <a:spcPts val="0"/>
              </a:spcAft>
              <a:buClr>
                <a:srgbClr val="009900"/>
              </a:buClr>
              <a:buSzPts val="1200"/>
              <a:buFont typeface="Roboto"/>
              <a:buChar char="●"/>
            </a:pPr>
            <a:r>
              <a:rPr lang="en-US" sz="1200" b="1">
                <a:solidFill>
                  <a:srgbClr val="009900"/>
                </a:solidFill>
                <a:latin typeface="Roboto"/>
                <a:ea typeface="Roboto"/>
                <a:cs typeface="Roboto"/>
                <a:sym typeface="Roboto"/>
              </a:rPr>
              <a:t>COPD</a:t>
            </a:r>
            <a:endParaRPr sz="1200" b="1">
              <a:solidFill>
                <a:srgbClr val="009900"/>
              </a:solidFill>
              <a:latin typeface="Roboto"/>
              <a:ea typeface="Roboto"/>
              <a:cs typeface="Roboto"/>
              <a:sym typeface="Roboto"/>
            </a:endParaRPr>
          </a:p>
          <a:p>
            <a:pPr marL="457200" lvl="0" indent="-304800" algn="l" rtl="0">
              <a:lnSpc>
                <a:spcPct val="115000"/>
              </a:lnSpc>
              <a:spcBef>
                <a:spcPts val="0"/>
              </a:spcBef>
              <a:spcAft>
                <a:spcPts val="0"/>
              </a:spcAft>
              <a:buClr>
                <a:srgbClr val="009900"/>
              </a:buClr>
              <a:buSzPts val="1200"/>
              <a:buFont typeface="Roboto"/>
              <a:buChar char="●"/>
            </a:pPr>
            <a:r>
              <a:rPr lang="en-US" sz="1200" b="1">
                <a:solidFill>
                  <a:srgbClr val="009900"/>
                </a:solidFill>
                <a:latin typeface="Roboto"/>
                <a:ea typeface="Roboto"/>
                <a:cs typeface="Roboto"/>
                <a:sym typeface="Roboto"/>
              </a:rPr>
              <a:t>Asthma</a:t>
            </a:r>
            <a:endParaRPr sz="1200" b="1">
              <a:solidFill>
                <a:srgbClr val="009900"/>
              </a:solidFill>
              <a:latin typeface="Roboto"/>
              <a:ea typeface="Roboto"/>
              <a:cs typeface="Roboto"/>
              <a:sym typeface="Roboto"/>
            </a:endParaRPr>
          </a:p>
          <a:p>
            <a:pPr marL="457200" lvl="0" indent="-304800" algn="l" rtl="0">
              <a:lnSpc>
                <a:spcPct val="115000"/>
              </a:lnSpc>
              <a:spcBef>
                <a:spcPts val="0"/>
              </a:spcBef>
              <a:spcAft>
                <a:spcPts val="0"/>
              </a:spcAft>
              <a:buClr>
                <a:srgbClr val="FFC000"/>
              </a:buClr>
              <a:buSzPts val="1200"/>
              <a:buFont typeface="Roboto"/>
              <a:buChar char="●"/>
            </a:pPr>
            <a:r>
              <a:rPr lang="en-US" sz="1200" b="1">
                <a:solidFill>
                  <a:srgbClr val="FFC000"/>
                </a:solidFill>
                <a:latin typeface="Roboto"/>
                <a:ea typeface="Roboto"/>
                <a:cs typeface="Roboto"/>
                <a:sym typeface="Roboto"/>
              </a:rPr>
              <a:t>Pulmonary hypertension</a:t>
            </a:r>
            <a:endParaRPr sz="1200" b="1">
              <a:solidFill>
                <a:srgbClr val="FFC000"/>
              </a:solidFill>
              <a:latin typeface="Roboto"/>
              <a:ea typeface="Roboto"/>
              <a:cs typeface="Roboto"/>
              <a:sym typeface="Roboto"/>
            </a:endParaRPr>
          </a:p>
          <a:p>
            <a:pPr marL="457200" lvl="0" indent="-304800" algn="l" rtl="0">
              <a:lnSpc>
                <a:spcPct val="115000"/>
              </a:lnSpc>
              <a:spcBef>
                <a:spcPts val="0"/>
              </a:spcBef>
              <a:spcAft>
                <a:spcPts val="0"/>
              </a:spcAft>
              <a:buClr>
                <a:srgbClr val="FFC000"/>
              </a:buClr>
              <a:buSzPts val="1200"/>
              <a:buFont typeface="Roboto"/>
              <a:buChar char="●"/>
            </a:pPr>
            <a:r>
              <a:rPr lang="en-US" sz="1200" b="1">
                <a:solidFill>
                  <a:srgbClr val="FFC000"/>
                </a:solidFill>
                <a:latin typeface="Roboto"/>
                <a:ea typeface="Roboto"/>
                <a:cs typeface="Roboto"/>
                <a:sym typeface="Roboto"/>
              </a:rPr>
              <a:t>Lung cancer</a:t>
            </a:r>
            <a:endParaRPr sz="1200" b="1">
              <a:solidFill>
                <a:srgbClr val="FFC000"/>
              </a:solidFill>
              <a:latin typeface="Roboto"/>
              <a:ea typeface="Roboto"/>
              <a:cs typeface="Roboto"/>
              <a:sym typeface="Roboto"/>
            </a:endParaRPr>
          </a:p>
          <a:p>
            <a:pPr marL="914400" lvl="1" indent="-304800" algn="l" rtl="0">
              <a:lnSpc>
                <a:spcPct val="115000"/>
              </a:lnSpc>
              <a:spcBef>
                <a:spcPts val="0"/>
              </a:spcBef>
              <a:spcAft>
                <a:spcPts val="0"/>
              </a:spcAft>
              <a:buClr>
                <a:srgbClr val="FFC000"/>
              </a:buClr>
              <a:buSzPts val="1200"/>
              <a:buFont typeface="Roboto"/>
              <a:buChar char="○"/>
            </a:pPr>
            <a:r>
              <a:rPr lang="en-US" sz="1200" b="1">
                <a:solidFill>
                  <a:srgbClr val="FFC000"/>
                </a:solidFill>
                <a:latin typeface="Roboto"/>
                <a:ea typeface="Roboto"/>
                <a:cs typeface="Roboto"/>
                <a:sym typeface="Roboto"/>
              </a:rPr>
              <a:t>Small cell</a:t>
            </a:r>
            <a:endParaRPr sz="1200" b="1">
              <a:solidFill>
                <a:srgbClr val="FFC000"/>
              </a:solidFill>
              <a:latin typeface="Roboto"/>
              <a:ea typeface="Roboto"/>
              <a:cs typeface="Roboto"/>
              <a:sym typeface="Roboto"/>
            </a:endParaRPr>
          </a:p>
          <a:p>
            <a:pPr marL="914400" lvl="1" indent="-304800" algn="l" rtl="0">
              <a:lnSpc>
                <a:spcPct val="115000"/>
              </a:lnSpc>
              <a:spcBef>
                <a:spcPts val="0"/>
              </a:spcBef>
              <a:spcAft>
                <a:spcPts val="0"/>
              </a:spcAft>
              <a:buClr>
                <a:srgbClr val="FFC000"/>
              </a:buClr>
              <a:buSzPts val="1200"/>
              <a:buFont typeface="Roboto"/>
              <a:buChar char="○"/>
            </a:pPr>
            <a:r>
              <a:rPr lang="en-US" sz="1200" b="1">
                <a:solidFill>
                  <a:srgbClr val="FFC000"/>
                </a:solidFill>
                <a:latin typeface="Roboto"/>
                <a:ea typeface="Roboto"/>
                <a:cs typeface="Roboto"/>
                <a:sym typeface="Roboto"/>
              </a:rPr>
              <a:t>Non-small cell</a:t>
            </a:r>
            <a:endParaRPr sz="1200" b="1">
              <a:solidFill>
                <a:srgbClr val="FFC000"/>
              </a:solidFill>
              <a:latin typeface="Roboto"/>
              <a:ea typeface="Roboto"/>
              <a:cs typeface="Roboto"/>
              <a:sym typeface="Roboto"/>
            </a:endParaRPr>
          </a:p>
          <a:p>
            <a:pPr marL="914400" lvl="1" indent="-304800" algn="l" rtl="0">
              <a:lnSpc>
                <a:spcPct val="115000"/>
              </a:lnSpc>
              <a:spcBef>
                <a:spcPts val="0"/>
              </a:spcBef>
              <a:spcAft>
                <a:spcPts val="0"/>
              </a:spcAft>
              <a:buClr>
                <a:srgbClr val="FFC000"/>
              </a:buClr>
              <a:buSzPts val="1200"/>
              <a:buFont typeface="Roboto"/>
              <a:buChar char="○"/>
            </a:pPr>
            <a:r>
              <a:rPr lang="en-US" sz="1200" b="1">
                <a:solidFill>
                  <a:srgbClr val="FFC000"/>
                </a:solidFill>
                <a:latin typeface="Roboto"/>
                <a:ea typeface="Roboto"/>
                <a:cs typeface="Roboto"/>
                <a:sym typeface="Roboto"/>
              </a:rPr>
              <a:t>Mesothelioma</a:t>
            </a:r>
            <a:endParaRPr sz="1200" b="1">
              <a:solidFill>
                <a:srgbClr val="FFC000"/>
              </a:solidFill>
              <a:latin typeface="Roboto"/>
              <a:ea typeface="Roboto"/>
              <a:cs typeface="Roboto"/>
              <a:sym typeface="Roboto"/>
            </a:endParaRPr>
          </a:p>
          <a:p>
            <a:pPr marL="457200" lvl="0" indent="-304800" algn="l" rtl="0">
              <a:lnSpc>
                <a:spcPct val="115000"/>
              </a:lnSpc>
              <a:spcBef>
                <a:spcPts val="0"/>
              </a:spcBef>
              <a:spcAft>
                <a:spcPts val="0"/>
              </a:spcAft>
              <a:buClr>
                <a:srgbClr val="FF0000"/>
              </a:buClr>
              <a:buSzPts val="1200"/>
              <a:buFont typeface="Roboto"/>
              <a:buChar char="●"/>
            </a:pPr>
            <a:r>
              <a:rPr lang="en-US" sz="1200" b="1">
                <a:solidFill>
                  <a:srgbClr val="FF0000"/>
                </a:solidFill>
                <a:latin typeface="Roboto"/>
                <a:ea typeface="Roboto"/>
                <a:cs typeface="Roboto"/>
                <a:sym typeface="Roboto"/>
              </a:rPr>
              <a:t> Goodpasture’s syndrome </a:t>
            </a:r>
            <a:endParaRPr sz="1200" b="1">
              <a:solidFill>
                <a:srgbClr val="FF0000"/>
              </a:solidFill>
              <a:latin typeface="Roboto"/>
              <a:ea typeface="Roboto"/>
              <a:cs typeface="Roboto"/>
              <a:sym typeface="Roboto"/>
            </a:endParaRPr>
          </a:p>
          <a:p>
            <a:pPr marL="457200" lvl="0" indent="-304800" algn="l" rtl="0">
              <a:lnSpc>
                <a:spcPct val="115000"/>
              </a:lnSpc>
              <a:spcBef>
                <a:spcPts val="0"/>
              </a:spcBef>
              <a:spcAft>
                <a:spcPts val="0"/>
              </a:spcAft>
              <a:buClr>
                <a:srgbClr val="009900"/>
              </a:buClr>
              <a:buSzPts val="1200"/>
              <a:buFont typeface="Roboto"/>
              <a:buChar char="●"/>
            </a:pPr>
            <a:r>
              <a:rPr lang="en-US" sz="1200" b="1">
                <a:solidFill>
                  <a:srgbClr val="009900"/>
                </a:solidFill>
                <a:latin typeface="Roboto"/>
                <a:ea typeface="Roboto"/>
                <a:cs typeface="Roboto"/>
                <a:sym typeface="Roboto"/>
              </a:rPr>
              <a:t>Lung Infection</a:t>
            </a:r>
            <a:endParaRPr sz="1200" b="1">
              <a:solidFill>
                <a:srgbClr val="009900"/>
              </a:solidFill>
              <a:latin typeface="Roboto"/>
              <a:ea typeface="Roboto"/>
              <a:cs typeface="Roboto"/>
              <a:sym typeface="Roboto"/>
            </a:endParaRPr>
          </a:p>
          <a:p>
            <a:pPr marL="914400" lvl="1" indent="-304800" algn="l" rtl="0">
              <a:lnSpc>
                <a:spcPct val="115000"/>
              </a:lnSpc>
              <a:spcBef>
                <a:spcPts val="0"/>
              </a:spcBef>
              <a:spcAft>
                <a:spcPts val="0"/>
              </a:spcAft>
              <a:buClr>
                <a:srgbClr val="009900"/>
              </a:buClr>
              <a:buSzPts val="1200"/>
              <a:buFont typeface="Roboto"/>
              <a:buChar char="○"/>
            </a:pPr>
            <a:r>
              <a:rPr lang="en-US" sz="1200" b="1">
                <a:solidFill>
                  <a:srgbClr val="009900"/>
                </a:solidFill>
                <a:latin typeface="Roboto"/>
                <a:ea typeface="Roboto"/>
                <a:cs typeface="Roboto"/>
                <a:sym typeface="Roboto"/>
              </a:rPr>
              <a:t>Tuberculosis</a:t>
            </a:r>
            <a:endParaRPr sz="1200" b="1">
              <a:solidFill>
                <a:srgbClr val="009900"/>
              </a:solidFill>
              <a:latin typeface="Roboto"/>
              <a:ea typeface="Roboto"/>
              <a:cs typeface="Roboto"/>
              <a:sym typeface="Roboto"/>
            </a:endParaRPr>
          </a:p>
          <a:p>
            <a:pPr marL="914400" lvl="1" indent="-304800" algn="l" rtl="0">
              <a:lnSpc>
                <a:spcPct val="115000"/>
              </a:lnSpc>
              <a:spcBef>
                <a:spcPts val="0"/>
              </a:spcBef>
              <a:spcAft>
                <a:spcPts val="0"/>
              </a:spcAft>
              <a:buClr>
                <a:srgbClr val="009900"/>
              </a:buClr>
              <a:buSzPts val="1200"/>
              <a:buFont typeface="Roboto"/>
              <a:buChar char="○"/>
            </a:pPr>
            <a:r>
              <a:rPr lang="en-US" sz="1200" b="1">
                <a:solidFill>
                  <a:srgbClr val="009900"/>
                </a:solidFill>
                <a:latin typeface="Roboto"/>
                <a:ea typeface="Roboto"/>
                <a:cs typeface="Roboto"/>
                <a:sym typeface="Roboto"/>
              </a:rPr>
              <a:t>Pneumonia (Community acquired and Hospital acquired)</a:t>
            </a:r>
            <a:endParaRPr sz="1200" b="1">
              <a:solidFill>
                <a:srgbClr val="009900"/>
              </a:solidFill>
              <a:latin typeface="Roboto"/>
              <a:ea typeface="Roboto"/>
              <a:cs typeface="Roboto"/>
              <a:sym typeface="Roboto"/>
            </a:endParaRPr>
          </a:p>
          <a:p>
            <a:pPr marL="457200" lvl="0" indent="-304800" algn="l" rtl="0">
              <a:lnSpc>
                <a:spcPct val="115000"/>
              </a:lnSpc>
              <a:spcBef>
                <a:spcPts val="0"/>
              </a:spcBef>
              <a:spcAft>
                <a:spcPts val="0"/>
              </a:spcAft>
              <a:buClr>
                <a:srgbClr val="009900"/>
              </a:buClr>
              <a:buSzPts val="1200"/>
              <a:buFont typeface="Roboto"/>
              <a:buChar char="●"/>
            </a:pPr>
            <a:r>
              <a:rPr lang="en-US" sz="1200" b="1">
                <a:solidFill>
                  <a:srgbClr val="009900"/>
                </a:solidFill>
                <a:latin typeface="Roboto"/>
                <a:ea typeface="Roboto"/>
                <a:cs typeface="Roboto"/>
                <a:sym typeface="Roboto"/>
              </a:rPr>
              <a:t>Pleural space pathology</a:t>
            </a:r>
            <a:endParaRPr sz="1200" b="1">
              <a:solidFill>
                <a:srgbClr val="009900"/>
              </a:solidFill>
              <a:latin typeface="Roboto"/>
              <a:ea typeface="Roboto"/>
              <a:cs typeface="Roboto"/>
              <a:sym typeface="Roboto"/>
            </a:endParaRPr>
          </a:p>
          <a:p>
            <a:pPr marL="914400" lvl="1" indent="-304800" algn="l" rtl="0">
              <a:lnSpc>
                <a:spcPct val="115000"/>
              </a:lnSpc>
              <a:spcBef>
                <a:spcPts val="0"/>
              </a:spcBef>
              <a:spcAft>
                <a:spcPts val="0"/>
              </a:spcAft>
              <a:buClr>
                <a:srgbClr val="009900"/>
              </a:buClr>
              <a:buSzPts val="1200"/>
              <a:buFont typeface="Roboto"/>
              <a:buChar char="○"/>
            </a:pPr>
            <a:r>
              <a:rPr lang="en-US" sz="1200" b="1">
                <a:solidFill>
                  <a:srgbClr val="009900"/>
                </a:solidFill>
                <a:latin typeface="Roboto"/>
                <a:ea typeface="Roboto"/>
                <a:cs typeface="Roboto"/>
                <a:sym typeface="Roboto"/>
              </a:rPr>
              <a:t>Pleural Effusion</a:t>
            </a:r>
            <a:endParaRPr sz="1200" b="1">
              <a:solidFill>
                <a:srgbClr val="009900"/>
              </a:solidFill>
              <a:latin typeface="Roboto"/>
              <a:ea typeface="Roboto"/>
              <a:cs typeface="Roboto"/>
              <a:sym typeface="Roboto"/>
            </a:endParaRPr>
          </a:p>
          <a:p>
            <a:pPr marL="914400" lvl="1" indent="-304800" algn="l" rtl="0">
              <a:lnSpc>
                <a:spcPct val="115000"/>
              </a:lnSpc>
              <a:spcBef>
                <a:spcPts val="0"/>
              </a:spcBef>
              <a:spcAft>
                <a:spcPts val="0"/>
              </a:spcAft>
              <a:buClr>
                <a:srgbClr val="009900"/>
              </a:buClr>
              <a:buSzPts val="1200"/>
              <a:buFont typeface="Roboto"/>
              <a:buChar char="○"/>
            </a:pPr>
            <a:r>
              <a:rPr lang="en-US" sz="1200" b="1">
                <a:solidFill>
                  <a:srgbClr val="009900"/>
                </a:solidFill>
                <a:latin typeface="Roboto"/>
                <a:ea typeface="Roboto"/>
                <a:cs typeface="Roboto"/>
                <a:sym typeface="Roboto"/>
              </a:rPr>
              <a:t>Pneumothorax</a:t>
            </a:r>
            <a:endParaRPr sz="1200" b="1">
              <a:solidFill>
                <a:srgbClr val="009900"/>
              </a:solidFill>
              <a:latin typeface="Roboto"/>
              <a:ea typeface="Roboto"/>
              <a:cs typeface="Roboto"/>
              <a:sym typeface="Roboto"/>
            </a:endParaRPr>
          </a:p>
          <a:p>
            <a:pPr marL="457200" lvl="0" indent="-304800" algn="l" rtl="0">
              <a:lnSpc>
                <a:spcPct val="115000"/>
              </a:lnSpc>
              <a:spcBef>
                <a:spcPts val="0"/>
              </a:spcBef>
              <a:spcAft>
                <a:spcPts val="0"/>
              </a:spcAft>
              <a:buClr>
                <a:srgbClr val="009900"/>
              </a:buClr>
              <a:buSzPts val="1200"/>
              <a:buFont typeface="Roboto"/>
              <a:buChar char="●"/>
            </a:pPr>
            <a:r>
              <a:rPr lang="en-US" sz="1200" b="1">
                <a:solidFill>
                  <a:srgbClr val="009900"/>
                </a:solidFill>
                <a:latin typeface="Roboto"/>
                <a:ea typeface="Roboto"/>
                <a:cs typeface="Roboto"/>
                <a:sym typeface="Roboto"/>
              </a:rPr>
              <a:t>Cystic fibrosis</a:t>
            </a:r>
            <a:endParaRPr sz="1200" b="1">
              <a:solidFill>
                <a:srgbClr val="009900"/>
              </a:solidFill>
              <a:latin typeface="Roboto"/>
              <a:ea typeface="Roboto"/>
              <a:cs typeface="Roboto"/>
              <a:sym typeface="Roboto"/>
            </a:endParaRPr>
          </a:p>
          <a:p>
            <a:pPr marL="457200" lvl="0" indent="-304800" algn="l" rtl="0">
              <a:lnSpc>
                <a:spcPct val="115000"/>
              </a:lnSpc>
              <a:spcBef>
                <a:spcPts val="0"/>
              </a:spcBef>
              <a:spcAft>
                <a:spcPts val="0"/>
              </a:spcAft>
              <a:buClr>
                <a:srgbClr val="009900"/>
              </a:buClr>
              <a:buSzPts val="1200"/>
              <a:buFont typeface="Roboto"/>
              <a:buChar char="●"/>
            </a:pPr>
            <a:r>
              <a:rPr lang="en-US" sz="1200" b="1">
                <a:solidFill>
                  <a:srgbClr val="009900"/>
                </a:solidFill>
                <a:latin typeface="Roboto"/>
                <a:ea typeface="Roboto"/>
                <a:cs typeface="Roboto"/>
                <a:sym typeface="Roboto"/>
              </a:rPr>
              <a:t>Bronchiectasis</a:t>
            </a:r>
            <a:endParaRPr sz="1200" b="1">
              <a:solidFill>
                <a:srgbClr val="FF0000"/>
              </a:solidFill>
              <a:latin typeface="Roboto"/>
              <a:ea typeface="Roboto"/>
              <a:cs typeface="Roboto"/>
              <a:sym typeface="Roboto"/>
            </a:endParaRPr>
          </a:p>
          <a:p>
            <a:pPr marL="457200" lvl="0" indent="-304800" algn="l" rtl="0">
              <a:lnSpc>
                <a:spcPct val="115000"/>
              </a:lnSpc>
              <a:spcBef>
                <a:spcPts val="0"/>
              </a:spcBef>
              <a:spcAft>
                <a:spcPts val="0"/>
              </a:spcAft>
              <a:buClr>
                <a:srgbClr val="FFC000"/>
              </a:buClr>
              <a:buSzPts val="1200"/>
              <a:buFont typeface="Roboto"/>
              <a:buChar char="●"/>
            </a:pPr>
            <a:r>
              <a:rPr lang="en-US" sz="1200" b="1">
                <a:solidFill>
                  <a:srgbClr val="FFC000"/>
                </a:solidFill>
                <a:latin typeface="Roboto"/>
                <a:ea typeface="Roboto"/>
                <a:cs typeface="Roboto"/>
                <a:sym typeface="Roboto"/>
              </a:rPr>
              <a:t>Interstitial lung diseases</a:t>
            </a:r>
            <a:endParaRPr sz="1200" b="1">
              <a:solidFill>
                <a:srgbClr val="FFC000"/>
              </a:solidFill>
              <a:latin typeface="Roboto"/>
              <a:ea typeface="Roboto"/>
              <a:cs typeface="Roboto"/>
              <a:sym typeface="Roboto"/>
            </a:endParaRPr>
          </a:p>
          <a:p>
            <a:pPr marL="457200" lvl="0" indent="-304800" algn="l" rtl="0">
              <a:lnSpc>
                <a:spcPct val="115000"/>
              </a:lnSpc>
              <a:spcBef>
                <a:spcPts val="0"/>
              </a:spcBef>
              <a:spcAft>
                <a:spcPts val="0"/>
              </a:spcAft>
              <a:buClr>
                <a:srgbClr val="009900"/>
              </a:buClr>
              <a:buSzPts val="1200"/>
              <a:buFont typeface="Roboto"/>
              <a:buChar char="●"/>
            </a:pPr>
            <a:r>
              <a:rPr lang="en-US" sz="1200" b="1">
                <a:solidFill>
                  <a:srgbClr val="009900"/>
                </a:solidFill>
                <a:latin typeface="Roboto"/>
                <a:ea typeface="Roboto"/>
                <a:cs typeface="Roboto"/>
                <a:sym typeface="Roboto"/>
              </a:rPr>
              <a:t>Pulmonary fibrosis</a:t>
            </a:r>
            <a:endParaRPr sz="1200" b="1">
              <a:solidFill>
                <a:srgbClr val="009900"/>
              </a:solidFill>
              <a:latin typeface="Roboto"/>
              <a:ea typeface="Roboto"/>
              <a:cs typeface="Roboto"/>
              <a:sym typeface="Roboto"/>
            </a:endParaRPr>
          </a:p>
          <a:p>
            <a:pPr marL="457200" lvl="0" indent="-304800" algn="l" rtl="0">
              <a:lnSpc>
                <a:spcPct val="115000"/>
              </a:lnSpc>
              <a:spcBef>
                <a:spcPts val="0"/>
              </a:spcBef>
              <a:spcAft>
                <a:spcPts val="0"/>
              </a:spcAft>
              <a:buClr>
                <a:srgbClr val="009900"/>
              </a:buClr>
              <a:buSzPts val="1200"/>
              <a:buFont typeface="Roboto"/>
              <a:buChar char="●"/>
            </a:pPr>
            <a:r>
              <a:rPr lang="en-US" sz="1200" b="1">
                <a:solidFill>
                  <a:srgbClr val="009900"/>
                </a:solidFill>
                <a:latin typeface="Roboto"/>
                <a:ea typeface="Roboto"/>
                <a:cs typeface="Roboto"/>
                <a:sym typeface="Roboto"/>
              </a:rPr>
              <a:t>Sarcoidosis</a:t>
            </a:r>
            <a:endParaRPr sz="1200" b="1">
              <a:solidFill>
                <a:srgbClr val="FFC000"/>
              </a:solidFill>
              <a:latin typeface="Roboto"/>
              <a:ea typeface="Roboto"/>
              <a:cs typeface="Roboto"/>
              <a:sym typeface="Roboto"/>
            </a:endParaRPr>
          </a:p>
          <a:p>
            <a:pPr marL="457200" lvl="0" indent="-304800" algn="l" rtl="0">
              <a:lnSpc>
                <a:spcPct val="115000"/>
              </a:lnSpc>
              <a:spcBef>
                <a:spcPts val="0"/>
              </a:spcBef>
              <a:spcAft>
                <a:spcPts val="0"/>
              </a:spcAft>
              <a:buClr>
                <a:srgbClr val="FFC000"/>
              </a:buClr>
              <a:buSzPts val="1200"/>
              <a:buFont typeface="Roboto"/>
              <a:buChar char="●"/>
            </a:pPr>
            <a:r>
              <a:rPr lang="en-US" sz="1200" b="1">
                <a:solidFill>
                  <a:srgbClr val="FFC000"/>
                </a:solidFill>
                <a:latin typeface="Roboto"/>
                <a:ea typeface="Roboto"/>
                <a:cs typeface="Roboto"/>
                <a:sym typeface="Roboto"/>
              </a:rPr>
              <a:t>Hypersensitivity pneumonitis</a:t>
            </a:r>
            <a:endParaRPr sz="1200" b="1">
              <a:solidFill>
                <a:srgbClr val="3BA33B"/>
              </a:solidFill>
              <a:latin typeface="Roboto"/>
              <a:ea typeface="Roboto"/>
              <a:cs typeface="Roboto"/>
              <a:sym typeface="Roboto"/>
            </a:endParaRPr>
          </a:p>
        </p:txBody>
      </p:sp>
      <p:sp>
        <p:nvSpPr>
          <p:cNvPr id="113" name="Google Shape;113;p4"/>
          <p:cNvSpPr txBox="1"/>
          <p:nvPr/>
        </p:nvSpPr>
        <p:spPr>
          <a:xfrm>
            <a:off x="9068550" y="2474700"/>
            <a:ext cx="2649300" cy="1908600"/>
          </a:xfrm>
          <a:prstGeom prst="rect">
            <a:avLst/>
          </a:prstGeom>
          <a:solidFill>
            <a:srgbClr val="FFC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NOT INCLUDED:</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occupational lung disorders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dyspnoea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Upper resp tract infection (Pharyngitis/otitis media/sinusitis/epiglottitis/croup/whooping cough</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22e45f122e5_0_4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MAIN DIFFERENTIAL?</a:t>
            </a:r>
            <a:endParaRPr/>
          </a:p>
        </p:txBody>
      </p:sp>
      <p:sp>
        <p:nvSpPr>
          <p:cNvPr id="343" name="Google Shape;343;g22e45f122e5_0_48"/>
          <p:cNvSpPr txBox="1">
            <a:spLocks noGrp="1"/>
          </p:cNvSpPr>
          <p:nvPr>
            <p:ph type="body" idx="1"/>
          </p:nvPr>
        </p:nvSpPr>
        <p:spPr>
          <a:xfrm>
            <a:off x="838200" y="1793950"/>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4000" b="1">
                <a:solidFill>
                  <a:srgbClr val="FF0000"/>
                </a:solidFill>
              </a:rPr>
              <a:t>A 60 Y.O. man presents with a 2 week history of shortness of breath on exertion and productive cough. His temperature was 38.3oC when he last checked it. </a:t>
            </a:r>
            <a:endParaRPr sz="4000" b="1">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g22e45f122e5_0_60"/>
          <p:cNvPicPr preferRelativeResize="0"/>
          <p:nvPr/>
        </p:nvPicPr>
        <p:blipFill>
          <a:blip r:embed="rId3">
            <a:alphaModFix/>
          </a:blip>
          <a:stretch>
            <a:fillRect/>
          </a:stretch>
        </p:blipFill>
        <p:spPr>
          <a:xfrm>
            <a:off x="3654875" y="3809050"/>
            <a:ext cx="8249951" cy="2306350"/>
          </a:xfrm>
          <a:prstGeom prst="rect">
            <a:avLst/>
          </a:prstGeom>
          <a:noFill/>
          <a:ln>
            <a:noFill/>
          </a:ln>
        </p:spPr>
      </p:pic>
      <p:sp>
        <p:nvSpPr>
          <p:cNvPr id="350" name="Google Shape;350;g22e45f122e5_0_60"/>
          <p:cNvSpPr txBox="1">
            <a:spLocks noGrp="1"/>
          </p:cNvSpPr>
          <p:nvPr>
            <p:ph type="title"/>
          </p:nvPr>
        </p:nvSpPr>
        <p:spPr>
          <a:xfrm>
            <a:off x="838200" y="3651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rgbClr val="FFFFFF"/>
                </a:solidFill>
              </a:rPr>
              <a:t>Pneumonia </a:t>
            </a:r>
            <a:endParaRPr>
              <a:solidFill>
                <a:srgbClr val="FFFFFF"/>
              </a:solidFill>
            </a:endParaRPr>
          </a:p>
        </p:txBody>
      </p:sp>
      <p:graphicFrame>
        <p:nvGraphicFramePr>
          <p:cNvPr id="351" name="Google Shape;351;g22e45f122e5_0_60"/>
          <p:cNvGraphicFramePr/>
          <p:nvPr/>
        </p:nvGraphicFramePr>
        <p:xfrm>
          <a:off x="520025" y="1841015"/>
          <a:ext cx="3000000" cy="3000000"/>
        </p:xfrm>
        <a:graphic>
          <a:graphicData uri="http://schemas.openxmlformats.org/drawingml/2006/table">
            <a:tbl>
              <a:tblPr>
                <a:noFill/>
                <a:tableStyleId>{59C805B3-6735-4610-947D-D602BF5D74F6}</a:tableStyleId>
              </a:tblPr>
              <a:tblGrid>
                <a:gridCol w="2900675">
                  <a:extLst>
                    <a:ext uri="{9D8B030D-6E8A-4147-A177-3AD203B41FA5}">
                      <a16:colId xmlns:a16="http://schemas.microsoft.com/office/drawing/2014/main" val="20000"/>
                    </a:ext>
                  </a:extLst>
                </a:gridCol>
                <a:gridCol w="8586200">
                  <a:extLst>
                    <a:ext uri="{9D8B030D-6E8A-4147-A177-3AD203B41FA5}">
                      <a16:colId xmlns:a16="http://schemas.microsoft.com/office/drawing/2014/main" val="20001"/>
                    </a:ext>
                  </a:extLst>
                </a:gridCol>
              </a:tblGrid>
              <a:tr h="49061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DEFINITION, CAUSE/S &amp; RISK FACTORS</a:t>
                      </a:r>
                      <a:endParaRPr sz="1400" u="none" strike="noStrike" cap="none"/>
                    </a:p>
                  </a:txBody>
                  <a:tcPr marL="91425" marR="91425" marT="91425" marB="91425"/>
                </a:tc>
                <a:tc>
                  <a:txBody>
                    <a:bodyPr/>
                    <a:lstStyle/>
                    <a:p>
                      <a:pPr marL="0" lvl="0" indent="0" algn="l" rtl="0">
                        <a:lnSpc>
                          <a:spcPct val="115000"/>
                        </a:lnSpc>
                        <a:spcBef>
                          <a:spcPts val="1200"/>
                        </a:spcBef>
                        <a:spcAft>
                          <a:spcPts val="0"/>
                        </a:spcAft>
                        <a:buNone/>
                      </a:pPr>
                      <a:r>
                        <a:rPr lang="en-US"/>
                        <a:t>Inflammation of the air sacs in the lungs caused by an </a:t>
                      </a:r>
                      <a:r>
                        <a:rPr lang="en-US" b="1"/>
                        <a:t>infection.</a:t>
                      </a:r>
                      <a:endParaRPr b="1"/>
                    </a:p>
                    <a:p>
                      <a:pPr marL="0" lvl="0" indent="0" algn="l" rtl="0">
                        <a:lnSpc>
                          <a:spcPct val="115000"/>
                        </a:lnSpc>
                        <a:spcBef>
                          <a:spcPts val="1200"/>
                        </a:spcBef>
                        <a:spcAft>
                          <a:spcPts val="0"/>
                        </a:spcAft>
                        <a:buNone/>
                      </a:pPr>
                      <a:r>
                        <a:rPr lang="en-US">
                          <a:highlight>
                            <a:srgbClr val="00FF00"/>
                          </a:highlight>
                        </a:rPr>
                        <a:t>Community acquired</a:t>
                      </a:r>
                      <a:r>
                        <a:rPr lang="en-US"/>
                        <a:t> - pneumonia acquired </a:t>
                      </a:r>
                      <a:r>
                        <a:rPr lang="en-US" b="1"/>
                        <a:t>outside hospital environment</a:t>
                      </a:r>
                      <a:r>
                        <a:rPr lang="en-US"/>
                        <a:t> or healthcare services.</a:t>
                      </a:r>
                      <a:endParaRPr/>
                    </a:p>
                    <a:p>
                      <a:pPr marL="0" lvl="0" indent="0" algn="l" rtl="0">
                        <a:lnSpc>
                          <a:spcPct val="115000"/>
                        </a:lnSpc>
                        <a:spcBef>
                          <a:spcPts val="1200"/>
                        </a:spcBef>
                        <a:spcAft>
                          <a:spcPts val="0"/>
                        </a:spcAft>
                        <a:buNone/>
                      </a:pPr>
                      <a:r>
                        <a:rPr lang="en-US">
                          <a:highlight>
                            <a:srgbClr val="00FFFF"/>
                          </a:highlight>
                        </a:rPr>
                        <a:t>Hospital acquired </a:t>
                      </a:r>
                      <a:r>
                        <a:rPr lang="en-US"/>
                        <a:t>- </a:t>
                      </a:r>
                      <a:r>
                        <a:rPr lang="en-US">
                          <a:solidFill>
                            <a:schemeClr val="dk1"/>
                          </a:solidFill>
                        </a:rPr>
                        <a:t>an acute lower respiratory tract infection that is by definition acquired after at least </a:t>
                      </a:r>
                      <a:r>
                        <a:rPr lang="en-US" b="1">
                          <a:solidFill>
                            <a:schemeClr val="dk1"/>
                          </a:solidFill>
                        </a:rPr>
                        <a:t>48 hours</a:t>
                      </a:r>
                      <a:r>
                        <a:rPr lang="en-US">
                          <a:solidFill>
                            <a:schemeClr val="dk1"/>
                          </a:solidFill>
                        </a:rPr>
                        <a:t> of admission to hospital and is not incubating at the time of admission.</a:t>
                      </a:r>
                      <a:endParaRPr>
                        <a:solidFill>
                          <a:schemeClr val="dk1"/>
                        </a:solidFill>
                      </a:endParaRPr>
                    </a:p>
                    <a:p>
                      <a:pPr marL="0" lvl="0" indent="0" algn="l" rtl="0">
                        <a:lnSpc>
                          <a:spcPct val="115000"/>
                        </a:lnSpc>
                        <a:spcBef>
                          <a:spcPts val="1200"/>
                        </a:spcBef>
                        <a:spcAft>
                          <a:spcPts val="0"/>
                        </a:spcAft>
                        <a:buNone/>
                      </a:pPr>
                      <a:r>
                        <a:rPr lang="en-US">
                          <a:solidFill>
                            <a:schemeClr val="dk1"/>
                          </a:solidFill>
                          <a:highlight>
                            <a:srgbClr val="FF9900"/>
                          </a:highlight>
                        </a:rPr>
                        <a:t>Atypical pneumonia </a:t>
                      </a:r>
                      <a:r>
                        <a:rPr lang="en-US">
                          <a:solidFill>
                            <a:schemeClr val="dk1"/>
                          </a:solidFill>
                        </a:rPr>
                        <a:t>- caused by atypical organisms not detectable by gram stain</a:t>
                      </a: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r>
                        <a:rPr lang="en-US"/>
                        <a:t>If question has </a:t>
                      </a:r>
                      <a:r>
                        <a:rPr lang="en-US" b="1">
                          <a:highlight>
                            <a:srgbClr val="FFFF00"/>
                          </a:highlight>
                        </a:rPr>
                        <a:t>water cooler/air conditioner</a:t>
                      </a:r>
                      <a:r>
                        <a:rPr lang="en-US">
                          <a:highlight>
                            <a:srgbClr val="FFFF00"/>
                          </a:highlight>
                        </a:rPr>
                        <a:t> very likely to be </a:t>
                      </a:r>
                      <a:r>
                        <a:rPr lang="en-US" b="1">
                          <a:highlight>
                            <a:srgbClr val="FFFF00"/>
                          </a:highlight>
                        </a:rPr>
                        <a:t>legionella!</a:t>
                      </a:r>
                      <a:endParaRPr b="1">
                        <a:highlight>
                          <a:srgbClr val="FFFF00"/>
                        </a:highlight>
                      </a:endParaRPr>
                    </a:p>
                    <a:p>
                      <a:pPr marL="0" lvl="0" indent="0" algn="l" rtl="0">
                        <a:lnSpc>
                          <a:spcPct val="115000"/>
                        </a:lnSpc>
                        <a:spcBef>
                          <a:spcPts val="1200"/>
                        </a:spcBef>
                        <a:spcAft>
                          <a:spcPts val="1200"/>
                        </a:spcAft>
                        <a:buClr>
                          <a:schemeClr val="dk1"/>
                        </a:buClr>
                        <a:buSzPts val="1100"/>
                        <a:buFont typeface="Arial"/>
                        <a:buNone/>
                      </a:pPr>
                      <a:r>
                        <a:rPr lang="en-US"/>
                        <a:t>If question mentions </a:t>
                      </a:r>
                      <a:r>
                        <a:rPr lang="en-US" b="1">
                          <a:highlight>
                            <a:srgbClr val="FFFF00"/>
                          </a:highlight>
                        </a:rPr>
                        <a:t>HIV patient - likely pneumocystis jiroveci which is a fungal infection!</a:t>
                      </a:r>
                      <a:endParaRPr b="1">
                        <a:highlight>
                          <a:srgbClr val="FFFF00"/>
                        </a:highlight>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22e45f122e5_0_74"/>
          <p:cNvSpPr txBox="1">
            <a:spLocks noGrp="1"/>
          </p:cNvSpPr>
          <p:nvPr>
            <p:ph type="title"/>
          </p:nvPr>
        </p:nvSpPr>
        <p:spPr>
          <a:xfrm>
            <a:off x="838200" y="3651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rgbClr val="FFFFFF"/>
                </a:solidFill>
              </a:rPr>
              <a:t>Pneumonia </a:t>
            </a:r>
            <a:endParaRPr>
              <a:solidFill>
                <a:srgbClr val="FFFFFF"/>
              </a:solidFill>
            </a:endParaRPr>
          </a:p>
        </p:txBody>
      </p:sp>
      <p:graphicFrame>
        <p:nvGraphicFramePr>
          <p:cNvPr id="358" name="Google Shape;358;g22e45f122e5_0_74"/>
          <p:cNvGraphicFramePr/>
          <p:nvPr/>
        </p:nvGraphicFramePr>
        <p:xfrm>
          <a:off x="694225" y="1842040"/>
          <a:ext cx="3000000" cy="3000000"/>
        </p:xfrm>
        <a:graphic>
          <a:graphicData uri="http://schemas.openxmlformats.org/drawingml/2006/table">
            <a:tbl>
              <a:tblPr>
                <a:noFill/>
                <a:tableStyleId>{59C805B3-6735-4610-947D-D602BF5D74F6}</a:tableStyleId>
              </a:tblPr>
              <a:tblGrid>
                <a:gridCol w="3702550">
                  <a:extLst>
                    <a:ext uri="{9D8B030D-6E8A-4147-A177-3AD203B41FA5}">
                      <a16:colId xmlns:a16="http://schemas.microsoft.com/office/drawing/2014/main" val="20000"/>
                    </a:ext>
                  </a:extLst>
                </a:gridCol>
                <a:gridCol w="5070675">
                  <a:extLst>
                    <a:ext uri="{9D8B030D-6E8A-4147-A177-3AD203B41FA5}">
                      <a16:colId xmlns:a16="http://schemas.microsoft.com/office/drawing/2014/main" val="20001"/>
                    </a:ext>
                  </a:extLst>
                </a:gridCol>
              </a:tblGrid>
              <a:tr h="18181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PRESENTATION (Sx)</a:t>
                      </a:r>
                      <a:endParaRPr sz="1400" u="none" strike="noStrike" cap="none"/>
                    </a:p>
                  </a:txBody>
                  <a:tcPr marL="91425" marR="91425" marT="91425" marB="91425"/>
                </a:tc>
                <a:tc>
                  <a:txBody>
                    <a:bodyPr/>
                    <a:lstStyle/>
                    <a:p>
                      <a:pPr marL="0" lvl="0" indent="0" algn="l" rtl="0">
                        <a:lnSpc>
                          <a:spcPct val="115000"/>
                        </a:lnSpc>
                        <a:spcBef>
                          <a:spcPts val="1200"/>
                        </a:spcBef>
                        <a:spcAft>
                          <a:spcPts val="0"/>
                        </a:spcAft>
                        <a:buClr>
                          <a:schemeClr val="dk1"/>
                        </a:buClr>
                        <a:buSzPts val="1100"/>
                        <a:buFont typeface="Arial"/>
                        <a:buNone/>
                      </a:pPr>
                      <a:r>
                        <a:rPr lang="en-US"/>
                        <a:t>Symptoms: </a:t>
                      </a:r>
                      <a:r>
                        <a:rPr lang="en-US" b="1"/>
                        <a:t>Cough, sputum,</a:t>
                      </a:r>
                      <a:r>
                        <a:rPr lang="en-US"/>
                        <a:t> SOB, fever, pleuritic chest pain</a:t>
                      </a:r>
                      <a:endParaRPr/>
                    </a:p>
                    <a:p>
                      <a:pPr marL="0" lvl="0" indent="0" algn="l" rtl="0">
                        <a:lnSpc>
                          <a:spcPct val="115000"/>
                        </a:lnSpc>
                        <a:spcBef>
                          <a:spcPts val="1200"/>
                        </a:spcBef>
                        <a:spcAft>
                          <a:spcPts val="0"/>
                        </a:spcAft>
                        <a:buClr>
                          <a:schemeClr val="dk1"/>
                        </a:buClr>
                        <a:buSzPts val="1100"/>
                        <a:buFont typeface="Arial"/>
                        <a:buNone/>
                      </a:pPr>
                      <a:r>
                        <a:rPr lang="en-US"/>
                        <a:t>Signs: </a:t>
                      </a:r>
                      <a:r>
                        <a:rPr lang="en-US" b="1">
                          <a:highlight>
                            <a:srgbClr val="FFFF00"/>
                          </a:highlight>
                        </a:rPr>
                        <a:t>↑ RR + HR, ↓BP, ↓ O2 sats,</a:t>
                      </a:r>
                      <a:r>
                        <a:rPr lang="en-US"/>
                        <a:t> Dull to percuss, Increased tactile fremitus</a:t>
                      </a:r>
                      <a:endParaRPr/>
                    </a:p>
                    <a:p>
                      <a:pPr marL="0" lvl="0" indent="0" algn="l" rtl="0">
                        <a:lnSpc>
                          <a:spcPct val="115000"/>
                        </a:lnSpc>
                        <a:spcBef>
                          <a:spcPts val="1200"/>
                        </a:spcBef>
                        <a:spcAft>
                          <a:spcPts val="0"/>
                        </a:spcAft>
                        <a:buClr>
                          <a:schemeClr val="dk1"/>
                        </a:buClr>
                        <a:buSzPts val="1100"/>
                        <a:buFont typeface="Arial"/>
                        <a:buNone/>
                      </a:pPr>
                      <a:r>
                        <a:rPr lang="en-US"/>
                        <a:t>On auscultation: Wheezing, Coarse crackles, Bronchial breath sounds, Increased vocal resonance</a:t>
                      </a:r>
                      <a:endParaRPr/>
                    </a:p>
                    <a:p>
                      <a:pPr marL="0" marR="0" lvl="0" indent="0" algn="l" rtl="0">
                        <a:lnSpc>
                          <a:spcPct val="100000"/>
                        </a:lnSpc>
                        <a:spcBef>
                          <a:spcPts val="120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a:txBody>
                  <a:tcPr marL="91425" marR="91425" marT="91425" marB="91425"/>
                </a:tc>
                <a:extLst>
                  <a:ext uri="{0D108BD9-81ED-4DB2-BD59-A6C34878D82A}">
                    <a16:rowId xmlns:a16="http://schemas.microsoft.com/office/drawing/2014/main" val="10000"/>
                  </a:ext>
                </a:extLst>
              </a:tr>
              <a:tr h="2209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DIAGNOSIS &amp; INVESTIGATIONS (Ix)</a:t>
                      </a:r>
                      <a:endParaRPr sz="1400" u="none" strike="noStrike" cap="none"/>
                    </a:p>
                  </a:txBody>
                  <a:tcPr marL="91425" marR="91425" marT="91425" marB="91425"/>
                </a:tc>
                <a:tc>
                  <a:txBody>
                    <a:bodyPr/>
                    <a:lstStyle/>
                    <a:p>
                      <a:pPr marL="0" lvl="0" indent="0" algn="l" rtl="0">
                        <a:lnSpc>
                          <a:spcPct val="115000"/>
                        </a:lnSpc>
                        <a:spcBef>
                          <a:spcPts val="1200"/>
                        </a:spcBef>
                        <a:spcAft>
                          <a:spcPts val="0"/>
                        </a:spcAft>
                        <a:buNone/>
                      </a:pPr>
                      <a:r>
                        <a:rPr lang="en-US"/>
                        <a:t>FBC – elevated WBC</a:t>
                      </a:r>
                      <a:endParaRPr/>
                    </a:p>
                    <a:p>
                      <a:pPr marL="0" lvl="0" indent="0" algn="l" rtl="0">
                        <a:lnSpc>
                          <a:spcPct val="115000"/>
                        </a:lnSpc>
                        <a:spcBef>
                          <a:spcPts val="1200"/>
                        </a:spcBef>
                        <a:spcAft>
                          <a:spcPts val="0"/>
                        </a:spcAft>
                        <a:buNone/>
                      </a:pPr>
                      <a:r>
                        <a:rPr lang="en-US"/>
                        <a:t>Sputum culture</a:t>
                      </a:r>
                      <a:endParaRPr/>
                    </a:p>
                    <a:p>
                      <a:pPr marL="0" lvl="0" indent="0" algn="l" rtl="0">
                        <a:lnSpc>
                          <a:spcPct val="115000"/>
                        </a:lnSpc>
                        <a:spcBef>
                          <a:spcPts val="1200"/>
                        </a:spcBef>
                        <a:spcAft>
                          <a:spcPts val="0"/>
                        </a:spcAft>
                        <a:buNone/>
                      </a:pPr>
                      <a:r>
                        <a:rPr lang="en-US" b="1"/>
                        <a:t>CXR</a:t>
                      </a:r>
                      <a:r>
                        <a:rPr lang="en-US"/>
                        <a:t> - </a:t>
                      </a:r>
                      <a:r>
                        <a:rPr lang="en-US" b="1">
                          <a:highlight>
                            <a:srgbClr val="FFFF00"/>
                          </a:highlight>
                        </a:rPr>
                        <a:t>localised/widespread consolidation</a:t>
                      </a:r>
                      <a:r>
                        <a:rPr lang="en-US"/>
                        <a:t>, effusion, abscesses, empyema </a:t>
                      </a:r>
                      <a:endParaRPr/>
                    </a:p>
                    <a:p>
                      <a:pPr marL="0" lvl="0" indent="0" algn="l" rtl="0">
                        <a:lnSpc>
                          <a:spcPct val="115000"/>
                        </a:lnSpc>
                        <a:spcBef>
                          <a:spcPts val="1200"/>
                        </a:spcBef>
                        <a:spcAft>
                          <a:spcPts val="0"/>
                        </a:spcAft>
                        <a:buNone/>
                      </a:pPr>
                      <a:endParaRPr/>
                    </a:p>
                    <a:p>
                      <a:pPr marL="0" marR="0" lvl="0" indent="0" algn="l" rtl="0">
                        <a:lnSpc>
                          <a:spcPct val="100000"/>
                        </a:lnSpc>
                        <a:spcBef>
                          <a:spcPts val="1200"/>
                        </a:spcBef>
                        <a:spcAft>
                          <a:spcPts val="0"/>
                        </a:spcAft>
                        <a:buClr>
                          <a:srgbClr val="000000"/>
                        </a:buClr>
                        <a:buSzPts val="1400"/>
                        <a:buFont typeface="Arial"/>
                        <a:buNone/>
                      </a:pPr>
                      <a:endParaRPr/>
                    </a:p>
                  </a:txBody>
                  <a:tcPr marL="91425" marR="91425" marT="91425" marB="91425"/>
                </a:tc>
                <a:extLst>
                  <a:ext uri="{0D108BD9-81ED-4DB2-BD59-A6C34878D82A}">
                    <a16:rowId xmlns:a16="http://schemas.microsoft.com/office/drawing/2014/main" val="10001"/>
                  </a:ext>
                </a:extLst>
              </a:tr>
            </a:tbl>
          </a:graphicData>
        </a:graphic>
      </p:graphicFrame>
      <p:pic>
        <p:nvPicPr>
          <p:cNvPr id="359" name="Google Shape;359;g22e45f122e5_0_74"/>
          <p:cNvPicPr preferRelativeResize="0"/>
          <p:nvPr/>
        </p:nvPicPr>
        <p:blipFill>
          <a:blip r:embed="rId3">
            <a:alphaModFix/>
          </a:blip>
          <a:stretch>
            <a:fillRect/>
          </a:stretch>
        </p:blipFill>
        <p:spPr>
          <a:xfrm>
            <a:off x="9651525" y="3083200"/>
            <a:ext cx="2419750" cy="21381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2e45f122e5_0_88"/>
          <p:cNvSpPr txBox="1">
            <a:spLocks noGrp="1"/>
          </p:cNvSpPr>
          <p:nvPr>
            <p:ph type="title"/>
          </p:nvPr>
        </p:nvSpPr>
        <p:spPr>
          <a:xfrm>
            <a:off x="838200" y="3651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rgbClr val="FFFFFF"/>
                </a:solidFill>
              </a:rPr>
              <a:t>Pneumonia </a:t>
            </a:r>
            <a:endParaRPr>
              <a:solidFill>
                <a:srgbClr val="FFFFFF"/>
              </a:solidFill>
            </a:endParaRPr>
          </a:p>
        </p:txBody>
      </p:sp>
      <p:pic>
        <p:nvPicPr>
          <p:cNvPr id="366" name="Google Shape;366;g22e45f122e5_0_88"/>
          <p:cNvPicPr preferRelativeResize="0"/>
          <p:nvPr/>
        </p:nvPicPr>
        <p:blipFill>
          <a:blip r:embed="rId3">
            <a:alphaModFix/>
          </a:blip>
          <a:stretch>
            <a:fillRect/>
          </a:stretch>
        </p:blipFill>
        <p:spPr>
          <a:xfrm>
            <a:off x="2833300" y="1815275"/>
            <a:ext cx="6525400" cy="45929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22e45f122e5_0_106"/>
          <p:cNvSpPr txBox="1">
            <a:spLocks noGrp="1"/>
          </p:cNvSpPr>
          <p:nvPr>
            <p:ph type="title"/>
          </p:nvPr>
        </p:nvSpPr>
        <p:spPr>
          <a:xfrm>
            <a:off x="838200" y="3651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rgbClr val="FFFFFF"/>
                </a:solidFill>
              </a:rPr>
              <a:t>Pneumonia - Treatment </a:t>
            </a:r>
            <a:endParaRPr>
              <a:solidFill>
                <a:srgbClr val="FFFFFF"/>
              </a:solidFill>
            </a:endParaRPr>
          </a:p>
        </p:txBody>
      </p:sp>
      <p:graphicFrame>
        <p:nvGraphicFramePr>
          <p:cNvPr id="373" name="Google Shape;373;g22e45f122e5_0_106"/>
          <p:cNvGraphicFramePr/>
          <p:nvPr/>
        </p:nvGraphicFramePr>
        <p:xfrm>
          <a:off x="6158475" y="1890590"/>
          <a:ext cx="3000000" cy="3000000"/>
        </p:xfrm>
        <a:graphic>
          <a:graphicData uri="http://schemas.openxmlformats.org/drawingml/2006/table">
            <a:tbl>
              <a:tblPr>
                <a:noFill/>
                <a:tableStyleId>{59C805B3-6735-4610-947D-D602BF5D74F6}</a:tableStyleId>
              </a:tblPr>
              <a:tblGrid>
                <a:gridCol w="5705425">
                  <a:extLst>
                    <a:ext uri="{9D8B030D-6E8A-4147-A177-3AD203B41FA5}">
                      <a16:colId xmlns:a16="http://schemas.microsoft.com/office/drawing/2014/main" val="20000"/>
                    </a:ext>
                  </a:extLst>
                </a:gridCol>
              </a:tblGrid>
              <a:tr h="1476025">
                <a:tc>
                  <a:txBody>
                    <a:bodyPr/>
                    <a:lstStyle/>
                    <a:p>
                      <a:pPr marL="457200" lvl="0" indent="-228600" algn="l" rtl="0">
                        <a:lnSpc>
                          <a:spcPct val="115000"/>
                        </a:lnSpc>
                        <a:spcBef>
                          <a:spcPts val="1200"/>
                        </a:spcBef>
                        <a:spcAft>
                          <a:spcPts val="0"/>
                        </a:spcAft>
                        <a:buClr>
                          <a:schemeClr val="dk1"/>
                        </a:buClr>
                        <a:buSzPts val="1100"/>
                        <a:buFont typeface="Arial"/>
                        <a:buNone/>
                      </a:pPr>
                      <a:r>
                        <a:rPr lang="en-US">
                          <a:solidFill>
                            <a:schemeClr val="dk1"/>
                          </a:solidFill>
                        </a:rPr>
                        <a:t>•   	Maintaining O2 Sats between 94-98%</a:t>
                      </a:r>
                      <a:endParaRPr>
                        <a:solidFill>
                          <a:schemeClr val="dk1"/>
                        </a:solidFill>
                      </a:endParaRPr>
                    </a:p>
                    <a:p>
                      <a:pPr marL="457200" lvl="0" indent="-228600" algn="l" rtl="0">
                        <a:lnSpc>
                          <a:spcPct val="115000"/>
                        </a:lnSpc>
                        <a:spcBef>
                          <a:spcPts val="1200"/>
                        </a:spcBef>
                        <a:spcAft>
                          <a:spcPts val="0"/>
                        </a:spcAft>
                        <a:buClr>
                          <a:schemeClr val="dk1"/>
                        </a:buClr>
                        <a:buSzPts val="1100"/>
                        <a:buFont typeface="Arial"/>
                        <a:buNone/>
                      </a:pPr>
                      <a:r>
                        <a:rPr lang="en-US">
                          <a:solidFill>
                            <a:schemeClr val="dk1"/>
                          </a:solidFill>
                        </a:rPr>
                        <a:t>•   	In COPD patients: maintain O2 sats between 88-92%</a:t>
                      </a:r>
                      <a:endParaRPr>
                        <a:solidFill>
                          <a:schemeClr val="dk1"/>
                        </a:solidFill>
                      </a:endParaRPr>
                    </a:p>
                    <a:p>
                      <a:pPr marL="457200" lvl="0" indent="-228600" algn="l" rtl="0">
                        <a:lnSpc>
                          <a:spcPct val="115000"/>
                        </a:lnSpc>
                        <a:spcBef>
                          <a:spcPts val="1200"/>
                        </a:spcBef>
                        <a:spcAft>
                          <a:spcPts val="0"/>
                        </a:spcAft>
                        <a:buClr>
                          <a:schemeClr val="dk1"/>
                        </a:buClr>
                        <a:buSzPts val="1100"/>
                        <a:buFont typeface="Arial"/>
                        <a:buNone/>
                      </a:pPr>
                      <a:r>
                        <a:rPr lang="en-US">
                          <a:solidFill>
                            <a:schemeClr val="dk1"/>
                          </a:solidFill>
                        </a:rPr>
                        <a:t>•   	Analgesia: paracetamol or NSAIDs</a:t>
                      </a:r>
                      <a:endParaRPr>
                        <a:solidFill>
                          <a:schemeClr val="dk1"/>
                        </a:solidFill>
                      </a:endParaRPr>
                    </a:p>
                    <a:p>
                      <a:pPr marL="457200" lvl="0" indent="-228600" algn="l" rtl="0">
                        <a:lnSpc>
                          <a:spcPct val="115000"/>
                        </a:lnSpc>
                        <a:spcBef>
                          <a:spcPts val="1200"/>
                        </a:spcBef>
                        <a:spcAft>
                          <a:spcPts val="0"/>
                        </a:spcAft>
                        <a:buClr>
                          <a:schemeClr val="dk1"/>
                        </a:buClr>
                        <a:buSzPts val="1100"/>
                        <a:buFont typeface="Arial"/>
                        <a:buNone/>
                      </a:pPr>
                      <a:r>
                        <a:rPr lang="en-US">
                          <a:solidFill>
                            <a:schemeClr val="dk1"/>
                          </a:solidFill>
                        </a:rPr>
                        <a:t>•   	IV fluids</a:t>
                      </a:r>
                      <a:endParaRPr>
                        <a:solidFill>
                          <a:schemeClr val="dk1"/>
                        </a:solidFill>
                      </a:endParaRPr>
                    </a:p>
                    <a:p>
                      <a:pPr marL="0" marR="0" lvl="0" indent="0" algn="l" rtl="0">
                        <a:lnSpc>
                          <a:spcPct val="100000"/>
                        </a:lnSpc>
                        <a:spcBef>
                          <a:spcPts val="1200"/>
                        </a:spcBef>
                        <a:spcAft>
                          <a:spcPts val="0"/>
                        </a:spcAft>
                        <a:buClr>
                          <a:srgbClr val="000000"/>
                        </a:buClr>
                        <a:buSzPts val="1400"/>
                        <a:buFont typeface="Arial"/>
                        <a:buNone/>
                      </a:pPr>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374" name="Google Shape;374;g22e45f122e5_0_106"/>
          <p:cNvGraphicFramePr/>
          <p:nvPr/>
        </p:nvGraphicFramePr>
        <p:xfrm>
          <a:off x="648150" y="1890600"/>
          <a:ext cx="3000000" cy="3000000"/>
        </p:xfrm>
        <a:graphic>
          <a:graphicData uri="http://schemas.openxmlformats.org/drawingml/2006/table">
            <a:tbl>
              <a:tblPr>
                <a:noFill/>
                <a:tableStyleId>{73718CB9-D6E5-424D-AFEB-966A0E487ECA}</a:tableStyleId>
              </a:tblPr>
              <a:tblGrid>
                <a:gridCol w="967575">
                  <a:extLst>
                    <a:ext uri="{9D8B030D-6E8A-4147-A177-3AD203B41FA5}">
                      <a16:colId xmlns:a16="http://schemas.microsoft.com/office/drawing/2014/main" val="20000"/>
                    </a:ext>
                  </a:extLst>
                </a:gridCol>
                <a:gridCol w="1800175">
                  <a:extLst>
                    <a:ext uri="{9D8B030D-6E8A-4147-A177-3AD203B41FA5}">
                      <a16:colId xmlns:a16="http://schemas.microsoft.com/office/drawing/2014/main" val="20001"/>
                    </a:ext>
                  </a:extLst>
                </a:gridCol>
                <a:gridCol w="2535650">
                  <a:extLst>
                    <a:ext uri="{9D8B030D-6E8A-4147-A177-3AD203B41FA5}">
                      <a16:colId xmlns:a16="http://schemas.microsoft.com/office/drawing/2014/main" val="20002"/>
                    </a:ext>
                  </a:extLst>
                </a:gridCol>
              </a:tblGrid>
              <a:tr h="1470075">
                <a:tc>
                  <a:txBody>
                    <a:bodyPr/>
                    <a:lstStyle/>
                    <a:p>
                      <a:pPr marL="0" lvl="0" indent="0" algn="l" rtl="0">
                        <a:lnSpc>
                          <a:spcPct val="115000"/>
                        </a:lnSpc>
                        <a:spcBef>
                          <a:spcPts val="1200"/>
                        </a:spcBef>
                        <a:spcAft>
                          <a:spcPts val="1200"/>
                        </a:spcAft>
                        <a:buNone/>
                      </a:pPr>
                      <a:r>
                        <a:rPr lang="en-US" b="1"/>
                        <a:t>CURB-65 Score</a:t>
                      </a:r>
                      <a:endParaRPr b="1"/>
                    </a:p>
                  </a:txBody>
                  <a:tcPr marL="68575" marR="68575" marT="91425" marB="914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lvl="0" indent="0" algn="l" rtl="0">
                        <a:lnSpc>
                          <a:spcPct val="107000"/>
                        </a:lnSpc>
                        <a:spcBef>
                          <a:spcPts val="1200"/>
                        </a:spcBef>
                        <a:spcAft>
                          <a:spcPts val="800"/>
                        </a:spcAft>
                        <a:buNone/>
                      </a:pPr>
                      <a:r>
                        <a:rPr lang="en-US" b="1"/>
                        <a:t>Management</a:t>
                      </a:r>
                      <a:endParaRPr b="1"/>
                    </a:p>
                  </a:txBody>
                  <a:tcPr marL="68575" marR="68575" marT="91425" marB="914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lvl="0" indent="0" algn="l" rtl="0">
                        <a:lnSpc>
                          <a:spcPct val="107000"/>
                        </a:lnSpc>
                        <a:spcBef>
                          <a:spcPts val="1200"/>
                        </a:spcBef>
                        <a:spcAft>
                          <a:spcPts val="800"/>
                        </a:spcAft>
                        <a:buNone/>
                      </a:pPr>
                      <a:r>
                        <a:rPr lang="en-US" b="1"/>
                        <a:t>Treatment</a:t>
                      </a:r>
                      <a:endParaRPr b="1"/>
                    </a:p>
                  </a:txBody>
                  <a:tcPr marL="68575" marR="68575" marT="91425" marB="914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extLst>
                  <a:ext uri="{0D108BD9-81ED-4DB2-BD59-A6C34878D82A}">
                    <a16:rowId xmlns:a16="http://schemas.microsoft.com/office/drawing/2014/main" val="10000"/>
                  </a:ext>
                </a:extLst>
              </a:tr>
              <a:tr h="526575">
                <a:tc>
                  <a:txBody>
                    <a:bodyPr/>
                    <a:lstStyle/>
                    <a:p>
                      <a:pPr marL="0" lvl="0" indent="0" algn="l" rtl="0">
                        <a:lnSpc>
                          <a:spcPct val="107000"/>
                        </a:lnSpc>
                        <a:spcBef>
                          <a:spcPts val="1200"/>
                        </a:spcBef>
                        <a:spcAft>
                          <a:spcPts val="800"/>
                        </a:spcAft>
                        <a:buNone/>
                      </a:pPr>
                      <a:r>
                        <a:rPr lang="en-US"/>
                        <a:t>0-1</a:t>
                      </a:r>
                      <a:endParaRPr/>
                    </a:p>
                  </a:txBody>
                  <a:tcPr marL="68575" marR="68575" marT="91425" marB="914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lvl="0" indent="0" algn="l" rtl="0">
                        <a:lnSpc>
                          <a:spcPct val="107000"/>
                        </a:lnSpc>
                        <a:spcBef>
                          <a:spcPts val="1200"/>
                        </a:spcBef>
                        <a:spcAft>
                          <a:spcPts val="800"/>
                        </a:spcAft>
                        <a:buNone/>
                      </a:pPr>
                      <a:r>
                        <a:rPr lang="en-US"/>
                        <a:t>Consider tx. at home</a:t>
                      </a:r>
                      <a:endParaRPr/>
                    </a:p>
                  </a:txBody>
                  <a:tcPr marL="68575" marR="68575" marT="91425" marB="914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lvl="0" indent="0" algn="l" rtl="0">
                        <a:lnSpc>
                          <a:spcPct val="107000"/>
                        </a:lnSpc>
                        <a:spcBef>
                          <a:spcPts val="1200"/>
                        </a:spcBef>
                        <a:spcAft>
                          <a:spcPts val="800"/>
                        </a:spcAft>
                        <a:buNone/>
                      </a:pPr>
                      <a:r>
                        <a:rPr lang="en-US">
                          <a:highlight>
                            <a:srgbClr val="FFFF00"/>
                          </a:highlight>
                        </a:rPr>
                        <a:t>Oral amoxicillin</a:t>
                      </a:r>
                      <a:r>
                        <a:rPr lang="en-US"/>
                        <a:t> for 5d (</a:t>
                      </a:r>
                      <a:r>
                        <a:rPr lang="en-US" b="1" u="sng"/>
                        <a:t>or</a:t>
                      </a:r>
                      <a:r>
                        <a:rPr lang="en-US"/>
                        <a:t> macrolide if penicillin allergy)</a:t>
                      </a:r>
                      <a:endParaRPr/>
                    </a:p>
                  </a:txBody>
                  <a:tcPr marL="68575" marR="68575" marT="91425" marB="914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extLst>
                  <a:ext uri="{0D108BD9-81ED-4DB2-BD59-A6C34878D82A}">
                    <a16:rowId xmlns:a16="http://schemas.microsoft.com/office/drawing/2014/main" val="10001"/>
                  </a:ext>
                </a:extLst>
              </a:tr>
              <a:tr h="748100">
                <a:tc>
                  <a:txBody>
                    <a:bodyPr/>
                    <a:lstStyle/>
                    <a:p>
                      <a:pPr marL="0" lvl="0" indent="0" algn="l" rtl="0">
                        <a:lnSpc>
                          <a:spcPct val="107000"/>
                        </a:lnSpc>
                        <a:spcBef>
                          <a:spcPts val="1200"/>
                        </a:spcBef>
                        <a:spcAft>
                          <a:spcPts val="800"/>
                        </a:spcAft>
                        <a:buNone/>
                      </a:pPr>
                      <a:r>
                        <a:rPr lang="en-US"/>
                        <a:t>2</a:t>
                      </a:r>
                      <a:endParaRPr/>
                    </a:p>
                  </a:txBody>
                  <a:tcPr marL="68575" marR="68575" marT="91425" marB="914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lvl="0" indent="0" algn="l" rtl="0">
                        <a:lnSpc>
                          <a:spcPct val="107000"/>
                        </a:lnSpc>
                        <a:spcBef>
                          <a:spcPts val="1200"/>
                        </a:spcBef>
                        <a:spcAft>
                          <a:spcPts val="800"/>
                        </a:spcAft>
                        <a:buNone/>
                      </a:pPr>
                      <a:r>
                        <a:rPr lang="en-US"/>
                        <a:t>Consider hospital admission or close outpatient observation</a:t>
                      </a:r>
                      <a:endParaRPr/>
                    </a:p>
                  </a:txBody>
                  <a:tcPr marL="68575" marR="68575" marT="91425" marB="914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lvl="0" indent="0" algn="l" rtl="0">
                        <a:lnSpc>
                          <a:spcPct val="107000"/>
                        </a:lnSpc>
                        <a:spcBef>
                          <a:spcPts val="1200"/>
                        </a:spcBef>
                        <a:spcAft>
                          <a:spcPts val="800"/>
                        </a:spcAft>
                        <a:buNone/>
                      </a:pPr>
                      <a:r>
                        <a:rPr lang="en-US"/>
                        <a:t>Dual therapy with </a:t>
                      </a:r>
                      <a:r>
                        <a:rPr lang="en-US">
                          <a:highlight>
                            <a:srgbClr val="FFFF00"/>
                          </a:highlight>
                        </a:rPr>
                        <a:t>amoxicillin + macrolide</a:t>
                      </a:r>
                      <a:r>
                        <a:rPr lang="en-US"/>
                        <a:t> (IV or oral) for 7-10d.</a:t>
                      </a:r>
                      <a:endParaRPr/>
                    </a:p>
                  </a:txBody>
                  <a:tcPr marL="68575" marR="68575" marT="91425" marB="914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extLst>
                  <a:ext uri="{0D108BD9-81ED-4DB2-BD59-A6C34878D82A}">
                    <a16:rowId xmlns:a16="http://schemas.microsoft.com/office/drawing/2014/main" val="10002"/>
                  </a:ext>
                </a:extLst>
              </a:tr>
              <a:tr h="444300">
                <a:tc>
                  <a:txBody>
                    <a:bodyPr/>
                    <a:lstStyle/>
                    <a:p>
                      <a:pPr marL="0" lvl="0" indent="0" algn="l" rtl="0">
                        <a:lnSpc>
                          <a:spcPct val="107000"/>
                        </a:lnSpc>
                        <a:spcBef>
                          <a:spcPts val="1200"/>
                        </a:spcBef>
                        <a:spcAft>
                          <a:spcPts val="800"/>
                        </a:spcAft>
                        <a:buNone/>
                      </a:pPr>
                      <a:r>
                        <a:rPr lang="en-US"/>
                        <a:t>3-5</a:t>
                      </a:r>
                      <a:endParaRPr/>
                    </a:p>
                  </a:txBody>
                  <a:tcPr marL="68575" marR="68575" marT="91425" marB="914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lvl="0" indent="0" algn="l" rtl="0">
                        <a:lnSpc>
                          <a:spcPct val="107000"/>
                        </a:lnSpc>
                        <a:spcBef>
                          <a:spcPts val="1200"/>
                        </a:spcBef>
                        <a:spcAft>
                          <a:spcPts val="800"/>
                        </a:spcAft>
                        <a:buNone/>
                      </a:pPr>
                      <a:r>
                        <a:rPr lang="en-US"/>
                        <a:t>Always hospital admission</a:t>
                      </a:r>
                      <a:endParaRPr/>
                    </a:p>
                  </a:txBody>
                  <a:tcPr marL="68575" marR="68575" marT="91425" marB="914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lvl="0" indent="0" algn="l" rtl="0">
                        <a:lnSpc>
                          <a:spcPct val="107000"/>
                        </a:lnSpc>
                        <a:spcBef>
                          <a:spcPts val="1200"/>
                        </a:spcBef>
                        <a:spcAft>
                          <a:spcPts val="800"/>
                        </a:spcAft>
                        <a:buNone/>
                      </a:pPr>
                      <a:r>
                        <a:rPr lang="en-US" b="1">
                          <a:highlight>
                            <a:srgbClr val="FFFF00"/>
                          </a:highlight>
                        </a:rPr>
                        <a:t>IV </a:t>
                      </a:r>
                      <a:r>
                        <a:rPr lang="en-US">
                          <a:highlight>
                            <a:srgbClr val="FFFF00"/>
                          </a:highlight>
                        </a:rPr>
                        <a:t>co-amoxiclav + macrolide</a:t>
                      </a:r>
                      <a:endParaRPr>
                        <a:highlight>
                          <a:srgbClr val="FFFF00"/>
                        </a:highlight>
                      </a:endParaRPr>
                    </a:p>
                  </a:txBody>
                  <a:tcPr marL="68575" marR="68575" marT="91425" marB="914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375" name="Google Shape;375;g22e45f122e5_0_106"/>
          <p:cNvPicPr preferRelativeResize="0"/>
          <p:nvPr/>
        </p:nvPicPr>
        <p:blipFill>
          <a:blip r:embed="rId3">
            <a:alphaModFix/>
          </a:blip>
          <a:stretch>
            <a:fillRect/>
          </a:stretch>
        </p:blipFill>
        <p:spPr>
          <a:xfrm>
            <a:off x="6979825" y="4077626"/>
            <a:ext cx="3716325" cy="24472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22e86afff32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MAIN DIFFERENTIAL?</a:t>
            </a:r>
            <a:endParaRPr/>
          </a:p>
        </p:txBody>
      </p:sp>
      <p:sp>
        <p:nvSpPr>
          <p:cNvPr id="382" name="Google Shape;382;g22e86afff32_0_0"/>
          <p:cNvSpPr txBox="1">
            <a:spLocks noGrp="1"/>
          </p:cNvSpPr>
          <p:nvPr>
            <p:ph type="body" idx="1"/>
          </p:nvPr>
        </p:nvSpPr>
        <p:spPr>
          <a:xfrm>
            <a:off x="838200" y="1793950"/>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4000" b="1">
                <a:solidFill>
                  <a:srgbClr val="FF0000"/>
                </a:solidFill>
              </a:rPr>
              <a:t>A 33 y.o. lady presents with a 12 day history of left sided pleuritic chest pain. She also reports difficulty breathing and occasional cough. </a:t>
            </a:r>
            <a:endParaRPr sz="4000" b="1">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aphicFrame>
        <p:nvGraphicFramePr>
          <p:cNvPr id="388" name="Google Shape;388;g22e86afff32_0_6"/>
          <p:cNvGraphicFramePr/>
          <p:nvPr/>
        </p:nvGraphicFramePr>
        <p:xfrm>
          <a:off x="569050" y="4908840"/>
          <a:ext cx="3000000" cy="3000000"/>
        </p:xfrm>
        <a:graphic>
          <a:graphicData uri="http://schemas.openxmlformats.org/drawingml/2006/table">
            <a:tbl>
              <a:tblPr>
                <a:noFill/>
                <a:tableStyleId>{59C805B3-6735-4610-947D-D602BF5D74F6}</a:tableStyleId>
              </a:tblPr>
              <a:tblGrid>
                <a:gridCol w="2974000">
                  <a:extLst>
                    <a:ext uri="{9D8B030D-6E8A-4147-A177-3AD203B41FA5}">
                      <a16:colId xmlns:a16="http://schemas.microsoft.com/office/drawing/2014/main" val="20000"/>
                    </a:ext>
                  </a:extLst>
                </a:gridCol>
                <a:gridCol w="8351750">
                  <a:extLst>
                    <a:ext uri="{9D8B030D-6E8A-4147-A177-3AD203B41FA5}">
                      <a16:colId xmlns:a16="http://schemas.microsoft.com/office/drawing/2014/main" val="20001"/>
                    </a:ext>
                  </a:extLst>
                </a:gridCol>
              </a:tblGrid>
              <a:tr h="18640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PATHOPHYSIOLOGY (IF APPLICABLE)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t>Transudative </a:t>
                      </a:r>
                      <a:r>
                        <a:rPr lang="en-US"/>
                        <a:t>                                                                                                  </a:t>
                      </a:r>
                      <a:r>
                        <a:rPr lang="en-US" b="1"/>
                        <a:t>Exudative </a:t>
                      </a:r>
                      <a:endParaRPr sz="1400" b="1" u="none" strike="noStrike" cap="none"/>
                    </a:p>
                  </a:txBody>
                  <a:tcPr marL="91425" marR="91425" marT="91425" marB="91425"/>
                </a:tc>
                <a:extLst>
                  <a:ext uri="{0D108BD9-81ED-4DB2-BD59-A6C34878D82A}">
                    <a16:rowId xmlns:a16="http://schemas.microsoft.com/office/drawing/2014/main" val="10000"/>
                  </a:ext>
                </a:extLst>
              </a:tr>
            </a:tbl>
          </a:graphicData>
        </a:graphic>
      </p:graphicFrame>
      <p:sp>
        <p:nvSpPr>
          <p:cNvPr id="389" name="Google Shape;389;g22e86afff32_0_6"/>
          <p:cNvSpPr txBox="1">
            <a:spLocks noGrp="1"/>
          </p:cNvSpPr>
          <p:nvPr>
            <p:ph type="title"/>
          </p:nvPr>
        </p:nvSpPr>
        <p:spPr>
          <a:xfrm>
            <a:off x="838200" y="349300"/>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rgbClr val="FFFFFF"/>
                </a:solidFill>
              </a:rPr>
              <a:t>Pleural effusion</a:t>
            </a:r>
            <a:endParaRPr>
              <a:solidFill>
                <a:srgbClr val="FFFFFF"/>
              </a:solidFill>
            </a:endParaRPr>
          </a:p>
        </p:txBody>
      </p:sp>
      <p:graphicFrame>
        <p:nvGraphicFramePr>
          <p:cNvPr id="390" name="Google Shape;390;g22e86afff32_0_6"/>
          <p:cNvGraphicFramePr/>
          <p:nvPr/>
        </p:nvGraphicFramePr>
        <p:xfrm>
          <a:off x="569038" y="1952465"/>
          <a:ext cx="3000000" cy="3000000"/>
        </p:xfrm>
        <a:graphic>
          <a:graphicData uri="http://schemas.openxmlformats.org/drawingml/2006/table">
            <a:tbl>
              <a:tblPr>
                <a:noFill/>
                <a:tableStyleId>{59C805B3-6735-4610-947D-D602BF5D74F6}</a:tableStyleId>
              </a:tblPr>
              <a:tblGrid>
                <a:gridCol w="2974000">
                  <a:extLst>
                    <a:ext uri="{9D8B030D-6E8A-4147-A177-3AD203B41FA5}">
                      <a16:colId xmlns:a16="http://schemas.microsoft.com/office/drawing/2014/main" val="20000"/>
                    </a:ext>
                  </a:extLst>
                </a:gridCol>
                <a:gridCol w="8351750">
                  <a:extLst>
                    <a:ext uri="{9D8B030D-6E8A-4147-A177-3AD203B41FA5}">
                      <a16:colId xmlns:a16="http://schemas.microsoft.com/office/drawing/2014/main" val="20001"/>
                    </a:ext>
                  </a:extLst>
                </a:gridCol>
              </a:tblGrid>
              <a:tr h="29336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DEFINITION, CAUSE/S &amp; RISK FACTORS</a:t>
                      </a:r>
                      <a:endParaRPr sz="1400" u="none" strike="noStrike" cap="none"/>
                    </a:p>
                  </a:txBody>
                  <a:tcPr marL="91425" marR="91425" marT="91425" marB="91425"/>
                </a:tc>
                <a:tc>
                  <a:txBody>
                    <a:bodyPr/>
                    <a:lstStyle/>
                    <a:p>
                      <a:pPr marL="0" lvl="0" indent="0" algn="l" rtl="0">
                        <a:lnSpc>
                          <a:spcPct val="115000"/>
                        </a:lnSpc>
                        <a:spcBef>
                          <a:spcPts val="1200"/>
                        </a:spcBef>
                        <a:spcAft>
                          <a:spcPts val="0"/>
                        </a:spcAft>
                        <a:buClr>
                          <a:schemeClr val="dk1"/>
                        </a:buClr>
                        <a:buSzPts val="1100"/>
                        <a:buFont typeface="Arial"/>
                        <a:buNone/>
                      </a:pPr>
                      <a:r>
                        <a:rPr lang="en-US" sz="1300">
                          <a:solidFill>
                            <a:schemeClr val="dk1"/>
                          </a:solidFill>
                        </a:rPr>
                        <a:t>Pleural effusion – collection of fluid between parietal and visceral pleura or in the pleural cavity of the thorax.</a:t>
                      </a:r>
                      <a:endParaRPr sz="13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300">
                          <a:solidFill>
                            <a:schemeClr val="dk1"/>
                          </a:solidFill>
                        </a:rPr>
                        <a:t>2 MAIN TYPES:</a:t>
                      </a:r>
                      <a:endParaRPr sz="13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Transudative</a:t>
                      </a:r>
                      <a:r>
                        <a:rPr lang="en-US">
                          <a:solidFill>
                            <a:schemeClr val="dk1"/>
                          </a:solidFill>
                        </a:rPr>
                        <a:t> – Fluid shifting due increase in hydrostatic pressure or oncotic pressure. Systemic causes of high blood pressure or low protein count such as Congestive HF, Fluid overload or Hypoalbuminemia (cirrhosis, nephrotic syndrome). </a:t>
                      </a:r>
                      <a:r>
                        <a:rPr lang="en-US" b="1">
                          <a:solidFill>
                            <a:schemeClr val="dk1"/>
                          </a:solidFill>
                        </a:rPr>
                        <a:t>LOW PROTEIN COUNT (&lt;25g/l)</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Exudative </a:t>
                      </a:r>
                      <a:r>
                        <a:rPr lang="en-US">
                          <a:solidFill>
                            <a:schemeClr val="dk1"/>
                          </a:solidFill>
                        </a:rPr>
                        <a:t>– due to inflammation. </a:t>
                      </a:r>
                      <a:r>
                        <a:rPr lang="en-US" b="1">
                          <a:solidFill>
                            <a:schemeClr val="dk1"/>
                          </a:solidFill>
                        </a:rPr>
                        <a:t>Inflammation </a:t>
                      </a:r>
                      <a:r>
                        <a:rPr lang="en-US">
                          <a:solidFill>
                            <a:schemeClr val="dk1"/>
                          </a:solidFill>
                        </a:rPr>
                        <a:t>causes fluid + protein to leak </a:t>
                      </a:r>
                      <a:r>
                        <a:rPr lang="en-US" b="1">
                          <a:solidFill>
                            <a:schemeClr val="dk1"/>
                          </a:solidFill>
                        </a:rPr>
                        <a:t>moving across </a:t>
                      </a:r>
                      <a:r>
                        <a:rPr lang="en-US">
                          <a:solidFill>
                            <a:schemeClr val="dk1"/>
                          </a:solidFill>
                        </a:rPr>
                        <a:t>into the pleural space. Causes of inflammation = local causes + lung cancer. </a:t>
                      </a:r>
                      <a:r>
                        <a:rPr lang="en-US" b="1">
                          <a:solidFill>
                            <a:schemeClr val="dk1"/>
                          </a:solidFill>
                        </a:rPr>
                        <a:t>HIGH PROTEIN COUNT (&gt;35g/l) </a:t>
                      </a:r>
                      <a:endParaRPr b="1">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a:p>
                  </a:txBody>
                  <a:tcPr marL="91425" marR="91425" marT="91425" marB="91425"/>
                </a:tc>
                <a:extLst>
                  <a:ext uri="{0D108BD9-81ED-4DB2-BD59-A6C34878D82A}">
                    <a16:rowId xmlns:a16="http://schemas.microsoft.com/office/drawing/2014/main" val="10000"/>
                  </a:ext>
                </a:extLst>
              </a:tr>
            </a:tbl>
          </a:graphicData>
        </a:graphic>
      </p:graphicFrame>
      <p:pic>
        <p:nvPicPr>
          <p:cNvPr id="391" name="Google Shape;391;g22e86afff32_0_6"/>
          <p:cNvPicPr preferRelativeResize="0"/>
          <p:nvPr/>
        </p:nvPicPr>
        <p:blipFill rotWithShape="1">
          <a:blip r:embed="rId3">
            <a:alphaModFix/>
          </a:blip>
          <a:srcRect l="4949" t="46159" r="6026" b="13771"/>
          <a:stretch/>
        </p:blipFill>
        <p:spPr>
          <a:xfrm>
            <a:off x="5252425" y="4908850"/>
            <a:ext cx="4144999" cy="18640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22e86afff32_0_17"/>
          <p:cNvSpPr txBox="1">
            <a:spLocks noGrp="1"/>
          </p:cNvSpPr>
          <p:nvPr>
            <p:ph type="title"/>
          </p:nvPr>
        </p:nvSpPr>
        <p:spPr>
          <a:xfrm>
            <a:off x="838200" y="349300"/>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rgbClr val="FFFFFF"/>
                </a:solidFill>
              </a:rPr>
              <a:t>Pleural effusion</a:t>
            </a:r>
            <a:endParaRPr>
              <a:solidFill>
                <a:srgbClr val="FFFFFF"/>
              </a:solidFill>
            </a:endParaRPr>
          </a:p>
        </p:txBody>
      </p:sp>
      <p:graphicFrame>
        <p:nvGraphicFramePr>
          <p:cNvPr id="398" name="Google Shape;398;g22e86afff32_0_17"/>
          <p:cNvGraphicFramePr/>
          <p:nvPr/>
        </p:nvGraphicFramePr>
        <p:xfrm>
          <a:off x="488350" y="1968740"/>
          <a:ext cx="3000000" cy="3000000"/>
        </p:xfrm>
        <a:graphic>
          <a:graphicData uri="http://schemas.openxmlformats.org/drawingml/2006/table">
            <a:tbl>
              <a:tblPr>
                <a:noFill/>
                <a:tableStyleId>{59C805B3-6735-4610-947D-D602BF5D74F6}</a:tableStyleId>
              </a:tblPr>
              <a:tblGrid>
                <a:gridCol w="2603925">
                  <a:extLst>
                    <a:ext uri="{9D8B030D-6E8A-4147-A177-3AD203B41FA5}">
                      <a16:colId xmlns:a16="http://schemas.microsoft.com/office/drawing/2014/main" val="20000"/>
                    </a:ext>
                  </a:extLst>
                </a:gridCol>
                <a:gridCol w="5805050">
                  <a:extLst>
                    <a:ext uri="{9D8B030D-6E8A-4147-A177-3AD203B41FA5}">
                      <a16:colId xmlns:a16="http://schemas.microsoft.com/office/drawing/2014/main" val="20001"/>
                    </a:ext>
                  </a:extLst>
                </a:gridCol>
              </a:tblGrid>
              <a:tr h="609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PRESENTATION (Sx)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solidFill>
                            <a:schemeClr val="dk1"/>
                          </a:solidFill>
                        </a:rPr>
                        <a:t>SOB</a:t>
                      </a:r>
                      <a:r>
                        <a:rPr lang="en-US">
                          <a:solidFill>
                            <a:schemeClr val="dk1"/>
                          </a:solidFill>
                        </a:rPr>
                        <a:t>, Cough,</a:t>
                      </a:r>
                      <a:r>
                        <a:rPr lang="en-US" b="1">
                          <a:solidFill>
                            <a:schemeClr val="dk1"/>
                          </a:solidFill>
                        </a:rPr>
                        <a:t>Stony dull percussion </a:t>
                      </a:r>
                      <a:r>
                        <a:rPr lang="en-US">
                          <a:solidFill>
                            <a:schemeClr val="dk1"/>
                          </a:solidFill>
                        </a:rPr>
                        <a:t>over effusion, Reduced breath sounds, </a:t>
                      </a:r>
                      <a:r>
                        <a:rPr lang="en-US" b="1">
                          <a:solidFill>
                            <a:schemeClr val="dk1"/>
                          </a:solidFill>
                          <a:highlight>
                            <a:srgbClr val="FFFF00"/>
                          </a:highlight>
                        </a:rPr>
                        <a:t>Tracheal deviation away from the effusion</a:t>
                      </a:r>
                      <a:r>
                        <a:rPr lang="en-US">
                          <a:solidFill>
                            <a:schemeClr val="dk1"/>
                          </a:solidFill>
                        </a:rPr>
                        <a:t> if it’s a large pleural effusion. </a:t>
                      </a:r>
                      <a:endParaRPr sz="1700" u="none" strike="noStrike" cap="none"/>
                    </a:p>
                  </a:txBody>
                  <a:tcPr marL="91425" marR="91425" marT="91425" marB="91425"/>
                </a:tc>
                <a:extLst>
                  <a:ext uri="{0D108BD9-81ED-4DB2-BD59-A6C34878D82A}">
                    <a16:rowId xmlns:a16="http://schemas.microsoft.com/office/drawing/2014/main" val="10000"/>
                  </a:ext>
                </a:extLst>
              </a:tr>
              <a:tr h="1191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DIAGNOSIS &amp; INVESTIGATIONS (Ix)</a:t>
                      </a:r>
                      <a:endParaRPr sz="1400" u="none" strike="noStrike" cap="none"/>
                    </a:p>
                  </a:txBody>
                  <a:tcPr marL="91425" marR="91425" marT="91425" marB="91425"/>
                </a:tc>
                <a:tc>
                  <a:txBody>
                    <a:bodyPr/>
                    <a:lstStyle/>
                    <a:p>
                      <a:pPr marL="457200" lvl="0" indent="-228600" algn="l" rtl="0">
                        <a:lnSpc>
                          <a:spcPct val="115000"/>
                        </a:lnSpc>
                        <a:spcBef>
                          <a:spcPts val="1200"/>
                        </a:spcBef>
                        <a:spcAft>
                          <a:spcPts val="0"/>
                        </a:spcAft>
                        <a:buClr>
                          <a:schemeClr val="dk1"/>
                        </a:buClr>
                        <a:buSzPts val="1100"/>
                        <a:buFont typeface="Arial"/>
                        <a:buNone/>
                      </a:pPr>
                      <a:r>
                        <a:rPr lang="en-US">
                          <a:solidFill>
                            <a:schemeClr val="dk1"/>
                          </a:solidFill>
                        </a:rPr>
                        <a:t>•   	</a:t>
                      </a:r>
                      <a:r>
                        <a:rPr lang="en-US" b="1">
                          <a:solidFill>
                            <a:schemeClr val="dk1"/>
                          </a:solidFill>
                        </a:rPr>
                        <a:t>1</a:t>
                      </a:r>
                      <a:r>
                        <a:rPr lang="en-US" b="1" baseline="30000">
                          <a:solidFill>
                            <a:schemeClr val="dk1"/>
                          </a:solidFill>
                        </a:rPr>
                        <a:t>st</a:t>
                      </a:r>
                      <a:r>
                        <a:rPr lang="en-US" b="1">
                          <a:solidFill>
                            <a:schemeClr val="dk1"/>
                          </a:solidFill>
                        </a:rPr>
                        <a:t> line: CXR - will see ‘blunting’ of the costophrenic angles</a:t>
                      </a:r>
                      <a:r>
                        <a:rPr lang="en-US">
                          <a:solidFill>
                            <a:schemeClr val="dk1"/>
                          </a:solidFill>
                        </a:rPr>
                        <a:t>. </a:t>
                      </a:r>
                      <a:endParaRPr>
                        <a:solidFill>
                          <a:schemeClr val="dk1"/>
                        </a:solidFill>
                      </a:endParaRPr>
                    </a:p>
                    <a:p>
                      <a:pPr marL="457200" lvl="0" indent="-228600" algn="l" rtl="0">
                        <a:lnSpc>
                          <a:spcPct val="115000"/>
                        </a:lnSpc>
                        <a:spcBef>
                          <a:spcPts val="1200"/>
                        </a:spcBef>
                        <a:spcAft>
                          <a:spcPts val="0"/>
                        </a:spcAft>
                        <a:buClr>
                          <a:schemeClr val="dk1"/>
                        </a:buClr>
                        <a:buSzPts val="1100"/>
                        <a:buFont typeface="Arial"/>
                        <a:buNone/>
                      </a:pPr>
                      <a:r>
                        <a:rPr lang="en-US">
                          <a:solidFill>
                            <a:schemeClr val="dk1"/>
                          </a:solidFill>
                        </a:rPr>
                        <a:t>•   	Pleural ultrasound</a:t>
                      </a:r>
                      <a:endParaRPr>
                        <a:solidFill>
                          <a:schemeClr val="dk1"/>
                        </a:solidFill>
                      </a:endParaRPr>
                    </a:p>
                    <a:p>
                      <a:pPr marL="457200" lvl="0" indent="-228600" algn="l" rtl="0">
                        <a:lnSpc>
                          <a:spcPct val="115000"/>
                        </a:lnSpc>
                        <a:spcBef>
                          <a:spcPts val="1200"/>
                        </a:spcBef>
                        <a:spcAft>
                          <a:spcPts val="1200"/>
                        </a:spcAft>
                        <a:buClr>
                          <a:schemeClr val="dk1"/>
                        </a:buClr>
                        <a:buSzPts val="1100"/>
                        <a:buFont typeface="Arial"/>
                        <a:buNone/>
                      </a:pPr>
                      <a:r>
                        <a:rPr lang="en-US">
                          <a:solidFill>
                            <a:schemeClr val="dk1"/>
                          </a:solidFill>
                        </a:rPr>
                        <a:t>•   	Thoracocentesis identifies and diagnoses underlying cause</a:t>
                      </a:r>
                      <a:endParaRPr/>
                    </a:p>
                  </a:txBody>
                  <a:tcPr marL="91425" marR="91425" marT="91425" marB="91425"/>
                </a:tc>
                <a:extLst>
                  <a:ext uri="{0D108BD9-81ED-4DB2-BD59-A6C34878D82A}">
                    <a16:rowId xmlns:a16="http://schemas.microsoft.com/office/drawing/2014/main" val="10001"/>
                  </a:ext>
                </a:extLst>
              </a:tr>
              <a:tr h="19872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TREATMENT (Tx)</a:t>
                      </a:r>
                      <a:endParaRPr sz="1400" u="none" strike="noStrike" cap="none"/>
                    </a:p>
                  </a:txBody>
                  <a:tcPr marL="91425" marR="91425" marT="91425" marB="91425"/>
                </a:tc>
                <a:tc>
                  <a:txBody>
                    <a:bodyPr/>
                    <a:lstStyle/>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Usually dependent on cause</a:t>
                      </a:r>
                      <a:endParaRPr>
                        <a:solidFill>
                          <a:schemeClr val="dk1"/>
                        </a:solidFill>
                      </a:endParaRPr>
                    </a:p>
                    <a:p>
                      <a:pPr marL="457200" lvl="0" indent="-228600" algn="l" rtl="0">
                        <a:lnSpc>
                          <a:spcPct val="115000"/>
                        </a:lnSpc>
                        <a:spcBef>
                          <a:spcPts val="1200"/>
                        </a:spcBef>
                        <a:spcAft>
                          <a:spcPts val="0"/>
                        </a:spcAft>
                        <a:buClr>
                          <a:schemeClr val="dk1"/>
                        </a:buClr>
                        <a:buSzPts val="1100"/>
                        <a:buFont typeface="Arial"/>
                        <a:buNone/>
                      </a:pPr>
                      <a:r>
                        <a:rPr lang="en-US">
                          <a:solidFill>
                            <a:schemeClr val="dk1"/>
                          </a:solidFill>
                        </a:rPr>
                        <a:t>•   	Congestive HF – Loop diuretics</a:t>
                      </a:r>
                      <a:endParaRPr>
                        <a:solidFill>
                          <a:schemeClr val="dk1"/>
                        </a:solidFill>
                      </a:endParaRPr>
                    </a:p>
                    <a:p>
                      <a:pPr marL="457200" lvl="0" indent="-228600" algn="l" rtl="0">
                        <a:lnSpc>
                          <a:spcPct val="115000"/>
                        </a:lnSpc>
                        <a:spcBef>
                          <a:spcPts val="1200"/>
                        </a:spcBef>
                        <a:spcAft>
                          <a:spcPts val="0"/>
                        </a:spcAft>
                        <a:buClr>
                          <a:schemeClr val="dk1"/>
                        </a:buClr>
                        <a:buSzPts val="1100"/>
                        <a:buFont typeface="Arial"/>
                        <a:buNone/>
                      </a:pPr>
                      <a:r>
                        <a:rPr lang="en-US">
                          <a:solidFill>
                            <a:schemeClr val="dk1"/>
                          </a:solidFill>
                        </a:rPr>
                        <a:t>•   	Infective – Antibiotics</a:t>
                      </a:r>
                      <a:endParaRPr>
                        <a:solidFill>
                          <a:schemeClr val="dk1"/>
                        </a:solidFill>
                      </a:endParaRPr>
                    </a:p>
                    <a:p>
                      <a:pPr marL="457200" lvl="0" indent="-228600" algn="l" rtl="0">
                        <a:lnSpc>
                          <a:spcPct val="115000"/>
                        </a:lnSpc>
                        <a:spcBef>
                          <a:spcPts val="1200"/>
                        </a:spcBef>
                        <a:spcAft>
                          <a:spcPts val="0"/>
                        </a:spcAft>
                        <a:buClr>
                          <a:schemeClr val="dk1"/>
                        </a:buClr>
                        <a:buSzPts val="1100"/>
                        <a:buFont typeface="Arial"/>
                        <a:buNone/>
                      </a:pPr>
                      <a:r>
                        <a:rPr lang="en-US">
                          <a:solidFill>
                            <a:schemeClr val="dk1"/>
                          </a:solidFill>
                        </a:rPr>
                        <a:t>•   	Malignant - Therapeutic thoracentesis</a:t>
                      </a:r>
                      <a:endParaRPr>
                        <a:solidFill>
                          <a:schemeClr val="dk1"/>
                        </a:solidFill>
                      </a:endParaRPr>
                    </a:p>
                    <a:p>
                      <a:pPr marL="457200" lvl="0" indent="-228600" algn="l" rtl="0">
                        <a:lnSpc>
                          <a:spcPct val="115000"/>
                        </a:lnSpc>
                        <a:spcBef>
                          <a:spcPts val="1200"/>
                        </a:spcBef>
                        <a:spcAft>
                          <a:spcPts val="1200"/>
                        </a:spcAft>
                        <a:buClr>
                          <a:schemeClr val="dk1"/>
                        </a:buClr>
                        <a:buSzPts val="1100"/>
                        <a:buFont typeface="Arial"/>
                        <a:buNone/>
                      </a:pPr>
                      <a:r>
                        <a:rPr lang="en-US">
                          <a:solidFill>
                            <a:schemeClr val="dk1"/>
                          </a:solidFill>
                        </a:rPr>
                        <a:t>•   Treatment for large effusions - </a:t>
                      </a:r>
                      <a:r>
                        <a:rPr lang="en-US" b="1">
                          <a:solidFill>
                            <a:schemeClr val="dk1"/>
                          </a:solidFill>
                        </a:rPr>
                        <a:t>CHEST DRAIN </a:t>
                      </a:r>
                      <a:r>
                        <a:rPr lang="en-US">
                          <a:solidFill>
                            <a:schemeClr val="dk1"/>
                          </a:solidFill>
                        </a:rPr>
                        <a:t>-&gt; 5th intercostal space </a:t>
                      </a:r>
                      <a:endParaRPr>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pic>
        <p:nvPicPr>
          <p:cNvPr id="399" name="Google Shape;399;g22e86afff32_0_17"/>
          <p:cNvPicPr preferRelativeResize="0"/>
          <p:nvPr/>
        </p:nvPicPr>
        <p:blipFill rotWithShape="1">
          <a:blip r:embed="rId3">
            <a:alphaModFix/>
          </a:blip>
          <a:srcRect l="50337"/>
          <a:stretch/>
        </p:blipFill>
        <p:spPr>
          <a:xfrm>
            <a:off x="9084050" y="2402738"/>
            <a:ext cx="3107950" cy="337932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20a1b95666c_0_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MAIN DIFFERENTIAL?</a:t>
            </a:r>
            <a:endParaRPr/>
          </a:p>
        </p:txBody>
      </p:sp>
      <p:sp>
        <p:nvSpPr>
          <p:cNvPr id="406" name="Google Shape;406;g20a1b95666c_0_2"/>
          <p:cNvSpPr txBox="1">
            <a:spLocks noGrp="1"/>
          </p:cNvSpPr>
          <p:nvPr>
            <p:ph type="body" idx="1"/>
          </p:nvPr>
        </p:nvSpPr>
        <p:spPr>
          <a:xfrm>
            <a:off x="838200" y="1793950"/>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4000" b="1">
                <a:solidFill>
                  <a:srgbClr val="FF0000"/>
                </a:solidFill>
              </a:rPr>
              <a:t>A 22 y.o. male presents with sudden onset sharp chest pain in his left side. He has previously been diagnosed with Marfan’s and has a BMI of 20.1</a:t>
            </a:r>
            <a:endParaRPr sz="4000" b="1">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22e86afff32_0_34"/>
          <p:cNvSpPr txBox="1">
            <a:spLocks noGrp="1"/>
          </p:cNvSpPr>
          <p:nvPr>
            <p:ph type="title"/>
          </p:nvPr>
        </p:nvSpPr>
        <p:spPr>
          <a:xfrm>
            <a:off x="838200" y="349300"/>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rgbClr val="FFFFFF"/>
                </a:solidFill>
              </a:rPr>
              <a:t>Pneumothorax</a:t>
            </a:r>
            <a:endParaRPr>
              <a:solidFill>
                <a:srgbClr val="FFFFFF"/>
              </a:solidFill>
            </a:endParaRPr>
          </a:p>
        </p:txBody>
      </p:sp>
      <p:graphicFrame>
        <p:nvGraphicFramePr>
          <p:cNvPr id="413" name="Google Shape;413;g22e86afff32_0_34"/>
          <p:cNvGraphicFramePr/>
          <p:nvPr/>
        </p:nvGraphicFramePr>
        <p:xfrm>
          <a:off x="615050" y="1873715"/>
          <a:ext cx="3000000" cy="3000000"/>
        </p:xfrm>
        <a:graphic>
          <a:graphicData uri="http://schemas.openxmlformats.org/drawingml/2006/table">
            <a:tbl>
              <a:tblPr>
                <a:noFill/>
                <a:tableStyleId>{59C805B3-6735-4610-947D-D602BF5D74F6}</a:tableStyleId>
              </a:tblPr>
              <a:tblGrid>
                <a:gridCol w="3724275">
                  <a:extLst>
                    <a:ext uri="{9D8B030D-6E8A-4147-A177-3AD203B41FA5}">
                      <a16:colId xmlns:a16="http://schemas.microsoft.com/office/drawing/2014/main" val="20000"/>
                    </a:ext>
                  </a:extLst>
                </a:gridCol>
                <a:gridCol w="7208275">
                  <a:extLst>
                    <a:ext uri="{9D8B030D-6E8A-4147-A177-3AD203B41FA5}">
                      <a16:colId xmlns:a16="http://schemas.microsoft.com/office/drawing/2014/main" val="20001"/>
                    </a:ext>
                  </a:extLst>
                </a:gridCol>
              </a:tblGrid>
              <a:tr h="803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DEFINITION, CAUSE/S &amp; RISK FACTORS</a:t>
                      </a:r>
                      <a:endParaRPr sz="1400" u="none" strike="noStrike" cap="none"/>
                    </a:p>
                  </a:txBody>
                  <a:tcPr marL="91425" marR="91425" marT="91425" marB="91425"/>
                </a:tc>
                <a:tc>
                  <a:txBody>
                    <a:bodyPr/>
                    <a:lstStyle/>
                    <a:p>
                      <a:pPr marL="0" lvl="0" indent="0" algn="l" rtl="0">
                        <a:lnSpc>
                          <a:spcPct val="115000"/>
                        </a:lnSpc>
                        <a:spcBef>
                          <a:spcPts val="0"/>
                        </a:spcBef>
                        <a:spcAft>
                          <a:spcPts val="0"/>
                        </a:spcAft>
                        <a:buNone/>
                      </a:pPr>
                      <a:r>
                        <a:rPr lang="en-US">
                          <a:solidFill>
                            <a:schemeClr val="dk1"/>
                          </a:solidFill>
                        </a:rPr>
                        <a:t>Accumulation of </a:t>
                      </a:r>
                      <a:r>
                        <a:rPr lang="en-US" b="1">
                          <a:solidFill>
                            <a:schemeClr val="dk1"/>
                          </a:solidFill>
                          <a:highlight>
                            <a:srgbClr val="FFFF00"/>
                          </a:highlight>
                        </a:rPr>
                        <a:t>air in the pleural space</a:t>
                      </a:r>
                      <a:r>
                        <a:rPr lang="en-US">
                          <a:solidFill>
                            <a:schemeClr val="dk1"/>
                          </a:solidFill>
                        </a:rPr>
                        <a:t>, causing the lungs to collapse. </a:t>
                      </a:r>
                      <a:endParaRPr>
                        <a:solidFill>
                          <a:schemeClr val="dk1"/>
                        </a:solidFill>
                      </a:endParaRPr>
                    </a:p>
                    <a:p>
                      <a:pPr marL="0" lvl="0" indent="0" algn="l" rtl="0">
                        <a:lnSpc>
                          <a:spcPct val="115000"/>
                        </a:lnSpc>
                        <a:spcBef>
                          <a:spcPts val="0"/>
                        </a:spcBef>
                        <a:spcAft>
                          <a:spcPts val="0"/>
                        </a:spcAft>
                        <a:buNone/>
                      </a:pPr>
                      <a:r>
                        <a:rPr lang="en-US">
                          <a:solidFill>
                            <a:schemeClr val="dk1"/>
                          </a:solidFill>
                        </a:rPr>
                        <a:t>Types of pneumothorax: </a:t>
                      </a:r>
                      <a:r>
                        <a:rPr lang="en-US" b="1">
                          <a:solidFill>
                            <a:schemeClr val="dk1"/>
                          </a:solidFill>
                        </a:rPr>
                        <a:t>Spontaneous</a:t>
                      </a:r>
                      <a:r>
                        <a:rPr lang="en-US">
                          <a:solidFill>
                            <a:schemeClr val="dk1"/>
                          </a:solidFill>
                        </a:rPr>
                        <a:t>, Traumatic, Iatrogenic, Lung Pathology, </a:t>
                      </a:r>
                      <a:r>
                        <a:rPr lang="en-US" b="1">
                          <a:solidFill>
                            <a:schemeClr val="dk1"/>
                          </a:solidFill>
                        </a:rPr>
                        <a:t>Tension</a:t>
                      </a:r>
                      <a:endParaRPr b="1">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US"/>
                        <a:t>Typical patient is a </a:t>
                      </a:r>
                      <a:r>
                        <a:rPr lang="en-US" b="1"/>
                        <a:t>tall thin young male</a:t>
                      </a:r>
                      <a:r>
                        <a:rPr lang="en-US"/>
                        <a:t> who might have a </a:t>
                      </a:r>
                      <a:r>
                        <a:rPr lang="en-US" b="1"/>
                        <a:t>connective tissue disorder</a:t>
                      </a:r>
                      <a:r>
                        <a:rPr lang="en-US"/>
                        <a:t>, be a </a:t>
                      </a:r>
                      <a:r>
                        <a:rPr lang="en-US" b="1"/>
                        <a:t>smoker</a:t>
                      </a:r>
                      <a:r>
                        <a:rPr lang="en-US"/>
                        <a:t> or have had some kind of </a:t>
                      </a:r>
                      <a:r>
                        <a:rPr lang="en-US" b="1"/>
                        <a:t>trauma</a:t>
                      </a:r>
                      <a:r>
                        <a:rPr lang="en-US"/>
                        <a:t>.</a:t>
                      </a:r>
                      <a:endParaRPr/>
                    </a:p>
                  </a:txBody>
                  <a:tcPr marL="91425" marR="91425" marT="91425" marB="91425"/>
                </a:tc>
                <a:extLst>
                  <a:ext uri="{0D108BD9-81ED-4DB2-BD59-A6C34878D82A}">
                    <a16:rowId xmlns:a16="http://schemas.microsoft.com/office/drawing/2014/main" val="10000"/>
                  </a:ext>
                </a:extLst>
              </a:tr>
              <a:tr h="803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PATHOPHYSIOLOGY (IF APPLICABLE)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Pleural space is usually just a vacuum containing no air. </a:t>
                      </a:r>
                      <a:endParaRPr/>
                    </a:p>
                    <a:p>
                      <a:pPr marL="0" marR="0" lvl="0" indent="0" algn="l" rtl="0">
                        <a:lnSpc>
                          <a:spcPct val="100000"/>
                        </a:lnSpc>
                        <a:spcBef>
                          <a:spcPts val="0"/>
                        </a:spcBef>
                        <a:spcAft>
                          <a:spcPts val="0"/>
                        </a:spcAft>
                        <a:buClr>
                          <a:srgbClr val="000000"/>
                        </a:buClr>
                        <a:buSzPts val="1400"/>
                        <a:buFont typeface="Arial"/>
                        <a:buNone/>
                      </a:pPr>
                      <a:r>
                        <a:rPr lang="en-US"/>
                        <a:t>Therefore has </a:t>
                      </a:r>
                      <a:r>
                        <a:rPr lang="en-US" b="1"/>
                        <a:t>negative intrapleural pressure</a:t>
                      </a:r>
                      <a:r>
                        <a:rPr lang="en-US"/>
                        <a:t>.</a:t>
                      </a:r>
                      <a:endParaRPr/>
                    </a:p>
                    <a:p>
                      <a:pPr marL="0" marR="0" lvl="0" indent="0" algn="l" rtl="0">
                        <a:lnSpc>
                          <a:spcPct val="100000"/>
                        </a:lnSpc>
                        <a:spcBef>
                          <a:spcPts val="0"/>
                        </a:spcBef>
                        <a:spcAft>
                          <a:spcPts val="0"/>
                        </a:spcAft>
                        <a:buClr>
                          <a:srgbClr val="000000"/>
                        </a:buClr>
                        <a:buSzPts val="1400"/>
                        <a:buFont typeface="Arial"/>
                        <a:buNone/>
                      </a:pPr>
                      <a:r>
                        <a:rPr lang="en-US"/>
                        <a:t>Any breach in pleura due to trauma etc. will lead to</a:t>
                      </a:r>
                      <a:r>
                        <a:rPr lang="en-US" b="1"/>
                        <a:t> flow of air into pleural place.</a:t>
                      </a:r>
                      <a:endParaRPr b="1"/>
                    </a:p>
                  </a:txBody>
                  <a:tcPr marL="91425" marR="91425" marT="91425" marB="91425"/>
                </a:tc>
                <a:extLst>
                  <a:ext uri="{0D108BD9-81ED-4DB2-BD59-A6C34878D82A}">
                    <a16:rowId xmlns:a16="http://schemas.microsoft.com/office/drawing/2014/main" val="10001"/>
                  </a:ext>
                </a:extLst>
              </a:tr>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PRESENTATION (Sx)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Symptoms:</a:t>
                      </a:r>
                      <a:r>
                        <a:rPr lang="en-US" sz="1400" u="none" strike="noStrike" cap="none"/>
                        <a:t> SOB, One sided sharp pleuritic chest pain</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t>Signs:</a:t>
                      </a:r>
                      <a:r>
                        <a:rPr lang="en-US" sz="1400" u="none" strike="noStrike" cap="none"/>
                        <a:t> </a:t>
                      </a:r>
                      <a:r>
                        <a:rPr lang="en-US" sz="1400" b="1" u="none" strike="noStrike" cap="none">
                          <a:highlight>
                            <a:srgbClr val="FFFF00"/>
                          </a:highlight>
                        </a:rPr>
                        <a:t>Hyperresonant percussio</a:t>
                      </a:r>
                      <a:r>
                        <a:rPr lang="en-US" b="1">
                          <a:highlight>
                            <a:srgbClr val="FFFF00"/>
                          </a:highlight>
                        </a:rPr>
                        <a:t>n note ipsilaterally</a:t>
                      </a:r>
                      <a:r>
                        <a:rPr lang="en-US"/>
                        <a:t>, reduced breathing sounds</a:t>
                      </a:r>
                      <a:endParaRPr sz="1400" u="none" strike="noStrike" cap="none"/>
                    </a:p>
                  </a:txBody>
                  <a:tcPr marL="91425" marR="91425" marT="91425" marB="91425"/>
                </a:tc>
                <a:extLst>
                  <a:ext uri="{0D108BD9-81ED-4DB2-BD59-A6C34878D82A}">
                    <a16:rowId xmlns:a16="http://schemas.microsoft.com/office/drawing/2014/main" val="10002"/>
                  </a:ext>
                </a:extLst>
              </a:tr>
            </a:tbl>
          </a:graphicData>
        </a:graphic>
      </p:graphicFrame>
      <p:graphicFrame>
        <p:nvGraphicFramePr>
          <p:cNvPr id="414" name="Google Shape;414;g22e86afff32_0_34"/>
          <p:cNvGraphicFramePr/>
          <p:nvPr/>
        </p:nvGraphicFramePr>
        <p:xfrm>
          <a:off x="615050" y="4406515"/>
          <a:ext cx="3000000" cy="3000000"/>
        </p:xfrm>
        <a:graphic>
          <a:graphicData uri="http://schemas.openxmlformats.org/drawingml/2006/table">
            <a:tbl>
              <a:tblPr>
                <a:noFill/>
                <a:tableStyleId>{59C805B3-6735-4610-947D-D602BF5D74F6}</a:tableStyleId>
              </a:tblPr>
              <a:tblGrid>
                <a:gridCol w="3724275">
                  <a:extLst>
                    <a:ext uri="{9D8B030D-6E8A-4147-A177-3AD203B41FA5}">
                      <a16:colId xmlns:a16="http://schemas.microsoft.com/office/drawing/2014/main" val="20000"/>
                    </a:ext>
                  </a:extLst>
                </a:gridCol>
                <a:gridCol w="7208275">
                  <a:extLst>
                    <a:ext uri="{9D8B030D-6E8A-4147-A177-3AD203B41FA5}">
                      <a16:colId xmlns:a16="http://schemas.microsoft.com/office/drawing/2014/main" val="20001"/>
                    </a:ext>
                  </a:extLst>
                </a:gridCol>
              </a:tblGrid>
              <a:tr h="9232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DIAGNOSIS &amp; INVESTIGATIONS (Ix)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Gold standard + first line = </a:t>
                      </a:r>
                      <a:r>
                        <a:rPr lang="en-US" b="1"/>
                        <a:t>CXR</a:t>
                      </a:r>
                      <a:endParaRPr b="1"/>
                    </a:p>
                    <a:p>
                      <a:pPr marL="457200" marR="0" lvl="0" indent="-317500" algn="l" rtl="0">
                        <a:lnSpc>
                          <a:spcPct val="100000"/>
                        </a:lnSpc>
                        <a:spcBef>
                          <a:spcPts val="0"/>
                        </a:spcBef>
                        <a:spcAft>
                          <a:spcPts val="0"/>
                        </a:spcAft>
                        <a:buSzPts val="1400"/>
                        <a:buChar char="➔"/>
                      </a:pPr>
                      <a:r>
                        <a:rPr lang="en-US"/>
                        <a:t>Absent lung markings</a:t>
                      </a:r>
                      <a:endParaRPr/>
                    </a:p>
                    <a:p>
                      <a:pPr marL="457200" marR="0" lvl="0" indent="-317500" algn="l" rtl="0">
                        <a:lnSpc>
                          <a:spcPct val="100000"/>
                        </a:lnSpc>
                        <a:spcBef>
                          <a:spcPts val="0"/>
                        </a:spcBef>
                        <a:spcAft>
                          <a:spcPts val="0"/>
                        </a:spcAft>
                        <a:buSzPts val="1400"/>
                        <a:buChar char="➔"/>
                      </a:pPr>
                      <a:r>
                        <a:rPr lang="en-US"/>
                        <a:t>Affected area much darker than normal</a:t>
                      </a:r>
                      <a:endParaRPr/>
                    </a:p>
                    <a:p>
                      <a:pPr marL="457200" marR="0" lvl="0" indent="-317500" algn="l" rtl="0">
                        <a:lnSpc>
                          <a:spcPct val="100000"/>
                        </a:lnSpc>
                        <a:spcBef>
                          <a:spcPts val="0"/>
                        </a:spcBef>
                        <a:spcAft>
                          <a:spcPts val="0"/>
                        </a:spcAft>
                        <a:buSzPts val="1400"/>
                        <a:buChar char="➔"/>
                      </a:pPr>
                      <a:r>
                        <a:rPr lang="en-US"/>
                        <a:t>Tracheal deviation to opposite side  </a:t>
                      </a:r>
                      <a:endParaRPr/>
                    </a:p>
                  </a:txBody>
                  <a:tcPr marL="91425" marR="91425" marT="91425" marB="91425"/>
                </a:tc>
                <a:extLst>
                  <a:ext uri="{0D108BD9-81ED-4DB2-BD59-A6C34878D82A}">
                    <a16:rowId xmlns:a16="http://schemas.microsoft.com/office/drawing/2014/main" val="10000"/>
                  </a:ext>
                </a:extLst>
              </a:tr>
              <a:tr h="9602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TREATMENT (Tx)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Small PTX with no SOB = consider discharge and follow up CXR</a:t>
                      </a:r>
                      <a:endParaRPr/>
                    </a:p>
                    <a:p>
                      <a:pPr marL="0" marR="0" lvl="0" indent="0" algn="l" rtl="0">
                        <a:lnSpc>
                          <a:spcPct val="100000"/>
                        </a:lnSpc>
                        <a:spcBef>
                          <a:spcPts val="0"/>
                        </a:spcBef>
                        <a:spcAft>
                          <a:spcPts val="0"/>
                        </a:spcAft>
                        <a:buClr>
                          <a:srgbClr val="000000"/>
                        </a:buClr>
                        <a:buSzPts val="1400"/>
                        <a:buFont typeface="Arial"/>
                        <a:buNone/>
                      </a:pPr>
                      <a:r>
                        <a:rPr lang="en-US"/>
                        <a:t>Larger PTX and/or SOB = </a:t>
                      </a:r>
                      <a:r>
                        <a:rPr lang="en-US" b="1"/>
                        <a:t>needle aspiration</a:t>
                      </a:r>
                      <a:r>
                        <a:rPr lang="en-US"/>
                        <a:t> or </a:t>
                      </a:r>
                      <a:r>
                        <a:rPr lang="en-US" b="1"/>
                        <a:t>chest drain</a:t>
                      </a:r>
                      <a:r>
                        <a:rPr lang="en-US"/>
                        <a:t> (more of a longer term Tx)</a:t>
                      </a:r>
                      <a:endParaRPr/>
                    </a:p>
                    <a:p>
                      <a:pPr marL="0" marR="0" lvl="0" indent="0" algn="l" rtl="0">
                        <a:lnSpc>
                          <a:spcPct val="100000"/>
                        </a:lnSpc>
                        <a:spcBef>
                          <a:spcPts val="0"/>
                        </a:spcBef>
                        <a:spcAft>
                          <a:spcPts val="0"/>
                        </a:spcAft>
                        <a:buClr>
                          <a:srgbClr val="000000"/>
                        </a:buClr>
                        <a:buSzPts val="1400"/>
                        <a:buFont typeface="Arial"/>
                        <a:buNone/>
                      </a:pPr>
                      <a:r>
                        <a:rPr lang="en-US"/>
                        <a:t>Recurrent = surgical management - </a:t>
                      </a:r>
                      <a:r>
                        <a:rPr lang="en-US" b="1"/>
                        <a:t>pleurodesis </a:t>
                      </a:r>
                      <a:endParaRPr b="1"/>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body" idx="1"/>
          </p:nvPr>
        </p:nvSpPr>
        <p:spPr>
          <a:xfrm>
            <a:off x="2864300" y="2021100"/>
            <a:ext cx="5555700" cy="4526100"/>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1"/>
              </a:buClr>
              <a:buSzPts val="2800"/>
              <a:buNone/>
            </a:pPr>
            <a:r>
              <a:rPr lang="en-US" sz="7600"/>
              <a:t>CONDITIONS</a:t>
            </a:r>
            <a:endParaRPr sz="7600"/>
          </a:p>
        </p:txBody>
      </p:sp>
      <p:sp>
        <p:nvSpPr>
          <p:cNvPr id="119" name="Google Shape;119;p5"/>
          <p:cNvSpPr txBox="1"/>
          <p:nvPr/>
        </p:nvSpPr>
        <p:spPr>
          <a:xfrm>
            <a:off x="2711597" y="449700"/>
            <a:ext cx="6309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Content - WHAT TO INCLUDE?</a:t>
            </a:r>
            <a:endParaRPr sz="1800" b="0" i="0" u="none" strike="noStrike" cap="none">
              <a:solidFill>
                <a:schemeClr val="dk1"/>
              </a:solidFill>
              <a:latin typeface="Calibri"/>
              <a:ea typeface="Calibri"/>
              <a:cs typeface="Calibri"/>
              <a:sym typeface="Calibri"/>
            </a:endParaRPr>
          </a:p>
        </p:txBody>
      </p:sp>
      <p:sp>
        <p:nvSpPr>
          <p:cNvPr id="120" name="Google Shape;120;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1" name="Google Shape;121;p5"/>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20a1b95666c_1_1"/>
          <p:cNvSpPr txBox="1">
            <a:spLocks noGrp="1"/>
          </p:cNvSpPr>
          <p:nvPr>
            <p:ph type="title"/>
          </p:nvPr>
        </p:nvSpPr>
        <p:spPr>
          <a:xfrm>
            <a:off x="838200" y="349300"/>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rgbClr val="FFFFFF"/>
                </a:solidFill>
              </a:rPr>
              <a:t>Tension Pneumothorax</a:t>
            </a:r>
            <a:endParaRPr>
              <a:solidFill>
                <a:srgbClr val="FFFFFF"/>
              </a:solidFill>
            </a:endParaRPr>
          </a:p>
        </p:txBody>
      </p:sp>
      <p:graphicFrame>
        <p:nvGraphicFramePr>
          <p:cNvPr id="421" name="Google Shape;421;g20a1b95666c_1_1"/>
          <p:cNvGraphicFramePr/>
          <p:nvPr/>
        </p:nvGraphicFramePr>
        <p:xfrm>
          <a:off x="615050" y="1966865"/>
          <a:ext cx="3000000" cy="3000000"/>
        </p:xfrm>
        <a:graphic>
          <a:graphicData uri="http://schemas.openxmlformats.org/drawingml/2006/table">
            <a:tbl>
              <a:tblPr>
                <a:noFill/>
                <a:tableStyleId>{59C805B3-6735-4610-947D-D602BF5D74F6}</a:tableStyleId>
              </a:tblPr>
              <a:tblGrid>
                <a:gridCol w="7856175">
                  <a:extLst>
                    <a:ext uri="{9D8B030D-6E8A-4147-A177-3AD203B41FA5}">
                      <a16:colId xmlns:a16="http://schemas.microsoft.com/office/drawing/2014/main" val="20000"/>
                    </a:ext>
                  </a:extLst>
                </a:gridCol>
              </a:tblGrid>
              <a:tr h="3659250">
                <a:tc>
                  <a:txBody>
                    <a:bodyPr/>
                    <a:lstStyle/>
                    <a:p>
                      <a:pPr marL="0" marR="0" lvl="0" indent="0" algn="l" rtl="0">
                        <a:lnSpc>
                          <a:spcPct val="100000"/>
                        </a:lnSpc>
                        <a:spcBef>
                          <a:spcPts val="0"/>
                        </a:spcBef>
                        <a:spcAft>
                          <a:spcPts val="0"/>
                        </a:spcAft>
                        <a:buClr>
                          <a:srgbClr val="000000"/>
                        </a:buClr>
                        <a:buSzPts val="1400"/>
                        <a:buFont typeface="Arial"/>
                        <a:buNone/>
                      </a:pPr>
                      <a:r>
                        <a:rPr lang="en-US" sz="1700" b="1">
                          <a:highlight>
                            <a:srgbClr val="FF5050"/>
                          </a:highlight>
                        </a:rPr>
                        <a:t>THIS IS A MEDICAL EMERGENCY!!!</a:t>
                      </a:r>
                      <a:endParaRPr sz="1700" b="1">
                        <a:highlight>
                          <a:srgbClr val="FF5050"/>
                        </a:highlight>
                      </a:endParaRPr>
                    </a:p>
                    <a:p>
                      <a:pPr marL="0" marR="0" lvl="0" indent="0" algn="l" rtl="0">
                        <a:lnSpc>
                          <a:spcPct val="100000"/>
                        </a:lnSpc>
                        <a:spcBef>
                          <a:spcPts val="0"/>
                        </a:spcBef>
                        <a:spcAft>
                          <a:spcPts val="0"/>
                        </a:spcAft>
                        <a:buClr>
                          <a:srgbClr val="000000"/>
                        </a:buClr>
                        <a:buSzPts val="1400"/>
                        <a:buFont typeface="Arial"/>
                        <a:buNone/>
                      </a:pPr>
                      <a:endParaRPr sz="1600" b="1">
                        <a:highlight>
                          <a:srgbClr val="FF5050"/>
                        </a:highlight>
                      </a:endParaRPr>
                    </a:p>
                    <a:p>
                      <a:pPr marL="0" marR="0" lvl="0" indent="0" algn="l" rtl="0">
                        <a:lnSpc>
                          <a:spcPct val="100000"/>
                        </a:lnSpc>
                        <a:spcBef>
                          <a:spcPts val="0"/>
                        </a:spcBef>
                        <a:spcAft>
                          <a:spcPts val="0"/>
                        </a:spcAft>
                        <a:buClr>
                          <a:srgbClr val="000000"/>
                        </a:buClr>
                        <a:buSzPts val="1400"/>
                        <a:buFont typeface="Arial"/>
                        <a:buNone/>
                      </a:pPr>
                      <a:r>
                        <a:rPr lang="en-US" b="1"/>
                        <a:t>One way valve mechanism</a:t>
                      </a:r>
                      <a:r>
                        <a:rPr lang="en-US"/>
                        <a:t> - air can flow into the pleural space but can’t leave.</a:t>
                      </a:r>
                      <a:endParaRPr/>
                    </a:p>
                    <a:p>
                      <a:pPr marL="0" marR="0" lvl="0" indent="0" algn="l" rtl="0">
                        <a:lnSpc>
                          <a:spcPct val="100000"/>
                        </a:lnSpc>
                        <a:spcBef>
                          <a:spcPts val="0"/>
                        </a:spcBef>
                        <a:spcAft>
                          <a:spcPts val="0"/>
                        </a:spcAft>
                        <a:buClr>
                          <a:srgbClr val="000000"/>
                        </a:buClr>
                        <a:buSzPts val="1400"/>
                        <a:buFont typeface="Arial"/>
                        <a:buNone/>
                      </a:pPr>
                      <a:r>
                        <a:rPr lang="en-US"/>
                        <a:t>With every breath the intrapleural pressure goes up </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Clinical presentation:</a:t>
                      </a:r>
                      <a:endParaRPr/>
                    </a:p>
                    <a:p>
                      <a:pPr marL="457200" lvl="0" indent="-317500" algn="l" rtl="0">
                        <a:lnSpc>
                          <a:spcPct val="115000"/>
                        </a:lnSpc>
                        <a:spcBef>
                          <a:spcPts val="600"/>
                        </a:spcBef>
                        <a:spcAft>
                          <a:spcPts val="0"/>
                        </a:spcAft>
                        <a:buClr>
                          <a:schemeClr val="dk1"/>
                        </a:buClr>
                        <a:buSzPts val="1400"/>
                        <a:buChar char="●"/>
                      </a:pPr>
                      <a:r>
                        <a:rPr lang="en-US" b="1">
                          <a:solidFill>
                            <a:schemeClr val="dk1"/>
                          </a:solidFill>
                          <a:highlight>
                            <a:srgbClr val="FFFF00"/>
                          </a:highlight>
                        </a:rPr>
                        <a:t>Cardiopulmonary deterioration</a:t>
                      </a:r>
                      <a:r>
                        <a:rPr lang="en-US" b="1">
                          <a:solidFill>
                            <a:schemeClr val="dk1"/>
                          </a:solidFill>
                        </a:rPr>
                        <a:t>: Hypotension, Respiratory distress, Low sats,Tachycardia, Shock</a:t>
                      </a:r>
                      <a:endParaRPr b="1">
                        <a:solidFill>
                          <a:schemeClr val="dk1"/>
                        </a:solidFill>
                      </a:endParaRPr>
                    </a:p>
                    <a:p>
                      <a:pPr marL="457200" lvl="0" indent="-317500" algn="l" rtl="0">
                        <a:lnSpc>
                          <a:spcPct val="115000"/>
                        </a:lnSpc>
                        <a:spcBef>
                          <a:spcPts val="0"/>
                        </a:spcBef>
                        <a:spcAft>
                          <a:spcPts val="0"/>
                        </a:spcAft>
                        <a:buClr>
                          <a:schemeClr val="dk1"/>
                        </a:buClr>
                        <a:buSzPts val="1400"/>
                        <a:buChar char="●"/>
                      </a:pPr>
                      <a:r>
                        <a:rPr lang="en-US">
                          <a:solidFill>
                            <a:schemeClr val="dk1"/>
                          </a:solidFill>
                        </a:rPr>
                        <a:t>Severe chest pain</a:t>
                      </a:r>
                      <a:endParaRPr>
                        <a:solidFill>
                          <a:schemeClr val="dk1"/>
                        </a:solidFill>
                      </a:endParaRPr>
                    </a:p>
                    <a:p>
                      <a:pPr marL="0" lvl="0" indent="0" algn="l" rtl="0">
                        <a:lnSpc>
                          <a:spcPct val="115000"/>
                        </a:lnSpc>
                        <a:spcBef>
                          <a:spcPts val="600"/>
                        </a:spcBef>
                        <a:spcAft>
                          <a:spcPts val="0"/>
                        </a:spcAft>
                        <a:buNone/>
                      </a:pPr>
                      <a:r>
                        <a:rPr lang="en-US">
                          <a:solidFill>
                            <a:schemeClr val="dk1"/>
                          </a:solidFill>
                        </a:rPr>
                        <a:t>If diagnosis is highly suspected proceed to treatment without CXR. </a:t>
                      </a:r>
                      <a:endParaRPr>
                        <a:solidFill>
                          <a:schemeClr val="dk1"/>
                        </a:solidFill>
                      </a:endParaRPr>
                    </a:p>
                    <a:p>
                      <a:pPr marL="0" lvl="0" indent="0" algn="l" rtl="0">
                        <a:lnSpc>
                          <a:spcPct val="115000"/>
                        </a:lnSpc>
                        <a:spcBef>
                          <a:spcPts val="600"/>
                        </a:spcBef>
                        <a:spcAft>
                          <a:spcPts val="0"/>
                        </a:spcAft>
                        <a:buNone/>
                      </a:pPr>
                      <a:r>
                        <a:rPr lang="en-US">
                          <a:solidFill>
                            <a:schemeClr val="dk1"/>
                          </a:solidFill>
                        </a:rPr>
                        <a:t>Treatment:</a:t>
                      </a:r>
                      <a:endParaRPr>
                        <a:solidFill>
                          <a:schemeClr val="dk1"/>
                        </a:solidFill>
                      </a:endParaRPr>
                    </a:p>
                    <a:p>
                      <a:pPr marL="457200" lvl="0" indent="-317500" algn="l" rtl="0">
                        <a:lnSpc>
                          <a:spcPct val="115000"/>
                        </a:lnSpc>
                        <a:spcBef>
                          <a:spcPts val="0"/>
                        </a:spcBef>
                        <a:spcAft>
                          <a:spcPts val="0"/>
                        </a:spcAft>
                        <a:buSzPts val="1400"/>
                        <a:buChar char="●"/>
                      </a:pPr>
                      <a:r>
                        <a:rPr lang="en-US" b="1"/>
                        <a:t>Insert a large bore cannula into the pleural space through the second intercostal space in the midclavicular line</a:t>
                      </a:r>
                      <a:endParaRPr/>
                    </a:p>
                  </a:txBody>
                  <a:tcPr marL="91425" marR="91425" marT="91425" marB="91425"/>
                </a:tc>
                <a:extLst>
                  <a:ext uri="{0D108BD9-81ED-4DB2-BD59-A6C34878D82A}">
                    <a16:rowId xmlns:a16="http://schemas.microsoft.com/office/drawing/2014/main" val="10000"/>
                  </a:ext>
                </a:extLst>
              </a:tr>
            </a:tbl>
          </a:graphicData>
        </a:graphic>
      </p:graphicFrame>
      <p:pic>
        <p:nvPicPr>
          <p:cNvPr id="422" name="Google Shape;422;g20a1b95666c_1_1"/>
          <p:cNvPicPr preferRelativeResize="0"/>
          <p:nvPr/>
        </p:nvPicPr>
        <p:blipFill rotWithShape="1">
          <a:blip r:embed="rId3">
            <a:alphaModFix/>
          </a:blip>
          <a:srcRect/>
          <a:stretch/>
        </p:blipFill>
        <p:spPr>
          <a:xfrm>
            <a:off x="8608425" y="2729162"/>
            <a:ext cx="3377650" cy="21346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20a1b95666c_1_13"/>
          <p:cNvSpPr txBox="1">
            <a:spLocks noGrp="1"/>
          </p:cNvSpPr>
          <p:nvPr>
            <p:ph type="title"/>
          </p:nvPr>
        </p:nvSpPr>
        <p:spPr>
          <a:xfrm>
            <a:off x="838200" y="349300"/>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rgbClr val="FFFFFF"/>
                </a:solidFill>
              </a:rPr>
              <a:t>Cystic Fibrosis</a:t>
            </a:r>
            <a:endParaRPr>
              <a:solidFill>
                <a:srgbClr val="FFFFFF"/>
              </a:solidFill>
            </a:endParaRPr>
          </a:p>
        </p:txBody>
      </p:sp>
      <p:graphicFrame>
        <p:nvGraphicFramePr>
          <p:cNvPr id="429" name="Google Shape;429;g20a1b95666c_1_13"/>
          <p:cNvGraphicFramePr/>
          <p:nvPr/>
        </p:nvGraphicFramePr>
        <p:xfrm>
          <a:off x="615050" y="1873715"/>
          <a:ext cx="3000000" cy="3000000"/>
        </p:xfrm>
        <a:graphic>
          <a:graphicData uri="http://schemas.openxmlformats.org/drawingml/2006/table">
            <a:tbl>
              <a:tblPr>
                <a:noFill/>
                <a:tableStyleId>{59C805B3-6735-4610-947D-D602BF5D74F6}</a:tableStyleId>
              </a:tblPr>
              <a:tblGrid>
                <a:gridCol w="3685175">
                  <a:extLst>
                    <a:ext uri="{9D8B030D-6E8A-4147-A177-3AD203B41FA5}">
                      <a16:colId xmlns:a16="http://schemas.microsoft.com/office/drawing/2014/main" val="20000"/>
                    </a:ext>
                  </a:extLst>
                </a:gridCol>
                <a:gridCol w="7355600">
                  <a:extLst>
                    <a:ext uri="{9D8B030D-6E8A-4147-A177-3AD203B41FA5}">
                      <a16:colId xmlns:a16="http://schemas.microsoft.com/office/drawing/2014/main" val="20001"/>
                    </a:ext>
                  </a:extLst>
                </a:gridCol>
              </a:tblGrid>
              <a:tr h="634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DEFINITION, CAUSE/S &amp; RISK FACTORS</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highlight>
                            <a:srgbClr val="00FFFF"/>
                          </a:highlight>
                        </a:rPr>
                        <a:t>Autosomal recessive mutation on chromosome 7</a:t>
                      </a:r>
                      <a:r>
                        <a:rPr lang="en-US"/>
                        <a:t> - codes for the</a:t>
                      </a:r>
                      <a:r>
                        <a:rPr lang="en-US" b="1"/>
                        <a:t> </a:t>
                      </a:r>
                      <a:r>
                        <a:rPr lang="en-US" b="1">
                          <a:highlight>
                            <a:srgbClr val="00FFFF"/>
                          </a:highlight>
                        </a:rPr>
                        <a:t>CFTR</a:t>
                      </a:r>
                      <a:r>
                        <a:rPr lang="en-US" b="1"/>
                        <a:t> </a:t>
                      </a:r>
                      <a:r>
                        <a:rPr lang="en-US"/>
                        <a:t>protein</a:t>
                      </a:r>
                      <a:endParaRPr/>
                    </a:p>
                    <a:p>
                      <a:pPr marL="0" marR="0" lvl="0" indent="0" algn="l" rtl="0">
                        <a:lnSpc>
                          <a:spcPct val="100000"/>
                        </a:lnSpc>
                        <a:spcBef>
                          <a:spcPts val="0"/>
                        </a:spcBef>
                        <a:spcAft>
                          <a:spcPts val="0"/>
                        </a:spcAft>
                        <a:buClr>
                          <a:srgbClr val="000000"/>
                        </a:buClr>
                        <a:buSzPts val="1400"/>
                        <a:buFont typeface="Arial"/>
                        <a:buNone/>
                      </a:pPr>
                      <a:r>
                        <a:rPr lang="en-US"/>
                        <a:t>RFs - FHx and </a:t>
                      </a:r>
                      <a:r>
                        <a:rPr lang="en-US" b="1"/>
                        <a:t>caucasians </a:t>
                      </a:r>
                      <a:endParaRPr b="1"/>
                    </a:p>
                  </a:txBody>
                  <a:tcPr marL="91425" marR="91425" marT="91425" marB="91425"/>
                </a:tc>
                <a:extLst>
                  <a:ext uri="{0D108BD9-81ED-4DB2-BD59-A6C34878D82A}">
                    <a16:rowId xmlns:a16="http://schemas.microsoft.com/office/drawing/2014/main" val="10000"/>
                  </a:ext>
                </a:extLst>
              </a:tr>
              <a:tr h="9516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PATHOPHYSIOLOGY (IF APPLICABLE)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highlight>
                            <a:srgbClr val="FFFF00"/>
                          </a:highlight>
                        </a:rPr>
                        <a:t>CFTR</a:t>
                      </a:r>
                      <a:r>
                        <a:rPr lang="en-US"/>
                        <a:t> gene normally </a:t>
                      </a:r>
                      <a:r>
                        <a:rPr lang="en-US">
                          <a:highlight>
                            <a:srgbClr val="FFFF00"/>
                          </a:highlight>
                        </a:rPr>
                        <a:t>secretes Cl- and Na+ into ductal secretions</a:t>
                      </a:r>
                      <a:r>
                        <a:rPr lang="en-US"/>
                        <a:t> which makes them thin and watery. </a:t>
                      </a:r>
                      <a:endParaRPr/>
                    </a:p>
                    <a:p>
                      <a:pPr marL="0" marR="0" lvl="0" indent="0" algn="l" rtl="0">
                        <a:lnSpc>
                          <a:spcPct val="100000"/>
                        </a:lnSpc>
                        <a:spcBef>
                          <a:spcPts val="0"/>
                        </a:spcBef>
                        <a:spcAft>
                          <a:spcPts val="0"/>
                        </a:spcAft>
                        <a:buClr>
                          <a:srgbClr val="000000"/>
                        </a:buClr>
                        <a:buSzPts val="1400"/>
                        <a:buFont typeface="Arial"/>
                        <a:buNone/>
                      </a:pPr>
                      <a:r>
                        <a:rPr lang="en-US"/>
                        <a:t>Due to a defect in this gene the ductal </a:t>
                      </a:r>
                      <a:r>
                        <a:rPr lang="en-US" b="1">
                          <a:highlight>
                            <a:srgbClr val="FFFF00"/>
                          </a:highlight>
                        </a:rPr>
                        <a:t>secretions are thicker with Na+ and Cl- retention.</a:t>
                      </a:r>
                      <a:endParaRPr b="1">
                        <a:highlight>
                          <a:srgbClr val="FFFF00"/>
                        </a:highlight>
                      </a:endParaRPr>
                    </a:p>
                    <a:p>
                      <a:pPr marL="0" marR="0" lvl="0" indent="0" algn="l" rtl="0">
                        <a:lnSpc>
                          <a:spcPct val="100000"/>
                        </a:lnSpc>
                        <a:spcBef>
                          <a:spcPts val="0"/>
                        </a:spcBef>
                        <a:spcAft>
                          <a:spcPts val="0"/>
                        </a:spcAft>
                        <a:buClr>
                          <a:srgbClr val="000000"/>
                        </a:buClr>
                        <a:buSzPts val="1400"/>
                        <a:buFont typeface="Arial"/>
                        <a:buNone/>
                      </a:pPr>
                      <a:r>
                        <a:rPr lang="en-US"/>
                        <a:t>This leads to </a:t>
                      </a:r>
                      <a:r>
                        <a:rPr lang="en-US" b="1">
                          <a:highlight>
                            <a:srgbClr val="FFFF00"/>
                          </a:highlight>
                        </a:rPr>
                        <a:t>impaired mucociliary clearance</a:t>
                      </a:r>
                      <a:r>
                        <a:rPr lang="en-US"/>
                        <a:t> = stagnation of mucus = increased infection risk, difficulty breathing.</a:t>
                      </a:r>
                      <a:endParaRPr/>
                    </a:p>
                  </a:txBody>
                  <a:tcPr marL="91425" marR="91425" marT="91425" marB="91425"/>
                </a:tc>
                <a:extLst>
                  <a:ext uri="{0D108BD9-81ED-4DB2-BD59-A6C34878D82A}">
                    <a16:rowId xmlns:a16="http://schemas.microsoft.com/office/drawing/2014/main" val="10001"/>
                  </a:ext>
                </a:extLst>
              </a:tr>
              <a:tr h="7215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PRESENTATION (Sx)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solidFill>
                            <a:schemeClr val="dk1"/>
                          </a:solidFill>
                        </a:rPr>
                        <a:t>Respiratory </a:t>
                      </a:r>
                      <a:r>
                        <a:rPr lang="en-US">
                          <a:solidFill>
                            <a:schemeClr val="dk1"/>
                          </a:solidFill>
                        </a:rPr>
                        <a:t>Sx - </a:t>
                      </a:r>
                      <a:r>
                        <a:rPr lang="en-US" b="1">
                          <a:solidFill>
                            <a:schemeClr val="dk1"/>
                          </a:solidFill>
                          <a:highlight>
                            <a:srgbClr val="FFFF00"/>
                          </a:highlight>
                        </a:rPr>
                        <a:t>recurrent infections, bronchiectasis </a:t>
                      </a:r>
                      <a:endParaRPr b="1">
                        <a:solidFill>
                          <a:schemeClr val="dk1"/>
                        </a:solidFill>
                        <a:highlight>
                          <a:srgbClr val="FFFF00"/>
                        </a:highlight>
                      </a:endParaRPr>
                    </a:p>
                    <a:p>
                      <a:pPr marL="0" marR="0" lvl="0" indent="0" algn="l" rtl="0">
                        <a:lnSpc>
                          <a:spcPct val="100000"/>
                        </a:lnSpc>
                        <a:spcBef>
                          <a:spcPts val="0"/>
                        </a:spcBef>
                        <a:spcAft>
                          <a:spcPts val="0"/>
                        </a:spcAft>
                        <a:buClr>
                          <a:srgbClr val="000000"/>
                        </a:buClr>
                        <a:buSzPts val="1400"/>
                        <a:buFont typeface="Arial"/>
                        <a:buNone/>
                      </a:pPr>
                      <a:r>
                        <a:rPr lang="en-US" b="1">
                          <a:solidFill>
                            <a:schemeClr val="dk1"/>
                          </a:solidFill>
                        </a:rPr>
                        <a:t>Neonates </a:t>
                      </a:r>
                      <a:r>
                        <a:rPr lang="en-US">
                          <a:solidFill>
                            <a:schemeClr val="dk1"/>
                          </a:solidFill>
                        </a:rPr>
                        <a:t>Sx - jaundice, </a:t>
                      </a:r>
                      <a:r>
                        <a:rPr lang="en-US" b="1">
                          <a:solidFill>
                            <a:schemeClr val="dk1"/>
                          </a:solidFill>
                          <a:highlight>
                            <a:srgbClr val="FFFF00"/>
                          </a:highlight>
                        </a:rPr>
                        <a:t>failure to thrive</a:t>
                      </a:r>
                      <a:r>
                        <a:rPr lang="en-US">
                          <a:solidFill>
                            <a:schemeClr val="dk1"/>
                          </a:solidFill>
                          <a:highlight>
                            <a:srgbClr val="FFFF00"/>
                          </a:highlight>
                        </a:rPr>
                        <a:t>, </a:t>
                      </a:r>
                      <a:r>
                        <a:rPr lang="en-US" b="1">
                          <a:solidFill>
                            <a:schemeClr val="dk1"/>
                          </a:solidFill>
                          <a:highlight>
                            <a:srgbClr val="FFFF00"/>
                          </a:highlight>
                        </a:rPr>
                        <a:t>meconium ileus </a:t>
                      </a:r>
                      <a:r>
                        <a:rPr lang="en-US" b="1">
                          <a:solidFill>
                            <a:schemeClr val="dk1"/>
                          </a:solidFill>
                        </a:rPr>
                        <a:t>(bowel obstruction)</a:t>
                      </a:r>
                      <a:endParaRPr b="1">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US" b="1">
                          <a:solidFill>
                            <a:schemeClr val="dk1"/>
                          </a:solidFill>
                        </a:rPr>
                        <a:t>GI </a:t>
                      </a:r>
                      <a:r>
                        <a:rPr lang="en-US">
                          <a:solidFill>
                            <a:schemeClr val="dk1"/>
                          </a:solidFill>
                        </a:rPr>
                        <a:t>Sx - </a:t>
                      </a:r>
                      <a:r>
                        <a:rPr lang="en-US" b="1">
                          <a:solidFill>
                            <a:schemeClr val="dk1"/>
                          </a:solidFill>
                          <a:highlight>
                            <a:srgbClr val="FFFF00"/>
                          </a:highlight>
                        </a:rPr>
                        <a:t>bowel obstruction</a:t>
                      </a:r>
                      <a:r>
                        <a:rPr lang="en-US">
                          <a:solidFill>
                            <a:schemeClr val="dk1"/>
                          </a:solidFill>
                        </a:rPr>
                        <a:t>, steatorrhea</a:t>
                      </a:r>
                      <a:endParaRPr>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US" b="1">
                          <a:solidFill>
                            <a:schemeClr val="dk1"/>
                          </a:solidFill>
                        </a:rPr>
                        <a:t>Other </a:t>
                      </a:r>
                      <a:r>
                        <a:rPr lang="en-US">
                          <a:solidFill>
                            <a:schemeClr val="dk1"/>
                          </a:solidFill>
                        </a:rPr>
                        <a:t>- </a:t>
                      </a:r>
                      <a:r>
                        <a:rPr lang="en-US" b="1">
                          <a:solidFill>
                            <a:schemeClr val="dk1"/>
                          </a:solidFill>
                          <a:highlight>
                            <a:srgbClr val="FFFF00"/>
                          </a:highlight>
                        </a:rPr>
                        <a:t>male infertility</a:t>
                      </a:r>
                      <a:r>
                        <a:rPr lang="en-US">
                          <a:solidFill>
                            <a:schemeClr val="dk1"/>
                          </a:solidFill>
                        </a:rPr>
                        <a:t>, DM</a:t>
                      </a:r>
                      <a:endParaRPr>
                        <a:solidFill>
                          <a:schemeClr val="dk1"/>
                        </a:solidFill>
                      </a:endParaRPr>
                    </a:p>
                  </a:txBody>
                  <a:tcPr marL="91425" marR="91425" marT="91425" marB="91425"/>
                </a:tc>
                <a:extLst>
                  <a:ext uri="{0D108BD9-81ED-4DB2-BD59-A6C34878D82A}">
                    <a16:rowId xmlns:a16="http://schemas.microsoft.com/office/drawing/2014/main" val="10002"/>
                  </a:ext>
                </a:extLst>
              </a:tr>
              <a:tr h="6507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DIAGNOSIS &amp; INVESTIGATIONS (Ix)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Newborn = </a:t>
                      </a:r>
                      <a:r>
                        <a:rPr lang="en-US" b="1"/>
                        <a:t>heel prick</a:t>
                      </a:r>
                      <a:r>
                        <a:rPr lang="en-US"/>
                        <a:t> </a:t>
                      </a:r>
                      <a:endParaRPr/>
                    </a:p>
                    <a:p>
                      <a:pPr marL="0" marR="0" lvl="0" indent="0" algn="l" rtl="0">
                        <a:lnSpc>
                          <a:spcPct val="100000"/>
                        </a:lnSpc>
                        <a:spcBef>
                          <a:spcPts val="0"/>
                        </a:spcBef>
                        <a:spcAft>
                          <a:spcPts val="0"/>
                        </a:spcAft>
                        <a:buClr>
                          <a:srgbClr val="000000"/>
                        </a:buClr>
                        <a:buSzPts val="1400"/>
                        <a:buFont typeface="Arial"/>
                        <a:buNone/>
                      </a:pPr>
                      <a:r>
                        <a:rPr lang="en-US"/>
                        <a:t>Older = </a:t>
                      </a:r>
                      <a:r>
                        <a:rPr lang="en-US" b="1"/>
                        <a:t>sweat test - high chloride</a:t>
                      </a:r>
                      <a:r>
                        <a:rPr lang="en-US"/>
                        <a:t> </a:t>
                      </a:r>
                      <a:endParaRPr/>
                    </a:p>
                  </a:txBody>
                  <a:tcPr marL="91425" marR="91425" marT="91425" marB="91425"/>
                </a:tc>
                <a:extLst>
                  <a:ext uri="{0D108BD9-81ED-4DB2-BD59-A6C34878D82A}">
                    <a16:rowId xmlns:a16="http://schemas.microsoft.com/office/drawing/2014/main" val="10003"/>
                  </a:ext>
                </a:extLst>
              </a:tr>
              <a:tr h="681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TREATMENT (Tx)</a:t>
                      </a:r>
                      <a:endParaRPr sz="1400" u="none" strike="noStrike" cap="none"/>
                    </a:p>
                  </a:txBody>
                  <a:tcPr marL="91425" marR="91425" marT="91425" marB="91425"/>
                </a:tc>
                <a:tc>
                  <a:txBody>
                    <a:bodyPr/>
                    <a:lstStyle/>
                    <a:p>
                      <a:pPr marL="0" lvl="0" indent="0" algn="l" rtl="0">
                        <a:lnSpc>
                          <a:spcPct val="115000"/>
                        </a:lnSpc>
                        <a:spcBef>
                          <a:spcPts val="600"/>
                        </a:spcBef>
                        <a:spcAft>
                          <a:spcPts val="0"/>
                        </a:spcAft>
                        <a:buClr>
                          <a:schemeClr val="dk1"/>
                        </a:buClr>
                        <a:buSzPts val="1100"/>
                        <a:buFont typeface="Arial"/>
                        <a:buNone/>
                      </a:pPr>
                      <a:r>
                        <a:rPr lang="en-US" b="1">
                          <a:solidFill>
                            <a:schemeClr val="dk1"/>
                          </a:solidFill>
                          <a:latin typeface="Calibri"/>
                          <a:ea typeface="Calibri"/>
                          <a:cs typeface="Calibri"/>
                          <a:sym typeface="Calibri"/>
                        </a:rPr>
                        <a:t>MDT approach: </a:t>
                      </a:r>
                      <a:r>
                        <a:rPr lang="en-US">
                          <a:solidFill>
                            <a:schemeClr val="dk1"/>
                          </a:solidFill>
                          <a:latin typeface="Calibri"/>
                          <a:ea typeface="Calibri"/>
                          <a:cs typeface="Calibri"/>
                          <a:sym typeface="Calibri"/>
                        </a:rPr>
                        <a:t>Chest physio and postural drainage; High calorie, high fat diet; Minimise contact with other infective patients; Pancreatic supplementation</a:t>
                      </a:r>
                      <a:endParaRPr/>
                    </a:p>
                  </a:txBody>
                  <a:tcPr marL="91425" marR="91425" marT="91425" marB="91425"/>
                </a:tc>
                <a:extLst>
                  <a:ext uri="{0D108BD9-81ED-4DB2-BD59-A6C34878D82A}">
                    <a16:rowId xmlns:a16="http://schemas.microsoft.com/office/drawing/2014/main" val="10004"/>
                  </a:ext>
                </a:extLst>
              </a:tr>
              <a:tr h="618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COMPLICATIONS (IF APPLICABLE)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t>Bronchiectasis</a:t>
                      </a:r>
                      <a:r>
                        <a:rPr lang="en-US"/>
                        <a:t>, infections</a:t>
                      </a:r>
                      <a:endParaRPr sz="1400" u="none" strike="noStrike" cap="none"/>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20a1b95666c_1_23"/>
          <p:cNvSpPr txBox="1">
            <a:spLocks noGrp="1"/>
          </p:cNvSpPr>
          <p:nvPr>
            <p:ph type="title"/>
          </p:nvPr>
        </p:nvSpPr>
        <p:spPr>
          <a:xfrm>
            <a:off x="838200" y="349300"/>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rgbClr val="FFFFFF"/>
                </a:solidFill>
              </a:rPr>
              <a:t>Bronchiectasis </a:t>
            </a:r>
            <a:endParaRPr>
              <a:solidFill>
                <a:srgbClr val="FFFFFF"/>
              </a:solidFill>
            </a:endParaRPr>
          </a:p>
        </p:txBody>
      </p:sp>
      <p:graphicFrame>
        <p:nvGraphicFramePr>
          <p:cNvPr id="436" name="Google Shape;436;g20a1b95666c_1_23"/>
          <p:cNvGraphicFramePr/>
          <p:nvPr/>
        </p:nvGraphicFramePr>
        <p:xfrm>
          <a:off x="615050" y="1873715"/>
          <a:ext cx="3000000" cy="3000000"/>
        </p:xfrm>
        <a:graphic>
          <a:graphicData uri="http://schemas.openxmlformats.org/drawingml/2006/table">
            <a:tbl>
              <a:tblPr>
                <a:noFill/>
                <a:tableStyleId>{59C805B3-6735-4610-947D-D602BF5D74F6}</a:tableStyleId>
              </a:tblPr>
              <a:tblGrid>
                <a:gridCol w="3660350">
                  <a:extLst>
                    <a:ext uri="{9D8B030D-6E8A-4147-A177-3AD203B41FA5}">
                      <a16:colId xmlns:a16="http://schemas.microsoft.com/office/drawing/2014/main" val="20000"/>
                    </a:ext>
                  </a:extLst>
                </a:gridCol>
                <a:gridCol w="7327625">
                  <a:extLst>
                    <a:ext uri="{9D8B030D-6E8A-4147-A177-3AD203B41FA5}">
                      <a16:colId xmlns:a16="http://schemas.microsoft.com/office/drawing/2014/main" val="20001"/>
                    </a:ext>
                  </a:extLst>
                </a:gridCol>
              </a:tblGrid>
              <a:tr h="6336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DEFINITION, CAUSE/S &amp; RISK FACTORS</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t>Permanent dilation of airways </a:t>
                      </a:r>
                      <a:endParaRPr b="1"/>
                    </a:p>
                    <a:p>
                      <a:pPr marL="0" marR="0" lvl="0" indent="0" algn="l" rtl="0">
                        <a:lnSpc>
                          <a:spcPct val="100000"/>
                        </a:lnSpc>
                        <a:spcBef>
                          <a:spcPts val="0"/>
                        </a:spcBef>
                        <a:spcAft>
                          <a:spcPts val="0"/>
                        </a:spcAft>
                        <a:buClr>
                          <a:srgbClr val="000000"/>
                        </a:buClr>
                        <a:buSzPts val="1400"/>
                        <a:buFont typeface="Arial"/>
                        <a:buNone/>
                      </a:pPr>
                      <a:r>
                        <a:rPr lang="en-US"/>
                        <a:t>Causes/RFs include infection, CF and lung cancer </a:t>
                      </a:r>
                      <a:endParaRPr/>
                    </a:p>
                  </a:txBody>
                  <a:tcPr marL="91425" marR="91425" marT="91425" marB="91425"/>
                </a:tc>
                <a:extLst>
                  <a:ext uri="{0D108BD9-81ED-4DB2-BD59-A6C34878D82A}">
                    <a16:rowId xmlns:a16="http://schemas.microsoft.com/office/drawing/2014/main" val="10000"/>
                  </a:ext>
                </a:extLst>
              </a:tr>
              <a:tr h="5885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PATHOPHYSIOLOGY (IF APPLICABLE)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t>Irreversible dilation, loss of cilia and mucus hypersecretion. </a:t>
                      </a:r>
                      <a:endParaRPr b="1"/>
                    </a:p>
                    <a:p>
                      <a:pPr marL="0" marR="0" lvl="0" indent="0" algn="l" rtl="0">
                        <a:lnSpc>
                          <a:spcPct val="100000"/>
                        </a:lnSpc>
                        <a:spcBef>
                          <a:spcPts val="0"/>
                        </a:spcBef>
                        <a:spcAft>
                          <a:spcPts val="0"/>
                        </a:spcAft>
                        <a:buClr>
                          <a:srgbClr val="000000"/>
                        </a:buClr>
                        <a:buSzPts val="1400"/>
                        <a:buFont typeface="Arial"/>
                        <a:buNone/>
                      </a:pPr>
                      <a:r>
                        <a:rPr lang="en-US"/>
                        <a:t>Increased risk of infection due to decreased mucociliary clearance</a:t>
                      </a:r>
                      <a:endParaRPr/>
                    </a:p>
                  </a:txBody>
                  <a:tcPr marL="91425" marR="91425" marT="91425" marB="91425"/>
                </a:tc>
                <a:extLst>
                  <a:ext uri="{0D108BD9-81ED-4DB2-BD59-A6C34878D82A}">
                    <a16:rowId xmlns:a16="http://schemas.microsoft.com/office/drawing/2014/main" val="10001"/>
                  </a:ext>
                </a:extLst>
              </a:tr>
              <a:tr h="4601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PRESENTATION (Sx)</a:t>
                      </a:r>
                      <a:endParaRPr sz="1400" u="none" strike="noStrike" cap="none"/>
                    </a:p>
                  </a:txBody>
                  <a:tcPr marL="91425" marR="91425" marT="91425" marB="91425"/>
                </a:tc>
                <a:tc>
                  <a:txBody>
                    <a:bodyPr/>
                    <a:lstStyle/>
                    <a:p>
                      <a:pPr marL="0" lvl="0" indent="0" algn="l" rtl="0">
                        <a:lnSpc>
                          <a:spcPct val="115000"/>
                        </a:lnSpc>
                        <a:spcBef>
                          <a:spcPts val="600"/>
                        </a:spcBef>
                        <a:spcAft>
                          <a:spcPts val="0"/>
                        </a:spcAft>
                        <a:buClr>
                          <a:schemeClr val="dk1"/>
                        </a:buClr>
                        <a:buSzPts val="1100"/>
                        <a:buFont typeface="Arial"/>
                        <a:buNone/>
                      </a:pPr>
                      <a:r>
                        <a:rPr lang="en-US">
                          <a:solidFill>
                            <a:schemeClr val="dk1"/>
                          </a:solidFill>
                        </a:rPr>
                        <a:t>Dyspnoea, Cough, Haemoptysis, Recurrent Cx infections</a:t>
                      </a:r>
                      <a:endParaRPr/>
                    </a:p>
                  </a:txBody>
                  <a:tcPr marL="91425" marR="91425" marT="91425" marB="91425"/>
                </a:tc>
                <a:extLst>
                  <a:ext uri="{0D108BD9-81ED-4DB2-BD59-A6C34878D82A}">
                    <a16:rowId xmlns:a16="http://schemas.microsoft.com/office/drawing/2014/main" val="10002"/>
                  </a:ext>
                </a:extLst>
              </a:tr>
              <a:tr h="1293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DIAGNOSIS &amp; INVESTIGATIONS (Ix)</a:t>
                      </a:r>
                      <a:endParaRPr sz="1400" u="none" strike="noStrike" cap="none"/>
                    </a:p>
                  </a:txBody>
                  <a:tcPr marL="91425" marR="91425" marT="91425" marB="91425"/>
                </a:tc>
                <a:tc>
                  <a:txBody>
                    <a:bodyPr/>
                    <a:lstStyle/>
                    <a:p>
                      <a:pPr marL="0" lvl="0" indent="0" algn="l" rtl="0">
                        <a:lnSpc>
                          <a:spcPct val="115000"/>
                        </a:lnSpc>
                        <a:spcBef>
                          <a:spcPts val="600"/>
                        </a:spcBef>
                        <a:spcAft>
                          <a:spcPts val="0"/>
                        </a:spcAft>
                        <a:buClr>
                          <a:schemeClr val="dk1"/>
                        </a:buClr>
                        <a:buSzPts val="1100"/>
                        <a:buFont typeface="Arial"/>
                        <a:buNone/>
                      </a:pPr>
                      <a:r>
                        <a:rPr lang="en-US" b="1">
                          <a:solidFill>
                            <a:schemeClr val="dk1"/>
                          </a:solidFill>
                        </a:rPr>
                        <a:t>CXR: </a:t>
                      </a:r>
                      <a:r>
                        <a:rPr lang="en-US" b="1">
                          <a:solidFill>
                            <a:schemeClr val="dk1"/>
                          </a:solidFill>
                          <a:highlight>
                            <a:srgbClr val="FFFF00"/>
                          </a:highlight>
                        </a:rPr>
                        <a:t>kerley B lines</a:t>
                      </a:r>
                      <a:r>
                        <a:rPr lang="en-US" b="1">
                          <a:solidFill>
                            <a:schemeClr val="dk1"/>
                          </a:solidFill>
                        </a:rPr>
                        <a:t>, </a:t>
                      </a:r>
                      <a:r>
                        <a:rPr lang="en-US" b="1">
                          <a:solidFill>
                            <a:schemeClr val="dk1"/>
                          </a:solidFill>
                          <a:highlight>
                            <a:srgbClr val="FFFF00"/>
                          </a:highlight>
                        </a:rPr>
                        <a:t>SIGNET RING SIGN </a:t>
                      </a:r>
                      <a:r>
                        <a:rPr lang="en-US" b="1">
                          <a:solidFill>
                            <a:schemeClr val="dk1"/>
                          </a:solidFill>
                        </a:rPr>
                        <a:t>(bronchioles dilated and appear thicker than adjacent pulmonary artery) </a:t>
                      </a:r>
                      <a:endParaRPr b="1">
                        <a:solidFill>
                          <a:schemeClr val="dk1"/>
                        </a:solidFill>
                      </a:endParaRPr>
                    </a:p>
                    <a:p>
                      <a:pPr marL="0" lvl="0" indent="0" algn="l" rtl="0">
                        <a:lnSpc>
                          <a:spcPct val="115000"/>
                        </a:lnSpc>
                        <a:spcBef>
                          <a:spcPts val="600"/>
                        </a:spcBef>
                        <a:spcAft>
                          <a:spcPts val="0"/>
                        </a:spcAft>
                        <a:buClr>
                          <a:schemeClr val="dk1"/>
                        </a:buClr>
                        <a:buSzPts val="1100"/>
                        <a:buFont typeface="Arial"/>
                        <a:buNone/>
                      </a:pPr>
                      <a:r>
                        <a:rPr lang="en-US" b="1">
                          <a:solidFill>
                            <a:schemeClr val="dk1"/>
                          </a:solidFill>
                        </a:rPr>
                        <a:t>Sputum </a:t>
                      </a:r>
                      <a:r>
                        <a:rPr lang="en-US">
                          <a:solidFill>
                            <a:schemeClr val="dk1"/>
                          </a:solidFill>
                        </a:rPr>
                        <a:t>- </a:t>
                      </a:r>
                      <a:r>
                        <a:rPr lang="en-US" i="1">
                          <a:solidFill>
                            <a:schemeClr val="dk1"/>
                          </a:solidFill>
                        </a:rPr>
                        <a:t>H.influenzae</a:t>
                      </a:r>
                      <a:r>
                        <a:rPr lang="en-US">
                          <a:solidFill>
                            <a:schemeClr val="dk1"/>
                          </a:solidFill>
                        </a:rPr>
                        <a:t> most common</a:t>
                      </a:r>
                      <a:endParaRPr>
                        <a:solidFill>
                          <a:schemeClr val="dk1"/>
                        </a:solidFill>
                      </a:endParaRPr>
                    </a:p>
                    <a:p>
                      <a:pPr marL="0" lvl="0" indent="0" algn="l" rtl="0">
                        <a:lnSpc>
                          <a:spcPct val="115000"/>
                        </a:lnSpc>
                        <a:spcBef>
                          <a:spcPts val="600"/>
                        </a:spcBef>
                        <a:spcAft>
                          <a:spcPts val="0"/>
                        </a:spcAft>
                        <a:buClr>
                          <a:schemeClr val="dk1"/>
                        </a:buClr>
                        <a:buSzPts val="1100"/>
                        <a:buFont typeface="Arial"/>
                        <a:buNone/>
                      </a:pPr>
                      <a:r>
                        <a:rPr lang="en-US" b="1">
                          <a:solidFill>
                            <a:schemeClr val="dk1"/>
                          </a:solidFill>
                          <a:highlight>
                            <a:srgbClr val="00FFFF"/>
                          </a:highlight>
                        </a:rPr>
                        <a:t>Gold standard:</a:t>
                      </a:r>
                      <a:r>
                        <a:rPr lang="en-US" b="1">
                          <a:solidFill>
                            <a:schemeClr val="dk1"/>
                          </a:solidFill>
                          <a:highlight>
                            <a:srgbClr val="FFFF00"/>
                          </a:highlight>
                        </a:rPr>
                        <a:t> HRCT (high resolution CT) = dilated thickened bronchi </a:t>
                      </a:r>
                      <a:endParaRPr b="1">
                        <a:solidFill>
                          <a:schemeClr val="dk1"/>
                        </a:solidFill>
                        <a:highlight>
                          <a:srgbClr val="FFFF00"/>
                        </a:highlight>
                      </a:endParaRPr>
                    </a:p>
                    <a:p>
                      <a:pPr marL="0" lvl="0" indent="0" algn="l" rtl="0">
                        <a:lnSpc>
                          <a:spcPct val="115000"/>
                        </a:lnSpc>
                        <a:spcBef>
                          <a:spcPts val="600"/>
                        </a:spcBef>
                        <a:spcAft>
                          <a:spcPts val="0"/>
                        </a:spcAft>
                        <a:buClr>
                          <a:schemeClr val="dk1"/>
                        </a:buClr>
                        <a:buSzPts val="1100"/>
                        <a:buFont typeface="Arial"/>
                        <a:buNone/>
                      </a:pPr>
                      <a:r>
                        <a:rPr lang="en-US" b="1">
                          <a:solidFill>
                            <a:schemeClr val="dk1"/>
                          </a:solidFill>
                        </a:rPr>
                        <a:t>Spirometry = </a:t>
                      </a:r>
                      <a:r>
                        <a:rPr lang="en-US" b="1">
                          <a:solidFill>
                            <a:schemeClr val="dk1"/>
                          </a:solidFill>
                          <a:highlight>
                            <a:srgbClr val="FFFF00"/>
                          </a:highlight>
                        </a:rPr>
                        <a:t>obstructive FEV1:FVC &lt; 0.7</a:t>
                      </a:r>
                      <a:endParaRPr b="1">
                        <a:highlight>
                          <a:srgbClr val="FFFF00"/>
                        </a:highlight>
                      </a:endParaRPr>
                    </a:p>
                  </a:txBody>
                  <a:tcPr marL="91425" marR="91425" marT="91425" marB="91425"/>
                </a:tc>
                <a:extLst>
                  <a:ext uri="{0D108BD9-81ED-4DB2-BD59-A6C34878D82A}">
                    <a16:rowId xmlns:a16="http://schemas.microsoft.com/office/drawing/2014/main" val="10003"/>
                  </a:ext>
                </a:extLst>
              </a:tr>
              <a:tr h="7204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TREATMENT (Tx)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Non-curative </a:t>
                      </a:r>
                      <a:endParaRPr/>
                    </a:p>
                    <a:p>
                      <a:pPr marL="0" marR="0" lvl="0" indent="0" algn="l" rtl="0">
                        <a:lnSpc>
                          <a:spcPct val="100000"/>
                        </a:lnSpc>
                        <a:spcBef>
                          <a:spcPts val="0"/>
                        </a:spcBef>
                        <a:spcAft>
                          <a:spcPts val="0"/>
                        </a:spcAft>
                        <a:buClr>
                          <a:srgbClr val="000000"/>
                        </a:buClr>
                        <a:buSzPts val="1400"/>
                        <a:buFont typeface="Arial"/>
                        <a:buNone/>
                      </a:pPr>
                      <a:r>
                        <a:rPr lang="en-US"/>
                        <a:t>Chest physio + bronchodilators + prophylactic antibiotics </a:t>
                      </a: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20a1b95666c_1_33"/>
          <p:cNvSpPr txBox="1">
            <a:spLocks noGrp="1"/>
          </p:cNvSpPr>
          <p:nvPr>
            <p:ph type="title"/>
          </p:nvPr>
        </p:nvSpPr>
        <p:spPr>
          <a:xfrm>
            <a:off x="838200" y="349300"/>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rgbClr val="FFFFFF"/>
                </a:solidFill>
              </a:rPr>
              <a:t>Interstitial lung diseases </a:t>
            </a:r>
            <a:endParaRPr>
              <a:solidFill>
                <a:srgbClr val="FFFFFF"/>
              </a:solidFill>
            </a:endParaRPr>
          </a:p>
        </p:txBody>
      </p:sp>
      <p:graphicFrame>
        <p:nvGraphicFramePr>
          <p:cNvPr id="443" name="Google Shape;443;g20a1b95666c_1_33"/>
          <p:cNvGraphicFramePr/>
          <p:nvPr/>
        </p:nvGraphicFramePr>
        <p:xfrm>
          <a:off x="726625" y="1873715"/>
          <a:ext cx="3000000" cy="3000000"/>
        </p:xfrm>
        <a:graphic>
          <a:graphicData uri="http://schemas.openxmlformats.org/drawingml/2006/table">
            <a:tbl>
              <a:tblPr>
                <a:noFill/>
                <a:tableStyleId>{59C805B3-6735-4610-947D-D602BF5D74F6}</a:tableStyleId>
              </a:tblPr>
              <a:tblGrid>
                <a:gridCol w="10738750">
                  <a:extLst>
                    <a:ext uri="{9D8B030D-6E8A-4147-A177-3AD203B41FA5}">
                      <a16:colId xmlns:a16="http://schemas.microsoft.com/office/drawing/2014/main" val="20000"/>
                    </a:ext>
                  </a:extLst>
                </a:gridCol>
              </a:tblGrid>
              <a:tr h="424800">
                <a:tc>
                  <a:txBody>
                    <a:bodyPr/>
                    <a:lstStyle/>
                    <a:p>
                      <a:pPr marL="0" marR="0" lvl="0" indent="0" algn="ctr" rtl="0">
                        <a:lnSpc>
                          <a:spcPct val="150000"/>
                        </a:lnSpc>
                        <a:spcBef>
                          <a:spcPts val="0"/>
                        </a:spcBef>
                        <a:spcAft>
                          <a:spcPts val="0"/>
                        </a:spcAft>
                        <a:buClr>
                          <a:srgbClr val="000000"/>
                        </a:buClr>
                        <a:buSzPts val="1400"/>
                        <a:buFont typeface="Arial"/>
                        <a:buNone/>
                      </a:pPr>
                      <a:r>
                        <a:rPr lang="en-US" b="1"/>
                        <a:t>Umbrella term for lung pathology that causes scarring (fibrosis) to the lungs. </a:t>
                      </a:r>
                      <a:endParaRPr/>
                    </a:p>
                  </a:txBody>
                  <a:tcPr marL="91425" marR="91425" marT="91425" marB="91425"/>
                </a:tc>
                <a:extLst>
                  <a:ext uri="{0D108BD9-81ED-4DB2-BD59-A6C34878D82A}">
                    <a16:rowId xmlns:a16="http://schemas.microsoft.com/office/drawing/2014/main" val="10000"/>
                  </a:ext>
                </a:extLst>
              </a:tr>
            </a:tbl>
          </a:graphicData>
        </a:graphic>
      </p:graphicFrame>
      <p:pic>
        <p:nvPicPr>
          <p:cNvPr id="444" name="Google Shape;444;g20a1b95666c_1_33"/>
          <p:cNvPicPr preferRelativeResize="0"/>
          <p:nvPr/>
        </p:nvPicPr>
        <p:blipFill>
          <a:blip r:embed="rId3">
            <a:alphaModFix/>
          </a:blip>
          <a:stretch>
            <a:fillRect/>
          </a:stretch>
        </p:blipFill>
        <p:spPr>
          <a:xfrm>
            <a:off x="1932730" y="2374404"/>
            <a:ext cx="8326549" cy="438857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20a1b95666c_1_42"/>
          <p:cNvSpPr txBox="1">
            <a:spLocks noGrp="1"/>
          </p:cNvSpPr>
          <p:nvPr>
            <p:ph type="title"/>
          </p:nvPr>
        </p:nvSpPr>
        <p:spPr>
          <a:xfrm>
            <a:off x="838200" y="349300"/>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rgbClr val="FFFFFF"/>
                </a:solidFill>
              </a:rPr>
              <a:t>Idiopathic pulmonary fibrosis </a:t>
            </a:r>
            <a:endParaRPr>
              <a:solidFill>
                <a:srgbClr val="FFFFFF"/>
              </a:solidFill>
            </a:endParaRPr>
          </a:p>
        </p:txBody>
      </p:sp>
      <p:graphicFrame>
        <p:nvGraphicFramePr>
          <p:cNvPr id="451" name="Google Shape;451;g20a1b95666c_1_42"/>
          <p:cNvGraphicFramePr/>
          <p:nvPr/>
        </p:nvGraphicFramePr>
        <p:xfrm>
          <a:off x="615050" y="1873715"/>
          <a:ext cx="3000000" cy="3000000"/>
        </p:xfrm>
        <a:graphic>
          <a:graphicData uri="http://schemas.openxmlformats.org/drawingml/2006/table">
            <a:tbl>
              <a:tblPr>
                <a:noFill/>
                <a:tableStyleId>{59C805B3-6735-4610-947D-D602BF5D74F6}</a:tableStyleId>
              </a:tblPr>
              <a:tblGrid>
                <a:gridCol w="3617675">
                  <a:extLst>
                    <a:ext uri="{9D8B030D-6E8A-4147-A177-3AD203B41FA5}">
                      <a16:colId xmlns:a16="http://schemas.microsoft.com/office/drawing/2014/main" val="20000"/>
                    </a:ext>
                  </a:extLst>
                </a:gridCol>
                <a:gridCol w="7343900">
                  <a:extLst>
                    <a:ext uri="{9D8B030D-6E8A-4147-A177-3AD203B41FA5}">
                      <a16:colId xmlns:a16="http://schemas.microsoft.com/office/drawing/2014/main" val="20001"/>
                    </a:ext>
                  </a:extLst>
                </a:gridCol>
              </a:tblGrid>
              <a:tr h="803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DEFINITION, CAUSE/S &amp; RISK FACTORS</a:t>
                      </a:r>
                      <a:endParaRPr sz="1400" u="none" strike="noStrike" cap="none"/>
                    </a:p>
                  </a:txBody>
                  <a:tcPr marL="91425" marR="91425" marT="91425" marB="91425"/>
                </a:tc>
                <a:tc>
                  <a:txBody>
                    <a:bodyPr/>
                    <a:lstStyle/>
                    <a:p>
                      <a:pPr marL="0" lvl="0" indent="0" algn="l" rtl="0">
                        <a:lnSpc>
                          <a:spcPct val="115000"/>
                        </a:lnSpc>
                        <a:spcBef>
                          <a:spcPts val="600"/>
                        </a:spcBef>
                        <a:spcAft>
                          <a:spcPts val="0"/>
                        </a:spcAft>
                        <a:buClr>
                          <a:schemeClr val="dk1"/>
                        </a:buClr>
                        <a:buSzPts val="1100"/>
                        <a:buFont typeface="Arial"/>
                        <a:buNone/>
                      </a:pPr>
                      <a:r>
                        <a:rPr lang="en-US" b="1">
                          <a:solidFill>
                            <a:schemeClr val="dk1"/>
                          </a:solidFill>
                        </a:rPr>
                        <a:t>Formation of scar tissue in lungs with no known cause.</a:t>
                      </a:r>
                      <a:endParaRPr b="1">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US">
                          <a:solidFill>
                            <a:schemeClr val="dk1"/>
                          </a:solidFill>
                        </a:rPr>
                        <a:t>Most common interstitial lung disease. </a:t>
                      </a:r>
                      <a:endParaRPr>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US" b="1">
                          <a:solidFill>
                            <a:schemeClr val="dk1"/>
                          </a:solidFill>
                          <a:highlight>
                            <a:srgbClr val="FFFF00"/>
                          </a:highlight>
                        </a:rPr>
                        <a:t>Seen in older men (60+) who smoke </a:t>
                      </a:r>
                      <a:endParaRPr b="1">
                        <a:solidFill>
                          <a:schemeClr val="dk1"/>
                        </a:solidFill>
                        <a:highlight>
                          <a:srgbClr val="FFFF00"/>
                        </a:highlight>
                      </a:endParaRPr>
                    </a:p>
                    <a:p>
                      <a:pPr marL="0" marR="0" lvl="0" indent="0" algn="l" rtl="0">
                        <a:lnSpc>
                          <a:spcPct val="100000"/>
                        </a:lnSpc>
                        <a:spcBef>
                          <a:spcPts val="0"/>
                        </a:spcBef>
                        <a:spcAft>
                          <a:spcPts val="0"/>
                        </a:spcAft>
                        <a:buClr>
                          <a:srgbClr val="000000"/>
                        </a:buClr>
                        <a:buSzPts val="1400"/>
                        <a:buFont typeface="Arial"/>
                        <a:buNone/>
                      </a:pPr>
                      <a:r>
                        <a:rPr lang="en-US">
                          <a:solidFill>
                            <a:schemeClr val="dk1"/>
                          </a:solidFill>
                        </a:rPr>
                        <a:t>RFs: </a:t>
                      </a:r>
                      <a:r>
                        <a:rPr lang="en-US" b="1">
                          <a:solidFill>
                            <a:schemeClr val="dk1"/>
                          </a:solidFill>
                        </a:rPr>
                        <a:t>smoking, occupational</a:t>
                      </a:r>
                      <a:r>
                        <a:rPr lang="en-US">
                          <a:solidFill>
                            <a:schemeClr val="dk1"/>
                          </a:solidFill>
                        </a:rPr>
                        <a:t> (e.g. dust), </a:t>
                      </a:r>
                      <a:r>
                        <a:rPr lang="en-US" b="1">
                          <a:solidFill>
                            <a:schemeClr val="dk1"/>
                          </a:solidFill>
                        </a:rPr>
                        <a:t>drugs </a:t>
                      </a:r>
                      <a:r>
                        <a:rPr lang="en-US">
                          <a:solidFill>
                            <a:schemeClr val="dk1"/>
                          </a:solidFill>
                        </a:rPr>
                        <a:t>(methotrexate), </a:t>
                      </a:r>
                      <a:r>
                        <a:rPr lang="en-US" b="1">
                          <a:solidFill>
                            <a:schemeClr val="dk1"/>
                          </a:solidFill>
                        </a:rPr>
                        <a:t>viruses </a:t>
                      </a:r>
                      <a:r>
                        <a:rPr lang="en-US">
                          <a:solidFill>
                            <a:schemeClr val="dk1"/>
                          </a:solidFill>
                        </a:rPr>
                        <a:t>(EBV,CMV)</a:t>
                      </a:r>
                      <a:endParaRPr>
                        <a:solidFill>
                          <a:schemeClr val="dk1"/>
                        </a:solidFill>
                      </a:endParaRPr>
                    </a:p>
                  </a:txBody>
                  <a:tcPr marL="91425" marR="91425" marT="91425" marB="91425"/>
                </a:tc>
                <a:extLst>
                  <a:ext uri="{0D108BD9-81ED-4DB2-BD59-A6C34878D82A}">
                    <a16:rowId xmlns:a16="http://schemas.microsoft.com/office/drawing/2014/main" val="10000"/>
                  </a:ext>
                </a:extLst>
              </a:tr>
              <a:tr h="3446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PATHOPHYSIOLOGY (IF APPLICABLE)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Progressive scarring leading to </a:t>
                      </a:r>
                      <a:r>
                        <a:rPr lang="en-US" b="1"/>
                        <a:t>type 1 respiratory failure </a:t>
                      </a:r>
                      <a:endParaRPr sz="1400" b="1" u="none" strike="noStrike" cap="none"/>
                    </a:p>
                  </a:txBody>
                  <a:tcPr marL="91425" marR="91425" marT="91425" marB="91425"/>
                </a:tc>
                <a:extLst>
                  <a:ext uri="{0D108BD9-81ED-4DB2-BD59-A6C34878D82A}">
                    <a16:rowId xmlns:a16="http://schemas.microsoft.com/office/drawing/2014/main" val="10001"/>
                  </a:ext>
                </a:extLst>
              </a:tr>
              <a:tr h="451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PRESENTATION (Sx)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dk1"/>
                          </a:solidFill>
                        </a:rPr>
                        <a:t>Dyspnoea, dry cough, bibasal crackles</a:t>
                      </a:r>
                      <a:endParaRPr u="none" strike="noStrike" cap="none"/>
                    </a:p>
                  </a:txBody>
                  <a:tcPr marL="91425" marR="91425" marT="91425" marB="91425"/>
                </a:tc>
                <a:extLst>
                  <a:ext uri="{0D108BD9-81ED-4DB2-BD59-A6C34878D82A}">
                    <a16:rowId xmlns:a16="http://schemas.microsoft.com/office/drawing/2014/main" val="10002"/>
                  </a:ext>
                </a:extLst>
              </a:tr>
              <a:tr h="803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DIAGNOSIS &amp; INVESTIGATIONS (Ix)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Spirometry =</a:t>
                      </a:r>
                      <a:r>
                        <a:rPr lang="en-US" b="1"/>
                        <a:t> </a:t>
                      </a:r>
                      <a:r>
                        <a:rPr lang="en-US" b="1">
                          <a:highlight>
                            <a:srgbClr val="FFFF00"/>
                          </a:highlight>
                        </a:rPr>
                        <a:t>restrictive lung disease.</a:t>
                      </a:r>
                      <a:r>
                        <a:rPr lang="en-US">
                          <a:highlight>
                            <a:srgbClr val="FFFF00"/>
                          </a:highlight>
                        </a:rPr>
                        <a:t> FEV1:FVC &gt; 0.7 BUT FVC is low (&lt;0.8)</a:t>
                      </a:r>
                      <a:endParaRPr>
                        <a:highlight>
                          <a:srgbClr val="FFFF00"/>
                        </a:highlight>
                      </a:endParaRPr>
                    </a:p>
                    <a:p>
                      <a:pPr marL="0" marR="0" lvl="0" indent="0" algn="l" rtl="0">
                        <a:lnSpc>
                          <a:spcPct val="100000"/>
                        </a:lnSpc>
                        <a:spcBef>
                          <a:spcPts val="0"/>
                        </a:spcBef>
                        <a:spcAft>
                          <a:spcPts val="0"/>
                        </a:spcAft>
                        <a:buClr>
                          <a:srgbClr val="000000"/>
                        </a:buClr>
                        <a:buSzPts val="1400"/>
                        <a:buFont typeface="Arial"/>
                        <a:buNone/>
                      </a:pPr>
                      <a:r>
                        <a:rPr lang="en-US"/>
                        <a:t>Gold standard: </a:t>
                      </a:r>
                      <a:r>
                        <a:rPr lang="en-US" b="1">
                          <a:highlight>
                            <a:srgbClr val="00FFFF"/>
                          </a:highlight>
                        </a:rPr>
                        <a:t>High resolution CT</a:t>
                      </a:r>
                      <a:r>
                        <a:rPr lang="en-US"/>
                        <a:t> = </a:t>
                      </a:r>
                      <a:r>
                        <a:rPr lang="en-US" b="1">
                          <a:highlight>
                            <a:srgbClr val="FF9900"/>
                          </a:highlight>
                        </a:rPr>
                        <a:t>GROUND GLASS appearance of lungs</a:t>
                      </a:r>
                      <a:endParaRPr b="1">
                        <a:highlight>
                          <a:srgbClr val="FF9900"/>
                        </a:highlight>
                      </a:endParaRPr>
                    </a:p>
                  </a:txBody>
                  <a:tcPr marL="91425" marR="91425" marT="91425" marB="91425"/>
                </a:tc>
                <a:extLst>
                  <a:ext uri="{0D108BD9-81ED-4DB2-BD59-A6C34878D82A}">
                    <a16:rowId xmlns:a16="http://schemas.microsoft.com/office/drawing/2014/main" val="10003"/>
                  </a:ext>
                </a:extLst>
              </a:tr>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TREATMENT (Tx)</a:t>
                      </a:r>
                      <a:endParaRPr sz="1400" u="none" strike="noStrike" cap="none"/>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Pharmacological: </a:t>
                      </a:r>
                      <a:r>
                        <a:rPr lang="en-US" b="1">
                          <a:solidFill>
                            <a:schemeClr val="dk1"/>
                          </a:solidFill>
                          <a:highlight>
                            <a:srgbClr val="FFFF00"/>
                          </a:highlight>
                        </a:rPr>
                        <a:t>Pirfenidone, nintedanib</a:t>
                      </a:r>
                      <a:endParaRPr b="1">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Non pharmacological: Smoking cessation, physiotherapy, vaccines up to date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Lung transplantation last resort</a:t>
                      </a: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20a1b95666c_1_54"/>
          <p:cNvSpPr txBox="1">
            <a:spLocks noGrp="1"/>
          </p:cNvSpPr>
          <p:nvPr>
            <p:ph type="title"/>
          </p:nvPr>
        </p:nvSpPr>
        <p:spPr>
          <a:xfrm>
            <a:off x="838200" y="349300"/>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rgbClr val="FFFFFF"/>
                </a:solidFill>
              </a:rPr>
              <a:t>Sarcoidosis </a:t>
            </a:r>
            <a:endParaRPr>
              <a:solidFill>
                <a:srgbClr val="FFFFFF"/>
              </a:solidFill>
            </a:endParaRPr>
          </a:p>
        </p:txBody>
      </p:sp>
      <p:graphicFrame>
        <p:nvGraphicFramePr>
          <p:cNvPr id="458" name="Google Shape;458;g20a1b95666c_1_54"/>
          <p:cNvGraphicFramePr/>
          <p:nvPr/>
        </p:nvGraphicFramePr>
        <p:xfrm>
          <a:off x="615050" y="1873715"/>
          <a:ext cx="3000000" cy="3000000"/>
        </p:xfrm>
        <a:graphic>
          <a:graphicData uri="http://schemas.openxmlformats.org/drawingml/2006/table">
            <a:tbl>
              <a:tblPr>
                <a:noFill/>
                <a:tableStyleId>{59C805B3-6735-4610-947D-D602BF5D74F6}</a:tableStyleId>
              </a:tblPr>
              <a:tblGrid>
                <a:gridCol w="4963900">
                  <a:extLst>
                    <a:ext uri="{9D8B030D-6E8A-4147-A177-3AD203B41FA5}">
                      <a16:colId xmlns:a16="http://schemas.microsoft.com/office/drawing/2014/main" val="20000"/>
                    </a:ext>
                  </a:extLst>
                </a:gridCol>
                <a:gridCol w="5997675">
                  <a:extLst>
                    <a:ext uri="{9D8B030D-6E8A-4147-A177-3AD203B41FA5}">
                      <a16:colId xmlns:a16="http://schemas.microsoft.com/office/drawing/2014/main" val="20001"/>
                    </a:ext>
                  </a:extLst>
                </a:gridCol>
              </a:tblGrid>
              <a:tr h="9529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DEFINITION, CAUSE/S &amp; RISK FACTORS</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t>Idiopathic granulomatous disease. </a:t>
                      </a:r>
                      <a:endParaRPr b="1"/>
                    </a:p>
                    <a:p>
                      <a:pPr marL="0" marR="0" lvl="0" indent="0" algn="l" rtl="0">
                        <a:lnSpc>
                          <a:spcPct val="100000"/>
                        </a:lnSpc>
                        <a:spcBef>
                          <a:spcPts val="0"/>
                        </a:spcBef>
                        <a:spcAft>
                          <a:spcPts val="0"/>
                        </a:spcAft>
                        <a:buClr>
                          <a:srgbClr val="000000"/>
                        </a:buClr>
                        <a:buSzPts val="1400"/>
                        <a:buFont typeface="Arial"/>
                        <a:buNone/>
                      </a:pPr>
                      <a:r>
                        <a:rPr lang="en-US"/>
                        <a:t>RFs: women, 20-40y, afro-caribbean descent </a:t>
                      </a:r>
                      <a:endParaRPr/>
                    </a:p>
                  </a:txBody>
                  <a:tcPr marL="91425" marR="91425" marT="91425" marB="91425"/>
                </a:tc>
                <a:extLst>
                  <a:ext uri="{0D108BD9-81ED-4DB2-BD59-A6C34878D82A}">
                    <a16:rowId xmlns:a16="http://schemas.microsoft.com/office/drawing/2014/main" val="10000"/>
                  </a:ext>
                </a:extLst>
              </a:tr>
              <a:tr h="9529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PATHOPHYSIOLOGY (IF APPLICABLE)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Immune system ‘overreacts’ causing granulomas to form in different organs of the body</a:t>
                      </a:r>
                      <a:endParaRPr sz="1400" u="none" strike="noStrike" cap="none"/>
                    </a:p>
                  </a:txBody>
                  <a:tcPr marL="91425" marR="91425" marT="91425" marB="91425"/>
                </a:tc>
                <a:extLst>
                  <a:ext uri="{0D108BD9-81ED-4DB2-BD59-A6C34878D82A}">
                    <a16:rowId xmlns:a16="http://schemas.microsoft.com/office/drawing/2014/main" val="10001"/>
                  </a:ext>
                </a:extLst>
              </a:tr>
              <a:tr h="10516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PRESENTATION (Sx)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Fever, fatigue, dry cough, dyspnoea, uveitis</a:t>
                      </a:r>
                      <a:endParaRPr/>
                    </a:p>
                    <a:p>
                      <a:pPr marL="0" marR="0" lvl="0" indent="0" algn="l" rtl="0">
                        <a:lnSpc>
                          <a:spcPct val="100000"/>
                        </a:lnSpc>
                        <a:spcBef>
                          <a:spcPts val="0"/>
                        </a:spcBef>
                        <a:spcAft>
                          <a:spcPts val="0"/>
                        </a:spcAft>
                        <a:buClr>
                          <a:srgbClr val="000000"/>
                        </a:buClr>
                        <a:buSzPts val="1400"/>
                        <a:buFont typeface="Arial"/>
                        <a:buNone/>
                      </a:pPr>
                      <a:r>
                        <a:rPr lang="en-US" b="1">
                          <a:highlight>
                            <a:srgbClr val="FFFF00"/>
                          </a:highlight>
                        </a:rPr>
                        <a:t>Lupus pernio</a:t>
                      </a:r>
                      <a:r>
                        <a:rPr lang="en-US"/>
                        <a:t> (</a:t>
                      </a:r>
                      <a:r>
                        <a:rPr lang="en-US" b="1">
                          <a:solidFill>
                            <a:srgbClr val="9900FF"/>
                          </a:solidFill>
                        </a:rPr>
                        <a:t>purple</a:t>
                      </a:r>
                      <a:r>
                        <a:rPr lang="en-US" b="1"/>
                        <a:t> rash</a:t>
                      </a:r>
                      <a:r>
                        <a:rPr lang="en-US"/>
                        <a:t>/nodules on </a:t>
                      </a:r>
                      <a:r>
                        <a:rPr lang="en-US" b="1"/>
                        <a:t>cheeks and shins</a:t>
                      </a:r>
                      <a:r>
                        <a:rPr lang="en-US"/>
                        <a:t> - seen in chronic sarcoidosis)</a:t>
                      </a:r>
                      <a:endParaRPr/>
                    </a:p>
                    <a:p>
                      <a:pPr marL="0" marR="0" lvl="0" indent="0" algn="l" rtl="0">
                        <a:lnSpc>
                          <a:spcPct val="100000"/>
                        </a:lnSpc>
                        <a:spcBef>
                          <a:spcPts val="0"/>
                        </a:spcBef>
                        <a:spcAft>
                          <a:spcPts val="0"/>
                        </a:spcAft>
                        <a:buClr>
                          <a:srgbClr val="000000"/>
                        </a:buClr>
                        <a:buSzPts val="1400"/>
                        <a:buFont typeface="Arial"/>
                        <a:buNone/>
                      </a:pPr>
                      <a:endParaRPr/>
                    </a:p>
                  </a:txBody>
                  <a:tcPr marL="91425" marR="91425" marT="91425" marB="91425"/>
                </a:tc>
                <a:extLst>
                  <a:ext uri="{0D108BD9-81ED-4DB2-BD59-A6C34878D82A}">
                    <a16:rowId xmlns:a16="http://schemas.microsoft.com/office/drawing/2014/main" val="10002"/>
                  </a:ext>
                </a:extLst>
              </a:tr>
              <a:tr h="9529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DIAGNOSIS &amp; INVESTIGATIONS (Ix)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Bloods - </a:t>
                      </a:r>
                      <a:r>
                        <a:rPr lang="en-US" b="1"/>
                        <a:t>raised ACE and Ca+ </a:t>
                      </a:r>
                      <a:endParaRPr b="1"/>
                    </a:p>
                    <a:p>
                      <a:pPr marL="0" marR="0" lvl="0" indent="0" algn="l" rtl="0">
                        <a:lnSpc>
                          <a:spcPct val="100000"/>
                        </a:lnSpc>
                        <a:spcBef>
                          <a:spcPts val="0"/>
                        </a:spcBef>
                        <a:spcAft>
                          <a:spcPts val="0"/>
                        </a:spcAft>
                        <a:buClr>
                          <a:srgbClr val="000000"/>
                        </a:buClr>
                        <a:buSzPts val="1400"/>
                        <a:buFont typeface="Arial"/>
                        <a:buNone/>
                      </a:pPr>
                      <a:r>
                        <a:rPr lang="en-US"/>
                        <a:t>CXR - </a:t>
                      </a:r>
                      <a:r>
                        <a:rPr lang="en-US" b="1"/>
                        <a:t>bilateral hilar adenopathy + pulmonary infiltrates</a:t>
                      </a:r>
                      <a:r>
                        <a:rPr lang="en-US"/>
                        <a:t> </a:t>
                      </a:r>
                      <a:endParaRPr/>
                    </a:p>
                    <a:p>
                      <a:pPr marL="0" marR="0" lvl="0" indent="0" algn="l" rtl="0">
                        <a:lnSpc>
                          <a:spcPct val="100000"/>
                        </a:lnSpc>
                        <a:spcBef>
                          <a:spcPts val="0"/>
                        </a:spcBef>
                        <a:spcAft>
                          <a:spcPts val="0"/>
                        </a:spcAft>
                        <a:buClr>
                          <a:srgbClr val="000000"/>
                        </a:buClr>
                        <a:buSzPts val="1400"/>
                        <a:buFont typeface="Arial"/>
                        <a:buNone/>
                      </a:pPr>
                      <a:r>
                        <a:rPr lang="en-US"/>
                        <a:t>Diagnostic - </a:t>
                      </a:r>
                      <a:r>
                        <a:rPr lang="en-US" b="1">
                          <a:highlight>
                            <a:srgbClr val="FFFF00"/>
                          </a:highlight>
                        </a:rPr>
                        <a:t>biopsy which shows NON caseating granulomas </a:t>
                      </a:r>
                      <a:endParaRPr b="1">
                        <a:highlight>
                          <a:srgbClr val="FFFF00"/>
                        </a:highlight>
                      </a:endParaRPr>
                    </a:p>
                  </a:txBody>
                  <a:tcPr marL="91425" marR="91425" marT="91425" marB="91425"/>
                </a:tc>
                <a:extLst>
                  <a:ext uri="{0D108BD9-81ED-4DB2-BD59-A6C34878D82A}">
                    <a16:rowId xmlns:a16="http://schemas.microsoft.com/office/drawing/2014/main" val="10003"/>
                  </a:ext>
                </a:extLst>
              </a:tr>
              <a:tr h="6194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TREATMENT (Tx)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In early stages can be self resolving</a:t>
                      </a:r>
                      <a:endParaRPr/>
                    </a:p>
                    <a:p>
                      <a:pPr marL="0" marR="0" lvl="0" indent="0" algn="l" rtl="0">
                        <a:lnSpc>
                          <a:spcPct val="100000"/>
                        </a:lnSpc>
                        <a:spcBef>
                          <a:spcPts val="0"/>
                        </a:spcBef>
                        <a:spcAft>
                          <a:spcPts val="0"/>
                        </a:spcAft>
                        <a:buClr>
                          <a:srgbClr val="000000"/>
                        </a:buClr>
                        <a:buSzPts val="1400"/>
                        <a:buFont typeface="Arial"/>
                        <a:buNone/>
                      </a:pPr>
                      <a:r>
                        <a:rPr lang="en-US"/>
                        <a:t>symptomatic = </a:t>
                      </a:r>
                      <a:r>
                        <a:rPr lang="en-US" b="1"/>
                        <a:t>corticosteroids </a:t>
                      </a:r>
                      <a:endParaRPr b="1"/>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20a1b95666c_1_61"/>
          <p:cNvSpPr txBox="1">
            <a:spLocks noGrp="1"/>
          </p:cNvSpPr>
          <p:nvPr>
            <p:ph type="title"/>
          </p:nvPr>
        </p:nvSpPr>
        <p:spPr>
          <a:xfrm>
            <a:off x="838200" y="349300"/>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rgbClr val="FFFFFF"/>
                </a:solidFill>
              </a:rPr>
              <a:t>Hypersensitivity pneumonitis  </a:t>
            </a:r>
            <a:endParaRPr>
              <a:solidFill>
                <a:srgbClr val="FFFFFF"/>
              </a:solidFill>
            </a:endParaRPr>
          </a:p>
        </p:txBody>
      </p:sp>
      <p:graphicFrame>
        <p:nvGraphicFramePr>
          <p:cNvPr id="465" name="Google Shape;465;g20a1b95666c_1_61"/>
          <p:cNvGraphicFramePr/>
          <p:nvPr/>
        </p:nvGraphicFramePr>
        <p:xfrm>
          <a:off x="504175" y="1840690"/>
          <a:ext cx="3000000" cy="3000000"/>
        </p:xfrm>
        <a:graphic>
          <a:graphicData uri="http://schemas.openxmlformats.org/drawingml/2006/table">
            <a:tbl>
              <a:tblPr>
                <a:noFill/>
                <a:tableStyleId>{59C805B3-6735-4610-947D-D602BF5D74F6}</a:tableStyleId>
              </a:tblPr>
              <a:tblGrid>
                <a:gridCol w="2707500">
                  <a:extLst>
                    <a:ext uri="{9D8B030D-6E8A-4147-A177-3AD203B41FA5}">
                      <a16:colId xmlns:a16="http://schemas.microsoft.com/office/drawing/2014/main" val="20000"/>
                    </a:ext>
                  </a:extLst>
                </a:gridCol>
                <a:gridCol w="5170875">
                  <a:extLst>
                    <a:ext uri="{9D8B030D-6E8A-4147-A177-3AD203B41FA5}">
                      <a16:colId xmlns:a16="http://schemas.microsoft.com/office/drawing/2014/main" val="20001"/>
                    </a:ext>
                  </a:extLst>
                </a:gridCol>
              </a:tblGrid>
              <a:tr h="12085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DEFINITION, CAUSE/S &amp; RISK FACTORS</a:t>
                      </a:r>
                      <a:endParaRPr sz="1400" u="none" strike="noStrike" cap="none"/>
                    </a:p>
                  </a:txBody>
                  <a:tcPr marL="91425" marR="91425" marT="91425" marB="91425"/>
                </a:tc>
                <a:tc>
                  <a:txBody>
                    <a:bodyPr/>
                    <a:lstStyle/>
                    <a:p>
                      <a:pPr marL="0" lvl="0" indent="0" algn="l" rtl="0">
                        <a:lnSpc>
                          <a:spcPct val="115000"/>
                        </a:lnSpc>
                        <a:spcBef>
                          <a:spcPts val="600"/>
                        </a:spcBef>
                        <a:spcAft>
                          <a:spcPts val="0"/>
                        </a:spcAft>
                        <a:buClr>
                          <a:schemeClr val="dk1"/>
                        </a:buClr>
                        <a:buSzPts val="1100"/>
                        <a:buFont typeface="Arial"/>
                        <a:buNone/>
                      </a:pPr>
                      <a:r>
                        <a:rPr lang="en-US" b="1">
                          <a:solidFill>
                            <a:schemeClr val="dk1"/>
                          </a:solidFill>
                          <a:highlight>
                            <a:srgbClr val="FFFF00"/>
                          </a:highlight>
                        </a:rPr>
                        <a:t>Type III hypersensitivity</a:t>
                      </a:r>
                      <a:r>
                        <a:rPr lang="en-US">
                          <a:solidFill>
                            <a:schemeClr val="dk1"/>
                          </a:solidFill>
                        </a:rPr>
                        <a:t> reaction (ab-ag complex), causing alveolar and bronchial inflammation, after </a:t>
                      </a:r>
                      <a:r>
                        <a:rPr lang="en-US" b="1">
                          <a:solidFill>
                            <a:schemeClr val="dk1"/>
                          </a:solidFill>
                        </a:rPr>
                        <a:t>exposure to an inhaled allergen.</a:t>
                      </a:r>
                      <a:endParaRPr b="1">
                        <a:solidFill>
                          <a:schemeClr val="dk1"/>
                        </a:solidFill>
                      </a:endParaRPr>
                    </a:p>
                    <a:p>
                      <a:pPr marL="0" lvl="0" indent="0" algn="l" rtl="0">
                        <a:lnSpc>
                          <a:spcPct val="115000"/>
                        </a:lnSpc>
                        <a:spcBef>
                          <a:spcPts val="600"/>
                        </a:spcBef>
                        <a:spcAft>
                          <a:spcPts val="0"/>
                        </a:spcAft>
                        <a:buClr>
                          <a:schemeClr val="dk1"/>
                        </a:buClr>
                        <a:buSzPts val="1100"/>
                        <a:buFont typeface="Arial"/>
                        <a:buNone/>
                      </a:pPr>
                      <a:r>
                        <a:rPr lang="en-US" b="1">
                          <a:solidFill>
                            <a:schemeClr val="dk1"/>
                          </a:solidFill>
                        </a:rPr>
                        <a:t>RFs: </a:t>
                      </a:r>
                      <a:r>
                        <a:rPr lang="en-US">
                          <a:solidFill>
                            <a:schemeClr val="dk1"/>
                          </a:solidFill>
                        </a:rPr>
                        <a:t>occupation (e.g. farming), keeping </a:t>
                      </a:r>
                      <a:r>
                        <a:rPr lang="en-US" b="1">
                          <a:solidFill>
                            <a:schemeClr val="dk1"/>
                          </a:solidFill>
                          <a:highlight>
                            <a:srgbClr val="00FF00"/>
                          </a:highlight>
                        </a:rPr>
                        <a:t>birds</a:t>
                      </a:r>
                      <a:endParaRPr b="1">
                        <a:solidFill>
                          <a:schemeClr val="dk1"/>
                        </a:solidFill>
                        <a:highlight>
                          <a:srgbClr val="00FF00"/>
                        </a:highlight>
                      </a:endParaRPr>
                    </a:p>
                    <a:p>
                      <a:pPr marL="0" marR="0" lvl="0" indent="0" algn="l" rtl="0">
                        <a:lnSpc>
                          <a:spcPct val="100000"/>
                        </a:lnSpc>
                        <a:spcBef>
                          <a:spcPts val="0"/>
                        </a:spcBef>
                        <a:spcAft>
                          <a:spcPts val="0"/>
                        </a:spcAft>
                        <a:buClr>
                          <a:srgbClr val="000000"/>
                        </a:buClr>
                        <a:buSzPts val="1400"/>
                        <a:buFont typeface="Arial"/>
                        <a:buNone/>
                      </a:pPr>
                      <a:endParaRPr/>
                    </a:p>
                  </a:txBody>
                  <a:tcPr marL="91425" marR="91425" marT="91425" marB="91425"/>
                </a:tc>
                <a:extLst>
                  <a:ext uri="{0D108BD9-81ED-4DB2-BD59-A6C34878D82A}">
                    <a16:rowId xmlns:a16="http://schemas.microsoft.com/office/drawing/2014/main" val="10000"/>
                  </a:ext>
                </a:extLst>
              </a:tr>
              <a:tr h="641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PRESENTATION (Sx)</a:t>
                      </a:r>
                      <a:endParaRPr sz="1400" u="none" strike="noStrike" cap="none"/>
                    </a:p>
                  </a:txBody>
                  <a:tcPr marL="91425" marR="91425" marT="91425" marB="91425"/>
                </a:tc>
                <a:tc>
                  <a:txBody>
                    <a:bodyPr/>
                    <a:lstStyle/>
                    <a:p>
                      <a:pPr marL="0" lvl="0" indent="0" algn="l" rtl="0">
                        <a:lnSpc>
                          <a:spcPct val="115000"/>
                        </a:lnSpc>
                        <a:spcBef>
                          <a:spcPts val="600"/>
                        </a:spcBef>
                        <a:spcAft>
                          <a:spcPts val="0"/>
                        </a:spcAft>
                        <a:buClr>
                          <a:schemeClr val="dk1"/>
                        </a:buClr>
                        <a:buSzPts val="1100"/>
                        <a:buFont typeface="Arial"/>
                        <a:buNone/>
                      </a:pPr>
                      <a:r>
                        <a:rPr lang="en-US">
                          <a:solidFill>
                            <a:schemeClr val="dk1"/>
                          </a:solidFill>
                        </a:rPr>
                        <a:t>Dyspnoea, cough, fever, malaise, weight loss.</a:t>
                      </a:r>
                      <a:endParaRPr>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a:p>
                  </a:txBody>
                  <a:tcPr marL="91425" marR="91425" marT="91425" marB="91425"/>
                </a:tc>
                <a:extLst>
                  <a:ext uri="{0D108BD9-81ED-4DB2-BD59-A6C34878D82A}">
                    <a16:rowId xmlns:a16="http://schemas.microsoft.com/office/drawing/2014/main" val="10001"/>
                  </a:ext>
                </a:extLst>
              </a:tr>
              <a:tr h="803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DIAGNOSIS &amp; INVESTIGATIONS (Ix)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Generally diagnosed through history and examination</a:t>
                      </a:r>
                      <a:endParaRPr/>
                    </a:p>
                    <a:p>
                      <a:pPr marL="0" marR="0" lvl="0" indent="0" algn="l" rtl="0">
                        <a:lnSpc>
                          <a:spcPct val="100000"/>
                        </a:lnSpc>
                        <a:spcBef>
                          <a:spcPts val="0"/>
                        </a:spcBef>
                        <a:spcAft>
                          <a:spcPts val="0"/>
                        </a:spcAft>
                        <a:buClr>
                          <a:srgbClr val="000000"/>
                        </a:buClr>
                        <a:buSzPts val="1400"/>
                        <a:buFont typeface="Arial"/>
                        <a:buNone/>
                      </a:pPr>
                      <a:r>
                        <a:rPr lang="en-US"/>
                        <a:t>CXR: </a:t>
                      </a:r>
                      <a:r>
                        <a:rPr lang="en-US">
                          <a:solidFill>
                            <a:schemeClr val="dk1"/>
                          </a:solidFill>
                        </a:rPr>
                        <a:t>Patchy, nodular infiltrates; fibrosis in fibrotic HP. </a:t>
                      </a:r>
                      <a:endParaRPr>
                        <a:solidFill>
                          <a:schemeClr val="dk1"/>
                        </a:solidFill>
                      </a:endParaRPr>
                    </a:p>
                  </a:txBody>
                  <a:tcPr marL="91425" marR="91425" marT="91425" marB="91425"/>
                </a:tc>
                <a:extLst>
                  <a:ext uri="{0D108BD9-81ED-4DB2-BD59-A6C34878D82A}">
                    <a16:rowId xmlns:a16="http://schemas.microsoft.com/office/drawing/2014/main" val="10002"/>
                  </a:ext>
                </a:extLst>
              </a:tr>
              <a:tr h="522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TREATMENT (Tx)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t>Remove allergan</a:t>
                      </a:r>
                      <a:r>
                        <a:rPr lang="en-US"/>
                        <a:t>, use steroids </a:t>
                      </a:r>
                      <a:endParaRPr sz="1400" u="none" strike="noStrike" cap="none"/>
                    </a:p>
                  </a:txBody>
                  <a:tcPr marL="91425" marR="91425" marT="91425" marB="91425"/>
                </a:tc>
                <a:extLst>
                  <a:ext uri="{0D108BD9-81ED-4DB2-BD59-A6C34878D82A}">
                    <a16:rowId xmlns:a16="http://schemas.microsoft.com/office/drawing/2014/main" val="10003"/>
                  </a:ext>
                </a:extLst>
              </a:tr>
            </a:tbl>
          </a:graphicData>
        </a:graphic>
      </p:graphicFrame>
      <p:pic>
        <p:nvPicPr>
          <p:cNvPr id="466" name="Google Shape;466;g20a1b95666c_1_61"/>
          <p:cNvPicPr preferRelativeResize="0"/>
          <p:nvPr/>
        </p:nvPicPr>
        <p:blipFill>
          <a:blip r:embed="rId3">
            <a:alphaModFix/>
          </a:blip>
          <a:stretch>
            <a:fillRect/>
          </a:stretch>
        </p:blipFill>
        <p:spPr>
          <a:xfrm>
            <a:off x="8524525" y="2189575"/>
            <a:ext cx="3509101" cy="27241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
          <p:cNvSpPr txBox="1"/>
          <p:nvPr/>
        </p:nvSpPr>
        <p:spPr>
          <a:xfrm>
            <a:off x="2711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472" name="Google Shape;472;p7"/>
          <p:cNvPicPr preferRelativeResize="0"/>
          <p:nvPr/>
        </p:nvPicPr>
        <p:blipFill rotWithShape="1">
          <a:blip r:embed="rId3">
            <a:alphaModFix/>
          </a:blip>
          <a:srcRect/>
          <a:stretch/>
        </p:blipFill>
        <p:spPr>
          <a:xfrm>
            <a:off x="1688387" y="5721614"/>
            <a:ext cx="1023223" cy="1026582"/>
          </a:xfrm>
          <a:prstGeom prst="rect">
            <a:avLst/>
          </a:prstGeom>
          <a:noFill/>
          <a:ln>
            <a:noFill/>
          </a:ln>
        </p:spPr>
      </p:pic>
      <p:sp>
        <p:nvSpPr>
          <p:cNvPr id="473" name="Google Shape;473;p7"/>
          <p:cNvSpPr txBox="1"/>
          <p:nvPr/>
        </p:nvSpPr>
        <p:spPr>
          <a:xfrm>
            <a:off x="4700364" y="79698"/>
            <a:ext cx="2791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Feedback</a:t>
            </a:r>
            <a:endParaRPr sz="1800" b="0" i="0" u="none" strike="noStrike" cap="none">
              <a:solidFill>
                <a:schemeClr val="dk1"/>
              </a:solidFill>
              <a:latin typeface="Calibri"/>
              <a:ea typeface="Calibri"/>
              <a:cs typeface="Calibri"/>
              <a:sym typeface="Calibri"/>
            </a:endParaRPr>
          </a:p>
        </p:txBody>
      </p:sp>
      <p:sp>
        <p:nvSpPr>
          <p:cNvPr id="474" name="Google Shape;474;p7"/>
          <p:cNvSpPr txBox="1"/>
          <p:nvPr/>
        </p:nvSpPr>
        <p:spPr>
          <a:xfrm>
            <a:off x="3647943" y="5609186"/>
            <a:ext cx="5385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latin typeface="Calibri"/>
                <a:ea typeface="Calibri"/>
                <a:cs typeface="Calibri"/>
                <a:sym typeface="Calibri"/>
              </a:rPr>
              <a:t>https://forms.gle/1dB25dn7m25JeUHd7</a:t>
            </a:r>
            <a:r>
              <a:rPr lang="en-US"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pic>
        <p:nvPicPr>
          <p:cNvPr id="475" name="Google Shape;475;p7"/>
          <p:cNvPicPr preferRelativeResize="0"/>
          <p:nvPr/>
        </p:nvPicPr>
        <p:blipFill>
          <a:blip r:embed="rId4">
            <a:alphaModFix/>
          </a:blip>
          <a:stretch>
            <a:fillRect/>
          </a:stretch>
        </p:blipFill>
        <p:spPr>
          <a:xfrm>
            <a:off x="3806900" y="878598"/>
            <a:ext cx="4578188" cy="457818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23108c358c2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1</a:t>
            </a:r>
            <a:endParaRPr/>
          </a:p>
        </p:txBody>
      </p:sp>
      <p:sp>
        <p:nvSpPr>
          <p:cNvPr id="482" name="Google Shape;482;g23108c358c2_0_0"/>
          <p:cNvSpPr txBox="1">
            <a:spLocks noGrp="1"/>
          </p:cNvSpPr>
          <p:nvPr>
            <p:ph type="body" idx="1"/>
          </p:nvPr>
        </p:nvSpPr>
        <p:spPr>
          <a:xfrm>
            <a:off x="838200" y="1825625"/>
            <a:ext cx="10424400" cy="4351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A 34 year old software engineer presents to his GP with a productive cough that’s bugged him for the last 3 years or so. His grandfather had similar problems when he was 42. He has a 2 year pack history but quit 5 years ago. </a:t>
            </a:r>
            <a:endParaRPr/>
          </a:p>
          <a:p>
            <a:pPr marL="0" lvl="0" indent="0" algn="l" rtl="0">
              <a:spcBef>
                <a:spcPts val="1000"/>
              </a:spcBef>
              <a:spcAft>
                <a:spcPts val="0"/>
              </a:spcAft>
              <a:buNone/>
            </a:pPr>
            <a:r>
              <a:rPr lang="en-US"/>
              <a:t>What is the most likely finding on a chest CT of this patient?</a:t>
            </a:r>
            <a:endParaRPr/>
          </a:p>
          <a:p>
            <a:pPr marL="0" lvl="0" indent="0" algn="l" rtl="0">
              <a:spcBef>
                <a:spcPts val="1000"/>
              </a:spcBef>
              <a:spcAft>
                <a:spcPts val="0"/>
              </a:spcAft>
              <a:buNone/>
            </a:pPr>
            <a:endParaRPr/>
          </a:p>
          <a:p>
            <a:pPr marL="457200" lvl="0" indent="-342900" algn="l" rtl="0">
              <a:spcBef>
                <a:spcPts val="1000"/>
              </a:spcBef>
              <a:spcAft>
                <a:spcPts val="0"/>
              </a:spcAft>
              <a:buSzPts val="1800"/>
              <a:buAutoNum type="alphaLcPeriod"/>
            </a:pPr>
            <a:r>
              <a:rPr lang="en-US"/>
              <a:t>Signet ring sign</a:t>
            </a:r>
            <a:endParaRPr/>
          </a:p>
          <a:p>
            <a:pPr marL="457200" lvl="0" indent="-342900" algn="l" rtl="0">
              <a:spcBef>
                <a:spcPts val="0"/>
              </a:spcBef>
              <a:spcAft>
                <a:spcPts val="0"/>
              </a:spcAft>
              <a:buSzPts val="1800"/>
              <a:buAutoNum type="alphaLcPeriod"/>
            </a:pPr>
            <a:r>
              <a:rPr lang="en-US"/>
              <a:t>Centriacinar emphysema</a:t>
            </a:r>
            <a:endParaRPr/>
          </a:p>
          <a:p>
            <a:pPr marL="457200" lvl="0" indent="-342900" algn="l" rtl="0">
              <a:spcBef>
                <a:spcPts val="0"/>
              </a:spcBef>
              <a:spcAft>
                <a:spcPts val="0"/>
              </a:spcAft>
              <a:buSzPts val="1800"/>
              <a:buAutoNum type="alphaLcPeriod"/>
            </a:pPr>
            <a:r>
              <a:rPr lang="en-US"/>
              <a:t>Empyema</a:t>
            </a:r>
            <a:endParaRPr/>
          </a:p>
          <a:p>
            <a:pPr marL="457200" lvl="0" indent="-342900" algn="l" rtl="0">
              <a:spcBef>
                <a:spcPts val="0"/>
              </a:spcBef>
              <a:spcAft>
                <a:spcPts val="0"/>
              </a:spcAft>
              <a:buSzPts val="1800"/>
              <a:buAutoNum type="alphaLcPeriod"/>
            </a:pPr>
            <a:r>
              <a:rPr lang="en-US"/>
              <a:t>Panacinar emphysema</a:t>
            </a:r>
            <a:endParaRPr/>
          </a:p>
          <a:p>
            <a:pPr marL="457200" lvl="0" indent="-342900" algn="l" rtl="0">
              <a:spcBef>
                <a:spcPts val="0"/>
              </a:spcBef>
              <a:spcAft>
                <a:spcPts val="0"/>
              </a:spcAft>
              <a:buSzPts val="1800"/>
              <a:buAutoNum type="alphaLcPeriod"/>
            </a:pPr>
            <a:r>
              <a:rPr lang="en-US"/>
              <a:t>Prominent bronchial margins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23108c358c2_0_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1</a:t>
            </a:r>
            <a:endParaRPr/>
          </a:p>
        </p:txBody>
      </p:sp>
      <p:sp>
        <p:nvSpPr>
          <p:cNvPr id="489" name="Google Shape;489;g23108c358c2_0_7"/>
          <p:cNvSpPr txBox="1">
            <a:spLocks noGrp="1"/>
          </p:cNvSpPr>
          <p:nvPr>
            <p:ph type="body" idx="1"/>
          </p:nvPr>
        </p:nvSpPr>
        <p:spPr>
          <a:xfrm>
            <a:off x="838200" y="1825625"/>
            <a:ext cx="10424400" cy="4351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A 34 year old software engineer presents to his GP with a productive cough that’s bugged him for the last 3 years or so. His grandfather had similar problems when he was 42. He has a 2 year pack history but quit 5 years ago. </a:t>
            </a:r>
            <a:endParaRPr/>
          </a:p>
          <a:p>
            <a:pPr marL="0" lvl="0" indent="0" algn="l" rtl="0">
              <a:spcBef>
                <a:spcPts val="1000"/>
              </a:spcBef>
              <a:spcAft>
                <a:spcPts val="0"/>
              </a:spcAft>
              <a:buNone/>
            </a:pPr>
            <a:r>
              <a:rPr lang="en-US"/>
              <a:t>What is the most likely finding on a chest CT of this patient?</a:t>
            </a:r>
            <a:endParaRPr/>
          </a:p>
          <a:p>
            <a:pPr marL="0" lvl="0" indent="0" algn="l" rtl="0">
              <a:spcBef>
                <a:spcPts val="1000"/>
              </a:spcBef>
              <a:spcAft>
                <a:spcPts val="0"/>
              </a:spcAft>
              <a:buNone/>
            </a:pPr>
            <a:endParaRPr/>
          </a:p>
          <a:p>
            <a:pPr marL="457200" lvl="0" indent="-342900" algn="l" rtl="0">
              <a:spcBef>
                <a:spcPts val="1000"/>
              </a:spcBef>
              <a:spcAft>
                <a:spcPts val="0"/>
              </a:spcAft>
              <a:buSzPts val="1800"/>
              <a:buAutoNum type="alphaLcPeriod"/>
            </a:pPr>
            <a:r>
              <a:rPr lang="en-US"/>
              <a:t>Signet ring sign</a:t>
            </a:r>
            <a:endParaRPr/>
          </a:p>
          <a:p>
            <a:pPr marL="457200" lvl="0" indent="-342900" algn="l" rtl="0">
              <a:spcBef>
                <a:spcPts val="0"/>
              </a:spcBef>
              <a:spcAft>
                <a:spcPts val="0"/>
              </a:spcAft>
              <a:buSzPts val="1800"/>
              <a:buAutoNum type="alphaLcPeriod"/>
            </a:pPr>
            <a:r>
              <a:rPr lang="en-US"/>
              <a:t>Centriacinar emphysema</a:t>
            </a:r>
            <a:endParaRPr/>
          </a:p>
          <a:p>
            <a:pPr marL="457200" lvl="0" indent="-342900" algn="l" rtl="0">
              <a:spcBef>
                <a:spcPts val="0"/>
              </a:spcBef>
              <a:spcAft>
                <a:spcPts val="0"/>
              </a:spcAft>
              <a:buSzPts val="1800"/>
              <a:buAutoNum type="alphaLcPeriod"/>
            </a:pPr>
            <a:r>
              <a:rPr lang="en-US"/>
              <a:t>Empyema</a:t>
            </a:r>
            <a:endParaRPr/>
          </a:p>
          <a:p>
            <a:pPr marL="457200" lvl="0" indent="-342900" algn="l" rtl="0">
              <a:spcBef>
                <a:spcPts val="0"/>
              </a:spcBef>
              <a:spcAft>
                <a:spcPts val="0"/>
              </a:spcAft>
              <a:buClr>
                <a:srgbClr val="009900"/>
              </a:buClr>
              <a:buSzPts val="1800"/>
              <a:buAutoNum type="alphaLcPeriod"/>
            </a:pPr>
            <a:r>
              <a:rPr lang="en-US" b="1">
                <a:solidFill>
                  <a:srgbClr val="009900"/>
                </a:solidFill>
              </a:rPr>
              <a:t>Panacinar emphysema</a:t>
            </a:r>
            <a:endParaRPr b="1">
              <a:solidFill>
                <a:srgbClr val="009900"/>
              </a:solidFill>
            </a:endParaRPr>
          </a:p>
          <a:p>
            <a:pPr marL="457200" lvl="0" indent="-342900" algn="l" rtl="0">
              <a:spcBef>
                <a:spcPts val="0"/>
              </a:spcBef>
              <a:spcAft>
                <a:spcPts val="0"/>
              </a:spcAft>
              <a:buSzPts val="1800"/>
              <a:buAutoNum type="alphaLcPeriod"/>
            </a:pPr>
            <a:r>
              <a:rPr lang="en-US"/>
              <a:t>Prominent bronchial margins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2f5346ca06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28" name="Google Shape;128;g22f5346ca06_0_0"/>
          <p:cNvSpPr txBox="1">
            <a:spLocks noGrp="1"/>
          </p:cNvSpPr>
          <p:nvPr>
            <p:ph type="body" idx="1"/>
          </p:nvPr>
        </p:nvSpPr>
        <p:spPr>
          <a:xfrm>
            <a:off x="678900" y="1825625"/>
            <a:ext cx="5340900" cy="4351200"/>
          </a:xfrm>
          <a:prstGeom prst="rect">
            <a:avLst/>
          </a:prstGeom>
          <a:solidFill>
            <a:srgbClr val="EAD1DC"/>
          </a:solidFill>
        </p:spPr>
        <p:txBody>
          <a:bodyPr spcFirstLastPara="1" wrap="square" lIns="91425" tIns="45700" rIns="91425" bIns="45700" anchor="t" anchorCtr="0">
            <a:normAutofit/>
          </a:bodyPr>
          <a:lstStyle/>
          <a:p>
            <a:pPr marL="0" lvl="0" indent="0" algn="l" rtl="0">
              <a:spcBef>
                <a:spcPts val="1000"/>
              </a:spcBef>
              <a:spcAft>
                <a:spcPts val="0"/>
              </a:spcAft>
              <a:buNone/>
            </a:pPr>
            <a:r>
              <a:rPr lang="en-US"/>
              <a:t>TYPE 1</a:t>
            </a:r>
            <a:endParaRPr/>
          </a:p>
          <a:p>
            <a:pPr marL="457200" lvl="0" indent="-342900" algn="l" rtl="0">
              <a:spcBef>
                <a:spcPts val="1000"/>
              </a:spcBef>
              <a:spcAft>
                <a:spcPts val="0"/>
              </a:spcAft>
              <a:buSzPts val="1800"/>
              <a:buChar char="-"/>
            </a:pPr>
            <a:r>
              <a:rPr lang="en-US" b="1"/>
              <a:t>Restrictive </a:t>
            </a:r>
            <a:endParaRPr b="1"/>
          </a:p>
          <a:p>
            <a:pPr marL="457200" lvl="0" indent="0" algn="l" rtl="0">
              <a:spcBef>
                <a:spcPts val="1000"/>
              </a:spcBef>
              <a:spcAft>
                <a:spcPts val="0"/>
              </a:spcAft>
              <a:buNone/>
            </a:pPr>
            <a:r>
              <a:rPr lang="en-US"/>
              <a:t>→ Problem getting </a:t>
            </a:r>
            <a:r>
              <a:rPr lang="en-US" b="1"/>
              <a:t>air IN</a:t>
            </a:r>
            <a:endParaRPr b="1"/>
          </a:p>
          <a:p>
            <a:pPr marL="457200" lvl="0" indent="0" algn="l" rtl="0">
              <a:spcBef>
                <a:spcPts val="1000"/>
              </a:spcBef>
              <a:spcAft>
                <a:spcPts val="0"/>
              </a:spcAft>
              <a:buNone/>
            </a:pPr>
            <a:r>
              <a:rPr lang="en-US"/>
              <a:t>→ More airway </a:t>
            </a:r>
            <a:r>
              <a:rPr lang="en-US" b="1"/>
              <a:t>scarring</a:t>
            </a:r>
            <a:endParaRPr b="1"/>
          </a:p>
          <a:p>
            <a:pPr marL="457200" lvl="0" indent="-342900" algn="l" rtl="0">
              <a:spcBef>
                <a:spcPts val="1000"/>
              </a:spcBef>
              <a:spcAft>
                <a:spcPts val="0"/>
              </a:spcAft>
              <a:buSzPts val="1800"/>
              <a:buChar char="-"/>
            </a:pPr>
            <a:r>
              <a:rPr lang="en-US"/>
              <a:t>Pulmonary fibrosis, sarcoidosis, Goodpasture’s (ILDs)</a:t>
            </a:r>
            <a:endParaRPr/>
          </a:p>
          <a:p>
            <a:pPr marL="457200" lvl="0" indent="-342900" algn="l" rtl="0">
              <a:spcBef>
                <a:spcPts val="0"/>
              </a:spcBef>
              <a:spcAft>
                <a:spcPts val="0"/>
              </a:spcAft>
              <a:buSzPts val="1800"/>
              <a:buChar char="-"/>
            </a:pPr>
            <a:r>
              <a:rPr lang="en-US"/>
              <a:t>Low O2 and </a:t>
            </a:r>
            <a:r>
              <a:rPr lang="en-US" b="1"/>
              <a:t>NORMAL CO2</a:t>
            </a:r>
            <a:endParaRPr b="1"/>
          </a:p>
          <a:p>
            <a:pPr marL="457200" lvl="0" indent="-342900" algn="l" rtl="0">
              <a:spcBef>
                <a:spcPts val="0"/>
              </a:spcBef>
              <a:spcAft>
                <a:spcPts val="0"/>
              </a:spcAft>
              <a:buSzPts val="1800"/>
              <a:buChar char="-"/>
            </a:pPr>
            <a:r>
              <a:rPr lang="en-US" b="1"/>
              <a:t>FVC &lt; 0.8</a:t>
            </a:r>
            <a:endParaRPr b="1"/>
          </a:p>
        </p:txBody>
      </p:sp>
      <p:sp>
        <p:nvSpPr>
          <p:cNvPr id="129" name="Google Shape;129;g22f5346ca06_0_0"/>
          <p:cNvSpPr txBox="1">
            <a:spLocks noGrp="1"/>
          </p:cNvSpPr>
          <p:nvPr>
            <p:ph type="body" idx="2"/>
          </p:nvPr>
        </p:nvSpPr>
        <p:spPr>
          <a:xfrm>
            <a:off x="6172200" y="1825625"/>
            <a:ext cx="5614800" cy="4351200"/>
          </a:xfrm>
          <a:prstGeom prst="rect">
            <a:avLst/>
          </a:prstGeom>
          <a:solidFill>
            <a:srgbClr val="D0E0E3"/>
          </a:solidFill>
        </p:spPr>
        <p:txBody>
          <a:bodyPr spcFirstLastPara="1" wrap="square" lIns="91425" tIns="45700" rIns="91425" bIns="45700" anchor="t" anchorCtr="0">
            <a:normAutofit/>
          </a:bodyPr>
          <a:lstStyle/>
          <a:p>
            <a:pPr marL="0" lvl="0" indent="0" algn="l" rtl="0">
              <a:spcBef>
                <a:spcPts val="1000"/>
              </a:spcBef>
              <a:spcAft>
                <a:spcPts val="0"/>
              </a:spcAft>
              <a:buNone/>
            </a:pPr>
            <a:r>
              <a:rPr lang="en-US"/>
              <a:t>TYPE 2</a:t>
            </a:r>
            <a:endParaRPr/>
          </a:p>
          <a:p>
            <a:pPr marL="457200" lvl="0" indent="-342900" algn="l" rtl="0">
              <a:spcBef>
                <a:spcPts val="1000"/>
              </a:spcBef>
              <a:spcAft>
                <a:spcPts val="0"/>
              </a:spcAft>
              <a:buSzPts val="1800"/>
              <a:buChar char="-"/>
            </a:pPr>
            <a:r>
              <a:rPr lang="en-US" b="1"/>
              <a:t>Obstructive</a:t>
            </a:r>
            <a:endParaRPr b="1"/>
          </a:p>
          <a:p>
            <a:pPr marL="457200" lvl="0" indent="0" algn="l" rtl="0">
              <a:spcBef>
                <a:spcPts val="1000"/>
              </a:spcBef>
              <a:spcAft>
                <a:spcPts val="0"/>
              </a:spcAft>
              <a:buNone/>
            </a:pPr>
            <a:r>
              <a:rPr lang="en-US"/>
              <a:t>→ Problem getting</a:t>
            </a:r>
            <a:r>
              <a:rPr lang="en-US" b="1"/>
              <a:t> air OUT</a:t>
            </a:r>
            <a:endParaRPr b="1"/>
          </a:p>
          <a:p>
            <a:pPr marL="457200" lvl="0" indent="0" algn="l" rtl="0">
              <a:spcBef>
                <a:spcPts val="1000"/>
              </a:spcBef>
              <a:spcAft>
                <a:spcPts val="0"/>
              </a:spcAft>
              <a:buNone/>
            </a:pPr>
            <a:r>
              <a:rPr lang="en-US"/>
              <a:t>→ More mucus + </a:t>
            </a:r>
            <a:r>
              <a:rPr lang="en-US" b="1"/>
              <a:t>lumen blockage</a:t>
            </a:r>
            <a:endParaRPr b="1"/>
          </a:p>
          <a:p>
            <a:pPr marL="457200" lvl="0" indent="-342900" algn="l" rtl="0">
              <a:spcBef>
                <a:spcPts val="1000"/>
              </a:spcBef>
              <a:spcAft>
                <a:spcPts val="0"/>
              </a:spcAft>
              <a:buSzPts val="1800"/>
              <a:buChar char="-"/>
            </a:pPr>
            <a:r>
              <a:rPr lang="en-US"/>
              <a:t>COPD, asthma, CF, bronchiectasis, (bronchiolitis)</a:t>
            </a:r>
            <a:endParaRPr/>
          </a:p>
          <a:p>
            <a:pPr marL="457200" lvl="0" indent="-342900" algn="l" rtl="0">
              <a:spcBef>
                <a:spcPts val="0"/>
              </a:spcBef>
              <a:spcAft>
                <a:spcPts val="0"/>
              </a:spcAft>
              <a:buSzPts val="1800"/>
              <a:buChar char="-"/>
            </a:pPr>
            <a:r>
              <a:rPr lang="en-US"/>
              <a:t>Low O2 and </a:t>
            </a:r>
            <a:r>
              <a:rPr lang="en-US" b="1"/>
              <a:t>RAISED CO2</a:t>
            </a:r>
            <a:endParaRPr b="1"/>
          </a:p>
          <a:p>
            <a:pPr marL="457200" lvl="0" indent="-342900" algn="l" rtl="0">
              <a:spcBef>
                <a:spcPts val="0"/>
              </a:spcBef>
              <a:spcAft>
                <a:spcPts val="0"/>
              </a:spcAft>
              <a:buSzPts val="1800"/>
              <a:buChar char="-"/>
            </a:pPr>
            <a:r>
              <a:rPr lang="en-US" b="1"/>
              <a:t>FEV1:FVC &lt; 0.7</a:t>
            </a:r>
            <a:endParaRPr b="1"/>
          </a:p>
        </p:txBody>
      </p:sp>
      <p:sp>
        <p:nvSpPr>
          <p:cNvPr id="130" name="Google Shape;130;g22f5346ca06_0_0"/>
          <p:cNvSpPr txBox="1">
            <a:spLocks noGrp="1"/>
          </p:cNvSpPr>
          <p:nvPr>
            <p:ph type="title"/>
          </p:nvPr>
        </p:nvSpPr>
        <p:spPr>
          <a:xfrm>
            <a:off x="838200" y="3651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solidFill>
                  <a:srgbClr val="FFFFFF"/>
                </a:solidFill>
              </a:rPr>
              <a:t>RESPIRATORY FAILURE</a:t>
            </a:r>
            <a:endParaRPr>
              <a:solidFill>
                <a:srgbClr val="FFFFFF"/>
              </a:solidFill>
            </a:endParaRPr>
          </a:p>
        </p:txBody>
      </p:sp>
      <p:sp>
        <p:nvSpPr>
          <p:cNvPr id="131" name="Google Shape;131;g22f5346ca06_0_0"/>
          <p:cNvSpPr txBox="1"/>
          <p:nvPr/>
        </p:nvSpPr>
        <p:spPr>
          <a:xfrm>
            <a:off x="8847775" y="1013725"/>
            <a:ext cx="2594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highlight>
                  <a:srgbClr val="FFC000"/>
                </a:highlight>
                <a:latin typeface="Calibri"/>
                <a:ea typeface="Calibri"/>
                <a:cs typeface="Calibri"/>
                <a:sym typeface="Calibri"/>
              </a:rPr>
              <a:t>HYPOXAEMIA with systemic effects, +/- hypercapnea</a:t>
            </a:r>
            <a:endParaRPr sz="1600">
              <a:highlight>
                <a:srgbClr val="FFC000"/>
              </a:highlight>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g23108c358c2_0_1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2</a:t>
            </a:r>
            <a:endParaRPr/>
          </a:p>
        </p:txBody>
      </p:sp>
      <p:sp>
        <p:nvSpPr>
          <p:cNvPr id="496" name="Google Shape;496;g23108c358c2_0_13"/>
          <p:cNvSpPr txBox="1">
            <a:spLocks noGrp="1"/>
          </p:cNvSpPr>
          <p:nvPr>
            <p:ph type="body" idx="1"/>
          </p:nvPr>
        </p:nvSpPr>
        <p:spPr>
          <a:xfrm>
            <a:off x="838200" y="1825625"/>
            <a:ext cx="101070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A 67 year old male is currently in hospital for treatment of a pneumonia. He has a past medical history of cystic fibrosis and produces copious volumes of thick green phlegm. Spirometry reveals an FEV1:FVC of 0.64. What investigation is diagnostic for the most likely differential?</a:t>
            </a:r>
            <a:endParaRPr/>
          </a:p>
          <a:p>
            <a:pPr marL="457200" lvl="0" indent="-342900" algn="l" rtl="0">
              <a:spcBef>
                <a:spcPts val="1000"/>
              </a:spcBef>
              <a:spcAft>
                <a:spcPts val="0"/>
              </a:spcAft>
              <a:buSzPts val="1800"/>
              <a:buAutoNum type="alphaLcPeriod"/>
            </a:pPr>
            <a:r>
              <a:rPr lang="en-US"/>
              <a:t>Chest X ray</a:t>
            </a:r>
            <a:endParaRPr/>
          </a:p>
          <a:p>
            <a:pPr marL="457200" lvl="0" indent="-342900" algn="l" rtl="0">
              <a:spcBef>
                <a:spcPts val="0"/>
              </a:spcBef>
              <a:spcAft>
                <a:spcPts val="0"/>
              </a:spcAft>
              <a:buSzPts val="1800"/>
              <a:buAutoNum type="alphaLcPeriod"/>
            </a:pPr>
            <a:r>
              <a:rPr lang="en-US"/>
              <a:t>Sputum MC &amp; S</a:t>
            </a:r>
            <a:endParaRPr/>
          </a:p>
          <a:p>
            <a:pPr marL="457200" lvl="0" indent="-342900" algn="l" rtl="0">
              <a:spcBef>
                <a:spcPts val="0"/>
              </a:spcBef>
              <a:spcAft>
                <a:spcPts val="0"/>
              </a:spcAft>
              <a:buSzPts val="1800"/>
              <a:buAutoNum type="alphaLcPeriod"/>
            </a:pPr>
            <a:r>
              <a:rPr lang="en-US"/>
              <a:t>Bronchoscopy biopsy</a:t>
            </a:r>
            <a:endParaRPr/>
          </a:p>
          <a:p>
            <a:pPr marL="457200" lvl="0" indent="-342900" algn="l" rtl="0">
              <a:spcBef>
                <a:spcPts val="0"/>
              </a:spcBef>
              <a:spcAft>
                <a:spcPts val="0"/>
              </a:spcAft>
              <a:buSzPts val="1800"/>
              <a:buAutoNum type="alphaLcPeriod"/>
            </a:pPr>
            <a:r>
              <a:rPr lang="en-US"/>
              <a:t>Non-contrast CT chest</a:t>
            </a:r>
            <a:endParaRPr/>
          </a:p>
          <a:p>
            <a:pPr marL="457200" lvl="0" indent="-342900" algn="l" rtl="0">
              <a:spcBef>
                <a:spcPts val="0"/>
              </a:spcBef>
              <a:spcAft>
                <a:spcPts val="0"/>
              </a:spcAft>
              <a:buSzPts val="1800"/>
              <a:buAutoNum type="alphaLcPeriod"/>
            </a:pPr>
            <a:r>
              <a:rPr lang="en-US"/>
              <a:t>High resolution CT chest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23108c358c2_0_2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2</a:t>
            </a:r>
            <a:endParaRPr/>
          </a:p>
        </p:txBody>
      </p:sp>
      <p:sp>
        <p:nvSpPr>
          <p:cNvPr id="503" name="Google Shape;503;g23108c358c2_0_20"/>
          <p:cNvSpPr txBox="1">
            <a:spLocks noGrp="1"/>
          </p:cNvSpPr>
          <p:nvPr>
            <p:ph type="body" idx="1"/>
          </p:nvPr>
        </p:nvSpPr>
        <p:spPr>
          <a:xfrm>
            <a:off x="838200" y="1825625"/>
            <a:ext cx="101070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A 67 year old male is currently in hospital for treatment of a pneumonia. He has a past medical history of cystic fibrosis and produces copious volumes of thick green phlegm. Spirometry reveals an FEV1:FVC of 0.64. What investigation is diagnostic for the most likely differential?</a:t>
            </a:r>
            <a:endParaRPr/>
          </a:p>
          <a:p>
            <a:pPr marL="457200" lvl="0" indent="-342900" algn="l" rtl="0">
              <a:spcBef>
                <a:spcPts val="1000"/>
              </a:spcBef>
              <a:spcAft>
                <a:spcPts val="0"/>
              </a:spcAft>
              <a:buSzPts val="1800"/>
              <a:buAutoNum type="alphaLcPeriod"/>
            </a:pPr>
            <a:r>
              <a:rPr lang="en-US"/>
              <a:t>Chest X ray</a:t>
            </a:r>
            <a:endParaRPr/>
          </a:p>
          <a:p>
            <a:pPr marL="457200" lvl="0" indent="-342900" algn="l" rtl="0">
              <a:spcBef>
                <a:spcPts val="0"/>
              </a:spcBef>
              <a:spcAft>
                <a:spcPts val="0"/>
              </a:spcAft>
              <a:buSzPts val="1800"/>
              <a:buAutoNum type="alphaLcPeriod"/>
            </a:pPr>
            <a:r>
              <a:rPr lang="en-US"/>
              <a:t>Sputum MC &amp; S</a:t>
            </a:r>
            <a:endParaRPr/>
          </a:p>
          <a:p>
            <a:pPr marL="457200" lvl="0" indent="-342900" algn="l" rtl="0">
              <a:spcBef>
                <a:spcPts val="0"/>
              </a:spcBef>
              <a:spcAft>
                <a:spcPts val="0"/>
              </a:spcAft>
              <a:buSzPts val="1800"/>
              <a:buAutoNum type="alphaLcPeriod"/>
            </a:pPr>
            <a:r>
              <a:rPr lang="en-US"/>
              <a:t>Bronchoscopy biopsy</a:t>
            </a:r>
            <a:endParaRPr/>
          </a:p>
          <a:p>
            <a:pPr marL="457200" lvl="0" indent="-342900" algn="l" rtl="0">
              <a:spcBef>
                <a:spcPts val="0"/>
              </a:spcBef>
              <a:spcAft>
                <a:spcPts val="0"/>
              </a:spcAft>
              <a:buSzPts val="1800"/>
              <a:buAutoNum type="alphaLcPeriod"/>
            </a:pPr>
            <a:r>
              <a:rPr lang="en-US"/>
              <a:t>Non-contrast CT chest</a:t>
            </a:r>
            <a:endParaRPr/>
          </a:p>
          <a:p>
            <a:pPr marL="457200" lvl="0" indent="-342900" algn="l" rtl="0">
              <a:spcBef>
                <a:spcPts val="0"/>
              </a:spcBef>
              <a:spcAft>
                <a:spcPts val="0"/>
              </a:spcAft>
              <a:buClr>
                <a:srgbClr val="009900"/>
              </a:buClr>
              <a:buSzPts val="1800"/>
              <a:buAutoNum type="alphaLcPeriod"/>
            </a:pPr>
            <a:r>
              <a:rPr lang="en-US" b="1">
                <a:solidFill>
                  <a:srgbClr val="009900"/>
                </a:solidFill>
              </a:rPr>
              <a:t>High resolution CT chest </a:t>
            </a:r>
            <a:endParaRPr b="1">
              <a:solidFill>
                <a:srgbClr val="0099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3108c358c2_0_2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3</a:t>
            </a:r>
            <a:endParaRPr/>
          </a:p>
        </p:txBody>
      </p:sp>
      <p:sp>
        <p:nvSpPr>
          <p:cNvPr id="510" name="Google Shape;510;g23108c358c2_0_26"/>
          <p:cNvSpPr txBox="1">
            <a:spLocks noGrp="1"/>
          </p:cNvSpPr>
          <p:nvPr>
            <p:ph type="body" idx="1"/>
          </p:nvPr>
        </p:nvSpPr>
        <p:spPr>
          <a:xfrm>
            <a:off x="838200" y="1825625"/>
            <a:ext cx="9651600" cy="4351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A 65 year old chronic smoker has come in with breathing problems. Spirometry reveals a restrictive picture. Which of the following statements is incorrect?</a:t>
            </a:r>
            <a:endParaRPr/>
          </a:p>
          <a:p>
            <a:pPr marL="0" lvl="0" indent="0" algn="l" rtl="0">
              <a:spcBef>
                <a:spcPts val="1000"/>
              </a:spcBef>
              <a:spcAft>
                <a:spcPts val="0"/>
              </a:spcAft>
              <a:buNone/>
            </a:pPr>
            <a:endParaRPr/>
          </a:p>
          <a:p>
            <a:pPr marL="457200" lvl="0" indent="-342900" algn="l" rtl="0">
              <a:spcBef>
                <a:spcPts val="1000"/>
              </a:spcBef>
              <a:spcAft>
                <a:spcPts val="0"/>
              </a:spcAft>
              <a:buSzPts val="1800"/>
              <a:buAutoNum type="alphaLcPeriod"/>
            </a:pPr>
            <a:r>
              <a:rPr lang="en-US"/>
              <a:t>Restrictive disease causes airway scarring</a:t>
            </a:r>
            <a:endParaRPr/>
          </a:p>
          <a:p>
            <a:pPr marL="457200" lvl="0" indent="-342900" algn="l" rtl="0">
              <a:spcBef>
                <a:spcPts val="0"/>
              </a:spcBef>
              <a:spcAft>
                <a:spcPts val="0"/>
              </a:spcAft>
              <a:buSzPts val="1800"/>
              <a:buAutoNum type="alphaLcPeriod"/>
            </a:pPr>
            <a:r>
              <a:rPr lang="en-US"/>
              <a:t>Risperidone is a first line treatment to alleviate symptoms</a:t>
            </a:r>
            <a:endParaRPr/>
          </a:p>
          <a:p>
            <a:pPr marL="457200" lvl="0" indent="-342900" algn="l" rtl="0">
              <a:spcBef>
                <a:spcPts val="0"/>
              </a:spcBef>
              <a:spcAft>
                <a:spcPts val="0"/>
              </a:spcAft>
              <a:buSzPts val="1800"/>
              <a:buAutoNum type="alphaLcPeriod"/>
            </a:pPr>
            <a:r>
              <a:rPr lang="en-US"/>
              <a:t>A chest HRCT in this patient would most likely show a ground glass appearance</a:t>
            </a:r>
            <a:endParaRPr/>
          </a:p>
          <a:p>
            <a:pPr marL="457200" lvl="0" indent="-342900" algn="l" rtl="0">
              <a:spcBef>
                <a:spcPts val="0"/>
              </a:spcBef>
              <a:spcAft>
                <a:spcPts val="0"/>
              </a:spcAft>
              <a:buSzPts val="1800"/>
              <a:buAutoNum type="alphaLcPeriod"/>
            </a:pPr>
            <a:r>
              <a:rPr lang="en-US"/>
              <a:t>The most common cause is idiopathic</a:t>
            </a:r>
            <a:endParaRPr/>
          </a:p>
          <a:p>
            <a:pPr marL="457200" lvl="0" indent="-342900" algn="l" rtl="0">
              <a:spcBef>
                <a:spcPts val="0"/>
              </a:spcBef>
              <a:spcAft>
                <a:spcPts val="0"/>
              </a:spcAft>
              <a:buSzPts val="1800"/>
              <a:buAutoNum type="alphaLcPeriod"/>
            </a:pPr>
            <a:r>
              <a:rPr lang="en-US"/>
              <a:t>The patient would most likely be suffering from a chronic dry cough</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230faee6a98_1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3</a:t>
            </a:r>
            <a:endParaRPr/>
          </a:p>
        </p:txBody>
      </p:sp>
      <p:sp>
        <p:nvSpPr>
          <p:cNvPr id="517" name="Google Shape;517;g230faee6a98_1_0"/>
          <p:cNvSpPr txBox="1">
            <a:spLocks noGrp="1"/>
          </p:cNvSpPr>
          <p:nvPr>
            <p:ph type="body" idx="1"/>
          </p:nvPr>
        </p:nvSpPr>
        <p:spPr>
          <a:xfrm>
            <a:off x="838200" y="1825625"/>
            <a:ext cx="9651600" cy="4351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A 65 year old chronic smoker has come in with breathing problems. Spirometry reveals a restrictive picture. Which of the following statements is incorrect?</a:t>
            </a:r>
            <a:endParaRPr/>
          </a:p>
          <a:p>
            <a:pPr marL="0" lvl="0" indent="0" algn="l" rtl="0">
              <a:spcBef>
                <a:spcPts val="1000"/>
              </a:spcBef>
              <a:spcAft>
                <a:spcPts val="0"/>
              </a:spcAft>
              <a:buNone/>
            </a:pPr>
            <a:endParaRPr/>
          </a:p>
          <a:p>
            <a:pPr marL="457200" lvl="0" indent="-342900" algn="l" rtl="0">
              <a:spcBef>
                <a:spcPts val="1000"/>
              </a:spcBef>
              <a:spcAft>
                <a:spcPts val="0"/>
              </a:spcAft>
              <a:buSzPts val="1800"/>
              <a:buAutoNum type="alphaLcPeriod"/>
            </a:pPr>
            <a:r>
              <a:rPr lang="en-US"/>
              <a:t>Restrictive disease causes airway scarring</a:t>
            </a:r>
            <a:endParaRPr/>
          </a:p>
          <a:p>
            <a:pPr marL="457200" lvl="0" indent="-342900" algn="l" rtl="0">
              <a:spcBef>
                <a:spcPts val="0"/>
              </a:spcBef>
              <a:spcAft>
                <a:spcPts val="0"/>
              </a:spcAft>
              <a:buClr>
                <a:srgbClr val="3BA33B"/>
              </a:buClr>
              <a:buSzPts val="1800"/>
              <a:buAutoNum type="alphaLcPeriod"/>
            </a:pPr>
            <a:r>
              <a:rPr lang="en-US" b="1">
                <a:solidFill>
                  <a:srgbClr val="3BA33B"/>
                </a:solidFill>
              </a:rPr>
              <a:t>Risperidone is a first line treatment to alleviate symptoms</a:t>
            </a:r>
            <a:endParaRPr b="1">
              <a:solidFill>
                <a:srgbClr val="3BA33B"/>
              </a:solidFill>
            </a:endParaRPr>
          </a:p>
          <a:p>
            <a:pPr marL="457200" lvl="0" indent="-342900" algn="l" rtl="0">
              <a:spcBef>
                <a:spcPts val="0"/>
              </a:spcBef>
              <a:spcAft>
                <a:spcPts val="0"/>
              </a:spcAft>
              <a:buSzPts val="1800"/>
              <a:buAutoNum type="alphaLcPeriod"/>
            </a:pPr>
            <a:r>
              <a:rPr lang="en-US"/>
              <a:t>A chest HRCT in this patient would most likely show a ground glass appearance</a:t>
            </a:r>
            <a:endParaRPr/>
          </a:p>
          <a:p>
            <a:pPr marL="457200" lvl="0" indent="-342900" algn="l" rtl="0">
              <a:spcBef>
                <a:spcPts val="0"/>
              </a:spcBef>
              <a:spcAft>
                <a:spcPts val="0"/>
              </a:spcAft>
              <a:buSzPts val="1800"/>
              <a:buAutoNum type="alphaLcPeriod"/>
            </a:pPr>
            <a:r>
              <a:rPr lang="en-US"/>
              <a:t>The most common cause is idiopathic</a:t>
            </a:r>
            <a:endParaRPr/>
          </a:p>
          <a:p>
            <a:pPr marL="457200" lvl="0" indent="-342900" algn="l" rtl="0">
              <a:spcBef>
                <a:spcPts val="0"/>
              </a:spcBef>
              <a:spcAft>
                <a:spcPts val="0"/>
              </a:spcAft>
              <a:buSzPts val="1800"/>
              <a:buAutoNum type="alphaLcPeriod"/>
            </a:pPr>
            <a:r>
              <a:rPr lang="en-US"/>
              <a:t>The patient would most likely be suffering from a chronic dry cough</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230faee6a98_1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4</a:t>
            </a:r>
            <a:endParaRPr/>
          </a:p>
        </p:txBody>
      </p:sp>
      <p:sp>
        <p:nvSpPr>
          <p:cNvPr id="524" name="Google Shape;524;g230faee6a98_1_6"/>
          <p:cNvSpPr txBox="1">
            <a:spLocks noGrp="1"/>
          </p:cNvSpPr>
          <p:nvPr>
            <p:ph type="body" idx="1"/>
          </p:nvPr>
        </p:nvSpPr>
        <p:spPr>
          <a:xfrm>
            <a:off x="838200" y="1825625"/>
            <a:ext cx="10079400" cy="4351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A 56 year old man with a 4 month haemoptysis history has come to his GP after concerns he has gained severe amounts of weight recently while making little changes to his diet. His face appears red in complexion and his abdomen shows central obesity. On examination he has a fixed constricted pupil and a droopy eyelid on the right hand side. What is the most likely culprit?</a:t>
            </a:r>
            <a:endParaRPr/>
          </a:p>
          <a:p>
            <a:pPr marL="457200" lvl="0" indent="-342900" algn="l" rtl="0">
              <a:spcBef>
                <a:spcPts val="1000"/>
              </a:spcBef>
              <a:spcAft>
                <a:spcPts val="0"/>
              </a:spcAft>
              <a:buSzPts val="1800"/>
              <a:buAutoNum type="alphaLcPeriod"/>
            </a:pPr>
            <a:r>
              <a:rPr lang="en-US"/>
              <a:t>Small cell lung cancer</a:t>
            </a:r>
            <a:endParaRPr/>
          </a:p>
          <a:p>
            <a:pPr marL="457200" lvl="0" indent="-342900" algn="l" rtl="0">
              <a:spcBef>
                <a:spcPts val="0"/>
              </a:spcBef>
              <a:spcAft>
                <a:spcPts val="0"/>
              </a:spcAft>
              <a:buSzPts val="1800"/>
              <a:buAutoNum type="alphaLcPeriod"/>
            </a:pPr>
            <a:r>
              <a:rPr lang="en-US"/>
              <a:t>Small cell lung cancer with a Pancoast tumour</a:t>
            </a:r>
            <a:endParaRPr/>
          </a:p>
          <a:p>
            <a:pPr marL="457200" lvl="0" indent="-342900" algn="l" rtl="0">
              <a:spcBef>
                <a:spcPts val="0"/>
              </a:spcBef>
              <a:spcAft>
                <a:spcPts val="0"/>
              </a:spcAft>
              <a:buSzPts val="1800"/>
              <a:buAutoNum type="alphaLcPeriod"/>
            </a:pPr>
            <a:r>
              <a:rPr lang="en-US"/>
              <a:t>Squamous cell lung cancer with a Pancoast tumour</a:t>
            </a:r>
            <a:endParaRPr/>
          </a:p>
          <a:p>
            <a:pPr marL="457200" lvl="0" indent="-342900" algn="l" rtl="0">
              <a:spcBef>
                <a:spcPts val="0"/>
              </a:spcBef>
              <a:spcAft>
                <a:spcPts val="0"/>
              </a:spcAft>
              <a:buSzPts val="1800"/>
              <a:buAutoNum type="alphaLcPeriod"/>
            </a:pPr>
            <a:r>
              <a:rPr lang="en-US"/>
              <a:t>Squamous cell lung cancer</a:t>
            </a:r>
            <a:endParaRPr/>
          </a:p>
          <a:p>
            <a:pPr marL="457200" lvl="0" indent="-342900" algn="l" rtl="0">
              <a:spcBef>
                <a:spcPts val="0"/>
              </a:spcBef>
              <a:spcAft>
                <a:spcPts val="0"/>
              </a:spcAft>
              <a:buSzPts val="1800"/>
              <a:buAutoNum type="alphaLcPeriod"/>
            </a:pPr>
            <a:r>
              <a:rPr lang="en-US"/>
              <a:t>Adenocarcinoma with a Pancoast tumour</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230faee6a98_1_1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4</a:t>
            </a:r>
            <a:endParaRPr/>
          </a:p>
        </p:txBody>
      </p:sp>
      <p:sp>
        <p:nvSpPr>
          <p:cNvPr id="531" name="Google Shape;531;g230faee6a98_1_13"/>
          <p:cNvSpPr txBox="1">
            <a:spLocks noGrp="1"/>
          </p:cNvSpPr>
          <p:nvPr>
            <p:ph type="body" idx="1"/>
          </p:nvPr>
        </p:nvSpPr>
        <p:spPr>
          <a:xfrm>
            <a:off x="838200" y="1825625"/>
            <a:ext cx="10079400" cy="4351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A 56 year old man with a 4 month haemoptysis history has come to his GP after concerns he has gained severe amounts of weight recently while making little changes to his diet. His face appears red in complexion and his abdomen shows central obesity. On examination he has a fixed constricted pupil and a droopy eyelid on the right hand side. What is the most likely culprit?</a:t>
            </a:r>
            <a:endParaRPr/>
          </a:p>
          <a:p>
            <a:pPr marL="457200" lvl="0" indent="-342900" algn="l" rtl="0">
              <a:spcBef>
                <a:spcPts val="1000"/>
              </a:spcBef>
              <a:spcAft>
                <a:spcPts val="0"/>
              </a:spcAft>
              <a:buSzPts val="1800"/>
              <a:buAutoNum type="alphaLcPeriod"/>
            </a:pPr>
            <a:r>
              <a:rPr lang="en-US"/>
              <a:t>Small cell lung cancer</a:t>
            </a:r>
            <a:endParaRPr/>
          </a:p>
          <a:p>
            <a:pPr marL="457200" lvl="0" indent="-342900" algn="l" rtl="0">
              <a:spcBef>
                <a:spcPts val="0"/>
              </a:spcBef>
              <a:spcAft>
                <a:spcPts val="0"/>
              </a:spcAft>
              <a:buClr>
                <a:srgbClr val="009900"/>
              </a:buClr>
              <a:buSzPts val="1800"/>
              <a:buAutoNum type="alphaLcPeriod"/>
            </a:pPr>
            <a:r>
              <a:rPr lang="en-US" b="1">
                <a:solidFill>
                  <a:srgbClr val="009900"/>
                </a:solidFill>
              </a:rPr>
              <a:t>Small cell lung cancer with a Pancoast tumour</a:t>
            </a:r>
            <a:endParaRPr b="1">
              <a:solidFill>
                <a:srgbClr val="009900"/>
              </a:solidFill>
            </a:endParaRPr>
          </a:p>
          <a:p>
            <a:pPr marL="457200" lvl="0" indent="-342900" algn="l" rtl="0">
              <a:spcBef>
                <a:spcPts val="0"/>
              </a:spcBef>
              <a:spcAft>
                <a:spcPts val="0"/>
              </a:spcAft>
              <a:buSzPts val="1800"/>
              <a:buAutoNum type="alphaLcPeriod"/>
            </a:pPr>
            <a:r>
              <a:rPr lang="en-US"/>
              <a:t>Squamous cell lung cancer with a Pancoast tumour</a:t>
            </a:r>
            <a:endParaRPr/>
          </a:p>
          <a:p>
            <a:pPr marL="457200" lvl="0" indent="-342900" algn="l" rtl="0">
              <a:spcBef>
                <a:spcPts val="0"/>
              </a:spcBef>
              <a:spcAft>
                <a:spcPts val="0"/>
              </a:spcAft>
              <a:buSzPts val="1800"/>
              <a:buAutoNum type="alphaLcPeriod"/>
            </a:pPr>
            <a:r>
              <a:rPr lang="en-US"/>
              <a:t>Squamous cell lung cancer</a:t>
            </a:r>
            <a:endParaRPr/>
          </a:p>
          <a:p>
            <a:pPr marL="457200" lvl="0" indent="-342900" algn="l" rtl="0">
              <a:spcBef>
                <a:spcPts val="0"/>
              </a:spcBef>
              <a:spcAft>
                <a:spcPts val="0"/>
              </a:spcAft>
              <a:buSzPts val="1800"/>
              <a:buAutoNum type="alphaLcPeriod"/>
            </a:pPr>
            <a:r>
              <a:rPr lang="en-US"/>
              <a:t>Adenocarcinoma with a Pancoast tumour</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230faee6a98_1_1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5</a:t>
            </a:r>
            <a:endParaRPr/>
          </a:p>
        </p:txBody>
      </p:sp>
      <p:sp>
        <p:nvSpPr>
          <p:cNvPr id="538" name="Google Shape;538;g230faee6a98_1_1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A 43 year old woman with a known history of HIV presents to A&amp;E with yellow purulent sputum production and severe dyspnoea. A chest X ray is performed and shows left lower lobe consolidation. Which of the following is true?</a:t>
            </a:r>
            <a:endParaRPr/>
          </a:p>
          <a:p>
            <a:pPr marL="457200" lvl="0" indent="-342900" algn="l" rtl="0">
              <a:spcBef>
                <a:spcPts val="1000"/>
              </a:spcBef>
              <a:spcAft>
                <a:spcPts val="0"/>
              </a:spcAft>
              <a:buSzPts val="1800"/>
              <a:buAutoNum type="alphaLcPeriod"/>
            </a:pPr>
            <a:r>
              <a:rPr lang="en-US"/>
              <a:t>TB, an acid fast bacilli, is the most likely cause</a:t>
            </a:r>
            <a:endParaRPr/>
          </a:p>
          <a:p>
            <a:pPr marL="457200" lvl="0" indent="-342900" algn="l" rtl="0">
              <a:spcBef>
                <a:spcPts val="0"/>
              </a:spcBef>
              <a:spcAft>
                <a:spcPts val="0"/>
              </a:spcAft>
              <a:buSzPts val="1800"/>
              <a:buAutoNum type="alphaLcPeriod"/>
            </a:pPr>
            <a:r>
              <a:rPr lang="en-US"/>
              <a:t>Legionella pneumophila is the most likely</a:t>
            </a:r>
            <a:endParaRPr/>
          </a:p>
          <a:p>
            <a:pPr marL="457200" lvl="0" indent="-342900" algn="l" rtl="0">
              <a:spcBef>
                <a:spcPts val="0"/>
              </a:spcBef>
              <a:spcAft>
                <a:spcPts val="0"/>
              </a:spcAft>
              <a:buSzPts val="1800"/>
              <a:buAutoNum type="alphaLcPeriod"/>
            </a:pPr>
            <a:r>
              <a:rPr lang="en-US"/>
              <a:t>Mycoplasma species are the most common cause</a:t>
            </a:r>
            <a:endParaRPr/>
          </a:p>
          <a:p>
            <a:pPr marL="457200" lvl="0" indent="-342900" algn="l" rtl="0">
              <a:spcBef>
                <a:spcPts val="0"/>
              </a:spcBef>
              <a:spcAft>
                <a:spcPts val="0"/>
              </a:spcAft>
              <a:buSzPts val="1800"/>
              <a:buAutoNum type="alphaLcPeriod"/>
            </a:pPr>
            <a:r>
              <a:rPr lang="en-US"/>
              <a:t>This is most likely to be a hospital acquired pneumonia</a:t>
            </a:r>
            <a:endParaRPr/>
          </a:p>
          <a:p>
            <a:pPr marL="457200" lvl="0" indent="-342900" algn="l" rtl="0">
              <a:spcBef>
                <a:spcPts val="0"/>
              </a:spcBef>
              <a:spcAft>
                <a:spcPts val="0"/>
              </a:spcAft>
              <a:buSzPts val="1800"/>
              <a:buAutoNum type="alphaLcPeriod"/>
            </a:pPr>
            <a:r>
              <a:rPr lang="en-US"/>
              <a:t>Pneumocystitis jirovecci is the most likely cause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230faee6a98_1_2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5</a:t>
            </a:r>
            <a:endParaRPr/>
          </a:p>
        </p:txBody>
      </p:sp>
      <p:sp>
        <p:nvSpPr>
          <p:cNvPr id="545" name="Google Shape;545;g230faee6a98_1_2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A 43 year old woman with a known history of HIV presents to A&amp;E with yellow purulent sputum production and severe dyspnoea. A chest X ray is performed and shows left lower lobe consolidation. Which of the following is true?</a:t>
            </a:r>
            <a:endParaRPr/>
          </a:p>
          <a:p>
            <a:pPr marL="457200" lvl="0" indent="-342900" algn="l" rtl="0">
              <a:spcBef>
                <a:spcPts val="1000"/>
              </a:spcBef>
              <a:spcAft>
                <a:spcPts val="0"/>
              </a:spcAft>
              <a:buSzPts val="1800"/>
              <a:buAutoNum type="alphaLcPeriod"/>
            </a:pPr>
            <a:r>
              <a:rPr lang="en-US"/>
              <a:t>TB, an acid fast bacilli, is the most likely cause</a:t>
            </a:r>
            <a:endParaRPr/>
          </a:p>
          <a:p>
            <a:pPr marL="457200" lvl="0" indent="-342900" algn="l" rtl="0">
              <a:spcBef>
                <a:spcPts val="0"/>
              </a:spcBef>
              <a:spcAft>
                <a:spcPts val="0"/>
              </a:spcAft>
              <a:buSzPts val="1800"/>
              <a:buAutoNum type="alphaLcPeriod"/>
            </a:pPr>
            <a:r>
              <a:rPr lang="en-US"/>
              <a:t>Legionella pneumophila is the most likely</a:t>
            </a:r>
            <a:endParaRPr/>
          </a:p>
          <a:p>
            <a:pPr marL="457200" lvl="0" indent="-342900" algn="l" rtl="0">
              <a:spcBef>
                <a:spcPts val="0"/>
              </a:spcBef>
              <a:spcAft>
                <a:spcPts val="0"/>
              </a:spcAft>
              <a:buSzPts val="1800"/>
              <a:buAutoNum type="alphaLcPeriod"/>
            </a:pPr>
            <a:r>
              <a:rPr lang="en-US"/>
              <a:t>Mycoplasma species are the most common cause</a:t>
            </a:r>
            <a:endParaRPr/>
          </a:p>
          <a:p>
            <a:pPr marL="457200" lvl="0" indent="-342900" algn="l" rtl="0">
              <a:spcBef>
                <a:spcPts val="0"/>
              </a:spcBef>
              <a:spcAft>
                <a:spcPts val="0"/>
              </a:spcAft>
              <a:buSzPts val="1800"/>
              <a:buAutoNum type="alphaLcPeriod"/>
            </a:pPr>
            <a:r>
              <a:rPr lang="en-US"/>
              <a:t>This is most likely to be a hospital acquired pneumonia</a:t>
            </a:r>
            <a:endParaRPr/>
          </a:p>
          <a:p>
            <a:pPr marL="457200" lvl="0" indent="-342900" algn="l" rtl="0">
              <a:spcBef>
                <a:spcPts val="0"/>
              </a:spcBef>
              <a:spcAft>
                <a:spcPts val="0"/>
              </a:spcAft>
              <a:buClr>
                <a:srgbClr val="3BA33B"/>
              </a:buClr>
              <a:buSzPts val="1800"/>
              <a:buAutoNum type="alphaLcPeriod"/>
            </a:pPr>
            <a:r>
              <a:rPr lang="en-US" b="1">
                <a:solidFill>
                  <a:srgbClr val="3BA33B"/>
                </a:solidFill>
              </a:rPr>
              <a:t>Pneumocystitis jirovecci is the most likely cause</a:t>
            </a:r>
            <a:endParaRPr b="1">
              <a:solidFill>
                <a:srgbClr val="3BA33B"/>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230faee6a98_1_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6</a:t>
            </a:r>
            <a:endParaRPr/>
          </a:p>
        </p:txBody>
      </p:sp>
      <p:sp>
        <p:nvSpPr>
          <p:cNvPr id="552" name="Google Shape;552;g230faee6a98_1_32"/>
          <p:cNvSpPr txBox="1">
            <a:spLocks noGrp="1"/>
          </p:cNvSpPr>
          <p:nvPr>
            <p:ph type="body" idx="1"/>
          </p:nvPr>
        </p:nvSpPr>
        <p:spPr>
          <a:xfrm>
            <a:off x="838200" y="1825625"/>
            <a:ext cx="102174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A 15 year old girl is found by you, an F2, in what seems to be a severe asthma exacerbation. You have already administered oxygen and salbutamol and no difference has been made. A corticosteroid is also then administered and there is little change to her condition. What would you consider next?</a:t>
            </a:r>
            <a:endParaRPr/>
          </a:p>
          <a:p>
            <a:pPr marL="457200" lvl="0" indent="-342900" algn="l" rtl="0">
              <a:spcBef>
                <a:spcPts val="1000"/>
              </a:spcBef>
              <a:spcAft>
                <a:spcPts val="0"/>
              </a:spcAft>
              <a:buSzPts val="1800"/>
              <a:buAutoNum type="alphaLcPeriod"/>
            </a:pPr>
            <a:r>
              <a:rPr lang="en-US"/>
              <a:t>Ipratropium bromide</a:t>
            </a:r>
            <a:endParaRPr/>
          </a:p>
          <a:p>
            <a:pPr marL="457200" lvl="0" indent="-342900" algn="l" rtl="0">
              <a:spcBef>
                <a:spcPts val="0"/>
              </a:spcBef>
              <a:spcAft>
                <a:spcPts val="0"/>
              </a:spcAft>
              <a:buSzPts val="1800"/>
              <a:buAutoNum type="alphaLcPeriod"/>
            </a:pPr>
            <a:r>
              <a:rPr lang="en-US"/>
              <a:t>IV MgSO4</a:t>
            </a:r>
            <a:endParaRPr/>
          </a:p>
          <a:p>
            <a:pPr marL="457200" lvl="0" indent="-342900" algn="l" rtl="0">
              <a:spcBef>
                <a:spcPts val="0"/>
              </a:spcBef>
              <a:spcAft>
                <a:spcPts val="0"/>
              </a:spcAft>
              <a:buSzPts val="1800"/>
              <a:buAutoNum type="alphaLcPeriod"/>
            </a:pPr>
            <a:r>
              <a:rPr lang="en-US"/>
              <a:t>Theophylline</a:t>
            </a:r>
            <a:endParaRPr/>
          </a:p>
          <a:p>
            <a:pPr marL="457200" lvl="0" indent="-342900" algn="l" rtl="0">
              <a:spcBef>
                <a:spcPts val="0"/>
              </a:spcBef>
              <a:spcAft>
                <a:spcPts val="0"/>
              </a:spcAft>
              <a:buSzPts val="1800"/>
              <a:buAutoNum type="alphaLcPeriod"/>
            </a:pPr>
            <a:r>
              <a:rPr lang="en-US"/>
              <a:t>IV Hydrocortisone</a:t>
            </a:r>
            <a:endParaRPr/>
          </a:p>
          <a:p>
            <a:pPr marL="457200" lvl="0" indent="-342900" algn="l" rtl="0">
              <a:spcBef>
                <a:spcPts val="0"/>
              </a:spcBef>
              <a:spcAft>
                <a:spcPts val="0"/>
              </a:spcAft>
              <a:buSzPts val="1800"/>
              <a:buAutoNum type="alphaLcPeriod"/>
            </a:pPr>
            <a:r>
              <a:rPr lang="en-US"/>
              <a:t>Tiotropium bromide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230faee6a98_1_3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6</a:t>
            </a:r>
            <a:endParaRPr/>
          </a:p>
        </p:txBody>
      </p:sp>
      <p:sp>
        <p:nvSpPr>
          <p:cNvPr id="559" name="Google Shape;559;g230faee6a98_1_39"/>
          <p:cNvSpPr txBox="1">
            <a:spLocks noGrp="1"/>
          </p:cNvSpPr>
          <p:nvPr>
            <p:ph type="body" idx="1"/>
          </p:nvPr>
        </p:nvSpPr>
        <p:spPr>
          <a:xfrm>
            <a:off x="838200" y="1825625"/>
            <a:ext cx="102174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A 15 year old girl is found by you, an F2, in what seems to be a severe asthma exacerbation. You have already administered oxygen and salbutamol and no difference has been made. A corticosteroid is also then administered and there is little change to her condition. What would you consider next?</a:t>
            </a:r>
            <a:endParaRPr/>
          </a:p>
          <a:p>
            <a:pPr marL="457200" lvl="0" indent="-342900" algn="l" rtl="0">
              <a:spcBef>
                <a:spcPts val="1000"/>
              </a:spcBef>
              <a:spcAft>
                <a:spcPts val="0"/>
              </a:spcAft>
              <a:buClr>
                <a:srgbClr val="009900"/>
              </a:buClr>
              <a:buSzPts val="1800"/>
              <a:buAutoNum type="alphaLcPeriod"/>
            </a:pPr>
            <a:r>
              <a:rPr lang="en-US" b="1">
                <a:solidFill>
                  <a:srgbClr val="009900"/>
                </a:solidFill>
              </a:rPr>
              <a:t>Ipratropium bromide</a:t>
            </a:r>
            <a:endParaRPr b="1">
              <a:solidFill>
                <a:srgbClr val="009900"/>
              </a:solidFill>
            </a:endParaRPr>
          </a:p>
          <a:p>
            <a:pPr marL="457200" lvl="0" indent="-342900" algn="l" rtl="0">
              <a:spcBef>
                <a:spcPts val="0"/>
              </a:spcBef>
              <a:spcAft>
                <a:spcPts val="0"/>
              </a:spcAft>
              <a:buSzPts val="1800"/>
              <a:buAutoNum type="alphaLcPeriod"/>
            </a:pPr>
            <a:r>
              <a:rPr lang="en-US"/>
              <a:t>IV MgSO4</a:t>
            </a:r>
            <a:endParaRPr/>
          </a:p>
          <a:p>
            <a:pPr marL="457200" lvl="0" indent="-342900" algn="l" rtl="0">
              <a:spcBef>
                <a:spcPts val="0"/>
              </a:spcBef>
              <a:spcAft>
                <a:spcPts val="0"/>
              </a:spcAft>
              <a:buSzPts val="1800"/>
              <a:buAutoNum type="alphaLcPeriod"/>
            </a:pPr>
            <a:r>
              <a:rPr lang="en-US"/>
              <a:t>Theophylline</a:t>
            </a:r>
            <a:endParaRPr/>
          </a:p>
          <a:p>
            <a:pPr marL="457200" lvl="0" indent="-342900" algn="l" rtl="0">
              <a:spcBef>
                <a:spcPts val="0"/>
              </a:spcBef>
              <a:spcAft>
                <a:spcPts val="0"/>
              </a:spcAft>
              <a:buSzPts val="1800"/>
              <a:buAutoNum type="alphaLcPeriod"/>
            </a:pPr>
            <a:r>
              <a:rPr lang="en-US"/>
              <a:t>IV Hydrocortisone</a:t>
            </a:r>
            <a:endParaRPr/>
          </a:p>
          <a:p>
            <a:pPr marL="457200" lvl="0" indent="-342900" algn="l" rtl="0">
              <a:spcBef>
                <a:spcPts val="0"/>
              </a:spcBef>
              <a:spcAft>
                <a:spcPts val="0"/>
              </a:spcAft>
              <a:buSzPts val="1800"/>
              <a:buAutoNum type="alphaLcPeriod"/>
            </a:pPr>
            <a:r>
              <a:rPr lang="en-US"/>
              <a:t>Tiotropium bromide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2e04f1f6ed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MAIN DIFFERENTIAL?</a:t>
            </a:r>
            <a:endParaRPr/>
          </a:p>
        </p:txBody>
      </p:sp>
      <p:sp>
        <p:nvSpPr>
          <p:cNvPr id="138" name="Google Shape;138;g22e04f1f6ed_0_0"/>
          <p:cNvSpPr txBox="1">
            <a:spLocks noGrp="1"/>
          </p:cNvSpPr>
          <p:nvPr>
            <p:ph type="body" idx="1"/>
          </p:nvPr>
        </p:nvSpPr>
        <p:spPr>
          <a:xfrm>
            <a:off x="838200" y="1825625"/>
            <a:ext cx="10438200" cy="43512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4200" b="1">
                <a:solidFill>
                  <a:srgbClr val="FF0000"/>
                </a:solidFill>
                <a:latin typeface="Arial"/>
                <a:ea typeface="Arial"/>
                <a:cs typeface="Arial"/>
                <a:sym typeface="Arial"/>
              </a:rPr>
              <a:t>A 70 YEAR OLD MAN WITH A 45 YEAR PACK HISTORY PRESENTS WITH A CHRONIC PRODUCTIVE COUGH, CONSTANTLY, FOR THE LAST 4 YEARS</a:t>
            </a:r>
            <a:endParaRPr sz="56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g230faee6a98_1_5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7</a:t>
            </a:r>
            <a:endParaRPr/>
          </a:p>
        </p:txBody>
      </p:sp>
      <p:sp>
        <p:nvSpPr>
          <p:cNvPr id="566" name="Google Shape;566;g230faee6a98_1_52"/>
          <p:cNvSpPr txBox="1">
            <a:spLocks noGrp="1"/>
          </p:cNvSpPr>
          <p:nvPr>
            <p:ph type="body" idx="1"/>
          </p:nvPr>
        </p:nvSpPr>
        <p:spPr>
          <a:xfrm>
            <a:off x="838200" y="1825625"/>
            <a:ext cx="98862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Which of the following is not true regarding cystic fibrosis?</a:t>
            </a:r>
            <a:endParaRPr/>
          </a:p>
          <a:p>
            <a:pPr marL="0" lvl="0" indent="0" algn="l" rtl="0">
              <a:spcBef>
                <a:spcPts val="1000"/>
              </a:spcBef>
              <a:spcAft>
                <a:spcPts val="0"/>
              </a:spcAft>
              <a:buNone/>
            </a:pPr>
            <a:endParaRPr/>
          </a:p>
          <a:p>
            <a:pPr marL="457200" lvl="0" indent="-342900" algn="l" rtl="0">
              <a:spcBef>
                <a:spcPts val="1000"/>
              </a:spcBef>
              <a:spcAft>
                <a:spcPts val="0"/>
              </a:spcAft>
              <a:buSzPts val="1800"/>
              <a:buAutoNum type="alphaLcPeriod"/>
            </a:pPr>
            <a:r>
              <a:rPr lang="en-US"/>
              <a:t>Malnutrition is a common symptom</a:t>
            </a:r>
            <a:endParaRPr/>
          </a:p>
          <a:p>
            <a:pPr marL="457200" lvl="0" indent="-342900" algn="l" rtl="0">
              <a:spcBef>
                <a:spcPts val="0"/>
              </a:spcBef>
              <a:spcAft>
                <a:spcPts val="0"/>
              </a:spcAft>
              <a:buSzPts val="1800"/>
              <a:buAutoNum type="alphaLcPeriod"/>
            </a:pPr>
            <a:r>
              <a:rPr lang="en-US"/>
              <a:t>Male infertility can occur</a:t>
            </a:r>
            <a:endParaRPr/>
          </a:p>
          <a:p>
            <a:pPr marL="457200" lvl="0" indent="-342900" algn="l" rtl="0">
              <a:spcBef>
                <a:spcPts val="0"/>
              </a:spcBef>
              <a:spcAft>
                <a:spcPts val="0"/>
              </a:spcAft>
              <a:buSzPts val="1800"/>
              <a:buAutoNum type="alphaLcPeriod"/>
            </a:pPr>
            <a:r>
              <a:rPr lang="en-US"/>
              <a:t>Family history is a RF and Afro Caribbean ethnicities are most commonly affected</a:t>
            </a:r>
            <a:endParaRPr/>
          </a:p>
          <a:p>
            <a:pPr marL="457200" lvl="0" indent="-342900" algn="l" rtl="0">
              <a:spcBef>
                <a:spcPts val="0"/>
              </a:spcBef>
              <a:spcAft>
                <a:spcPts val="0"/>
              </a:spcAft>
              <a:buSzPts val="1800"/>
              <a:buAutoNum type="alphaLcPeriod"/>
            </a:pPr>
            <a:r>
              <a:rPr lang="en-US"/>
              <a:t>Meconium ileus is a complication in paediatric cases</a:t>
            </a:r>
            <a:endParaRPr/>
          </a:p>
          <a:p>
            <a:pPr marL="457200" lvl="0" indent="-342900" algn="l" rtl="0">
              <a:spcBef>
                <a:spcPts val="0"/>
              </a:spcBef>
              <a:spcAft>
                <a:spcPts val="0"/>
              </a:spcAft>
              <a:buSzPts val="1800"/>
              <a:buAutoNum type="alphaLcPeriod"/>
            </a:pPr>
            <a:r>
              <a:rPr lang="en-US"/>
              <a:t>Steatorrhoea (fatty faeces) often occurs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g230faee6a98_1_5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7</a:t>
            </a:r>
            <a:endParaRPr/>
          </a:p>
        </p:txBody>
      </p:sp>
      <p:sp>
        <p:nvSpPr>
          <p:cNvPr id="573" name="Google Shape;573;g230faee6a98_1_58"/>
          <p:cNvSpPr txBox="1">
            <a:spLocks noGrp="1"/>
          </p:cNvSpPr>
          <p:nvPr>
            <p:ph type="body" idx="1"/>
          </p:nvPr>
        </p:nvSpPr>
        <p:spPr>
          <a:xfrm>
            <a:off x="838200" y="1825625"/>
            <a:ext cx="98862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Which of the following is not true regarding cystic fibrosis?</a:t>
            </a:r>
            <a:endParaRPr/>
          </a:p>
          <a:p>
            <a:pPr marL="0" lvl="0" indent="0" algn="l" rtl="0">
              <a:spcBef>
                <a:spcPts val="1000"/>
              </a:spcBef>
              <a:spcAft>
                <a:spcPts val="0"/>
              </a:spcAft>
              <a:buNone/>
            </a:pPr>
            <a:endParaRPr/>
          </a:p>
          <a:p>
            <a:pPr marL="457200" lvl="0" indent="-342900" algn="l" rtl="0">
              <a:spcBef>
                <a:spcPts val="1000"/>
              </a:spcBef>
              <a:spcAft>
                <a:spcPts val="0"/>
              </a:spcAft>
              <a:buSzPts val="1800"/>
              <a:buAutoNum type="alphaLcPeriod"/>
            </a:pPr>
            <a:r>
              <a:rPr lang="en-US"/>
              <a:t>Malnutrition is a common symptom</a:t>
            </a:r>
            <a:endParaRPr/>
          </a:p>
          <a:p>
            <a:pPr marL="457200" lvl="0" indent="-342900" algn="l" rtl="0">
              <a:spcBef>
                <a:spcPts val="0"/>
              </a:spcBef>
              <a:spcAft>
                <a:spcPts val="0"/>
              </a:spcAft>
              <a:buSzPts val="1800"/>
              <a:buAutoNum type="alphaLcPeriod"/>
            </a:pPr>
            <a:r>
              <a:rPr lang="en-US"/>
              <a:t>Male infertility can occur</a:t>
            </a:r>
            <a:endParaRPr/>
          </a:p>
          <a:p>
            <a:pPr marL="457200" lvl="0" indent="-342900" algn="l" rtl="0">
              <a:spcBef>
                <a:spcPts val="0"/>
              </a:spcBef>
              <a:spcAft>
                <a:spcPts val="0"/>
              </a:spcAft>
              <a:buClr>
                <a:srgbClr val="009900"/>
              </a:buClr>
              <a:buSzPts val="1800"/>
              <a:buAutoNum type="alphaLcPeriod"/>
            </a:pPr>
            <a:r>
              <a:rPr lang="en-US" b="1">
                <a:solidFill>
                  <a:srgbClr val="009900"/>
                </a:solidFill>
              </a:rPr>
              <a:t>Family history is a RF and Afro Caribbean ethnicities are most commonly affected</a:t>
            </a:r>
            <a:endParaRPr b="1">
              <a:solidFill>
                <a:srgbClr val="009900"/>
              </a:solidFill>
            </a:endParaRPr>
          </a:p>
          <a:p>
            <a:pPr marL="457200" lvl="0" indent="-342900" algn="l" rtl="0">
              <a:spcBef>
                <a:spcPts val="0"/>
              </a:spcBef>
              <a:spcAft>
                <a:spcPts val="0"/>
              </a:spcAft>
              <a:buSzPts val="1800"/>
              <a:buAutoNum type="alphaLcPeriod"/>
            </a:pPr>
            <a:r>
              <a:rPr lang="en-US"/>
              <a:t>Meconium ileus is a complication in paediatric cases</a:t>
            </a:r>
            <a:endParaRPr/>
          </a:p>
          <a:p>
            <a:pPr marL="457200" lvl="0" indent="-342900" algn="l" rtl="0">
              <a:spcBef>
                <a:spcPts val="0"/>
              </a:spcBef>
              <a:spcAft>
                <a:spcPts val="0"/>
              </a:spcAft>
              <a:buSzPts val="1800"/>
              <a:buAutoNum type="alphaLcPeriod"/>
            </a:pPr>
            <a:r>
              <a:rPr lang="en-US"/>
              <a:t>Steatorrhoea (fatty faeces) often occurs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pic>
        <p:nvPicPr>
          <p:cNvPr id="578" name="Google Shape;578;p8"/>
          <p:cNvPicPr preferRelativeResize="0"/>
          <p:nvPr/>
        </p:nvPicPr>
        <p:blipFill rotWithShape="1">
          <a:blip r:embed="rId3">
            <a:alphaModFix/>
          </a:blip>
          <a:srcRect r="3646"/>
          <a:stretch/>
        </p:blipFill>
        <p:spPr>
          <a:xfrm>
            <a:off x="2998243" y="0"/>
            <a:ext cx="6134099" cy="6858000"/>
          </a:xfrm>
          <a:prstGeom prst="rect">
            <a:avLst/>
          </a:prstGeom>
          <a:noFill/>
          <a:ln w="9525" cap="flat" cmpd="sng">
            <a:solidFill>
              <a:srgbClr val="293267"/>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2d5876366d_0_0"/>
          <p:cNvSpPr txBox="1">
            <a:spLocks noGrp="1"/>
          </p:cNvSpPr>
          <p:nvPr>
            <p:ph type="title"/>
          </p:nvPr>
        </p:nvSpPr>
        <p:spPr>
          <a:xfrm>
            <a:off x="838200" y="3651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200">
                <a:solidFill>
                  <a:srgbClr val="FFFFFF"/>
                </a:solidFill>
              </a:rPr>
              <a:t>COPD (CHRONIC OBSTRUCTIVE PUL. DISORDER)</a:t>
            </a:r>
            <a:endParaRPr sz="4200">
              <a:solidFill>
                <a:srgbClr val="FFFFFF"/>
              </a:solidFill>
            </a:endParaRPr>
          </a:p>
        </p:txBody>
      </p:sp>
      <p:graphicFrame>
        <p:nvGraphicFramePr>
          <p:cNvPr id="145" name="Google Shape;145;g22d5876366d_0_0"/>
          <p:cNvGraphicFramePr/>
          <p:nvPr/>
        </p:nvGraphicFramePr>
        <p:xfrm>
          <a:off x="731488" y="2135890"/>
          <a:ext cx="3000000" cy="3000000"/>
        </p:xfrm>
        <a:graphic>
          <a:graphicData uri="http://schemas.openxmlformats.org/drawingml/2006/table">
            <a:tbl>
              <a:tblPr>
                <a:noFill/>
                <a:tableStyleId>{59C805B3-6735-4610-947D-D602BF5D74F6}</a:tableStyleId>
              </a:tblPr>
              <a:tblGrid>
                <a:gridCol w="3612875">
                  <a:extLst>
                    <a:ext uri="{9D8B030D-6E8A-4147-A177-3AD203B41FA5}">
                      <a16:colId xmlns:a16="http://schemas.microsoft.com/office/drawing/2014/main" val="20000"/>
                    </a:ext>
                  </a:extLst>
                </a:gridCol>
                <a:gridCol w="7074775">
                  <a:extLst>
                    <a:ext uri="{9D8B030D-6E8A-4147-A177-3AD203B41FA5}">
                      <a16:colId xmlns:a16="http://schemas.microsoft.com/office/drawing/2014/main" val="20001"/>
                    </a:ext>
                  </a:extLst>
                </a:gridCol>
              </a:tblGrid>
              <a:tr h="9143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DEFINITION, CAUSE/S &amp; RISK FACTORS</a:t>
                      </a:r>
                      <a:endParaRPr sz="1400" u="none" strike="noStrike" cap="none">
                        <a:latin typeface="Roboto"/>
                        <a:ea typeface="Roboto"/>
                        <a:cs typeface="Roboto"/>
                        <a:sym typeface="Roboto"/>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600" b="1">
                          <a:latin typeface="Roboto"/>
                          <a:ea typeface="Roboto"/>
                          <a:cs typeface="Roboto"/>
                          <a:sym typeface="Roboto"/>
                        </a:rPr>
                        <a:t>Characterised by</a:t>
                      </a:r>
                      <a:r>
                        <a:rPr lang="en-US" sz="2000" b="1">
                          <a:highlight>
                            <a:srgbClr val="FFFF00"/>
                          </a:highlight>
                          <a:latin typeface="Roboto"/>
                          <a:ea typeface="Roboto"/>
                          <a:cs typeface="Roboto"/>
                          <a:sym typeface="Roboto"/>
                        </a:rPr>
                        <a:t> Progressive, Irreversible airflow limitation</a:t>
                      </a:r>
                      <a:endParaRPr sz="2000" b="1">
                        <a:highlight>
                          <a:srgbClr val="FFFF00"/>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a:latin typeface="Roboto"/>
                          <a:ea typeface="Roboto"/>
                          <a:cs typeface="Roboto"/>
                          <a:sym typeface="Roboto"/>
                        </a:rPr>
                        <a:t>RF: </a:t>
                      </a:r>
                      <a:r>
                        <a:rPr lang="en-US" b="1">
                          <a:latin typeface="Roboto"/>
                          <a:ea typeface="Roboto"/>
                          <a:cs typeface="Roboto"/>
                          <a:sym typeface="Roboto"/>
                        </a:rPr>
                        <a:t>CIGARETTE SMOKING!!! </a:t>
                      </a:r>
                      <a:endParaRPr b="1">
                        <a:latin typeface="Roboto"/>
                        <a:ea typeface="Roboto"/>
                        <a:cs typeface="Roboto"/>
                        <a:sym typeface="Roboto"/>
                      </a:endParaRPr>
                    </a:p>
                    <a:p>
                      <a:pPr marL="457200" marR="0" lvl="0" indent="-317500" algn="l" rtl="0">
                        <a:lnSpc>
                          <a:spcPct val="100000"/>
                        </a:lnSpc>
                        <a:spcBef>
                          <a:spcPts val="0"/>
                        </a:spcBef>
                        <a:spcAft>
                          <a:spcPts val="0"/>
                        </a:spcAft>
                        <a:buSzPts val="1400"/>
                        <a:buFont typeface="Roboto"/>
                        <a:buChar char="+"/>
                      </a:pPr>
                      <a:r>
                        <a:rPr lang="en-US">
                          <a:latin typeface="Roboto"/>
                          <a:ea typeface="Roboto"/>
                          <a:cs typeface="Roboto"/>
                          <a:sym typeface="Roboto"/>
                        </a:rPr>
                        <a:t>air pollution, genetics</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r h="803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PATHOPHYSIOLOGY (IF APPLICABLE)</a:t>
                      </a:r>
                      <a:endParaRPr sz="1400" u="none" strike="noStrike" cap="none">
                        <a:latin typeface="Roboto"/>
                        <a:ea typeface="Roboto"/>
                        <a:cs typeface="Roboto"/>
                        <a:sym typeface="Roboto"/>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latin typeface="Roboto"/>
                          <a:ea typeface="Roboto"/>
                          <a:cs typeface="Roboto"/>
                          <a:sym typeface="Roboto"/>
                        </a:rPr>
                        <a:t>3</a:t>
                      </a:r>
                      <a:r>
                        <a:rPr lang="en-US">
                          <a:latin typeface="Roboto"/>
                          <a:ea typeface="Roboto"/>
                          <a:cs typeface="Roboto"/>
                          <a:sym typeface="Roboto"/>
                        </a:rPr>
                        <a:t> main types:</a:t>
                      </a:r>
                      <a:endParaRPr>
                        <a:latin typeface="Roboto"/>
                        <a:ea typeface="Roboto"/>
                        <a:cs typeface="Roboto"/>
                        <a:sym typeface="Roboto"/>
                      </a:endParaRPr>
                    </a:p>
                    <a:p>
                      <a:pPr marL="457200" marR="0" lvl="0" indent="-317500" algn="l" rtl="0">
                        <a:lnSpc>
                          <a:spcPct val="100000"/>
                        </a:lnSpc>
                        <a:spcBef>
                          <a:spcPts val="0"/>
                        </a:spcBef>
                        <a:spcAft>
                          <a:spcPts val="0"/>
                        </a:spcAft>
                        <a:buSzPts val="1400"/>
                        <a:buFont typeface="Roboto"/>
                        <a:buChar char="-"/>
                      </a:pPr>
                      <a:r>
                        <a:rPr lang="en-US" b="1">
                          <a:highlight>
                            <a:srgbClr val="00FFFF"/>
                          </a:highlight>
                          <a:latin typeface="Roboto"/>
                          <a:ea typeface="Roboto"/>
                          <a:cs typeface="Roboto"/>
                          <a:sym typeface="Roboto"/>
                        </a:rPr>
                        <a:t>CHRONIC BRONCHITIS</a:t>
                      </a:r>
                      <a:endParaRPr b="1">
                        <a:highlight>
                          <a:srgbClr val="00FFFF"/>
                        </a:highlight>
                        <a:latin typeface="Roboto"/>
                        <a:ea typeface="Roboto"/>
                        <a:cs typeface="Roboto"/>
                        <a:sym typeface="Roboto"/>
                      </a:endParaRPr>
                    </a:p>
                    <a:p>
                      <a:pPr marL="457200" marR="0" lvl="0" indent="0" algn="l" rtl="0">
                        <a:lnSpc>
                          <a:spcPct val="100000"/>
                        </a:lnSpc>
                        <a:spcBef>
                          <a:spcPts val="0"/>
                        </a:spcBef>
                        <a:spcAft>
                          <a:spcPts val="0"/>
                        </a:spcAft>
                        <a:buNone/>
                      </a:pPr>
                      <a:r>
                        <a:rPr lang="en-US">
                          <a:latin typeface="Roboto"/>
                          <a:ea typeface="Roboto"/>
                          <a:cs typeface="Roboto"/>
                          <a:sym typeface="Roboto"/>
                        </a:rPr>
                        <a:t>→ hypertrophy + hyperplasia of </a:t>
                      </a:r>
                      <a:r>
                        <a:rPr lang="en-US">
                          <a:highlight>
                            <a:srgbClr val="FFFF00"/>
                          </a:highlight>
                          <a:latin typeface="Roboto"/>
                          <a:ea typeface="Roboto"/>
                          <a:cs typeface="Roboto"/>
                          <a:sym typeface="Roboto"/>
                        </a:rPr>
                        <a:t>mucous glands</a:t>
                      </a:r>
                      <a:r>
                        <a:rPr lang="en-US">
                          <a:latin typeface="Roboto"/>
                          <a:ea typeface="Roboto"/>
                          <a:cs typeface="Roboto"/>
                          <a:sym typeface="Roboto"/>
                        </a:rPr>
                        <a:t> to protect vs cigarette smoke</a:t>
                      </a:r>
                      <a:endParaRPr>
                        <a:latin typeface="Roboto"/>
                        <a:ea typeface="Roboto"/>
                        <a:cs typeface="Roboto"/>
                        <a:sym typeface="Roboto"/>
                      </a:endParaRPr>
                    </a:p>
                    <a:p>
                      <a:pPr marL="457200" marR="0" lvl="0" indent="0" algn="l" rtl="0">
                        <a:lnSpc>
                          <a:spcPct val="100000"/>
                        </a:lnSpc>
                        <a:spcBef>
                          <a:spcPts val="0"/>
                        </a:spcBef>
                        <a:spcAft>
                          <a:spcPts val="0"/>
                        </a:spcAft>
                        <a:buNone/>
                      </a:pPr>
                      <a:r>
                        <a:rPr lang="en-US">
                          <a:latin typeface="Roboto"/>
                          <a:ea typeface="Roboto"/>
                          <a:cs typeface="Roboto"/>
                          <a:sym typeface="Roboto"/>
                        </a:rPr>
                        <a:t>→ chronic </a:t>
                      </a:r>
                      <a:r>
                        <a:rPr lang="en-US">
                          <a:highlight>
                            <a:srgbClr val="FFFF00"/>
                          </a:highlight>
                          <a:latin typeface="Roboto"/>
                          <a:ea typeface="Roboto"/>
                          <a:cs typeface="Roboto"/>
                          <a:sym typeface="Roboto"/>
                        </a:rPr>
                        <a:t>inflammatory cells in bronchial walls </a:t>
                      </a:r>
                      <a:r>
                        <a:rPr lang="en-US">
                          <a:latin typeface="Roboto"/>
                          <a:ea typeface="Roboto"/>
                          <a:cs typeface="Roboto"/>
                          <a:sym typeface="Roboto"/>
                        </a:rPr>
                        <a:t>= luminal narrowing</a:t>
                      </a:r>
                      <a:endParaRPr>
                        <a:latin typeface="Roboto"/>
                        <a:ea typeface="Roboto"/>
                        <a:cs typeface="Roboto"/>
                        <a:sym typeface="Roboto"/>
                      </a:endParaRPr>
                    </a:p>
                    <a:p>
                      <a:pPr marL="457200" marR="0" lvl="0" indent="0" algn="l" rtl="0">
                        <a:lnSpc>
                          <a:spcPct val="100000"/>
                        </a:lnSpc>
                        <a:spcBef>
                          <a:spcPts val="0"/>
                        </a:spcBef>
                        <a:spcAft>
                          <a:spcPts val="0"/>
                        </a:spcAft>
                        <a:buNone/>
                      </a:pPr>
                      <a:r>
                        <a:rPr lang="en-US">
                          <a:latin typeface="Roboto"/>
                          <a:ea typeface="Roboto"/>
                          <a:cs typeface="Roboto"/>
                          <a:sym typeface="Roboto"/>
                        </a:rPr>
                        <a:t>, thus</a:t>
                      </a:r>
                      <a:r>
                        <a:rPr lang="en-US">
                          <a:highlight>
                            <a:srgbClr val="FFFF00"/>
                          </a:highlight>
                          <a:latin typeface="Roboto"/>
                          <a:ea typeface="Roboto"/>
                          <a:cs typeface="Roboto"/>
                          <a:sym typeface="Roboto"/>
                        </a:rPr>
                        <a:t> </a:t>
                      </a:r>
                      <a:r>
                        <a:rPr lang="en-US" b="1">
                          <a:highlight>
                            <a:srgbClr val="FFFF00"/>
                          </a:highlight>
                          <a:latin typeface="Roboto"/>
                          <a:ea typeface="Roboto"/>
                          <a:cs typeface="Roboto"/>
                          <a:sym typeface="Roboto"/>
                        </a:rPr>
                        <a:t>more mucus, inflamed bronchi + narrower lumen</a:t>
                      </a:r>
                      <a:endParaRPr b="1">
                        <a:highlight>
                          <a:srgbClr val="FFFF00"/>
                        </a:highlight>
                        <a:latin typeface="Roboto"/>
                        <a:ea typeface="Roboto"/>
                        <a:cs typeface="Roboto"/>
                        <a:sym typeface="Roboto"/>
                      </a:endParaRPr>
                    </a:p>
                    <a:p>
                      <a:pPr marL="457200" marR="0" lvl="0" indent="0" algn="l" rtl="0">
                        <a:lnSpc>
                          <a:spcPct val="100000"/>
                        </a:lnSpc>
                        <a:spcBef>
                          <a:spcPts val="0"/>
                        </a:spcBef>
                        <a:spcAft>
                          <a:spcPts val="0"/>
                        </a:spcAft>
                        <a:buNone/>
                      </a:pPr>
                      <a:endParaRPr b="1">
                        <a:highlight>
                          <a:srgbClr val="FFFF00"/>
                        </a:highlight>
                        <a:latin typeface="Roboto"/>
                        <a:ea typeface="Roboto"/>
                        <a:cs typeface="Roboto"/>
                        <a:sym typeface="Roboto"/>
                      </a:endParaRPr>
                    </a:p>
                    <a:p>
                      <a:pPr marL="457200" marR="0" lvl="0" indent="-317500" algn="l" rtl="0">
                        <a:lnSpc>
                          <a:spcPct val="100000"/>
                        </a:lnSpc>
                        <a:spcBef>
                          <a:spcPts val="0"/>
                        </a:spcBef>
                        <a:spcAft>
                          <a:spcPts val="0"/>
                        </a:spcAft>
                        <a:buSzPts val="1400"/>
                        <a:buFont typeface="Roboto"/>
                        <a:buChar char="-"/>
                      </a:pPr>
                      <a:r>
                        <a:rPr lang="en-US" b="1">
                          <a:highlight>
                            <a:srgbClr val="FF00FF"/>
                          </a:highlight>
                          <a:latin typeface="Roboto"/>
                          <a:ea typeface="Roboto"/>
                          <a:cs typeface="Roboto"/>
                          <a:sym typeface="Roboto"/>
                        </a:rPr>
                        <a:t>EMPHYSEMA</a:t>
                      </a:r>
                      <a:endParaRPr b="1">
                        <a:highlight>
                          <a:srgbClr val="FF00FF"/>
                        </a:highlight>
                        <a:latin typeface="Roboto"/>
                        <a:ea typeface="Roboto"/>
                        <a:cs typeface="Roboto"/>
                        <a:sym typeface="Roboto"/>
                      </a:endParaRPr>
                    </a:p>
                    <a:p>
                      <a:pPr marL="457200" marR="0" lvl="0" indent="0" algn="l" rtl="0">
                        <a:lnSpc>
                          <a:spcPct val="100000"/>
                        </a:lnSpc>
                        <a:spcBef>
                          <a:spcPts val="0"/>
                        </a:spcBef>
                        <a:spcAft>
                          <a:spcPts val="0"/>
                        </a:spcAft>
                        <a:buNone/>
                      </a:pPr>
                      <a:r>
                        <a:rPr lang="en-US">
                          <a:latin typeface="Roboto"/>
                          <a:ea typeface="Roboto"/>
                          <a:cs typeface="Roboto"/>
                          <a:sym typeface="Roboto"/>
                        </a:rPr>
                        <a:t>→ destruction of </a:t>
                      </a:r>
                      <a:r>
                        <a:rPr lang="en-US">
                          <a:highlight>
                            <a:srgbClr val="FFFF00"/>
                          </a:highlight>
                          <a:latin typeface="Roboto"/>
                          <a:ea typeface="Roboto"/>
                          <a:cs typeface="Roboto"/>
                          <a:sym typeface="Roboto"/>
                        </a:rPr>
                        <a:t>elastin layer</a:t>
                      </a:r>
                      <a:r>
                        <a:rPr lang="en-US">
                          <a:latin typeface="Roboto"/>
                          <a:ea typeface="Roboto"/>
                          <a:cs typeface="Roboto"/>
                          <a:sym typeface="Roboto"/>
                        </a:rPr>
                        <a:t> of resp bronchioles/alv ducts/alv sacs (keeps them open) = leads to </a:t>
                      </a:r>
                      <a:r>
                        <a:rPr lang="en-US">
                          <a:highlight>
                            <a:srgbClr val="FFFF00"/>
                          </a:highlight>
                          <a:latin typeface="Roboto"/>
                          <a:ea typeface="Roboto"/>
                          <a:cs typeface="Roboto"/>
                          <a:sym typeface="Roboto"/>
                        </a:rPr>
                        <a:t>distal air trapping.</a:t>
                      </a:r>
                      <a:r>
                        <a:rPr lang="en-US">
                          <a:latin typeface="Roboto"/>
                          <a:ea typeface="Roboto"/>
                          <a:cs typeface="Roboto"/>
                          <a:sym typeface="Roboto"/>
                        </a:rPr>
                        <a:t> can form BULLAE</a:t>
                      </a:r>
                      <a:endParaRPr>
                        <a:latin typeface="Roboto"/>
                        <a:ea typeface="Roboto"/>
                        <a:cs typeface="Roboto"/>
                        <a:sym typeface="Roboto"/>
                      </a:endParaRPr>
                    </a:p>
                    <a:p>
                      <a:pPr marL="457200" marR="0" lvl="0" indent="0" algn="l" rtl="0">
                        <a:lnSpc>
                          <a:spcPct val="100000"/>
                        </a:lnSpc>
                        <a:spcBef>
                          <a:spcPts val="0"/>
                        </a:spcBef>
                        <a:spcAft>
                          <a:spcPts val="0"/>
                        </a:spcAft>
                        <a:buNone/>
                      </a:pPr>
                      <a:r>
                        <a:rPr lang="en-US">
                          <a:latin typeface="Roboto"/>
                          <a:ea typeface="Roboto"/>
                          <a:cs typeface="Roboto"/>
                          <a:sym typeface="Roboto"/>
                        </a:rPr>
                        <a:t>→ can be </a:t>
                      </a:r>
                      <a:r>
                        <a:rPr lang="en-US">
                          <a:highlight>
                            <a:srgbClr val="FFFF00"/>
                          </a:highlight>
                          <a:latin typeface="Roboto"/>
                          <a:ea typeface="Roboto"/>
                          <a:cs typeface="Roboto"/>
                          <a:sym typeface="Roboto"/>
                        </a:rPr>
                        <a:t>centriacinar </a:t>
                      </a:r>
                      <a:r>
                        <a:rPr lang="en-US">
                          <a:latin typeface="Roboto"/>
                          <a:ea typeface="Roboto"/>
                          <a:cs typeface="Roboto"/>
                          <a:sym typeface="Roboto"/>
                        </a:rPr>
                        <a:t>(resp bronchioles involved only - SMOKERS) or </a:t>
                      </a:r>
                      <a:r>
                        <a:rPr lang="en-US">
                          <a:highlight>
                            <a:srgbClr val="FFFF00"/>
                          </a:highlight>
                          <a:latin typeface="Roboto"/>
                          <a:ea typeface="Roboto"/>
                          <a:cs typeface="Roboto"/>
                          <a:sym typeface="Roboto"/>
                        </a:rPr>
                        <a:t>panacinar</a:t>
                      </a:r>
                      <a:r>
                        <a:rPr lang="en-US">
                          <a:latin typeface="Roboto"/>
                          <a:ea typeface="Roboto"/>
                          <a:cs typeface="Roboto"/>
                          <a:sym typeface="Roboto"/>
                        </a:rPr>
                        <a:t> (A1AT deficiency!)</a:t>
                      </a:r>
                      <a:endParaRPr>
                        <a:latin typeface="Roboto"/>
                        <a:ea typeface="Roboto"/>
                        <a:cs typeface="Roboto"/>
                        <a:sym typeface="Roboto"/>
                      </a:endParaRPr>
                    </a:p>
                    <a:p>
                      <a:pPr marL="457200" marR="0" lvl="0" indent="0" algn="l" rtl="0">
                        <a:lnSpc>
                          <a:spcPct val="100000"/>
                        </a:lnSpc>
                        <a:spcBef>
                          <a:spcPts val="0"/>
                        </a:spcBef>
                        <a:spcAft>
                          <a:spcPts val="0"/>
                        </a:spcAft>
                        <a:buNone/>
                      </a:pPr>
                      <a:endParaRPr>
                        <a:latin typeface="Roboto"/>
                        <a:ea typeface="Roboto"/>
                        <a:cs typeface="Roboto"/>
                        <a:sym typeface="Roboto"/>
                      </a:endParaRPr>
                    </a:p>
                    <a:p>
                      <a:pPr marL="457200" marR="0" lvl="0" indent="-317500" algn="l" rtl="0">
                        <a:lnSpc>
                          <a:spcPct val="100000"/>
                        </a:lnSpc>
                        <a:spcBef>
                          <a:spcPts val="0"/>
                        </a:spcBef>
                        <a:spcAft>
                          <a:spcPts val="0"/>
                        </a:spcAft>
                        <a:buSzPts val="1400"/>
                        <a:buFont typeface="Roboto"/>
                        <a:buChar char="-"/>
                      </a:pPr>
                      <a:r>
                        <a:rPr lang="en-US" b="1">
                          <a:highlight>
                            <a:srgbClr val="93C47D"/>
                          </a:highlight>
                          <a:latin typeface="Roboto"/>
                          <a:ea typeface="Roboto"/>
                          <a:cs typeface="Roboto"/>
                          <a:sym typeface="Roboto"/>
                        </a:rPr>
                        <a:t>ALPHA 1 ANTITRYPSIN DEFICIENCY</a:t>
                      </a:r>
                      <a:endParaRPr b="1">
                        <a:highlight>
                          <a:srgbClr val="93C47D"/>
                        </a:highlight>
                        <a:latin typeface="Roboto"/>
                        <a:ea typeface="Roboto"/>
                        <a:cs typeface="Roboto"/>
                        <a:sym typeface="Roboto"/>
                      </a:endParaRPr>
                    </a:p>
                    <a:p>
                      <a:pPr marL="457200" marR="0" lvl="0" indent="0" algn="l" rtl="0">
                        <a:lnSpc>
                          <a:spcPct val="100000"/>
                        </a:lnSpc>
                        <a:spcBef>
                          <a:spcPts val="0"/>
                        </a:spcBef>
                        <a:spcAft>
                          <a:spcPts val="0"/>
                        </a:spcAft>
                        <a:buNone/>
                      </a:pPr>
                      <a:r>
                        <a:rPr lang="en-US">
                          <a:latin typeface="Roboto"/>
                          <a:ea typeface="Roboto"/>
                          <a:cs typeface="Roboto"/>
                          <a:sym typeface="Roboto"/>
                        </a:rPr>
                        <a:t>→ auto rec panacinar emphysema. suspect in </a:t>
                      </a:r>
                      <a:r>
                        <a:rPr lang="en-US">
                          <a:highlight>
                            <a:srgbClr val="FFFF00"/>
                          </a:highlight>
                          <a:latin typeface="Roboto"/>
                          <a:ea typeface="Roboto"/>
                          <a:cs typeface="Roboto"/>
                          <a:sym typeface="Roboto"/>
                        </a:rPr>
                        <a:t>male px &lt;40</a:t>
                      </a:r>
                      <a:r>
                        <a:rPr lang="en-US">
                          <a:latin typeface="Roboto"/>
                          <a:ea typeface="Roboto"/>
                          <a:cs typeface="Roboto"/>
                          <a:sym typeface="Roboto"/>
                        </a:rPr>
                        <a:t> with l</a:t>
                      </a:r>
                      <a:r>
                        <a:rPr lang="en-US">
                          <a:highlight>
                            <a:srgbClr val="FFFF00"/>
                          </a:highlight>
                          <a:latin typeface="Roboto"/>
                          <a:ea typeface="Roboto"/>
                          <a:cs typeface="Roboto"/>
                          <a:sym typeface="Roboto"/>
                        </a:rPr>
                        <a:t>ittle/ no smoking Hx</a:t>
                      </a:r>
                      <a:endParaRPr>
                        <a:highlight>
                          <a:srgbClr val="FFFF00"/>
                        </a:highlight>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2d5876366d_0_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graphicFrame>
        <p:nvGraphicFramePr>
          <p:cNvPr id="152" name="Google Shape;152;g22d5876366d_0_8"/>
          <p:cNvGraphicFramePr/>
          <p:nvPr/>
        </p:nvGraphicFramePr>
        <p:xfrm>
          <a:off x="463250" y="2273890"/>
          <a:ext cx="3000000" cy="3000000"/>
        </p:xfrm>
        <a:graphic>
          <a:graphicData uri="http://schemas.openxmlformats.org/drawingml/2006/table">
            <a:tbl>
              <a:tblPr>
                <a:noFill/>
                <a:tableStyleId>{59C805B3-6735-4610-947D-D602BF5D74F6}</a:tableStyleId>
              </a:tblPr>
              <a:tblGrid>
                <a:gridCol w="3944425">
                  <a:extLst>
                    <a:ext uri="{9D8B030D-6E8A-4147-A177-3AD203B41FA5}">
                      <a16:colId xmlns:a16="http://schemas.microsoft.com/office/drawing/2014/main" val="20000"/>
                    </a:ext>
                  </a:extLst>
                </a:gridCol>
                <a:gridCol w="7162750">
                  <a:extLst>
                    <a:ext uri="{9D8B030D-6E8A-4147-A177-3AD203B41FA5}">
                      <a16:colId xmlns:a16="http://schemas.microsoft.com/office/drawing/2014/main" val="20001"/>
                    </a:ext>
                  </a:extLst>
                </a:gridCol>
              </a:tblGrid>
              <a:tr h="19000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PRESENTATION (Sx)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Symptoms: </a:t>
                      </a:r>
                      <a:r>
                        <a:rPr lang="en-US" sz="1400" b="1" u="none" strike="noStrike" cap="none"/>
                        <a:t>C</a:t>
                      </a:r>
                      <a:r>
                        <a:rPr lang="en-US" b="1"/>
                        <a:t>HRONIC PRODUCTIVE COUGH</a:t>
                      </a:r>
                      <a:r>
                        <a:rPr lang="en-US"/>
                        <a:t> (</a:t>
                      </a:r>
                      <a:r>
                        <a:rPr lang="en-US" b="1"/>
                        <a:t>NO</a:t>
                      </a:r>
                      <a:r>
                        <a:rPr lang="en-US"/>
                        <a:t> DIURNAL VARIATION, </a:t>
                      </a:r>
                      <a:r>
                        <a:rPr lang="en-US" b="1"/>
                        <a:t>constant</a:t>
                      </a:r>
                      <a:r>
                        <a:rPr lang="en-US"/>
                        <a:t>, for </a:t>
                      </a:r>
                      <a:r>
                        <a:rPr lang="en-US" b="1"/>
                        <a:t>2+ years</a:t>
                      </a:r>
                      <a:r>
                        <a:rPr lang="en-US"/>
                        <a:t>), dyspnoea, often get </a:t>
                      </a:r>
                      <a:r>
                        <a:rPr lang="en-US" b="1"/>
                        <a:t>chest infections</a:t>
                      </a:r>
                      <a:r>
                        <a:rPr lang="en-US"/>
                        <a:t>.</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NOTES - </a:t>
                      </a:r>
                      <a:r>
                        <a:rPr lang="en-US" b="1"/>
                        <a:t>pink puffer</a:t>
                      </a:r>
                      <a:r>
                        <a:rPr lang="en-US"/>
                        <a:t> (thinner px, barrel chest, muscle wasting, pursed lip breathing)</a:t>
                      </a:r>
                      <a:endParaRPr/>
                    </a:p>
                    <a:p>
                      <a:pPr marL="0" marR="0" lvl="0" indent="0" algn="l" rtl="0">
                        <a:lnSpc>
                          <a:spcPct val="100000"/>
                        </a:lnSpc>
                        <a:spcBef>
                          <a:spcPts val="0"/>
                        </a:spcBef>
                        <a:spcAft>
                          <a:spcPts val="0"/>
                        </a:spcAft>
                        <a:buClr>
                          <a:srgbClr val="000000"/>
                        </a:buClr>
                        <a:buSzPts val="1400"/>
                        <a:buFont typeface="Arial"/>
                        <a:buNone/>
                      </a:pPr>
                      <a:r>
                        <a:rPr lang="en-US"/>
                        <a:t>                </a:t>
                      </a:r>
                      <a:r>
                        <a:rPr lang="en-US" b="1"/>
                        <a:t>blue bloater </a:t>
                      </a:r>
                      <a:r>
                        <a:rPr lang="en-US"/>
                        <a:t>(more overweight, cyanotic)</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t>Signs: class</a:t>
                      </a:r>
                      <a:r>
                        <a:rPr lang="en-US"/>
                        <a:t>ic </a:t>
                      </a:r>
                      <a:r>
                        <a:rPr lang="en-US" b="1"/>
                        <a:t>barrel chest</a:t>
                      </a:r>
                      <a:r>
                        <a:rPr lang="en-US"/>
                        <a:t> in exam question</a:t>
                      </a:r>
                      <a:endParaRPr sz="1400" u="none" strike="noStrike" cap="none"/>
                    </a:p>
                  </a:txBody>
                  <a:tcPr marL="91425" marR="91425" marT="91425" marB="91425"/>
                </a:tc>
                <a:extLst>
                  <a:ext uri="{0D108BD9-81ED-4DB2-BD59-A6C34878D82A}">
                    <a16:rowId xmlns:a16="http://schemas.microsoft.com/office/drawing/2014/main" val="10000"/>
                  </a:ext>
                </a:extLst>
              </a:tr>
              <a:tr h="14846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DIAGNOSIS &amp; INVESTIGATIONS (Ix)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b="1"/>
                        <a:t>PULMONARY FUNCTION TESTS!</a:t>
                      </a:r>
                      <a:endParaRPr b="1"/>
                    </a:p>
                    <a:p>
                      <a:pPr marL="0" marR="0" lvl="0" indent="0" algn="l" rtl="0">
                        <a:lnSpc>
                          <a:spcPct val="100000"/>
                        </a:lnSpc>
                        <a:spcBef>
                          <a:spcPts val="0"/>
                        </a:spcBef>
                        <a:spcAft>
                          <a:spcPts val="0"/>
                        </a:spcAft>
                        <a:buClr>
                          <a:srgbClr val="000000"/>
                        </a:buClr>
                        <a:buSzPts val="1400"/>
                        <a:buFont typeface="Arial"/>
                        <a:buNone/>
                      </a:pPr>
                      <a:r>
                        <a:rPr lang="en-US"/>
                        <a:t>Pathway as follows:</a:t>
                      </a:r>
                      <a:endParaRPr/>
                    </a:p>
                    <a:p>
                      <a:pPr marL="457200" marR="0" lvl="0" indent="-317500" algn="l" rtl="0">
                        <a:lnSpc>
                          <a:spcPct val="100000"/>
                        </a:lnSpc>
                        <a:spcBef>
                          <a:spcPts val="0"/>
                        </a:spcBef>
                        <a:spcAft>
                          <a:spcPts val="0"/>
                        </a:spcAft>
                        <a:buSzPts val="1400"/>
                        <a:buAutoNum type="arabicPeriod"/>
                      </a:pPr>
                      <a:r>
                        <a:rPr lang="en-US"/>
                        <a:t>do </a:t>
                      </a:r>
                      <a:r>
                        <a:rPr lang="en-US" b="1">
                          <a:highlight>
                            <a:srgbClr val="00FFFF"/>
                          </a:highlight>
                        </a:rPr>
                        <a:t>Fraction expired nitrous oxide (feNO)</a:t>
                      </a:r>
                      <a:r>
                        <a:rPr lang="en-US"/>
                        <a:t> = </a:t>
                      </a:r>
                      <a:r>
                        <a:rPr lang="en-US">
                          <a:highlight>
                            <a:srgbClr val="FFFF00"/>
                          </a:highlight>
                        </a:rPr>
                        <a:t>raised</a:t>
                      </a:r>
                      <a:r>
                        <a:rPr lang="en-US"/>
                        <a:t> non specific in lung damage</a:t>
                      </a:r>
                      <a:endParaRPr/>
                    </a:p>
                    <a:p>
                      <a:pPr marL="457200" marR="0" lvl="0" indent="-317500" algn="l" rtl="0">
                        <a:lnSpc>
                          <a:spcPct val="100000"/>
                        </a:lnSpc>
                        <a:spcBef>
                          <a:spcPts val="0"/>
                        </a:spcBef>
                        <a:spcAft>
                          <a:spcPts val="0"/>
                        </a:spcAft>
                        <a:buSzPts val="1400"/>
                        <a:buAutoNum type="arabicPeriod"/>
                      </a:pPr>
                      <a:r>
                        <a:rPr lang="en-US"/>
                        <a:t>Then do </a:t>
                      </a:r>
                      <a:r>
                        <a:rPr lang="en-US" b="1">
                          <a:highlight>
                            <a:srgbClr val="00FFFF"/>
                          </a:highlight>
                        </a:rPr>
                        <a:t>Spirometry</a:t>
                      </a:r>
                      <a:r>
                        <a:rPr lang="en-US"/>
                        <a:t> = </a:t>
                      </a:r>
                      <a:r>
                        <a:rPr lang="en-US">
                          <a:highlight>
                            <a:srgbClr val="FFFF00"/>
                          </a:highlight>
                        </a:rPr>
                        <a:t>FEV1:FVC less than 0.7</a:t>
                      </a:r>
                      <a:r>
                        <a:rPr lang="en-US"/>
                        <a:t> (obstruction)</a:t>
                      </a:r>
                      <a:endParaRPr/>
                    </a:p>
                    <a:p>
                      <a:pPr marL="457200" marR="0" lvl="0" indent="-317500" algn="l" rtl="0">
                        <a:lnSpc>
                          <a:spcPct val="100000"/>
                        </a:lnSpc>
                        <a:spcBef>
                          <a:spcPts val="0"/>
                        </a:spcBef>
                        <a:spcAft>
                          <a:spcPts val="0"/>
                        </a:spcAft>
                        <a:buSzPts val="1400"/>
                        <a:buAutoNum type="arabicPeriod"/>
                      </a:pPr>
                      <a:r>
                        <a:rPr lang="en-US"/>
                        <a:t>Then do </a:t>
                      </a:r>
                      <a:r>
                        <a:rPr lang="en-US" b="1">
                          <a:highlight>
                            <a:srgbClr val="00FFFF"/>
                          </a:highlight>
                        </a:rPr>
                        <a:t>bronchodilator reversibility test</a:t>
                      </a:r>
                      <a:r>
                        <a:rPr lang="en-US">
                          <a:highlight>
                            <a:srgbClr val="00FFFF"/>
                          </a:highlight>
                        </a:rPr>
                        <a:t> </a:t>
                      </a:r>
                      <a:r>
                        <a:rPr lang="en-US"/>
                        <a:t>= </a:t>
                      </a:r>
                      <a:r>
                        <a:rPr lang="en-US" b="1">
                          <a:highlight>
                            <a:srgbClr val="FFFF00"/>
                          </a:highlight>
                        </a:rPr>
                        <a:t>less</a:t>
                      </a:r>
                      <a:r>
                        <a:rPr lang="en-US">
                          <a:highlight>
                            <a:srgbClr val="FFFF00"/>
                          </a:highlight>
                        </a:rPr>
                        <a:t> than 12% increase in FEV1 </a:t>
                      </a:r>
                      <a:r>
                        <a:rPr lang="en-US" b="1">
                          <a:highlight>
                            <a:srgbClr val="FFFF00"/>
                          </a:highlight>
                        </a:rPr>
                        <a:t>(IRREVERSIBLE)</a:t>
                      </a:r>
                      <a:endParaRPr b="1">
                        <a:highlight>
                          <a:srgbClr val="FFFF00"/>
                        </a:highlight>
                      </a:endParaRPr>
                    </a:p>
                  </a:txBody>
                  <a:tcPr marL="91425" marR="91425" marT="91425" marB="91425"/>
                </a:tc>
                <a:extLst>
                  <a:ext uri="{0D108BD9-81ED-4DB2-BD59-A6C34878D82A}">
                    <a16:rowId xmlns:a16="http://schemas.microsoft.com/office/drawing/2014/main" val="10001"/>
                  </a:ext>
                </a:extLst>
              </a:tr>
              <a:tr h="6208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TREATMENT (Tx)</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THE SINGLE MOST IMPORTANT THING YOU MUST DO IS…</a:t>
                      </a:r>
                      <a:endParaRPr sz="1400" u="none" strike="noStrike" cap="none"/>
                    </a:p>
                  </a:txBody>
                  <a:tcPr marL="91425" marR="91425" marT="91425" marB="91425"/>
                </a:tc>
                <a:extLst>
                  <a:ext uri="{0D108BD9-81ED-4DB2-BD59-A6C34878D82A}">
                    <a16:rowId xmlns:a16="http://schemas.microsoft.com/office/drawing/2014/main" val="10002"/>
                  </a:ext>
                </a:extLst>
              </a:tr>
            </a:tbl>
          </a:graphicData>
        </a:graphic>
      </p:graphicFrame>
      <p:sp>
        <p:nvSpPr>
          <p:cNvPr id="153" name="Google Shape;153;g22d5876366d_0_8"/>
          <p:cNvSpPr txBox="1">
            <a:spLocks noGrp="1"/>
          </p:cNvSpPr>
          <p:nvPr>
            <p:ph type="title"/>
          </p:nvPr>
        </p:nvSpPr>
        <p:spPr>
          <a:xfrm>
            <a:off x="838200" y="3651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200">
                <a:solidFill>
                  <a:srgbClr val="FFFFFF"/>
                </a:solidFill>
              </a:rPr>
              <a:t>COPD (CHRONIC OBSTRUCTIVE PUL. DISORDER)</a:t>
            </a:r>
            <a:endParaRPr sz="42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2d5876366d_0_1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graphicFrame>
        <p:nvGraphicFramePr>
          <p:cNvPr id="160" name="Google Shape;160;g22d5876366d_0_17"/>
          <p:cNvGraphicFramePr/>
          <p:nvPr/>
        </p:nvGraphicFramePr>
        <p:xfrm>
          <a:off x="615050" y="2163490"/>
          <a:ext cx="3000000" cy="3000000"/>
        </p:xfrm>
        <a:graphic>
          <a:graphicData uri="http://schemas.openxmlformats.org/drawingml/2006/table">
            <a:tbl>
              <a:tblPr>
                <a:noFill/>
                <a:tableStyleId>{59C805B3-6735-4610-947D-D602BF5D74F6}</a:tableStyleId>
              </a:tblPr>
              <a:tblGrid>
                <a:gridCol w="3813600">
                  <a:extLst>
                    <a:ext uri="{9D8B030D-6E8A-4147-A177-3AD203B41FA5}">
                      <a16:colId xmlns:a16="http://schemas.microsoft.com/office/drawing/2014/main" val="20000"/>
                    </a:ext>
                  </a:extLst>
                </a:gridCol>
                <a:gridCol w="6925150">
                  <a:extLst>
                    <a:ext uri="{9D8B030D-6E8A-4147-A177-3AD203B41FA5}">
                      <a16:colId xmlns:a16="http://schemas.microsoft.com/office/drawing/2014/main" val="20001"/>
                    </a:ext>
                  </a:extLst>
                </a:gridCol>
              </a:tblGrid>
              <a:tr h="34185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TREATMENT (Tx)</a:t>
                      </a:r>
                      <a:endParaRPr sz="1400" u="none" strike="noStrike" cap="none">
                        <a:latin typeface="Roboto"/>
                        <a:ea typeface="Roboto"/>
                        <a:cs typeface="Roboto"/>
                        <a:sym typeface="Roboto"/>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latin typeface="Roboto"/>
                          <a:ea typeface="Roboto"/>
                          <a:cs typeface="Roboto"/>
                          <a:sym typeface="Roboto"/>
                        </a:rPr>
                        <a:t>THE SINGLE MOST IMPORTANT THING YOU MUST DO IS…</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sz="2100" b="1">
                          <a:highlight>
                            <a:srgbClr val="FFFF00"/>
                          </a:highlight>
                          <a:latin typeface="Roboto"/>
                          <a:ea typeface="Roboto"/>
                          <a:cs typeface="Roboto"/>
                          <a:sym typeface="Roboto"/>
                        </a:rPr>
                        <a:t>STOP SMOKING</a:t>
                      </a:r>
                      <a:r>
                        <a:rPr lang="en-US" sz="2100" b="1">
                          <a:latin typeface="Roboto"/>
                          <a:ea typeface="Roboto"/>
                          <a:cs typeface="Roboto"/>
                          <a:sym typeface="Roboto"/>
                        </a:rPr>
                        <a:t>!!!! (often exam q)</a:t>
                      </a:r>
                      <a:endParaRPr sz="2100" b="1">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a:latin typeface="Roboto"/>
                          <a:ea typeface="Roboto"/>
                          <a:cs typeface="Roboto"/>
                          <a:sym typeface="Roboto"/>
                        </a:rPr>
                        <a:t>THEN, </a:t>
                      </a:r>
                      <a:r>
                        <a:rPr lang="en-US" b="1">
                          <a:latin typeface="Roboto"/>
                          <a:ea typeface="Roboto"/>
                          <a:cs typeface="Roboto"/>
                          <a:sym typeface="Roboto"/>
                        </a:rPr>
                        <a:t>at-home pharmacalogical algorithm:</a:t>
                      </a:r>
                      <a:endParaRPr b="1">
                        <a:latin typeface="Roboto"/>
                        <a:ea typeface="Roboto"/>
                        <a:cs typeface="Roboto"/>
                        <a:sym typeface="Roboto"/>
                      </a:endParaRPr>
                    </a:p>
                    <a:p>
                      <a:pPr marL="457200" marR="0" lvl="0" indent="-317500" algn="l" rtl="0">
                        <a:lnSpc>
                          <a:spcPct val="100000"/>
                        </a:lnSpc>
                        <a:spcBef>
                          <a:spcPts val="0"/>
                        </a:spcBef>
                        <a:spcAft>
                          <a:spcPts val="0"/>
                        </a:spcAft>
                        <a:buSzPts val="1400"/>
                        <a:buFont typeface="Roboto"/>
                        <a:buAutoNum type="arabicPeriod"/>
                      </a:pPr>
                      <a:r>
                        <a:rPr lang="en-US">
                          <a:highlight>
                            <a:srgbClr val="FFFF00"/>
                          </a:highlight>
                          <a:latin typeface="Roboto"/>
                          <a:ea typeface="Roboto"/>
                          <a:cs typeface="Roboto"/>
                          <a:sym typeface="Roboto"/>
                        </a:rPr>
                        <a:t>SABA (salbutamol) (PRN)</a:t>
                      </a:r>
                      <a:endParaRPr>
                        <a:highlight>
                          <a:srgbClr val="FFFF00"/>
                        </a:highlight>
                        <a:latin typeface="Roboto"/>
                        <a:ea typeface="Roboto"/>
                        <a:cs typeface="Roboto"/>
                        <a:sym typeface="Roboto"/>
                      </a:endParaRPr>
                    </a:p>
                    <a:p>
                      <a:pPr marL="457200" marR="0" lvl="0" indent="-317500" algn="l" rtl="0">
                        <a:lnSpc>
                          <a:spcPct val="100000"/>
                        </a:lnSpc>
                        <a:spcBef>
                          <a:spcPts val="0"/>
                        </a:spcBef>
                        <a:spcAft>
                          <a:spcPts val="0"/>
                        </a:spcAft>
                        <a:buSzPts val="1400"/>
                        <a:buFont typeface="Roboto"/>
                        <a:buAutoNum type="arabicPeriod"/>
                      </a:pPr>
                      <a:r>
                        <a:rPr lang="en-US">
                          <a:latin typeface="Roboto"/>
                          <a:ea typeface="Roboto"/>
                          <a:cs typeface="Roboto"/>
                          <a:sym typeface="Roboto"/>
                        </a:rPr>
                        <a:t>SABA + LABA (salmeterol) + LAMA (tiotropium bromide)</a:t>
                      </a:r>
                      <a:endParaRPr>
                        <a:latin typeface="Roboto"/>
                        <a:ea typeface="Roboto"/>
                        <a:cs typeface="Roboto"/>
                        <a:sym typeface="Roboto"/>
                      </a:endParaRPr>
                    </a:p>
                    <a:p>
                      <a:pPr marL="457200" marR="0" lvl="0" indent="-317500" algn="l" rtl="0">
                        <a:lnSpc>
                          <a:spcPct val="100000"/>
                        </a:lnSpc>
                        <a:spcBef>
                          <a:spcPts val="0"/>
                        </a:spcBef>
                        <a:spcAft>
                          <a:spcPts val="0"/>
                        </a:spcAft>
                        <a:buSzPts val="1400"/>
                        <a:buFont typeface="Roboto"/>
                        <a:buAutoNum type="arabicPeriod"/>
                      </a:pPr>
                      <a:r>
                        <a:rPr lang="en-US">
                          <a:latin typeface="Roboto"/>
                          <a:ea typeface="Roboto"/>
                          <a:cs typeface="Roboto"/>
                          <a:sym typeface="Roboto"/>
                        </a:rPr>
                        <a:t>SABA + LABA + LAMA + ICS (e.g. prednisolone)</a:t>
                      </a:r>
                      <a:endParaRPr>
                        <a:latin typeface="Roboto"/>
                        <a:ea typeface="Roboto"/>
                        <a:cs typeface="Roboto"/>
                        <a:sym typeface="Roboto"/>
                      </a:endParaRPr>
                    </a:p>
                    <a:p>
                      <a:pPr marL="0" marR="0" lvl="0" indent="0" algn="l" rtl="0">
                        <a:lnSpc>
                          <a:spcPct val="100000"/>
                        </a:lnSpc>
                        <a:spcBef>
                          <a:spcPts val="0"/>
                        </a:spcBef>
                        <a:spcAft>
                          <a:spcPts val="0"/>
                        </a:spcAft>
                        <a:buNone/>
                      </a:pPr>
                      <a:endParaRPr>
                        <a:latin typeface="Roboto"/>
                        <a:ea typeface="Roboto"/>
                        <a:cs typeface="Roboto"/>
                        <a:sym typeface="Roboto"/>
                      </a:endParaRPr>
                    </a:p>
                    <a:p>
                      <a:pPr marL="0" marR="0" lvl="0" indent="0" algn="l" rtl="0">
                        <a:lnSpc>
                          <a:spcPct val="100000"/>
                        </a:lnSpc>
                        <a:spcBef>
                          <a:spcPts val="0"/>
                        </a:spcBef>
                        <a:spcAft>
                          <a:spcPts val="0"/>
                        </a:spcAft>
                        <a:buNone/>
                      </a:pPr>
                      <a:r>
                        <a:rPr lang="en-US">
                          <a:latin typeface="Roboto"/>
                          <a:ea typeface="Roboto"/>
                          <a:cs typeface="Roboto"/>
                          <a:sym typeface="Roboto"/>
                        </a:rPr>
                        <a:t>For </a:t>
                      </a:r>
                      <a:r>
                        <a:rPr lang="en-US" b="1">
                          <a:latin typeface="Roboto"/>
                          <a:ea typeface="Roboto"/>
                          <a:cs typeface="Roboto"/>
                          <a:sym typeface="Roboto"/>
                        </a:rPr>
                        <a:t>acute exacerbations:</a:t>
                      </a:r>
                      <a:endParaRPr b="1">
                        <a:latin typeface="Roboto"/>
                        <a:ea typeface="Roboto"/>
                        <a:cs typeface="Roboto"/>
                        <a:sym typeface="Roboto"/>
                      </a:endParaRPr>
                    </a:p>
                    <a:p>
                      <a:pPr marL="0" marR="0" lvl="0" indent="0" algn="l" rtl="0">
                        <a:lnSpc>
                          <a:spcPct val="100000"/>
                        </a:lnSpc>
                        <a:spcBef>
                          <a:spcPts val="0"/>
                        </a:spcBef>
                        <a:spcAft>
                          <a:spcPts val="0"/>
                        </a:spcAft>
                        <a:buNone/>
                      </a:pPr>
                      <a:r>
                        <a:rPr lang="en-US">
                          <a:latin typeface="Roboto"/>
                          <a:ea typeface="Roboto"/>
                          <a:cs typeface="Roboto"/>
                          <a:sym typeface="Roboto"/>
                        </a:rPr>
                        <a:t>→ O2 sats </a:t>
                      </a:r>
                      <a:r>
                        <a:rPr lang="en-US">
                          <a:highlight>
                            <a:srgbClr val="FFFF00"/>
                          </a:highlight>
                          <a:latin typeface="Roboto"/>
                          <a:ea typeface="Roboto"/>
                          <a:cs typeface="Roboto"/>
                          <a:sym typeface="Roboto"/>
                        </a:rPr>
                        <a:t>maintained to 88-92% </a:t>
                      </a:r>
                      <a:r>
                        <a:rPr lang="en-US">
                          <a:latin typeface="Roboto"/>
                          <a:ea typeface="Roboto"/>
                          <a:cs typeface="Roboto"/>
                          <a:sym typeface="Roboto"/>
                        </a:rPr>
                        <a:t>as opposed to 92-96% in normal lungs. </a:t>
                      </a:r>
                      <a:endParaRPr>
                        <a:latin typeface="Roboto"/>
                        <a:ea typeface="Roboto"/>
                        <a:cs typeface="Roboto"/>
                        <a:sym typeface="Roboto"/>
                      </a:endParaRPr>
                    </a:p>
                    <a:p>
                      <a:pPr marL="0" marR="0" lvl="0" indent="0" algn="l" rtl="0">
                        <a:lnSpc>
                          <a:spcPct val="100000"/>
                        </a:lnSpc>
                        <a:spcBef>
                          <a:spcPts val="0"/>
                        </a:spcBef>
                        <a:spcAft>
                          <a:spcPts val="0"/>
                        </a:spcAft>
                        <a:buNone/>
                      </a:pPr>
                      <a:r>
                        <a:rPr lang="en-US">
                          <a:latin typeface="Roboto"/>
                          <a:ea typeface="Roboto"/>
                          <a:cs typeface="Roboto"/>
                          <a:sym typeface="Roboto"/>
                        </a:rPr>
                        <a:t>→ SABA, SAMA, ICS, Abx if IECOPD</a:t>
                      </a:r>
                      <a:endParaRPr>
                        <a:latin typeface="Roboto"/>
                        <a:ea typeface="Roboto"/>
                        <a:cs typeface="Roboto"/>
                        <a:sym typeface="Roboto"/>
                      </a:endParaRPr>
                    </a:p>
                    <a:p>
                      <a:pPr marL="0" marR="0" lvl="0" indent="0" algn="l" rtl="0">
                        <a:lnSpc>
                          <a:spcPct val="100000"/>
                        </a:lnSpc>
                        <a:spcBef>
                          <a:spcPts val="0"/>
                        </a:spcBef>
                        <a:spcAft>
                          <a:spcPts val="0"/>
                        </a:spcAft>
                        <a:buNone/>
                      </a:pPr>
                      <a:endParaRPr>
                        <a:latin typeface="Roboto"/>
                        <a:ea typeface="Roboto"/>
                        <a:cs typeface="Roboto"/>
                        <a:sym typeface="Roboto"/>
                      </a:endParaRPr>
                    </a:p>
                    <a:p>
                      <a:pPr marL="0" marR="0" lvl="0" indent="0" algn="l" rtl="0">
                        <a:lnSpc>
                          <a:spcPct val="100000"/>
                        </a:lnSpc>
                        <a:spcBef>
                          <a:spcPts val="0"/>
                        </a:spcBef>
                        <a:spcAft>
                          <a:spcPts val="0"/>
                        </a:spcAft>
                        <a:buNone/>
                      </a:pPr>
                      <a:r>
                        <a:rPr lang="en-US" b="1">
                          <a:latin typeface="Roboto"/>
                          <a:ea typeface="Roboto"/>
                          <a:cs typeface="Roboto"/>
                          <a:sym typeface="Roboto"/>
                        </a:rPr>
                        <a:t>LONG TERM OXYGEN THERAPY (LTOT) given in v severe COPD</a:t>
                      </a:r>
                      <a:r>
                        <a:rPr lang="en-US">
                          <a:latin typeface="Roboto"/>
                          <a:ea typeface="Roboto"/>
                          <a:cs typeface="Roboto"/>
                          <a:sym typeface="Roboto"/>
                        </a:rPr>
                        <a:t> - chronic readings of &lt;88% O2 sats, given 15+h daily for 3 weeks</a:t>
                      </a:r>
                      <a:endParaRPr>
                        <a:latin typeface="Roboto"/>
                        <a:ea typeface="Roboto"/>
                        <a:cs typeface="Roboto"/>
                        <a:sym typeface="Roboto"/>
                      </a:endParaRPr>
                    </a:p>
                    <a:p>
                      <a:pPr marL="0" marR="0" lvl="0" indent="0" algn="l" rtl="0">
                        <a:lnSpc>
                          <a:spcPct val="100000"/>
                        </a:lnSpc>
                        <a:spcBef>
                          <a:spcPts val="0"/>
                        </a:spcBef>
                        <a:spcAft>
                          <a:spcPts val="0"/>
                        </a:spcAft>
                        <a:buNone/>
                      </a:pPr>
                      <a:r>
                        <a:rPr lang="en-US">
                          <a:latin typeface="Roboto"/>
                          <a:ea typeface="Roboto"/>
                          <a:cs typeface="Roboto"/>
                          <a:sym typeface="Roboto"/>
                        </a:rPr>
                        <a:t>→ MUST BE </a:t>
                      </a:r>
                      <a:r>
                        <a:rPr lang="en-US">
                          <a:highlight>
                            <a:srgbClr val="FFFF00"/>
                          </a:highlight>
                          <a:latin typeface="Roboto"/>
                          <a:ea typeface="Roboto"/>
                          <a:cs typeface="Roboto"/>
                          <a:sym typeface="Roboto"/>
                        </a:rPr>
                        <a:t>NON SMOKING WHEN ON LTOT</a:t>
                      </a:r>
                      <a:r>
                        <a:rPr lang="en-US">
                          <a:latin typeface="Roboto"/>
                          <a:ea typeface="Roboto"/>
                          <a:cs typeface="Roboto"/>
                          <a:sym typeface="Roboto"/>
                        </a:rPr>
                        <a:t>!!!!! WHY?</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r h="6102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COMPLICATIONS (IF APPLICABLE)</a:t>
                      </a:r>
                      <a:endParaRPr sz="1400" u="none" strike="noStrike" cap="none">
                        <a:latin typeface="Roboto"/>
                        <a:ea typeface="Roboto"/>
                        <a:cs typeface="Roboto"/>
                        <a:sym typeface="Roboto"/>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latin typeface="Roboto"/>
                          <a:ea typeface="Roboto"/>
                          <a:cs typeface="Roboto"/>
                          <a:sym typeface="Roboto"/>
                        </a:rPr>
                        <a:t>IECOPD, cor pulmonale (RHS failure due to pul htn)</a:t>
                      </a:r>
                      <a:endParaRPr sz="1400" u="none" strike="noStrike" cap="none">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bl>
          </a:graphicData>
        </a:graphic>
      </p:graphicFrame>
      <p:sp>
        <p:nvSpPr>
          <p:cNvPr id="161" name="Google Shape;161;g22d5876366d_0_17"/>
          <p:cNvSpPr txBox="1">
            <a:spLocks noGrp="1"/>
          </p:cNvSpPr>
          <p:nvPr>
            <p:ph type="title"/>
          </p:nvPr>
        </p:nvSpPr>
        <p:spPr>
          <a:xfrm>
            <a:off x="838200" y="365125"/>
            <a:ext cx="10515600" cy="1325700"/>
          </a:xfrm>
          <a:prstGeom prst="rect">
            <a:avLst/>
          </a:prstGeom>
          <a:solidFill>
            <a:srgbClr val="2932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200">
                <a:solidFill>
                  <a:srgbClr val="FFFFFF"/>
                </a:solidFill>
              </a:rPr>
              <a:t>COPD (CHRONIC OBSTRUCTIVE PUL. DISORDER)</a:t>
            </a:r>
            <a:endParaRPr sz="4200">
              <a:solidFill>
                <a:srgbClr val="FFFFFF"/>
              </a:solidFill>
            </a:endParaRP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8F4E4"/>
      </a:lt1>
      <a:dk2>
        <a:srgbClr val="44546A"/>
      </a:dk2>
      <a:lt2>
        <a:srgbClr val="F8F4E4"/>
      </a:lt2>
      <a:accent1>
        <a:srgbClr val="D7B5C6"/>
      </a:accent1>
      <a:accent2>
        <a:srgbClr val="9A8AFA"/>
      </a:accent2>
      <a:accent3>
        <a:srgbClr val="E9D1F7"/>
      </a:accent3>
      <a:accent4>
        <a:srgbClr val="8496B0"/>
      </a:accent4>
      <a:accent5>
        <a:srgbClr val="48A1FA"/>
      </a:accent5>
      <a:accent6>
        <a:srgbClr val="F7CBAC"/>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5252</Words>
  <Application>Microsoft Macintosh PowerPoint</Application>
  <PresentationFormat>Widescreen</PresentationFormat>
  <Paragraphs>721</Paragraphs>
  <Slides>62</Slides>
  <Notes>62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Radley</vt:lpstr>
      <vt:lpstr>Calibri</vt:lpstr>
      <vt:lpstr>Arial</vt:lpstr>
      <vt:lpstr>Roboto</vt:lpstr>
      <vt:lpstr>Office Theme</vt:lpstr>
      <vt:lpstr>PowerPoint Presentation</vt:lpstr>
      <vt:lpstr>     </vt:lpstr>
      <vt:lpstr>PowerPoint Presentation</vt:lpstr>
      <vt:lpstr>PowerPoint Presentation</vt:lpstr>
      <vt:lpstr>PowerPoint Presentation</vt:lpstr>
      <vt:lpstr>MAIN DIFFERENTIAL?</vt:lpstr>
      <vt:lpstr>COPD (CHRONIC OBSTRUCTIVE PUL. DISORDER)</vt:lpstr>
      <vt:lpstr>PowerPoint Presentation</vt:lpstr>
      <vt:lpstr>PowerPoint Presentation</vt:lpstr>
      <vt:lpstr>MAIN DIFFERENTIAL?</vt:lpstr>
      <vt:lpstr>ASTHMA</vt:lpstr>
      <vt:lpstr>PowerPoint Presentation</vt:lpstr>
      <vt:lpstr>PowerPoint Presentation</vt:lpstr>
      <vt:lpstr>PowerPoint Presentation</vt:lpstr>
      <vt:lpstr>2 DIFFERENTIALS?</vt:lpstr>
      <vt:lpstr>PowerPoint Presentation</vt:lpstr>
      <vt:lpstr>MESOTHELIOMA</vt:lpstr>
      <vt:lpstr>PowerPoint Presentation</vt:lpstr>
      <vt:lpstr>SMALL CELL LUNG CANCER</vt:lpstr>
      <vt:lpstr>PowerPoint Presentation</vt:lpstr>
      <vt:lpstr>PowerPoint Presentation</vt:lpstr>
      <vt:lpstr>What’s going on here?</vt:lpstr>
      <vt:lpstr>COMPRESSION!!!</vt:lpstr>
      <vt:lpstr>PULMONARY HYPERTENSION</vt:lpstr>
      <vt:lpstr>GOODPASTURE’S DISEASE</vt:lpstr>
      <vt:lpstr>MAIN DIFFERENTIAL?</vt:lpstr>
      <vt:lpstr>Tuberculosis </vt:lpstr>
      <vt:lpstr>Tuberculosis </vt:lpstr>
      <vt:lpstr>Tuberculosis - treatment </vt:lpstr>
      <vt:lpstr>MAIN DIFFERENTIAL?</vt:lpstr>
      <vt:lpstr>Pneumonia </vt:lpstr>
      <vt:lpstr>Pneumonia </vt:lpstr>
      <vt:lpstr>Pneumonia </vt:lpstr>
      <vt:lpstr>Pneumonia - Treatment </vt:lpstr>
      <vt:lpstr>MAIN DIFFERENTIAL?</vt:lpstr>
      <vt:lpstr>Pleural effusion</vt:lpstr>
      <vt:lpstr>Pleural effusion</vt:lpstr>
      <vt:lpstr>MAIN DIFFERENTIAL?</vt:lpstr>
      <vt:lpstr>Pneumothorax</vt:lpstr>
      <vt:lpstr>Tension Pneumothorax</vt:lpstr>
      <vt:lpstr>Cystic Fibrosis</vt:lpstr>
      <vt:lpstr>Bronchiectasis </vt:lpstr>
      <vt:lpstr>Interstitial lung diseases </vt:lpstr>
      <vt:lpstr>Idiopathic pulmonary fibrosis </vt:lpstr>
      <vt:lpstr>Sarcoidosis </vt:lpstr>
      <vt:lpstr>Hypersensitivity pneumonitis  </vt:lpstr>
      <vt:lpstr>PowerPoint Presentation</vt:lpstr>
      <vt:lpstr>1</vt:lpstr>
      <vt:lpstr>1</vt:lpstr>
      <vt:lpstr>2</vt:lpstr>
      <vt:lpstr>2</vt:lpstr>
      <vt:lpstr>3</vt:lpstr>
      <vt:lpstr>3</vt:lpstr>
      <vt:lpstr>4</vt:lpstr>
      <vt:lpstr>4</vt:lpstr>
      <vt:lpstr>5</vt:lpstr>
      <vt:lpstr>5</vt:lpstr>
      <vt:lpstr>6</vt:lpstr>
      <vt:lpstr>6</vt:lpstr>
      <vt:lpstr>7</vt:lpstr>
      <vt:lpstr>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Ismay Hathaway</cp:lastModifiedBy>
  <cp:revision>1</cp:revision>
  <dcterms:modified xsi:type="dcterms:W3CDTF">2023-04-23T18:25:22Z</dcterms:modified>
</cp:coreProperties>
</file>