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1" r:id="rId2"/>
    <p:sldId id="262" r:id="rId3"/>
    <p:sldId id="280" r:id="rId4"/>
    <p:sldId id="284" r:id="rId5"/>
    <p:sldId id="286" r:id="rId6"/>
    <p:sldId id="264" r:id="rId7"/>
    <p:sldId id="275" r:id="rId8"/>
    <p:sldId id="266" r:id="rId9"/>
    <p:sldId id="268" r:id="rId10"/>
    <p:sldId id="269" r:id="rId11"/>
    <p:sldId id="276" r:id="rId12"/>
    <p:sldId id="277" r:id="rId13"/>
    <p:sldId id="270" r:id="rId14"/>
    <p:sldId id="288" r:id="rId15"/>
    <p:sldId id="272" r:id="rId16"/>
    <p:sldId id="290" r:id="rId17"/>
    <p:sldId id="291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92"/>
    <a:srgbClr val="6565A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434" autoAdjust="0"/>
  </p:normalViewPr>
  <p:slideViewPr>
    <p:cSldViewPr snapToGrid="0" snapToObjects="1">
      <p:cViewPr varScale="1">
        <p:scale>
          <a:sx n="72" d="100"/>
          <a:sy n="72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EF3AC-F04A-F248-8BC5-FC1C821A373C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8A56D-6EE1-8448-82E7-A0892447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Cloacal membrane covers the cloaca</a:t>
            </a:r>
            <a:r>
              <a:rPr lang="en-US" baseline="0" dirty="0" smtClean="0"/>
              <a:t> (common outlet where the intestinal, urinary and genital tracts open) </a:t>
            </a:r>
          </a:p>
          <a:p>
            <a:r>
              <a:rPr lang="en-US" baseline="0" dirty="0" smtClean="0"/>
              <a:t>It is a blind-ended tube (closed at one end)  </a:t>
            </a:r>
          </a:p>
          <a:p>
            <a:r>
              <a:rPr lang="en-US" baseline="0" dirty="0" smtClean="0"/>
              <a:t>Endoderm </a:t>
            </a:r>
            <a:r>
              <a:rPr lang="en-US" baseline="0" dirty="0" smtClean="0">
                <a:sym typeface="Wingdings"/>
              </a:rPr>
              <a:t> epithelial lining, hepatocytes of liver &amp; endocrine and exocrine cells of the pancreas </a:t>
            </a:r>
          </a:p>
          <a:p>
            <a:r>
              <a:rPr lang="en-US" baseline="0" dirty="0" smtClean="0">
                <a:sym typeface="Wingdings"/>
              </a:rPr>
              <a:t>Mesoderm  muscle, connective tissue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SMA = superior mesenteric artery </a:t>
            </a:r>
          </a:p>
          <a:p>
            <a:r>
              <a:rPr lang="en-US" baseline="0" dirty="0" smtClean="0">
                <a:sym typeface="Wingdings"/>
              </a:rPr>
              <a:t>IMA = inferior mesenteric artery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A56D-6EE1-8448-82E7-A089244778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hepatic diverticulum appears in the middle of the 3</a:t>
            </a:r>
            <a:r>
              <a:rPr lang="en-US" baseline="30000" dirty="0" smtClean="0"/>
              <a:t>rd</a:t>
            </a:r>
            <a:r>
              <a:rPr lang="en-US" dirty="0" smtClean="0"/>
              <a:t> week as an outgrowth</a:t>
            </a:r>
            <a:r>
              <a:rPr lang="en-US" baseline="0" dirty="0" smtClean="0"/>
              <a:t> of the endodermal epithelium at the distal end of the foregut. </a:t>
            </a:r>
          </a:p>
          <a:p>
            <a:r>
              <a:rPr lang="en-US" baseline="0" dirty="0" smtClean="0"/>
              <a:t>The liver bud contains rapidly proliferating liver cells that penetrate the septum transversum – the bile duct forms when the connection between the liver and the foregut narrows </a:t>
            </a:r>
          </a:p>
          <a:p>
            <a:r>
              <a:rPr lang="en-US" baseline="0" dirty="0" smtClean="0"/>
              <a:t>The ventral out growth gives rise to the gall bladder and the cystic duct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A56D-6EE1-8448-82E7-A089244778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9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Intra = inside 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Retroperitoneal = its behind</a:t>
            </a:r>
            <a:r>
              <a:rPr lang="en-US" sz="1200" baseline="0" dirty="0" smtClean="0">
                <a:solidFill>
                  <a:schemeClr val="tx2">
                    <a:lumMod val="75000"/>
                  </a:schemeClr>
                </a:solidFill>
              </a:rPr>
              <a:t> the peritoneum therefor only the front of it is covered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A56D-6EE1-8448-82E7-A089244778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septum transversum also</a:t>
            </a:r>
            <a:r>
              <a:rPr lang="en-US" baseline="0" dirty="0" smtClean="0"/>
              <a:t> gives the thoracic diaphragm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A56D-6EE1-8448-82E7-A089244778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liver grows so rapidly that it protrudes</a:t>
            </a:r>
            <a:r>
              <a:rPr lang="en-US" baseline="0" dirty="0" smtClean="0"/>
              <a:t> the two layers – </a:t>
            </a:r>
          </a:p>
          <a:p>
            <a:r>
              <a:rPr lang="en-US" baseline="0" dirty="0" smtClean="0"/>
              <a:t>It gives the </a:t>
            </a:r>
            <a:r>
              <a:rPr lang="en-US" baseline="0" dirty="0" err="1" smtClean="0"/>
              <a:t>falciform</a:t>
            </a:r>
            <a:r>
              <a:rPr lang="en-US" baseline="0" dirty="0" smtClean="0"/>
              <a:t> ligament anteriorly (this attaches it to the anterior abdominal wall) – free edge contains the umbilical vein </a:t>
            </a:r>
            <a:r>
              <a:rPr lang="en-US" baseline="0" dirty="0" smtClean="0">
                <a:sym typeface="Wingdings"/>
              </a:rPr>
              <a:t> the round ligament after birth 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the lesser omentum (this attaches the liver to the ventral borders of the stomach and the duodenum) – free edge contains </a:t>
            </a:r>
            <a:r>
              <a:rPr lang="en-US" sz="1200" dirty="0" smtClean="0">
                <a:solidFill>
                  <a:srgbClr val="000000"/>
                </a:solidFill>
              </a:rPr>
              <a:t>hepatic artery, portal vein + bile duct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A56D-6EE1-8448-82E7-A089244778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Bare of peritoneal covering</a:t>
            </a:r>
            <a:r>
              <a:rPr lang="en-US" baseline="0" dirty="0" smtClean="0"/>
              <a:t> – its in the name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A56D-6EE1-8448-82E7-A089244778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abdominal</a:t>
            </a:r>
            <a:r>
              <a:rPr lang="en-US" baseline="0" dirty="0" smtClean="0"/>
              <a:t> organs are positioned here due to the rotation of the stomach 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it rotates 90 degrees along a longitudinal axis (left now becomes anterior). The posterior wall grows quicker (now on the right side) this gives the greater curve 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it rotates around the anterior posterior axis – the pyloric region mores right and up and the cardiac regions moves left and down </a:t>
            </a:r>
          </a:p>
          <a:p>
            <a:r>
              <a:rPr lang="en-US" dirty="0" smtClean="0"/>
              <a:t>Liver is the red triangle</a:t>
            </a:r>
            <a:r>
              <a:rPr lang="en-US" baseline="0" dirty="0" smtClean="0"/>
              <a:t> – look how it changes direction as the stomach rotates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A56D-6EE1-8448-82E7-A089244778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8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Ligaments are double layers</a:t>
            </a:r>
            <a:r>
              <a:rPr lang="en-US" baseline="0" dirty="0" smtClean="0"/>
              <a:t> of peritoneum that pass from one organ to another or from an organ to the body wall </a:t>
            </a:r>
          </a:p>
          <a:p>
            <a:r>
              <a:rPr lang="en-US" baseline="0" dirty="0" smtClean="0"/>
              <a:t>This is the view as if you were looking down through a person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Spleen in </a:t>
            </a:r>
            <a:r>
              <a:rPr lang="en-US" baseline="0" dirty="0" err="1" smtClean="0"/>
              <a:t>latin</a:t>
            </a:r>
            <a:r>
              <a:rPr lang="en-US" baseline="0" dirty="0" smtClean="0"/>
              <a:t> = lien </a:t>
            </a:r>
          </a:p>
          <a:p>
            <a:r>
              <a:rPr lang="en-US" baseline="0" dirty="0" smtClean="0"/>
              <a:t>Naming – where from and to anterior </a:t>
            </a:r>
            <a:r>
              <a:rPr lang="en-US" baseline="0" dirty="0" smtClean="0">
                <a:sym typeface="Wingdings"/>
              </a:rPr>
              <a:t> posterior 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sym typeface="Wingdings"/>
              </a:rPr>
              <a:t>Gastorlienal</a:t>
            </a:r>
            <a:r>
              <a:rPr lang="en-US" baseline="0" dirty="0" smtClean="0">
                <a:sym typeface="Wingdings"/>
              </a:rPr>
              <a:t> = Stomach  spleen </a:t>
            </a:r>
            <a:endParaRPr lang="en-US" baseline="0" dirty="0" smtClean="0"/>
          </a:p>
          <a:p>
            <a:r>
              <a:rPr lang="en-US" baseline="0" dirty="0" err="1" smtClean="0"/>
              <a:t>Lienorenal</a:t>
            </a:r>
            <a:r>
              <a:rPr lang="en-US" baseline="0" dirty="0" smtClean="0"/>
              <a:t> = spleen </a:t>
            </a:r>
            <a:r>
              <a:rPr lang="en-US" baseline="0" dirty="0" smtClean="0">
                <a:sym typeface="Wingdings"/>
              </a:rPr>
              <a:t> kidney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A56D-6EE1-8448-82E7-A089244778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2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A122-3AF2-9E47-A429-ACF9653D8DF2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4AAA-3363-074D-8C70-C8F8C0FC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600" u="sng" dirty="0"/>
              <a:t>Liver Embryology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2105"/>
            <a:ext cx="6400800" cy="1752600"/>
          </a:xfrm>
        </p:spPr>
        <p:txBody>
          <a:bodyPr/>
          <a:lstStyle/>
          <a:p>
            <a:r>
              <a:rPr lang="pt-PT" dirty="0" smtClean="0"/>
              <a:t>Anna Robson &amp; Ruben Vilela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1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area of 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203" y="1474637"/>
            <a:ext cx="407259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Bare area = the only area of the liver that is not covered by the ventral mesentery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81" y="1600200"/>
            <a:ext cx="3401959" cy="49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80" y="1417638"/>
            <a:ext cx="7247735" cy="46093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4018" y="274638"/>
            <a:ext cx="8229600" cy="1143000"/>
          </a:xfrm>
        </p:spPr>
        <p:txBody>
          <a:bodyPr/>
          <a:lstStyle/>
          <a:p>
            <a:r>
              <a:rPr lang="en-US" dirty="0" smtClean="0"/>
              <a:t>Falciform ligament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Lesser omentum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037068" cy="2475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738" y="3279217"/>
            <a:ext cx="4763250" cy="35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lesser omentum </a:t>
            </a:r>
            <a:endParaRPr lang="en-US" dirty="0"/>
          </a:p>
        </p:txBody>
      </p:sp>
      <p:pic>
        <p:nvPicPr>
          <p:cNvPr id="4" name="Picture 4" descr="http://www.bionalogy.com/digestive_system_fil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074" y="1362262"/>
            <a:ext cx="4127863" cy="5128720"/>
          </a:xfrm>
          <a:prstGeom prst="rect">
            <a:avLst/>
          </a:prstGeom>
          <a:noFill/>
        </p:spPr>
      </p:pic>
      <p:sp>
        <p:nvSpPr>
          <p:cNvPr id="5" name="Isosceles Triangle 4"/>
          <p:cNvSpPr/>
          <p:nvPr/>
        </p:nvSpPr>
        <p:spPr>
          <a:xfrm rot="374059">
            <a:off x="3692510" y="2967963"/>
            <a:ext cx="257288" cy="47766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374059">
            <a:off x="2707063" y="1883709"/>
            <a:ext cx="257288" cy="47766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 rot="5025690">
            <a:off x="4364762" y="4328789"/>
            <a:ext cx="285997" cy="58395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855273" y="4510744"/>
            <a:ext cx="18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Dorsal mesentery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8538" y="1417638"/>
            <a:ext cx="19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Ventral mesentery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95017" y="2107659"/>
            <a:ext cx="910571" cy="532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Liver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6" idx="2"/>
          </p:cNvCxnSpPr>
          <p:nvPr/>
        </p:nvCxnSpPr>
        <p:spPr>
          <a:xfrm flipV="1">
            <a:off x="2067006" y="2345990"/>
            <a:ext cx="614882" cy="83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81887" y="1633863"/>
            <a:ext cx="421044" cy="237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390377" y="4697304"/>
            <a:ext cx="493747" cy="365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eb.uni-plovdiv.bg/stu1104541018/docs/res/skandalakis'%20surgical%20anatomy%20-%202004/Chapter%2010_%20Peritoneum,%20Omenta,%20and%20Internal%20Hernias_fichiers/loadBinary(2).jpg"/>
          <p:cNvPicPr>
            <a:picLocks noChangeAspect="1" noChangeArrowheads="1"/>
          </p:cNvPicPr>
          <p:nvPr/>
        </p:nvPicPr>
        <p:blipFill>
          <a:blip r:embed="rId2"/>
          <a:srcRect t="10000" r="3226" b="6667"/>
          <a:stretch>
            <a:fillRect/>
          </a:stretch>
        </p:blipFill>
        <p:spPr bwMode="auto">
          <a:xfrm>
            <a:off x="1217785" y="2184035"/>
            <a:ext cx="6858000" cy="4286250"/>
          </a:xfrm>
          <a:prstGeom prst="rect">
            <a:avLst/>
          </a:prstGeom>
          <a:noFill/>
        </p:spPr>
      </p:pic>
      <p:sp>
        <p:nvSpPr>
          <p:cNvPr id="7" name="Flowchart: Terminator 6"/>
          <p:cNvSpPr/>
          <p:nvPr/>
        </p:nvSpPr>
        <p:spPr>
          <a:xfrm rot="5400000">
            <a:off x="2113984" y="5442947"/>
            <a:ext cx="741197" cy="54428"/>
          </a:xfrm>
          <a:prstGeom prst="flowChartTermina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Flowchart: Terminator 8"/>
          <p:cNvSpPr/>
          <p:nvPr/>
        </p:nvSpPr>
        <p:spPr>
          <a:xfrm rot="5235885">
            <a:off x="6706977" y="3210075"/>
            <a:ext cx="108715" cy="119624"/>
          </a:xfrm>
          <a:prstGeom prst="flowChartTermina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47727" y="5270135"/>
            <a:ext cx="427358" cy="342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7" idx="2"/>
          </p:cNvCxnSpPr>
          <p:nvPr/>
        </p:nvCxnSpPr>
        <p:spPr>
          <a:xfrm>
            <a:off x="2017884" y="5841635"/>
            <a:ext cx="342900" cy="85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60635" y="5670185"/>
            <a:ext cx="776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Liver bud</a:t>
            </a:r>
          </a:p>
        </p:txBody>
      </p:sp>
      <p:cxnSp>
        <p:nvCxnSpPr>
          <p:cNvPr id="19" name="Straight Arrow Connector 18"/>
          <p:cNvCxnSpPr>
            <a:endCxn id="9" idx="1"/>
          </p:cNvCxnSpPr>
          <p:nvPr/>
        </p:nvCxnSpPr>
        <p:spPr>
          <a:xfrm>
            <a:off x="5789784" y="2412636"/>
            <a:ext cx="968955" cy="8029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32534" y="2184035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Entrance of Co. Bile duct</a:t>
            </a:r>
          </a:p>
        </p:txBody>
      </p:sp>
      <p:sp>
        <p:nvSpPr>
          <p:cNvPr id="22" name="Oval 21"/>
          <p:cNvSpPr/>
          <p:nvPr/>
        </p:nvSpPr>
        <p:spPr>
          <a:xfrm>
            <a:off x="6075534" y="5212985"/>
            <a:ext cx="12573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Liver</a:t>
            </a:r>
          </a:p>
        </p:txBody>
      </p:sp>
      <p:sp>
        <p:nvSpPr>
          <p:cNvPr id="23" name="Arc 22"/>
          <p:cNvSpPr/>
          <p:nvPr/>
        </p:nvSpPr>
        <p:spPr>
          <a:xfrm rot="13256710">
            <a:off x="6018454" y="2196623"/>
            <a:ext cx="3610080" cy="4192442"/>
          </a:xfrm>
          <a:prstGeom prst="arc">
            <a:avLst>
              <a:gd name="adj1" fmla="val 16200000"/>
              <a:gd name="adj2" fmla="val 21539286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lowchart: Terminator 23"/>
          <p:cNvSpPr/>
          <p:nvPr/>
        </p:nvSpPr>
        <p:spPr>
          <a:xfrm rot="5235885">
            <a:off x="4508221" y="4664618"/>
            <a:ext cx="111180" cy="68038"/>
          </a:xfrm>
          <a:prstGeom prst="flowChartTermina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TextBox 26"/>
          <p:cNvSpPr txBox="1"/>
          <p:nvPr/>
        </p:nvSpPr>
        <p:spPr>
          <a:xfrm>
            <a:off x="1160635" y="5041536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Extrahepatic</a:t>
            </a:r>
            <a:r>
              <a:rPr lang="en-US" sz="1200" b="1" dirty="0"/>
              <a:t> </a:t>
            </a:r>
          </a:p>
          <a:p>
            <a:r>
              <a:rPr lang="en-US" sz="1200" b="1" dirty="0"/>
              <a:t>bile duct</a:t>
            </a:r>
          </a:p>
        </p:txBody>
      </p:sp>
      <p:sp>
        <p:nvSpPr>
          <p:cNvPr id="29" name="Oval 28"/>
          <p:cNvSpPr/>
          <p:nvPr/>
        </p:nvSpPr>
        <p:spPr>
          <a:xfrm>
            <a:off x="4132434" y="5670185"/>
            <a:ext cx="1028700" cy="571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Liver</a:t>
            </a:r>
          </a:p>
        </p:txBody>
      </p:sp>
      <p:sp>
        <p:nvSpPr>
          <p:cNvPr id="30" name="Arc 29"/>
          <p:cNvSpPr/>
          <p:nvPr/>
        </p:nvSpPr>
        <p:spPr>
          <a:xfrm rot="14050354">
            <a:off x="4193709" y="4494611"/>
            <a:ext cx="1548554" cy="1628355"/>
          </a:xfrm>
          <a:prstGeom prst="arc">
            <a:avLst>
              <a:gd name="adj1" fmla="val 16200000"/>
              <a:gd name="adj2" fmla="val 185344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TextBox 32"/>
          <p:cNvSpPr txBox="1"/>
          <p:nvPr/>
        </p:nvSpPr>
        <p:spPr>
          <a:xfrm>
            <a:off x="3275185" y="5155835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Co. B. D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4989685" y="4641485"/>
            <a:ext cx="688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Co. B. D</a:t>
            </a:r>
            <a:endParaRPr lang="en-US" sz="1200" dirty="0"/>
          </a:p>
        </p:txBody>
      </p:sp>
      <p:cxnSp>
        <p:nvCxnSpPr>
          <p:cNvPr id="42" name="Straight Arrow Connector 41"/>
          <p:cNvCxnSpPr>
            <a:stCxn id="36" idx="3"/>
          </p:cNvCxnSpPr>
          <p:nvPr/>
        </p:nvCxnSpPr>
        <p:spPr>
          <a:xfrm flipV="1">
            <a:off x="5677694" y="4755786"/>
            <a:ext cx="226391" cy="24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3"/>
          </p:cNvCxnSpPr>
          <p:nvPr/>
        </p:nvCxnSpPr>
        <p:spPr>
          <a:xfrm flipV="1">
            <a:off x="3963194" y="5270136"/>
            <a:ext cx="226391" cy="24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360784" y="5841635"/>
            <a:ext cx="228600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ight Arrow 24"/>
          <p:cNvSpPr/>
          <p:nvPr/>
        </p:nvSpPr>
        <p:spPr>
          <a:xfrm rot="10800000">
            <a:off x="2589383" y="5656306"/>
            <a:ext cx="342900" cy="342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Circular Arrow 25"/>
          <p:cNvSpPr/>
          <p:nvPr/>
        </p:nvSpPr>
        <p:spPr>
          <a:xfrm rot="1062358">
            <a:off x="6361284" y="3098435"/>
            <a:ext cx="400050" cy="228600"/>
          </a:xfrm>
          <a:prstGeom prst="circular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932283" y="3476504"/>
            <a:ext cx="733806" cy="1817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1" name="Right Arrow 30"/>
          <p:cNvSpPr/>
          <p:nvPr/>
        </p:nvSpPr>
        <p:spPr>
          <a:xfrm>
            <a:off x="5020763" y="3476504"/>
            <a:ext cx="733806" cy="1817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2" name="Rectangle 31"/>
          <p:cNvSpPr/>
          <p:nvPr/>
        </p:nvSpPr>
        <p:spPr>
          <a:xfrm>
            <a:off x="1204230" y="267887"/>
            <a:ext cx="6793253" cy="16931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86" y="341618"/>
            <a:ext cx="6417239" cy="15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2 at 12.1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9" y="2322988"/>
            <a:ext cx="8980201" cy="25800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Ligaments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295" y="265654"/>
            <a:ext cx="6003388" cy="13796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1" y="325842"/>
            <a:ext cx="5827542" cy="1319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855" y="1821339"/>
            <a:ext cx="8964943" cy="12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The liver weight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is about 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10%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of the total body  weight. This is due to the presence of large numbers of sinusoids and involvement of the liver in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haematopoietic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function.</a:t>
            </a:r>
            <a:endParaRPr lang="pt-PT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8156" y="3554484"/>
            <a:ext cx="6200642" cy="14743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64" y="3628340"/>
            <a:ext cx="5508546" cy="14004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295" y="5204871"/>
            <a:ext cx="887350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Hepatic cells start production of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 Bile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. Since the gallbladder and cystic duct have developed, bile can enter the GI tract.</a:t>
            </a:r>
            <a:endParaRPr lang="pt-PT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5059" y="143435"/>
            <a:ext cx="6327731" cy="17345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148" y="270348"/>
            <a:ext cx="6160236" cy="16075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844" y="2145885"/>
            <a:ext cx="8771207" cy="130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500" dirty="0" err="1">
                <a:ea typeface="Calibri" panose="020F0502020204030204" pitchFamily="34" charset="0"/>
                <a:cs typeface="Arial" panose="020B0604020202020204" pitchFamily="34" charset="0"/>
              </a:rPr>
              <a:t>haematopoietic</a:t>
            </a:r>
            <a:r>
              <a:rPr lang="en-US" sz="2500" dirty="0">
                <a:ea typeface="Calibri" panose="020F0502020204030204" pitchFamily="34" charset="0"/>
                <a:cs typeface="Arial" panose="020B0604020202020204" pitchFamily="34" charset="0"/>
              </a:rPr>
              <a:t> function subsides during last 2 months of intrauterine life, which means that at</a:t>
            </a:r>
            <a:r>
              <a:rPr lang="en-US" sz="2500" b="1" dirty="0">
                <a:ea typeface="Calibri" panose="020F0502020204030204" pitchFamily="34" charset="0"/>
                <a:cs typeface="Arial" panose="020B0604020202020204" pitchFamily="34" charset="0"/>
              </a:rPr>
              <a:t> birth</a:t>
            </a:r>
            <a:r>
              <a:rPr lang="en-US" sz="2500" dirty="0">
                <a:ea typeface="Calibri" panose="020F0502020204030204" pitchFamily="34" charset="0"/>
                <a:cs typeface="Arial" panose="020B0604020202020204" pitchFamily="34" charset="0"/>
              </a:rPr>
              <a:t> the liver weighs about </a:t>
            </a:r>
            <a:r>
              <a:rPr lang="en-US" sz="2500" b="1" dirty="0">
                <a:ea typeface="Calibri" panose="020F0502020204030204" pitchFamily="34" charset="0"/>
                <a:cs typeface="Arial" panose="020B0604020202020204" pitchFamily="34" charset="0"/>
              </a:rPr>
              <a:t>5% </a:t>
            </a:r>
            <a:r>
              <a:rPr lang="en-US" sz="2500" dirty="0">
                <a:ea typeface="Calibri" panose="020F0502020204030204" pitchFamily="34" charset="0"/>
                <a:cs typeface="Arial" panose="020B0604020202020204" pitchFamily="34" charset="0"/>
              </a:rPr>
              <a:t>that of the body weight.</a:t>
            </a:r>
            <a:endParaRPr lang="pt-PT" sz="25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844" y="4083740"/>
            <a:ext cx="8771207" cy="184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a typeface="Calibri" panose="020F0502020204030204" pitchFamily="34" charset="0"/>
                <a:cs typeface="Arial" panose="020B0604020202020204" pitchFamily="34" charset="0"/>
              </a:rPr>
              <a:t>After birth: </a:t>
            </a:r>
            <a:endParaRPr lang="pt-PT" sz="2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-the </a:t>
            </a:r>
            <a:r>
              <a:rPr lang="en-GB" sz="2400" u="sng" dirty="0">
                <a:ea typeface="Calibri" panose="020F0502020204030204" pitchFamily="34" charset="0"/>
                <a:cs typeface="Arial" panose="020B0604020202020204" pitchFamily="34" charset="0"/>
              </a:rPr>
              <a:t>left umbilical vein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obliterates to form </a:t>
            </a:r>
            <a:r>
              <a:rPr lang="en-US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ligamentum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Teres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hepatis</a:t>
            </a:r>
            <a:endParaRPr lang="pt-PT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 err="1" smtClean="0">
                <a:ea typeface="Calibri" panose="020F0502020204030204" pitchFamily="34" charset="0"/>
                <a:cs typeface="Arial" panose="020B0604020202020204" pitchFamily="34" charset="0"/>
              </a:rPr>
              <a:t>ductus</a:t>
            </a:r>
            <a:r>
              <a:rPr lang="en-US" sz="24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ea typeface="Calibri" panose="020F0502020204030204" pitchFamily="34" charset="0"/>
                <a:cs typeface="Arial" panose="020B0604020202020204" pitchFamily="34" charset="0"/>
              </a:rPr>
              <a:t>venosus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 undergoes fibrosis, leaving a remnant designated </a:t>
            </a:r>
            <a:r>
              <a:rPr lang="en-US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ligamentum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venosus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PT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45" y="14568"/>
            <a:ext cx="7886700" cy="994172"/>
          </a:xfrm>
        </p:spPr>
        <p:txBody>
          <a:bodyPr/>
          <a:lstStyle/>
          <a:p>
            <a:r>
              <a:rPr lang="pt-PT" u="sng" dirty="0" smtClean="0"/>
              <a:t>Key points</a:t>
            </a:r>
            <a:endParaRPr lang="pt-PT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87" y="1224903"/>
            <a:ext cx="8686232" cy="5821356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week: endodermal growth from Foregut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Narrowing of the connection = Bile Duct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week: Ventral outgrowth will form the Cystic Duct and Gallbladder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Epithelial cords + umbilical &amp;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vitelline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veins = Hepatic Sinusoids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week: active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haematopoietic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function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Ventral mesentery divided by liver into Lesser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Omentum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Falciform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Ligament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7/8</a:t>
            </a:r>
            <a:r>
              <a:rPr lang="en-US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week: Rotation of the foregut shifts entrance of bile duct to a posterior position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week: production of bile and its entrance to the GI tract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Left umbilical vein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Ligamentum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teres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hepatis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venosus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Ligamentum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Venosum</a:t>
            </a:r>
            <a:endParaRPr lang="pt-PT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62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47" y="270315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pt-PT" sz="5400" u="sng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77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gut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28" y="1600200"/>
            <a:ext cx="8826472" cy="492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Made from the endoderm and visceral mesoderm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Foregut:	</a:t>
            </a:r>
            <a:r>
              <a:rPr lang="en-US" sz="2800" dirty="0" smtClean="0">
                <a:solidFill>
                  <a:srgbClr val="000000"/>
                </a:solidFill>
              </a:rPr>
              <a:t>Oropharyngeal membrane 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 liver bud.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Coeliac A.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7F7F7F"/>
                </a:solidFill>
                <a:sym typeface="Wingdings"/>
              </a:rPr>
              <a:t>Oesophagus, stomach, liver, biliary apparatus, pancreas &amp; ½ duodenum </a:t>
            </a:r>
            <a:endParaRPr lang="en-US" sz="1900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Midgut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:	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Liver bud  2/3rds transverse colon.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SMA.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7F7F7F"/>
                </a:solidFill>
                <a:sym typeface="Wingdings"/>
              </a:rPr>
              <a:t>Distal ½ of duodenum jejunum, ilium, caecum, </a:t>
            </a:r>
            <a:r>
              <a:rPr lang="en-US" sz="1800" dirty="0" err="1" smtClean="0">
                <a:solidFill>
                  <a:srgbClr val="7F7F7F"/>
                </a:solidFill>
                <a:sym typeface="Wingdings"/>
              </a:rPr>
              <a:t>verifrom</a:t>
            </a:r>
            <a:r>
              <a:rPr lang="en-US" sz="1800" dirty="0" smtClean="0">
                <a:solidFill>
                  <a:srgbClr val="7F7F7F"/>
                </a:solidFill>
                <a:sym typeface="Wingdings"/>
              </a:rPr>
              <a:t> appendix, ascending colon &amp; right 2/3rds of TC  </a:t>
            </a:r>
            <a:endParaRPr lang="en-US" sz="1800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Hindgut: 	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2/3rds TC  cloacal membrane.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IMA.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7F7F7F"/>
                </a:solidFill>
                <a:sym typeface="Wingdings"/>
              </a:rPr>
              <a:t>Left 1/3</a:t>
            </a:r>
            <a:r>
              <a:rPr lang="en-US" sz="1800" baseline="30000" dirty="0" smtClean="0">
                <a:solidFill>
                  <a:srgbClr val="7F7F7F"/>
                </a:solidFill>
                <a:sym typeface="Wingdings"/>
              </a:rPr>
              <a:t>rd</a:t>
            </a:r>
            <a:r>
              <a:rPr lang="en-US" sz="1800" dirty="0" smtClean="0">
                <a:solidFill>
                  <a:srgbClr val="7F7F7F"/>
                </a:solidFill>
                <a:sym typeface="Wingdings"/>
              </a:rPr>
              <a:t> TC ,descending colon, sigmoid colon, rectum and anal canal </a:t>
            </a:r>
            <a:endParaRPr lang="en-US" sz="1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tudata04\USRT97\MED\Mda14bk\ManW7\Desktop\anatomy pdf\comics-awkwardyeti-liver-stones-11188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62" y="2200690"/>
            <a:ext cx="4762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  <a:r>
              <a:rPr lang="en-GB" sz="5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  <a:r>
              <a:rPr lang="en-GB" sz="5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N</a:t>
            </a:r>
            <a:r>
              <a:rPr lang="en-GB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</a:t>
            </a:r>
            <a:r>
              <a:rPr lang="en-GB" sz="5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GB" sz="5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</a:t>
            </a:r>
            <a:r>
              <a:rPr lang="en-GB" sz="5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U</a:t>
            </a:r>
            <a:r>
              <a:rPr lang="en-GB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</a:t>
            </a:r>
            <a:r>
              <a:rPr lang="en-GB" sz="5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GB" sz="5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</a:t>
            </a:r>
            <a:r>
              <a:rPr lang="en-GB" sz="5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</a:t>
            </a:r>
            <a:r>
              <a:rPr lang="en-GB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</a:t>
            </a:r>
            <a:r>
              <a:rPr lang="en-GB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</a:t>
            </a:r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</a:t>
            </a:r>
            <a:r>
              <a:rPr lang="en-GB" sz="5400" dirty="0" smtClean="0">
                <a:latin typeface="Arial Black" panose="020B0A04020102020204" pitchFamily="34" charset="0"/>
              </a:rPr>
              <a:t> GUYS…</a:t>
            </a:r>
            <a:endParaRPr lang="en-GB" sz="5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42" y="1458568"/>
            <a:ext cx="8229600" cy="74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… you made it through!!! </a:t>
            </a:r>
            <a:r>
              <a:rPr lang="en-GB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2333212"/>
            <a:ext cx="2504662" cy="2252662"/>
          </a:xfrm>
          <a:prstGeom prst="wedgeEllipseCallout">
            <a:avLst>
              <a:gd name="adj1" fmla="val 70427"/>
              <a:gd name="adj2" fmla="val 3291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9399" y="2859378"/>
            <a:ext cx="238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Check out</a:t>
            </a:r>
            <a:br>
              <a:rPr lang="en-GB" sz="2400" b="1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“Awkward Yeti”</a:t>
            </a:r>
            <a:br>
              <a:rPr lang="en-GB" sz="2400" b="1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XD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Liver bud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" y="2537404"/>
            <a:ext cx="8229600" cy="1960234"/>
          </a:xfrm>
        </p:spPr>
        <p:txBody>
          <a:bodyPr>
            <a:normAutofit/>
          </a:bodyPr>
          <a:lstStyle/>
          <a:p>
            <a:r>
              <a:rPr lang="en-US" dirty="0" smtClean="0"/>
              <a:t>Hepatic diverticulum is a cellular expansion of the foregut that gives rise to the parenchyma of the liver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34" y="3517521"/>
            <a:ext cx="5727483" cy="3218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0586" y="948998"/>
            <a:ext cx="6555331" cy="15884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11" y="1016430"/>
            <a:ext cx="6499006" cy="15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343" y="4935273"/>
            <a:ext cx="8835222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Liver cords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differentiate into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Hepatocytes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(liver parenchyma) and form the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lining of the biliary ducts.</a:t>
            </a:r>
            <a:endParaRPr lang="pt-PT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343" y="175127"/>
            <a:ext cx="8835222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Further growth of the liver bud allows the epithelial liver cords to intermingle with the umbilical and </a:t>
            </a:r>
            <a:r>
              <a:rPr lang="en-US" sz="2800" dirty="0" err="1">
                <a:ea typeface="Calibri" panose="020F0502020204030204" pitchFamily="34" charset="0"/>
                <a:cs typeface="Arial" panose="020B0604020202020204" pitchFamily="34" charset="0"/>
              </a:rPr>
              <a:t>vitelline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 veins, forming the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Hepatic Sinusoids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PT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fblt.cz/wp-content/uploads/2013/12/jatra-lobulus-ENG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3" y="1592105"/>
            <a:ext cx="6701628" cy="31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755" y="2626410"/>
            <a:ext cx="8705803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ea typeface="Calibri" panose="020F0502020204030204" pitchFamily="34" charset="0"/>
                <a:cs typeface="Arial" panose="020B0604020202020204" pitchFamily="34" charset="0"/>
              </a:rPr>
              <a:t>Haematopoietic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cells, </a:t>
            </a:r>
            <a:r>
              <a:rPr lang="en-US" sz="2800" b="1" dirty="0" err="1">
                <a:ea typeface="Calibri" panose="020F0502020204030204" pitchFamily="34" charset="0"/>
                <a:cs typeface="Arial" panose="020B0604020202020204" pitchFamily="34" charset="0"/>
              </a:rPr>
              <a:t>Kupffer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 cells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connective tissue cells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are derived from mesoderm of the septum </a:t>
            </a:r>
            <a:r>
              <a:rPr lang="en-GB" sz="2800" dirty="0" err="1">
                <a:ea typeface="Calibri" panose="020F0502020204030204" pitchFamily="34" charset="0"/>
                <a:cs typeface="Arial" panose="020B0604020202020204" pitchFamily="34" charset="0"/>
              </a:rPr>
              <a:t>transversum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PT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755" y="4649534"/>
            <a:ext cx="8554251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u="sng" dirty="0">
                <a:ea typeface="Calibri" panose="020F0502020204030204" pitchFamily="34" charset="0"/>
                <a:cs typeface="Arial" panose="020B0604020202020204" pitchFamily="34" charset="0"/>
              </a:rPr>
              <a:t>Haematopoiesis</a:t>
            </a:r>
            <a:r>
              <a:rPr lang="en-GB" sz="2800" dirty="0">
                <a:ea typeface="Calibri" panose="020F0502020204030204" pitchFamily="34" charset="0"/>
                <a:cs typeface="Arial" panose="020B0604020202020204" pitchFamily="34" charset="0"/>
              </a:rPr>
              <a:t>: important function of the liver at this stage since it acts as the “bone marrow” in the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production of white and red blood cells.</a:t>
            </a:r>
            <a:endParaRPr lang="pt-PT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031" y="334125"/>
            <a:ext cx="6793253" cy="16931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08" y="413577"/>
            <a:ext cx="6616276" cy="16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Mesenteries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31" y="1600200"/>
            <a:ext cx="43877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Mesentery </a:t>
            </a:r>
            <a:r>
              <a:rPr lang="en-US" sz="2500" dirty="0" smtClean="0"/>
              <a:t>= a fold of tissue that attaches organs to the body wall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</a:rPr>
              <a:t>Intraperitoneal = </a:t>
            </a:r>
            <a:r>
              <a:rPr lang="en-US" sz="2500" dirty="0" smtClean="0"/>
              <a:t> Double layer of peritoneum that completely surrounds an organ 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Retroperitoneal </a:t>
            </a:r>
            <a:r>
              <a:rPr lang="en-US" sz="2500" dirty="0" smtClean="0"/>
              <a:t>= The organ is only covered by the peritoneum on its anterior side </a:t>
            </a:r>
            <a:endParaRPr lang="en-US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Screen Shot 2016-02-12 at 11.56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71" y="2229793"/>
            <a:ext cx="4156529" cy="2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mesentery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Occurs only in the foregut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Derived from the septum transversum 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Foregut</a:t>
            </a:r>
            <a:r>
              <a:rPr lang="en-US" sz="2800" dirty="0" smtClean="0">
                <a:solidFill>
                  <a:srgbClr val="000000"/>
                </a:solidFill>
              </a:rPr>
              <a:t> has dorsal + ventral mesenteries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Midgut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hindgut </a:t>
            </a:r>
            <a:r>
              <a:rPr lang="en-US" sz="2800" dirty="0" smtClean="0">
                <a:solidFill>
                  <a:srgbClr val="000000"/>
                </a:solidFill>
              </a:rPr>
              <a:t>only have a dorsal mesentery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mesentery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liver divides the ventral mesentery.</a:t>
            </a:r>
          </a:p>
          <a:p>
            <a:pPr>
              <a:buFont typeface="Wingdings" charset="0"/>
              <a:buChar char="à"/>
            </a:pPr>
            <a:r>
              <a:rPr lang="en-US" sz="28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Falciform ligament </a:t>
            </a:r>
            <a:r>
              <a:rPr lang="en-US" sz="2400" dirty="0" smtClean="0">
                <a:sym typeface="Wingdings"/>
              </a:rPr>
              <a:t>to the anterior abdominal wall </a:t>
            </a: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 smtClean="0"/>
              <a:t>Free edge contains the </a:t>
            </a:r>
            <a:r>
              <a:rPr lang="en-US" sz="2400" baseline="0" dirty="0" smtClean="0"/>
              <a:t>umbilical vein </a:t>
            </a:r>
            <a:r>
              <a:rPr lang="en-US" sz="2400" baseline="0" dirty="0" smtClean="0">
                <a:sym typeface="Wingdings"/>
              </a:rPr>
              <a:t> the round ligament (</a:t>
            </a:r>
            <a:r>
              <a:rPr lang="en-US" sz="2400" baseline="0" dirty="0" err="1" smtClean="0">
                <a:sym typeface="Wingdings"/>
              </a:rPr>
              <a:t>ligamentum</a:t>
            </a:r>
            <a:r>
              <a:rPr lang="en-US" sz="2400" baseline="0" dirty="0" smtClean="0">
                <a:sym typeface="Wingdings"/>
              </a:rPr>
              <a:t> </a:t>
            </a:r>
            <a:r>
              <a:rPr lang="en-US" sz="2400" baseline="0" dirty="0" err="1" smtClean="0">
                <a:sym typeface="Wingdings"/>
              </a:rPr>
              <a:t>teres</a:t>
            </a:r>
            <a:r>
              <a:rPr lang="en-US" sz="2400" dirty="0" smtClean="0">
                <a:sym typeface="Wingdings"/>
              </a:rPr>
              <a:t>) </a:t>
            </a:r>
            <a:r>
              <a:rPr lang="en-US" sz="2400" baseline="0" dirty="0" smtClean="0">
                <a:sym typeface="Wingdings"/>
              </a:rPr>
              <a:t>after birth </a:t>
            </a:r>
            <a:endParaRPr lang="en-US" sz="2400" baseline="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charset="0"/>
              <a:buChar char="à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rgbClr val="215968"/>
                </a:solidFill>
              </a:rPr>
              <a:t>Lesser omentum </a:t>
            </a:r>
            <a:r>
              <a:rPr lang="en-US" sz="2400" dirty="0" smtClean="0"/>
              <a:t>to the ventral borders of the stomach and the duodenum 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0" dirty="0" smtClean="0"/>
              <a:t>ree edge contains </a:t>
            </a:r>
            <a:r>
              <a:rPr lang="en-US" sz="2400" dirty="0" smtClean="0">
                <a:solidFill>
                  <a:srgbClr val="000000"/>
                </a:solidFill>
              </a:rPr>
              <a:t>hepatic artery, portal vein + bile duct </a:t>
            </a:r>
          </a:p>
          <a:p>
            <a:pPr marL="0" indent="0">
              <a:buNone/>
            </a:pPr>
            <a:endParaRPr lang="en-US" sz="2800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919</Words>
  <Application>Microsoft Office PowerPoint</Application>
  <PresentationFormat>On-screen Show (4:3)</PresentationFormat>
  <Paragraphs>114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Liver Embryology</vt:lpstr>
      <vt:lpstr>Primitive gut </vt:lpstr>
      <vt:lpstr>Liver bud </vt:lpstr>
      <vt:lpstr>PowerPoint Presentation</vt:lpstr>
      <vt:lpstr>PowerPoint Presentation</vt:lpstr>
      <vt:lpstr>Mesenteries </vt:lpstr>
      <vt:lpstr>PowerPoint Presentation</vt:lpstr>
      <vt:lpstr>Ventral mesentery </vt:lpstr>
      <vt:lpstr>Ventral mesentery </vt:lpstr>
      <vt:lpstr>Bare area of liver </vt:lpstr>
      <vt:lpstr>Falciform ligament </vt:lpstr>
      <vt:lpstr>Lesser omentum </vt:lpstr>
      <vt:lpstr>Formation of the lesser omentum </vt:lpstr>
      <vt:lpstr>PowerPoint Presentation</vt:lpstr>
      <vt:lpstr>Ligaments </vt:lpstr>
      <vt:lpstr>PowerPoint Presentation</vt:lpstr>
      <vt:lpstr>PowerPoint Presentation</vt:lpstr>
      <vt:lpstr>Key points</vt:lpstr>
      <vt:lpstr>Questions??</vt:lpstr>
      <vt:lpstr>CONGRATULATIONS GUYS…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Embryology </dc:title>
  <dc:creator>Anna Robson</dc:creator>
  <cp:lastModifiedBy>Bara Kubanova</cp:lastModifiedBy>
  <cp:revision>24</cp:revision>
  <dcterms:created xsi:type="dcterms:W3CDTF">2016-02-12T10:29:15Z</dcterms:created>
  <dcterms:modified xsi:type="dcterms:W3CDTF">2016-02-28T23:36:48Z</dcterms:modified>
</cp:coreProperties>
</file>