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6" r:id="rId6"/>
    <p:sldId id="261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2" r:id="rId24"/>
    <p:sldId id="263" r:id="rId25"/>
    <p:sldId id="264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adley" pitchFamily="2" charset="77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061475" y="5930880"/>
            <a:ext cx="2734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3600" b="1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3600" b="1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200" b="1" i="0" u="none" strike="noStrike" cap="non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1473"/>
          <a:stretch/>
        </p:blipFill>
        <p:spPr>
          <a:xfrm>
            <a:off x="2358025" y="-587025"/>
            <a:ext cx="7475949" cy="66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2092324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 err="1"/>
              <a:t>Isovolumetric</a:t>
            </a:r>
            <a:r>
              <a:rPr lang="en-GB" b="1" u="sng" dirty="0"/>
              <a:t> relaxation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b="1" u="sng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300" dirty="0" err="1"/>
              <a:t>Isovolumetric</a:t>
            </a:r>
            <a:r>
              <a:rPr lang="en-GB" sz="2300" dirty="0"/>
              <a:t> = volume remains constant (as both SL and AV valves are shut)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300" dirty="0"/>
              <a:t>Diastole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300" dirty="0"/>
              <a:t>Ventricles relax and blood begins to flow into the atria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300" dirty="0"/>
              <a:t>Atrial pressure &gt; ventricular pressure = AV valves open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300" dirty="0"/>
              <a:t>Blood flows into the ventricles and cycle begins again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recognise and understand the different phases of the cardiac cycle and how these relate to the chambers and valves of the heart</a:t>
            </a:r>
            <a:endParaRPr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9397D-6594-788B-A488-E8A0A8B74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5" t="12737" r="12191" b="6200"/>
          <a:stretch/>
        </p:blipFill>
        <p:spPr>
          <a:xfrm>
            <a:off x="7457378" y="2249630"/>
            <a:ext cx="4429822" cy="3678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E08F8-8CCC-8411-08E8-8C06A98C8EB1}"/>
              </a:ext>
            </a:extLst>
          </p:cNvPr>
          <p:cNvSpPr txBox="1"/>
          <p:nvPr/>
        </p:nvSpPr>
        <p:spPr>
          <a:xfrm>
            <a:off x="7295444" y="5924747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www.ohsu.edu</a:t>
            </a:r>
            <a:r>
              <a:rPr lang="en-US" sz="1000" dirty="0"/>
              <a:t>/</a:t>
            </a:r>
            <a:r>
              <a:rPr lang="en-US" sz="1000" dirty="0" err="1"/>
              <a:t>doernbecher</a:t>
            </a:r>
            <a:r>
              <a:rPr lang="en-US" sz="1000" dirty="0"/>
              <a:t>/understanding-pediatric-heart-conditions</a:t>
            </a:r>
          </a:p>
        </p:txBody>
      </p:sp>
    </p:spTree>
    <p:extLst>
      <p:ext uri="{BB962C8B-B14F-4D97-AF65-F5344CB8AC3E}">
        <p14:creationId xmlns:p14="http://schemas.microsoft.com/office/powerpoint/2010/main" val="116093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“</a:t>
            </a:r>
            <a:r>
              <a:rPr lang="en-GB" b="0" i="1" u="none" strike="noStrike" dirty="0">
                <a:solidFill>
                  <a:srgbClr val="32323C"/>
                </a:solidFill>
                <a:effectLst/>
                <a:latin typeface="acumin-pro"/>
              </a:rPr>
              <a:t>the more the heart chambers fill, the stronger the ventricular contraction”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b="0" u="none" strike="noStrike" dirty="0">
                <a:solidFill>
                  <a:srgbClr val="32323C"/>
                </a:solidFill>
                <a:effectLst/>
                <a:latin typeface="acumin-pro"/>
              </a:rPr>
              <a:t>Think of it like an elastic band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2323C"/>
                </a:solidFill>
                <a:latin typeface="acumin-pro"/>
              </a:rPr>
              <a:t>More preload = stronger contraction = greater stroke volume = greater cardiac output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2323C"/>
                </a:solidFill>
                <a:latin typeface="acumin-pro"/>
              </a:rPr>
              <a:t>If you overfill the ventricles they become less contractile and stroke volume decreases</a:t>
            </a:r>
            <a:endParaRPr lang="en-GB" dirty="0"/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Starling’s Law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understand the concept of Starling’s law and its relevance physiologically</a:t>
            </a:r>
            <a:endParaRPr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14376-38B2-029C-9C7D-BCBDFAC00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9" t="9881" r="15686" b="19499"/>
          <a:stretch/>
        </p:blipFill>
        <p:spPr>
          <a:xfrm>
            <a:off x="7509787" y="1911609"/>
            <a:ext cx="4149817" cy="4214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C1543-9007-F2D1-7773-D6A5DDCFF4A5}"/>
              </a:ext>
            </a:extLst>
          </p:cNvPr>
          <p:cNvSpPr txBox="1"/>
          <p:nvPr/>
        </p:nvSpPr>
        <p:spPr>
          <a:xfrm>
            <a:off x="7295444" y="6091041"/>
            <a:ext cx="516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drawittoknowit.com</a:t>
            </a:r>
            <a:r>
              <a:rPr lang="en-US" sz="1000" dirty="0"/>
              <a:t>/course/physiology/glossary/physiological-process/frank-starling-law</a:t>
            </a:r>
          </a:p>
        </p:txBody>
      </p:sp>
    </p:spTree>
    <p:extLst>
      <p:ext uri="{BB962C8B-B14F-4D97-AF65-F5344CB8AC3E}">
        <p14:creationId xmlns:p14="http://schemas.microsoft.com/office/powerpoint/2010/main" val="154502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b="1" dirty="0"/>
              <a:t>Sympathetic nervous system = fight or flight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Activation = cardiac muscle becomes more contractile and vessels constrict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More preload + greater contractility = greater stroke volume = greater cardiac output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67789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relevance of Frank-Starling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understand the concept of Starling’s law and its relevance physiologically</a:t>
            </a:r>
            <a:endParaRPr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14376-38B2-029C-9C7D-BCBDFAC00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9" t="9881" r="15686" b="19499"/>
          <a:stretch/>
        </p:blipFill>
        <p:spPr>
          <a:xfrm>
            <a:off x="7509787" y="1911609"/>
            <a:ext cx="4149817" cy="4214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C1543-9007-F2D1-7773-D6A5DDCFF4A5}"/>
              </a:ext>
            </a:extLst>
          </p:cNvPr>
          <p:cNvSpPr txBox="1"/>
          <p:nvPr/>
        </p:nvSpPr>
        <p:spPr>
          <a:xfrm>
            <a:off x="7295444" y="6091041"/>
            <a:ext cx="516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drawittoknowit.com</a:t>
            </a:r>
            <a:r>
              <a:rPr lang="en-US" sz="1000" dirty="0"/>
              <a:t>/course/physiology/glossary/physiological-process/frank-starling-law</a:t>
            </a:r>
          </a:p>
        </p:txBody>
      </p:sp>
    </p:spTree>
    <p:extLst>
      <p:ext uri="{BB962C8B-B14F-4D97-AF65-F5344CB8AC3E}">
        <p14:creationId xmlns:p14="http://schemas.microsoft.com/office/powerpoint/2010/main" val="305733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b="1" dirty="0"/>
              <a:t>Parasympathetic nervous system = rest and digest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Opposite action to sympathetic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Activation = less contractile cardiac muscle and blood vessels dilate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Less preload + lower contractility = lower stroke volume = lower cardiac output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68213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relevance of Frank-Starling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understand the concept of Starling’s law and its relevance physiologically</a:t>
            </a:r>
            <a:endParaRPr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14376-38B2-029C-9C7D-BCBDFAC00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9" t="9881" r="15686" b="19499"/>
          <a:stretch/>
        </p:blipFill>
        <p:spPr>
          <a:xfrm>
            <a:off x="7509787" y="1911609"/>
            <a:ext cx="4149817" cy="4214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C1543-9007-F2D1-7773-D6A5DDCFF4A5}"/>
              </a:ext>
            </a:extLst>
          </p:cNvPr>
          <p:cNvSpPr txBox="1"/>
          <p:nvPr/>
        </p:nvSpPr>
        <p:spPr>
          <a:xfrm>
            <a:off x="7295444" y="6091041"/>
            <a:ext cx="516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drawittoknowit.com</a:t>
            </a:r>
            <a:r>
              <a:rPr lang="en-US" sz="1000" dirty="0"/>
              <a:t>/course/physiology/glossary/physiological-process/frank-starling-law</a:t>
            </a:r>
          </a:p>
        </p:txBody>
      </p:sp>
    </p:spTree>
    <p:extLst>
      <p:ext uri="{BB962C8B-B14F-4D97-AF65-F5344CB8AC3E}">
        <p14:creationId xmlns:p14="http://schemas.microsoft.com/office/powerpoint/2010/main" val="409640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/>
              <a:t>Systemic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Carries oxygenated blood to the tissues of the body, and then returns the deoxygenated blood to the heart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Left side of heart -&gt; aorta -&gt; arteries -&gt; arterioles -&gt; </a:t>
            </a:r>
            <a:r>
              <a:rPr lang="en-GB" dirty="0" err="1"/>
              <a:t>metarterioles</a:t>
            </a:r>
            <a:r>
              <a:rPr lang="en-GB" dirty="0"/>
              <a:t> -&gt; capillaries  -&gt; veins -&gt; vena cava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understand and recognise the differences between systemic and pulmonary circulation</a:t>
            </a:r>
            <a:endParaRPr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C1543-9007-F2D1-7773-D6A5DDCFF4A5}"/>
              </a:ext>
            </a:extLst>
          </p:cNvPr>
          <p:cNvSpPr txBox="1"/>
          <p:nvPr/>
        </p:nvSpPr>
        <p:spPr>
          <a:xfrm>
            <a:off x="7600244" y="6077630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https://www.nagwa.com/en/explainers/912123271719/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7A35C-E88C-1B4E-474F-C0D492FA8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244" y="1970552"/>
            <a:ext cx="3701344" cy="41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/>
              <a:t>Pulmonary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Carries deoxygenated blood to the lungs, and then returns the newly oxygenated blood to the heart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Right side of the heart -&gt; pulmonary arteries -&gt; capillaries -&gt; pulmonary veins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understand and recognise the differences between systemic and pulmonary circulation</a:t>
            </a:r>
            <a:endParaRPr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7EC16-0E2B-507B-F29A-77D84211B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31" y="2066918"/>
            <a:ext cx="3602567" cy="4007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38D5A0-9AED-96CC-8A3E-E78FB191AC24}"/>
              </a:ext>
            </a:extLst>
          </p:cNvPr>
          <p:cNvSpPr txBox="1"/>
          <p:nvPr/>
        </p:nvSpPr>
        <p:spPr>
          <a:xfrm>
            <a:off x="7698878" y="6078234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https://www.nagwa.com/en/explainers/912123271719/</a:t>
            </a:r>
          </a:p>
        </p:txBody>
      </p:sp>
    </p:spTree>
    <p:extLst>
      <p:ext uri="{BB962C8B-B14F-4D97-AF65-F5344CB8AC3E}">
        <p14:creationId xmlns:p14="http://schemas.microsoft.com/office/powerpoint/2010/main" val="357568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Total peripheral vascular resistance = the resistance to blood flow in the systemic vessels, specifically the arterioles, in the body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Increased TPR = reduced blood flow to tissues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Reduced TPR = increased blood flow to tissues 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</a:t>
            </a:r>
            <a:r>
              <a:rPr lang="en-GB" sz="2000" dirty="0"/>
              <a:t> </a:t>
            </a:r>
            <a:r>
              <a:rPr lang="en-GB" sz="2000" i="1" dirty="0"/>
              <a:t>understand the factors that influence and regulate circulation</a:t>
            </a:r>
            <a:endParaRPr sz="2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8D5A0-9AED-96CC-8A3E-E78FB191AC24}"/>
              </a:ext>
            </a:extLst>
          </p:cNvPr>
          <p:cNvSpPr txBox="1"/>
          <p:nvPr/>
        </p:nvSpPr>
        <p:spPr>
          <a:xfrm>
            <a:off x="7295444" y="6117392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medicalartlibrary.com</a:t>
            </a:r>
            <a:r>
              <a:rPr lang="en-US" sz="1000" dirty="0"/>
              <a:t>/vascular-resistance/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E6B74-3CEB-1BBF-37EB-0BF5F1E7A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2" r="11755"/>
          <a:stretch/>
        </p:blipFill>
        <p:spPr>
          <a:xfrm>
            <a:off x="7295444" y="1882331"/>
            <a:ext cx="4369920" cy="41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6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/>
              <a:t>Autonomic nervous system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Sympathetic = fight or flight = vasoconstriction = increased TPR. This action is due to </a:t>
            </a:r>
            <a:r>
              <a:rPr lang="en-GB" b="1" dirty="0"/>
              <a:t>noradrenaline</a:t>
            </a:r>
            <a:r>
              <a:rPr lang="en-GB" dirty="0"/>
              <a:t> release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Parasympathetic = rest and digest = vasodilation = reduced TPR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</a:t>
            </a:r>
            <a:r>
              <a:rPr lang="en-GB" sz="2000" dirty="0"/>
              <a:t> </a:t>
            </a:r>
            <a:r>
              <a:rPr lang="en-GB" sz="2000" i="1" dirty="0"/>
              <a:t>understand the factors that influence and regulate circulation</a:t>
            </a:r>
            <a:endParaRPr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15FE1-155F-03D7-28C8-9347F6B25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2" r="11755"/>
          <a:stretch/>
        </p:blipFill>
        <p:spPr>
          <a:xfrm>
            <a:off x="7295444" y="1882331"/>
            <a:ext cx="4369920" cy="41679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D64D34-1FD2-0D27-1478-F65D3199598D}"/>
              </a:ext>
            </a:extLst>
          </p:cNvPr>
          <p:cNvSpPr txBox="1"/>
          <p:nvPr/>
        </p:nvSpPr>
        <p:spPr>
          <a:xfrm>
            <a:off x="7295444" y="6117392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medicalartlibrary.com</a:t>
            </a:r>
            <a:r>
              <a:rPr lang="en-US" sz="1000" dirty="0"/>
              <a:t>/vascular-resistance/</a:t>
            </a:r>
          </a:p>
        </p:txBody>
      </p:sp>
    </p:spTree>
    <p:extLst>
      <p:ext uri="{BB962C8B-B14F-4D97-AF65-F5344CB8AC3E}">
        <p14:creationId xmlns:p14="http://schemas.microsoft.com/office/powerpoint/2010/main" val="39838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/>
              <a:t>Metabolites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700" dirty="0"/>
              <a:t>Tissues that undergo respiration (metabolically active) release metabolites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700" dirty="0"/>
              <a:t>Most important: H+, CO2, K+, adenosine, lactate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700" dirty="0"/>
              <a:t>These all cause vasodilation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700" dirty="0"/>
              <a:t>Metabolite build up in tissues = vasodilation = reduced TPR = more blood flow to area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</a:t>
            </a:r>
            <a:r>
              <a:rPr lang="en-GB" sz="2000" dirty="0"/>
              <a:t> </a:t>
            </a:r>
            <a:r>
              <a:rPr lang="en-GB" sz="2000" i="1" dirty="0"/>
              <a:t>understand the factors that influence and regulate circulation</a:t>
            </a:r>
            <a:endParaRPr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AD50E-90F6-42DA-EDA9-89C5A262E4B6}"/>
              </a:ext>
            </a:extLst>
          </p:cNvPr>
          <p:cNvSpPr txBox="1"/>
          <p:nvPr/>
        </p:nvSpPr>
        <p:spPr>
          <a:xfrm>
            <a:off x="7295444" y="6050312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medicalartlibrary.com</a:t>
            </a:r>
            <a:r>
              <a:rPr lang="en-US" sz="1000" dirty="0"/>
              <a:t>/vascular-resistance/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45F06-BC56-6A73-05E5-C9B4B1C5F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2" r="11755"/>
          <a:stretch/>
        </p:blipFill>
        <p:spPr>
          <a:xfrm>
            <a:off x="7295444" y="1882331"/>
            <a:ext cx="4369920" cy="41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0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/>
              <a:t>Baroreceptors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Short term changes in blood pressure can be detected by baroreceptors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Sensitive to stretching or pressure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Aortic arch: detect increased pressure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Carotid sinus: detect increased or decreased pressure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Increased/decreased pressure = increased/decreased firing rate to brain = changes in autonomic nervous system to impact heart and vessels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In chronic high blood pressure, set point changes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700" dirty="0"/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</a:t>
            </a:r>
            <a:r>
              <a:rPr lang="en-GB" sz="2000" dirty="0"/>
              <a:t> </a:t>
            </a:r>
            <a:r>
              <a:rPr lang="en-GB" sz="2000" i="1" dirty="0"/>
              <a:t>understand the factors that influence and regulate circulation</a:t>
            </a:r>
            <a:endParaRPr sz="2000" i="1" dirty="0"/>
          </a:p>
        </p:txBody>
      </p:sp>
    </p:spTree>
    <p:extLst>
      <p:ext uri="{BB962C8B-B14F-4D97-AF65-F5344CB8AC3E}">
        <p14:creationId xmlns:p14="http://schemas.microsoft.com/office/powerpoint/2010/main" val="417926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dirty="0"/>
              <a:t>Phase </a:t>
            </a:r>
            <a:r>
              <a:rPr lang="en-GB" dirty="0"/>
              <a:t>1 </a:t>
            </a:r>
            <a:r>
              <a:rPr lang="en-US" dirty="0"/>
              <a:t>Revision Session</a:t>
            </a: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 dirty="0"/>
              <a:t>Ellie Skinner</a:t>
            </a: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 dirty="0"/>
              <a:t>02/11/23, 6pm</a:t>
            </a:r>
            <a:endParaRPr dirty="0"/>
          </a:p>
        </p:txBody>
      </p:sp>
      <p:sp>
        <p:nvSpPr>
          <p:cNvPr id="105" name="Google Shape;105;p15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422823" y="475985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Cardio 2 Part 1: cardiac cycle and circulation</a:t>
            </a:r>
            <a:endParaRPr sz="4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1882331"/>
            <a:ext cx="6990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/>
              <a:t>Chemoreceptors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Detect changes in O2, CO2 and pH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Peripheral: carotid bodies and aortic bodies, mainly sensitive to O2 changes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Central: medulla, mainly sensitive to CO2 and pH changes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200" dirty="0"/>
              <a:t>Reduced O2 or pH, or increased CO2 = increased firing = increased sympathetic nervous system action = vasoconstriction = increased TPR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GB" sz="2700" dirty="0"/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Circulation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</a:t>
            </a:r>
            <a:r>
              <a:rPr lang="en-GB" sz="2000" dirty="0"/>
              <a:t> </a:t>
            </a:r>
            <a:r>
              <a:rPr lang="en-GB" sz="2000" i="1" dirty="0"/>
              <a:t>understand the factors that influence and regulate circulation</a:t>
            </a:r>
            <a:endParaRPr sz="2000" i="1" dirty="0"/>
          </a:p>
        </p:txBody>
      </p:sp>
    </p:spTree>
    <p:extLst>
      <p:ext uri="{BB962C8B-B14F-4D97-AF65-F5344CB8AC3E}">
        <p14:creationId xmlns:p14="http://schemas.microsoft.com/office/powerpoint/2010/main" val="264035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304800" y="14918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Noradrenaline is released by the sympathetic nervous system. How does this impact cardiac output?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A) Reduces contractility of the cardiac muscle, reduces preload, increases stroke volume, and increases cardiac output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B) Increases contractility of the cardiac muscle, increases preload, reduces stroke volume and increases cardiac output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C) Increases contractility of the cardiac muscle, increases preload, increases stroke volume and increases cardiac output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D) Reduces contractility of the cardiac muscle, increases preload, reduces stroke volume, and reduces cardiac output</a:t>
            </a:r>
            <a:endParaRPr sz="2400" dirty="0"/>
          </a:p>
        </p:txBody>
      </p:sp>
      <p:sp>
        <p:nvSpPr>
          <p:cNvPr id="142" name="Google Shape;142;p19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37276" y="484828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SBA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5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304799" y="1491872"/>
            <a:ext cx="114215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Mr Jones is suffering from </a:t>
            </a:r>
            <a:r>
              <a:rPr lang="en-GB" sz="2400" dirty="0" err="1"/>
              <a:t>ischaemic</a:t>
            </a:r>
            <a:r>
              <a:rPr lang="en-GB" sz="2400" dirty="0"/>
              <a:t> heart disease, atherosclerosis is reducing blood flow through the coronary arteries hence less oxygen is reaching the cardiac muscle. There is a build up of lactate as a result of anaerobic respiration in this tissue. How does this impact vascular resistance.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A) Lactate is a vasoconstrictor, vascular resistance rises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B) Lactate is a vasodilator, vascular resistance reduces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C) Lactate is a vasoconstrictor, vascular resistance reduces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400" dirty="0"/>
              <a:t>D) Lactate is a vasodilator, vascular resistance rises</a:t>
            </a:r>
            <a:endParaRPr sz="2400" dirty="0"/>
          </a:p>
        </p:txBody>
      </p:sp>
      <p:sp>
        <p:nvSpPr>
          <p:cNvPr id="142" name="Google Shape;142;p19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37276" y="484828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SBA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511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304800" y="14918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4 phases in cardiac cycle: filling, </a:t>
            </a:r>
            <a:r>
              <a:rPr lang="en-GB" sz="2400" dirty="0" err="1"/>
              <a:t>isovolumetric</a:t>
            </a:r>
            <a:r>
              <a:rPr lang="en-GB" sz="2400" dirty="0"/>
              <a:t> contraction, outflow, and </a:t>
            </a:r>
            <a:r>
              <a:rPr lang="en-GB" sz="2400" dirty="0" err="1"/>
              <a:t>isovolumetric</a:t>
            </a:r>
            <a:r>
              <a:rPr lang="en-GB" sz="2400" dirty="0"/>
              <a:t> relaxation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If pressure in front of a valve is greater than behind a valve, the valve is closed. If the pressure in front of a valve is less than the pressure behind a valve, the valve is opened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Frank-Starling = elastic band. More stretch = bigger force (until it snaps)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Greater vascular resistance = less blood flow to tissue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Changes in blood pressure are regulated by chemo and baroreceptors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Sympathetic = fight or flight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400" dirty="0"/>
              <a:t>Parasympathetic = rest and digest</a:t>
            </a:r>
            <a:endParaRPr sz="2400" dirty="0"/>
          </a:p>
        </p:txBody>
      </p:sp>
      <p:sp>
        <p:nvSpPr>
          <p:cNvPr id="142" name="Google Shape;142;p19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37276" y="484828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355F0-09B5-9B26-918A-4B0F29C39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303" y="1073856"/>
            <a:ext cx="4511322" cy="44523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- To recognise and understand the different phases of the cardiac cycle and how these relate to the chambers and valves of the heart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- To understand the concept of Starling’s law and its relevance physiologically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- To understand and recognise the differences between systemic and pulmonary circulation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- To understand the factors that influence and regulate circulation</a:t>
            </a:r>
            <a:endParaRPr dirty="0"/>
          </a:p>
        </p:txBody>
      </p:sp>
      <p:sp>
        <p:nvSpPr>
          <p:cNvPr id="114" name="Google Shape;114;p1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816411" y="488047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0" y="1306031"/>
            <a:ext cx="11445261" cy="216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recognise and understand the different phases of the cardiac cycle and how these relate to the chambers and valves of the heart</a:t>
            </a:r>
            <a:endParaRPr sz="2000" i="1" dirty="0"/>
          </a:p>
        </p:txBody>
      </p:sp>
      <p:sp>
        <p:nvSpPr>
          <p:cNvPr id="124" name="Google Shape;124;p17"/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04800" y="48804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F2EA0-EA4A-3FDD-1863-BF6AFC482C9B}"/>
              </a:ext>
            </a:extLst>
          </p:cNvPr>
          <p:cNvSpPr txBox="1"/>
          <p:nvPr/>
        </p:nvSpPr>
        <p:spPr>
          <a:xfrm>
            <a:off x="151296" y="2449031"/>
            <a:ext cx="67321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Systole = contraction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Diastole = relaxation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Systole can be further divided into atrial and ventricular systole</a:t>
            </a:r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BD1CB-B291-3E78-F754-F802AD6F8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5" t="12737" r="12191" b="6200"/>
          <a:stretch/>
        </p:blipFill>
        <p:spPr>
          <a:xfrm>
            <a:off x="7299018" y="2131784"/>
            <a:ext cx="4429822" cy="3678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74BAB-1DE0-40A0-D073-4948ED85758F}"/>
              </a:ext>
            </a:extLst>
          </p:cNvPr>
          <p:cNvSpPr txBox="1"/>
          <p:nvPr/>
        </p:nvSpPr>
        <p:spPr>
          <a:xfrm>
            <a:off x="7031447" y="5810250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www.ohsu.edu</a:t>
            </a:r>
            <a:r>
              <a:rPr lang="en-US" sz="1000" dirty="0"/>
              <a:t>/</a:t>
            </a:r>
            <a:r>
              <a:rPr lang="en-US" sz="1000" dirty="0" err="1"/>
              <a:t>doernbecher</a:t>
            </a:r>
            <a:r>
              <a:rPr lang="en-US" sz="1000" dirty="0"/>
              <a:t>/understanding-pediatric-heart-conditions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0" y="1306031"/>
            <a:ext cx="11445261" cy="216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recognise and understand the different phases of the cardiac cycle and how these relate to the chambers and valves of the heart</a:t>
            </a:r>
            <a:endParaRPr sz="2000" i="1" dirty="0"/>
          </a:p>
        </p:txBody>
      </p:sp>
      <p:sp>
        <p:nvSpPr>
          <p:cNvPr id="124" name="Google Shape;124;p17"/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04800" y="48804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F2EA0-EA4A-3FDD-1863-BF6AFC482C9B}"/>
              </a:ext>
            </a:extLst>
          </p:cNvPr>
          <p:cNvSpPr txBox="1"/>
          <p:nvPr/>
        </p:nvSpPr>
        <p:spPr>
          <a:xfrm>
            <a:off x="98471" y="2200696"/>
            <a:ext cx="67321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Valves are like doors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They close to stop blood passing back through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This means they must shut when the pressure in front of the valve is greater than the pressure behind the valve</a:t>
            </a:r>
            <a:endParaRPr lang="en-US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74BAB-1DE0-40A0-D073-4948ED85758F}"/>
              </a:ext>
            </a:extLst>
          </p:cNvPr>
          <p:cNvSpPr txBox="1"/>
          <p:nvPr/>
        </p:nvSpPr>
        <p:spPr>
          <a:xfrm>
            <a:off x="7031447" y="5810250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www.ohsu.edu</a:t>
            </a:r>
            <a:r>
              <a:rPr lang="en-US" sz="1000" dirty="0"/>
              <a:t>/</a:t>
            </a:r>
            <a:r>
              <a:rPr lang="en-US" sz="1000" dirty="0" err="1"/>
              <a:t>doernbecher</a:t>
            </a:r>
            <a:r>
              <a:rPr lang="en-US" sz="1000" dirty="0"/>
              <a:t>/understanding-pediatric-heart-conditions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833BB-D0ED-A6DB-D599-34D78EAA4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15" y="2379839"/>
            <a:ext cx="3898194" cy="34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3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23320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4 phases: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 dirty="0"/>
              <a:t>Filling phase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 dirty="0" err="1"/>
              <a:t>Isovolumetric</a:t>
            </a:r>
            <a:r>
              <a:rPr lang="en-GB" dirty="0"/>
              <a:t> contraction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 dirty="0"/>
              <a:t>Outflow phase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en-GB" dirty="0" err="1"/>
              <a:t>Isovolumetric</a:t>
            </a:r>
            <a:r>
              <a:rPr lang="en-GB" dirty="0"/>
              <a:t> relaxation</a:t>
            </a:r>
            <a:endParaRPr dirty="0"/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recognise and understand the different phases of the cardiac cycle and how these relate to the chambers and valves of the heart</a:t>
            </a:r>
            <a:endParaRPr sz="20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2021237"/>
            <a:ext cx="682131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/>
              <a:t>Filling phase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b="1" u="sng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600" dirty="0"/>
              <a:t>Refers to the </a:t>
            </a:r>
            <a:r>
              <a:rPr lang="en-GB" sz="2600" b="1" dirty="0"/>
              <a:t>ventricles</a:t>
            </a:r>
            <a:r>
              <a:rPr lang="en-GB" sz="2600" dirty="0"/>
              <a:t> filling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600" dirty="0"/>
              <a:t>Diastole and atrial systole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600" dirty="0"/>
              <a:t>Arterial pressure &gt; ventricular pressure = SL valves shut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600" dirty="0"/>
              <a:t>AV valves start open but as atria contract and more blood goes into ventricles: ventricular pressure &gt; atrial pressure = AV valves shut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recognise and understand the different phases of the cardiac cycle and how these relate to the chambers and valves of the heart</a:t>
            </a:r>
            <a:endParaRPr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7FD51-E771-790C-3557-E65FDCFD9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5" t="12737" r="12191" b="6200"/>
          <a:stretch/>
        </p:blipFill>
        <p:spPr>
          <a:xfrm>
            <a:off x="7242573" y="2249630"/>
            <a:ext cx="4429822" cy="3678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F2E663-431B-EAA0-D7BE-3E499670BF75}"/>
              </a:ext>
            </a:extLst>
          </p:cNvPr>
          <p:cNvSpPr txBox="1"/>
          <p:nvPr/>
        </p:nvSpPr>
        <p:spPr>
          <a:xfrm>
            <a:off x="7242573" y="5887392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www.ohsu.edu</a:t>
            </a:r>
            <a:r>
              <a:rPr lang="en-US" sz="1000" dirty="0"/>
              <a:t>/</a:t>
            </a:r>
            <a:r>
              <a:rPr lang="en-US" sz="1000" dirty="0" err="1"/>
              <a:t>doernbecher</a:t>
            </a:r>
            <a:r>
              <a:rPr lang="en-US" sz="1000" dirty="0"/>
              <a:t>/understanding-pediatric-heart-conditions</a:t>
            </a:r>
          </a:p>
        </p:txBody>
      </p:sp>
    </p:spTree>
    <p:extLst>
      <p:ext uri="{BB962C8B-B14F-4D97-AF65-F5344CB8AC3E}">
        <p14:creationId xmlns:p14="http://schemas.microsoft.com/office/powerpoint/2010/main" val="406859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2332037"/>
            <a:ext cx="665197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 err="1"/>
              <a:t>Isovolumetric</a:t>
            </a:r>
            <a:r>
              <a:rPr lang="en-GB" b="1" u="sng" dirty="0"/>
              <a:t> contraction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b="1" u="sng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 err="1"/>
              <a:t>Isovolumetric</a:t>
            </a:r>
            <a:r>
              <a:rPr lang="en-GB" dirty="0"/>
              <a:t> = volume remains constant (as both SL and AV valves are shut)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Start of ventricular systole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Pressure in the ventricles is rising…. But not enough to open the SL valves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recognise and understand the different phases of the cardiac cycle and how these relate to the chambers and valves of the heart</a:t>
            </a:r>
            <a:endParaRPr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1B441-7FF9-F159-8AAC-B5A260C7D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5" t="12737" r="12191" b="6200"/>
          <a:stretch/>
        </p:blipFill>
        <p:spPr>
          <a:xfrm>
            <a:off x="7229783" y="1865662"/>
            <a:ext cx="4429822" cy="3678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98A09-C83A-E155-9D25-20BCCA952FA6}"/>
              </a:ext>
            </a:extLst>
          </p:cNvPr>
          <p:cNvSpPr txBox="1"/>
          <p:nvPr/>
        </p:nvSpPr>
        <p:spPr>
          <a:xfrm>
            <a:off x="7190879" y="5545761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www.ohsu.edu</a:t>
            </a:r>
            <a:r>
              <a:rPr lang="en-US" sz="1000" dirty="0"/>
              <a:t>/</a:t>
            </a:r>
            <a:r>
              <a:rPr lang="en-US" sz="1000" dirty="0" err="1"/>
              <a:t>doernbecher</a:t>
            </a:r>
            <a:r>
              <a:rPr lang="en-US" sz="1000" dirty="0"/>
              <a:t>/understanding-pediatric-heart-conditions</a:t>
            </a:r>
          </a:p>
        </p:txBody>
      </p:sp>
    </p:spTree>
    <p:extLst>
      <p:ext uri="{BB962C8B-B14F-4D97-AF65-F5344CB8AC3E}">
        <p14:creationId xmlns:p14="http://schemas.microsoft.com/office/powerpoint/2010/main" val="334369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04800" y="2021237"/>
            <a:ext cx="67366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 u="sng" dirty="0"/>
              <a:t>Outflow phase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b="1" u="sng"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Continued ventricular systole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Ventricular pressure &gt; arterial pressure = SL valves open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Blood leaves the heart via the aorta and pulmonary arteries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Pressure in the arteries &gt; ventricular pressure = SL valves shut</a:t>
            </a:r>
          </a:p>
        </p:txBody>
      </p:sp>
      <p:sp>
        <p:nvSpPr>
          <p:cNvPr id="133" name="Google Shape;133;p1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304800" y="484829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E3566C0F-0050-25DA-C151-D3A0B009A8AC}"/>
              </a:ext>
            </a:extLst>
          </p:cNvPr>
          <p:cNvSpPr txBox="1">
            <a:spLocks noGrp="1"/>
          </p:cNvSpPr>
          <p:nvPr/>
        </p:nvSpPr>
        <p:spPr>
          <a:xfrm>
            <a:off x="0" y="1313872"/>
            <a:ext cx="11445261" cy="75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 i="1" dirty="0"/>
              <a:t>Objective: to recognise and understand the different phases of the cardiac cycle and how these relate to the chambers and valves of the heart</a:t>
            </a:r>
            <a:endParaRPr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5A363-C753-B7A5-C1F7-C30531BA98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5" t="12737" r="12191" b="6200"/>
          <a:stretch/>
        </p:blipFill>
        <p:spPr>
          <a:xfrm>
            <a:off x="7229783" y="1865662"/>
            <a:ext cx="4429822" cy="3678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1DDEB-47A3-DA58-D21D-B1992E7AECF5}"/>
              </a:ext>
            </a:extLst>
          </p:cNvPr>
          <p:cNvSpPr txBox="1"/>
          <p:nvPr/>
        </p:nvSpPr>
        <p:spPr>
          <a:xfrm>
            <a:off x="7229783" y="5531649"/>
            <a:ext cx="5160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www.ohsu.edu</a:t>
            </a:r>
            <a:r>
              <a:rPr lang="en-US" sz="1000" dirty="0"/>
              <a:t>/</a:t>
            </a:r>
            <a:r>
              <a:rPr lang="en-US" sz="1000" dirty="0" err="1"/>
              <a:t>doernbecher</a:t>
            </a:r>
            <a:r>
              <a:rPr lang="en-US" sz="1000" dirty="0"/>
              <a:t>/understanding-pediatric-heart-conditions</a:t>
            </a:r>
          </a:p>
        </p:txBody>
      </p:sp>
    </p:spTree>
    <p:extLst>
      <p:ext uri="{BB962C8B-B14F-4D97-AF65-F5344CB8AC3E}">
        <p14:creationId xmlns:p14="http://schemas.microsoft.com/office/powerpoint/2010/main" val="254691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Widescreen</PresentationFormat>
  <Paragraphs>44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Ellie Skinner</cp:lastModifiedBy>
  <cp:revision>7</cp:revision>
  <dcterms:modified xsi:type="dcterms:W3CDTF">2023-10-22T21:51:46Z</dcterms:modified>
</cp:coreProperties>
</file>