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4"/>
  </p:notesMasterIdLst>
  <p:sldIdLst>
    <p:sldId id="257" r:id="rId2"/>
    <p:sldId id="258" r:id="rId3"/>
    <p:sldId id="259" r:id="rId4"/>
    <p:sldId id="292" r:id="rId5"/>
    <p:sldId id="293" r:id="rId6"/>
    <p:sldId id="265" r:id="rId7"/>
    <p:sldId id="260" r:id="rId8"/>
    <p:sldId id="266" r:id="rId9"/>
    <p:sldId id="267" r:id="rId10"/>
    <p:sldId id="268" r:id="rId11"/>
    <p:sldId id="269" r:id="rId12"/>
    <p:sldId id="270" r:id="rId13"/>
    <p:sldId id="271" r:id="rId14"/>
    <p:sldId id="272" r:id="rId15"/>
    <p:sldId id="273" r:id="rId16"/>
    <p:sldId id="274" r:id="rId17"/>
    <p:sldId id="275" r:id="rId18"/>
    <p:sldId id="276" r:id="rId19"/>
    <p:sldId id="290" r:id="rId20"/>
    <p:sldId id="291" r:id="rId21"/>
    <p:sldId id="277" r:id="rId22"/>
    <p:sldId id="278" r:id="rId23"/>
    <p:sldId id="280" r:id="rId24"/>
    <p:sldId id="281" r:id="rId25"/>
    <p:sldId id="282" r:id="rId26"/>
    <p:sldId id="283" r:id="rId27"/>
    <p:sldId id="284" r:id="rId28"/>
    <p:sldId id="285" r:id="rId29"/>
    <p:sldId id="286" r:id="rId30"/>
    <p:sldId id="287" r:id="rId31"/>
    <p:sldId id="288" r:id="rId32"/>
    <p:sldId id="289" r:id="rId33"/>
    <p:sldId id="323" r:id="rId34"/>
    <p:sldId id="294" r:id="rId35"/>
    <p:sldId id="295" r:id="rId36"/>
    <p:sldId id="296" r:id="rId37"/>
    <p:sldId id="297" r:id="rId38"/>
    <p:sldId id="299" r:id="rId39"/>
    <p:sldId id="303" r:id="rId40"/>
    <p:sldId id="300" r:id="rId41"/>
    <p:sldId id="310" r:id="rId42"/>
    <p:sldId id="309" r:id="rId43"/>
    <p:sldId id="308" r:id="rId44"/>
    <p:sldId id="305" r:id="rId45"/>
    <p:sldId id="304" r:id="rId46"/>
    <p:sldId id="301" r:id="rId47"/>
    <p:sldId id="311" r:id="rId48"/>
    <p:sldId id="302" r:id="rId49"/>
    <p:sldId id="318" r:id="rId50"/>
    <p:sldId id="312" r:id="rId51"/>
    <p:sldId id="313" r:id="rId52"/>
    <p:sldId id="314" r:id="rId53"/>
    <p:sldId id="315" r:id="rId54"/>
    <p:sldId id="316" r:id="rId55"/>
    <p:sldId id="317" r:id="rId56"/>
    <p:sldId id="320" r:id="rId57"/>
    <p:sldId id="319" r:id="rId58"/>
    <p:sldId id="321" r:id="rId59"/>
    <p:sldId id="322" r:id="rId60"/>
    <p:sldId id="262" r:id="rId61"/>
    <p:sldId id="263" r:id="rId62"/>
    <p:sldId id="264" r:id="rId63"/>
  </p:sldIdLst>
  <p:sldSz cx="12192000" cy="6858000"/>
  <p:notesSz cx="6858000" cy="9144000"/>
  <p:embeddedFontLst>
    <p:embeddedFont>
      <p:font typeface="Radley" pitchFamily="2" charset="77"/>
      <p:regular r:id="rId65"/>
      <p: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8"/>
    <p:restoredTop sz="94694"/>
  </p:normalViewPr>
  <p:slideViewPr>
    <p:cSldViewPr snapToGrid="0">
      <p:cViewPr varScale="1">
        <p:scale>
          <a:sx n="121" d="100"/>
          <a:sy n="121" d="100"/>
        </p:scale>
        <p:origin x="8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DAAA4EF6-2CAC-D8E0-3FD4-46D04470833F}"/>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7BCF5CF1-209F-A34E-4B6C-A0171E97B7E5}"/>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81BC3B60-6397-3E2A-3B3F-73AAF4FAF5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4086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945A4251-F773-DE38-5FD8-3E6199D81F14}"/>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B3423507-C504-CC90-48F2-84C399076ABD}"/>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F8F588A5-C667-0076-56AE-AA7F1238C5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349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60DF1848-82C4-79CD-F49F-0359BA72D4A3}"/>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3F0D3FFA-2685-BFA2-9B81-3FF6AE50EDB6}"/>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04D594FF-2BBB-5E26-9BFD-C17B2E26BB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8912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F7728773-7960-8D05-4312-351AADDA33E0}"/>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CC96F26B-150B-B46A-1314-DC7F675A95A1}"/>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F1692FAC-38D5-3175-DFFB-F83C82A015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6884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FCFDDE26-A4B9-75B2-324B-4A557CFB2F10}"/>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198CDCD7-7BE0-2651-31D2-57A3B53A346D}"/>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2F1EAD1C-F159-CDA9-934A-AA66285941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0288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2FF5EB06-433F-7789-AF7A-EB86C530636F}"/>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891CB6C0-E316-5947-C506-5725AD1C727C}"/>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BB4D91AB-40D3-5AB2-146A-45DB855ED9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2660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5C880562-E902-1791-86B4-9A87FA40EDA7}"/>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6A7D7A40-48BE-24D7-0E1F-873D0392B1E1}"/>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AC6CD481-2DAD-7165-85C8-BD4D2E612E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0060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A74A01DF-124C-7BCA-82C4-95FF42904CEA}"/>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60CCBA04-E5BE-BC2F-BBD9-91BA48714835}"/>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A461A2D2-A50B-B78E-75F6-D3B3F8C0E7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8112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2B4B4E3C-4D33-AF90-DEB1-2D9B1DAA7F5F}"/>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30AC33AF-06E4-E048-508D-F0E3A8300BE3}"/>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1B43EF0F-B64B-E545-DA1D-CD1C9B8249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861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44DB1450-5068-E02E-7176-D2D465E22747}"/>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8A421496-32FD-EEC1-8A89-59605F88EC23}"/>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15E0B182-29E4-628A-C8BC-AAD115BC6F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023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01" name="Google Shape;101;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F4349146-9D33-C019-B1CF-26887E73F85E}"/>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A779F06F-1649-4C31-1525-C8E145AED7A4}"/>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332BB29B-E9CC-7004-F013-CC8BE02BF7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1928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9BE3D5A9-D46C-CED6-FA3B-75AA7332DD53}"/>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3644A2FA-76F4-F928-DD3C-249244360C92}"/>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C5593AAF-A6E3-E4FA-9476-7B23C103D8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1591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9DDB2DD5-789A-E96F-B982-EF6B46D3C351}"/>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643F1DE2-2894-BC4E-2716-31789E79EB54}"/>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647D71D6-A092-1CC5-E1EB-77C7062A90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7640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D845110F-C942-B1C3-F582-905A9A441064}"/>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FD3121CE-EC52-40F9-1FA5-0783DA9BD15D}"/>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3577CC78-AEB4-6314-349A-CC86927C83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920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EACA5C06-6F9D-E9F3-D843-0740194C1394}"/>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64BB2780-D409-D281-62AA-28403B221A18}"/>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36741FED-0F3E-B8D5-CDAC-B4885DFAC3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3361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C1C9346B-7E83-433D-FFB1-4CE1C4392645}"/>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DE6A42C0-B02C-F129-8B49-2EA7AF15C01A}"/>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D2B78F06-2B51-0226-7F62-B18515688C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7559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A8F92DCB-848B-0F5B-71FA-C2550D1075EB}"/>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5C234B00-DC79-19AF-B353-0B2D23B21DD9}"/>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7332C74A-1FF4-C55E-27A3-007D425786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8201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BD8B216E-DEA0-E9D1-923F-AD402EBA463B}"/>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1B9E904B-0B99-DED8-F1FF-E4DFB7B3C027}"/>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9C3F8B58-6839-F4F3-93A0-39CDE84DA3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6567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CE94A672-6ABA-50EB-2CD4-6714EF616294}"/>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2204E634-10DD-899B-D821-CCABC020CCC0}"/>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D0AF75E8-E3E7-8BB1-2DBD-7C555A69A0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1582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CB28C4A4-D731-395C-77A3-887F0E2C6C87}"/>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791C6A25-919C-62BF-D4E7-762CD790E05B}"/>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5DB042C9-F0F3-B641-92B4-207AA9AACD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033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59B3AE7E-BA74-95FC-E67B-FCB2C7E91023}"/>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DF931FF4-1D0C-CDEB-BC07-1F677E37A38B}"/>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C5FC0AC2-5692-CBC3-3D43-A03C0D2B4F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4614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8969D50F-E32E-E043-1938-5353C8B39F93}"/>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58397FEB-D6E6-822E-65AB-6DD20B95021D}"/>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B8600914-BEE8-2C3F-73C9-03196D0E53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4534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6B18F575-97EE-1972-6C9C-0D05A2D015F7}"/>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19399B21-54F0-340A-EDF6-C0ABDAE62B32}"/>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838A74BB-9091-66DB-FDB8-9183B9D754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6519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36702BFF-A5F6-6366-8946-BF798870B950}"/>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7659231C-380B-9B32-9C23-F580696A13F2}"/>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4EB04604-AF25-EC9F-F2E2-66C8D2C705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5336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CD693782-3753-7404-427F-4A71B374908E}"/>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FC2AE6AB-F1F0-8C52-33DC-CF2711AC0B77}"/>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15363D06-5740-EB4C-7557-B19064BC1F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6858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4061D923-9376-0E5E-7A35-5F8A3E9D9743}"/>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DC473C23-7B3E-A40B-9CAB-E176D01C4DB8}"/>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640F0808-1238-7B7B-EAA3-2E0F7A6492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5103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96266D2A-BC85-80A9-E408-798C7059A129}"/>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FD04F056-EE4F-634E-A232-19E386FC2F7C}"/>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2802E898-01D5-FC8A-81C0-4E9ECC1253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3538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01C81707-781C-1BCE-136E-A71D4D7D003A}"/>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5B5D4A10-3409-DDEB-3C4A-E7AF4C7B003E}"/>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F1FEAA60-E5FD-5A57-A62A-7D770E08E2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915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A5EA1AE7-64D6-9EF6-7356-59A5A1DD3AB5}"/>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DF6A9AA6-E9E4-704C-58FD-AF55B3BAB18C}"/>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4E4C219F-CBC2-F00B-206D-1E2C2FE006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0949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3A7BAC41-20D0-6132-3383-6EC334337382}"/>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82366ABD-5F75-4701-1C30-77E596A8B535}"/>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20B77EB3-B4B1-AE2B-74F0-5B91762352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7678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80DA7270-4D9C-237D-EECD-0D3C9D8FEDD5}"/>
            </a:ext>
          </a:extLst>
        </p:cNvPr>
        <p:cNvGrpSpPr/>
        <p:nvPr/>
      </p:nvGrpSpPr>
      <p:grpSpPr>
        <a:xfrm>
          <a:off x="0" y="0"/>
          <a:ext cx="0" cy="0"/>
          <a:chOff x="0" y="0"/>
          <a:chExt cx="0" cy="0"/>
        </a:xfrm>
      </p:grpSpPr>
      <p:sp>
        <p:nvSpPr>
          <p:cNvPr id="110" name="Google Shape;110;p4:notes">
            <a:extLst>
              <a:ext uri="{FF2B5EF4-FFF2-40B4-BE49-F238E27FC236}">
                <a16:creationId xmlns:a16="http://schemas.microsoft.com/office/drawing/2014/main" id="{815B6D53-3FBE-44B7-5438-A81F55D8CD75}"/>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11" name="Google Shape;111;p4:notes">
            <a:extLst>
              <a:ext uri="{FF2B5EF4-FFF2-40B4-BE49-F238E27FC236}">
                <a16:creationId xmlns:a16="http://schemas.microsoft.com/office/drawing/2014/main" id="{257D4026-1B8A-2F0E-2A93-CCF7E27652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08991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539A2477-9586-AD39-0981-BFF4383B001C}"/>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2F5F92F9-0EA7-2394-D36F-8D4D2A043840}"/>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DBD45822-9463-1374-ECD9-3C6E6A3FCC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0670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2FCC438F-CB15-D17C-911E-F66CFE184C21}"/>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3481DF52-F220-097D-5F89-12AF6DE77D89}"/>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B0DE1BD2-A0F8-C6B5-5AA6-317E144093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29474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B7FABD65-2075-3E87-50F0-567C726EA7B0}"/>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18D9549C-1E87-F75C-DAB9-965B8644B1A5}"/>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77AE919D-E9A1-2CE9-2A8E-1E4E9F716B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31572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4AAD6387-A3A0-9066-28D1-EC9396E0FB0C}"/>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1138B514-9C5C-74BC-4015-5E73A9072588}"/>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DC0FE432-95F6-EB6B-BB0F-DFAAAEA157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3445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30085BBB-B4EA-946C-6EA1-360A2AD2C9DC}"/>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98B116D0-AF16-0B5E-F3CD-C1915B690ED0}"/>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8909EC15-A5E4-C217-A7DE-06AF72783E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28185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B930DEE1-A924-FD66-31EE-4BDFD32E582C}"/>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C794E8C1-B9B7-96D0-C033-C1731DAB5301}"/>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3037AEC0-B764-E215-3FB8-DC92B6B405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1919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830741BA-FC7C-6C78-D64B-9A21473FF2B5}"/>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6B031B2A-0A79-FD24-968D-1CFDDF9D866D}"/>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6D67AC4C-66FD-EB72-9451-3B259C0FC9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3970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3890AA8E-AA29-E962-AD7A-5EE059340BB7}"/>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F111EF80-58E3-F957-771E-F4D8E93B33CC}"/>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6458DF1B-6B67-7089-BB86-C46AA9E4AF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87643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7849BABB-24C7-7968-47F5-1312AF4DCAF1}"/>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77464D94-0AD5-39B1-1267-C5A5A91E3520}"/>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6D874928-E7BC-00C4-77D2-D8B92C1F9B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49563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6BE91333-C6FE-E2D2-856C-7B3902E35252}"/>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188DA950-0B44-B278-1133-83DB1434B1B1}"/>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92C700A0-0AFA-131B-6DDE-5A570A74E7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6472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93241DC4-CA3B-8ABA-83D6-2086F1B7757C}"/>
            </a:ext>
          </a:extLst>
        </p:cNvPr>
        <p:cNvGrpSpPr/>
        <p:nvPr/>
      </p:nvGrpSpPr>
      <p:grpSpPr>
        <a:xfrm>
          <a:off x="0" y="0"/>
          <a:ext cx="0" cy="0"/>
          <a:chOff x="0" y="0"/>
          <a:chExt cx="0" cy="0"/>
        </a:xfrm>
      </p:grpSpPr>
      <p:sp>
        <p:nvSpPr>
          <p:cNvPr id="110" name="Google Shape;110;p4:notes">
            <a:extLst>
              <a:ext uri="{FF2B5EF4-FFF2-40B4-BE49-F238E27FC236}">
                <a16:creationId xmlns:a16="http://schemas.microsoft.com/office/drawing/2014/main" id="{7DDDAB59-EEDD-A89E-35FC-68D459247BC7}"/>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11" name="Google Shape;111;p4:notes">
            <a:extLst>
              <a:ext uri="{FF2B5EF4-FFF2-40B4-BE49-F238E27FC236}">
                <a16:creationId xmlns:a16="http://schemas.microsoft.com/office/drawing/2014/main" id="{64B84D26-E18F-4719-6D87-0911BF17A6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93855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C3E50B01-B4D1-0BD9-18CA-81AA6178BE5D}"/>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343D3E7F-3C24-4615-5FA4-7AC791737A71}"/>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0950399A-49C1-764C-BEC5-F2CDDCD417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41083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F75E6C57-9A79-BA02-3B04-4D4F1A02DFB2}"/>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EB18B2C2-48FF-395D-7A10-A687C2634F6E}"/>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34663089-DBBF-F047-C36A-A18414F493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15514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E5EAD950-474D-C019-18AB-CBE472DC8256}"/>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7E5CBAA5-7E2A-9E7E-6637-7013848423D9}"/>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C96AD0B0-2F9E-6148-B919-0993246275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9624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52FA2581-7682-4EB2-F012-AB15460749C4}"/>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07389F17-8B67-6FFF-0CDC-096A2BA251D4}"/>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52338D05-5C6C-235D-53E3-C9EF13249F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30799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B565E6D0-AD4E-3E88-F98B-BAF3B0B15EE0}"/>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0833A459-998D-7390-9359-F3D7878F1EB6}"/>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AA7C8EAB-63E3-29B2-A9A3-040E6E3186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08930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F71805EB-C262-B98F-A0A1-98E046FE500B}"/>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BDD8BEAB-721F-5FC7-BA1F-662D658470B0}"/>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3A523890-E982-830D-9C84-8EC0888D82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71599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17EBB36B-DFC8-A11B-EFBF-7CEE8026DB63}"/>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F0F67D77-A30C-5F67-6F22-12989D1BAA83}"/>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9B073CE3-F081-A6DD-788F-4C0C6DF22D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07508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B1ED3347-ECB0-3407-1967-53C7D2B4D200}"/>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AD2B7D42-B803-FA94-F138-55A7E85EE8F8}"/>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7CCC7BC0-B244-D686-B87E-27BB4BA128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83402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A7B058A1-7DED-6C54-B7FC-6D4D06641D21}"/>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F43E176E-65E4-CCA8-F986-4F53563CC6F6}"/>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02F65ACD-79D2-3DF7-96CB-40694A1EB4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43878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19130FC6-80B0-1693-DB5F-5E2D8BB3AF8C}"/>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4CB7FB91-344F-6B85-E469-A5230D69DF7E}"/>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1632896D-673F-5182-48F9-E0124A6C1C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1139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64157230-CD80-7482-5C81-3B2B624636CC}"/>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18865883-7B04-783E-4A69-0E6D8734D0EC}"/>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20" name="Google Shape;120;p5:notes">
            <a:extLst>
              <a:ext uri="{FF2B5EF4-FFF2-40B4-BE49-F238E27FC236}">
                <a16:creationId xmlns:a16="http://schemas.microsoft.com/office/drawing/2014/main" id="{E7E3DC9C-C6B4-918C-E825-481C5452A8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75319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8" name="Google Shape;1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CA62B91C-1192-451E-C70A-986905FA0AD6}"/>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A0AAE66A-C7D2-7D07-2D4E-3522D3057B98}"/>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E2DACBEC-F12C-49C4-3158-37F24747C2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3631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7C90A281-75EC-D200-2F9E-DB906E017BBA}"/>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7DF31877-ED9E-FEF6-DFD9-F5B6EF15ABB1}"/>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a:extLst>
              <a:ext uri="{FF2B5EF4-FFF2-40B4-BE49-F238E27FC236}">
                <a16:creationId xmlns:a16="http://schemas.microsoft.com/office/drawing/2014/main" id="{E474E537-8B06-A837-6997-8E27A29C4B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4777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hyperlink" Target="https://www.the-qrcode-generator.com/" TargetMode="External"/><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p:nvPr/>
        </p:nvSpPr>
        <p:spPr>
          <a:xfrm>
            <a:off x="5401733" y="5046132"/>
            <a:ext cx="1744133" cy="6293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b="0" i="0" u="none" strike="noStrike" cap="none">
              <a:solidFill>
                <a:schemeClr val="dk1"/>
              </a:solidFill>
              <a:latin typeface="Radley"/>
              <a:ea typeface="Radley"/>
              <a:cs typeface="Radley"/>
              <a:sym typeface="Radley"/>
            </a:endParaRPr>
          </a:p>
        </p:txBody>
      </p:sp>
      <p:sp>
        <p:nvSpPr>
          <p:cNvPr id="95" name="Google Shape;95;p14"/>
          <p:cNvSpPr txBox="1"/>
          <p:nvPr/>
        </p:nvSpPr>
        <p:spPr>
          <a:xfrm>
            <a:off x="5061475" y="5930880"/>
            <a:ext cx="2734500" cy="646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293267"/>
                </a:solidFill>
                <a:latin typeface="Calibri"/>
                <a:ea typeface="Calibri"/>
                <a:cs typeface="Calibri"/>
                <a:sym typeface="Calibri"/>
              </a:rPr>
              <a:t>202</a:t>
            </a:r>
            <a:r>
              <a:rPr lang="en-US" sz="3600" b="1">
                <a:solidFill>
                  <a:srgbClr val="293267"/>
                </a:solidFill>
                <a:latin typeface="Calibri"/>
                <a:ea typeface="Calibri"/>
                <a:cs typeface="Calibri"/>
                <a:sym typeface="Calibri"/>
              </a:rPr>
              <a:t>3</a:t>
            </a:r>
            <a:r>
              <a:rPr lang="en-US" sz="3600" b="1" i="0" u="none" strike="noStrike" cap="none">
                <a:solidFill>
                  <a:srgbClr val="293267"/>
                </a:solidFill>
                <a:latin typeface="Calibri"/>
                <a:ea typeface="Calibri"/>
                <a:cs typeface="Calibri"/>
                <a:sym typeface="Calibri"/>
              </a:rPr>
              <a:t>/202</a:t>
            </a:r>
            <a:r>
              <a:rPr lang="en-US" sz="3600" b="1">
                <a:solidFill>
                  <a:srgbClr val="293267"/>
                </a:solidFill>
                <a:latin typeface="Calibri"/>
                <a:ea typeface="Calibri"/>
                <a:cs typeface="Calibri"/>
                <a:sym typeface="Calibri"/>
              </a:rPr>
              <a:t>4</a:t>
            </a:r>
            <a:endParaRPr sz="3200" b="1" i="0" u="none" strike="noStrike" cap="none">
              <a:solidFill>
                <a:srgbClr val="293267"/>
              </a:solidFill>
              <a:latin typeface="Calibri"/>
              <a:ea typeface="Calibri"/>
              <a:cs typeface="Calibri"/>
              <a:sym typeface="Calibri"/>
            </a:endParaRPr>
          </a:p>
        </p:txBody>
      </p:sp>
      <p:pic>
        <p:nvPicPr>
          <p:cNvPr id="96" name="Google Shape;96;p14"/>
          <p:cNvPicPr preferRelativeResize="0"/>
          <p:nvPr/>
        </p:nvPicPr>
        <p:blipFill rotWithShape="1">
          <a:blip r:embed="rId3">
            <a:alphaModFix/>
          </a:blip>
          <a:srcRect/>
          <a:stretch/>
        </p:blipFill>
        <p:spPr>
          <a:xfrm>
            <a:off x="3999633" y="450064"/>
            <a:ext cx="4192731" cy="4192731"/>
          </a:xfrm>
          <a:prstGeom prst="rect">
            <a:avLst/>
          </a:prstGeom>
          <a:noFill/>
          <a:ln>
            <a:noFill/>
          </a:ln>
        </p:spPr>
      </p:pic>
      <p:pic>
        <p:nvPicPr>
          <p:cNvPr id="97" name="Google Shape;97;p14" descr="A picture containing text&#10;&#10;Description automatically generated"/>
          <p:cNvPicPr preferRelativeResize="0"/>
          <p:nvPr/>
        </p:nvPicPr>
        <p:blipFill rotWithShape="1">
          <a:blip r:embed="rId4">
            <a:alphaModFix/>
          </a:blip>
          <a:srcRect b="11473"/>
          <a:stretch/>
        </p:blipFill>
        <p:spPr>
          <a:xfrm>
            <a:off x="2358025" y="-587025"/>
            <a:ext cx="7475949" cy="6618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ECE12EF9-8FD5-C710-840B-8D50A0AF8694}"/>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DF14304D-EDE8-4056-D8B5-A2AD4B90CCE4}"/>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96638D41-40E3-CCA0-3520-8B8F5A4E4D88}"/>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SAQ 2</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077CB00B-6B66-CD8B-157A-023AC3530AE2}"/>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624B836D-364D-8B5A-66EB-04018E6E6088}"/>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338FDCF7-C315-CD97-9C30-1C84E7936BC9}"/>
              </a:ext>
            </a:extLst>
          </p:cNvPr>
          <p:cNvSpPr>
            <a:spLocks noGrp="1"/>
          </p:cNvSpPr>
          <p:nvPr>
            <p:ph type="body" idx="1"/>
          </p:nvPr>
        </p:nvSpPr>
        <p:spPr>
          <a:xfrm>
            <a:off x="977462" y="1774826"/>
            <a:ext cx="10594428" cy="4351338"/>
          </a:xfrm>
        </p:spPr>
        <p:txBody>
          <a:bodyPr>
            <a:normAutofit fontScale="85000" lnSpcReduction="20000"/>
          </a:bodyPr>
          <a:lstStyle/>
          <a:p>
            <a:pPr marL="114300" indent="0">
              <a:buNone/>
            </a:pPr>
            <a:r>
              <a:rPr lang="en-GB" dirty="0">
                <a:effectLst/>
              </a:rPr>
              <a:t>A 30-year-old woman with no significant medical history presents to the emergency department with chest pain radiating down her left arm. Based on her symptoms and initial tests, you suspect a potential cardiac issue.</a:t>
            </a:r>
          </a:p>
          <a:p>
            <a:pPr marL="114300" indent="0">
              <a:buNone/>
            </a:pPr>
            <a:endParaRPr lang="en-GB" dirty="0">
              <a:effectLst/>
            </a:endParaRPr>
          </a:p>
          <a:p>
            <a:pPr>
              <a:buFont typeface="+mj-lt"/>
              <a:buAutoNum type="arabicPeriod"/>
            </a:pPr>
            <a:r>
              <a:rPr lang="en-GB" sz="2400" b="0" i="0" u="none" strike="noStrike" dirty="0">
                <a:solidFill>
                  <a:srgbClr val="1F1F1F"/>
                </a:solidFill>
                <a:effectLst/>
                <a:latin typeface="Google Sans"/>
              </a:rPr>
              <a:t>Describe the origin and course of the two main coronary arteries (left main and right coronary artery) arising from the aorta. (2 points)</a:t>
            </a:r>
          </a:p>
          <a:p>
            <a:pPr>
              <a:buFont typeface="+mj-lt"/>
              <a:buAutoNum type="arabicPeriod"/>
            </a:pPr>
            <a:r>
              <a:rPr lang="en-GB" sz="2400" b="0" i="0" u="none" strike="noStrike" dirty="0">
                <a:solidFill>
                  <a:srgbClr val="1F1F1F"/>
                </a:solidFill>
                <a:effectLst/>
                <a:latin typeface="Google Sans"/>
              </a:rPr>
              <a:t>Briefly explain the main territories supplied by the left main coronary artery and its branches. (2 points)</a:t>
            </a:r>
          </a:p>
          <a:p>
            <a:pPr>
              <a:buFont typeface="+mj-lt"/>
              <a:buAutoNum type="arabicPeriod"/>
            </a:pPr>
            <a:r>
              <a:rPr lang="en-GB" sz="2400" b="0" i="0" u="none" strike="noStrike" dirty="0">
                <a:solidFill>
                  <a:srgbClr val="1F1F1F"/>
                </a:solidFill>
                <a:effectLst/>
                <a:latin typeface="Google Sans"/>
              </a:rPr>
              <a:t>Why is the left main coronary artery considered the "widowmaker"? (1 point)</a:t>
            </a:r>
          </a:p>
          <a:p>
            <a:pPr>
              <a:buFont typeface="+mj-lt"/>
              <a:buAutoNum type="arabicPeriod"/>
            </a:pPr>
            <a:r>
              <a:rPr lang="en-GB" sz="2400" b="0" i="0" u="none" strike="noStrike" dirty="0">
                <a:solidFill>
                  <a:srgbClr val="1F1F1F"/>
                </a:solidFill>
                <a:effectLst/>
                <a:latin typeface="Google Sans"/>
              </a:rPr>
              <a:t>If the right coronary artery were blocked, which specific regions of the heart would be most likely affected? (2 points)</a:t>
            </a:r>
          </a:p>
          <a:p>
            <a:pPr marL="114300" indent="0">
              <a:buNone/>
            </a:pPr>
            <a:br>
              <a:rPr lang="en-GB" dirty="0">
                <a:effectLst/>
              </a:rPr>
            </a:br>
            <a:endParaRPr lang="en-GB" dirty="0">
              <a:effectLst/>
            </a:endParaRPr>
          </a:p>
          <a:p>
            <a:pPr algn="l">
              <a:buFont typeface="Arial" panose="020B0604020202020204" pitchFamily="34" charset="0"/>
              <a:buChar char="•"/>
            </a:pPr>
            <a:endParaRPr lang="en-GB" dirty="0"/>
          </a:p>
        </p:txBody>
      </p:sp>
    </p:spTree>
    <p:extLst>
      <p:ext uri="{BB962C8B-B14F-4D97-AF65-F5344CB8AC3E}">
        <p14:creationId xmlns:p14="http://schemas.microsoft.com/office/powerpoint/2010/main" val="972784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8203040A-E69C-663B-8B2C-B6242936F18C}"/>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4F1DF30D-D7BB-12EC-FB91-A2F3350197DE}"/>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DB932058-20D4-D9A1-35AF-889282A1E1F3}"/>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SAQ 2</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F0A720B4-2897-B8D1-D3F7-F17AABF2CE8B}"/>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545B388C-1E3A-AEBF-6327-B612A6DEC54B}"/>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434FC31C-631B-5784-6521-1A2508F0FBA0}"/>
              </a:ext>
            </a:extLst>
          </p:cNvPr>
          <p:cNvSpPr>
            <a:spLocks noGrp="1"/>
          </p:cNvSpPr>
          <p:nvPr>
            <p:ph type="body" idx="1"/>
          </p:nvPr>
        </p:nvSpPr>
        <p:spPr>
          <a:xfrm>
            <a:off x="59344" y="1592706"/>
            <a:ext cx="6246864" cy="4351338"/>
          </a:xfrm>
        </p:spPr>
        <p:txBody>
          <a:bodyPr>
            <a:normAutofit lnSpcReduction="10000"/>
          </a:bodyPr>
          <a:lstStyle/>
          <a:p>
            <a:pPr marL="114300" indent="0">
              <a:buNone/>
            </a:pPr>
            <a:r>
              <a:rPr lang="en-GB" sz="2400" b="1" i="0" u="none" strike="noStrike" dirty="0">
                <a:solidFill>
                  <a:srgbClr val="1F1F1F"/>
                </a:solidFill>
                <a:effectLst/>
                <a:latin typeface="Google Sans"/>
              </a:rPr>
              <a:t>Left main coronary artery:</a:t>
            </a:r>
            <a:r>
              <a:rPr lang="en-GB" sz="2400" b="0" i="0" u="none" strike="noStrike" dirty="0">
                <a:solidFill>
                  <a:srgbClr val="1F1F1F"/>
                </a:solidFill>
                <a:effectLst/>
                <a:latin typeface="Google Sans"/>
              </a:rPr>
              <a:t> Arises from the left anterior aortic sinus, runs along the left atrioventricular groove, and divides into the left anterior descending (LAD) and circumflex arteries.</a:t>
            </a:r>
          </a:p>
          <a:p>
            <a:pPr marL="114300" indent="0">
              <a:buNone/>
            </a:pPr>
            <a:r>
              <a:rPr lang="en-GB" sz="2400" b="0" i="0" u="none" strike="noStrike" dirty="0">
                <a:solidFill>
                  <a:srgbClr val="1F1F1F"/>
                </a:solidFill>
                <a:effectLst/>
                <a:latin typeface="Google Sans"/>
              </a:rPr>
              <a:t> </a:t>
            </a:r>
          </a:p>
          <a:p>
            <a:pPr marL="114300" indent="0">
              <a:buNone/>
            </a:pPr>
            <a:r>
              <a:rPr lang="en-GB" sz="2400" b="1" i="0" u="none" strike="noStrike" dirty="0">
                <a:solidFill>
                  <a:srgbClr val="1F1F1F"/>
                </a:solidFill>
                <a:effectLst/>
                <a:latin typeface="Google Sans"/>
              </a:rPr>
              <a:t>Right coronary artery:</a:t>
            </a:r>
            <a:r>
              <a:rPr lang="en-GB" sz="2400" b="0" i="0" u="none" strike="noStrike" dirty="0">
                <a:solidFill>
                  <a:srgbClr val="1F1F1F"/>
                </a:solidFill>
                <a:effectLst/>
                <a:latin typeface="Google Sans"/>
              </a:rPr>
              <a:t> Arises from the right aortic sinus, runs along the right atrioventricular groove, and supplies the right ventricle and inferior wall of the left ventricle.</a:t>
            </a:r>
          </a:p>
          <a:p>
            <a:pPr marL="114300" indent="0">
              <a:buNone/>
            </a:pPr>
            <a:br>
              <a:rPr lang="en-GB" dirty="0">
                <a:effectLst/>
              </a:rPr>
            </a:br>
            <a:endParaRPr lang="en-GB" dirty="0">
              <a:effectLst/>
            </a:endParaRPr>
          </a:p>
          <a:p>
            <a:pPr algn="l">
              <a:buFont typeface="Arial" panose="020B0604020202020204" pitchFamily="34" charset="0"/>
              <a:buChar char="•"/>
            </a:pPr>
            <a:endParaRPr lang="en-GB" dirty="0"/>
          </a:p>
        </p:txBody>
      </p:sp>
      <p:pic>
        <p:nvPicPr>
          <p:cNvPr id="5122" name="Picture 2" descr="Anatomy and Function of the Coronary Arteries | Johns Hopkins Medicine">
            <a:extLst>
              <a:ext uri="{FF2B5EF4-FFF2-40B4-BE49-F238E27FC236}">
                <a16:creationId xmlns:a16="http://schemas.microsoft.com/office/drawing/2014/main" id="{A166E584-0686-6DED-9136-D5656DE3AF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817" y="1591998"/>
            <a:ext cx="5155887" cy="517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43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63A68A30-E310-0301-850F-21335AE9F44E}"/>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51EC0D57-2DAD-E5C1-8ECB-2449F4F61CB5}"/>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6B7AB0C2-8931-2AD4-FEBA-50A22A10A687}"/>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SAQ 2</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25BD761F-34CC-B159-1648-93C3FA9234DB}"/>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85AB2371-997D-A2F4-E2A1-CCF541B4925E}"/>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45CA9BA5-D70F-195F-9422-C68A07162BAD}"/>
              </a:ext>
            </a:extLst>
          </p:cNvPr>
          <p:cNvSpPr>
            <a:spLocks noGrp="1"/>
          </p:cNvSpPr>
          <p:nvPr>
            <p:ph type="body" idx="1"/>
          </p:nvPr>
        </p:nvSpPr>
        <p:spPr>
          <a:xfrm>
            <a:off x="59344" y="1592706"/>
            <a:ext cx="6246864" cy="4351338"/>
          </a:xfrm>
        </p:spPr>
        <p:txBody>
          <a:bodyPr>
            <a:normAutofit/>
          </a:bodyPr>
          <a:lstStyle/>
          <a:p>
            <a:pPr marL="114300" indent="0">
              <a:buNone/>
            </a:pPr>
            <a:r>
              <a:rPr lang="en-GB" sz="2400" b="1" i="0" u="none" strike="noStrike" dirty="0">
                <a:solidFill>
                  <a:srgbClr val="1F1F1F"/>
                </a:solidFill>
                <a:effectLst/>
                <a:latin typeface="Google Sans"/>
              </a:rPr>
              <a:t>Left main coronary artery:</a:t>
            </a:r>
            <a:r>
              <a:rPr lang="en-GB" sz="2400" b="0" i="0" u="none" strike="noStrike" dirty="0">
                <a:solidFill>
                  <a:srgbClr val="1F1F1F"/>
                </a:solidFill>
                <a:effectLst/>
                <a:latin typeface="Google Sans"/>
              </a:rPr>
              <a:t> Supplies the interventricular septum, anterior and lateral walls of the left ventricle, and the left papillary muscle. </a:t>
            </a:r>
          </a:p>
          <a:p>
            <a:pPr marL="114300" indent="0">
              <a:buNone/>
            </a:pPr>
            <a:endParaRPr lang="en-GB" sz="2400" b="0" i="0" u="none" strike="noStrike" dirty="0">
              <a:solidFill>
                <a:srgbClr val="1F1F1F"/>
              </a:solidFill>
              <a:effectLst/>
              <a:latin typeface="Google Sans"/>
            </a:endParaRPr>
          </a:p>
          <a:p>
            <a:pPr marL="114300" indent="0">
              <a:buNone/>
            </a:pPr>
            <a:r>
              <a:rPr lang="en-GB" sz="2400" b="1" i="0" u="none" strike="noStrike" dirty="0">
                <a:solidFill>
                  <a:srgbClr val="1F1F1F"/>
                </a:solidFill>
                <a:effectLst/>
                <a:latin typeface="Google Sans"/>
              </a:rPr>
              <a:t>LAD:</a:t>
            </a:r>
            <a:r>
              <a:rPr lang="en-GB" sz="2400" b="0" i="0" u="none" strike="noStrike" dirty="0">
                <a:solidFill>
                  <a:srgbClr val="1F1F1F"/>
                </a:solidFill>
                <a:effectLst/>
                <a:latin typeface="Google Sans"/>
              </a:rPr>
              <a:t> Supplies the anterior and anteroseptal walls of the left ventricle.</a:t>
            </a:r>
          </a:p>
          <a:p>
            <a:pPr marL="114300" indent="0">
              <a:buNone/>
            </a:pPr>
            <a:endParaRPr lang="en-GB" sz="2400" b="0" i="0" u="none" strike="noStrike" dirty="0">
              <a:solidFill>
                <a:srgbClr val="1F1F1F"/>
              </a:solidFill>
              <a:effectLst/>
              <a:latin typeface="Google Sans"/>
            </a:endParaRPr>
          </a:p>
          <a:p>
            <a:pPr marL="114300" indent="0">
              <a:buNone/>
            </a:pPr>
            <a:r>
              <a:rPr lang="en-GB" sz="2400" b="0" i="0" u="none" strike="noStrike" dirty="0">
                <a:solidFill>
                  <a:srgbClr val="1F1F1F"/>
                </a:solidFill>
                <a:effectLst/>
                <a:latin typeface="Google Sans"/>
              </a:rPr>
              <a:t> </a:t>
            </a:r>
            <a:r>
              <a:rPr lang="en-GB" sz="2400" b="1" i="0" u="none" strike="noStrike" dirty="0">
                <a:solidFill>
                  <a:srgbClr val="1F1F1F"/>
                </a:solidFill>
                <a:effectLst/>
                <a:latin typeface="Google Sans"/>
              </a:rPr>
              <a:t>Circumflex:</a:t>
            </a:r>
            <a:r>
              <a:rPr lang="en-GB" sz="2400" b="0" i="0" u="none" strike="noStrike" dirty="0">
                <a:solidFill>
                  <a:srgbClr val="1F1F1F"/>
                </a:solidFill>
                <a:effectLst/>
                <a:latin typeface="Google Sans"/>
              </a:rPr>
              <a:t> Supplies the lateral wall of the left ventricle.</a:t>
            </a:r>
          </a:p>
          <a:p>
            <a:pPr marL="114300" indent="0">
              <a:buNone/>
            </a:pPr>
            <a:endParaRPr lang="en-GB" dirty="0">
              <a:effectLst/>
            </a:endParaRPr>
          </a:p>
          <a:p>
            <a:pPr algn="l">
              <a:buFont typeface="Arial" panose="020B0604020202020204" pitchFamily="34" charset="0"/>
              <a:buChar char="•"/>
            </a:pPr>
            <a:endParaRPr lang="en-GB" dirty="0"/>
          </a:p>
        </p:txBody>
      </p:sp>
      <p:pic>
        <p:nvPicPr>
          <p:cNvPr id="6146" name="Picture 2" descr="Vasculature of the Heart - TeachMeAnatomy">
            <a:extLst>
              <a:ext uri="{FF2B5EF4-FFF2-40B4-BE49-F238E27FC236}">
                <a16:creationId xmlns:a16="http://schemas.microsoft.com/office/drawing/2014/main" id="{6B039961-9B8D-3A11-55DF-A80CD6621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248" y="1496657"/>
            <a:ext cx="4455291" cy="271273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Vasculature of the Heart - TeachMeAnatomy">
            <a:extLst>
              <a:ext uri="{FF2B5EF4-FFF2-40B4-BE49-F238E27FC236}">
                <a16:creationId xmlns:a16="http://schemas.microsoft.com/office/drawing/2014/main" id="{A140D19D-F66A-84F6-B5DE-30E0315D0D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1965" y="4267112"/>
            <a:ext cx="4017676" cy="259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997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2F526FB2-426D-5F43-4612-CA44E5693BF9}"/>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94CF8091-55A7-DCBA-BA2F-0AD2C8FB1CDA}"/>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E40EC3B7-7690-7C60-9585-A3C9CB9ED66F}"/>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SAQ 2</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6CE316DA-59A3-6C2B-8018-3A04FC178B54}"/>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AD707D11-408B-61DC-0872-1578660AF49A}"/>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FC8DB731-2565-D9DF-6ACA-5210EE3FD69E}"/>
              </a:ext>
            </a:extLst>
          </p:cNvPr>
          <p:cNvSpPr>
            <a:spLocks noGrp="1"/>
          </p:cNvSpPr>
          <p:nvPr>
            <p:ph type="body" idx="1"/>
          </p:nvPr>
        </p:nvSpPr>
        <p:spPr>
          <a:xfrm>
            <a:off x="278295" y="1525936"/>
            <a:ext cx="7551911" cy="4351338"/>
          </a:xfrm>
        </p:spPr>
        <p:txBody>
          <a:bodyPr>
            <a:normAutofit/>
          </a:bodyPr>
          <a:lstStyle/>
          <a:p>
            <a:pPr marL="114300" indent="0">
              <a:buNone/>
            </a:pPr>
            <a:r>
              <a:rPr lang="en-GB" b="0" i="0" u="none" strike="noStrike" dirty="0">
                <a:solidFill>
                  <a:srgbClr val="1F1F1F"/>
                </a:solidFill>
                <a:effectLst/>
                <a:latin typeface="Google Sans"/>
              </a:rPr>
              <a:t>Blockage of the left main coronary artery affects a large area of the left ventricle, including critical conduction pathways, leading to potentially fatal arrhythmias and heart failure.</a:t>
            </a:r>
          </a:p>
          <a:p>
            <a:pPr marL="114300" indent="0">
              <a:buNone/>
            </a:pPr>
            <a:endParaRPr lang="en-GB" dirty="0">
              <a:effectLst/>
            </a:endParaRPr>
          </a:p>
          <a:p>
            <a:pPr marL="114300" indent="0" algn="l">
              <a:buNone/>
            </a:pPr>
            <a:endParaRPr lang="en-GB" dirty="0"/>
          </a:p>
        </p:txBody>
      </p:sp>
      <p:pic>
        <p:nvPicPr>
          <p:cNvPr id="7170" name="Picture 2" descr="Multi-slice CT Coronary Angiography — SozoCardiology - Dr Ooi Yau Wei  Interventional Cardiologist">
            <a:extLst>
              <a:ext uri="{FF2B5EF4-FFF2-40B4-BE49-F238E27FC236}">
                <a16:creationId xmlns:a16="http://schemas.microsoft.com/office/drawing/2014/main" id="{4B2C740D-1A8F-A81F-781D-F958D64B3F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0690" y="3002427"/>
            <a:ext cx="6106510" cy="322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420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65097A4D-5FB9-F0E8-36F7-85E8822EFA7B}"/>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01E7FEB7-3565-62DD-00BB-7A779462491C}"/>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3198F943-827C-2F14-6AE5-4FE4F144CFDA}"/>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SAQ 2</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392ACEB1-1A29-98F9-3BB7-81CA709622C0}"/>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75162956-7C4D-E083-B06F-0F8EBDB87EAD}"/>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977CCC9D-4580-EF31-79E0-290095AC94C6}"/>
              </a:ext>
            </a:extLst>
          </p:cNvPr>
          <p:cNvSpPr>
            <a:spLocks noGrp="1"/>
          </p:cNvSpPr>
          <p:nvPr>
            <p:ph type="body" idx="1"/>
          </p:nvPr>
        </p:nvSpPr>
        <p:spPr>
          <a:xfrm>
            <a:off x="278295" y="1525936"/>
            <a:ext cx="6437815" cy="4351338"/>
          </a:xfrm>
        </p:spPr>
        <p:txBody>
          <a:bodyPr>
            <a:normAutofit/>
          </a:bodyPr>
          <a:lstStyle/>
          <a:p>
            <a:pPr marL="114300" indent="0">
              <a:buNone/>
            </a:pPr>
            <a:r>
              <a:rPr lang="en-GB" b="1" i="0" u="none" strike="noStrike" dirty="0">
                <a:solidFill>
                  <a:srgbClr val="1F1F1F"/>
                </a:solidFill>
                <a:effectLst/>
                <a:latin typeface="Google Sans"/>
              </a:rPr>
              <a:t>Right coronary artery:</a:t>
            </a:r>
            <a:r>
              <a:rPr lang="en-GB" b="0" i="0" u="none" strike="noStrike" dirty="0">
                <a:solidFill>
                  <a:srgbClr val="1F1F1F"/>
                </a:solidFill>
                <a:effectLst/>
                <a:latin typeface="Google Sans"/>
              </a:rPr>
              <a:t> Supplies the right ventricle, inferior wall of the left ventricle, and the sinoatrial (SA) node. </a:t>
            </a:r>
          </a:p>
          <a:p>
            <a:pPr marL="114300" indent="0">
              <a:buNone/>
            </a:pPr>
            <a:endParaRPr lang="en-GB" dirty="0">
              <a:solidFill>
                <a:srgbClr val="1F1F1F"/>
              </a:solidFill>
              <a:latin typeface="Google Sans"/>
            </a:endParaRPr>
          </a:p>
          <a:p>
            <a:pPr marL="114300" indent="0">
              <a:buNone/>
            </a:pPr>
            <a:r>
              <a:rPr lang="en-GB" b="0" i="0" u="none" strike="noStrike" dirty="0">
                <a:solidFill>
                  <a:srgbClr val="1F1F1F"/>
                </a:solidFill>
                <a:effectLst/>
                <a:latin typeface="Google Sans"/>
              </a:rPr>
              <a:t>Blockage would likely affect the right ventricle and potentially cause inferior wall ischemia, but the SA node would be spared in most cases.</a:t>
            </a:r>
          </a:p>
          <a:p>
            <a:pPr marL="114300" indent="0">
              <a:buNone/>
            </a:pPr>
            <a:endParaRPr lang="en-GB" dirty="0">
              <a:effectLst/>
            </a:endParaRPr>
          </a:p>
          <a:p>
            <a:pPr marL="114300" indent="0" algn="l">
              <a:buNone/>
            </a:pPr>
            <a:endParaRPr lang="en-GB" dirty="0"/>
          </a:p>
        </p:txBody>
      </p:sp>
      <p:pic>
        <p:nvPicPr>
          <p:cNvPr id="2" name="Picture 2" descr="Vasculature of the Heart - TeachMeAnatomy">
            <a:extLst>
              <a:ext uri="{FF2B5EF4-FFF2-40B4-BE49-F238E27FC236}">
                <a16:creationId xmlns:a16="http://schemas.microsoft.com/office/drawing/2014/main" id="{45FB0DD6-1A47-C94A-835A-BE31C20497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248" y="1496657"/>
            <a:ext cx="4455291" cy="27127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Vasculature of the Heart - TeachMeAnatomy">
            <a:extLst>
              <a:ext uri="{FF2B5EF4-FFF2-40B4-BE49-F238E27FC236}">
                <a16:creationId xmlns:a16="http://schemas.microsoft.com/office/drawing/2014/main" id="{89252E43-69EE-79D9-BF0F-3FBFAF95B4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1965" y="4267112"/>
            <a:ext cx="4017676" cy="259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327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4D8DECB9-A0C8-55BD-0200-6F762A8A5F39}"/>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ABDCD0D3-D60E-8229-EDB3-6F6EE81113F8}"/>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BB6C6071-4637-2169-E74A-BFE53F315C0C}"/>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SAQ 3</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9EACBEF7-3408-7FB5-358C-E45ACDB78C4C}"/>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76952E92-460B-E54C-BEB6-C368070FB0EB}"/>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FB94E060-1FD7-82B0-FDFB-3B1926D44862}"/>
              </a:ext>
            </a:extLst>
          </p:cNvPr>
          <p:cNvSpPr>
            <a:spLocks noGrp="1"/>
          </p:cNvSpPr>
          <p:nvPr>
            <p:ph type="body" idx="1"/>
          </p:nvPr>
        </p:nvSpPr>
        <p:spPr>
          <a:xfrm>
            <a:off x="777765" y="1504916"/>
            <a:ext cx="11135939" cy="4351338"/>
          </a:xfrm>
        </p:spPr>
        <p:txBody>
          <a:bodyPr>
            <a:normAutofit/>
          </a:bodyPr>
          <a:lstStyle/>
          <a:p>
            <a:pPr marL="114300" indent="0" algn="l">
              <a:buNone/>
            </a:pPr>
            <a:r>
              <a:rPr lang="en-GB" sz="2400" b="0" i="0" u="none" strike="noStrike" dirty="0">
                <a:solidFill>
                  <a:srgbClr val="1F1F1F"/>
                </a:solidFill>
                <a:effectLst/>
                <a:latin typeface="Google Sans"/>
              </a:rPr>
              <a:t>During a routine check-up, a 25-year-old athlete with no known medical history exhibits a slightly irregular heartbeat on your physical examination. You decide to investigate further.</a:t>
            </a:r>
          </a:p>
          <a:p>
            <a:pPr marL="114300" indent="0" algn="l">
              <a:buNone/>
            </a:pPr>
            <a:endParaRPr lang="en-GB" sz="2400" b="0" i="0" u="none" strike="noStrike" dirty="0">
              <a:solidFill>
                <a:srgbClr val="1F1F1F"/>
              </a:solidFill>
              <a:effectLst/>
              <a:latin typeface="Google Sans"/>
            </a:endParaRPr>
          </a:p>
          <a:p>
            <a:pPr algn="l">
              <a:buFont typeface="+mj-lt"/>
              <a:buAutoNum type="arabicPeriod"/>
            </a:pPr>
            <a:r>
              <a:rPr lang="en-GB" sz="2400" b="0" i="0" u="none" strike="noStrike" dirty="0">
                <a:solidFill>
                  <a:srgbClr val="1F1F1F"/>
                </a:solidFill>
                <a:effectLst/>
                <a:latin typeface="Google Sans"/>
              </a:rPr>
              <a:t>Briefly describe the components of the cardiac conduction system, starting from the pacemaker to the ventricles. (2 points)</a:t>
            </a:r>
          </a:p>
          <a:p>
            <a:pPr algn="l">
              <a:buFont typeface="+mj-lt"/>
              <a:buAutoNum type="arabicPeriod"/>
            </a:pPr>
            <a:r>
              <a:rPr lang="en-GB" sz="2400" b="0" i="0" u="none" strike="noStrike" dirty="0">
                <a:solidFill>
                  <a:srgbClr val="1F1F1F"/>
                </a:solidFill>
                <a:effectLst/>
                <a:latin typeface="Google Sans"/>
              </a:rPr>
              <a:t>What key structures are responsible for delaying the electrical signal before ventricular contraction? Explain the physiological purpose of the delay in electrical signal conduction after the atria. (2 points)</a:t>
            </a:r>
          </a:p>
          <a:p>
            <a:pPr algn="l">
              <a:buFont typeface="+mj-lt"/>
              <a:buAutoNum type="arabicPeriod"/>
            </a:pPr>
            <a:r>
              <a:rPr lang="en-GB" sz="2400" dirty="0">
                <a:solidFill>
                  <a:srgbClr val="1F1F1F"/>
                </a:solidFill>
                <a:latin typeface="Google Sans"/>
              </a:rPr>
              <a:t>Describe the differences in conduction velocities of different structures within the heart. (2 points)</a:t>
            </a:r>
            <a:endParaRPr lang="en-GB" sz="2400" b="0" i="0" u="none" strike="noStrike" dirty="0">
              <a:solidFill>
                <a:srgbClr val="1F1F1F"/>
              </a:solidFill>
              <a:effectLst/>
              <a:latin typeface="Google Sans"/>
            </a:endParaRPr>
          </a:p>
          <a:p>
            <a:pPr marL="114300" indent="0">
              <a:buNone/>
            </a:pPr>
            <a:endParaRPr lang="en-GB" dirty="0">
              <a:effectLst/>
            </a:endParaRPr>
          </a:p>
          <a:p>
            <a:pPr marL="114300" indent="0" algn="l">
              <a:buNone/>
            </a:pPr>
            <a:endParaRPr lang="en-GB" dirty="0"/>
          </a:p>
        </p:txBody>
      </p:sp>
    </p:spTree>
    <p:extLst>
      <p:ext uri="{BB962C8B-B14F-4D97-AF65-F5344CB8AC3E}">
        <p14:creationId xmlns:p14="http://schemas.microsoft.com/office/powerpoint/2010/main" val="1930819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A150C901-1AD2-A1AB-8BD4-541179F84B4E}"/>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FF31FD92-C0B7-46DB-D6F2-2C36E7898749}"/>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DEAD25D7-11F7-A825-813F-BAC20A9C0C50}"/>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SAQ 3</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1D6521E3-EDC4-97B1-7D69-762B31AC0A6B}"/>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5C2FB47D-2AAA-1A98-1D21-7E7769C7D996}"/>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377BAC57-3D9F-6501-E894-D08A5E335006}"/>
              </a:ext>
            </a:extLst>
          </p:cNvPr>
          <p:cNvSpPr>
            <a:spLocks noGrp="1"/>
          </p:cNvSpPr>
          <p:nvPr>
            <p:ph type="body" idx="1"/>
          </p:nvPr>
        </p:nvSpPr>
        <p:spPr>
          <a:xfrm>
            <a:off x="278296" y="1592706"/>
            <a:ext cx="6668251" cy="4351338"/>
          </a:xfrm>
        </p:spPr>
        <p:txBody>
          <a:bodyPr>
            <a:normAutofit/>
          </a:bodyPr>
          <a:lstStyle/>
          <a:p>
            <a:pPr marL="114300" indent="0">
              <a:buNone/>
            </a:pPr>
            <a:r>
              <a:rPr lang="en-GB" b="0" i="0" u="none" strike="noStrike" dirty="0">
                <a:solidFill>
                  <a:srgbClr val="1F1F1F"/>
                </a:solidFill>
                <a:effectLst/>
                <a:latin typeface="Google Sans"/>
              </a:rPr>
              <a:t>Sinoatrial node (SA node) -&gt; </a:t>
            </a:r>
          </a:p>
          <a:p>
            <a:pPr marL="114300" indent="0">
              <a:buNone/>
            </a:pPr>
            <a:r>
              <a:rPr lang="en-GB" b="0" i="0" u="none" strike="noStrike" dirty="0">
                <a:solidFill>
                  <a:srgbClr val="1F1F1F"/>
                </a:solidFill>
                <a:effectLst/>
                <a:latin typeface="Google Sans"/>
              </a:rPr>
              <a:t>Atria (depolarization) -&gt; </a:t>
            </a:r>
          </a:p>
          <a:p>
            <a:pPr marL="114300" indent="0">
              <a:buNone/>
            </a:pPr>
            <a:r>
              <a:rPr lang="en-GB" b="0" i="0" u="none" strike="noStrike" dirty="0">
                <a:solidFill>
                  <a:srgbClr val="1F1F1F"/>
                </a:solidFill>
                <a:effectLst/>
                <a:latin typeface="Google Sans"/>
              </a:rPr>
              <a:t>AV node -&gt; </a:t>
            </a:r>
          </a:p>
          <a:p>
            <a:pPr marL="114300" indent="0">
              <a:buNone/>
            </a:pPr>
            <a:r>
              <a:rPr lang="en-GB" b="0" i="0" u="none" strike="noStrike" dirty="0">
                <a:solidFill>
                  <a:srgbClr val="1F1F1F"/>
                </a:solidFill>
                <a:effectLst/>
                <a:latin typeface="Google Sans"/>
              </a:rPr>
              <a:t>Bundle of His -&gt; </a:t>
            </a:r>
          </a:p>
          <a:p>
            <a:pPr marL="114300" indent="0">
              <a:buNone/>
            </a:pPr>
            <a:r>
              <a:rPr lang="en-GB" b="0" i="0" u="none" strike="noStrike" dirty="0">
                <a:solidFill>
                  <a:srgbClr val="1F1F1F"/>
                </a:solidFill>
                <a:effectLst/>
                <a:latin typeface="Google Sans"/>
              </a:rPr>
              <a:t>Right and left bundle branches -&gt; </a:t>
            </a:r>
          </a:p>
          <a:p>
            <a:pPr marL="114300" indent="0">
              <a:buNone/>
            </a:pPr>
            <a:r>
              <a:rPr lang="en-GB" b="0" i="0" u="none" strike="noStrike" dirty="0">
                <a:solidFill>
                  <a:srgbClr val="1F1F1F"/>
                </a:solidFill>
                <a:effectLst/>
                <a:latin typeface="Google Sans"/>
              </a:rPr>
              <a:t>Purkinje </a:t>
            </a:r>
            <a:r>
              <a:rPr lang="en-GB" b="0" i="0" u="none" strike="noStrike" dirty="0" err="1">
                <a:solidFill>
                  <a:srgbClr val="1F1F1F"/>
                </a:solidFill>
                <a:effectLst/>
                <a:latin typeface="Google Sans"/>
              </a:rPr>
              <a:t>fibers</a:t>
            </a:r>
            <a:r>
              <a:rPr lang="en-GB" b="0" i="0" u="none" strike="noStrike" dirty="0">
                <a:solidFill>
                  <a:srgbClr val="1F1F1F"/>
                </a:solidFill>
                <a:effectLst/>
                <a:latin typeface="Google Sans"/>
              </a:rPr>
              <a:t> -&gt; </a:t>
            </a:r>
          </a:p>
          <a:p>
            <a:pPr marL="114300" indent="0">
              <a:buNone/>
            </a:pPr>
            <a:r>
              <a:rPr lang="en-GB" b="0" i="0" u="none" strike="noStrike" dirty="0">
                <a:solidFill>
                  <a:srgbClr val="1F1F1F"/>
                </a:solidFill>
                <a:effectLst/>
                <a:latin typeface="Google Sans"/>
              </a:rPr>
              <a:t>Ventricles (depolarisation and contraction)</a:t>
            </a:r>
          </a:p>
          <a:p>
            <a:pPr marL="114300" indent="0">
              <a:buNone/>
            </a:pPr>
            <a:endParaRPr lang="en-GB" dirty="0">
              <a:effectLst/>
            </a:endParaRPr>
          </a:p>
          <a:p>
            <a:pPr marL="114300" indent="0">
              <a:buNone/>
            </a:pPr>
            <a:endParaRPr lang="en-GB" dirty="0"/>
          </a:p>
        </p:txBody>
      </p:sp>
      <p:pic>
        <p:nvPicPr>
          <p:cNvPr id="10242" name="Picture 2" descr="Cardiac conduction system - Wikipedia">
            <a:extLst>
              <a:ext uri="{FF2B5EF4-FFF2-40B4-BE49-F238E27FC236}">
                <a16:creationId xmlns:a16="http://schemas.microsoft.com/office/drawing/2014/main" id="{EB866647-EC75-47EF-73F1-9395F8BFD7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9174" y="1904611"/>
            <a:ext cx="5032240" cy="450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617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FF867A05-3B94-3B4C-360B-94B562D6E09F}"/>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4BC340B8-6D10-05CA-4BB8-08ABFF149C0C}"/>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D10F75D7-E075-5D4D-C0A6-C3EA7D15BD12}"/>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SAQ 3</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ADFFD00B-AA54-92CC-1F35-5230EC9930BC}"/>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08689801-A64A-00B0-0DDB-662BBB40997C}"/>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115CF097-DE39-2114-E637-5BF6DF810038}"/>
              </a:ext>
            </a:extLst>
          </p:cNvPr>
          <p:cNvSpPr>
            <a:spLocks noGrp="1"/>
          </p:cNvSpPr>
          <p:nvPr>
            <p:ph type="body" idx="1"/>
          </p:nvPr>
        </p:nvSpPr>
        <p:spPr>
          <a:xfrm>
            <a:off x="278296" y="1053411"/>
            <a:ext cx="10405241" cy="4351338"/>
          </a:xfrm>
        </p:spPr>
        <p:txBody>
          <a:bodyPr>
            <a:normAutofit fontScale="85000" lnSpcReduction="20000"/>
          </a:bodyPr>
          <a:lstStyle/>
          <a:p>
            <a:pPr marL="114300" indent="0">
              <a:buNone/>
            </a:pPr>
            <a:endParaRPr lang="en-GB" b="0" i="0" u="none" strike="noStrike" dirty="0">
              <a:solidFill>
                <a:srgbClr val="202124"/>
              </a:solidFill>
              <a:effectLst/>
              <a:latin typeface="arial" panose="020B0604020202020204" pitchFamily="34" charset="0"/>
            </a:endParaRPr>
          </a:p>
          <a:p>
            <a:pPr marL="114300" indent="0">
              <a:buNone/>
            </a:pPr>
            <a:r>
              <a:rPr lang="en-GB" b="0" i="0" u="none" strike="noStrike" dirty="0">
                <a:solidFill>
                  <a:srgbClr val="4D5156"/>
                </a:solidFill>
                <a:effectLst/>
                <a:latin typeface="Google Sans"/>
              </a:rPr>
              <a:t>The atrioventricular node delays impulses by approximately 0.09s. This delay in the cardiac pulse is extremely important: It ensures that the atria have ejected their blood into the ventricles first before the ventricles contract.</a:t>
            </a:r>
          </a:p>
          <a:p>
            <a:pPr marL="114300" indent="0">
              <a:buNone/>
            </a:pPr>
            <a:endParaRPr lang="en-GB" b="0" i="0" u="none" strike="noStrike" dirty="0">
              <a:solidFill>
                <a:srgbClr val="4D5156"/>
              </a:solidFill>
              <a:effectLst/>
              <a:latin typeface="Google Sans"/>
            </a:endParaRPr>
          </a:p>
          <a:p>
            <a:pPr marL="114300" indent="0">
              <a:buNone/>
            </a:pPr>
            <a:r>
              <a:rPr lang="en-GB" dirty="0">
                <a:solidFill>
                  <a:srgbClr val="4D5156"/>
                </a:solidFill>
                <a:latin typeface="Google Sans"/>
              </a:rPr>
              <a:t>Physiology:</a:t>
            </a:r>
            <a:endParaRPr lang="en-GB" b="0" i="0" u="none" strike="noStrike" dirty="0">
              <a:solidFill>
                <a:srgbClr val="4D5156"/>
              </a:solidFill>
              <a:effectLst/>
              <a:latin typeface="Google Sans"/>
            </a:endParaRPr>
          </a:p>
          <a:p>
            <a:pPr marL="114300" indent="0">
              <a:buNone/>
            </a:pPr>
            <a:r>
              <a:rPr lang="en-GB" dirty="0">
                <a:effectLst/>
              </a:rPr>
              <a:t>Fewer pacemaker cells in the AV node</a:t>
            </a:r>
          </a:p>
          <a:p>
            <a:pPr marL="114300" indent="0">
              <a:buNone/>
            </a:pPr>
            <a:endParaRPr lang="en-GB" dirty="0">
              <a:effectLst/>
            </a:endParaRPr>
          </a:p>
          <a:p>
            <a:pPr marL="114300" indent="0">
              <a:buNone/>
            </a:pPr>
            <a:r>
              <a:rPr lang="en-GB" dirty="0">
                <a:effectLst/>
              </a:rPr>
              <a:t>Fewer gap junctions</a:t>
            </a:r>
          </a:p>
          <a:p>
            <a:pPr marL="114300" indent="0">
              <a:buNone/>
            </a:pPr>
            <a:endParaRPr lang="en-GB" dirty="0">
              <a:effectLst/>
            </a:endParaRPr>
          </a:p>
          <a:p>
            <a:pPr marL="114300" indent="0">
              <a:buNone/>
            </a:pPr>
            <a:r>
              <a:rPr lang="en-GB" dirty="0">
                <a:effectLst/>
              </a:rPr>
              <a:t>Fewer FAST Na+ channels</a:t>
            </a:r>
          </a:p>
          <a:p>
            <a:pPr marL="114300" indent="0">
              <a:buNone/>
            </a:pPr>
            <a:endParaRPr lang="en-GB" dirty="0"/>
          </a:p>
        </p:txBody>
      </p:sp>
      <p:pic>
        <p:nvPicPr>
          <p:cNvPr id="11266" name="Picture 2" descr="AV Node Delay">
            <a:extLst>
              <a:ext uri="{FF2B5EF4-FFF2-40B4-BE49-F238E27FC236}">
                <a16:creationId xmlns:a16="http://schemas.microsoft.com/office/drawing/2014/main" id="{848EA8AE-484B-3078-40F5-FBF0E891E1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39" t="4637" r="15015" b="45581"/>
          <a:stretch/>
        </p:blipFill>
        <p:spPr bwMode="auto">
          <a:xfrm>
            <a:off x="6087425" y="2777390"/>
            <a:ext cx="6104575" cy="323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072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1D0E89F9-3226-BB28-AF66-9826F904B87F}"/>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DC1E327B-3934-D2D0-4315-711AB1BB8898}"/>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C554D7BE-0E14-0007-5782-616908E2504F}"/>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SAQ 3</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0766183D-DF3A-57D9-7B37-447F42C4F233}"/>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4F531CF0-726B-88BD-B725-DDF6162FCC9C}"/>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882252C5-1F7E-A59A-47F4-E2E9A4CAE2EE}"/>
              </a:ext>
            </a:extLst>
          </p:cNvPr>
          <p:cNvSpPr>
            <a:spLocks noGrp="1"/>
          </p:cNvSpPr>
          <p:nvPr>
            <p:ph type="body" idx="1"/>
          </p:nvPr>
        </p:nvSpPr>
        <p:spPr>
          <a:xfrm>
            <a:off x="278296" y="1053411"/>
            <a:ext cx="10405241" cy="4351338"/>
          </a:xfrm>
        </p:spPr>
        <p:txBody>
          <a:bodyPr>
            <a:normAutofit/>
          </a:bodyPr>
          <a:lstStyle/>
          <a:p>
            <a:pPr marL="114300" indent="0">
              <a:buNone/>
            </a:pPr>
            <a:endParaRPr lang="en-GB" b="0" i="0" u="none" strike="noStrike" dirty="0">
              <a:solidFill>
                <a:srgbClr val="202124"/>
              </a:solidFill>
              <a:effectLst/>
              <a:latin typeface="arial" panose="020B0604020202020204" pitchFamily="34" charset="0"/>
            </a:endParaRPr>
          </a:p>
          <a:p>
            <a:pPr marL="0" indent="0">
              <a:buNone/>
            </a:pPr>
            <a:r>
              <a:rPr lang="en-GB" sz="1800" b="1" dirty="0"/>
              <a:t>Conduction velocity = speed of depolarisation through the tissue</a:t>
            </a:r>
          </a:p>
          <a:p>
            <a:pPr marL="0" indent="0">
              <a:buNone/>
            </a:pPr>
            <a:endParaRPr lang="en-GB" sz="1800" b="1" dirty="0"/>
          </a:p>
          <a:p>
            <a:pPr marL="0" indent="0">
              <a:buNone/>
            </a:pPr>
            <a:r>
              <a:rPr lang="en-GB" sz="1800" dirty="0"/>
              <a:t>Fastest = </a:t>
            </a:r>
            <a:r>
              <a:rPr lang="en-GB" sz="1800" dirty="0" err="1"/>
              <a:t>purkinje</a:t>
            </a:r>
            <a:r>
              <a:rPr lang="en-GB" sz="1800" dirty="0"/>
              <a:t> fibres 2-4 m/s</a:t>
            </a:r>
          </a:p>
          <a:p>
            <a:pPr marL="628650" lvl="1" indent="-171450">
              <a:buFont typeface="Arial" panose="020B0604020202020204" pitchFamily="34" charset="0"/>
              <a:buChar char="•"/>
            </a:pPr>
            <a:r>
              <a:rPr lang="en-GB" sz="1800" dirty="0"/>
              <a:t>Allows strong ejection</a:t>
            </a:r>
          </a:p>
          <a:p>
            <a:pPr marL="0" indent="0">
              <a:buNone/>
            </a:pPr>
            <a:r>
              <a:rPr lang="en-GB" sz="1800" dirty="0"/>
              <a:t>Slowest = AVN 0.1-0.5 m/s</a:t>
            </a:r>
          </a:p>
          <a:p>
            <a:pPr marL="628650" lvl="1" indent="-171450">
              <a:buFont typeface="Arial" panose="020B0604020202020204" pitchFamily="34" charset="0"/>
              <a:buChar char="•"/>
            </a:pPr>
            <a:r>
              <a:rPr lang="en-GB" sz="1800" dirty="0"/>
              <a:t>Allows adequate ventricular filling </a:t>
            </a:r>
          </a:p>
          <a:p>
            <a:pPr marL="628650" lvl="1" indent="-171450">
              <a:buFont typeface="Arial" panose="020B0604020202020204" pitchFamily="34" charset="0"/>
              <a:buChar char="•"/>
            </a:pPr>
            <a:endParaRPr lang="en-GB" sz="1800" dirty="0"/>
          </a:p>
          <a:p>
            <a:pPr marL="0" indent="0">
              <a:buNone/>
            </a:pPr>
            <a:r>
              <a:rPr lang="en-GB" sz="1800" dirty="0"/>
              <a:t>Speed is dependent on:</a:t>
            </a:r>
          </a:p>
          <a:p>
            <a:pPr marL="628650" lvl="1" indent="-171450">
              <a:buFont typeface="Arial" panose="020B0604020202020204" pitchFamily="34" charset="0"/>
              <a:buChar char="•"/>
            </a:pPr>
            <a:r>
              <a:rPr lang="en-GB" sz="1800" dirty="0"/>
              <a:t>Ion movement in/out</a:t>
            </a:r>
          </a:p>
          <a:p>
            <a:pPr marL="628650" lvl="1" indent="-171450">
              <a:buFont typeface="Arial" panose="020B0604020202020204" pitchFamily="34" charset="0"/>
              <a:buChar char="•"/>
            </a:pPr>
            <a:r>
              <a:rPr lang="en-GB" sz="1800" dirty="0"/>
              <a:t>Interconnectedness – number of gap junctions </a:t>
            </a:r>
          </a:p>
          <a:p>
            <a:pPr marL="114300" indent="0">
              <a:buNone/>
            </a:pPr>
            <a:endParaRPr lang="en-GB" dirty="0"/>
          </a:p>
        </p:txBody>
      </p:sp>
      <p:pic>
        <p:nvPicPr>
          <p:cNvPr id="12290" name="Picture 2" descr="Heartbeat Conduction GIF - Heartbeat Conduction Heart GIFs">
            <a:extLst>
              <a:ext uri="{FF2B5EF4-FFF2-40B4-BE49-F238E27FC236}">
                <a16:creationId xmlns:a16="http://schemas.microsoft.com/office/drawing/2014/main" id="{3B1B06AD-F5F5-6C6E-0243-2C0377FE97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477" y="1521786"/>
            <a:ext cx="3855144" cy="502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715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249F7586-4EA9-BA20-4B2C-570693B61E04}"/>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46F48E1D-234D-F328-DAF5-D30D209937FF}"/>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CE2D650D-8140-2D0B-F392-5A41C48B605D}"/>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SAQ 4</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485E5E52-1E7D-84DC-86D7-19129AE21E52}"/>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1DA7ECF1-71A2-19F4-97E3-E6BFCC4AA21C}"/>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1C33D43A-FE74-693A-32A2-875E92D5E55A}"/>
              </a:ext>
            </a:extLst>
          </p:cNvPr>
          <p:cNvSpPr>
            <a:spLocks noGrp="1"/>
          </p:cNvSpPr>
          <p:nvPr>
            <p:ph type="body" idx="1"/>
          </p:nvPr>
        </p:nvSpPr>
        <p:spPr>
          <a:xfrm>
            <a:off x="278296" y="1053411"/>
            <a:ext cx="11635408" cy="4351338"/>
          </a:xfrm>
        </p:spPr>
        <p:txBody>
          <a:bodyPr>
            <a:normAutofit fontScale="92500" lnSpcReduction="10000"/>
          </a:bodyPr>
          <a:lstStyle/>
          <a:p>
            <a:pPr marL="114300" indent="0" algn="ctr">
              <a:buNone/>
            </a:pPr>
            <a:endParaRPr lang="en-GB" b="0" i="0" u="none" strike="noStrike" dirty="0">
              <a:solidFill>
                <a:srgbClr val="202124"/>
              </a:solidFill>
              <a:effectLst/>
              <a:latin typeface="arial" panose="020B0604020202020204" pitchFamily="34" charset="0"/>
            </a:endParaRPr>
          </a:p>
          <a:p>
            <a:pPr marL="114300" indent="0" algn="ctr">
              <a:buNone/>
            </a:pPr>
            <a:r>
              <a:rPr lang="en-GB" b="0" i="0" u="none" strike="noStrike" dirty="0">
                <a:solidFill>
                  <a:srgbClr val="1F1F1F"/>
                </a:solidFill>
                <a:effectLst/>
                <a:latin typeface="Google Sans"/>
              </a:rPr>
              <a:t>A 40-year-old patient presents with high blood pressure (150/90 mmHg) and reports experiencing occasional dizziness. You suspect changes in blood flow and pressure dynamics might be contributing to their symptoms. Based on your understanding of basic cardiovascular physiology, answer the following questions:</a:t>
            </a:r>
          </a:p>
          <a:p>
            <a:pPr marL="114300" indent="0" algn="ctr">
              <a:buNone/>
            </a:pPr>
            <a:endParaRPr lang="en-GB" b="0" i="0" u="none" strike="noStrike" dirty="0">
              <a:solidFill>
                <a:srgbClr val="1F1F1F"/>
              </a:solidFill>
              <a:effectLst/>
              <a:latin typeface="Google Sans"/>
            </a:endParaRPr>
          </a:p>
          <a:p>
            <a:pPr algn="ctr">
              <a:buFont typeface="+mj-lt"/>
              <a:buAutoNum type="arabicPeriod"/>
            </a:pPr>
            <a:r>
              <a:rPr lang="en-GB" b="0" i="0" u="none" strike="noStrike" dirty="0">
                <a:solidFill>
                  <a:srgbClr val="1F1F1F"/>
                </a:solidFill>
                <a:effectLst/>
                <a:latin typeface="Google Sans"/>
              </a:rPr>
              <a:t>Briefly explain Ohm's Law (with equation) and its application to blood flow in the circulatory system. (1 point)</a:t>
            </a:r>
          </a:p>
          <a:p>
            <a:pPr algn="ctr">
              <a:buFont typeface="+mj-lt"/>
              <a:buAutoNum type="arabicPeriod"/>
            </a:pPr>
            <a:r>
              <a:rPr lang="en-GB" b="0" i="0" u="none" strike="noStrike" dirty="0">
                <a:solidFill>
                  <a:srgbClr val="1F1F1F"/>
                </a:solidFill>
                <a:effectLst/>
                <a:latin typeface="Google Sans"/>
              </a:rPr>
              <a:t>Define stroke volume and give its equation (1 point)</a:t>
            </a:r>
          </a:p>
          <a:p>
            <a:pPr algn="ctr">
              <a:buFont typeface="+mj-lt"/>
              <a:buAutoNum type="arabicPeriod"/>
            </a:pPr>
            <a:r>
              <a:rPr lang="en-GB" b="0" i="0" u="none" strike="noStrike" dirty="0">
                <a:solidFill>
                  <a:srgbClr val="1F1F1F"/>
                </a:solidFill>
                <a:effectLst/>
                <a:latin typeface="Google Sans"/>
              </a:rPr>
              <a:t>Calculate the pulse pressure for this patient using the provided blood pressure values. (1 point)</a:t>
            </a:r>
          </a:p>
          <a:p>
            <a:pPr marL="114300" indent="0" algn="ctr">
              <a:buNone/>
            </a:pPr>
            <a:endParaRPr lang="en-GB" dirty="0"/>
          </a:p>
        </p:txBody>
      </p:sp>
    </p:spTree>
    <p:extLst>
      <p:ext uri="{BB962C8B-B14F-4D97-AF65-F5344CB8AC3E}">
        <p14:creationId xmlns:p14="http://schemas.microsoft.com/office/powerpoint/2010/main" val="16056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1981200" y="274637"/>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Calibri"/>
              <a:buNone/>
            </a:pPr>
            <a:r>
              <a:rPr lang="en-US"/>
              <a:t>     </a:t>
            </a:r>
            <a:endParaRPr/>
          </a:p>
        </p:txBody>
      </p:sp>
      <p:sp>
        <p:nvSpPr>
          <p:cNvPr id="104" name="Google Shape;104;p15"/>
          <p:cNvSpPr txBox="1">
            <a:spLocks noGrp="1"/>
          </p:cNvSpPr>
          <p:nvPr>
            <p:ph type="body" idx="1"/>
          </p:nvPr>
        </p:nvSpPr>
        <p:spPr>
          <a:xfrm>
            <a:off x="1981200" y="2981326"/>
            <a:ext cx="8229600" cy="3144837"/>
          </a:xfrm>
          <a:prstGeom prst="rect">
            <a:avLst/>
          </a:prstGeom>
          <a:noFill/>
          <a:ln>
            <a:noFill/>
          </a:ln>
        </p:spPr>
        <p:txBody>
          <a:bodyPr spcFirstLastPara="1" wrap="square" lIns="91425" tIns="45700" rIns="91425" bIns="45700" anchor="t" anchorCtr="0">
            <a:noAutofit/>
          </a:bodyPr>
          <a:lstStyle/>
          <a:p>
            <a:pPr marL="342900" lvl="0" indent="-342900" algn="r" rtl="0">
              <a:lnSpc>
                <a:spcPct val="90000"/>
              </a:lnSpc>
              <a:spcBef>
                <a:spcPts val="0"/>
              </a:spcBef>
              <a:spcAft>
                <a:spcPts val="0"/>
              </a:spcAft>
              <a:buClr>
                <a:schemeClr val="dk1"/>
              </a:buClr>
              <a:buSzPts val="800"/>
              <a:buNone/>
            </a:pPr>
            <a:r>
              <a:rPr lang="en-US" dirty="0"/>
              <a:t>Phase 1 Revision Session</a:t>
            </a:r>
            <a:endParaRPr dirty="0"/>
          </a:p>
          <a:p>
            <a:pPr marL="342900" lvl="0" indent="-342900" algn="r" rtl="0">
              <a:lnSpc>
                <a:spcPct val="90000"/>
              </a:lnSpc>
              <a:spcBef>
                <a:spcPts val="1000"/>
              </a:spcBef>
              <a:spcAft>
                <a:spcPts val="0"/>
              </a:spcAft>
              <a:buClr>
                <a:schemeClr val="dk1"/>
              </a:buClr>
              <a:buSzPts val="800"/>
              <a:buNone/>
            </a:pPr>
            <a:endParaRPr dirty="0"/>
          </a:p>
          <a:p>
            <a:pPr marL="342900" lvl="0" indent="-342900" algn="r" rtl="0">
              <a:lnSpc>
                <a:spcPct val="90000"/>
              </a:lnSpc>
              <a:spcBef>
                <a:spcPts val="1000"/>
              </a:spcBef>
              <a:spcAft>
                <a:spcPts val="0"/>
              </a:spcAft>
              <a:buClr>
                <a:schemeClr val="dk1"/>
              </a:buClr>
              <a:buSzPts val="800"/>
              <a:buNone/>
            </a:pPr>
            <a:r>
              <a:rPr lang="en-US" dirty="0"/>
              <a:t>Joe Keane &amp; Joe Priestley</a:t>
            </a:r>
            <a:endParaRPr dirty="0"/>
          </a:p>
          <a:p>
            <a:pPr marL="342900" lvl="0" indent="-342900" algn="r" rtl="0">
              <a:lnSpc>
                <a:spcPct val="90000"/>
              </a:lnSpc>
              <a:spcBef>
                <a:spcPts val="1000"/>
              </a:spcBef>
              <a:spcAft>
                <a:spcPts val="0"/>
              </a:spcAft>
              <a:buClr>
                <a:schemeClr val="dk1"/>
              </a:buClr>
              <a:buSzPts val="800"/>
              <a:buNone/>
            </a:pPr>
            <a:r>
              <a:rPr lang="en-US" dirty="0">
                <a:latin typeface="Calibri"/>
                <a:ea typeface="Calibri"/>
                <a:cs typeface="Calibri"/>
                <a:sym typeface="Calibri"/>
              </a:rPr>
              <a:t>[Date/time]</a:t>
            </a:r>
            <a:endParaRPr dirty="0"/>
          </a:p>
        </p:txBody>
      </p:sp>
      <p:sp>
        <p:nvSpPr>
          <p:cNvPr id="105" name="Google Shape;105;p15"/>
          <p:cNvSpPr txBox="1"/>
          <p:nvPr/>
        </p:nvSpPr>
        <p:spPr>
          <a:xfrm>
            <a:off x="424069" y="475985"/>
            <a:ext cx="11383617" cy="1505214"/>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6" name="Google Shape;106;p15"/>
          <p:cNvSpPr txBox="1"/>
          <p:nvPr/>
        </p:nvSpPr>
        <p:spPr>
          <a:xfrm>
            <a:off x="2402947" y="605271"/>
            <a:ext cx="7386107" cy="22467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dirty="0">
                <a:solidFill>
                  <a:schemeClr val="lt1"/>
                </a:solidFill>
                <a:latin typeface="Calibri"/>
                <a:ea typeface="Calibri"/>
                <a:cs typeface="Calibri"/>
                <a:sym typeface="Calibri"/>
              </a:rPr>
              <a:t>Cardio SBA/SAQ session </a:t>
            </a:r>
            <a:endParaRPr sz="1050" b="0" i="0" u="none" strike="noStrike" cap="none" dirty="0">
              <a:solidFill>
                <a:schemeClr val="dk1"/>
              </a:solidFill>
              <a:latin typeface="Calibri"/>
              <a:ea typeface="Calibri"/>
              <a:cs typeface="Calibri"/>
              <a:sym typeface="Calibri"/>
            </a:endParaRPr>
          </a:p>
        </p:txBody>
      </p:sp>
      <p:sp>
        <p:nvSpPr>
          <p:cNvPr id="107" name="Google Shape;107;p1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08" name="Google Shape;108;p15"/>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74235A1A-456E-27A7-6CC7-62BE96F36210}"/>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1CDEF0E8-9253-3A87-2E16-9435B594FD98}"/>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7231F728-DD58-C687-440A-227101098C9C}"/>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SAQ 4</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80A0803B-7855-9CCE-35CF-95C2D71E3710}"/>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CF7B197A-939A-4DD6-AF01-E39AED6116A1}"/>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6959E18A-82E0-38EA-1A1C-07E3AAF96AFF}"/>
              </a:ext>
            </a:extLst>
          </p:cNvPr>
          <p:cNvSpPr>
            <a:spLocks noGrp="1"/>
          </p:cNvSpPr>
          <p:nvPr>
            <p:ph type="body" idx="1"/>
          </p:nvPr>
        </p:nvSpPr>
        <p:spPr>
          <a:xfrm>
            <a:off x="278296" y="1053411"/>
            <a:ext cx="11635408" cy="4351338"/>
          </a:xfrm>
        </p:spPr>
        <p:txBody>
          <a:bodyPr>
            <a:normAutofit/>
          </a:bodyPr>
          <a:lstStyle/>
          <a:p>
            <a:pPr marL="114300" indent="0" algn="ctr">
              <a:buNone/>
            </a:pPr>
            <a:endParaRPr lang="en-GB" b="0" i="0" u="none" strike="noStrike" dirty="0">
              <a:solidFill>
                <a:srgbClr val="202124"/>
              </a:solidFill>
              <a:effectLst/>
              <a:latin typeface="arial" panose="020B0604020202020204" pitchFamily="34" charset="0"/>
            </a:endParaRPr>
          </a:p>
          <a:p>
            <a:pPr marL="114300" indent="0" algn="ctr">
              <a:buNone/>
            </a:pPr>
            <a:r>
              <a:rPr lang="en-GB" dirty="0"/>
              <a:t>Ohm’s law –  Flow (Q) = pressure gradient (</a:t>
            </a:r>
            <a:r>
              <a:rPr lang="el-GR" b="0" i="0" u="none" strike="noStrike" dirty="0">
                <a:solidFill>
                  <a:srgbClr val="000000"/>
                </a:solidFill>
                <a:effectLst/>
                <a:latin typeface="Times New Roman" panose="02020603050405020304" pitchFamily="18" charset="0"/>
              </a:rPr>
              <a:t>Δ</a:t>
            </a:r>
            <a:r>
              <a:rPr lang="en-GB" b="0" i="0" u="none" strike="noStrike" dirty="0">
                <a:solidFill>
                  <a:srgbClr val="000000"/>
                </a:solidFill>
                <a:effectLst/>
                <a:latin typeface="Times New Roman" panose="02020603050405020304" pitchFamily="18" charset="0"/>
              </a:rPr>
              <a:t>P)</a:t>
            </a:r>
            <a:r>
              <a:rPr lang="en-GB" dirty="0"/>
              <a:t> / resistance (R)</a:t>
            </a:r>
          </a:p>
          <a:p>
            <a:pPr marL="114300" indent="0" algn="ctr">
              <a:buNone/>
            </a:pPr>
            <a:endParaRPr lang="en-GB" dirty="0"/>
          </a:p>
          <a:p>
            <a:pPr marL="114300" indent="0" algn="ctr">
              <a:buNone/>
            </a:pPr>
            <a:r>
              <a:rPr lang="en-GB" dirty="0"/>
              <a:t>Stroke volume -  The amount of blood ejected from the ventricle per beat </a:t>
            </a:r>
          </a:p>
          <a:p>
            <a:pPr marL="114300" indent="0" algn="ctr">
              <a:buNone/>
            </a:pPr>
            <a:r>
              <a:rPr lang="en-GB" dirty="0"/>
              <a:t>Stroke volume (SV) = End diastolic volume (EDV) – End systolic volume (ESV)</a:t>
            </a:r>
          </a:p>
          <a:p>
            <a:pPr marL="114300" indent="0" algn="ctr">
              <a:buNone/>
            </a:pPr>
            <a:endParaRPr lang="en-GB" dirty="0"/>
          </a:p>
          <a:p>
            <a:pPr marL="114300" indent="0" algn="ctr">
              <a:buNone/>
            </a:pPr>
            <a:r>
              <a:rPr lang="en-GB" dirty="0"/>
              <a:t>Pulse pressure – The difference between systolic and diastolic blood pressure</a:t>
            </a:r>
          </a:p>
          <a:p>
            <a:pPr marL="114300" indent="0" algn="ctr">
              <a:buNone/>
            </a:pPr>
            <a:r>
              <a:rPr lang="en-GB" dirty="0"/>
              <a:t>150-90 = 60mmHg</a:t>
            </a:r>
          </a:p>
        </p:txBody>
      </p:sp>
    </p:spTree>
    <p:extLst>
      <p:ext uri="{BB962C8B-B14F-4D97-AF65-F5344CB8AC3E}">
        <p14:creationId xmlns:p14="http://schemas.microsoft.com/office/powerpoint/2010/main" val="1634920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CC7E60D6-F835-7864-EC95-C58F287C9152}"/>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35F4BD64-B84B-8830-D444-6ECAF7207F2D}"/>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891FC9B6-6783-7C55-F0C5-7FF0F7910BE2}"/>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SBA 1</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624AA526-21EB-0D17-64EA-92F2313720CD}"/>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FCEA254F-0D60-A43C-33D3-929308F65045}"/>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7CC56DF1-B9A8-8E04-0E2D-2C53E10D98FB}"/>
              </a:ext>
            </a:extLst>
          </p:cNvPr>
          <p:cNvSpPr>
            <a:spLocks noGrp="1"/>
          </p:cNvSpPr>
          <p:nvPr>
            <p:ph type="body" idx="1"/>
          </p:nvPr>
        </p:nvSpPr>
        <p:spPr>
          <a:xfrm>
            <a:off x="278296" y="1053411"/>
            <a:ext cx="11524821" cy="4351338"/>
          </a:xfrm>
        </p:spPr>
        <p:txBody>
          <a:bodyPr>
            <a:normAutofit fontScale="92500" lnSpcReduction="10000"/>
          </a:bodyPr>
          <a:lstStyle/>
          <a:p>
            <a:pPr marL="114300" indent="0" algn="ctr">
              <a:buNone/>
            </a:pPr>
            <a:endParaRPr lang="en-GB" b="0" i="0" u="none" strike="noStrike" dirty="0">
              <a:solidFill>
                <a:srgbClr val="202124"/>
              </a:solidFill>
              <a:effectLst/>
              <a:latin typeface="arial" panose="020B0604020202020204" pitchFamily="34" charset="0"/>
            </a:endParaRPr>
          </a:p>
          <a:p>
            <a:pPr marL="114300" indent="0" algn="ctr">
              <a:buNone/>
            </a:pPr>
            <a:r>
              <a:rPr lang="en-GB" b="0" i="0" u="none" strike="noStrike" dirty="0">
                <a:solidFill>
                  <a:srgbClr val="1F1F1F"/>
                </a:solidFill>
                <a:effectLst/>
                <a:latin typeface="Google Sans"/>
              </a:rPr>
              <a:t>A 40-year-old woman presents to the emergency department with sudden, crushing chest pain radiating down her left arm and jaw. She also reports feeling nauseous and sweating. Based on her symptoms, which of the following areas is LEAST likely to be another site of pain?</a:t>
            </a:r>
          </a:p>
          <a:p>
            <a:pPr marL="114300" indent="0" algn="ctr">
              <a:buNone/>
            </a:pPr>
            <a:endParaRPr lang="en-GB" b="0" i="0" u="none" strike="noStrike" dirty="0">
              <a:solidFill>
                <a:srgbClr val="1F1F1F"/>
              </a:solidFill>
              <a:effectLst/>
              <a:latin typeface="Google Sans"/>
            </a:endParaRPr>
          </a:p>
          <a:p>
            <a:pPr marL="628650" indent="-514350" algn="ctr">
              <a:buAutoNum type="alphaUcParenR"/>
            </a:pPr>
            <a:r>
              <a:rPr lang="en-GB" b="1" i="0" u="none" strike="noStrike" dirty="0">
                <a:solidFill>
                  <a:srgbClr val="1F1F1F"/>
                </a:solidFill>
                <a:effectLst/>
                <a:latin typeface="Google Sans"/>
              </a:rPr>
              <a:t>Lower back</a:t>
            </a:r>
            <a:r>
              <a:rPr lang="en-GB" b="0" i="0" u="none" strike="noStrike" dirty="0">
                <a:solidFill>
                  <a:srgbClr val="1F1F1F"/>
                </a:solidFill>
                <a:effectLst/>
                <a:latin typeface="Google Sans"/>
              </a:rPr>
              <a:t> </a:t>
            </a:r>
          </a:p>
          <a:p>
            <a:pPr marL="628650" indent="-514350" algn="ctr">
              <a:buAutoNum type="alphaUcParenR"/>
            </a:pPr>
            <a:r>
              <a:rPr lang="en-GB" b="1" i="0" u="none" strike="noStrike" dirty="0">
                <a:solidFill>
                  <a:srgbClr val="1F1F1F"/>
                </a:solidFill>
                <a:effectLst/>
                <a:latin typeface="Google Sans"/>
              </a:rPr>
              <a:t>Right shoulder blade</a:t>
            </a:r>
            <a:r>
              <a:rPr lang="en-GB" b="0" i="0" u="none" strike="noStrike" dirty="0">
                <a:solidFill>
                  <a:srgbClr val="1F1F1F"/>
                </a:solidFill>
                <a:effectLst/>
                <a:latin typeface="Google Sans"/>
              </a:rPr>
              <a:t> </a:t>
            </a:r>
          </a:p>
          <a:p>
            <a:pPr marL="628650" indent="-514350" algn="ctr">
              <a:buAutoNum type="alphaUcParenR"/>
            </a:pPr>
            <a:r>
              <a:rPr lang="en-GB" b="1" i="0" u="none" strike="noStrike" dirty="0">
                <a:solidFill>
                  <a:srgbClr val="1F1F1F"/>
                </a:solidFill>
                <a:effectLst/>
                <a:latin typeface="Google Sans"/>
              </a:rPr>
              <a:t>Left upper arm</a:t>
            </a:r>
            <a:endParaRPr lang="en-GB" dirty="0">
              <a:solidFill>
                <a:srgbClr val="1F1F1F"/>
              </a:solidFill>
              <a:latin typeface="Google Sans"/>
            </a:endParaRPr>
          </a:p>
          <a:p>
            <a:pPr marL="628650" indent="-514350" algn="ctr">
              <a:buAutoNum type="alphaUcParenR"/>
            </a:pPr>
            <a:r>
              <a:rPr lang="en-GB" b="1" i="0" u="none" strike="noStrike" dirty="0">
                <a:solidFill>
                  <a:srgbClr val="1F1F1F"/>
                </a:solidFill>
                <a:effectLst/>
                <a:latin typeface="Google Sans"/>
              </a:rPr>
              <a:t>Upper abdomen</a:t>
            </a:r>
            <a:endParaRPr lang="en-GB" b="0" i="0" u="none" strike="noStrike" dirty="0">
              <a:solidFill>
                <a:srgbClr val="1F1F1F"/>
              </a:solidFill>
              <a:effectLst/>
              <a:latin typeface="Google Sans"/>
            </a:endParaRPr>
          </a:p>
          <a:p>
            <a:pPr marL="114300" indent="0" algn="ctr">
              <a:buNone/>
            </a:pPr>
            <a:endParaRPr lang="en-GB" dirty="0"/>
          </a:p>
        </p:txBody>
      </p:sp>
    </p:spTree>
    <p:extLst>
      <p:ext uri="{BB962C8B-B14F-4D97-AF65-F5344CB8AC3E}">
        <p14:creationId xmlns:p14="http://schemas.microsoft.com/office/powerpoint/2010/main" val="694827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07CCCDB0-5CE1-CD42-ABE8-92F354D8B0E2}"/>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5CBBBA70-081A-E18F-06CC-1375CB55C0EA}"/>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DB24D2A1-6BF0-021E-DAA1-D807EE121173}"/>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SBA 1</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C5AF907C-FCCE-CA49-BFC4-E63FE4C7AB24}"/>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84361606-1974-9F69-354D-AC8A7D903493}"/>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7D5D79DA-ACE9-CE70-9781-E84AC257B17E}"/>
              </a:ext>
            </a:extLst>
          </p:cNvPr>
          <p:cNvSpPr>
            <a:spLocks noGrp="1"/>
          </p:cNvSpPr>
          <p:nvPr>
            <p:ph type="body" idx="1"/>
          </p:nvPr>
        </p:nvSpPr>
        <p:spPr>
          <a:xfrm>
            <a:off x="278297" y="1053410"/>
            <a:ext cx="6253320" cy="4359417"/>
          </a:xfrm>
        </p:spPr>
        <p:txBody>
          <a:bodyPr>
            <a:normAutofit lnSpcReduction="10000"/>
          </a:bodyPr>
          <a:lstStyle/>
          <a:p>
            <a:pPr marL="114300" indent="0" algn="ctr">
              <a:buNone/>
            </a:pPr>
            <a:endParaRPr lang="en-GB" b="0" i="0" u="none" strike="noStrike" dirty="0">
              <a:solidFill>
                <a:srgbClr val="202124"/>
              </a:solidFill>
              <a:effectLst/>
              <a:latin typeface="arial" panose="020B0604020202020204" pitchFamily="34" charset="0"/>
            </a:endParaRPr>
          </a:p>
          <a:p>
            <a:pPr marL="114300" indent="0" algn="l">
              <a:buNone/>
            </a:pPr>
            <a:r>
              <a:rPr lang="en-GB" b="1" i="0" u="none" strike="noStrike" dirty="0">
                <a:solidFill>
                  <a:srgbClr val="1F1F1F"/>
                </a:solidFill>
                <a:effectLst/>
                <a:latin typeface="Google Sans"/>
              </a:rPr>
              <a:t>Answer:</a:t>
            </a:r>
            <a:r>
              <a:rPr lang="en-GB" b="0" i="0" u="none" strike="noStrike" dirty="0">
                <a:solidFill>
                  <a:srgbClr val="1F1F1F"/>
                </a:solidFill>
                <a:effectLst/>
                <a:latin typeface="Google Sans"/>
              </a:rPr>
              <a:t> </a:t>
            </a:r>
            <a:r>
              <a:rPr lang="en-GB" b="1" i="0" u="none" strike="noStrike" dirty="0">
                <a:solidFill>
                  <a:srgbClr val="1F1F1F"/>
                </a:solidFill>
                <a:effectLst/>
                <a:latin typeface="Google Sans"/>
              </a:rPr>
              <a:t>A) Lower back</a:t>
            </a:r>
            <a:endParaRPr lang="en-GB" b="0" i="0" u="none" strike="noStrike" dirty="0">
              <a:solidFill>
                <a:srgbClr val="1F1F1F"/>
              </a:solidFill>
              <a:effectLst/>
              <a:latin typeface="Google Sans"/>
            </a:endParaRPr>
          </a:p>
          <a:p>
            <a:r>
              <a:rPr lang="en-GB" sz="2000" b="0" i="0" u="none" strike="noStrike" dirty="0">
                <a:solidFill>
                  <a:srgbClr val="1F1F1F"/>
                </a:solidFill>
                <a:effectLst/>
                <a:latin typeface="Google Sans"/>
              </a:rPr>
              <a:t>While referred pain from the heart can be diverse, it typically does not radiate to the lower back. </a:t>
            </a:r>
          </a:p>
          <a:p>
            <a:endParaRPr lang="en-GB" sz="2000" b="0" i="0" u="none" strike="noStrike" dirty="0">
              <a:solidFill>
                <a:srgbClr val="1F1F1F"/>
              </a:solidFill>
              <a:effectLst/>
              <a:latin typeface="Google Sans"/>
            </a:endParaRPr>
          </a:p>
          <a:p>
            <a:r>
              <a:rPr lang="en-GB" sz="2000" b="0" i="0" u="none" strike="noStrike" dirty="0">
                <a:solidFill>
                  <a:srgbClr val="1F1F1F"/>
                </a:solidFill>
                <a:effectLst/>
                <a:latin typeface="Google Sans"/>
              </a:rPr>
              <a:t>More likely locations for referred pain from a cardiac event include the left arm, jaw, upper abdomen, shoulder blade, and neck. </a:t>
            </a:r>
          </a:p>
          <a:p>
            <a:endParaRPr lang="en-GB" sz="2000" b="0" i="0" u="none" strike="noStrike" dirty="0">
              <a:solidFill>
                <a:srgbClr val="1F1F1F"/>
              </a:solidFill>
              <a:effectLst/>
              <a:latin typeface="Google Sans"/>
            </a:endParaRPr>
          </a:p>
          <a:p>
            <a:r>
              <a:rPr lang="en-GB" sz="2000" dirty="0">
                <a:solidFill>
                  <a:srgbClr val="1F1F1F"/>
                </a:solidFill>
                <a:latin typeface="Google Sans"/>
              </a:rPr>
              <a:t>N</a:t>
            </a:r>
            <a:r>
              <a:rPr lang="en-GB" sz="2000" b="0" i="0" u="none" strike="noStrike" dirty="0">
                <a:solidFill>
                  <a:srgbClr val="1F1F1F"/>
                </a:solidFill>
                <a:effectLst/>
                <a:latin typeface="Google Sans"/>
              </a:rPr>
              <a:t>erves from the heart share pathways with nerves from these other areas in the spinal cord, leading to the perception of pain in distant locations.</a:t>
            </a:r>
          </a:p>
          <a:p>
            <a:pPr marL="114300" indent="0" algn="ctr">
              <a:buNone/>
            </a:pPr>
            <a:endParaRPr lang="en-GB" dirty="0"/>
          </a:p>
        </p:txBody>
      </p:sp>
      <p:pic>
        <p:nvPicPr>
          <p:cNvPr id="14338" name="Picture 2" descr="Referred pain - Wikipedia">
            <a:extLst>
              <a:ext uri="{FF2B5EF4-FFF2-40B4-BE49-F238E27FC236}">
                <a16:creationId xmlns:a16="http://schemas.microsoft.com/office/drawing/2014/main" id="{BA7FD2E0-8BD7-7088-FA82-F6593888FE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7965" y="2860887"/>
            <a:ext cx="5694035" cy="399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241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40480B3D-63F5-CD50-6BC1-3060807AD514}"/>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EDD2CA39-EC21-7A64-0F75-2F120C14A37A}"/>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6631C9AF-EB8C-F6C7-671E-DD67E9979AC2}"/>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SBA 2</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5F47AB4E-7DCB-309E-9671-2DA2A8991C95}"/>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25EFCBAC-1283-92E5-275A-4EF1CE37CB35}"/>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299B8308-036D-EA2B-B7EC-9B094143D162}"/>
              </a:ext>
            </a:extLst>
          </p:cNvPr>
          <p:cNvSpPr>
            <a:spLocks noGrp="1"/>
          </p:cNvSpPr>
          <p:nvPr>
            <p:ph type="body" idx="1"/>
          </p:nvPr>
        </p:nvSpPr>
        <p:spPr>
          <a:xfrm>
            <a:off x="233741" y="1095996"/>
            <a:ext cx="11724517" cy="4359417"/>
          </a:xfrm>
        </p:spPr>
        <p:txBody>
          <a:bodyPr>
            <a:normAutofit fontScale="92500" lnSpcReduction="10000"/>
          </a:bodyPr>
          <a:lstStyle/>
          <a:p>
            <a:pPr marL="114300" indent="0" algn="ctr">
              <a:buNone/>
            </a:pPr>
            <a:endParaRPr lang="en-GB" b="0" i="0" u="none" strike="noStrike" dirty="0">
              <a:solidFill>
                <a:srgbClr val="202124"/>
              </a:solidFill>
              <a:effectLst/>
              <a:latin typeface="arial" panose="020B0604020202020204" pitchFamily="34" charset="0"/>
            </a:endParaRPr>
          </a:p>
          <a:p>
            <a:pPr marL="114300" indent="0" algn="ctr">
              <a:buNone/>
            </a:pPr>
            <a:r>
              <a:rPr lang="en-GB" b="0" i="0" u="none" strike="noStrike" dirty="0">
                <a:solidFill>
                  <a:srgbClr val="1F1F1F"/>
                </a:solidFill>
                <a:effectLst/>
                <a:latin typeface="Google Sans"/>
              </a:rPr>
              <a:t>During a routine check-up, your patient, a 30-year-old healthy woman, asks about the different blood vessels supplying her vital organs. You explain that the aorta, the largest artery in the body, has branches that deliver blood to various regions. Which of the following branches of the aorta would NOT supply blood directly to the brain?</a:t>
            </a:r>
          </a:p>
          <a:p>
            <a:pPr marL="114300" indent="0" algn="ctr">
              <a:buNone/>
            </a:pPr>
            <a:endParaRPr lang="en-GB" b="0" i="0" u="none" strike="noStrike" dirty="0">
              <a:solidFill>
                <a:srgbClr val="1F1F1F"/>
              </a:solidFill>
              <a:effectLst/>
              <a:latin typeface="Google Sans"/>
            </a:endParaRPr>
          </a:p>
          <a:p>
            <a:pPr marL="628650" indent="-514350" algn="ctr">
              <a:buAutoNum type="alphaUcParenR"/>
            </a:pPr>
            <a:r>
              <a:rPr lang="en-GB" b="1" i="0" u="none" strike="noStrike" dirty="0">
                <a:solidFill>
                  <a:srgbClr val="1F1F1F"/>
                </a:solidFill>
                <a:effectLst/>
                <a:latin typeface="Google Sans"/>
              </a:rPr>
              <a:t>Brachiocephalic artery</a:t>
            </a:r>
            <a:r>
              <a:rPr lang="en-GB" b="0" i="0" u="none" strike="noStrike" dirty="0">
                <a:solidFill>
                  <a:srgbClr val="1F1F1F"/>
                </a:solidFill>
                <a:effectLst/>
                <a:latin typeface="Google Sans"/>
              </a:rPr>
              <a:t> </a:t>
            </a:r>
          </a:p>
          <a:p>
            <a:pPr marL="628650" indent="-514350" algn="ctr">
              <a:buAutoNum type="alphaUcParenR"/>
            </a:pPr>
            <a:r>
              <a:rPr lang="en-GB" b="1" i="0" u="none" strike="noStrike" dirty="0">
                <a:solidFill>
                  <a:srgbClr val="1F1F1F"/>
                </a:solidFill>
                <a:effectLst/>
                <a:latin typeface="Google Sans"/>
              </a:rPr>
              <a:t> Descending thoracic aorta</a:t>
            </a:r>
            <a:r>
              <a:rPr lang="en-GB" b="0" i="0" u="none" strike="noStrike" dirty="0">
                <a:solidFill>
                  <a:srgbClr val="1F1F1F"/>
                </a:solidFill>
                <a:effectLst/>
                <a:latin typeface="Google Sans"/>
              </a:rPr>
              <a:t> </a:t>
            </a:r>
          </a:p>
          <a:p>
            <a:pPr marL="628650" indent="-514350" algn="ctr">
              <a:buAutoNum type="alphaUcParenR"/>
            </a:pPr>
            <a:r>
              <a:rPr lang="en-GB" b="1" i="0" u="none" strike="noStrike" dirty="0">
                <a:solidFill>
                  <a:srgbClr val="1F1F1F"/>
                </a:solidFill>
                <a:effectLst/>
                <a:latin typeface="Google Sans"/>
              </a:rPr>
              <a:t> Left common carotid artery</a:t>
            </a:r>
            <a:r>
              <a:rPr lang="en-GB" b="0" i="0" u="none" strike="noStrike" dirty="0">
                <a:solidFill>
                  <a:srgbClr val="1F1F1F"/>
                </a:solidFill>
                <a:effectLst/>
                <a:latin typeface="Google Sans"/>
              </a:rPr>
              <a:t> </a:t>
            </a:r>
          </a:p>
          <a:p>
            <a:pPr marL="628650" indent="-514350" algn="ctr">
              <a:buAutoNum type="alphaUcParenR"/>
            </a:pPr>
            <a:r>
              <a:rPr lang="en-GB" b="1" i="0" u="none" strike="noStrike" dirty="0">
                <a:solidFill>
                  <a:srgbClr val="1F1F1F"/>
                </a:solidFill>
                <a:effectLst/>
                <a:latin typeface="Google Sans"/>
              </a:rPr>
              <a:t> Left subclavian artery</a:t>
            </a:r>
            <a:endParaRPr lang="en-GB" b="0" i="0" u="none" strike="noStrike" dirty="0">
              <a:solidFill>
                <a:srgbClr val="1F1F1F"/>
              </a:solidFill>
              <a:effectLst/>
              <a:latin typeface="Google Sans"/>
            </a:endParaRPr>
          </a:p>
          <a:p>
            <a:pPr marL="114300" indent="0" algn="ctr">
              <a:buNone/>
            </a:pPr>
            <a:endParaRPr lang="en-GB" dirty="0"/>
          </a:p>
        </p:txBody>
      </p:sp>
    </p:spTree>
    <p:extLst>
      <p:ext uri="{BB962C8B-B14F-4D97-AF65-F5344CB8AC3E}">
        <p14:creationId xmlns:p14="http://schemas.microsoft.com/office/powerpoint/2010/main" val="189611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3363FA87-DC2A-5888-5923-47C5F03C34D8}"/>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79C0D4D9-76E2-1F12-6E33-36BE9EE7B101}"/>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C42F8DE2-957D-4BCA-94EB-B3F6934A1AF0}"/>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SBA 2</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CCF73E52-FC86-097B-1E66-4A931EDA36CC}"/>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A2BE2B94-48C3-633D-A5CF-0642C6D1703B}"/>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F3B31C07-CC66-4903-395F-E9D7C912F827}"/>
              </a:ext>
            </a:extLst>
          </p:cNvPr>
          <p:cNvSpPr>
            <a:spLocks noGrp="1"/>
          </p:cNvSpPr>
          <p:nvPr>
            <p:ph type="body" idx="1"/>
          </p:nvPr>
        </p:nvSpPr>
        <p:spPr>
          <a:xfrm>
            <a:off x="-5009" y="1382712"/>
            <a:ext cx="7274664" cy="4329059"/>
          </a:xfrm>
        </p:spPr>
        <p:txBody>
          <a:bodyPr>
            <a:normAutofit fontScale="92500" lnSpcReduction="20000"/>
          </a:bodyPr>
          <a:lstStyle/>
          <a:p>
            <a:pPr marL="114300" indent="0" algn="ctr">
              <a:buNone/>
            </a:pPr>
            <a:endParaRPr lang="en-GB" sz="2400" b="0" i="0" u="none" strike="noStrike" dirty="0">
              <a:solidFill>
                <a:srgbClr val="202124"/>
              </a:solidFill>
              <a:effectLst/>
              <a:latin typeface="arial" panose="020B0604020202020204" pitchFamily="34" charset="0"/>
            </a:endParaRPr>
          </a:p>
          <a:p>
            <a:pPr algn="ctr">
              <a:buFont typeface="Arial" panose="020B0604020202020204" pitchFamily="34" charset="0"/>
              <a:buChar char="•"/>
            </a:pPr>
            <a:r>
              <a:rPr lang="en-GB" sz="2100" b="1" i="0" u="none" strike="noStrike" dirty="0">
                <a:solidFill>
                  <a:srgbClr val="1F1F1F"/>
                </a:solidFill>
                <a:effectLst/>
                <a:latin typeface="Google Sans"/>
              </a:rPr>
              <a:t>Brachiocephalic artery:</a:t>
            </a:r>
            <a:r>
              <a:rPr lang="en-GB" sz="2100" b="0" i="0" u="none" strike="noStrike" dirty="0">
                <a:solidFill>
                  <a:srgbClr val="1F1F1F"/>
                </a:solidFill>
                <a:effectLst/>
                <a:latin typeface="Google Sans"/>
              </a:rPr>
              <a:t> Divides into the right common carotid artery (supplying the right side of the brain) and the right subclavian artery (supplying the right arm).</a:t>
            </a:r>
          </a:p>
          <a:p>
            <a:pPr marL="114300" indent="0" algn="ctr">
              <a:buNone/>
            </a:pPr>
            <a:endParaRPr lang="en-GB" sz="2100" b="0" i="0" u="none" strike="noStrike" dirty="0">
              <a:solidFill>
                <a:srgbClr val="1F1F1F"/>
              </a:solidFill>
              <a:effectLst/>
              <a:latin typeface="Google Sans"/>
            </a:endParaRPr>
          </a:p>
          <a:p>
            <a:pPr algn="ctr">
              <a:buFont typeface="Arial" panose="020B0604020202020204" pitchFamily="34" charset="0"/>
              <a:buChar char="•"/>
            </a:pPr>
            <a:r>
              <a:rPr lang="en-GB" sz="2100" b="1" i="0" u="none" strike="noStrike" dirty="0">
                <a:solidFill>
                  <a:srgbClr val="1F1F1F"/>
                </a:solidFill>
                <a:effectLst/>
                <a:latin typeface="Google Sans"/>
              </a:rPr>
              <a:t>Left common carotid artery:</a:t>
            </a:r>
            <a:r>
              <a:rPr lang="en-GB" sz="2100" b="0" i="0" u="none" strike="noStrike" dirty="0">
                <a:solidFill>
                  <a:srgbClr val="1F1F1F"/>
                </a:solidFill>
                <a:effectLst/>
                <a:latin typeface="Google Sans"/>
              </a:rPr>
              <a:t> Delivers blood directly to the left side of the brain.</a:t>
            </a:r>
          </a:p>
          <a:p>
            <a:pPr marL="114300" indent="0" algn="ctr">
              <a:buNone/>
            </a:pPr>
            <a:endParaRPr lang="en-GB" sz="2100" b="0" i="0" u="none" strike="noStrike" dirty="0">
              <a:solidFill>
                <a:srgbClr val="1F1F1F"/>
              </a:solidFill>
              <a:effectLst/>
              <a:latin typeface="Google Sans"/>
            </a:endParaRPr>
          </a:p>
          <a:p>
            <a:pPr algn="ctr">
              <a:buFont typeface="Arial" panose="020B0604020202020204" pitchFamily="34" charset="0"/>
              <a:buChar char="•"/>
            </a:pPr>
            <a:r>
              <a:rPr lang="en-GB" sz="2100" b="1" i="0" u="none" strike="noStrike" dirty="0">
                <a:solidFill>
                  <a:srgbClr val="1F1F1F"/>
                </a:solidFill>
                <a:effectLst/>
                <a:latin typeface="Google Sans"/>
              </a:rPr>
              <a:t>Left subclavian artery:</a:t>
            </a:r>
            <a:r>
              <a:rPr lang="en-GB" sz="2100" b="0" i="0" u="none" strike="noStrike" dirty="0">
                <a:solidFill>
                  <a:srgbClr val="1F1F1F"/>
                </a:solidFill>
                <a:effectLst/>
                <a:latin typeface="Google Sans"/>
              </a:rPr>
              <a:t> Supplies blood to the left arm and indirectly contributes to blood flow to the head through the vertebral arteries.</a:t>
            </a:r>
          </a:p>
          <a:p>
            <a:pPr marL="114300" indent="0" algn="ctr">
              <a:buNone/>
            </a:pPr>
            <a:endParaRPr lang="en-GB" sz="2100" b="0" i="0" u="none" strike="noStrike" dirty="0">
              <a:solidFill>
                <a:srgbClr val="1F1F1F"/>
              </a:solidFill>
              <a:effectLst/>
              <a:latin typeface="Google Sans"/>
            </a:endParaRPr>
          </a:p>
          <a:p>
            <a:pPr algn="ctr">
              <a:buFont typeface="Arial" panose="020B0604020202020204" pitchFamily="34" charset="0"/>
              <a:buChar char="•"/>
            </a:pPr>
            <a:r>
              <a:rPr lang="en-GB" sz="2100" b="1" i="0" u="none" strike="noStrike" dirty="0">
                <a:solidFill>
                  <a:srgbClr val="1F1F1F"/>
                </a:solidFill>
                <a:effectLst/>
                <a:latin typeface="Google Sans"/>
              </a:rPr>
              <a:t>Descending thoracic aorta:</a:t>
            </a:r>
            <a:r>
              <a:rPr lang="en-GB" sz="2100" b="0" i="0" u="none" strike="noStrike" dirty="0">
                <a:solidFill>
                  <a:srgbClr val="1F1F1F"/>
                </a:solidFill>
                <a:effectLst/>
                <a:latin typeface="Google Sans"/>
              </a:rPr>
              <a:t> Travels down the chest and supplies blood to organs below the diaphragm, excluding the brain.</a:t>
            </a:r>
          </a:p>
          <a:p>
            <a:pPr marL="114300" indent="0" algn="ctr">
              <a:buNone/>
            </a:pPr>
            <a:endParaRPr lang="en-GB" sz="2400" dirty="0"/>
          </a:p>
        </p:txBody>
      </p:sp>
      <p:pic>
        <p:nvPicPr>
          <p:cNvPr id="17410" name="Picture 2" descr="Abnormalities of the head and neck arteries (Cerebrovascular Abnormalities)  | Children's Wisconsin">
            <a:extLst>
              <a:ext uri="{FF2B5EF4-FFF2-40B4-BE49-F238E27FC236}">
                <a16:creationId xmlns:a16="http://schemas.microsoft.com/office/drawing/2014/main" id="{C3163D5D-B58C-BB21-B03B-AFF5AF1D14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9655" y="1624855"/>
            <a:ext cx="4922345" cy="492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600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9949B47C-9D47-C966-00F0-5B156AE491AA}"/>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E7E40196-49CB-1FE3-C870-D29A8E975287}"/>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439E6678-2729-CDFF-00F6-A650A48F7826}"/>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SBA 3</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BA81CA54-879F-D05D-9972-FF777E43D12B}"/>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C31A7B2E-1E7C-01B1-0BA0-08215898EA7B}"/>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8EFE4555-885D-1387-F6E2-BA910237CF38}"/>
              </a:ext>
            </a:extLst>
          </p:cNvPr>
          <p:cNvSpPr>
            <a:spLocks noGrp="1"/>
          </p:cNvSpPr>
          <p:nvPr>
            <p:ph type="body" idx="1"/>
          </p:nvPr>
        </p:nvSpPr>
        <p:spPr>
          <a:xfrm>
            <a:off x="-31271" y="1132901"/>
            <a:ext cx="12090333" cy="5136487"/>
          </a:xfrm>
        </p:spPr>
        <p:txBody>
          <a:bodyPr>
            <a:normAutofit fontScale="92500" lnSpcReduction="20000"/>
          </a:bodyPr>
          <a:lstStyle/>
          <a:p>
            <a:pPr marL="114300" indent="0" algn="ctr">
              <a:buNone/>
            </a:pPr>
            <a:endParaRPr lang="en-GB" sz="3200" b="0" i="0" u="none" strike="noStrike" dirty="0">
              <a:solidFill>
                <a:srgbClr val="202124"/>
              </a:solidFill>
              <a:effectLst/>
              <a:latin typeface="arial" panose="020B0604020202020204" pitchFamily="34" charset="0"/>
            </a:endParaRPr>
          </a:p>
          <a:p>
            <a:pPr marL="114300" indent="0" algn="ctr">
              <a:buNone/>
            </a:pPr>
            <a:r>
              <a:rPr lang="en-GB" sz="3000" b="0" i="0" u="none" strike="noStrike" dirty="0">
                <a:solidFill>
                  <a:srgbClr val="1F1F1F"/>
                </a:solidFill>
                <a:effectLst/>
                <a:latin typeface="Google Sans"/>
              </a:rPr>
              <a:t>During an embryology lecture, your professor discusses the development of the aortic arches. You recall that these early embryonic structures contribute to the formation of important arteries in adults. Which of the following pairs of arteries arises from the same embryonic aortic arch?</a:t>
            </a:r>
          </a:p>
          <a:p>
            <a:pPr marL="114300" indent="0" algn="ctr">
              <a:buNone/>
            </a:pPr>
            <a:endParaRPr lang="en-GB" sz="3000" b="0" i="0" u="none" strike="noStrike" dirty="0">
              <a:solidFill>
                <a:srgbClr val="1F1F1F"/>
              </a:solidFill>
              <a:effectLst/>
              <a:latin typeface="Google Sans"/>
            </a:endParaRPr>
          </a:p>
          <a:p>
            <a:pPr marL="571500" indent="-457200" algn="ctr">
              <a:buAutoNum type="alphaUcParenR"/>
            </a:pPr>
            <a:r>
              <a:rPr lang="en-GB" sz="3000" b="1" i="0" u="none" strike="noStrike" dirty="0">
                <a:solidFill>
                  <a:srgbClr val="1F1F1F"/>
                </a:solidFill>
                <a:effectLst/>
                <a:latin typeface="Google Sans"/>
              </a:rPr>
              <a:t>Brachiocephalic artery and left subclavian artery</a:t>
            </a:r>
            <a:r>
              <a:rPr lang="en-GB" sz="3000" b="0" i="0" u="none" strike="noStrike" dirty="0">
                <a:solidFill>
                  <a:srgbClr val="1F1F1F"/>
                </a:solidFill>
                <a:effectLst/>
                <a:latin typeface="Google Sans"/>
              </a:rPr>
              <a:t> </a:t>
            </a:r>
            <a:r>
              <a:rPr lang="en-GB" sz="3000" b="1" i="0" u="none" strike="noStrike" dirty="0">
                <a:solidFill>
                  <a:srgbClr val="1F1F1F"/>
                </a:solidFill>
                <a:effectLst/>
                <a:latin typeface="Google Sans"/>
              </a:rPr>
              <a:t> </a:t>
            </a:r>
          </a:p>
          <a:p>
            <a:pPr marL="571500" indent="-457200" algn="ctr">
              <a:buAutoNum type="alphaUcParenR"/>
            </a:pPr>
            <a:r>
              <a:rPr lang="en-GB" sz="3000" b="1" i="0" u="none" strike="noStrike" dirty="0">
                <a:solidFill>
                  <a:srgbClr val="1F1F1F"/>
                </a:solidFill>
                <a:effectLst/>
                <a:latin typeface="Google Sans"/>
              </a:rPr>
              <a:t>Left common carotid artery and right common carotid artery</a:t>
            </a:r>
            <a:r>
              <a:rPr lang="en-GB" sz="3000" b="0" i="0" u="none" strike="noStrike" dirty="0">
                <a:solidFill>
                  <a:srgbClr val="1F1F1F"/>
                </a:solidFill>
                <a:effectLst/>
                <a:latin typeface="Google Sans"/>
              </a:rPr>
              <a:t> </a:t>
            </a:r>
            <a:endParaRPr lang="en-GB" sz="3000" b="1" i="0" u="none" strike="noStrike" dirty="0">
              <a:solidFill>
                <a:srgbClr val="1F1F1F"/>
              </a:solidFill>
              <a:effectLst/>
              <a:latin typeface="Google Sans"/>
            </a:endParaRPr>
          </a:p>
          <a:p>
            <a:pPr marL="571500" indent="-457200" algn="ctr">
              <a:buAutoNum type="alphaUcParenR"/>
            </a:pPr>
            <a:r>
              <a:rPr lang="en-GB" sz="3000" b="1" i="0" u="none" strike="noStrike" dirty="0">
                <a:solidFill>
                  <a:srgbClr val="1F1F1F"/>
                </a:solidFill>
                <a:effectLst/>
                <a:latin typeface="Google Sans"/>
              </a:rPr>
              <a:t>Left subclavian artery and descending aorta</a:t>
            </a:r>
            <a:r>
              <a:rPr lang="en-GB" sz="3000" b="0" i="0" u="none" strike="noStrike" dirty="0">
                <a:solidFill>
                  <a:srgbClr val="1F1F1F"/>
                </a:solidFill>
                <a:effectLst/>
                <a:latin typeface="Google Sans"/>
              </a:rPr>
              <a:t> </a:t>
            </a:r>
            <a:endParaRPr lang="en-GB" sz="3000" b="1" i="0" u="none" strike="noStrike" dirty="0">
              <a:solidFill>
                <a:srgbClr val="1F1F1F"/>
              </a:solidFill>
              <a:effectLst/>
              <a:latin typeface="Google Sans"/>
            </a:endParaRPr>
          </a:p>
          <a:p>
            <a:pPr marL="571500" indent="-457200" algn="ctr">
              <a:buAutoNum type="alphaUcParenR"/>
            </a:pPr>
            <a:r>
              <a:rPr lang="en-GB" sz="3000" b="1" i="0" u="none" strike="noStrike" dirty="0">
                <a:solidFill>
                  <a:srgbClr val="1F1F1F"/>
                </a:solidFill>
                <a:effectLst/>
                <a:latin typeface="Google Sans"/>
              </a:rPr>
              <a:t> Aorta and pulmonary artery</a:t>
            </a:r>
            <a:endParaRPr lang="en-GB" sz="3000" b="0" i="0" u="none" strike="noStrike" dirty="0">
              <a:solidFill>
                <a:srgbClr val="1F1F1F"/>
              </a:solidFill>
              <a:effectLst/>
              <a:latin typeface="Google Sans"/>
            </a:endParaRPr>
          </a:p>
          <a:p>
            <a:pPr marL="114300" indent="0" algn="ctr">
              <a:buNone/>
            </a:pPr>
            <a:br>
              <a:rPr lang="en-GB" sz="2000" dirty="0"/>
            </a:br>
            <a:endParaRPr lang="en-GB" sz="3200" dirty="0"/>
          </a:p>
        </p:txBody>
      </p:sp>
    </p:spTree>
    <p:extLst>
      <p:ext uri="{BB962C8B-B14F-4D97-AF65-F5344CB8AC3E}">
        <p14:creationId xmlns:p14="http://schemas.microsoft.com/office/powerpoint/2010/main" val="3500870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075FC62C-834E-6349-BA0B-51557FAA879F}"/>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08AC4E86-30D3-7DB8-4FB2-55E5665D3FDC}"/>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3EEBDF2A-13C3-234D-E880-41E2596D9251}"/>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SBA 3</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C23E9A68-0653-A0AD-0718-B4E0BC455729}"/>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0A33F020-13C3-1755-1E86-896C39FE4A49}"/>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E9F07114-818A-03E1-C5FB-05468BA18A7F}"/>
              </a:ext>
            </a:extLst>
          </p:cNvPr>
          <p:cNvSpPr>
            <a:spLocks noGrp="1"/>
          </p:cNvSpPr>
          <p:nvPr>
            <p:ph type="body" idx="1"/>
          </p:nvPr>
        </p:nvSpPr>
        <p:spPr>
          <a:xfrm>
            <a:off x="-31271" y="1132901"/>
            <a:ext cx="6445719" cy="5136487"/>
          </a:xfrm>
        </p:spPr>
        <p:txBody>
          <a:bodyPr>
            <a:normAutofit/>
          </a:bodyPr>
          <a:lstStyle/>
          <a:p>
            <a:pPr marL="114300" indent="0" algn="ctr">
              <a:buNone/>
            </a:pPr>
            <a:endParaRPr lang="en-GB" sz="3200" b="0" i="0" u="none" strike="noStrike" dirty="0">
              <a:solidFill>
                <a:srgbClr val="202124"/>
              </a:solidFill>
              <a:effectLst/>
              <a:latin typeface="arial" panose="020B0604020202020204" pitchFamily="34" charset="0"/>
            </a:endParaRPr>
          </a:p>
          <a:p>
            <a:pPr marL="114300" indent="0" algn="ctr">
              <a:buNone/>
            </a:pPr>
            <a:r>
              <a:rPr lang="en-GB" sz="2400" b="1" i="0" u="none" strike="noStrike" dirty="0">
                <a:solidFill>
                  <a:srgbClr val="1F1F1F"/>
                </a:solidFill>
                <a:effectLst/>
                <a:latin typeface="Google Sans"/>
              </a:rPr>
              <a:t>Option B:</a:t>
            </a:r>
            <a:r>
              <a:rPr lang="en-GB" sz="2400" b="0" i="0" u="none" strike="noStrike" dirty="0">
                <a:solidFill>
                  <a:srgbClr val="1F1F1F"/>
                </a:solidFill>
                <a:effectLst/>
                <a:latin typeface="Google Sans"/>
              </a:rPr>
              <a:t> </a:t>
            </a:r>
            <a:r>
              <a:rPr lang="en-GB" sz="2400" b="1" i="0" u="none" strike="noStrike" dirty="0">
                <a:solidFill>
                  <a:srgbClr val="1F1F1F"/>
                </a:solidFill>
                <a:effectLst/>
                <a:latin typeface="Google Sans"/>
              </a:rPr>
              <a:t>Correct</a:t>
            </a:r>
            <a:r>
              <a:rPr lang="en-GB" sz="2400" b="0" i="0" u="none" strike="noStrike" dirty="0">
                <a:solidFill>
                  <a:srgbClr val="1F1F1F"/>
                </a:solidFill>
                <a:effectLst/>
                <a:latin typeface="Google Sans"/>
              </a:rPr>
              <a:t>. Both left and right common carotid arteries originate from the 3rd aortic arch.</a:t>
            </a:r>
          </a:p>
          <a:p>
            <a:pPr marL="114300" indent="0" algn="ctr">
              <a:buNone/>
            </a:pPr>
            <a:br>
              <a:rPr lang="en-GB" sz="2400" dirty="0"/>
            </a:br>
            <a:endParaRPr lang="en-GB" sz="2400" dirty="0"/>
          </a:p>
        </p:txBody>
      </p:sp>
      <p:pic>
        <p:nvPicPr>
          <p:cNvPr id="19458" name="Picture 2" descr="Aortic Arch Formation - Embryology Flashcards | ditki medical and  biological sciences">
            <a:extLst>
              <a:ext uri="{FF2B5EF4-FFF2-40B4-BE49-F238E27FC236}">
                <a16:creationId xmlns:a16="http://schemas.microsoft.com/office/drawing/2014/main" id="{87CBB5C0-FA02-B32A-4D7F-002DFA785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1617" y="1456016"/>
            <a:ext cx="5424587" cy="5424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996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2D1D696C-6F9C-19BE-9725-72298EB07AC8}"/>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06816C5A-DE41-F56D-6E49-5CFA29253C7D}"/>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DAA4681F-5F63-7587-B522-A3E5B18FA9B7}"/>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SBA 4</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C4BB076C-4171-D7D4-AEA5-D2C36125D96E}"/>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6B518FA9-AA69-D3E4-6086-F6711CAB7005}"/>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C0628977-9CD3-8DF7-C6BC-7F34C6B36035}"/>
              </a:ext>
            </a:extLst>
          </p:cNvPr>
          <p:cNvSpPr>
            <a:spLocks noGrp="1"/>
          </p:cNvSpPr>
          <p:nvPr>
            <p:ph type="body" idx="1"/>
          </p:nvPr>
        </p:nvSpPr>
        <p:spPr>
          <a:xfrm>
            <a:off x="816411" y="1305990"/>
            <a:ext cx="10517875" cy="5136487"/>
          </a:xfrm>
        </p:spPr>
        <p:txBody>
          <a:bodyPr>
            <a:normAutofit fontScale="92500" lnSpcReduction="10000"/>
          </a:bodyPr>
          <a:lstStyle/>
          <a:p>
            <a:pPr marL="114300" indent="0" algn="ctr">
              <a:buNone/>
            </a:pPr>
            <a:r>
              <a:rPr lang="en-GB" b="0" i="0" u="none" strike="noStrike" dirty="0">
                <a:solidFill>
                  <a:srgbClr val="1F1F1F"/>
                </a:solidFill>
                <a:effectLst/>
                <a:latin typeface="Google Sans"/>
              </a:rPr>
              <a:t>You are monitoring a healthy 30-year-old patient during an exercise stress test. You notice their heart rate increases as the intensity of the exercise increases. Which of the following events occurs </a:t>
            </a:r>
            <a:r>
              <a:rPr lang="en-GB" b="1" i="0" u="none" strike="noStrike" dirty="0">
                <a:solidFill>
                  <a:srgbClr val="1F1F1F"/>
                </a:solidFill>
                <a:effectLst/>
                <a:latin typeface="Google Sans"/>
              </a:rPr>
              <a:t>DURING</a:t>
            </a:r>
            <a:r>
              <a:rPr lang="en-GB" b="0" i="0" u="none" strike="noStrike" dirty="0">
                <a:solidFill>
                  <a:srgbClr val="1F1F1F"/>
                </a:solidFill>
                <a:effectLst/>
                <a:latin typeface="Google Sans"/>
              </a:rPr>
              <a:t> systole, the contraction phase of the heart cycle?</a:t>
            </a:r>
          </a:p>
          <a:p>
            <a:pPr marL="114300" indent="0" algn="ctr">
              <a:buNone/>
            </a:pPr>
            <a:endParaRPr lang="en-GB" b="1" i="0" u="none" strike="noStrike" dirty="0">
              <a:solidFill>
                <a:srgbClr val="1F1F1F"/>
              </a:solidFill>
              <a:effectLst/>
              <a:latin typeface="Google Sans"/>
            </a:endParaRPr>
          </a:p>
          <a:p>
            <a:pPr marL="628650" indent="-514350" algn="ctr">
              <a:buAutoNum type="alphaUcParenR"/>
            </a:pPr>
            <a:r>
              <a:rPr lang="en-GB" b="1" i="0" u="none" strike="noStrike" dirty="0">
                <a:solidFill>
                  <a:srgbClr val="1F1F1F"/>
                </a:solidFill>
                <a:effectLst/>
                <a:latin typeface="Google Sans"/>
              </a:rPr>
              <a:t>Blood flows passively from the atria into the ventricles.</a:t>
            </a:r>
            <a:r>
              <a:rPr lang="en-GB" b="0" i="0" u="none" strike="noStrike" dirty="0">
                <a:solidFill>
                  <a:srgbClr val="1F1F1F"/>
                </a:solidFill>
                <a:effectLst/>
                <a:latin typeface="Google Sans"/>
              </a:rPr>
              <a:t> </a:t>
            </a:r>
            <a:endParaRPr lang="en-GB" b="1" dirty="0">
              <a:solidFill>
                <a:srgbClr val="1F1F1F"/>
              </a:solidFill>
              <a:latin typeface="Google Sans"/>
            </a:endParaRPr>
          </a:p>
          <a:p>
            <a:pPr marL="628650" indent="-514350" algn="ctr">
              <a:buAutoNum type="alphaUcParenR"/>
            </a:pPr>
            <a:r>
              <a:rPr lang="en-GB" b="1" i="0" u="none" strike="noStrike" dirty="0">
                <a:solidFill>
                  <a:srgbClr val="1F1F1F"/>
                </a:solidFill>
                <a:effectLst/>
                <a:latin typeface="Google Sans"/>
              </a:rPr>
              <a:t> The atrioventricular valves (mitral and tricuspid) open.</a:t>
            </a:r>
            <a:r>
              <a:rPr lang="en-GB" b="0" i="0" u="none" strike="noStrike" dirty="0">
                <a:solidFill>
                  <a:srgbClr val="1F1F1F"/>
                </a:solidFill>
                <a:effectLst/>
                <a:latin typeface="Google Sans"/>
              </a:rPr>
              <a:t> </a:t>
            </a:r>
            <a:endParaRPr lang="en-GB" b="1" dirty="0">
              <a:solidFill>
                <a:srgbClr val="1F1F1F"/>
              </a:solidFill>
              <a:latin typeface="Google Sans"/>
            </a:endParaRPr>
          </a:p>
          <a:p>
            <a:pPr marL="628650" indent="-514350" algn="ctr">
              <a:buAutoNum type="alphaUcParenR"/>
            </a:pPr>
            <a:r>
              <a:rPr lang="en-GB" b="1" i="0" u="none" strike="noStrike" dirty="0">
                <a:solidFill>
                  <a:srgbClr val="1F1F1F"/>
                </a:solidFill>
                <a:effectLst/>
                <a:latin typeface="Google Sans"/>
              </a:rPr>
              <a:t> The pressure in the ventricles is higher than the pressure in the arteries.</a:t>
            </a:r>
            <a:r>
              <a:rPr lang="en-GB" b="0" i="0" u="none" strike="noStrike" dirty="0">
                <a:solidFill>
                  <a:srgbClr val="1F1F1F"/>
                </a:solidFill>
                <a:effectLst/>
                <a:latin typeface="Google Sans"/>
              </a:rPr>
              <a:t> </a:t>
            </a:r>
            <a:endParaRPr lang="en-GB" b="1" dirty="0">
              <a:solidFill>
                <a:srgbClr val="1F1F1F"/>
              </a:solidFill>
              <a:latin typeface="Google Sans"/>
            </a:endParaRPr>
          </a:p>
          <a:p>
            <a:pPr marL="628650" indent="-514350" algn="ctr">
              <a:buAutoNum type="alphaUcParenR"/>
            </a:pPr>
            <a:r>
              <a:rPr lang="en-GB" b="1" i="0" u="none" strike="noStrike" dirty="0">
                <a:solidFill>
                  <a:srgbClr val="1F1F1F"/>
                </a:solidFill>
                <a:effectLst/>
                <a:latin typeface="Google Sans"/>
              </a:rPr>
              <a:t> The semilunar valves (aortic and pulmonary) close.</a:t>
            </a:r>
            <a:endParaRPr lang="en-GB" b="0" i="0" u="none" strike="noStrike" dirty="0">
              <a:solidFill>
                <a:srgbClr val="1F1F1F"/>
              </a:solidFill>
              <a:effectLst/>
              <a:latin typeface="Google Sans"/>
            </a:endParaRPr>
          </a:p>
          <a:p>
            <a:pPr marL="114300" indent="0" algn="ctr">
              <a:buNone/>
            </a:pPr>
            <a:br>
              <a:rPr lang="en-GB" sz="4000" dirty="0"/>
            </a:br>
            <a:endParaRPr lang="en-GB" sz="4000" dirty="0"/>
          </a:p>
        </p:txBody>
      </p:sp>
    </p:spTree>
    <p:extLst>
      <p:ext uri="{BB962C8B-B14F-4D97-AF65-F5344CB8AC3E}">
        <p14:creationId xmlns:p14="http://schemas.microsoft.com/office/powerpoint/2010/main" val="80530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3645E848-4167-C72D-4832-26DBCF385FC4}"/>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7E9CA713-DE1B-C10F-DBD1-4FEF083397D1}"/>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CB63E5EE-93AA-C8C5-C333-CAF8BBCF221F}"/>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SBA 4</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40F4C323-07DA-F771-F0B1-B68DDE13D99B}"/>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3F8D6D0F-AA8B-0E21-C82E-2FB630FD9967}"/>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235A5C6D-CBA1-88B3-1DBC-7A2EBE891447}"/>
              </a:ext>
            </a:extLst>
          </p:cNvPr>
          <p:cNvSpPr>
            <a:spLocks noGrp="1"/>
          </p:cNvSpPr>
          <p:nvPr>
            <p:ph type="body" idx="1"/>
          </p:nvPr>
        </p:nvSpPr>
        <p:spPr>
          <a:xfrm>
            <a:off x="177421" y="1592706"/>
            <a:ext cx="5918579" cy="5136487"/>
          </a:xfrm>
        </p:spPr>
        <p:txBody>
          <a:bodyPr>
            <a:normAutofit/>
          </a:bodyPr>
          <a:lstStyle/>
          <a:p>
            <a:pPr marL="114300" indent="0" algn="ctr">
              <a:buNone/>
            </a:pPr>
            <a:r>
              <a:rPr lang="en-GB" sz="2800" b="1" i="0" u="none" strike="noStrike" dirty="0">
                <a:solidFill>
                  <a:srgbClr val="1F1F1F"/>
                </a:solidFill>
                <a:effectLst/>
                <a:latin typeface="Google Sans"/>
              </a:rPr>
              <a:t>Answer:</a:t>
            </a:r>
            <a:r>
              <a:rPr lang="en-GB" sz="2800" b="0" i="0" u="none" strike="noStrike" dirty="0">
                <a:solidFill>
                  <a:srgbClr val="1F1F1F"/>
                </a:solidFill>
                <a:effectLst/>
                <a:latin typeface="Google Sans"/>
              </a:rPr>
              <a:t> </a:t>
            </a:r>
            <a:r>
              <a:rPr lang="en-GB" sz="2800" b="1" i="0" u="none" strike="noStrike" dirty="0">
                <a:solidFill>
                  <a:srgbClr val="1F1F1F"/>
                </a:solidFill>
                <a:effectLst/>
                <a:latin typeface="Google Sans"/>
              </a:rPr>
              <a:t>C) The pressure in the ventricles is higher than the pressure in the arteries.</a:t>
            </a:r>
            <a:br>
              <a:rPr lang="en-GB" sz="4000" dirty="0"/>
            </a:br>
            <a:endParaRPr lang="en-GB" sz="4000" dirty="0"/>
          </a:p>
        </p:txBody>
      </p:sp>
      <p:pic>
        <p:nvPicPr>
          <p:cNvPr id="21506" name="Picture 2" descr="undefined">
            <a:extLst>
              <a:ext uri="{FF2B5EF4-FFF2-40B4-BE49-F238E27FC236}">
                <a16:creationId xmlns:a16="http://schemas.microsoft.com/office/drawing/2014/main" id="{2CE75100-F65D-1EAA-295A-4B05ACE0DC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4841" y="1382712"/>
            <a:ext cx="5029154" cy="547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28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2D2227DC-A889-CA00-D09E-80471A8D0FFE}"/>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BAB4783A-54BF-F703-317B-6F0AB827287A}"/>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F8DE31A9-41EE-5FCE-1F41-B86106B3B215}"/>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SBA 5</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A9238312-CB5E-028F-9605-DD56295641D3}"/>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9C8B83EC-E2F6-7AEC-877F-DFFF2F68513A}"/>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EA3CB107-E400-3EB7-8D3D-36D5829869BC}"/>
              </a:ext>
            </a:extLst>
          </p:cNvPr>
          <p:cNvSpPr>
            <a:spLocks noGrp="1"/>
          </p:cNvSpPr>
          <p:nvPr>
            <p:ph type="body" idx="1"/>
          </p:nvPr>
        </p:nvSpPr>
        <p:spPr>
          <a:xfrm>
            <a:off x="127994" y="1382712"/>
            <a:ext cx="11635408" cy="5136487"/>
          </a:xfrm>
        </p:spPr>
        <p:txBody>
          <a:bodyPr>
            <a:normAutofit fontScale="92500" lnSpcReduction="10000"/>
          </a:bodyPr>
          <a:lstStyle/>
          <a:p>
            <a:pPr marL="114300" indent="0" algn="ctr">
              <a:buNone/>
            </a:pPr>
            <a:r>
              <a:rPr lang="en-GB" sz="2800" b="0" i="0" u="none" strike="noStrike" dirty="0">
                <a:solidFill>
                  <a:srgbClr val="1F1F1F"/>
                </a:solidFill>
                <a:effectLst/>
                <a:latin typeface="Google Sans"/>
              </a:rPr>
              <a:t>During a lecture on cardiovascular physiology, your professor discusses Starling's Law of the Heart, which explains the relationship between ventricular filling and stroke volume. You recall that increased venous return leads to increased stroke volume, up to a certain point. Which of the following factors is LEAST likely to contribute to an increased stroke volume according to Starling's Law?</a:t>
            </a:r>
          </a:p>
          <a:p>
            <a:pPr algn="ctr"/>
            <a:endParaRPr lang="en-GB" sz="2800" b="1" i="0" u="none" strike="noStrike" dirty="0">
              <a:solidFill>
                <a:srgbClr val="1F1F1F"/>
              </a:solidFill>
              <a:effectLst/>
              <a:latin typeface="Google Sans"/>
            </a:endParaRPr>
          </a:p>
          <a:p>
            <a:pPr marL="628650" indent="-514350" algn="ctr">
              <a:buAutoNum type="alphaUcParenR"/>
            </a:pPr>
            <a:r>
              <a:rPr lang="en-GB" sz="2800" b="1" i="0" u="none" strike="noStrike" dirty="0">
                <a:solidFill>
                  <a:srgbClr val="1F1F1F"/>
                </a:solidFill>
                <a:effectLst/>
                <a:latin typeface="Google Sans"/>
              </a:rPr>
              <a:t>Increased preload </a:t>
            </a:r>
          </a:p>
          <a:p>
            <a:pPr marL="628650" indent="-514350" algn="ctr">
              <a:buAutoNum type="alphaUcParenR"/>
            </a:pPr>
            <a:r>
              <a:rPr lang="en-GB" sz="2800" b="1" i="0" u="none" strike="noStrike" dirty="0">
                <a:solidFill>
                  <a:srgbClr val="1F1F1F"/>
                </a:solidFill>
                <a:effectLst/>
                <a:latin typeface="Google Sans"/>
              </a:rPr>
              <a:t>Increased contractility of the heart muscle</a:t>
            </a:r>
            <a:r>
              <a:rPr lang="en-GB" sz="2800" b="0" i="0" u="none" strike="noStrike" dirty="0">
                <a:solidFill>
                  <a:srgbClr val="1F1F1F"/>
                </a:solidFill>
                <a:effectLst/>
                <a:latin typeface="Google Sans"/>
              </a:rPr>
              <a:t> </a:t>
            </a:r>
            <a:endParaRPr lang="en-GB" b="1" dirty="0">
              <a:solidFill>
                <a:srgbClr val="1F1F1F"/>
              </a:solidFill>
              <a:latin typeface="Google Sans"/>
            </a:endParaRPr>
          </a:p>
          <a:p>
            <a:pPr marL="628650" indent="-514350" algn="ctr">
              <a:buAutoNum type="alphaUcParenR"/>
            </a:pPr>
            <a:r>
              <a:rPr lang="en-GB" sz="2800" b="1" i="0" u="none" strike="noStrike" dirty="0">
                <a:solidFill>
                  <a:srgbClr val="1F1F1F"/>
                </a:solidFill>
                <a:effectLst/>
                <a:latin typeface="Google Sans"/>
              </a:rPr>
              <a:t> Increased afterload </a:t>
            </a:r>
          </a:p>
          <a:p>
            <a:pPr marL="628650" indent="-514350" algn="ctr">
              <a:buAutoNum type="alphaUcParenR"/>
            </a:pPr>
            <a:r>
              <a:rPr lang="en-GB" sz="2800" b="1" i="0" u="none" strike="noStrike" dirty="0">
                <a:solidFill>
                  <a:srgbClr val="1F1F1F"/>
                </a:solidFill>
                <a:effectLst/>
                <a:latin typeface="Google Sans"/>
              </a:rPr>
              <a:t>Increased heart rate</a:t>
            </a:r>
            <a:endParaRPr lang="en-GB" sz="2800" b="0" i="0" u="none" strike="noStrike" dirty="0">
              <a:solidFill>
                <a:srgbClr val="1F1F1F"/>
              </a:solidFill>
              <a:effectLst/>
              <a:latin typeface="Google Sans"/>
            </a:endParaRPr>
          </a:p>
          <a:p>
            <a:pPr marL="114300" indent="0" algn="ctr">
              <a:buNone/>
            </a:pPr>
            <a:br>
              <a:rPr lang="en-GB" sz="4000" dirty="0"/>
            </a:br>
            <a:endParaRPr lang="en-GB" sz="4000" dirty="0"/>
          </a:p>
        </p:txBody>
      </p:sp>
    </p:spTree>
    <p:extLst>
      <p:ext uri="{BB962C8B-B14F-4D97-AF65-F5344CB8AC3E}">
        <p14:creationId xmlns:p14="http://schemas.microsoft.com/office/powerpoint/2010/main" val="212859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Autofit/>
          </a:bodyPr>
          <a:lstStyle/>
          <a:p>
            <a:pPr indent="-457200">
              <a:spcBef>
                <a:spcPts val="0"/>
              </a:spcBef>
              <a:buSzPts val="2800"/>
            </a:pPr>
            <a:r>
              <a:rPr lang="en-GB" dirty="0"/>
              <a:t>Familiarise the concept of SBA/SAQ style exam questions</a:t>
            </a:r>
          </a:p>
          <a:p>
            <a:pPr indent="-457200">
              <a:spcBef>
                <a:spcPts val="0"/>
              </a:spcBef>
              <a:buSzPts val="2800"/>
            </a:pPr>
            <a:endParaRPr lang="en-GB" dirty="0"/>
          </a:p>
          <a:p>
            <a:pPr indent="-457200">
              <a:spcBef>
                <a:spcPts val="0"/>
              </a:spcBef>
              <a:buSzPts val="2800"/>
            </a:pPr>
            <a:r>
              <a:rPr lang="en-GB" dirty="0"/>
              <a:t>Understand how to approach SBA/SAQ questions</a:t>
            </a:r>
          </a:p>
          <a:p>
            <a:pPr indent="-457200">
              <a:spcBef>
                <a:spcPts val="0"/>
              </a:spcBef>
              <a:buSzPts val="2800"/>
            </a:pPr>
            <a:endParaRPr lang="en-GB" dirty="0"/>
          </a:p>
          <a:p>
            <a:pPr indent="-457200">
              <a:spcBef>
                <a:spcPts val="0"/>
              </a:spcBef>
              <a:buSzPts val="2800"/>
            </a:pPr>
            <a:r>
              <a:rPr lang="en-GB" dirty="0"/>
              <a:t>Putting knowledge into practice through a series of exam style questions</a:t>
            </a:r>
          </a:p>
          <a:p>
            <a:pPr indent="-457200">
              <a:spcBef>
                <a:spcPts val="0"/>
              </a:spcBef>
              <a:buSzPts val="2800"/>
            </a:pPr>
            <a:endParaRPr lang="en-GB" dirty="0"/>
          </a:p>
        </p:txBody>
      </p:sp>
      <p:sp>
        <p:nvSpPr>
          <p:cNvPr id="114" name="Google Shape;114;p16"/>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15" name="Google Shape;115;p16"/>
          <p:cNvSpPr txBox="1"/>
          <p:nvPr/>
        </p:nvSpPr>
        <p:spPr>
          <a:xfrm>
            <a:off x="304800" y="239713"/>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16" name="Google Shape;116;p16"/>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17" name="Google Shape;117;p16"/>
          <p:cNvSpPr txBox="1"/>
          <p:nvPr/>
        </p:nvSpPr>
        <p:spPr>
          <a:xfrm>
            <a:off x="2711609" y="449706"/>
            <a:ext cx="46942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a:solidFill>
                  <a:schemeClr val="lt1"/>
                </a:solidFill>
                <a:latin typeface="Calibri"/>
                <a:ea typeface="Calibri"/>
                <a:cs typeface="Calibri"/>
                <a:sym typeface="Calibri"/>
              </a:rPr>
              <a:t>Aims and Objectives</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5C770614-DF56-5192-002F-08A2EE7DA7B0}"/>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4830EED7-C4CA-D796-2CDB-8F99810D80A2}"/>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EC2B4761-BC3D-B31D-8DC5-A48B18CD5FB2}"/>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SBA 5</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E73A8272-B9D6-04DD-00A2-E0FE85D32257}"/>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E28A2869-4E9D-DEAC-EE76-DD9C946D5C9C}"/>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ACBF944E-5070-FD59-A671-94A5E8A562A4}"/>
              </a:ext>
            </a:extLst>
          </p:cNvPr>
          <p:cNvSpPr>
            <a:spLocks noGrp="1"/>
          </p:cNvSpPr>
          <p:nvPr>
            <p:ph type="body" idx="1"/>
          </p:nvPr>
        </p:nvSpPr>
        <p:spPr>
          <a:xfrm>
            <a:off x="127994" y="1382712"/>
            <a:ext cx="11635408" cy="5136487"/>
          </a:xfrm>
        </p:spPr>
        <p:txBody>
          <a:bodyPr>
            <a:normAutofit fontScale="77500" lnSpcReduction="20000"/>
          </a:bodyPr>
          <a:lstStyle/>
          <a:p>
            <a:pPr marL="114300" indent="0" algn="ctr">
              <a:buNone/>
            </a:pPr>
            <a:r>
              <a:rPr lang="en-GB" sz="2800" b="1" i="0" u="none" strike="noStrike" dirty="0">
                <a:solidFill>
                  <a:srgbClr val="1F1F1F"/>
                </a:solidFill>
                <a:effectLst/>
                <a:latin typeface="Google Sans"/>
              </a:rPr>
              <a:t>Answer:</a:t>
            </a:r>
            <a:r>
              <a:rPr lang="en-GB" sz="2800" b="0" i="0" u="none" strike="noStrike" dirty="0">
                <a:solidFill>
                  <a:srgbClr val="1F1F1F"/>
                </a:solidFill>
                <a:effectLst/>
                <a:latin typeface="Google Sans"/>
              </a:rPr>
              <a:t> </a:t>
            </a:r>
            <a:r>
              <a:rPr lang="en-GB" sz="2800" b="1" i="0" u="none" strike="noStrike" dirty="0">
                <a:solidFill>
                  <a:srgbClr val="1F1F1F"/>
                </a:solidFill>
                <a:effectLst/>
                <a:latin typeface="Google Sans"/>
              </a:rPr>
              <a:t>C) Increased afterload (pressure against which the ventricles must contract)</a:t>
            </a:r>
          </a:p>
          <a:p>
            <a:pPr marL="114300" indent="0" algn="ctr">
              <a:buNone/>
            </a:pPr>
            <a:endParaRPr lang="en-GB" b="1" dirty="0">
              <a:solidFill>
                <a:srgbClr val="1F1F1F"/>
              </a:solidFill>
              <a:latin typeface="Google Sans"/>
            </a:endParaRPr>
          </a:p>
          <a:p>
            <a:pPr marL="114300" indent="0" algn="ctr">
              <a:buNone/>
            </a:pPr>
            <a:endParaRPr lang="en-GB" b="1" dirty="0">
              <a:solidFill>
                <a:srgbClr val="1F1F1F"/>
              </a:solidFill>
              <a:latin typeface="Google Sans"/>
            </a:endParaRPr>
          </a:p>
          <a:p>
            <a:pPr marL="114300" indent="0">
              <a:buNone/>
            </a:pPr>
            <a:r>
              <a:rPr lang="en-GB" sz="3300" b="1" i="0" u="none" strike="noStrike" dirty="0">
                <a:solidFill>
                  <a:srgbClr val="1F1F1F"/>
                </a:solidFill>
                <a:effectLst/>
                <a:latin typeface="Google Sans"/>
              </a:rPr>
              <a:t>Definitions:</a:t>
            </a:r>
          </a:p>
          <a:p>
            <a:pPr marL="114300" indent="0">
              <a:buNone/>
            </a:pPr>
            <a:r>
              <a:rPr lang="en-GB" b="0" i="0" u="none" strike="noStrike" dirty="0">
                <a:solidFill>
                  <a:srgbClr val="1F1F1F"/>
                </a:solidFill>
                <a:effectLst/>
                <a:latin typeface="Google Sans"/>
              </a:rPr>
              <a:t>Preload - the initial </a:t>
            </a:r>
            <a:r>
              <a:rPr lang="en-GB" b="1" i="0" u="none" strike="noStrike" dirty="0">
                <a:solidFill>
                  <a:srgbClr val="1F1F1F"/>
                </a:solidFill>
                <a:effectLst/>
                <a:latin typeface="Google Sans"/>
              </a:rPr>
              <a:t>stretching force</a:t>
            </a:r>
            <a:r>
              <a:rPr lang="en-GB" b="0" i="0" u="none" strike="noStrike" dirty="0">
                <a:solidFill>
                  <a:srgbClr val="1F1F1F"/>
                </a:solidFill>
                <a:effectLst/>
                <a:latin typeface="Google Sans"/>
              </a:rPr>
              <a:t> experienced by the heart muscle </a:t>
            </a:r>
            <a:r>
              <a:rPr lang="en-GB" b="0" i="0" u="none" strike="noStrike" dirty="0" err="1">
                <a:solidFill>
                  <a:srgbClr val="1F1F1F"/>
                </a:solidFill>
                <a:effectLst/>
                <a:latin typeface="Google Sans"/>
              </a:rPr>
              <a:t>fibers</a:t>
            </a:r>
            <a:r>
              <a:rPr lang="en-GB" b="0" i="0" u="none" strike="noStrike" dirty="0">
                <a:solidFill>
                  <a:srgbClr val="1F1F1F"/>
                </a:solidFill>
                <a:effectLst/>
                <a:latin typeface="Google Sans"/>
              </a:rPr>
              <a:t> (myocardium) </a:t>
            </a:r>
            <a:r>
              <a:rPr lang="en-GB" b="1" i="0" u="none" strike="noStrike" dirty="0">
                <a:solidFill>
                  <a:srgbClr val="1F1F1F"/>
                </a:solidFill>
                <a:effectLst/>
                <a:latin typeface="Google Sans"/>
              </a:rPr>
              <a:t>before contraction</a:t>
            </a:r>
            <a:r>
              <a:rPr lang="en-GB" b="0" i="0" u="none" strike="noStrike" dirty="0">
                <a:solidFill>
                  <a:srgbClr val="1F1F1F"/>
                </a:solidFill>
                <a:effectLst/>
                <a:latin typeface="Google Sans"/>
              </a:rPr>
              <a:t>. It directly relates to the volume of blood present in the ventricles at the end of diastole (relaxation phase).</a:t>
            </a:r>
          </a:p>
          <a:p>
            <a:pPr marL="114300" indent="0">
              <a:buNone/>
            </a:pPr>
            <a:endParaRPr lang="en-GB" b="0" i="0" u="none" strike="noStrike" dirty="0">
              <a:solidFill>
                <a:srgbClr val="1F1F1F"/>
              </a:solidFill>
              <a:effectLst/>
              <a:latin typeface="Google Sans"/>
            </a:endParaRPr>
          </a:p>
          <a:p>
            <a:pPr marL="114300" indent="0">
              <a:buNone/>
            </a:pPr>
            <a:r>
              <a:rPr lang="en-GB" b="0" i="0" u="none" strike="noStrike" dirty="0">
                <a:solidFill>
                  <a:srgbClr val="1F1F1F"/>
                </a:solidFill>
                <a:effectLst/>
                <a:latin typeface="Google Sans"/>
              </a:rPr>
              <a:t>Afterload - the </a:t>
            </a:r>
            <a:r>
              <a:rPr lang="en-GB" b="1" i="0" u="none" strike="noStrike" dirty="0">
                <a:solidFill>
                  <a:srgbClr val="1F1F1F"/>
                </a:solidFill>
                <a:effectLst/>
                <a:latin typeface="Google Sans"/>
              </a:rPr>
              <a:t>force against which the heart contracts</a:t>
            </a:r>
            <a:r>
              <a:rPr lang="en-GB" b="0" i="0" u="none" strike="noStrike" dirty="0">
                <a:solidFill>
                  <a:srgbClr val="1F1F1F"/>
                </a:solidFill>
                <a:effectLst/>
                <a:latin typeface="Google Sans"/>
              </a:rPr>
              <a:t> to eject blood from the ventricles. It essentially represents the resistance or pressure encountered by the heart during this process.</a:t>
            </a:r>
            <a:endParaRPr lang="en-GB" sz="4200" b="1" dirty="0">
              <a:solidFill>
                <a:srgbClr val="1F1F1F"/>
              </a:solidFill>
              <a:latin typeface="Google Sans"/>
            </a:endParaRPr>
          </a:p>
          <a:p>
            <a:pPr marL="114300" indent="0">
              <a:buNone/>
            </a:pPr>
            <a:endParaRPr lang="en-GB" sz="2000" b="1" i="0" u="none" strike="noStrike" dirty="0">
              <a:solidFill>
                <a:srgbClr val="1F1F1F"/>
              </a:solidFill>
              <a:effectLst/>
              <a:latin typeface="Google Sans"/>
            </a:endParaRPr>
          </a:p>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br>
              <a:rPr lang="en-GB" sz="4000" dirty="0"/>
            </a:br>
            <a:endParaRPr lang="en-GB" sz="4000" dirty="0"/>
          </a:p>
        </p:txBody>
      </p:sp>
    </p:spTree>
    <p:extLst>
      <p:ext uri="{BB962C8B-B14F-4D97-AF65-F5344CB8AC3E}">
        <p14:creationId xmlns:p14="http://schemas.microsoft.com/office/powerpoint/2010/main" val="4085468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FCF7FF12-B660-6E33-37E6-C91011C97740}"/>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8D4231BA-1773-31A5-EFA7-AAB7291BEBAB}"/>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851DFDEF-95E1-14F6-7234-86445555B53D}"/>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SBA 5</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70B64CBD-4E9C-A8B3-8F8A-A90CF808103B}"/>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CAB09D96-FA81-D806-ED45-E873806B7A46}"/>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E797E854-E76E-69FB-1A46-9ED92F0D333C}"/>
              </a:ext>
            </a:extLst>
          </p:cNvPr>
          <p:cNvSpPr>
            <a:spLocks noGrp="1"/>
          </p:cNvSpPr>
          <p:nvPr>
            <p:ph type="body" idx="1"/>
          </p:nvPr>
        </p:nvSpPr>
        <p:spPr>
          <a:xfrm>
            <a:off x="1" y="1382712"/>
            <a:ext cx="11913703" cy="5771850"/>
          </a:xfrm>
        </p:spPr>
        <p:txBody>
          <a:bodyPr>
            <a:normAutofit fontScale="55000" lnSpcReduction="20000"/>
          </a:bodyPr>
          <a:lstStyle/>
          <a:p>
            <a:pPr marL="114300" indent="0" algn="l">
              <a:buNone/>
            </a:pPr>
            <a:r>
              <a:rPr lang="en-GB" sz="5100" b="0" strike="noStrike" dirty="0">
                <a:solidFill>
                  <a:srgbClr val="1F1F1F"/>
                </a:solidFill>
                <a:effectLst/>
                <a:latin typeface="Google Sans"/>
              </a:rPr>
              <a:t>The Frank-Starling mechanism, also known as Starling's law of the heart, describes the relationship between </a:t>
            </a:r>
            <a:r>
              <a:rPr lang="en-GB" sz="5100" b="1" strike="noStrike" dirty="0">
                <a:solidFill>
                  <a:srgbClr val="1F1F1F"/>
                </a:solidFill>
                <a:effectLst/>
                <a:latin typeface="Google Sans"/>
              </a:rPr>
              <a:t>ventricular filling volume (preload)</a:t>
            </a:r>
            <a:r>
              <a:rPr lang="en-GB" sz="5100" b="0" strike="noStrike" dirty="0">
                <a:solidFill>
                  <a:srgbClr val="1F1F1F"/>
                </a:solidFill>
                <a:effectLst/>
                <a:latin typeface="Google Sans"/>
              </a:rPr>
              <a:t> and </a:t>
            </a:r>
            <a:r>
              <a:rPr lang="en-GB" sz="5100" b="1" strike="noStrike" dirty="0">
                <a:solidFill>
                  <a:srgbClr val="1F1F1F"/>
                </a:solidFill>
                <a:effectLst/>
                <a:latin typeface="Google Sans"/>
              </a:rPr>
              <a:t>stroke volume (amount of blood ejected per beat)</a:t>
            </a:r>
            <a:r>
              <a:rPr lang="en-GB" sz="5100" b="0" strike="noStrike" dirty="0">
                <a:solidFill>
                  <a:srgbClr val="1F1F1F"/>
                </a:solidFill>
                <a:effectLst/>
                <a:latin typeface="Google Sans"/>
              </a:rPr>
              <a:t>. </a:t>
            </a:r>
            <a:endParaRPr lang="en-GB" sz="5100" dirty="0">
              <a:solidFill>
                <a:srgbClr val="1F1F1F"/>
              </a:solidFill>
              <a:latin typeface="Google Sans"/>
            </a:endParaRPr>
          </a:p>
          <a:p>
            <a:pPr marL="114300" indent="0" algn="l">
              <a:buNone/>
            </a:pPr>
            <a:r>
              <a:rPr lang="en-GB" sz="5100" b="0" strike="noStrike" dirty="0">
                <a:solidFill>
                  <a:srgbClr val="1F1F1F"/>
                </a:solidFill>
                <a:effectLst/>
                <a:latin typeface="Google Sans"/>
              </a:rPr>
              <a:t>Simply put, it explains how stretching the heart muscle </a:t>
            </a:r>
            <a:r>
              <a:rPr lang="en-GB" sz="5100" b="0" strike="noStrike" dirty="0" err="1">
                <a:solidFill>
                  <a:srgbClr val="1F1F1F"/>
                </a:solidFill>
                <a:effectLst/>
                <a:latin typeface="Google Sans"/>
              </a:rPr>
              <a:t>fibers</a:t>
            </a:r>
            <a:r>
              <a:rPr lang="en-GB" sz="5100" b="0" strike="noStrike" dirty="0">
                <a:solidFill>
                  <a:srgbClr val="1F1F1F"/>
                </a:solidFill>
                <a:effectLst/>
                <a:latin typeface="Google Sans"/>
              </a:rPr>
              <a:t> before contraction can lead to a stronger and more forceful contraction, resulting in a larger volume of blood being pumped out.</a:t>
            </a:r>
          </a:p>
          <a:p>
            <a:pPr marL="114300" indent="0">
              <a:buNone/>
            </a:pPr>
            <a:endParaRPr lang="en-GB" sz="2400" b="0" i="0" dirty="0">
              <a:solidFill>
                <a:srgbClr val="1F1F1F"/>
              </a:solidFill>
              <a:effectLst/>
              <a:latin typeface="Google Sans"/>
            </a:endParaRPr>
          </a:p>
          <a:p>
            <a:endParaRPr lang="en-GB" sz="2400" b="0" i="0" dirty="0">
              <a:solidFill>
                <a:srgbClr val="1F1F1F"/>
              </a:solidFill>
              <a:effectLst/>
              <a:latin typeface="Google Sans"/>
            </a:endParaRPr>
          </a:p>
          <a:p>
            <a:pPr marL="114300" indent="0">
              <a:buNone/>
            </a:pPr>
            <a:r>
              <a:rPr lang="en-GB" sz="3300" b="0" i="0" dirty="0">
                <a:solidFill>
                  <a:srgbClr val="1F1F1F"/>
                </a:solidFill>
                <a:effectLst/>
                <a:latin typeface="Google Sans"/>
              </a:rPr>
              <a:t>Mechanism:</a:t>
            </a:r>
          </a:p>
          <a:p>
            <a:r>
              <a:rPr lang="en-GB" sz="3300" b="0" i="0" dirty="0">
                <a:solidFill>
                  <a:srgbClr val="1F1F1F"/>
                </a:solidFill>
                <a:effectLst/>
                <a:latin typeface="Google Sans"/>
              </a:rPr>
              <a:t>When more blood fills the ventricle, it stretches the individual muscle </a:t>
            </a:r>
            <a:r>
              <a:rPr lang="en-GB" sz="3300" b="0" i="0" dirty="0" err="1">
                <a:solidFill>
                  <a:srgbClr val="1F1F1F"/>
                </a:solidFill>
                <a:effectLst/>
                <a:latin typeface="Google Sans"/>
              </a:rPr>
              <a:t>fibers</a:t>
            </a:r>
            <a:r>
              <a:rPr lang="en-GB" sz="3300" b="0" i="0" dirty="0">
                <a:solidFill>
                  <a:srgbClr val="1F1F1F"/>
                </a:solidFill>
                <a:effectLst/>
                <a:latin typeface="Google Sans"/>
              </a:rPr>
              <a:t> (sarcomeres) within the heart wall.</a:t>
            </a:r>
          </a:p>
          <a:p>
            <a:r>
              <a:rPr lang="en-GB" sz="3300" b="0" i="0" dirty="0">
                <a:solidFill>
                  <a:srgbClr val="1F1F1F"/>
                </a:solidFill>
                <a:effectLst/>
                <a:latin typeface="Google Sans"/>
              </a:rPr>
              <a:t>This stretch triggers a phenomenon known as the </a:t>
            </a:r>
            <a:r>
              <a:rPr lang="en-GB" sz="3300" b="1" i="0" strike="noStrike" dirty="0">
                <a:solidFill>
                  <a:srgbClr val="1F1F1F"/>
                </a:solidFill>
                <a:effectLst/>
                <a:latin typeface="Google Sans"/>
              </a:rPr>
              <a:t>Frank-Starling law of the muscle</a:t>
            </a:r>
            <a:r>
              <a:rPr lang="en-GB" sz="3300" b="0" i="0" dirty="0">
                <a:solidFill>
                  <a:srgbClr val="1F1F1F"/>
                </a:solidFill>
                <a:effectLst/>
                <a:latin typeface="Google Sans"/>
              </a:rPr>
              <a:t>, which essentially means that a stretched muscle contracts with more force.</a:t>
            </a:r>
          </a:p>
          <a:p>
            <a:r>
              <a:rPr lang="en-GB" sz="3300" b="0" i="0" strike="noStrike" dirty="0">
                <a:solidFill>
                  <a:srgbClr val="1F1F1F"/>
                </a:solidFill>
                <a:effectLst/>
                <a:latin typeface="Google Sans"/>
              </a:rPr>
              <a:t>In the context of the heart, this stronger contraction allows the ventricle to eject a larger volume of blood during systole (contraction).</a:t>
            </a:r>
            <a:endParaRPr lang="en-GB" sz="5100" b="1" i="0" strike="noStrike" dirty="0">
              <a:solidFill>
                <a:srgbClr val="1F1F1F"/>
              </a:solidFill>
              <a:effectLst/>
              <a:latin typeface="Google Sans"/>
            </a:endParaRPr>
          </a:p>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br>
              <a:rPr lang="en-GB" sz="4000" dirty="0"/>
            </a:br>
            <a:endParaRPr lang="en-GB" sz="4000" dirty="0"/>
          </a:p>
        </p:txBody>
      </p:sp>
    </p:spTree>
    <p:extLst>
      <p:ext uri="{BB962C8B-B14F-4D97-AF65-F5344CB8AC3E}">
        <p14:creationId xmlns:p14="http://schemas.microsoft.com/office/powerpoint/2010/main" val="3033931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E49A1FE7-BB4C-38A4-6D05-F16270010DD3}"/>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4EE37BD7-D21C-3258-3D39-7247063C305B}"/>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2BD6881B-A095-E6B1-B249-F3751E87F670}"/>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SBA 5</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4CC946D4-40E3-FCB5-AE3E-0852C83BA108}"/>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B765BE03-62E6-6361-3072-4596D57BFEDC}"/>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A9DFF661-5A28-B9CE-961B-E63B530715D0}"/>
              </a:ext>
            </a:extLst>
          </p:cNvPr>
          <p:cNvSpPr>
            <a:spLocks noGrp="1"/>
          </p:cNvSpPr>
          <p:nvPr>
            <p:ph type="body" idx="1"/>
          </p:nvPr>
        </p:nvSpPr>
        <p:spPr>
          <a:xfrm>
            <a:off x="1" y="1382712"/>
            <a:ext cx="11913703" cy="5771850"/>
          </a:xfrm>
        </p:spPr>
        <p:txBody>
          <a:bodyPr>
            <a:normAutofit/>
          </a:bodyPr>
          <a:lstStyle/>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br>
              <a:rPr lang="en-GB" sz="4000" dirty="0"/>
            </a:br>
            <a:endParaRPr lang="en-GB" sz="4000" dirty="0"/>
          </a:p>
        </p:txBody>
      </p:sp>
      <p:pic>
        <p:nvPicPr>
          <p:cNvPr id="3" name="Picture 2" descr="A diagram of stroke and end-diastolic volume&#10;&#10;Description automatically generated">
            <a:extLst>
              <a:ext uri="{FF2B5EF4-FFF2-40B4-BE49-F238E27FC236}">
                <a16:creationId xmlns:a16="http://schemas.microsoft.com/office/drawing/2014/main" id="{B9E9FDC4-AEAA-C1EB-7B97-A97BF05A4D70}"/>
              </a:ext>
            </a:extLst>
          </p:cNvPr>
          <p:cNvPicPr>
            <a:picLocks noChangeAspect="1"/>
          </p:cNvPicPr>
          <p:nvPr/>
        </p:nvPicPr>
        <p:blipFill>
          <a:blip r:embed="rId4"/>
          <a:stretch>
            <a:fillRect/>
          </a:stretch>
        </p:blipFill>
        <p:spPr>
          <a:xfrm>
            <a:off x="3848652" y="1433679"/>
            <a:ext cx="4216399" cy="5184609"/>
          </a:xfrm>
          <a:prstGeom prst="rect">
            <a:avLst/>
          </a:prstGeom>
        </p:spPr>
      </p:pic>
    </p:spTree>
    <p:extLst>
      <p:ext uri="{BB962C8B-B14F-4D97-AF65-F5344CB8AC3E}">
        <p14:creationId xmlns:p14="http://schemas.microsoft.com/office/powerpoint/2010/main" val="3887148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88E2A4F8-17C7-FC30-8066-A39417F1706D}"/>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4391AA81-FEE2-3DBD-4A29-12A6E9C96695}"/>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C989DC62-BD06-0F84-FA05-C04121CF96FB}"/>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7A10F8FB-660E-ACCA-981D-2A3035386EE9}"/>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A693CB6E-43CB-2ADC-5779-922DD0F40EE7}"/>
              </a:ext>
            </a:extLst>
          </p:cNvPr>
          <p:cNvSpPr>
            <a:spLocks noGrp="1"/>
          </p:cNvSpPr>
          <p:nvPr>
            <p:ph type="body" idx="1"/>
          </p:nvPr>
        </p:nvSpPr>
        <p:spPr>
          <a:xfrm>
            <a:off x="304800" y="1810097"/>
            <a:ext cx="6553427" cy="2223240"/>
          </a:xfrm>
        </p:spPr>
        <p:txBody>
          <a:bodyPr>
            <a:normAutofit fontScale="85000" lnSpcReduction="10000"/>
          </a:bodyPr>
          <a:lstStyle/>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r>
              <a:rPr lang="en-GB" sz="4000" dirty="0"/>
              <a:t>We will take a 5 min break before continuing to part 2 (Joe Priestley) </a:t>
            </a:r>
            <a:br>
              <a:rPr lang="en-GB" sz="4000" dirty="0"/>
            </a:br>
            <a:endParaRPr lang="en-GB" sz="4000" dirty="0"/>
          </a:p>
        </p:txBody>
      </p:sp>
      <p:pic>
        <p:nvPicPr>
          <p:cNvPr id="6146" name="Picture 2" descr="Physio Memes - I went on a date once with a cardiologist and she ghosted  me. I heartly got to know her.💔 —— Drop your favorite heart pun below 💜 |  Facebook">
            <a:extLst>
              <a:ext uri="{FF2B5EF4-FFF2-40B4-BE49-F238E27FC236}">
                <a16:creationId xmlns:a16="http://schemas.microsoft.com/office/drawing/2014/main" id="{46F8E6DB-EBDD-7554-8D49-42081C204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0354" y="1963938"/>
            <a:ext cx="3793577" cy="3793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658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92C9AAAE-77F8-3E7B-0099-C614ABD3E748}"/>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B8019E3B-8394-8110-A6E1-E0AB55829D0F}"/>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2DE6A2FD-DA2D-064F-8832-1F06D8DFA9E4}"/>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Question 1</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08CC703B-435C-0A0E-C204-36FFDC93CB64}"/>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FB0E9AD2-14C1-4269-B648-1DA980E7AEF1}"/>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80FAB777-AC64-DE72-B53D-DC5D18E5E686}"/>
              </a:ext>
            </a:extLst>
          </p:cNvPr>
          <p:cNvSpPr>
            <a:spLocks noGrp="1"/>
          </p:cNvSpPr>
          <p:nvPr>
            <p:ph type="body" idx="1"/>
          </p:nvPr>
        </p:nvSpPr>
        <p:spPr>
          <a:xfrm>
            <a:off x="1" y="1382712"/>
            <a:ext cx="11913703" cy="5771850"/>
          </a:xfrm>
        </p:spPr>
        <p:txBody>
          <a:bodyPr>
            <a:normAutofit/>
          </a:bodyPr>
          <a:lstStyle/>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br>
              <a:rPr lang="en-GB" sz="4000" dirty="0"/>
            </a:br>
            <a:endParaRPr lang="en-GB" sz="4000" dirty="0"/>
          </a:p>
        </p:txBody>
      </p:sp>
      <p:sp>
        <p:nvSpPr>
          <p:cNvPr id="2" name="TextBox 1">
            <a:extLst>
              <a:ext uri="{FF2B5EF4-FFF2-40B4-BE49-F238E27FC236}">
                <a16:creationId xmlns:a16="http://schemas.microsoft.com/office/drawing/2014/main" id="{E566DC0E-276D-890A-19C1-D1996CB01CC0}"/>
              </a:ext>
            </a:extLst>
          </p:cNvPr>
          <p:cNvSpPr txBox="1"/>
          <p:nvPr/>
        </p:nvSpPr>
        <p:spPr>
          <a:xfrm>
            <a:off x="3783725" y="3198167"/>
            <a:ext cx="5370786" cy="461665"/>
          </a:xfrm>
          <a:prstGeom prst="rect">
            <a:avLst/>
          </a:prstGeom>
          <a:noFill/>
        </p:spPr>
        <p:txBody>
          <a:bodyPr wrap="square" rtlCol="0">
            <a:spAutoFit/>
          </a:bodyPr>
          <a:lstStyle/>
          <a:p>
            <a:r>
              <a:rPr lang="en-GB" sz="2400" b="1" dirty="0"/>
              <a:t>State </a:t>
            </a:r>
            <a:r>
              <a:rPr lang="en-GB" sz="2400" b="1" dirty="0" err="1"/>
              <a:t>Pouiselle’s</a:t>
            </a:r>
            <a:r>
              <a:rPr lang="en-GB" sz="2400" b="1" dirty="0"/>
              <a:t> equation</a:t>
            </a:r>
          </a:p>
        </p:txBody>
      </p:sp>
    </p:spTree>
    <p:extLst>
      <p:ext uri="{BB962C8B-B14F-4D97-AF65-F5344CB8AC3E}">
        <p14:creationId xmlns:p14="http://schemas.microsoft.com/office/powerpoint/2010/main" val="2801944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B44D2DA9-3869-AF2C-74FB-D4080971BCF6}"/>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E53427B5-16A1-E6C8-5D5B-151F8401CD26}"/>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A4C9B967-0D8D-BF12-2C52-236EE8B00A70}"/>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Answer 1</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2B755978-B2CF-7E28-AA05-1F12485BFE95}"/>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7B107047-67C7-332A-847B-05BFE6F249FD}"/>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56B0EF34-5CDD-9620-3F2A-6E5B71BF5EC8}"/>
              </a:ext>
            </a:extLst>
          </p:cNvPr>
          <p:cNvSpPr>
            <a:spLocks noGrp="1"/>
          </p:cNvSpPr>
          <p:nvPr>
            <p:ph type="body" idx="1"/>
          </p:nvPr>
        </p:nvSpPr>
        <p:spPr>
          <a:xfrm>
            <a:off x="1" y="1382712"/>
            <a:ext cx="11913703" cy="5771850"/>
          </a:xfrm>
        </p:spPr>
        <p:txBody>
          <a:bodyPr>
            <a:normAutofit/>
          </a:bodyPr>
          <a:lstStyle/>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endParaRPr lang="en-GB" sz="4000" b="1" dirty="0">
              <a:solidFill>
                <a:srgbClr val="1F1F1F"/>
              </a:solidFill>
              <a:latin typeface="Google Sans"/>
            </a:endParaRPr>
          </a:p>
          <a:p>
            <a:pPr marL="114300" indent="0" algn="ctr">
              <a:buNone/>
            </a:pPr>
            <a:r>
              <a:rPr lang="en-GB" sz="4000" dirty="0"/>
              <a:t>R = 8</a:t>
            </a:r>
            <a:r>
              <a:rPr lang="el-GR" sz="4000" dirty="0"/>
              <a:t>η</a:t>
            </a:r>
            <a:r>
              <a:rPr lang="en-GB" sz="4000" dirty="0"/>
              <a:t>l/</a:t>
            </a:r>
            <a:r>
              <a:rPr lang="el-GR" sz="4000" dirty="0"/>
              <a:t>π</a:t>
            </a:r>
            <a:r>
              <a:rPr lang="en-GB" sz="4000" dirty="0"/>
              <a:t>r 4</a:t>
            </a:r>
            <a:br>
              <a:rPr lang="en-GB" sz="4000" dirty="0"/>
            </a:br>
            <a:endParaRPr lang="en-GB" sz="4000" dirty="0"/>
          </a:p>
        </p:txBody>
      </p:sp>
    </p:spTree>
    <p:extLst>
      <p:ext uri="{BB962C8B-B14F-4D97-AF65-F5344CB8AC3E}">
        <p14:creationId xmlns:p14="http://schemas.microsoft.com/office/powerpoint/2010/main" val="2162887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21FC158C-9EF6-7DDA-BB7D-86C41E7ECFEC}"/>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C3323E24-EF00-B6C1-B7D8-F676B1B426DB}"/>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694FB10E-3F4E-5B03-923B-5063237385D7}"/>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Question 2</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CBAA067F-E9FC-77B9-A28A-0DE771493FB0}"/>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1CCAEC23-EFA5-EE0E-CF9E-A6C6E4857594}"/>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531B48CC-A3A8-C329-295E-6519F5547F27}"/>
              </a:ext>
            </a:extLst>
          </p:cNvPr>
          <p:cNvSpPr>
            <a:spLocks noGrp="1"/>
          </p:cNvSpPr>
          <p:nvPr>
            <p:ph type="body" idx="1"/>
          </p:nvPr>
        </p:nvSpPr>
        <p:spPr>
          <a:xfrm>
            <a:off x="1" y="1382712"/>
            <a:ext cx="11913703" cy="5771850"/>
          </a:xfrm>
        </p:spPr>
        <p:txBody>
          <a:bodyPr>
            <a:normAutofit/>
          </a:bodyPr>
          <a:lstStyle/>
          <a:p>
            <a:pPr marL="114300" indent="0">
              <a:buNone/>
            </a:pPr>
            <a:endParaRPr lang="en-GB" sz="2000" b="1" i="0" u="none" strike="noStrike" dirty="0">
              <a:solidFill>
                <a:srgbClr val="1F1F1F"/>
              </a:solidFill>
              <a:effectLst/>
              <a:latin typeface="Google Sans"/>
            </a:endParaRPr>
          </a:p>
          <a:p>
            <a:pPr marL="114300" indent="0" algn="ctr">
              <a:buNone/>
            </a:pPr>
            <a:r>
              <a:rPr lang="en-GB" b="1" dirty="0">
                <a:solidFill>
                  <a:srgbClr val="1F1F1F"/>
                </a:solidFill>
                <a:latin typeface="Google Sans"/>
              </a:rPr>
              <a:t>What is the equation for Mean Arterial Pressure?</a:t>
            </a:r>
          </a:p>
          <a:p>
            <a:pPr marL="114300" indent="0" algn="ctr">
              <a:buNone/>
            </a:pPr>
            <a:br>
              <a:rPr lang="en-GB" sz="4000" dirty="0"/>
            </a:br>
            <a:endParaRPr lang="en-GB" sz="4000" dirty="0"/>
          </a:p>
        </p:txBody>
      </p:sp>
    </p:spTree>
    <p:extLst>
      <p:ext uri="{BB962C8B-B14F-4D97-AF65-F5344CB8AC3E}">
        <p14:creationId xmlns:p14="http://schemas.microsoft.com/office/powerpoint/2010/main" val="3375448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97A8C506-A058-49BC-F20F-03A9D5747CF8}"/>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4E000C22-816A-D594-7375-BB68E345372C}"/>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FA1F5E78-9856-B5DD-38B0-D68BE8298F48}"/>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Answer 2</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CFB4E30A-DFB2-9E0B-A5AF-3B846C77CDB5}"/>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EC4CE319-A9B0-07F6-5A46-357F3D4DF118}"/>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D0C75992-5627-7A48-ACF5-1241E40D201C}"/>
              </a:ext>
            </a:extLst>
          </p:cNvPr>
          <p:cNvSpPr>
            <a:spLocks noGrp="1"/>
          </p:cNvSpPr>
          <p:nvPr>
            <p:ph type="body" idx="1"/>
          </p:nvPr>
        </p:nvSpPr>
        <p:spPr>
          <a:xfrm>
            <a:off x="1" y="1382712"/>
            <a:ext cx="11913703" cy="5771850"/>
          </a:xfrm>
        </p:spPr>
        <p:txBody>
          <a:bodyPr>
            <a:normAutofit/>
          </a:bodyPr>
          <a:lstStyle/>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br>
              <a:rPr lang="en-GB" sz="4000" dirty="0"/>
            </a:br>
            <a:r>
              <a:rPr lang="en-GB" sz="4000" dirty="0"/>
              <a:t>MAP = Diastolic pressure + 1/3 Pulse Pressure</a:t>
            </a:r>
          </a:p>
        </p:txBody>
      </p:sp>
    </p:spTree>
    <p:extLst>
      <p:ext uri="{BB962C8B-B14F-4D97-AF65-F5344CB8AC3E}">
        <p14:creationId xmlns:p14="http://schemas.microsoft.com/office/powerpoint/2010/main" val="2816784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A8B214CF-4DC7-7A16-20CE-A521E2F9A716}"/>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6D63040A-C96F-1523-7C69-DDFEA864DCAE}"/>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3FE5C54E-F37C-C54A-045F-463C653FA410}"/>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Question 3</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123E507E-64FB-64D7-16FF-946341B49C95}"/>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B198C713-A258-FC80-A2C6-F15088382087}"/>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A2D2EF3B-1AB1-FD7B-07F3-5DCEC4CFB1C7}"/>
              </a:ext>
            </a:extLst>
          </p:cNvPr>
          <p:cNvSpPr>
            <a:spLocks noGrp="1"/>
          </p:cNvSpPr>
          <p:nvPr>
            <p:ph type="body" idx="1"/>
          </p:nvPr>
        </p:nvSpPr>
        <p:spPr>
          <a:xfrm>
            <a:off x="1" y="1382712"/>
            <a:ext cx="11913703" cy="5771850"/>
          </a:xfrm>
        </p:spPr>
        <p:txBody>
          <a:bodyPr>
            <a:normAutofit/>
          </a:bodyPr>
          <a:lstStyle/>
          <a:p>
            <a:pPr marL="114300" indent="0" algn="ctr">
              <a:buNone/>
            </a:pPr>
            <a:br>
              <a:rPr lang="en-GB" sz="3200" b="1" dirty="0"/>
            </a:br>
            <a:r>
              <a:rPr lang="en-GB" sz="3200" b="1" dirty="0"/>
              <a:t>Which cranial nerve monitors the carotid body and sinus chemo-</a:t>
            </a:r>
          </a:p>
          <a:p>
            <a:pPr marL="114300" indent="0" algn="ctr">
              <a:buNone/>
            </a:pPr>
            <a:r>
              <a:rPr lang="en-GB" sz="3200" b="1" dirty="0"/>
              <a:t> and baroreceptors?</a:t>
            </a:r>
          </a:p>
          <a:p>
            <a:pPr marL="114300" indent="0" algn="ctr">
              <a:buNone/>
            </a:pPr>
            <a:r>
              <a:rPr lang="en-GB" sz="3200" dirty="0"/>
              <a:t>a) </a:t>
            </a:r>
            <a:r>
              <a:rPr lang="en-GB" sz="3200" dirty="0" err="1"/>
              <a:t>Vagus</a:t>
            </a:r>
            <a:endParaRPr lang="en-GB" sz="3200" dirty="0"/>
          </a:p>
          <a:p>
            <a:pPr marL="114300" indent="0" algn="ctr">
              <a:buNone/>
            </a:pPr>
            <a:r>
              <a:rPr lang="en-GB" sz="3200" dirty="0"/>
              <a:t>b) Accessory</a:t>
            </a:r>
          </a:p>
          <a:p>
            <a:pPr marL="114300" indent="0" algn="ctr">
              <a:buNone/>
            </a:pPr>
            <a:r>
              <a:rPr lang="en-GB" sz="3200" dirty="0"/>
              <a:t>c) Glossopharyngeal</a:t>
            </a:r>
          </a:p>
          <a:p>
            <a:pPr marL="114300" indent="0" algn="ctr">
              <a:buNone/>
            </a:pPr>
            <a:r>
              <a:rPr lang="en-GB" sz="3200" dirty="0"/>
              <a:t>d) Facial</a:t>
            </a:r>
          </a:p>
          <a:p>
            <a:pPr marL="114300" indent="0" algn="ctr">
              <a:buNone/>
            </a:pPr>
            <a:r>
              <a:rPr lang="en-GB" sz="3200" dirty="0"/>
              <a:t>e) Hypoglossal</a:t>
            </a:r>
          </a:p>
        </p:txBody>
      </p:sp>
    </p:spTree>
    <p:extLst>
      <p:ext uri="{BB962C8B-B14F-4D97-AF65-F5344CB8AC3E}">
        <p14:creationId xmlns:p14="http://schemas.microsoft.com/office/powerpoint/2010/main" val="1158424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2F44F481-985A-6236-B794-CDACCBAE14AF}"/>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23A982B2-2133-798A-25F8-0690D41A04D7}"/>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B4C3E47F-B2A7-CA18-52A9-7697C15C4153}"/>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Answer 3</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2C16411A-0E47-5682-A787-BC76E62230A1}"/>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25C8BF8E-7ADE-7DB2-C38C-B732F62E8887}"/>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8B9C447F-40F3-1007-8896-9EDB3932ED1D}"/>
              </a:ext>
            </a:extLst>
          </p:cNvPr>
          <p:cNvSpPr>
            <a:spLocks noGrp="1"/>
          </p:cNvSpPr>
          <p:nvPr>
            <p:ph type="body" idx="1"/>
          </p:nvPr>
        </p:nvSpPr>
        <p:spPr>
          <a:xfrm>
            <a:off x="1" y="1382712"/>
            <a:ext cx="11913703" cy="5771850"/>
          </a:xfrm>
        </p:spPr>
        <p:txBody>
          <a:bodyPr>
            <a:normAutofit/>
          </a:bodyPr>
          <a:lstStyle/>
          <a:p>
            <a:pPr marL="114300" indent="0" algn="ctr">
              <a:buNone/>
            </a:pPr>
            <a:br>
              <a:rPr lang="en-GB" sz="3200" b="1" dirty="0"/>
            </a:br>
            <a:r>
              <a:rPr lang="en-GB" sz="3200" b="1" dirty="0"/>
              <a:t>Which cranial nerve monitors the carotid body and sinus chemo-</a:t>
            </a:r>
          </a:p>
          <a:p>
            <a:pPr marL="114300" indent="0" algn="ctr">
              <a:buNone/>
            </a:pPr>
            <a:r>
              <a:rPr lang="en-GB" sz="3200" b="1" dirty="0"/>
              <a:t> and baroreceptors?</a:t>
            </a:r>
          </a:p>
          <a:p>
            <a:pPr marL="114300" indent="0" algn="ctr">
              <a:buNone/>
            </a:pPr>
            <a:r>
              <a:rPr lang="en-GB" sz="3200" dirty="0"/>
              <a:t>a) </a:t>
            </a:r>
            <a:r>
              <a:rPr lang="en-GB" sz="3200" dirty="0" err="1"/>
              <a:t>Vagus</a:t>
            </a:r>
            <a:endParaRPr lang="en-GB" sz="3200" dirty="0"/>
          </a:p>
          <a:p>
            <a:pPr marL="114300" indent="0" algn="ctr">
              <a:buNone/>
            </a:pPr>
            <a:r>
              <a:rPr lang="en-GB" sz="3200" dirty="0"/>
              <a:t>b) Accessory</a:t>
            </a:r>
          </a:p>
          <a:p>
            <a:pPr marL="114300" indent="0" algn="ctr">
              <a:buNone/>
            </a:pPr>
            <a:r>
              <a:rPr lang="en-GB" sz="3200" dirty="0">
                <a:highlight>
                  <a:srgbClr val="00FF00"/>
                </a:highlight>
              </a:rPr>
              <a:t>c) Glossopharyngeal</a:t>
            </a:r>
          </a:p>
          <a:p>
            <a:pPr marL="114300" indent="0" algn="ctr">
              <a:buNone/>
            </a:pPr>
            <a:r>
              <a:rPr lang="en-GB" sz="3200" dirty="0"/>
              <a:t>d) Facial</a:t>
            </a:r>
          </a:p>
          <a:p>
            <a:pPr marL="114300" indent="0" algn="ctr">
              <a:buNone/>
            </a:pPr>
            <a:r>
              <a:rPr lang="en-GB" sz="3200" dirty="0"/>
              <a:t>e) Hypoglossal</a:t>
            </a:r>
          </a:p>
        </p:txBody>
      </p:sp>
    </p:spTree>
    <p:extLst>
      <p:ext uri="{BB962C8B-B14F-4D97-AF65-F5344CB8AC3E}">
        <p14:creationId xmlns:p14="http://schemas.microsoft.com/office/powerpoint/2010/main" val="71646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C9B6E6F4-9079-E2D9-AE25-550E7217C8D3}"/>
            </a:ext>
          </a:extLst>
        </p:cNvPr>
        <p:cNvGrpSpPr/>
        <p:nvPr/>
      </p:nvGrpSpPr>
      <p:grpSpPr>
        <a:xfrm>
          <a:off x="0" y="0"/>
          <a:ext cx="0" cy="0"/>
          <a:chOff x="0" y="0"/>
          <a:chExt cx="0" cy="0"/>
        </a:xfrm>
      </p:grpSpPr>
      <p:sp>
        <p:nvSpPr>
          <p:cNvPr id="113" name="Google Shape;113;p16">
            <a:extLst>
              <a:ext uri="{FF2B5EF4-FFF2-40B4-BE49-F238E27FC236}">
                <a16:creationId xmlns:a16="http://schemas.microsoft.com/office/drawing/2014/main" id="{F3C54776-4346-9784-47A3-4398001EF39F}"/>
              </a:ext>
            </a:extLst>
          </p:cNvPr>
          <p:cNvSpPr txBox="1">
            <a:spLocks noGrp="1"/>
          </p:cNvSpPr>
          <p:nvPr>
            <p:ph type="body" idx="1"/>
          </p:nvPr>
        </p:nvSpPr>
        <p:spPr>
          <a:xfrm>
            <a:off x="999067" y="1600201"/>
            <a:ext cx="10261600" cy="4525963"/>
          </a:xfrm>
          <a:prstGeom prst="rect">
            <a:avLst/>
          </a:prstGeom>
          <a:noFill/>
          <a:ln>
            <a:noFill/>
          </a:ln>
        </p:spPr>
        <p:txBody>
          <a:bodyPr spcFirstLastPara="1" wrap="square" lIns="91425" tIns="45700" rIns="91425" bIns="45700" anchor="t" anchorCtr="0">
            <a:noAutofit/>
          </a:bodyPr>
          <a:lstStyle/>
          <a:p>
            <a:pPr algn="l">
              <a:buFont typeface="Arial" panose="020B0604020202020204" pitchFamily="34" charset="0"/>
              <a:buChar char="•"/>
            </a:pPr>
            <a:r>
              <a:rPr lang="en-GB" b="1" i="0" u="none" strike="noStrike" dirty="0">
                <a:solidFill>
                  <a:srgbClr val="1F1F1F"/>
                </a:solidFill>
                <a:effectLst/>
                <a:latin typeface="Google Sans"/>
              </a:rPr>
              <a:t>Format:</a:t>
            </a:r>
            <a:r>
              <a:rPr lang="en-GB" b="0" i="0" u="none" strike="noStrike" dirty="0">
                <a:solidFill>
                  <a:srgbClr val="1F1F1F"/>
                </a:solidFill>
                <a:effectLst/>
                <a:latin typeface="Google Sans"/>
              </a:rPr>
              <a:t> Requires writing concise and specific answers to open-ended </a:t>
            </a:r>
            <a:r>
              <a:rPr lang="en-GB" b="0" i="0" u="none" strike="noStrike" dirty="0" err="1">
                <a:solidFill>
                  <a:srgbClr val="1F1F1F"/>
                </a:solidFill>
                <a:effectLst/>
                <a:latin typeface="Google Sans"/>
              </a:rPr>
              <a:t>questions,often</a:t>
            </a:r>
            <a:r>
              <a:rPr lang="en-GB" b="0" i="0" u="none" strike="noStrike" dirty="0">
                <a:solidFill>
                  <a:srgbClr val="1F1F1F"/>
                </a:solidFill>
                <a:effectLst/>
                <a:latin typeface="Google Sans"/>
              </a:rPr>
              <a:t> asking for definitions, explanations, or comparisons.</a:t>
            </a:r>
          </a:p>
          <a:p>
            <a:pPr algn="l">
              <a:buFont typeface="Arial" panose="020B0604020202020204" pitchFamily="34" charset="0"/>
              <a:buChar char="•"/>
            </a:pPr>
            <a:r>
              <a:rPr lang="en-GB" b="1" i="0" u="none" strike="noStrike" dirty="0">
                <a:solidFill>
                  <a:srgbClr val="1F1F1F"/>
                </a:solidFill>
                <a:effectLst/>
                <a:latin typeface="Google Sans"/>
              </a:rPr>
              <a:t>Focus:</a:t>
            </a:r>
            <a:r>
              <a:rPr lang="en-GB" b="0" i="0" u="none" strike="noStrike" dirty="0">
                <a:solidFill>
                  <a:srgbClr val="1F1F1F"/>
                </a:solidFill>
                <a:effectLst/>
                <a:latin typeface="Google Sans"/>
              </a:rPr>
              <a:t> Tests understanding of concepts and ability to articulate them clearly.</a:t>
            </a:r>
          </a:p>
          <a:p>
            <a:pPr algn="l">
              <a:buFont typeface="Arial" panose="020B0604020202020204" pitchFamily="34" charset="0"/>
              <a:buChar char="•"/>
            </a:pPr>
            <a:r>
              <a:rPr lang="en-GB" b="1" i="0" u="none" strike="noStrike" dirty="0">
                <a:solidFill>
                  <a:srgbClr val="1F1F1F"/>
                </a:solidFill>
                <a:effectLst/>
                <a:latin typeface="Google Sans"/>
              </a:rPr>
              <a:t>Tips:</a:t>
            </a:r>
            <a:endParaRPr lang="en-GB" b="0" i="0" u="none" strike="noStrike" dirty="0">
              <a:solidFill>
                <a:srgbClr val="1F1F1F"/>
              </a:solidFill>
              <a:effectLst/>
              <a:latin typeface="Google Sans"/>
            </a:endParaRPr>
          </a:p>
          <a:p>
            <a:pPr marL="742950" lvl="1" indent="-285750" algn="l">
              <a:buFont typeface="Arial" panose="020B0604020202020204" pitchFamily="34" charset="0"/>
              <a:buChar char="•"/>
            </a:pPr>
            <a:r>
              <a:rPr lang="en-GB" b="0" i="0" u="none" strike="noStrike" dirty="0">
                <a:solidFill>
                  <a:srgbClr val="1F1F1F"/>
                </a:solidFill>
                <a:effectLst/>
                <a:latin typeface="Google Sans"/>
              </a:rPr>
              <a:t>Identify the key points the question addresses and tailor your answer accordingly.</a:t>
            </a:r>
          </a:p>
          <a:p>
            <a:pPr marL="742950" lvl="1" indent="-285750" algn="l">
              <a:buFont typeface="Arial" panose="020B0604020202020204" pitchFamily="34" charset="0"/>
              <a:buChar char="•"/>
            </a:pPr>
            <a:r>
              <a:rPr lang="en-GB" b="0" i="0" u="none" strike="noStrike" dirty="0">
                <a:solidFill>
                  <a:srgbClr val="1F1F1F"/>
                </a:solidFill>
                <a:effectLst/>
                <a:latin typeface="Google Sans"/>
              </a:rPr>
              <a:t>Use clear and concise language, avoiding unnecessary jargon.</a:t>
            </a:r>
          </a:p>
          <a:p>
            <a:pPr indent="-457200">
              <a:spcBef>
                <a:spcPts val="0"/>
              </a:spcBef>
              <a:buSzPts val="2800"/>
            </a:pPr>
            <a:endParaRPr lang="en-GB" dirty="0"/>
          </a:p>
        </p:txBody>
      </p:sp>
      <p:sp>
        <p:nvSpPr>
          <p:cNvPr id="114" name="Google Shape;114;p16">
            <a:extLst>
              <a:ext uri="{FF2B5EF4-FFF2-40B4-BE49-F238E27FC236}">
                <a16:creationId xmlns:a16="http://schemas.microsoft.com/office/drawing/2014/main" id="{046FCF88-38F4-C98C-346D-C9A95070A7D2}"/>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15" name="Google Shape;115;p16">
            <a:extLst>
              <a:ext uri="{FF2B5EF4-FFF2-40B4-BE49-F238E27FC236}">
                <a16:creationId xmlns:a16="http://schemas.microsoft.com/office/drawing/2014/main" id="{174C0E46-26D0-C640-2D3B-9666DCBCCD02}"/>
              </a:ext>
            </a:extLst>
          </p:cNvPr>
          <p:cNvSpPr txBox="1"/>
          <p:nvPr/>
        </p:nvSpPr>
        <p:spPr>
          <a:xfrm>
            <a:off x="304800" y="239713"/>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16" name="Google Shape;116;p16">
            <a:extLst>
              <a:ext uri="{FF2B5EF4-FFF2-40B4-BE49-F238E27FC236}">
                <a16:creationId xmlns:a16="http://schemas.microsoft.com/office/drawing/2014/main" id="{0421D4C5-2600-DF72-416D-B65F81DF1786}"/>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17" name="Google Shape;117;p16">
            <a:extLst>
              <a:ext uri="{FF2B5EF4-FFF2-40B4-BE49-F238E27FC236}">
                <a16:creationId xmlns:a16="http://schemas.microsoft.com/office/drawing/2014/main" id="{099D15AD-106E-D2A1-107C-E068333C9E29}"/>
              </a:ext>
            </a:extLst>
          </p:cNvPr>
          <p:cNvSpPr txBox="1"/>
          <p:nvPr/>
        </p:nvSpPr>
        <p:spPr>
          <a:xfrm>
            <a:off x="2711609" y="449706"/>
            <a:ext cx="589052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Short Answer Questions (SAQ)</a:t>
            </a:r>
            <a:endParaRPr lang="en-US"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7590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D19F38E1-E1F8-3BF6-F2B6-30BF448F3CE3}"/>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73932978-EE30-FAA0-B6A2-CB5CBD338399}"/>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C213347A-DE4D-CF01-4C24-C4CED629B7E4}"/>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Question 4</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B95F41FD-7BED-5870-EEEE-7CE79F0E4CC2}"/>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EC6775C2-E7C6-1A7C-3C0E-FE245ACC8C0A}"/>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9970FAF9-A169-658C-7272-135AF0AA6BB5}"/>
              </a:ext>
            </a:extLst>
          </p:cNvPr>
          <p:cNvSpPr>
            <a:spLocks noGrp="1"/>
          </p:cNvSpPr>
          <p:nvPr>
            <p:ph type="body" idx="1"/>
          </p:nvPr>
        </p:nvSpPr>
        <p:spPr>
          <a:xfrm>
            <a:off x="1" y="1382712"/>
            <a:ext cx="11913703" cy="5771850"/>
          </a:xfrm>
        </p:spPr>
        <p:txBody>
          <a:bodyPr>
            <a:normAutofit/>
          </a:bodyPr>
          <a:lstStyle/>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r>
              <a:rPr lang="en-GB" sz="4000" dirty="0"/>
              <a:t>Where are central chemoreceptors located?</a:t>
            </a:r>
            <a:br>
              <a:rPr lang="en-GB" sz="4000" dirty="0"/>
            </a:br>
            <a:endParaRPr lang="en-GB" sz="4000" dirty="0"/>
          </a:p>
        </p:txBody>
      </p:sp>
    </p:spTree>
    <p:extLst>
      <p:ext uri="{BB962C8B-B14F-4D97-AF65-F5344CB8AC3E}">
        <p14:creationId xmlns:p14="http://schemas.microsoft.com/office/powerpoint/2010/main" val="452620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890AF6B3-80A8-E06D-258C-FAADDF18CBB3}"/>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2988CDDC-612C-6521-16E6-9CACF9FC9F2D}"/>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1D1029DB-7FFF-0EC2-5DA4-5F4334A462C0}"/>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Answer 4</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49A867B4-4FAB-3B11-E70E-C9C02F8F7257}"/>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16CDDDAD-D443-E8EB-8AD3-5D7A46ED353A}"/>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62F8E15D-372B-0B65-C118-898CDA5F9A2E}"/>
              </a:ext>
            </a:extLst>
          </p:cNvPr>
          <p:cNvSpPr>
            <a:spLocks noGrp="1"/>
          </p:cNvSpPr>
          <p:nvPr>
            <p:ph type="body" idx="1"/>
          </p:nvPr>
        </p:nvSpPr>
        <p:spPr>
          <a:xfrm>
            <a:off x="-725214" y="1382712"/>
            <a:ext cx="6332711" cy="2729707"/>
          </a:xfrm>
        </p:spPr>
        <p:txBody>
          <a:bodyPr>
            <a:normAutofit/>
          </a:bodyPr>
          <a:lstStyle/>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br>
              <a:rPr lang="en-GB" sz="4000" dirty="0"/>
            </a:br>
            <a:r>
              <a:rPr lang="en-GB" sz="4000" dirty="0"/>
              <a:t>Medulla</a:t>
            </a:r>
          </a:p>
        </p:txBody>
      </p:sp>
      <p:pic>
        <p:nvPicPr>
          <p:cNvPr id="1028" name="Picture 4" descr="Blood and the respiratory system: 6.1 Central chemoreceptors | OpenLearn -  Open University">
            <a:extLst>
              <a:ext uri="{FF2B5EF4-FFF2-40B4-BE49-F238E27FC236}">
                <a16:creationId xmlns:a16="http://schemas.microsoft.com/office/drawing/2014/main" id="{942CFAF4-F12E-731A-E84D-F1D61AD712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9906" y="1592706"/>
            <a:ext cx="7922094" cy="4376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962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6EA535B5-0D60-98EB-04EF-98D5D1D43424}"/>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EBBDAD35-FF14-9C7A-7324-18B60136094E}"/>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9B914BC3-4D4B-01E2-521A-D6C289F46BFD}"/>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Question 5</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FB1F5E06-FE05-72F5-F4F1-E7452DD7AC46}"/>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AE253D38-7779-218B-7BF0-D601DFE72B44}"/>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FB20AA64-BDF7-3F5A-E9EC-072D6BADE3C1}"/>
              </a:ext>
            </a:extLst>
          </p:cNvPr>
          <p:cNvSpPr>
            <a:spLocks noGrp="1"/>
          </p:cNvSpPr>
          <p:nvPr>
            <p:ph type="body" idx="1"/>
          </p:nvPr>
        </p:nvSpPr>
        <p:spPr>
          <a:xfrm>
            <a:off x="1" y="1382712"/>
            <a:ext cx="11913703" cy="5771850"/>
          </a:xfrm>
        </p:spPr>
        <p:txBody>
          <a:bodyPr>
            <a:normAutofit/>
          </a:bodyPr>
          <a:lstStyle/>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br>
              <a:rPr lang="en-GB" sz="4000" dirty="0"/>
            </a:br>
            <a:r>
              <a:rPr lang="en-GB" sz="4000" dirty="0"/>
              <a:t>What is the equation for calculating Heart Rate?</a:t>
            </a:r>
          </a:p>
        </p:txBody>
      </p:sp>
    </p:spTree>
    <p:extLst>
      <p:ext uri="{BB962C8B-B14F-4D97-AF65-F5344CB8AC3E}">
        <p14:creationId xmlns:p14="http://schemas.microsoft.com/office/powerpoint/2010/main" val="2518305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F4662660-D23C-BEF4-74C7-7D2A7EB5F6C7}"/>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FDC1548C-F144-FC18-CA53-44D141C5F861}"/>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FB7A1E0E-51F9-217E-46D1-753B1B0658DC}"/>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Answer 5</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98FF8DA5-06DB-807B-8095-9EC17E7D2D2E}"/>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0A01A430-0DBD-2F8F-BB64-D1E34D640F37}"/>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7E5BF1A6-FBEE-4F3E-7BA3-07A54E690809}"/>
              </a:ext>
            </a:extLst>
          </p:cNvPr>
          <p:cNvSpPr>
            <a:spLocks noGrp="1"/>
          </p:cNvSpPr>
          <p:nvPr>
            <p:ph type="body" idx="1"/>
          </p:nvPr>
        </p:nvSpPr>
        <p:spPr>
          <a:xfrm>
            <a:off x="1" y="1382712"/>
            <a:ext cx="11913703" cy="5771850"/>
          </a:xfrm>
        </p:spPr>
        <p:txBody>
          <a:bodyPr>
            <a:normAutofit/>
          </a:bodyPr>
          <a:lstStyle/>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br>
              <a:rPr lang="en-GB" sz="4000" dirty="0"/>
            </a:br>
            <a:r>
              <a:rPr lang="en-GB" sz="4000" dirty="0"/>
              <a:t>Heart Rate = Cardiac Output / Stroke Volume</a:t>
            </a:r>
          </a:p>
        </p:txBody>
      </p:sp>
    </p:spTree>
    <p:extLst>
      <p:ext uri="{BB962C8B-B14F-4D97-AF65-F5344CB8AC3E}">
        <p14:creationId xmlns:p14="http://schemas.microsoft.com/office/powerpoint/2010/main" val="1799199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DDE102B7-4C99-9E57-9F05-AD89D5C46937}"/>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72871FE3-CACC-7670-D7FA-CE0666B85E8E}"/>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41EF0417-4692-3AF8-61E3-EB6E64CDBE1D}"/>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Question 6</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6D72CCBC-9844-5649-3D40-22FFB31F1B35}"/>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224F1D6A-B9DE-2942-324F-70795EEBD831}"/>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56EE3550-B63A-5D0A-9716-EA1BB9EF2394}"/>
              </a:ext>
            </a:extLst>
          </p:cNvPr>
          <p:cNvSpPr>
            <a:spLocks noGrp="1"/>
          </p:cNvSpPr>
          <p:nvPr>
            <p:ph type="body" idx="1"/>
          </p:nvPr>
        </p:nvSpPr>
        <p:spPr>
          <a:xfrm>
            <a:off x="1" y="1382712"/>
            <a:ext cx="11913703" cy="5771850"/>
          </a:xfrm>
        </p:spPr>
        <p:txBody>
          <a:bodyPr>
            <a:normAutofit/>
          </a:bodyPr>
          <a:lstStyle/>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br>
              <a:rPr lang="en-GB" sz="4000" dirty="0"/>
            </a:br>
            <a:r>
              <a:rPr lang="en-GB" sz="4000" dirty="0"/>
              <a:t>Describe the composition of blood.</a:t>
            </a:r>
          </a:p>
        </p:txBody>
      </p:sp>
    </p:spTree>
    <p:extLst>
      <p:ext uri="{BB962C8B-B14F-4D97-AF65-F5344CB8AC3E}">
        <p14:creationId xmlns:p14="http://schemas.microsoft.com/office/powerpoint/2010/main" val="1127882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ACA815A8-ACED-F911-6CCA-12ACC3BB9604}"/>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31B530A2-F3D6-C73C-1F7E-D13A65764E7B}"/>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C45DCE18-F2C7-5520-164F-95CB9B1C196D}"/>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Answer 6</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FEFECD03-EBF0-34A9-0894-7C81BAD3402D}"/>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0DF1EE89-0BAD-7DC8-2CDA-E73BD23EED84}"/>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5E2E782D-93C2-0542-8067-28BA5B1B92AC}"/>
              </a:ext>
            </a:extLst>
          </p:cNvPr>
          <p:cNvSpPr>
            <a:spLocks noGrp="1"/>
          </p:cNvSpPr>
          <p:nvPr>
            <p:ph type="body" idx="1"/>
          </p:nvPr>
        </p:nvSpPr>
        <p:spPr>
          <a:xfrm>
            <a:off x="1" y="1382712"/>
            <a:ext cx="11913703" cy="5771850"/>
          </a:xfrm>
        </p:spPr>
        <p:txBody>
          <a:bodyPr>
            <a:normAutofit/>
          </a:bodyPr>
          <a:lstStyle/>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br>
              <a:rPr lang="en-GB" sz="4000" dirty="0"/>
            </a:br>
            <a:r>
              <a:rPr lang="en-GB" sz="4000" dirty="0"/>
              <a:t>Plasma - 55%.Cellular - 45% - RBC: 44%, WBC: 1%.</a:t>
            </a:r>
          </a:p>
        </p:txBody>
      </p:sp>
    </p:spTree>
    <p:extLst>
      <p:ext uri="{BB962C8B-B14F-4D97-AF65-F5344CB8AC3E}">
        <p14:creationId xmlns:p14="http://schemas.microsoft.com/office/powerpoint/2010/main" val="1535260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8E0938B1-D016-4C90-0007-4FFDAF61CE17}"/>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5F44180D-D993-3A60-CC3B-664F26372D93}"/>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1D7511BA-8205-E65B-B5A1-63FF5DC98692}"/>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Question 7</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CF8BDB29-A556-26B4-3749-4B9DE6476AEC}"/>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959AF86F-86AA-BD35-E7A4-85EEB1870650}"/>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8B2AADBC-57C3-1B08-B4F8-850CE2804758}"/>
              </a:ext>
            </a:extLst>
          </p:cNvPr>
          <p:cNvSpPr>
            <a:spLocks noGrp="1"/>
          </p:cNvSpPr>
          <p:nvPr>
            <p:ph type="body" idx="1"/>
          </p:nvPr>
        </p:nvSpPr>
        <p:spPr>
          <a:xfrm>
            <a:off x="1" y="1382712"/>
            <a:ext cx="11913703" cy="5771850"/>
          </a:xfrm>
        </p:spPr>
        <p:txBody>
          <a:bodyPr>
            <a:normAutofit/>
          </a:bodyPr>
          <a:lstStyle/>
          <a:p>
            <a:pPr marL="114300" indent="0" algn="ctr">
              <a:buNone/>
            </a:pPr>
            <a:br>
              <a:rPr lang="en-GB" sz="4000" b="1" dirty="0"/>
            </a:br>
            <a:r>
              <a:rPr lang="en-GB" sz="3200" b="1" dirty="0"/>
              <a:t>What do the 3rd aortic arches form?</a:t>
            </a:r>
          </a:p>
          <a:p>
            <a:pPr marL="114300" indent="0" algn="ctr">
              <a:buNone/>
            </a:pPr>
            <a:r>
              <a:rPr lang="en-GB" sz="3200" dirty="0"/>
              <a:t>a) Minor vessels in the head</a:t>
            </a:r>
          </a:p>
          <a:p>
            <a:pPr marL="114300" indent="0" algn="ctr">
              <a:buNone/>
            </a:pPr>
            <a:r>
              <a:rPr lang="en-GB" sz="3200" dirty="0"/>
              <a:t>b) Left and right subclavian arteries</a:t>
            </a:r>
          </a:p>
          <a:p>
            <a:pPr marL="114300" indent="0" algn="ctr">
              <a:buNone/>
            </a:pPr>
            <a:r>
              <a:rPr lang="en-GB" sz="3200" dirty="0"/>
              <a:t>c) Left - aorta. Right - Right subclavian artery.</a:t>
            </a:r>
          </a:p>
          <a:p>
            <a:pPr marL="114300" indent="0" algn="ctr">
              <a:buNone/>
            </a:pPr>
            <a:r>
              <a:rPr lang="en-GB" sz="3200" dirty="0"/>
              <a:t>d) Left - left pulmonary artery and ductus arteriosus. Right -</a:t>
            </a:r>
          </a:p>
          <a:p>
            <a:pPr marL="114300" indent="0" algn="ctr">
              <a:buNone/>
            </a:pPr>
            <a:r>
              <a:rPr lang="en-GB" sz="3200" dirty="0"/>
              <a:t>right pulmonary artery.</a:t>
            </a:r>
          </a:p>
          <a:p>
            <a:pPr marL="114300" indent="0" algn="ctr">
              <a:buNone/>
            </a:pPr>
            <a:r>
              <a:rPr lang="en-GB" sz="3200" dirty="0"/>
              <a:t>e) The common carotid arteries</a:t>
            </a:r>
          </a:p>
        </p:txBody>
      </p:sp>
    </p:spTree>
    <p:extLst>
      <p:ext uri="{BB962C8B-B14F-4D97-AF65-F5344CB8AC3E}">
        <p14:creationId xmlns:p14="http://schemas.microsoft.com/office/powerpoint/2010/main" val="1409509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FCFFAAA7-3D7A-D3B8-0F00-C2D5132D1E23}"/>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4E5337A5-ADA6-DC04-61CA-EAE495608C79}"/>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1B2A1FD1-2F18-7E55-03C8-2CBDA52A78C0}"/>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Answer 7</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5152F861-5B6D-F83B-C570-6B218B772CA9}"/>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4CDEEB00-D7E7-637A-FBF8-22C225A45554}"/>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966AD6D7-43FF-996E-C4E2-6BCA7C745F77}"/>
              </a:ext>
            </a:extLst>
          </p:cNvPr>
          <p:cNvSpPr>
            <a:spLocks noGrp="1"/>
          </p:cNvSpPr>
          <p:nvPr>
            <p:ph type="body" idx="1"/>
          </p:nvPr>
        </p:nvSpPr>
        <p:spPr>
          <a:xfrm>
            <a:off x="1" y="1382712"/>
            <a:ext cx="11913703" cy="5771850"/>
          </a:xfrm>
        </p:spPr>
        <p:txBody>
          <a:bodyPr>
            <a:normAutofit/>
          </a:bodyPr>
          <a:lstStyle/>
          <a:p>
            <a:pPr marL="114300" indent="0" algn="ctr">
              <a:buNone/>
            </a:pPr>
            <a:br>
              <a:rPr lang="en-GB" sz="4000" b="1" dirty="0"/>
            </a:br>
            <a:r>
              <a:rPr lang="en-GB" sz="3200" b="1" dirty="0"/>
              <a:t>What do the 3rd aortic arches form?</a:t>
            </a:r>
          </a:p>
          <a:p>
            <a:pPr marL="114300" indent="0" algn="ctr">
              <a:buNone/>
            </a:pPr>
            <a:r>
              <a:rPr lang="en-GB" sz="3200" dirty="0"/>
              <a:t>a) Minor vessels in the head</a:t>
            </a:r>
          </a:p>
          <a:p>
            <a:pPr marL="114300" indent="0" algn="ctr">
              <a:buNone/>
            </a:pPr>
            <a:r>
              <a:rPr lang="en-GB" sz="3200" dirty="0"/>
              <a:t>b) Left and right subclavian arteries</a:t>
            </a:r>
          </a:p>
          <a:p>
            <a:pPr marL="114300" indent="0" algn="ctr">
              <a:buNone/>
            </a:pPr>
            <a:r>
              <a:rPr lang="en-GB" sz="3200" dirty="0"/>
              <a:t>c) Left - aorta. Right - Right subclavian artery.</a:t>
            </a:r>
          </a:p>
          <a:p>
            <a:pPr marL="114300" indent="0" algn="ctr">
              <a:buNone/>
            </a:pPr>
            <a:r>
              <a:rPr lang="en-GB" sz="3200" dirty="0"/>
              <a:t>d) Left - left pulmonary artery and ductus arteriosus. Right -</a:t>
            </a:r>
          </a:p>
          <a:p>
            <a:pPr marL="114300" indent="0" algn="ctr">
              <a:buNone/>
            </a:pPr>
            <a:r>
              <a:rPr lang="en-GB" sz="3200" dirty="0"/>
              <a:t>right pulmonary artery.</a:t>
            </a:r>
          </a:p>
          <a:p>
            <a:pPr marL="114300" indent="0" algn="ctr">
              <a:buNone/>
            </a:pPr>
            <a:r>
              <a:rPr lang="en-GB" sz="3200" dirty="0">
                <a:highlight>
                  <a:srgbClr val="00FF00"/>
                </a:highlight>
              </a:rPr>
              <a:t>e) The common carotid arteries</a:t>
            </a:r>
          </a:p>
        </p:txBody>
      </p:sp>
    </p:spTree>
    <p:extLst>
      <p:ext uri="{BB962C8B-B14F-4D97-AF65-F5344CB8AC3E}">
        <p14:creationId xmlns:p14="http://schemas.microsoft.com/office/powerpoint/2010/main" val="1689211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07AE2690-CF94-ADFC-DB00-7E5013C6A025}"/>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DB71489C-250D-0530-BFF8-FC1773010A4D}"/>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3DEDF9DB-C5F9-F007-DA7B-16B8581F4790}"/>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Question 8</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728B3894-4987-F652-8EF3-6AD239EDFBF9}"/>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900965C5-F9A7-C964-C882-071366A29280}"/>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1A13B76C-6AF1-48DE-C440-8CAA51F4E3A9}"/>
              </a:ext>
            </a:extLst>
          </p:cNvPr>
          <p:cNvSpPr>
            <a:spLocks noGrp="1"/>
          </p:cNvSpPr>
          <p:nvPr>
            <p:ph type="body" idx="1"/>
          </p:nvPr>
        </p:nvSpPr>
        <p:spPr>
          <a:xfrm>
            <a:off x="1" y="1382712"/>
            <a:ext cx="11913703" cy="5771850"/>
          </a:xfrm>
        </p:spPr>
        <p:txBody>
          <a:bodyPr>
            <a:normAutofit/>
          </a:bodyPr>
          <a:lstStyle/>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br>
              <a:rPr lang="en-GB" sz="4000" dirty="0"/>
            </a:br>
            <a:r>
              <a:rPr lang="en-GB" sz="4000" b="1" dirty="0"/>
              <a:t>What does the T wave on ECG represent?</a:t>
            </a:r>
          </a:p>
          <a:p>
            <a:pPr marL="114300" indent="0" algn="ctr">
              <a:buNone/>
            </a:pPr>
            <a:r>
              <a:rPr lang="en-GB" sz="4000" dirty="0"/>
              <a:t>a) Ventricular depolarisation</a:t>
            </a:r>
          </a:p>
          <a:p>
            <a:pPr marL="114300" indent="0" algn="ctr">
              <a:buNone/>
            </a:pPr>
            <a:r>
              <a:rPr lang="en-GB" sz="4000" dirty="0"/>
              <a:t>b) Ventricular repolarisation</a:t>
            </a:r>
          </a:p>
          <a:p>
            <a:pPr marL="114300" indent="0" algn="ctr">
              <a:buNone/>
            </a:pPr>
            <a:r>
              <a:rPr lang="en-GB" sz="4000" dirty="0"/>
              <a:t>c) Atrial repolarisation</a:t>
            </a:r>
          </a:p>
          <a:p>
            <a:pPr marL="114300" indent="0" algn="ctr">
              <a:buNone/>
            </a:pPr>
            <a:r>
              <a:rPr lang="en-GB" sz="4000" dirty="0"/>
              <a:t>d) Atrial depolarisation</a:t>
            </a:r>
          </a:p>
        </p:txBody>
      </p:sp>
    </p:spTree>
    <p:extLst>
      <p:ext uri="{BB962C8B-B14F-4D97-AF65-F5344CB8AC3E}">
        <p14:creationId xmlns:p14="http://schemas.microsoft.com/office/powerpoint/2010/main" val="49785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B2D0DE50-00E0-BA95-9E12-C0B28F23DC92}"/>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651970B1-F02B-B1C7-7785-CD6D52B639B4}"/>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5818D287-2048-FE4F-EBF8-4E1C924D6FB7}"/>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Question 8</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A567B0CE-C2A4-894E-E6B5-204FE029C815}"/>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0C678DC5-BDD3-CA6E-6365-6CB0CB28B2FC}"/>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3A6485F3-81CF-288E-EEB7-C09AF6DA005F}"/>
              </a:ext>
            </a:extLst>
          </p:cNvPr>
          <p:cNvSpPr>
            <a:spLocks noGrp="1"/>
          </p:cNvSpPr>
          <p:nvPr>
            <p:ph type="body" idx="1"/>
          </p:nvPr>
        </p:nvSpPr>
        <p:spPr>
          <a:xfrm>
            <a:off x="1" y="1382712"/>
            <a:ext cx="11913703" cy="5771850"/>
          </a:xfrm>
        </p:spPr>
        <p:txBody>
          <a:bodyPr>
            <a:normAutofit/>
          </a:bodyPr>
          <a:lstStyle/>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br>
              <a:rPr lang="en-GB" sz="4000" dirty="0"/>
            </a:br>
            <a:r>
              <a:rPr lang="en-GB" sz="4000" b="1" dirty="0"/>
              <a:t>What does the T wave on ECG represent?</a:t>
            </a:r>
          </a:p>
          <a:p>
            <a:pPr marL="114300" indent="0" algn="ctr">
              <a:buNone/>
            </a:pPr>
            <a:r>
              <a:rPr lang="en-GB" sz="4000" dirty="0"/>
              <a:t>a) Ventricular depolarisation</a:t>
            </a:r>
          </a:p>
          <a:p>
            <a:pPr marL="114300" indent="0" algn="ctr">
              <a:buNone/>
            </a:pPr>
            <a:r>
              <a:rPr lang="en-GB" sz="4000" dirty="0">
                <a:highlight>
                  <a:srgbClr val="00FF00"/>
                </a:highlight>
              </a:rPr>
              <a:t>b) Ventricular repolarisation</a:t>
            </a:r>
          </a:p>
          <a:p>
            <a:pPr marL="114300" indent="0" algn="ctr">
              <a:buNone/>
            </a:pPr>
            <a:r>
              <a:rPr lang="en-GB" sz="4000" dirty="0"/>
              <a:t>c) Atrial repolarisation</a:t>
            </a:r>
          </a:p>
          <a:p>
            <a:pPr marL="114300" indent="0" algn="ctr">
              <a:buNone/>
            </a:pPr>
            <a:r>
              <a:rPr lang="en-GB" sz="4000" dirty="0"/>
              <a:t>d) Atrial depolarisation</a:t>
            </a:r>
          </a:p>
        </p:txBody>
      </p:sp>
    </p:spTree>
    <p:extLst>
      <p:ext uri="{BB962C8B-B14F-4D97-AF65-F5344CB8AC3E}">
        <p14:creationId xmlns:p14="http://schemas.microsoft.com/office/powerpoint/2010/main" val="269452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C0BDCDDA-A1E0-6028-D373-CA7FA1FA111D}"/>
            </a:ext>
          </a:extLst>
        </p:cNvPr>
        <p:cNvGrpSpPr/>
        <p:nvPr/>
      </p:nvGrpSpPr>
      <p:grpSpPr>
        <a:xfrm>
          <a:off x="0" y="0"/>
          <a:ext cx="0" cy="0"/>
          <a:chOff x="0" y="0"/>
          <a:chExt cx="0" cy="0"/>
        </a:xfrm>
      </p:grpSpPr>
      <p:sp>
        <p:nvSpPr>
          <p:cNvPr id="113" name="Google Shape;113;p16">
            <a:extLst>
              <a:ext uri="{FF2B5EF4-FFF2-40B4-BE49-F238E27FC236}">
                <a16:creationId xmlns:a16="http://schemas.microsoft.com/office/drawing/2014/main" id="{A45BEE2E-9253-56DD-900B-B31F599958C5}"/>
              </a:ext>
            </a:extLst>
          </p:cNvPr>
          <p:cNvSpPr txBox="1">
            <a:spLocks noGrp="1"/>
          </p:cNvSpPr>
          <p:nvPr>
            <p:ph type="body" idx="1"/>
          </p:nvPr>
        </p:nvSpPr>
        <p:spPr>
          <a:xfrm>
            <a:off x="999067" y="1600201"/>
            <a:ext cx="10261600" cy="4525963"/>
          </a:xfrm>
          <a:prstGeom prst="rect">
            <a:avLst/>
          </a:prstGeom>
          <a:noFill/>
          <a:ln>
            <a:noFill/>
          </a:ln>
        </p:spPr>
        <p:txBody>
          <a:bodyPr spcFirstLastPara="1" wrap="square" lIns="91425" tIns="45700" rIns="91425" bIns="45700" anchor="t" anchorCtr="0">
            <a:noAutofit/>
          </a:bodyPr>
          <a:lstStyle/>
          <a:p>
            <a:pPr algn="l">
              <a:buFont typeface="Arial" panose="020B0604020202020204" pitchFamily="34" charset="0"/>
              <a:buChar char="•"/>
            </a:pPr>
            <a:r>
              <a:rPr lang="en-GB" b="1" i="0" u="none" strike="noStrike" dirty="0">
                <a:solidFill>
                  <a:srgbClr val="1F1F1F"/>
                </a:solidFill>
                <a:effectLst/>
                <a:latin typeface="Google Sans"/>
              </a:rPr>
              <a:t>Format:</a:t>
            </a:r>
            <a:r>
              <a:rPr lang="en-GB" b="0" i="0" u="none" strike="noStrike" dirty="0">
                <a:solidFill>
                  <a:srgbClr val="1F1F1F"/>
                </a:solidFill>
                <a:effectLst/>
                <a:latin typeface="Google Sans"/>
              </a:rPr>
              <a:t> Presents a scenario or stem followed by multiple answer choices, with only one being the most correct.</a:t>
            </a:r>
          </a:p>
          <a:p>
            <a:pPr algn="l">
              <a:buFont typeface="Arial" panose="020B0604020202020204" pitchFamily="34" charset="0"/>
              <a:buChar char="•"/>
            </a:pPr>
            <a:r>
              <a:rPr lang="en-GB" b="1" i="0" u="none" strike="noStrike" dirty="0">
                <a:solidFill>
                  <a:srgbClr val="1F1F1F"/>
                </a:solidFill>
                <a:effectLst/>
                <a:latin typeface="Google Sans"/>
              </a:rPr>
              <a:t>Focus:</a:t>
            </a:r>
            <a:r>
              <a:rPr lang="en-GB" b="0" i="0" u="none" strike="noStrike" dirty="0">
                <a:solidFill>
                  <a:srgbClr val="1F1F1F"/>
                </a:solidFill>
                <a:effectLst/>
                <a:latin typeface="Google Sans"/>
              </a:rPr>
              <a:t> Tests knowledge recall and application to specific situations.</a:t>
            </a:r>
          </a:p>
          <a:p>
            <a:pPr algn="l">
              <a:buFont typeface="Arial" panose="020B0604020202020204" pitchFamily="34" charset="0"/>
              <a:buChar char="•"/>
            </a:pPr>
            <a:r>
              <a:rPr lang="en-GB" b="1" i="0" u="none" strike="noStrike" dirty="0">
                <a:solidFill>
                  <a:srgbClr val="1F1F1F"/>
                </a:solidFill>
                <a:effectLst/>
                <a:latin typeface="Google Sans"/>
              </a:rPr>
              <a:t>Tips:</a:t>
            </a:r>
            <a:endParaRPr lang="en-GB" b="0" i="0" u="none" strike="noStrike" dirty="0">
              <a:solidFill>
                <a:srgbClr val="1F1F1F"/>
              </a:solidFill>
              <a:effectLst/>
              <a:latin typeface="Google Sans"/>
            </a:endParaRPr>
          </a:p>
          <a:p>
            <a:pPr marL="742950" lvl="1" indent="-285750" algn="l">
              <a:buFont typeface="Arial" panose="020B0604020202020204" pitchFamily="34" charset="0"/>
              <a:buChar char="•"/>
            </a:pPr>
            <a:r>
              <a:rPr lang="en-GB" b="0" i="0" u="none" strike="noStrike" dirty="0">
                <a:solidFill>
                  <a:srgbClr val="1F1F1F"/>
                </a:solidFill>
                <a:effectLst/>
                <a:latin typeface="Google Sans"/>
              </a:rPr>
              <a:t>Read the stem carefully to understand the context and key information.</a:t>
            </a:r>
          </a:p>
          <a:p>
            <a:pPr marL="742950" lvl="1" indent="-285750" algn="l">
              <a:buFont typeface="Arial" panose="020B0604020202020204" pitchFamily="34" charset="0"/>
              <a:buChar char="•"/>
            </a:pPr>
            <a:r>
              <a:rPr lang="en-GB" b="0" i="0" u="none" strike="noStrike" dirty="0" err="1">
                <a:solidFill>
                  <a:srgbClr val="1F1F1F"/>
                </a:solidFill>
                <a:effectLst/>
                <a:latin typeface="Google Sans"/>
              </a:rPr>
              <a:t>Analyze</a:t>
            </a:r>
            <a:r>
              <a:rPr lang="en-GB" b="0" i="0" u="none" strike="noStrike" dirty="0">
                <a:solidFill>
                  <a:srgbClr val="1F1F1F"/>
                </a:solidFill>
                <a:effectLst/>
                <a:latin typeface="Google Sans"/>
              </a:rPr>
              <a:t> each answer choice critically, considering its relevance and potential flaws.</a:t>
            </a:r>
          </a:p>
          <a:p>
            <a:pPr marL="742950" lvl="1" indent="-285750" algn="l">
              <a:buFont typeface="Arial" panose="020B0604020202020204" pitchFamily="34" charset="0"/>
              <a:buChar char="•"/>
            </a:pPr>
            <a:r>
              <a:rPr lang="en-GB" b="0" i="0" u="none" strike="noStrike" dirty="0">
                <a:solidFill>
                  <a:srgbClr val="1F1F1F"/>
                </a:solidFill>
                <a:effectLst/>
                <a:latin typeface="Google Sans"/>
              </a:rPr>
              <a:t>Eliminate obviously incorrect options based on your knowledge.</a:t>
            </a:r>
          </a:p>
          <a:p>
            <a:pPr marL="742950" lvl="1" indent="-285750" algn="l">
              <a:buFont typeface="Arial" panose="020B0604020202020204" pitchFamily="34" charset="0"/>
              <a:buChar char="•"/>
            </a:pPr>
            <a:r>
              <a:rPr lang="en-GB" b="0" i="0" u="none" strike="noStrike" dirty="0">
                <a:solidFill>
                  <a:srgbClr val="1F1F1F"/>
                </a:solidFill>
                <a:effectLst/>
                <a:latin typeface="Google Sans"/>
              </a:rPr>
              <a:t>If unsure, choose the answer that best aligns with the scenario and established principles.</a:t>
            </a:r>
          </a:p>
          <a:p>
            <a:pPr indent="-457200">
              <a:spcBef>
                <a:spcPts val="0"/>
              </a:spcBef>
              <a:buSzPts val="2800"/>
            </a:pPr>
            <a:endParaRPr lang="en-GB" dirty="0"/>
          </a:p>
        </p:txBody>
      </p:sp>
      <p:sp>
        <p:nvSpPr>
          <p:cNvPr id="114" name="Google Shape;114;p16">
            <a:extLst>
              <a:ext uri="{FF2B5EF4-FFF2-40B4-BE49-F238E27FC236}">
                <a16:creationId xmlns:a16="http://schemas.microsoft.com/office/drawing/2014/main" id="{37A6EF14-36AB-C627-D5C9-B556869F7F17}"/>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15" name="Google Shape;115;p16">
            <a:extLst>
              <a:ext uri="{FF2B5EF4-FFF2-40B4-BE49-F238E27FC236}">
                <a16:creationId xmlns:a16="http://schemas.microsoft.com/office/drawing/2014/main" id="{1C57F451-7986-1349-8D6A-773F37309975}"/>
              </a:ext>
            </a:extLst>
          </p:cNvPr>
          <p:cNvSpPr txBox="1"/>
          <p:nvPr/>
        </p:nvSpPr>
        <p:spPr>
          <a:xfrm>
            <a:off x="304800" y="239713"/>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16" name="Google Shape;116;p16">
            <a:extLst>
              <a:ext uri="{FF2B5EF4-FFF2-40B4-BE49-F238E27FC236}">
                <a16:creationId xmlns:a16="http://schemas.microsoft.com/office/drawing/2014/main" id="{F90F19DC-65A5-CC40-20BC-228D43006656}"/>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17" name="Google Shape;117;p16">
            <a:extLst>
              <a:ext uri="{FF2B5EF4-FFF2-40B4-BE49-F238E27FC236}">
                <a16:creationId xmlns:a16="http://schemas.microsoft.com/office/drawing/2014/main" id="{989117AD-C104-0167-FDF7-4E0C7B1A270B}"/>
              </a:ext>
            </a:extLst>
          </p:cNvPr>
          <p:cNvSpPr txBox="1"/>
          <p:nvPr/>
        </p:nvSpPr>
        <p:spPr>
          <a:xfrm>
            <a:off x="2711609" y="449706"/>
            <a:ext cx="589052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Single Best Answer (SBA)</a:t>
            </a:r>
            <a:endParaRPr lang="en-US"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3484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449E6F37-B213-DC73-348A-C03C7002125A}"/>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05A34779-0178-25D2-E319-0DFD565DA475}"/>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845BC1D0-0888-6D6C-E200-3209DAA54A86}"/>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Question 9</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36C3CB5C-BC82-3CDB-F6AA-546CF97C1CE3}"/>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175D9DFC-62C9-4D87-E4AF-A761975F0E13}"/>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60250615-F7B5-620C-9A66-D9FCD8CDFB5B}"/>
              </a:ext>
            </a:extLst>
          </p:cNvPr>
          <p:cNvSpPr>
            <a:spLocks noGrp="1"/>
          </p:cNvSpPr>
          <p:nvPr>
            <p:ph type="body" idx="1"/>
          </p:nvPr>
        </p:nvSpPr>
        <p:spPr>
          <a:xfrm>
            <a:off x="1" y="1382712"/>
            <a:ext cx="11913703" cy="5771850"/>
          </a:xfrm>
        </p:spPr>
        <p:txBody>
          <a:bodyPr>
            <a:normAutofit/>
          </a:bodyPr>
          <a:lstStyle/>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br>
              <a:rPr lang="en-GB" sz="4000" dirty="0"/>
            </a:br>
            <a:r>
              <a:rPr lang="en-GB" sz="4000" dirty="0"/>
              <a:t>What would an absent P wave on an ECG be a sign of?</a:t>
            </a:r>
          </a:p>
        </p:txBody>
      </p:sp>
    </p:spTree>
    <p:extLst>
      <p:ext uri="{BB962C8B-B14F-4D97-AF65-F5344CB8AC3E}">
        <p14:creationId xmlns:p14="http://schemas.microsoft.com/office/powerpoint/2010/main" val="1712129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DEE9CAA1-F224-8291-E4B1-45825D488418}"/>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9E88A461-5AFA-4529-D3D4-FC87154BB451}"/>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1D88D2BC-2CDC-9820-60C0-65201AAAEAE2}"/>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Answer 9</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10FBD79D-6FE9-9DAA-A95C-D09503425A89}"/>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2F2ED19B-26E7-827F-E5A8-A419B0FFBAE7}"/>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72571D93-6948-EAD6-8A34-33BCC62F1F67}"/>
              </a:ext>
            </a:extLst>
          </p:cNvPr>
          <p:cNvSpPr>
            <a:spLocks noGrp="1"/>
          </p:cNvSpPr>
          <p:nvPr>
            <p:ph type="body" idx="1"/>
          </p:nvPr>
        </p:nvSpPr>
        <p:spPr>
          <a:xfrm>
            <a:off x="-3552496" y="218545"/>
            <a:ext cx="11913703" cy="5771850"/>
          </a:xfrm>
        </p:spPr>
        <p:txBody>
          <a:bodyPr>
            <a:normAutofit/>
          </a:bodyPr>
          <a:lstStyle/>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br>
              <a:rPr lang="en-GB" sz="4000" dirty="0"/>
            </a:br>
            <a:r>
              <a:rPr lang="en-GB" sz="4000" dirty="0"/>
              <a:t>Atrial Fibrillation</a:t>
            </a:r>
          </a:p>
        </p:txBody>
      </p:sp>
      <p:pic>
        <p:nvPicPr>
          <p:cNvPr id="5122" name="Picture 2" descr="Atrial Fibrillation (AF)">
            <a:extLst>
              <a:ext uri="{FF2B5EF4-FFF2-40B4-BE49-F238E27FC236}">
                <a16:creationId xmlns:a16="http://schemas.microsoft.com/office/drawing/2014/main" id="{C9CC9CB4-4F28-5557-5AB9-5AACC05E9C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8712" y="1817835"/>
            <a:ext cx="5860612" cy="4458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299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295438E6-14B6-90CE-112D-607B77298D06}"/>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22AF4DE4-A7F5-229F-8591-F33A381146AD}"/>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C33D85E7-6349-A513-93E8-A69649369D39}"/>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Question 10</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408C25AE-8217-085F-A197-1B98E33779D6}"/>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DFE13AE1-F864-A19F-09BB-507E01DEEB21}"/>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C15A13D7-DE93-F39D-6D9E-13446C40ACDB}"/>
              </a:ext>
            </a:extLst>
          </p:cNvPr>
          <p:cNvSpPr>
            <a:spLocks noGrp="1"/>
          </p:cNvSpPr>
          <p:nvPr>
            <p:ph type="body" idx="1"/>
          </p:nvPr>
        </p:nvSpPr>
        <p:spPr>
          <a:xfrm>
            <a:off x="1" y="1382712"/>
            <a:ext cx="11913703" cy="5771850"/>
          </a:xfrm>
        </p:spPr>
        <p:txBody>
          <a:bodyPr>
            <a:normAutofit/>
          </a:bodyPr>
          <a:lstStyle/>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br>
              <a:rPr lang="en-GB" sz="4000" dirty="0"/>
            </a:br>
            <a:r>
              <a:rPr lang="en-GB" sz="4000" dirty="0"/>
              <a:t>What is the unique characteristic of cardiac muscle?</a:t>
            </a:r>
          </a:p>
        </p:txBody>
      </p:sp>
    </p:spTree>
    <p:extLst>
      <p:ext uri="{BB962C8B-B14F-4D97-AF65-F5344CB8AC3E}">
        <p14:creationId xmlns:p14="http://schemas.microsoft.com/office/powerpoint/2010/main" val="2658743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0ABAAC48-6755-26F2-3B54-6DD46CE2965C}"/>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52DCB8AB-9051-9DAC-EA08-2C8F6001FBFA}"/>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F5774BE9-ACC2-64AE-4AAA-A5090463168F}"/>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Answer 10</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182C8F7E-A710-FFAB-8816-C025CE236A9A}"/>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E82FB0E1-DBF4-5BB9-7382-D8CCC167BAE8}"/>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C5F68C83-0795-65B9-3775-319B2EDF40EB}"/>
              </a:ext>
            </a:extLst>
          </p:cNvPr>
          <p:cNvSpPr>
            <a:spLocks noGrp="1"/>
          </p:cNvSpPr>
          <p:nvPr>
            <p:ph type="body" idx="1"/>
          </p:nvPr>
        </p:nvSpPr>
        <p:spPr>
          <a:xfrm>
            <a:off x="1" y="-158977"/>
            <a:ext cx="11913703" cy="5771850"/>
          </a:xfrm>
        </p:spPr>
        <p:txBody>
          <a:bodyPr>
            <a:normAutofit/>
          </a:bodyPr>
          <a:lstStyle/>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br>
              <a:rPr lang="en-GB" sz="4000" dirty="0"/>
            </a:br>
            <a:r>
              <a:rPr lang="en-GB" dirty="0"/>
              <a:t>Presence of intercalated discs found between muscle fibres. </a:t>
            </a:r>
          </a:p>
          <a:p>
            <a:pPr marL="114300" indent="0" algn="ctr">
              <a:buNone/>
            </a:pPr>
            <a:r>
              <a:rPr lang="en-GB" dirty="0"/>
              <a:t>They hold adjacent</a:t>
            </a:r>
          </a:p>
          <a:p>
            <a:pPr marL="114300" indent="0" algn="ctr">
              <a:buNone/>
            </a:pPr>
            <a:r>
              <a:rPr lang="en-GB" dirty="0"/>
              <a:t>cells together by providing sites of strong adhesion.</a:t>
            </a:r>
          </a:p>
        </p:txBody>
      </p:sp>
      <p:pic>
        <p:nvPicPr>
          <p:cNvPr id="2050" name="Picture 2" descr="Intercalated Discs | Components, Function &amp; Location - Video &amp; Lesson  Transcript | Study.com">
            <a:extLst>
              <a:ext uri="{FF2B5EF4-FFF2-40B4-BE49-F238E27FC236}">
                <a16:creationId xmlns:a16="http://schemas.microsoft.com/office/drawing/2014/main" id="{82E5D533-06C4-68DA-5EA5-E8FEE051D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8977" y="3035300"/>
            <a:ext cx="4445000" cy="382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05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85C67A50-0DA8-1D9E-F02C-CA2EAF7CADE4}"/>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6FA8930A-7612-FD04-BF28-E89C0AA3C2BC}"/>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0F7DF30A-11DE-8B71-E343-6ADEB053AFFA}"/>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Question 11 </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F9E06EF5-ADE3-C2CB-6004-351000A869C5}"/>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CDB0F34B-B05B-37DF-8CB8-B8F44F70CB10}"/>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52C12930-24D8-F8B3-D0EF-DCC416DF1D4D}"/>
              </a:ext>
            </a:extLst>
          </p:cNvPr>
          <p:cNvSpPr>
            <a:spLocks noGrp="1"/>
          </p:cNvSpPr>
          <p:nvPr>
            <p:ph type="body" idx="1"/>
          </p:nvPr>
        </p:nvSpPr>
        <p:spPr>
          <a:xfrm>
            <a:off x="1" y="1382712"/>
            <a:ext cx="11913703" cy="5771850"/>
          </a:xfrm>
        </p:spPr>
        <p:txBody>
          <a:bodyPr>
            <a:normAutofit/>
          </a:bodyPr>
          <a:lstStyle/>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br>
              <a:rPr lang="en-GB" sz="4000" dirty="0"/>
            </a:br>
            <a:r>
              <a:rPr lang="en-GB" sz="4000" dirty="0"/>
              <a:t>Briefly describe foetal circulation.</a:t>
            </a:r>
          </a:p>
        </p:txBody>
      </p:sp>
    </p:spTree>
    <p:extLst>
      <p:ext uri="{BB962C8B-B14F-4D97-AF65-F5344CB8AC3E}">
        <p14:creationId xmlns:p14="http://schemas.microsoft.com/office/powerpoint/2010/main" val="31921518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FBAEC31C-FDC1-4A38-F3D6-4A91AC8F0C0C}"/>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322D895C-D8A1-4E05-2F2D-E90D7D3DCB7A}"/>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42DAA837-E026-F5B7-438F-4BE6582A44A6}"/>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Answer 11</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5D3ED031-4217-A817-6D7C-C2E0F3A28D80}"/>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08F5F9EA-831A-1EC6-D16A-251F8AB9C366}"/>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497DA284-1138-9E07-54D5-AE9BD106FBC9}"/>
              </a:ext>
            </a:extLst>
          </p:cNvPr>
          <p:cNvSpPr>
            <a:spLocks noGrp="1"/>
          </p:cNvSpPr>
          <p:nvPr>
            <p:ph type="body" idx="1"/>
          </p:nvPr>
        </p:nvSpPr>
        <p:spPr>
          <a:xfrm>
            <a:off x="128638" y="772851"/>
            <a:ext cx="6755638" cy="5771850"/>
          </a:xfrm>
        </p:spPr>
        <p:txBody>
          <a:bodyPr>
            <a:normAutofit fontScale="92500" lnSpcReduction="20000"/>
          </a:bodyPr>
          <a:lstStyle/>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br>
              <a:rPr lang="en-GB" sz="4000" dirty="0"/>
            </a:br>
            <a:r>
              <a:rPr lang="en-GB" dirty="0"/>
              <a:t>Maternal circulation -&gt; </a:t>
            </a:r>
          </a:p>
          <a:p>
            <a:pPr marL="114300" indent="0" algn="ctr">
              <a:buNone/>
            </a:pPr>
            <a:r>
              <a:rPr lang="en-GB" dirty="0"/>
              <a:t>umbilical vein (oxygenated blood) -&gt;</a:t>
            </a:r>
          </a:p>
          <a:p>
            <a:pPr marL="114300" indent="0" algn="ctr">
              <a:buNone/>
            </a:pPr>
            <a:r>
              <a:rPr lang="en-GB" dirty="0"/>
              <a:t> ductus venosus - &gt;</a:t>
            </a:r>
          </a:p>
          <a:p>
            <a:pPr marL="114300" indent="0" algn="ctr">
              <a:buNone/>
            </a:pPr>
            <a:r>
              <a:rPr lang="en-GB" dirty="0"/>
              <a:t>IVC - &gt;</a:t>
            </a:r>
          </a:p>
          <a:p>
            <a:pPr marL="114300" indent="0" algn="ctr">
              <a:buNone/>
            </a:pPr>
            <a:r>
              <a:rPr lang="en-GB" dirty="0"/>
              <a:t>RA -&gt;</a:t>
            </a:r>
          </a:p>
          <a:p>
            <a:pPr marL="114300" indent="0" algn="ctr">
              <a:buNone/>
            </a:pPr>
            <a:r>
              <a:rPr lang="en-GB" dirty="0"/>
              <a:t> LA/RV -&gt;</a:t>
            </a:r>
          </a:p>
          <a:p>
            <a:pPr marL="114300" indent="0" algn="ctr">
              <a:buNone/>
            </a:pPr>
            <a:r>
              <a:rPr lang="en-GB" dirty="0"/>
              <a:t> aorta -&gt;</a:t>
            </a:r>
          </a:p>
          <a:p>
            <a:pPr marL="114300" indent="0" algn="ctr">
              <a:buNone/>
            </a:pPr>
            <a:r>
              <a:rPr lang="en-GB" dirty="0"/>
              <a:t> umbilical artery (deoxygenated</a:t>
            </a:r>
          </a:p>
          <a:p>
            <a:pPr marL="114300" indent="0" algn="ctr">
              <a:buNone/>
            </a:pPr>
            <a:r>
              <a:rPr lang="en-GB" dirty="0"/>
              <a:t>blood) -&gt;</a:t>
            </a:r>
          </a:p>
          <a:p>
            <a:pPr marL="114300" indent="0" algn="ctr">
              <a:buNone/>
            </a:pPr>
            <a:r>
              <a:rPr lang="en-GB" dirty="0"/>
              <a:t> maternal circulation</a:t>
            </a:r>
          </a:p>
        </p:txBody>
      </p:sp>
      <p:pic>
        <p:nvPicPr>
          <p:cNvPr id="3076" name="Picture 4" descr="Schematic drawing of the fetal circulation. Red indicates blood with a... |  Download Scientific Diagram">
            <a:extLst>
              <a:ext uri="{FF2B5EF4-FFF2-40B4-BE49-F238E27FC236}">
                <a16:creationId xmlns:a16="http://schemas.microsoft.com/office/drawing/2014/main" id="{80A6FE7A-1D7C-BFB5-A8BA-E8E86F9279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3735" y="1899105"/>
            <a:ext cx="5677654" cy="412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525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C6401373-962B-D3E9-9465-C99495E5C6E8}"/>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5008C795-0A0C-55DD-7D1E-B0BF8C2E8E1D}"/>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9FBF5058-5758-2F48-FBA8-64FC440C6C63}"/>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Question 12 </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53B1BBD4-C165-180E-411C-C2023E967EA0}"/>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6728F86B-BF32-92CD-B6EF-395770EA77A0}"/>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42DEC2BF-A000-7586-4FF5-A5E5470657A3}"/>
              </a:ext>
            </a:extLst>
          </p:cNvPr>
          <p:cNvSpPr>
            <a:spLocks noGrp="1"/>
          </p:cNvSpPr>
          <p:nvPr>
            <p:ph type="body" idx="1"/>
          </p:nvPr>
        </p:nvSpPr>
        <p:spPr>
          <a:xfrm>
            <a:off x="1" y="1382712"/>
            <a:ext cx="11913703" cy="5771850"/>
          </a:xfrm>
        </p:spPr>
        <p:txBody>
          <a:bodyPr>
            <a:normAutofit/>
          </a:bodyPr>
          <a:lstStyle/>
          <a:p>
            <a:pPr marL="114300" indent="0">
              <a:buNone/>
            </a:pPr>
            <a:endParaRPr lang="en-GB" sz="2000" b="1" i="0" u="none" strike="noStrike" dirty="0">
              <a:solidFill>
                <a:srgbClr val="1F1F1F"/>
              </a:solidFill>
              <a:effectLst/>
              <a:latin typeface="Google Sans"/>
            </a:endParaRPr>
          </a:p>
          <a:p>
            <a:pPr marL="114300" indent="0" algn="ctr">
              <a:buNone/>
            </a:pPr>
            <a:br>
              <a:rPr lang="en-GB" sz="4000" dirty="0"/>
            </a:br>
            <a:r>
              <a:rPr lang="en-GB" sz="4000" dirty="0"/>
              <a:t> </a:t>
            </a:r>
            <a:r>
              <a:rPr lang="en-GB" sz="4000" b="1" dirty="0"/>
              <a:t>Which of these is not a layer in the arterial wall?</a:t>
            </a:r>
          </a:p>
          <a:p>
            <a:pPr marL="114300" indent="0" algn="ctr">
              <a:buNone/>
            </a:pPr>
            <a:r>
              <a:rPr lang="en-GB" sz="4000" dirty="0"/>
              <a:t>a) Serosa</a:t>
            </a:r>
          </a:p>
          <a:p>
            <a:pPr marL="114300" indent="0" algn="ctr">
              <a:buNone/>
            </a:pPr>
            <a:r>
              <a:rPr lang="en-GB" sz="4000" dirty="0"/>
              <a:t>b) Tunica intima</a:t>
            </a:r>
          </a:p>
          <a:p>
            <a:pPr marL="114300" indent="0" algn="ctr">
              <a:buNone/>
            </a:pPr>
            <a:r>
              <a:rPr lang="en-GB" sz="4000" dirty="0"/>
              <a:t>c) Tunica media</a:t>
            </a:r>
          </a:p>
          <a:p>
            <a:pPr marL="114300" indent="0" algn="ctr">
              <a:buNone/>
            </a:pPr>
            <a:r>
              <a:rPr lang="en-GB" sz="4000" dirty="0"/>
              <a:t>d) Tunica externa/adventitia</a:t>
            </a:r>
          </a:p>
        </p:txBody>
      </p:sp>
    </p:spTree>
    <p:extLst>
      <p:ext uri="{BB962C8B-B14F-4D97-AF65-F5344CB8AC3E}">
        <p14:creationId xmlns:p14="http://schemas.microsoft.com/office/powerpoint/2010/main" val="7681043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29E94625-A87B-010B-B3D2-747F7D3521F9}"/>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9A537AA9-1AED-EEE4-4567-C28C1E9B59A8}"/>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CB0840D9-B12A-8A53-6F08-4BB1102B92D6}"/>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Answer 12 </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97C374DB-374F-07E1-2763-A46C58AF3385}"/>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05780819-21E6-29C2-57D2-E9770FF4DDEA}"/>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A00B5D55-3EA7-E968-01CF-CED2FE9A7306}"/>
              </a:ext>
            </a:extLst>
          </p:cNvPr>
          <p:cNvSpPr>
            <a:spLocks noGrp="1"/>
          </p:cNvSpPr>
          <p:nvPr>
            <p:ph type="body" idx="1"/>
          </p:nvPr>
        </p:nvSpPr>
        <p:spPr>
          <a:xfrm>
            <a:off x="0" y="685052"/>
            <a:ext cx="3762702" cy="1815307"/>
          </a:xfrm>
        </p:spPr>
        <p:txBody>
          <a:bodyPr>
            <a:normAutofit fontScale="77500" lnSpcReduction="20000"/>
          </a:bodyPr>
          <a:lstStyle/>
          <a:p>
            <a:pPr marL="114300" indent="0">
              <a:buNone/>
            </a:pPr>
            <a:endParaRPr lang="en-GB" sz="2000" b="1" i="0" u="none" strike="noStrike" dirty="0">
              <a:solidFill>
                <a:srgbClr val="1F1F1F"/>
              </a:solidFill>
              <a:effectLst/>
              <a:latin typeface="Google Sans"/>
            </a:endParaRPr>
          </a:p>
          <a:p>
            <a:pPr marL="114300" indent="0" algn="ctr">
              <a:buNone/>
            </a:pPr>
            <a:endParaRPr lang="en-GB" b="1" dirty="0">
              <a:solidFill>
                <a:srgbClr val="1F1F1F"/>
              </a:solidFill>
              <a:latin typeface="Google Sans"/>
            </a:endParaRPr>
          </a:p>
          <a:p>
            <a:pPr marL="114300" indent="0" algn="ctr">
              <a:buNone/>
            </a:pPr>
            <a:br>
              <a:rPr lang="en-GB" sz="4000" dirty="0"/>
            </a:br>
            <a:r>
              <a:rPr lang="en-GB" sz="4000" dirty="0"/>
              <a:t>Answer = A (serosa)</a:t>
            </a:r>
          </a:p>
        </p:txBody>
      </p:sp>
      <p:pic>
        <p:nvPicPr>
          <p:cNvPr id="3" name="Picture 2" descr="A diagram of the internal organs&#10;&#10;Description automatically generated">
            <a:extLst>
              <a:ext uri="{FF2B5EF4-FFF2-40B4-BE49-F238E27FC236}">
                <a16:creationId xmlns:a16="http://schemas.microsoft.com/office/drawing/2014/main" id="{E45763E5-11FA-78EC-EB7D-E605AF6A5A30}"/>
              </a:ext>
            </a:extLst>
          </p:cNvPr>
          <p:cNvPicPr>
            <a:picLocks noChangeAspect="1"/>
          </p:cNvPicPr>
          <p:nvPr/>
        </p:nvPicPr>
        <p:blipFill>
          <a:blip r:embed="rId4"/>
          <a:stretch>
            <a:fillRect/>
          </a:stretch>
        </p:blipFill>
        <p:spPr>
          <a:xfrm>
            <a:off x="4114800" y="1464167"/>
            <a:ext cx="7772400" cy="5098294"/>
          </a:xfrm>
          <a:prstGeom prst="rect">
            <a:avLst/>
          </a:prstGeom>
        </p:spPr>
      </p:pic>
    </p:spTree>
    <p:extLst>
      <p:ext uri="{BB962C8B-B14F-4D97-AF65-F5344CB8AC3E}">
        <p14:creationId xmlns:p14="http://schemas.microsoft.com/office/powerpoint/2010/main" val="5625260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DB6DABC5-977A-F857-F7EB-A55D1E0D7FA2}"/>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6BA194AD-A1AB-D7F6-808A-3BA486B8EB70}"/>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4195380A-F55B-A5EF-80CB-B4CC19668F11}"/>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Question 13 </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C8F7103B-C861-F654-73D8-418888774874}"/>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CD226CD2-3B7F-0379-552E-0D9850764FA2}"/>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6" name="Text Placeholder 5">
            <a:extLst>
              <a:ext uri="{FF2B5EF4-FFF2-40B4-BE49-F238E27FC236}">
                <a16:creationId xmlns:a16="http://schemas.microsoft.com/office/drawing/2014/main" id="{53DA3009-9E26-2B25-FAA3-597EA5223B91}"/>
              </a:ext>
            </a:extLst>
          </p:cNvPr>
          <p:cNvSpPr>
            <a:spLocks noGrp="1"/>
          </p:cNvSpPr>
          <p:nvPr>
            <p:ph type="body" idx="1"/>
          </p:nvPr>
        </p:nvSpPr>
        <p:spPr>
          <a:xfrm>
            <a:off x="838200" y="1825625"/>
            <a:ext cx="10313276" cy="4351338"/>
          </a:xfrm>
        </p:spPr>
        <p:txBody>
          <a:bodyPr>
            <a:normAutofit fontScale="77500" lnSpcReduction="20000"/>
          </a:bodyPr>
          <a:lstStyle/>
          <a:p>
            <a:pPr marL="114300" indent="0" algn="ctr">
              <a:buNone/>
            </a:pPr>
            <a:r>
              <a:rPr lang="en-GB" dirty="0"/>
              <a:t>A 25-year-old male sustains a deep laceration on his arm during a fall. Bleeding</a:t>
            </a:r>
          </a:p>
          <a:p>
            <a:pPr marL="114300" indent="0" algn="ctr">
              <a:buNone/>
            </a:pPr>
            <a:r>
              <a:rPr lang="en-GB" dirty="0"/>
              <a:t>is brisk, so you apply direct pressure and activate emergency services. While waiting</a:t>
            </a:r>
          </a:p>
          <a:p>
            <a:pPr marL="114300" indent="0" algn="ctr">
              <a:buNone/>
            </a:pPr>
            <a:r>
              <a:rPr lang="en-GB" dirty="0"/>
              <a:t>for the ambulance, you consider the body’s clotting mechanisms.</a:t>
            </a:r>
          </a:p>
          <a:p>
            <a:pPr marL="114300" indent="0" algn="ctr">
              <a:buNone/>
            </a:pPr>
            <a:r>
              <a:rPr lang="en-GB" dirty="0"/>
              <a:t>Which of the following factors is NOT directly involved in the intrinsic pathway of the</a:t>
            </a:r>
          </a:p>
          <a:p>
            <a:pPr marL="114300" indent="0" algn="ctr">
              <a:buNone/>
            </a:pPr>
            <a:r>
              <a:rPr lang="en-GB" dirty="0"/>
              <a:t>coagulation cascade?</a:t>
            </a:r>
          </a:p>
          <a:p>
            <a:pPr marL="114300" indent="0" algn="ctr">
              <a:buNone/>
            </a:pPr>
            <a:endParaRPr lang="en-GB" dirty="0"/>
          </a:p>
          <a:p>
            <a:pPr marL="114300" indent="0" algn="ctr">
              <a:buNone/>
            </a:pPr>
            <a:r>
              <a:rPr lang="en-GB" dirty="0"/>
              <a:t>A) Factor VIII (FVIII)</a:t>
            </a:r>
          </a:p>
          <a:p>
            <a:pPr marL="114300" indent="0" algn="ctr">
              <a:buNone/>
            </a:pPr>
            <a:r>
              <a:rPr lang="en-GB" dirty="0"/>
              <a:t>B) Factor IX (FIX)</a:t>
            </a:r>
          </a:p>
          <a:p>
            <a:pPr marL="114300" indent="0" algn="ctr">
              <a:buNone/>
            </a:pPr>
            <a:r>
              <a:rPr lang="en-GB" dirty="0"/>
              <a:t>C) Tissue factor (TF)</a:t>
            </a:r>
          </a:p>
          <a:p>
            <a:pPr marL="114300" indent="0" algn="ctr">
              <a:buNone/>
            </a:pPr>
            <a:r>
              <a:rPr lang="en-GB" dirty="0"/>
              <a:t>D) Contact with subendothelium</a:t>
            </a:r>
          </a:p>
          <a:p>
            <a:pPr marL="114300" indent="0" algn="ctr">
              <a:buNone/>
            </a:pPr>
            <a:r>
              <a:rPr lang="en-GB" dirty="0"/>
              <a:t>E) Activated platelet phospholipids</a:t>
            </a:r>
          </a:p>
        </p:txBody>
      </p:sp>
    </p:spTree>
    <p:extLst>
      <p:ext uri="{BB962C8B-B14F-4D97-AF65-F5344CB8AC3E}">
        <p14:creationId xmlns:p14="http://schemas.microsoft.com/office/powerpoint/2010/main" val="1187394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844F4298-54CC-290A-B11A-9FB7596816D1}"/>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82853601-8FB8-A589-1602-9EC570EB620D}"/>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4A813F52-5F4A-2863-E402-B77A261055B7}"/>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Answer 13 </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CB19DCA2-2F72-5A8B-F28B-0CF9B81B8B14}"/>
              </a:ext>
            </a:extLst>
          </p:cNvPr>
          <p:cNvSpPr txBox="1"/>
          <p:nvPr/>
        </p:nvSpPr>
        <p:spPr>
          <a:xfrm>
            <a:off x="1328023" y="6562461"/>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348CEF7D-7D60-CAC9-A469-F9C4EC43E1AF}"/>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65EA35AA-B7CD-B930-3971-2BB48216AAC3}"/>
              </a:ext>
            </a:extLst>
          </p:cNvPr>
          <p:cNvSpPr>
            <a:spLocks noGrp="1"/>
          </p:cNvSpPr>
          <p:nvPr>
            <p:ph type="body" idx="1"/>
          </p:nvPr>
        </p:nvSpPr>
        <p:spPr>
          <a:xfrm>
            <a:off x="0" y="527579"/>
            <a:ext cx="4246179" cy="1710266"/>
          </a:xfrm>
        </p:spPr>
        <p:txBody>
          <a:bodyPr>
            <a:normAutofit fontScale="85000" lnSpcReduction="10000"/>
          </a:bodyPr>
          <a:lstStyle/>
          <a:p>
            <a:pPr marL="114300" indent="0">
              <a:buNone/>
            </a:pPr>
            <a:endParaRPr lang="en-GB" sz="1400" b="1" i="0" u="none" strike="noStrike" dirty="0">
              <a:solidFill>
                <a:srgbClr val="1F1F1F"/>
              </a:solidFill>
              <a:effectLst/>
              <a:latin typeface="Google Sans"/>
            </a:endParaRPr>
          </a:p>
          <a:p>
            <a:pPr marL="114300" indent="0" algn="ctr">
              <a:buNone/>
            </a:pPr>
            <a:endParaRPr lang="en-GB" sz="2000" b="1" dirty="0">
              <a:solidFill>
                <a:srgbClr val="1F1F1F"/>
              </a:solidFill>
              <a:latin typeface="Google Sans"/>
            </a:endParaRPr>
          </a:p>
          <a:p>
            <a:pPr marL="114300" indent="0" algn="ctr">
              <a:buNone/>
            </a:pPr>
            <a:br>
              <a:rPr lang="en-GB" sz="3200" dirty="0"/>
            </a:br>
            <a:r>
              <a:rPr lang="en-GB" sz="3200" dirty="0"/>
              <a:t>Answer = C (Tissue factor)</a:t>
            </a:r>
          </a:p>
        </p:txBody>
      </p:sp>
      <p:sp>
        <p:nvSpPr>
          <p:cNvPr id="3" name="TextBox 2">
            <a:extLst>
              <a:ext uri="{FF2B5EF4-FFF2-40B4-BE49-F238E27FC236}">
                <a16:creationId xmlns:a16="http://schemas.microsoft.com/office/drawing/2014/main" id="{669E668D-71DD-1490-E8E6-693E9A5FBBE3}"/>
              </a:ext>
            </a:extLst>
          </p:cNvPr>
          <p:cNvSpPr txBox="1"/>
          <p:nvPr/>
        </p:nvSpPr>
        <p:spPr>
          <a:xfrm>
            <a:off x="5444360" y="1654910"/>
            <a:ext cx="6096000" cy="4185761"/>
          </a:xfrm>
          <a:prstGeom prst="rect">
            <a:avLst/>
          </a:prstGeom>
          <a:noFill/>
        </p:spPr>
        <p:txBody>
          <a:bodyPr wrap="square">
            <a:spAutoFit/>
          </a:bodyPr>
          <a:lstStyle/>
          <a:p>
            <a:pPr algn="ctr"/>
            <a:r>
              <a:rPr lang="en-GB" b="1" dirty="0"/>
              <a:t>The intrinsic pathway of the coagulation cascade is activated by contact with subendothelium (exposed basement membrane) following vascular injury. This triggers a series of enzyme activations involving Factors XII, XI, IX, VIII, X, and ultimately leading to thrombin generation.</a:t>
            </a:r>
          </a:p>
          <a:p>
            <a:endParaRPr lang="en-GB" dirty="0"/>
          </a:p>
          <a:p>
            <a:pPr marL="285750" indent="-285750">
              <a:buFont typeface="Arial" panose="020B0604020202020204" pitchFamily="34" charset="0"/>
              <a:buChar char="•"/>
            </a:pPr>
            <a:r>
              <a:rPr lang="en-GB" dirty="0"/>
              <a:t>Factor VIII (FVIII) and Factor IX (FIX) are essential components of the</a:t>
            </a:r>
          </a:p>
          <a:p>
            <a:r>
              <a:rPr lang="en-GB" dirty="0"/>
              <a:t>intrinsic pathway.</a:t>
            </a:r>
          </a:p>
          <a:p>
            <a:endParaRPr lang="en-GB" dirty="0"/>
          </a:p>
          <a:p>
            <a:pPr marL="285750" indent="-285750">
              <a:buFont typeface="Arial" panose="020B0604020202020204" pitchFamily="34" charset="0"/>
              <a:buChar char="•"/>
            </a:pPr>
            <a:r>
              <a:rPr lang="en-GB" dirty="0"/>
              <a:t> Tissue factor (TF), however, is the key initiator of the extrinsic pathway, activated by damaged tissues and not directly involved in the intrinsic cascade.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Activated platelet phospholipids play a role in amplifying both the intrinsic and extrinsic pathways, providing a surface for factor assembly and activation.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Contact with subendothelium triggers the intrinsic pathway by activating</a:t>
            </a:r>
          </a:p>
          <a:p>
            <a:r>
              <a:rPr lang="en-GB" dirty="0"/>
              <a:t>Factor XII, the initial step in the cascade.</a:t>
            </a:r>
          </a:p>
        </p:txBody>
      </p:sp>
      <p:pic>
        <p:nvPicPr>
          <p:cNvPr id="4098" name="Picture 2" descr="Schematic of the blood coagulation cascade. Activation of the... | Download  Scientific Diagram">
            <a:extLst>
              <a:ext uri="{FF2B5EF4-FFF2-40B4-BE49-F238E27FC236}">
                <a16:creationId xmlns:a16="http://schemas.microsoft.com/office/drawing/2014/main" id="{9CD59242-DB71-7EF1-C68A-9202C0DE3F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284" y="2422194"/>
            <a:ext cx="4094985" cy="295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497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18B9EE4D-6B0D-1C39-94AE-EE719387BA58}"/>
            </a:ext>
          </a:extLst>
        </p:cNvPr>
        <p:cNvGrpSpPr/>
        <p:nvPr/>
      </p:nvGrpSpPr>
      <p:grpSpPr>
        <a:xfrm>
          <a:off x="0" y="0"/>
          <a:ext cx="0" cy="0"/>
          <a:chOff x="0" y="0"/>
          <a:chExt cx="0" cy="0"/>
        </a:xfrm>
      </p:grpSpPr>
      <p:sp>
        <p:nvSpPr>
          <p:cNvPr id="122" name="Google Shape;122;p17">
            <a:extLst>
              <a:ext uri="{FF2B5EF4-FFF2-40B4-BE49-F238E27FC236}">
                <a16:creationId xmlns:a16="http://schemas.microsoft.com/office/drawing/2014/main" id="{05C19670-1F6F-072A-0F67-C31BBA3C95B4}"/>
              </a:ext>
            </a:extLst>
          </p:cNvPr>
          <p:cNvSpPr txBox="1">
            <a:spLocks noGrp="1"/>
          </p:cNvSpPr>
          <p:nvPr>
            <p:ph type="body" idx="1"/>
          </p:nvPr>
        </p:nvSpPr>
        <p:spPr>
          <a:xfrm>
            <a:off x="1198408" y="1382712"/>
            <a:ext cx="10273861" cy="4525963"/>
          </a:xfrm>
          <a:prstGeom prst="rect">
            <a:avLst/>
          </a:prstGeom>
          <a:noFill/>
          <a:ln>
            <a:noFill/>
          </a:ln>
        </p:spPr>
        <p:txBody>
          <a:bodyPr spcFirstLastPara="1" wrap="square" lIns="91425" tIns="91425" rIns="91425" bIns="91425" anchor="t" anchorCtr="0">
            <a:noAutofit/>
          </a:bodyPr>
          <a:lstStyle/>
          <a:p>
            <a:pPr marL="114300" indent="0" algn="l">
              <a:buNone/>
            </a:pPr>
            <a:r>
              <a:rPr lang="en-GB" b="0" i="0" u="none" strike="noStrike" dirty="0">
                <a:solidFill>
                  <a:srgbClr val="1F1F1F"/>
                </a:solidFill>
                <a:effectLst/>
                <a:latin typeface="Google Sans"/>
              </a:rPr>
              <a:t>A healthy 20-year-old male presents for a routine check-up. During the physical examination, you are tasked with performing cardiac auscultation.</a:t>
            </a:r>
          </a:p>
          <a:p>
            <a:pPr marL="114300" indent="0" algn="l">
              <a:buNone/>
            </a:pPr>
            <a:endParaRPr lang="en-GB" b="0" i="0" u="none" strike="noStrike" dirty="0">
              <a:solidFill>
                <a:srgbClr val="1F1F1F"/>
              </a:solidFill>
              <a:effectLst/>
              <a:latin typeface="Google Sans"/>
            </a:endParaRPr>
          </a:p>
          <a:p>
            <a:pPr algn="l">
              <a:buFont typeface="+mj-lt"/>
              <a:buAutoNum type="arabicPeriod"/>
            </a:pPr>
            <a:r>
              <a:rPr lang="en-GB" sz="2400" b="0" i="0" u="none" strike="noStrike" dirty="0">
                <a:solidFill>
                  <a:srgbClr val="1F1F1F"/>
                </a:solidFill>
                <a:effectLst/>
                <a:latin typeface="Google Sans"/>
              </a:rPr>
              <a:t>Briefly describe the normal heart sounds (S1 &amp; S2) in terms of their timing, location, and characteristics. (1 point)</a:t>
            </a:r>
          </a:p>
          <a:p>
            <a:pPr algn="l">
              <a:buFont typeface="+mj-lt"/>
              <a:buAutoNum type="arabicPeriod"/>
            </a:pPr>
            <a:r>
              <a:rPr lang="en-GB" sz="2400" b="0" i="0" u="none" strike="noStrike" dirty="0">
                <a:solidFill>
                  <a:srgbClr val="1F1F1F"/>
                </a:solidFill>
                <a:effectLst/>
                <a:latin typeface="Google Sans"/>
              </a:rPr>
              <a:t>Using anatomical landmarks, identify the four main valve areas where you would auscultate for heart sounds. (2 points)</a:t>
            </a:r>
          </a:p>
          <a:p>
            <a:pPr algn="l">
              <a:buFont typeface="+mj-lt"/>
              <a:buAutoNum type="arabicPeriod"/>
            </a:pPr>
            <a:r>
              <a:rPr lang="en-GB" sz="2400" b="0" i="0" u="none" strike="noStrike" dirty="0">
                <a:solidFill>
                  <a:srgbClr val="1F1F1F"/>
                </a:solidFill>
                <a:effectLst/>
                <a:latin typeface="Google Sans"/>
              </a:rPr>
              <a:t>Explain the physiological events occurring in the heart that generate each of the normal heart sounds. (2 points)</a:t>
            </a:r>
          </a:p>
          <a:p>
            <a:pPr marL="342900" lvl="0" indent="0" algn="l" rtl="0">
              <a:lnSpc>
                <a:spcPct val="90000"/>
              </a:lnSpc>
              <a:spcBef>
                <a:spcPts val="0"/>
              </a:spcBef>
              <a:spcAft>
                <a:spcPts val="0"/>
              </a:spcAft>
              <a:buClr>
                <a:schemeClr val="dk1"/>
              </a:buClr>
              <a:buSzPts val="2800"/>
              <a:buNone/>
            </a:pPr>
            <a:endParaRPr dirty="0"/>
          </a:p>
        </p:txBody>
      </p:sp>
      <p:sp>
        <p:nvSpPr>
          <p:cNvPr id="124" name="Google Shape;124;p17">
            <a:extLst>
              <a:ext uri="{FF2B5EF4-FFF2-40B4-BE49-F238E27FC236}">
                <a16:creationId xmlns:a16="http://schemas.microsoft.com/office/drawing/2014/main" id="{0550C2B6-7769-4632-3B9A-F718E48E31F2}"/>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3F369C94-0B4F-066C-0A42-C12A4B3A609E}"/>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SAQ 1</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E04699CA-9FCF-7722-BF87-AD494B51F1CB}"/>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526C38FC-E7CE-C32F-6383-B2E6AB2A5CA8}"/>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extLst>
      <p:ext uri="{BB962C8B-B14F-4D97-AF65-F5344CB8AC3E}">
        <p14:creationId xmlns:p14="http://schemas.microsoft.com/office/powerpoint/2010/main" val="26045152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19"/>
          <p:cNvSpPr txBox="1"/>
          <p:nvPr/>
        </p:nvSpPr>
        <p:spPr>
          <a:xfrm>
            <a:off x="304800" y="239712"/>
            <a:ext cx="11555896"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3" name="Google Shape;143;p19"/>
          <p:cNvSpPr txBox="1"/>
          <p:nvPr/>
        </p:nvSpPr>
        <p:spPr>
          <a:xfrm>
            <a:off x="2711609" y="449706"/>
            <a:ext cx="46942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a:solidFill>
                  <a:schemeClr val="lt1"/>
                </a:solidFill>
                <a:latin typeface="Calibri"/>
                <a:ea typeface="Calibri"/>
                <a:cs typeface="Calibri"/>
                <a:sym typeface="Calibri"/>
              </a:rPr>
              <a:t>Conclusion</a:t>
            </a:r>
            <a:endParaRPr sz="1800" b="0" i="0" u="none" strike="noStrike" cap="none">
              <a:solidFill>
                <a:schemeClr val="dk1"/>
              </a:solidFill>
              <a:latin typeface="Calibri"/>
              <a:ea typeface="Calibri"/>
              <a:cs typeface="Calibri"/>
              <a:sym typeface="Calibri"/>
            </a:endParaRPr>
          </a:p>
        </p:txBody>
      </p:sp>
      <p:sp>
        <p:nvSpPr>
          <p:cNvPr id="144" name="Google Shape;144;p19"/>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45" name="Google Shape;145;p19"/>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4" name="Google Shape;113;p16">
            <a:extLst>
              <a:ext uri="{FF2B5EF4-FFF2-40B4-BE49-F238E27FC236}">
                <a16:creationId xmlns:a16="http://schemas.microsoft.com/office/drawing/2014/main" id="{C573D6AF-282D-A594-ED36-D3B28E670D79}"/>
              </a:ext>
            </a:extLst>
          </p:cNvPr>
          <p:cNvSpPr txBox="1">
            <a:spLocks noGrp="1"/>
          </p:cNvSpPr>
          <p:nvPr>
            <p:ph type="body" idx="1"/>
          </p:nvPr>
        </p:nvSpPr>
        <p:spPr>
          <a:xfrm>
            <a:off x="838200" y="1825625"/>
            <a:ext cx="10376338" cy="4351338"/>
          </a:xfrm>
          <a:prstGeom prst="rect">
            <a:avLst/>
          </a:prstGeom>
          <a:noFill/>
          <a:ln>
            <a:noFill/>
          </a:ln>
        </p:spPr>
        <p:txBody>
          <a:bodyPr spcFirstLastPara="1" wrap="square" lIns="91425" tIns="45700" rIns="91425" bIns="45700" anchor="t" anchorCtr="0">
            <a:noAutofit/>
          </a:bodyPr>
          <a:lstStyle/>
          <a:p>
            <a:pPr marL="0" indent="0">
              <a:spcBef>
                <a:spcPts val="0"/>
              </a:spcBef>
              <a:buSzPts val="2800"/>
              <a:buNone/>
            </a:pPr>
            <a:r>
              <a:rPr lang="en-GB" dirty="0"/>
              <a:t>In this session we have…</a:t>
            </a:r>
          </a:p>
          <a:p>
            <a:pPr marL="0" indent="0">
              <a:spcBef>
                <a:spcPts val="0"/>
              </a:spcBef>
              <a:buSzPts val="2800"/>
              <a:buNone/>
            </a:pPr>
            <a:endParaRPr lang="en-GB" dirty="0"/>
          </a:p>
          <a:p>
            <a:pPr indent="-457200">
              <a:spcBef>
                <a:spcPts val="0"/>
              </a:spcBef>
              <a:buSzPts val="2800"/>
            </a:pPr>
            <a:r>
              <a:rPr lang="en-GB" dirty="0"/>
              <a:t>Familiarised the concepts of SBA/SAQ style exam questions</a:t>
            </a:r>
          </a:p>
          <a:p>
            <a:pPr indent="-457200">
              <a:spcBef>
                <a:spcPts val="0"/>
              </a:spcBef>
              <a:buSzPts val="2800"/>
            </a:pPr>
            <a:endParaRPr lang="en-GB" dirty="0"/>
          </a:p>
          <a:p>
            <a:pPr indent="-457200">
              <a:spcBef>
                <a:spcPts val="0"/>
              </a:spcBef>
              <a:buSzPts val="2800"/>
            </a:pPr>
            <a:r>
              <a:rPr lang="en-GB" dirty="0"/>
              <a:t>Understood how to approach SBA/SAQ questions</a:t>
            </a:r>
          </a:p>
          <a:p>
            <a:pPr indent="-457200">
              <a:spcBef>
                <a:spcPts val="0"/>
              </a:spcBef>
              <a:buSzPts val="2800"/>
            </a:pPr>
            <a:endParaRPr lang="en-GB" dirty="0"/>
          </a:p>
          <a:p>
            <a:pPr indent="-457200">
              <a:spcBef>
                <a:spcPts val="0"/>
              </a:spcBef>
              <a:buSzPts val="2800"/>
            </a:pPr>
            <a:r>
              <a:rPr lang="en-GB" dirty="0"/>
              <a:t>Applied cardio knowledge to a series of exam style questions</a:t>
            </a:r>
          </a:p>
          <a:p>
            <a:pPr indent="-457200">
              <a:spcBef>
                <a:spcPts val="0"/>
              </a:spcBef>
              <a:buSzPts val="2800"/>
            </a:pP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p:nvPr/>
        </p:nvSpPr>
        <p:spPr>
          <a:xfrm>
            <a:off x="2711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51" name="Google Shape;151;p20"/>
          <p:cNvPicPr preferRelativeResize="0"/>
          <p:nvPr/>
        </p:nvPicPr>
        <p:blipFill rotWithShape="1">
          <a:blip r:embed="rId3">
            <a:alphaModFix/>
          </a:blip>
          <a:srcRect/>
          <a:stretch/>
        </p:blipFill>
        <p:spPr>
          <a:xfrm>
            <a:off x="1688387" y="5721614"/>
            <a:ext cx="1023223" cy="1026582"/>
          </a:xfrm>
          <a:prstGeom prst="rect">
            <a:avLst/>
          </a:prstGeom>
          <a:noFill/>
          <a:ln>
            <a:noFill/>
          </a:ln>
        </p:spPr>
      </p:pic>
      <p:sp>
        <p:nvSpPr>
          <p:cNvPr id="152" name="Google Shape;152;p20"/>
          <p:cNvSpPr txBox="1"/>
          <p:nvPr/>
        </p:nvSpPr>
        <p:spPr>
          <a:xfrm>
            <a:off x="4700364" y="79698"/>
            <a:ext cx="2791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a:solidFill>
                  <a:schemeClr val="dk1"/>
                </a:solidFill>
                <a:latin typeface="Calibri"/>
                <a:ea typeface="Calibri"/>
                <a:cs typeface="Calibri"/>
                <a:sym typeface="Calibri"/>
              </a:rPr>
              <a:t>Feedback</a:t>
            </a:r>
            <a:endParaRPr sz="1800" b="0" i="0" u="none" strike="noStrike" cap="none">
              <a:solidFill>
                <a:schemeClr val="dk1"/>
              </a:solidFill>
              <a:latin typeface="Calibri"/>
              <a:ea typeface="Calibri"/>
              <a:cs typeface="Calibri"/>
              <a:sym typeface="Calibri"/>
            </a:endParaRPr>
          </a:p>
        </p:txBody>
      </p:sp>
      <p:sp>
        <p:nvSpPr>
          <p:cNvPr id="153" name="Google Shape;153;p20"/>
          <p:cNvSpPr txBox="1"/>
          <p:nvPr/>
        </p:nvSpPr>
        <p:spPr>
          <a:xfrm>
            <a:off x="3647943" y="5609186"/>
            <a:ext cx="53859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phase reps add feedback link here </a:t>
            </a:r>
            <a:endParaRPr sz="2400" b="0" i="0" u="none" strike="noStrike" cap="none">
              <a:solidFill>
                <a:schemeClr val="dk1"/>
              </a:solidFill>
              <a:latin typeface="Calibri"/>
              <a:ea typeface="Calibri"/>
              <a:cs typeface="Calibri"/>
              <a:sym typeface="Calibri"/>
            </a:endParaRPr>
          </a:p>
        </p:txBody>
      </p:sp>
      <p:pic>
        <p:nvPicPr>
          <p:cNvPr id="154" name="Google Shape;154;p20"/>
          <p:cNvPicPr preferRelativeResize="0"/>
          <p:nvPr/>
        </p:nvPicPr>
        <p:blipFill rotWithShape="1">
          <a:blip r:embed="rId4">
            <a:alphaModFix/>
          </a:blip>
          <a:srcRect/>
          <a:stretch/>
        </p:blipFill>
        <p:spPr>
          <a:xfrm>
            <a:off x="2424473" y="964711"/>
            <a:ext cx="7832856" cy="4405963"/>
          </a:xfrm>
          <a:prstGeom prst="rect">
            <a:avLst/>
          </a:prstGeom>
          <a:noFill/>
          <a:ln>
            <a:noFill/>
          </a:ln>
        </p:spPr>
      </p:pic>
      <p:sp>
        <p:nvSpPr>
          <p:cNvPr id="155" name="Google Shape;155;p20"/>
          <p:cNvSpPr txBox="1"/>
          <p:nvPr/>
        </p:nvSpPr>
        <p:spPr>
          <a:xfrm>
            <a:off x="4252225" y="2563925"/>
            <a:ext cx="2898300" cy="13236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0" i="0" u="none" strike="noStrike" cap="none">
                <a:solidFill>
                  <a:schemeClr val="dk1"/>
                </a:solidFill>
                <a:latin typeface="Calibri"/>
                <a:ea typeface="Calibri"/>
                <a:cs typeface="Calibri"/>
                <a:sym typeface="Calibri"/>
              </a:rPr>
              <a:t>phase reps add QR code here - </a:t>
            </a:r>
            <a:r>
              <a:rPr lang="en-US" sz="1100" b="0" i="0" u="sng" strike="noStrike" cap="none">
                <a:solidFill>
                  <a:schemeClr val="hlink"/>
                </a:solidFill>
                <a:latin typeface="Calibri"/>
                <a:ea typeface="Calibri"/>
                <a:cs typeface="Calibri"/>
                <a:sym typeface="Calibri"/>
                <a:hlinkClick r:id="rId5"/>
              </a:rPr>
              <a:t>QR Code Generator (the-qrcode-generator.com)</a:t>
            </a:r>
            <a:endParaRPr sz="2900" b="0" i="0" u="none" strike="noStrike" cap="none">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1"/>
          <p:cNvPicPr preferRelativeResize="0"/>
          <p:nvPr/>
        </p:nvPicPr>
        <p:blipFill rotWithShape="1">
          <a:blip r:embed="rId3">
            <a:alphaModFix/>
          </a:blip>
          <a:srcRect r="3646"/>
          <a:stretch/>
        </p:blipFill>
        <p:spPr>
          <a:xfrm>
            <a:off x="2998243" y="0"/>
            <a:ext cx="6134099" cy="6858000"/>
          </a:xfrm>
          <a:prstGeom prst="rect">
            <a:avLst/>
          </a:prstGeom>
          <a:noFill/>
          <a:ln w="9525" cap="flat" cmpd="sng">
            <a:solidFill>
              <a:srgbClr val="293267"/>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SAQ 1</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52D5A3FF-069D-3B2C-504F-25470527DE14}"/>
              </a:ext>
            </a:extLst>
          </p:cNvPr>
          <p:cNvSpPr>
            <a:spLocks noGrp="1"/>
          </p:cNvSpPr>
          <p:nvPr>
            <p:ph type="body" idx="1"/>
          </p:nvPr>
        </p:nvSpPr>
        <p:spPr>
          <a:xfrm>
            <a:off x="304800" y="1774826"/>
            <a:ext cx="6437148" cy="4351338"/>
          </a:xfrm>
        </p:spPr>
        <p:txBody>
          <a:bodyPr/>
          <a:lstStyle/>
          <a:p>
            <a:pPr algn="l">
              <a:buFont typeface="Arial" panose="020B0604020202020204" pitchFamily="34" charset="0"/>
              <a:buChar char="•"/>
            </a:pPr>
            <a:r>
              <a:rPr lang="en-GB" b="0" i="0" u="none" strike="noStrike" dirty="0">
                <a:solidFill>
                  <a:srgbClr val="1F1F1F"/>
                </a:solidFill>
                <a:effectLst/>
                <a:latin typeface="Google Sans"/>
              </a:rPr>
              <a:t>S1: Low-pitched, "</a:t>
            </a:r>
            <a:r>
              <a:rPr lang="en-GB" b="0" i="0" u="none" strike="noStrike" dirty="0" err="1">
                <a:solidFill>
                  <a:srgbClr val="1F1F1F"/>
                </a:solidFill>
                <a:effectLst/>
                <a:latin typeface="Google Sans"/>
              </a:rPr>
              <a:t>lub</a:t>
            </a:r>
            <a:r>
              <a:rPr lang="en-GB" b="0" i="0" u="none" strike="noStrike" dirty="0">
                <a:solidFill>
                  <a:srgbClr val="1F1F1F"/>
                </a:solidFill>
                <a:effectLst/>
                <a:latin typeface="Google Sans"/>
              </a:rPr>
              <a:t>" sound; occurs at the beginning of systole (ventricular contraction); heard best at the apex.</a:t>
            </a:r>
          </a:p>
          <a:p>
            <a:pPr marL="114300" indent="0" algn="l">
              <a:buNone/>
            </a:pPr>
            <a:endParaRPr lang="en-GB" b="0" i="0" u="none" strike="noStrike" dirty="0">
              <a:solidFill>
                <a:srgbClr val="1F1F1F"/>
              </a:solidFill>
              <a:effectLst/>
              <a:latin typeface="Google Sans"/>
            </a:endParaRPr>
          </a:p>
          <a:p>
            <a:pPr algn="l">
              <a:buFont typeface="Arial" panose="020B0604020202020204" pitchFamily="34" charset="0"/>
              <a:buChar char="•"/>
            </a:pPr>
            <a:r>
              <a:rPr lang="en-GB" b="0" i="0" u="none" strike="noStrike" dirty="0">
                <a:solidFill>
                  <a:srgbClr val="1F1F1F"/>
                </a:solidFill>
                <a:effectLst/>
                <a:latin typeface="Google Sans"/>
              </a:rPr>
              <a:t>S2: High-pitched, "dub" sound; occurs at the beginning of diastole (ventricular relaxation); heard best at the base.</a:t>
            </a:r>
          </a:p>
          <a:p>
            <a:pPr marL="114300" indent="0">
              <a:buNone/>
            </a:pPr>
            <a:endParaRPr lang="en-GB" dirty="0"/>
          </a:p>
        </p:txBody>
      </p:sp>
      <p:pic>
        <p:nvPicPr>
          <p:cNvPr id="1026" name="Picture 2" descr="CV Physiology | Heart Sounds">
            <a:extLst>
              <a:ext uri="{FF2B5EF4-FFF2-40B4-BE49-F238E27FC236}">
                <a16:creationId xmlns:a16="http://schemas.microsoft.com/office/drawing/2014/main" id="{78B402C6-0CFD-6E8C-DB43-BCBE985742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7113" y="1432455"/>
            <a:ext cx="4445000" cy="520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691C571D-A63A-28F4-32E0-E0B01D87679F}"/>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DB110642-88FF-0E45-A7CF-DDCFA87910E5}"/>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F3CA3CF3-592A-6E39-82BB-7C46BAD400A8}"/>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SAQ 1</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A86252D6-B579-9137-8B2F-8F15D9E6ADEC}"/>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F31FDB0F-BFB5-FCC9-BD43-8718918124C2}"/>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C944DCF2-F801-4765-5983-FE1B7CA705E9}"/>
              </a:ext>
            </a:extLst>
          </p:cNvPr>
          <p:cNvSpPr>
            <a:spLocks noGrp="1"/>
          </p:cNvSpPr>
          <p:nvPr>
            <p:ph type="body" idx="1"/>
          </p:nvPr>
        </p:nvSpPr>
        <p:spPr>
          <a:xfrm>
            <a:off x="304800" y="1774826"/>
            <a:ext cx="6437148" cy="4351338"/>
          </a:xfrm>
        </p:spPr>
        <p:txBody>
          <a:bodyPr/>
          <a:lstStyle/>
          <a:p>
            <a:pPr algn="l">
              <a:buFont typeface="Arial" panose="020B0604020202020204" pitchFamily="34" charset="0"/>
              <a:buChar char="•"/>
            </a:pPr>
            <a:r>
              <a:rPr lang="en-GB" b="1" i="0" u="none" strike="noStrike" dirty="0">
                <a:solidFill>
                  <a:srgbClr val="1F1F1F"/>
                </a:solidFill>
                <a:effectLst/>
                <a:latin typeface="Google Sans"/>
              </a:rPr>
              <a:t>Mitral area: </a:t>
            </a:r>
            <a:r>
              <a:rPr lang="en-GB" b="0" i="0" u="none" strike="noStrike" dirty="0">
                <a:solidFill>
                  <a:srgbClr val="1F1F1F"/>
                </a:solidFill>
                <a:effectLst/>
                <a:latin typeface="Google Sans"/>
              </a:rPr>
              <a:t>Left sternal border, 5th intercostal space (IC space).</a:t>
            </a:r>
          </a:p>
          <a:p>
            <a:pPr algn="l">
              <a:buFont typeface="Arial" panose="020B0604020202020204" pitchFamily="34" charset="0"/>
              <a:buChar char="•"/>
            </a:pPr>
            <a:r>
              <a:rPr lang="en-GB" b="1" i="0" u="none" strike="noStrike" dirty="0">
                <a:solidFill>
                  <a:srgbClr val="1F1F1F"/>
                </a:solidFill>
                <a:effectLst/>
                <a:latin typeface="Google Sans"/>
              </a:rPr>
              <a:t>Tricuspid area: </a:t>
            </a:r>
            <a:r>
              <a:rPr lang="en-GB" b="0" i="0" u="none" strike="noStrike" dirty="0">
                <a:solidFill>
                  <a:srgbClr val="1F1F1F"/>
                </a:solidFill>
                <a:effectLst/>
                <a:latin typeface="Google Sans"/>
              </a:rPr>
              <a:t>Lower left sternal border, 4th-5th IC space.</a:t>
            </a:r>
          </a:p>
          <a:p>
            <a:pPr algn="l">
              <a:buFont typeface="Arial" panose="020B0604020202020204" pitchFamily="34" charset="0"/>
              <a:buChar char="•"/>
            </a:pPr>
            <a:r>
              <a:rPr lang="en-GB" b="1" i="0" u="none" strike="noStrike" dirty="0">
                <a:solidFill>
                  <a:srgbClr val="1F1F1F"/>
                </a:solidFill>
                <a:effectLst/>
                <a:latin typeface="Google Sans"/>
              </a:rPr>
              <a:t>Pulmonary area: </a:t>
            </a:r>
            <a:r>
              <a:rPr lang="en-GB" b="0" i="0" u="none" strike="noStrike" dirty="0">
                <a:solidFill>
                  <a:srgbClr val="1F1F1F"/>
                </a:solidFill>
                <a:effectLst/>
                <a:latin typeface="Google Sans"/>
              </a:rPr>
              <a:t>Left sternal border, 2nd IC space.</a:t>
            </a:r>
          </a:p>
          <a:p>
            <a:pPr algn="l">
              <a:buFont typeface="Arial" panose="020B0604020202020204" pitchFamily="34" charset="0"/>
              <a:buChar char="•"/>
            </a:pPr>
            <a:r>
              <a:rPr lang="en-GB" b="1" i="0" u="none" strike="noStrike" dirty="0">
                <a:solidFill>
                  <a:srgbClr val="1F1F1F"/>
                </a:solidFill>
                <a:effectLst/>
                <a:latin typeface="Google Sans"/>
              </a:rPr>
              <a:t>Aortic area: </a:t>
            </a:r>
            <a:r>
              <a:rPr lang="en-GB" b="0" i="0" u="none" strike="noStrike" dirty="0">
                <a:solidFill>
                  <a:srgbClr val="1F1F1F"/>
                </a:solidFill>
                <a:effectLst/>
                <a:latin typeface="Google Sans"/>
              </a:rPr>
              <a:t>Right sternal border, 2nd IC space.</a:t>
            </a:r>
          </a:p>
          <a:p>
            <a:pPr algn="l">
              <a:buFont typeface="Arial" panose="020B0604020202020204" pitchFamily="34" charset="0"/>
              <a:buChar char="•"/>
            </a:pPr>
            <a:endParaRPr lang="en-GB" dirty="0"/>
          </a:p>
        </p:txBody>
      </p:sp>
      <p:pic>
        <p:nvPicPr>
          <p:cNvPr id="2050" name="Picture 2" descr="Cardiac Exam II: Auscultation and Lub-dub Heart Sounds | Physical  Examinations I | JoVE">
            <a:extLst>
              <a:ext uri="{FF2B5EF4-FFF2-40B4-BE49-F238E27FC236}">
                <a16:creationId xmlns:a16="http://schemas.microsoft.com/office/drawing/2014/main" id="{484E969C-4B81-1A38-D8BE-35DEBF20E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9310" y="1922298"/>
            <a:ext cx="5080000" cy="351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535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2D0A7DFE-F83E-5693-38D3-71A60F345E18}"/>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58870394-321B-7A56-9E9B-9DB2D29E4F71}"/>
              </a:ext>
            </a:extLst>
          </p:cNvPr>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a:extLst>
              <a:ext uri="{FF2B5EF4-FFF2-40B4-BE49-F238E27FC236}">
                <a16:creationId xmlns:a16="http://schemas.microsoft.com/office/drawing/2014/main" id="{A70822FA-E7AD-1E0A-1DE2-AB30738859E7}"/>
              </a:ext>
            </a:extLst>
          </p:cNvPr>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SAQ 1</a:t>
            </a:r>
            <a:endParaRPr sz="1800" b="0" i="0" u="none" strike="noStrike" cap="none" dirty="0">
              <a:solidFill>
                <a:schemeClr val="dk1"/>
              </a:solidFill>
              <a:latin typeface="Calibri"/>
              <a:ea typeface="Calibri"/>
              <a:cs typeface="Calibri"/>
              <a:sym typeface="Calibri"/>
            </a:endParaRPr>
          </a:p>
        </p:txBody>
      </p:sp>
      <p:sp>
        <p:nvSpPr>
          <p:cNvPr id="126" name="Google Shape;126;p17">
            <a:extLst>
              <a:ext uri="{FF2B5EF4-FFF2-40B4-BE49-F238E27FC236}">
                <a16:creationId xmlns:a16="http://schemas.microsoft.com/office/drawing/2014/main" id="{A614EA84-02C3-C3FB-5524-DD85CB6E1531}"/>
              </a:ext>
            </a:extLst>
          </p:cNvPr>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a:extLst>
              <a:ext uri="{FF2B5EF4-FFF2-40B4-BE49-F238E27FC236}">
                <a16:creationId xmlns:a16="http://schemas.microsoft.com/office/drawing/2014/main" id="{C793FEF7-0DA8-2446-2E37-6578733B3D70}"/>
              </a:ext>
            </a:extLst>
          </p:cNvPr>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Text Placeholder 4">
            <a:extLst>
              <a:ext uri="{FF2B5EF4-FFF2-40B4-BE49-F238E27FC236}">
                <a16:creationId xmlns:a16="http://schemas.microsoft.com/office/drawing/2014/main" id="{A87EC43D-06FC-B92A-6354-537CE97C7384}"/>
              </a:ext>
            </a:extLst>
          </p:cNvPr>
          <p:cNvSpPr>
            <a:spLocks noGrp="1"/>
          </p:cNvSpPr>
          <p:nvPr>
            <p:ph type="body" idx="1"/>
          </p:nvPr>
        </p:nvSpPr>
        <p:spPr>
          <a:xfrm>
            <a:off x="278296" y="2266950"/>
            <a:ext cx="6437148" cy="4351338"/>
          </a:xfrm>
        </p:spPr>
        <p:txBody>
          <a:bodyPr/>
          <a:lstStyle/>
          <a:p>
            <a:pPr algn="l">
              <a:buFont typeface="Arial" panose="020B0604020202020204" pitchFamily="34" charset="0"/>
              <a:buChar char="•"/>
            </a:pPr>
            <a:r>
              <a:rPr lang="en-GB" b="0" i="0" u="none" strike="noStrike" dirty="0">
                <a:solidFill>
                  <a:srgbClr val="1F1F1F"/>
                </a:solidFill>
                <a:effectLst/>
                <a:latin typeface="Google Sans"/>
              </a:rPr>
              <a:t>S1: Closure of mitral and tricuspid valves.</a:t>
            </a:r>
          </a:p>
          <a:p>
            <a:pPr marL="114300" indent="0" algn="l">
              <a:buNone/>
            </a:pPr>
            <a:endParaRPr lang="en-GB" b="0" i="0" u="none" strike="noStrike" dirty="0">
              <a:solidFill>
                <a:srgbClr val="1F1F1F"/>
              </a:solidFill>
              <a:effectLst/>
              <a:latin typeface="Google Sans"/>
            </a:endParaRPr>
          </a:p>
          <a:p>
            <a:pPr algn="l">
              <a:buFont typeface="Arial" panose="020B0604020202020204" pitchFamily="34" charset="0"/>
              <a:buChar char="•"/>
            </a:pPr>
            <a:r>
              <a:rPr lang="en-GB" b="0" i="0" u="none" strike="noStrike" dirty="0">
                <a:solidFill>
                  <a:srgbClr val="1F1F1F"/>
                </a:solidFill>
                <a:effectLst/>
                <a:latin typeface="Google Sans"/>
              </a:rPr>
              <a:t>S2: Closure of aortic and pulmonary valves.</a:t>
            </a:r>
          </a:p>
          <a:p>
            <a:pPr algn="l">
              <a:buFont typeface="Arial" panose="020B0604020202020204" pitchFamily="34" charset="0"/>
              <a:buChar char="•"/>
            </a:pPr>
            <a:endParaRPr lang="en-GB" dirty="0"/>
          </a:p>
        </p:txBody>
      </p:sp>
      <p:pic>
        <p:nvPicPr>
          <p:cNvPr id="3074" name="Picture 2" descr="Heart Heartbeat Sticker - Heart Heartbeat Cgi Stickers">
            <a:extLst>
              <a:ext uri="{FF2B5EF4-FFF2-40B4-BE49-F238E27FC236}">
                <a16:creationId xmlns:a16="http://schemas.microsoft.com/office/drawing/2014/main" id="{C9C6A3CB-95F1-52C7-75F7-342A014686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5816" y="1896883"/>
            <a:ext cx="3608633" cy="437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72751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8F4E4"/>
      </a:lt1>
      <a:dk2>
        <a:srgbClr val="44546A"/>
      </a:dk2>
      <a:lt2>
        <a:srgbClr val="F8F4E4"/>
      </a:lt2>
      <a:accent1>
        <a:srgbClr val="D7B5C6"/>
      </a:accent1>
      <a:accent2>
        <a:srgbClr val="9A8AFA"/>
      </a:accent2>
      <a:accent3>
        <a:srgbClr val="E9D1F7"/>
      </a:accent3>
      <a:accent4>
        <a:srgbClr val="8496B0"/>
      </a:accent4>
      <a:accent5>
        <a:srgbClr val="48A1FA"/>
      </a:accent5>
      <a:accent6>
        <a:srgbClr val="F7CBAC"/>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3612</Words>
  <Application>Microsoft Macintosh PowerPoint</Application>
  <PresentationFormat>Widescreen</PresentationFormat>
  <Paragraphs>453</Paragraphs>
  <Slides>62</Slides>
  <Notes>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Google Sans</vt:lpstr>
      <vt:lpstr>Arial</vt:lpstr>
      <vt:lpstr>Radley</vt:lpstr>
      <vt:lpstr>Times New Roman</vt: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Joseph Keane</cp:lastModifiedBy>
  <cp:revision>5</cp:revision>
  <dcterms:modified xsi:type="dcterms:W3CDTF">2024-02-12T19:08:33Z</dcterms:modified>
</cp:coreProperties>
</file>