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7" r:id="rId2"/>
    <p:sldId id="258" r:id="rId3"/>
    <p:sldId id="259" r:id="rId4"/>
    <p:sldId id="265" r:id="rId5"/>
    <p:sldId id="276" r:id="rId6"/>
    <p:sldId id="266" r:id="rId7"/>
    <p:sldId id="269" r:id="rId8"/>
    <p:sldId id="271" r:id="rId9"/>
    <p:sldId id="272" r:id="rId10"/>
    <p:sldId id="270" r:id="rId11"/>
    <p:sldId id="274" r:id="rId12"/>
    <p:sldId id="273" r:id="rId13"/>
    <p:sldId id="275" r:id="rId14"/>
    <p:sldId id="280" r:id="rId15"/>
    <p:sldId id="268" r:id="rId16"/>
    <p:sldId id="277" r:id="rId17"/>
    <p:sldId id="278" r:id="rId18"/>
    <p:sldId id="281" r:id="rId19"/>
    <p:sldId id="279" r:id="rId20"/>
    <p:sldId id="263" r:id="rId21"/>
    <p:sldId id="264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adley" panose="020B0604020202020204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4961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T-Tubules are part of the sarcolemma which is part of the myocyte membrane. </a:t>
            </a: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4777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The voltage gated Ca2+ channels depolarise the membrane more slowly than Na+ channels. This means the action potential travels more slowly through the AV node. </a:t>
            </a: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4699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5337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6882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961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8311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5436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5. </a:t>
            </a: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0063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1. </a:t>
            </a: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487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On the ECG – the height of the wave is proportional to the strength of the contraction e.g., the higher the wave, the greater the depolarisation and the stronger the contraction. </a:t>
            </a: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1204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- The P wave is the atria contracting.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- The QRS complex is the ventricle contracting.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- The T wave os caused by the ventricles relacing. </a:t>
            </a: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622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9248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8830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593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F-type (funny) channels as unlike most voltage-gated channels, they are open when the membrane potential is negative. </a:t>
            </a: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181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he-qrcode-generator.com/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061475" y="5930880"/>
            <a:ext cx="27345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sz="3600" b="1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1" i="0" u="none" strike="noStrike" cap="non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 sz="3600" b="1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3200" b="1" i="0" u="none" strike="noStrike" cap="non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9633" y="450064"/>
            <a:ext cx="4192731" cy="419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1473"/>
          <a:stretch/>
        </p:blipFill>
        <p:spPr>
          <a:xfrm>
            <a:off x="2358025" y="-587025"/>
            <a:ext cx="7475949" cy="66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2447223" y="349548"/>
            <a:ext cx="8168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Potential Stages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214FF-F235-1D94-0FC5-4F5B5D68E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81404"/>
            <a:ext cx="7960772" cy="4342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D04342-E602-A7AE-444F-A40C88ED7D7F}"/>
              </a:ext>
            </a:extLst>
          </p:cNvPr>
          <p:cNvSpPr txBox="1"/>
          <p:nvPr/>
        </p:nvSpPr>
        <p:spPr>
          <a:xfrm>
            <a:off x="8403453" y="1676360"/>
            <a:ext cx="3718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Depolarization.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Action potential arrives.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Na+ channels open.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Na+ entering the cell triggers a positive feedback = more Na+ channels open and depolarizes the cell.    </a:t>
            </a:r>
          </a:p>
        </p:txBody>
      </p:sp>
    </p:spTree>
    <p:extLst>
      <p:ext uri="{BB962C8B-B14F-4D97-AF65-F5344CB8AC3E}">
        <p14:creationId xmlns:p14="http://schemas.microsoft.com/office/powerpoint/2010/main" val="27405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2645416" y="384103"/>
            <a:ext cx="777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Potential Stages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E7EF39-4BBA-87A2-3A70-DD46D4164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42386"/>
            <a:ext cx="7772400" cy="416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6C3040-37D1-B9ED-7A47-791BBC217260}"/>
              </a:ext>
            </a:extLst>
          </p:cNvPr>
          <p:cNvSpPr txBox="1"/>
          <p:nvPr/>
        </p:nvSpPr>
        <p:spPr>
          <a:xfrm>
            <a:off x="8215081" y="1658292"/>
            <a:ext cx="39769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Initial Repolarization.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potential in the cell is now positive.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Na+ channels close at the same time voltage-gated K+ channels open.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partially repolarizes the cell.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Ca2+ voltage-gated channels slowly open at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T-Tubules.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Inflow of Ca2+ into the cell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8715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 flipH="1">
            <a:off x="2584251" y="343463"/>
            <a:ext cx="7023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Potential Stages</a:t>
            </a:r>
            <a:r>
              <a:rPr lang="en-US" dirty="0"/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7493A9-D872-8397-6981-6E739F3A1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1706880"/>
            <a:ext cx="8107687" cy="4419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AE9E0F-F1F2-A86E-9F41-4845E5FE8869}"/>
              </a:ext>
            </a:extLst>
          </p:cNvPr>
          <p:cNvSpPr txBox="1"/>
          <p:nvPr/>
        </p:nvSpPr>
        <p:spPr>
          <a:xfrm>
            <a:off x="8550367" y="1706880"/>
            <a:ext cx="364163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Plateau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Ca2+ channels are called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L- type Ca2+ channels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because they are long lasting and remain open for a longer time.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flow of Ca2+ in balances out the flow of K+ out of the cell.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membrane is depolarized at the plateau level of 0mV.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4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2645416" y="321946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Potential Stages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BDBC54-B1CE-D2B1-7466-2027EE8B0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11" y="1743277"/>
            <a:ext cx="7772400" cy="4165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E262B6-5D8A-A947-A33B-A2A414BC00C5}"/>
              </a:ext>
            </a:extLst>
          </p:cNvPr>
          <p:cNvSpPr txBox="1"/>
          <p:nvPr/>
        </p:nvSpPr>
        <p:spPr>
          <a:xfrm>
            <a:off x="8592316" y="1743277"/>
            <a:ext cx="31496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Repolarization.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L-type Ca2+ channels close and the K+ channels reopen.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K+ channels open in response to depolarization (after a delay).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Negative potential = F-type channels open.</a:t>
            </a:r>
          </a:p>
        </p:txBody>
      </p:sp>
    </p:spTree>
    <p:extLst>
      <p:ext uri="{BB962C8B-B14F-4D97-AF65-F5344CB8AC3E}">
        <p14:creationId xmlns:p14="http://schemas.microsoft.com/office/powerpoint/2010/main" val="311688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2645416" y="321946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Potential Stages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4084B-EEB5-B0C8-7A5F-A26A1724DFAB}"/>
              </a:ext>
            </a:extLst>
          </p:cNvPr>
          <p:cNvSpPr txBox="1"/>
          <p:nvPr/>
        </p:nvSpPr>
        <p:spPr>
          <a:xfrm>
            <a:off x="318052" y="2487222"/>
            <a:ext cx="30347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Absolute.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 stimulus can depolarize the cell.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During phases 0,1 and part of 2.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D1755-3119-2B69-C85C-BAE5D2B41E6E}"/>
              </a:ext>
            </a:extLst>
          </p:cNvPr>
          <p:cNvSpPr txBox="1"/>
          <p:nvPr/>
        </p:nvSpPr>
        <p:spPr>
          <a:xfrm>
            <a:off x="3352800" y="2487222"/>
            <a:ext cx="2982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Relative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Large stimulus can generate an action potential.</a:t>
            </a:r>
          </a:p>
        </p:txBody>
      </p:sp>
      <p:pic>
        <p:nvPicPr>
          <p:cNvPr id="6" name="Picture 2" descr="The Cardiac Action Potential | Student Doctor Network">
            <a:extLst>
              <a:ext uri="{FF2B5EF4-FFF2-40B4-BE49-F238E27FC236}">
                <a16:creationId xmlns:a16="http://schemas.microsoft.com/office/drawing/2014/main" id="{38911B7B-D8D6-1804-4DB4-795A149A4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93"/>
          <a:stretch/>
        </p:blipFill>
        <p:spPr bwMode="auto">
          <a:xfrm>
            <a:off x="6575300" y="1642556"/>
            <a:ext cx="5298648" cy="44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349AF3-0063-C15A-304B-03DDDBBC222B}"/>
              </a:ext>
            </a:extLst>
          </p:cNvPr>
          <p:cNvCxnSpPr/>
          <p:nvPr/>
        </p:nvCxnSpPr>
        <p:spPr>
          <a:xfrm>
            <a:off x="3352800" y="2487221"/>
            <a:ext cx="0" cy="3128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6C4402-4E22-B83E-ABE1-26028127BA6C}"/>
              </a:ext>
            </a:extLst>
          </p:cNvPr>
          <p:cNvSpPr txBox="1"/>
          <p:nvPr/>
        </p:nvSpPr>
        <p:spPr>
          <a:xfrm>
            <a:off x="1762460" y="1625447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Refractory Period</a:t>
            </a:r>
          </a:p>
        </p:txBody>
      </p:sp>
    </p:spTree>
    <p:extLst>
      <p:ext uri="{BB962C8B-B14F-4D97-AF65-F5344CB8AC3E}">
        <p14:creationId xmlns:p14="http://schemas.microsoft.com/office/powerpoint/2010/main" val="222389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4509703" y="310800"/>
            <a:ext cx="4043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Equations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DD9DB-F874-F0CA-106E-31BAFC8556FB}"/>
              </a:ext>
            </a:extLst>
          </p:cNvPr>
          <p:cNvSpPr txBox="1"/>
          <p:nvPr/>
        </p:nvSpPr>
        <p:spPr>
          <a:xfrm>
            <a:off x="816411" y="1570970"/>
            <a:ext cx="11375589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Cardiac Output (CO)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 Heart Rate (HR) x Stroke Volume (SR)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Blood Pressure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 CO x Total Peripheral Resistance (TPR)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Pulse Pressure (PP)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 Systolic – Diastolic pressure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Mean Atrial Pressure (MAP)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 Diastolic Pressure + 1/3 PP.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Stroke Volume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 End-Diastolic Volume (EDV) – End Systolic Volume (ESV)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Poiseuille's Equation: Flow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 Radius^4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Ohms Law: Flow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 Pressure Gradient/Resistance. </a:t>
            </a:r>
          </a:p>
        </p:txBody>
      </p:sp>
    </p:spTree>
    <p:extLst>
      <p:ext uri="{BB962C8B-B14F-4D97-AF65-F5344CB8AC3E}">
        <p14:creationId xmlns:p14="http://schemas.microsoft.com/office/powerpoint/2010/main" val="3720579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3957403" y="310800"/>
            <a:ext cx="4596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 Volume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A4B97F-CB1C-BD87-4DC9-0C6E9A2DB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77" y="1755747"/>
            <a:ext cx="5817388" cy="4365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2CC384-AE21-C4F2-D648-81CB8FCF3073}"/>
              </a:ext>
            </a:extLst>
          </p:cNvPr>
          <p:cNvSpPr txBox="1"/>
          <p:nvPr/>
        </p:nvSpPr>
        <p:spPr>
          <a:xfrm>
            <a:off x="6790544" y="1502688"/>
            <a:ext cx="5096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Factors affecting SV.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Preload.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Venous BP.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End-diastolic volume.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Exercise.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Pumps = respiratory and skeletal muscle. 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Afterload.</a:t>
            </a:r>
          </a:p>
          <a:p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Disease 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Hypertension.</a:t>
            </a:r>
          </a:p>
          <a:p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Cardiac Contractility. </a:t>
            </a:r>
          </a:p>
          <a:p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Sympathetic/parasympathetic activation.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Hypercapnia.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Heart attack. </a:t>
            </a:r>
          </a:p>
        </p:txBody>
      </p:sp>
    </p:spTree>
    <p:extLst>
      <p:ext uri="{BB962C8B-B14F-4D97-AF65-F5344CB8AC3E}">
        <p14:creationId xmlns:p14="http://schemas.microsoft.com/office/powerpoint/2010/main" val="327444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3834637" y="316800"/>
            <a:ext cx="4923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Cardiac Output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C4CA89-EBBE-E7A4-461E-76EB9BBEF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11" y="1798255"/>
            <a:ext cx="10625312" cy="45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40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3748871" y="310800"/>
            <a:ext cx="4694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SBA Questions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23779-98D6-6959-6B8A-5B0250069EB9}"/>
              </a:ext>
            </a:extLst>
          </p:cNvPr>
          <p:cNvSpPr txBox="1"/>
          <p:nvPr/>
        </p:nvSpPr>
        <p:spPr>
          <a:xfrm>
            <a:off x="476441" y="1741246"/>
            <a:ext cx="11569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75-year-old man is referred to the cardiology unit for a Doppler ultrasound and ECG. Results from these investigations indicate a stroke volume of 80 millilitres (mL) and a heart rate of 75 beats per minute. What is the cardiac output for this patient?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1CDAC-75A7-3EF1-7681-51CB95A8B0AC}"/>
              </a:ext>
            </a:extLst>
          </p:cNvPr>
          <p:cNvSpPr txBox="1"/>
          <p:nvPr/>
        </p:nvSpPr>
        <p:spPr>
          <a:xfrm>
            <a:off x="1465904" y="3789873"/>
            <a:ext cx="35169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6000L per minute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5L per minute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0.6L per minute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4L per minute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6L per minute.</a:t>
            </a:r>
          </a:p>
        </p:txBody>
      </p:sp>
    </p:spTree>
    <p:extLst>
      <p:ext uri="{BB962C8B-B14F-4D97-AF65-F5344CB8AC3E}">
        <p14:creationId xmlns:p14="http://schemas.microsoft.com/office/powerpoint/2010/main" val="2009036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3748871" y="310800"/>
            <a:ext cx="4694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SBA Questions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3545B-041D-E3FA-5758-E194AB76B1CE}"/>
              </a:ext>
            </a:extLst>
          </p:cNvPr>
          <p:cNvSpPr txBox="1"/>
          <p:nvPr/>
        </p:nvSpPr>
        <p:spPr>
          <a:xfrm>
            <a:off x="304800" y="1763947"/>
            <a:ext cx="118871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Which ion channels are open during the plateau phase of the cardiac action potential?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3C675-F918-F204-48B8-A11A1BF8C746}"/>
              </a:ext>
            </a:extLst>
          </p:cNvPr>
          <p:cNvSpPr txBox="1"/>
          <p:nvPr/>
        </p:nvSpPr>
        <p:spPr>
          <a:xfrm>
            <a:off x="1465904" y="2909361"/>
            <a:ext cx="60134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Calcium channels and potassium channels.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Sodium channels only. 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Calcium channels only. 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Calcium channels and sodium channels.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Potassium channels only.</a:t>
            </a:r>
          </a:p>
        </p:txBody>
      </p:sp>
    </p:spTree>
    <p:extLst>
      <p:ext uri="{BB962C8B-B14F-4D97-AF65-F5344CB8AC3E}">
        <p14:creationId xmlns:p14="http://schemas.microsoft.com/office/powerpoint/2010/main" val="113451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1981200" y="2981326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 dirty="0"/>
              <a:t>Phase 1 Cardiovascular Wrap-Up Revision Session</a:t>
            </a:r>
            <a:endParaRPr dirty="0"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dirty="0"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GB" dirty="0"/>
              <a:t>Olivia Slaney</a:t>
            </a:r>
            <a:endParaRPr dirty="0"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 dirty="0"/>
              <a:t>02/11/23</a:t>
            </a:r>
            <a:endParaRPr dirty="0"/>
          </a:p>
        </p:txBody>
      </p:sp>
      <p:sp>
        <p:nvSpPr>
          <p:cNvPr id="105" name="Google Shape;105;p15"/>
          <p:cNvSpPr txBox="1"/>
          <p:nvPr/>
        </p:nvSpPr>
        <p:spPr>
          <a:xfrm>
            <a:off x="424069" y="475985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402946" y="591332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Cardio 2</a:t>
            </a:r>
            <a:endParaRPr sz="2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4700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3647943" y="5609186"/>
            <a:ext cx="53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reps add feedback link here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4473" y="964711"/>
            <a:ext cx="7832856" cy="440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4252225" y="2563925"/>
            <a:ext cx="2898300" cy="132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reps add QR code here - </a:t>
            </a:r>
            <a:r>
              <a:rPr lang="en-US" sz="1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QR Code Generator (the-qrcode-generator.com)</a:t>
            </a: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r="3646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w="9525" cap="flat" cmpd="sng">
            <a:solidFill>
              <a:srgbClr val="29326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304800" y="1600427"/>
            <a:ext cx="11569148" cy="48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Objective – To have a good understanding of the key information and equations.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indent="-457200">
              <a:spcBef>
                <a:spcPts val="0"/>
              </a:spcBef>
              <a:buSzPts val="2800"/>
            </a:pPr>
            <a:r>
              <a:rPr lang="en-GB" dirty="0"/>
              <a:t>ECG basics – be able to identify the PQRST points on an ECG and clearly identify the apex of the heart.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en-GB" dirty="0"/>
              <a:t>Conduction – to understand and identify the primary pacemaker and the conduction of the heart.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en-GB" dirty="0"/>
              <a:t>Action potential stages – the difference between phases 0-4 and how this affects the heart. 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en-GB" dirty="0"/>
              <a:t>Equations – recall equations and know what factors can affect cardiac output and stroke volume. </a:t>
            </a:r>
          </a:p>
        </p:txBody>
      </p:sp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2515840" y="310800"/>
            <a:ext cx="803155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4200292" y="311260"/>
            <a:ext cx="3791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ECG Basics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7C222-7B97-B78B-3208-EA9503A848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58012"/>
          <a:stretch/>
        </p:blipFill>
        <p:spPr>
          <a:xfrm>
            <a:off x="1623204" y="1754228"/>
            <a:ext cx="3259347" cy="41436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CA7601-6469-A253-EF0C-F5537A1E48C5}"/>
              </a:ext>
            </a:extLst>
          </p:cNvPr>
          <p:cNvSpPr txBox="1"/>
          <p:nvPr/>
        </p:nvSpPr>
        <p:spPr>
          <a:xfrm>
            <a:off x="5503083" y="1754228"/>
            <a:ext cx="5538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depolarization?</a:t>
            </a:r>
          </a:p>
          <a:p>
            <a:pPr lvl="1"/>
            <a:endParaRPr lang="en-US" sz="2400" dirty="0"/>
          </a:p>
          <a:p>
            <a:pPr lvl="4"/>
            <a:r>
              <a:rPr lang="en-US" sz="2400" dirty="0"/>
              <a:t>The heart contracts as the membrane of the muscle cells lose charges.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repolarization?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The heart relaxes as the membrane of the muscle cells gains charge.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AED5778-DF70-B678-A870-387BF65395A6}"/>
              </a:ext>
            </a:extLst>
          </p:cNvPr>
          <p:cNvSpPr/>
          <p:nvPr/>
        </p:nvSpPr>
        <p:spPr>
          <a:xfrm>
            <a:off x="5503083" y="2449286"/>
            <a:ext cx="5355417" cy="9797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35BF270-6B0C-E475-089A-29BB996FFC02}"/>
              </a:ext>
            </a:extLst>
          </p:cNvPr>
          <p:cNvSpPr/>
          <p:nvPr/>
        </p:nvSpPr>
        <p:spPr>
          <a:xfrm>
            <a:off x="5503082" y="4250397"/>
            <a:ext cx="5355417" cy="9797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4193666" y="310800"/>
            <a:ext cx="3791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ECG Basics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9E393-3EE8-C504-605A-879BD7737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273" y="1754228"/>
            <a:ext cx="7772400" cy="4143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A302BD-CA1E-38E7-E912-1DA878824CA3}"/>
              </a:ext>
            </a:extLst>
          </p:cNvPr>
          <p:cNvSpPr txBox="1"/>
          <p:nvPr/>
        </p:nvSpPr>
        <p:spPr>
          <a:xfrm>
            <a:off x="304800" y="2117890"/>
            <a:ext cx="32192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 Wave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Atrial Depolarization.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QRS Complex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Ventricular Depolarization.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 Wave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Ventricular Repolarization.   </a:t>
            </a:r>
          </a:p>
        </p:txBody>
      </p:sp>
    </p:spTree>
    <p:extLst>
      <p:ext uri="{BB962C8B-B14F-4D97-AF65-F5344CB8AC3E}">
        <p14:creationId xmlns:p14="http://schemas.microsoft.com/office/powerpoint/2010/main" val="295470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4330154" y="426492"/>
            <a:ext cx="4402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ECG Placement</a:t>
            </a:r>
            <a:r>
              <a:rPr lang="en-US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47466A-8578-8E5D-047B-0A2F398BDC14}"/>
              </a:ext>
            </a:extLst>
          </p:cNvPr>
          <p:cNvSpPr txBox="1"/>
          <p:nvPr/>
        </p:nvSpPr>
        <p:spPr>
          <a:xfrm>
            <a:off x="816411" y="1896276"/>
            <a:ext cx="3767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Where is the apex of the heart?</a:t>
            </a:r>
          </a:p>
        </p:txBody>
      </p:sp>
      <p:pic>
        <p:nvPicPr>
          <p:cNvPr id="8" name="Picture 2" descr="The Ultimate 12-Lead ECG Placement Guide (With Illustrations)">
            <a:extLst>
              <a:ext uri="{FF2B5EF4-FFF2-40B4-BE49-F238E27FC236}">
                <a16:creationId xmlns:a16="http://schemas.microsoft.com/office/drawing/2014/main" id="{BF2F5A15-4201-C723-DAAE-B358DB75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65" y="1548337"/>
            <a:ext cx="5716935" cy="51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C79377-A08B-BD12-734F-D7C1E4D3F0A3}"/>
              </a:ext>
            </a:extLst>
          </p:cNvPr>
          <p:cNvSpPr txBox="1"/>
          <p:nvPr/>
        </p:nvSpPr>
        <p:spPr>
          <a:xfrm>
            <a:off x="816411" y="3225886"/>
            <a:ext cx="4250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Located on the midclavicular line, in the fifth intercostal space.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C1008A-B7A8-2968-E0FE-165134120263}"/>
              </a:ext>
            </a:extLst>
          </p:cNvPr>
          <p:cNvSpPr/>
          <p:nvPr/>
        </p:nvSpPr>
        <p:spPr>
          <a:xfrm>
            <a:off x="263365" y="3099689"/>
            <a:ext cx="5355417" cy="14527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3513856" y="401754"/>
            <a:ext cx="5164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Pacemaker Cells</a:t>
            </a:r>
            <a:r>
              <a:rPr lang="en-US" dirty="0"/>
              <a:t>. </a:t>
            </a:r>
          </a:p>
        </p:txBody>
      </p:sp>
      <p:pic>
        <p:nvPicPr>
          <p:cNvPr id="4098" name="Picture 2" descr="Action potentials in pacemaker cells: Video &amp; Anatomy | Osmosis">
            <a:extLst>
              <a:ext uri="{FF2B5EF4-FFF2-40B4-BE49-F238E27FC236}">
                <a16:creationId xmlns:a16="http://schemas.microsoft.com/office/drawing/2014/main" id="{279648F3-EBDE-FC8D-2CD8-8AC0A554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97693"/>
            <a:ext cx="6969085" cy="392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0365F-44C3-D841-9EC9-1A50C6C3CB4A}"/>
              </a:ext>
            </a:extLst>
          </p:cNvPr>
          <p:cNvSpPr txBox="1"/>
          <p:nvPr/>
        </p:nvSpPr>
        <p:spPr>
          <a:xfrm>
            <a:off x="7479323" y="1591919"/>
            <a:ext cx="440787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primary pacemaker is in the sinoatrial node.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Made up of cardiomyocytes.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Spontaneously generate cardiac action potentials.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Modified by the sympathetic/parasympathetic nerve fibers.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Depolarize at a rate of 60-100 per minute.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3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2399004" y="310800"/>
            <a:ext cx="8265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Potential Stages</a:t>
            </a:r>
            <a:r>
              <a:rPr lang="en-US" dirty="0"/>
              <a:t>. </a:t>
            </a:r>
          </a:p>
        </p:txBody>
      </p:sp>
      <p:pic>
        <p:nvPicPr>
          <p:cNvPr id="1026" name="Picture 2" descr="The Cardiac Action Potential | Student Doctor Network">
            <a:extLst>
              <a:ext uri="{FF2B5EF4-FFF2-40B4-BE49-F238E27FC236}">
                <a16:creationId xmlns:a16="http://schemas.microsoft.com/office/drawing/2014/main" id="{BA1E2098-D454-A913-B235-ABDEF73D9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93"/>
          <a:stretch/>
        </p:blipFill>
        <p:spPr bwMode="auto">
          <a:xfrm>
            <a:off x="622051" y="1569492"/>
            <a:ext cx="5298648" cy="44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Cardiac Action Potential | Student Doctor Network">
            <a:extLst>
              <a:ext uri="{FF2B5EF4-FFF2-40B4-BE49-F238E27FC236}">
                <a16:creationId xmlns:a16="http://schemas.microsoft.com/office/drawing/2014/main" id="{A72C5EA3-9DD3-8C9B-8875-A22170D10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4"/>
          <a:stretch/>
        </p:blipFill>
        <p:spPr bwMode="auto">
          <a:xfrm>
            <a:off x="6237950" y="2616718"/>
            <a:ext cx="5298648" cy="24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4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C2DE-C89F-CE0B-83F6-FCC9DC659629}"/>
              </a:ext>
            </a:extLst>
          </p:cNvPr>
          <p:cNvSpPr txBox="1"/>
          <p:nvPr/>
        </p:nvSpPr>
        <p:spPr>
          <a:xfrm>
            <a:off x="2509448" y="310800"/>
            <a:ext cx="804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Potential Stages</a:t>
            </a:r>
            <a:r>
              <a:rPr lang="en-US" dirty="0"/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033CEC-30A3-3C44-5379-F1F5FAF24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90057"/>
            <a:ext cx="7460359" cy="4588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6BDA16-9653-ACD0-FDF2-0FBB43F4193F}"/>
              </a:ext>
            </a:extLst>
          </p:cNvPr>
          <p:cNvSpPr txBox="1"/>
          <p:nvPr/>
        </p:nvSpPr>
        <p:spPr>
          <a:xfrm>
            <a:off x="7932783" y="1514647"/>
            <a:ext cx="38881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Resting Phase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 rest, the K+ channels are open.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cardiac myocyte is much more permeable to K+.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potential remains at roughly -70mV.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Maintained by Na+ and K+ ATPase pumps.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 Na+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ions are pumped out for every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2K+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ions in. </a:t>
            </a:r>
          </a:p>
        </p:txBody>
      </p:sp>
    </p:spTree>
    <p:extLst>
      <p:ext uri="{BB962C8B-B14F-4D97-AF65-F5344CB8AC3E}">
        <p14:creationId xmlns:p14="http://schemas.microsoft.com/office/powerpoint/2010/main" val="62617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1146</Words>
  <Application>Microsoft Office PowerPoint</Application>
  <PresentationFormat>Widescreen</PresentationFormat>
  <Paragraphs>155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Radley</vt:lpstr>
      <vt:lpstr>Office Theme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Amber Dabill</cp:lastModifiedBy>
  <cp:revision>4</cp:revision>
  <dcterms:modified xsi:type="dcterms:W3CDTF">2023-11-13T14:11:47Z</dcterms:modified>
</cp:coreProperties>
</file>