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12192000"/>
  <p:notesSz cx="6858000" cy="9144000"/>
  <p:embeddedFontLst>
    <p:embeddedFont>
      <p:font typeface="Radley"/>
      <p:regular r:id="rId28"/>
      <p: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0" roundtripDataSignature="AMtx7mjR6O3fp2AxGVloNycSBygSDXlX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Radley-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adley-italic.fntdata"/><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6" name="Google Shape;8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3a6cbb7f54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3a6cbb7f5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raised in - RHF, </a:t>
            </a:r>
            <a:r>
              <a:rPr lang="en-US"/>
              <a:t>pulmonary</a:t>
            </a:r>
            <a:r>
              <a:rPr lang="en-US"/>
              <a:t> hypertension from LHF, tricuspid valve regurg (IE or rheumatic heart disease), constrictive pericarditis </a:t>
            </a:r>
            <a:endParaRPr/>
          </a:p>
        </p:txBody>
      </p:sp>
      <p:sp>
        <p:nvSpPr>
          <p:cNvPr id="187" name="Google Shape;187;g13a6cbb7f54_0_38: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3a6cbb7f54_0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3a6cbb7f54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conjunctival pallor - anaemia </a:t>
            </a:r>
            <a:endParaRPr/>
          </a:p>
          <a:p>
            <a:pPr indent="0" lvl="0" marL="0" rtl="0" algn="l">
              <a:spcBef>
                <a:spcPts val="0"/>
              </a:spcBef>
              <a:spcAft>
                <a:spcPts val="0"/>
              </a:spcAft>
              <a:buNone/>
            </a:pPr>
            <a:r>
              <a:rPr lang="en-US"/>
              <a:t>corneal arcus, xanthelasma - hypercholestrolaemia </a:t>
            </a:r>
            <a:endParaRPr/>
          </a:p>
          <a:p>
            <a:pPr indent="0" lvl="0" marL="0" rtl="0" algn="l">
              <a:spcBef>
                <a:spcPts val="0"/>
              </a:spcBef>
              <a:spcAft>
                <a:spcPts val="0"/>
              </a:spcAft>
              <a:buNone/>
            </a:pPr>
            <a:r>
              <a:rPr lang="en-US"/>
              <a:t>kayser fleischer - wilsons disease</a:t>
            </a:r>
            <a:endParaRPr/>
          </a:p>
          <a:p>
            <a:pPr indent="0" lvl="0" marL="0" rtl="0" algn="l">
              <a:spcBef>
                <a:spcPts val="0"/>
              </a:spcBef>
              <a:spcAft>
                <a:spcPts val="0"/>
              </a:spcAft>
              <a:buNone/>
            </a:pPr>
            <a:r>
              <a:rPr lang="en-US"/>
              <a:t>central cyanosis - hypoxaemia (R→L shunt)</a:t>
            </a:r>
            <a:endParaRPr/>
          </a:p>
          <a:p>
            <a:pPr indent="0" lvl="0" marL="0" rtl="0" algn="l">
              <a:spcBef>
                <a:spcPts val="0"/>
              </a:spcBef>
              <a:spcAft>
                <a:spcPts val="0"/>
              </a:spcAft>
              <a:buNone/>
            </a:pPr>
            <a:r>
              <a:rPr lang="en-US"/>
              <a:t>angular stomatitis - anaemia iron deficiency </a:t>
            </a:r>
            <a:endParaRPr/>
          </a:p>
          <a:p>
            <a:pPr indent="0" lvl="0" marL="0" rtl="0" algn="l">
              <a:spcBef>
                <a:spcPts val="0"/>
              </a:spcBef>
              <a:spcAft>
                <a:spcPts val="0"/>
              </a:spcAft>
              <a:buNone/>
            </a:pPr>
            <a:r>
              <a:rPr lang="en-US"/>
              <a:t>high arch palate - marfans </a:t>
            </a:r>
            <a:endParaRPr/>
          </a:p>
          <a:p>
            <a:pPr indent="0" lvl="0" marL="0" rtl="0" algn="l">
              <a:spcBef>
                <a:spcPts val="0"/>
              </a:spcBef>
              <a:spcAft>
                <a:spcPts val="0"/>
              </a:spcAft>
              <a:buNone/>
            </a:pPr>
            <a:r>
              <a:rPr lang="en-US"/>
              <a:t>dental hygiene - risk of IE</a:t>
            </a:r>
            <a:endParaRPr/>
          </a:p>
          <a:p>
            <a:pPr indent="0" lvl="0" marL="0" rtl="0" algn="l">
              <a:spcBef>
                <a:spcPts val="0"/>
              </a:spcBef>
              <a:spcAft>
                <a:spcPts val="0"/>
              </a:spcAft>
              <a:buNone/>
            </a:pPr>
            <a:r>
              <a:rPr lang="en-US"/>
              <a:t>malar flush - mitral </a:t>
            </a:r>
            <a:r>
              <a:rPr lang="en-US"/>
              <a:t>stenosis</a:t>
            </a:r>
            <a:endParaRPr/>
          </a:p>
          <a:p>
            <a:pPr indent="0" lvl="0" marL="0" rtl="0" algn="l">
              <a:spcBef>
                <a:spcPts val="0"/>
              </a:spcBef>
              <a:spcAft>
                <a:spcPts val="0"/>
              </a:spcAft>
              <a:buNone/>
            </a:pPr>
            <a:r>
              <a:t/>
            </a:r>
            <a:endParaRPr/>
          </a:p>
        </p:txBody>
      </p:sp>
      <p:sp>
        <p:nvSpPr>
          <p:cNvPr id="197" name="Google Shape;197;g13a6cbb7f54_0_91: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3a6cbb7f54_0_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3a6cbb7f54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 - conjunctival pallor</a:t>
            </a:r>
            <a:endParaRPr/>
          </a:p>
          <a:p>
            <a:pPr indent="0" lvl="0" marL="0" rtl="0" algn="l">
              <a:spcBef>
                <a:spcPts val="0"/>
              </a:spcBef>
              <a:spcAft>
                <a:spcPts val="0"/>
              </a:spcAft>
              <a:buNone/>
            </a:pPr>
            <a:r>
              <a:rPr lang="en-US"/>
              <a:t>B - corneal arcus </a:t>
            </a:r>
            <a:endParaRPr/>
          </a:p>
          <a:p>
            <a:pPr indent="0" lvl="0" marL="0" rtl="0" algn="l">
              <a:spcBef>
                <a:spcPts val="0"/>
              </a:spcBef>
              <a:spcAft>
                <a:spcPts val="0"/>
              </a:spcAft>
              <a:buNone/>
            </a:pPr>
            <a:r>
              <a:rPr lang="en-US"/>
              <a:t>C - xanthelasma </a:t>
            </a:r>
            <a:endParaRPr/>
          </a:p>
          <a:p>
            <a:pPr indent="0" lvl="0" marL="0" rtl="0" algn="l">
              <a:spcBef>
                <a:spcPts val="0"/>
              </a:spcBef>
              <a:spcAft>
                <a:spcPts val="0"/>
              </a:spcAft>
              <a:buNone/>
            </a:pPr>
            <a:r>
              <a:rPr lang="en-US"/>
              <a:t>D - kayser fleischer</a:t>
            </a:r>
            <a:endParaRPr/>
          </a:p>
          <a:p>
            <a:pPr indent="0" lvl="0" marL="0" rtl="0" algn="l">
              <a:spcBef>
                <a:spcPts val="0"/>
              </a:spcBef>
              <a:spcAft>
                <a:spcPts val="0"/>
              </a:spcAft>
              <a:buNone/>
            </a:pPr>
            <a:r>
              <a:rPr lang="en-US"/>
              <a:t>E - central cyanosis </a:t>
            </a:r>
            <a:endParaRPr/>
          </a:p>
          <a:p>
            <a:pPr indent="0" lvl="0" marL="0" rtl="0" algn="l">
              <a:spcBef>
                <a:spcPts val="0"/>
              </a:spcBef>
              <a:spcAft>
                <a:spcPts val="0"/>
              </a:spcAft>
              <a:buNone/>
            </a:pPr>
            <a:r>
              <a:rPr lang="en-US"/>
              <a:t>F - angular stomatitis (also called chelitis)</a:t>
            </a:r>
            <a:endParaRPr/>
          </a:p>
          <a:p>
            <a:pPr indent="0" lvl="0" marL="0" rtl="0" algn="l">
              <a:spcBef>
                <a:spcPts val="0"/>
              </a:spcBef>
              <a:spcAft>
                <a:spcPts val="0"/>
              </a:spcAft>
              <a:buNone/>
            </a:pPr>
            <a:r>
              <a:rPr lang="en-US"/>
              <a:t>G - high arched </a:t>
            </a:r>
            <a:r>
              <a:rPr lang="en-US"/>
              <a:t>pallet</a:t>
            </a:r>
            <a:endParaRPr/>
          </a:p>
          <a:p>
            <a:pPr indent="0" lvl="0" marL="0" rtl="0" algn="l">
              <a:spcBef>
                <a:spcPts val="0"/>
              </a:spcBef>
              <a:spcAft>
                <a:spcPts val="0"/>
              </a:spcAft>
              <a:buNone/>
            </a:pPr>
            <a:r>
              <a:rPr lang="en-US"/>
              <a:t>H - malar flush</a:t>
            </a:r>
            <a:endParaRPr/>
          </a:p>
          <a:p>
            <a:pPr indent="0" lvl="0" marL="0" rtl="0" algn="l">
              <a:spcBef>
                <a:spcPts val="0"/>
              </a:spcBef>
              <a:spcAft>
                <a:spcPts val="0"/>
              </a:spcAft>
              <a:buNone/>
            </a:pPr>
            <a:r>
              <a:t/>
            </a:r>
            <a:endParaRPr/>
          </a:p>
        </p:txBody>
      </p:sp>
      <p:sp>
        <p:nvSpPr>
          <p:cNvPr id="207" name="Google Shape;207;g13a6cbb7f54_0_125: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3a6cbb7f54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3a6cbb7f54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596900" rtl="0" algn="l">
              <a:lnSpc>
                <a:spcPct val="115000"/>
              </a:lnSpc>
              <a:spcBef>
                <a:spcPts val="0"/>
              </a:spcBef>
              <a:spcAft>
                <a:spcPts val="0"/>
              </a:spcAft>
              <a:buClr>
                <a:srgbClr val="424040"/>
              </a:buClr>
              <a:buSzPts val="1200"/>
              <a:buFont typeface="Arial"/>
              <a:buChar char="●"/>
            </a:pPr>
            <a:r>
              <a:rPr b="1" lang="en-US">
                <a:solidFill>
                  <a:srgbClr val="424040"/>
                </a:solidFill>
                <a:latin typeface="Arial"/>
                <a:ea typeface="Arial"/>
                <a:cs typeface="Arial"/>
                <a:sym typeface="Arial"/>
              </a:rPr>
              <a:t>Median sternotomy scar:</a:t>
            </a:r>
            <a:r>
              <a:rPr lang="en-US">
                <a:solidFill>
                  <a:srgbClr val="424040"/>
                </a:solidFill>
                <a:latin typeface="Arial"/>
                <a:ea typeface="Arial"/>
                <a:cs typeface="Arial"/>
                <a:sym typeface="Arial"/>
              </a:rPr>
              <a:t> located in the midline of the thorax. This surgical approach is used for cardiac valve replacement and coronary artery bypass grafts (CABG).</a:t>
            </a:r>
            <a:endParaRPr>
              <a:solidFill>
                <a:srgbClr val="424040"/>
              </a:solidFill>
              <a:latin typeface="Arial"/>
              <a:ea typeface="Arial"/>
              <a:cs typeface="Arial"/>
              <a:sym typeface="Arial"/>
            </a:endParaRPr>
          </a:p>
          <a:p>
            <a:pPr indent="-304800" lvl="0" marL="596900" rtl="0" algn="l">
              <a:lnSpc>
                <a:spcPct val="115000"/>
              </a:lnSpc>
              <a:spcBef>
                <a:spcPts val="0"/>
              </a:spcBef>
              <a:spcAft>
                <a:spcPts val="0"/>
              </a:spcAft>
              <a:buClr>
                <a:srgbClr val="424040"/>
              </a:buClr>
              <a:buSzPts val="1200"/>
              <a:buFont typeface="Arial"/>
              <a:buChar char="●"/>
            </a:pPr>
            <a:r>
              <a:rPr b="1" lang="en-US">
                <a:solidFill>
                  <a:srgbClr val="424040"/>
                </a:solidFill>
                <a:latin typeface="Arial"/>
                <a:ea typeface="Arial"/>
                <a:cs typeface="Arial"/>
                <a:sym typeface="Arial"/>
              </a:rPr>
              <a:t>Anterolateral thoracotomy scar:</a:t>
            </a:r>
            <a:r>
              <a:rPr lang="en-US">
                <a:solidFill>
                  <a:srgbClr val="424040"/>
                </a:solidFill>
                <a:latin typeface="Arial"/>
                <a:ea typeface="Arial"/>
                <a:cs typeface="Arial"/>
                <a:sym typeface="Arial"/>
              </a:rPr>
              <a:t> located between the lateral border of the sternum and the mid-axillary line at the 4th or 5th intercostal space. This surgical approach is used for minimally invasive cardiac valve surgery.</a:t>
            </a:r>
            <a:endParaRPr>
              <a:solidFill>
                <a:srgbClr val="424040"/>
              </a:solidFill>
              <a:latin typeface="Arial"/>
              <a:ea typeface="Arial"/>
              <a:cs typeface="Arial"/>
              <a:sym typeface="Arial"/>
            </a:endParaRPr>
          </a:p>
          <a:p>
            <a:pPr indent="-304800" lvl="0" marL="596900" rtl="0" algn="l">
              <a:lnSpc>
                <a:spcPct val="115000"/>
              </a:lnSpc>
              <a:spcBef>
                <a:spcPts val="0"/>
              </a:spcBef>
              <a:spcAft>
                <a:spcPts val="0"/>
              </a:spcAft>
              <a:buClr>
                <a:srgbClr val="424040"/>
              </a:buClr>
              <a:buSzPts val="1200"/>
              <a:buFont typeface="Arial"/>
              <a:buChar char="●"/>
            </a:pPr>
            <a:r>
              <a:rPr b="1" lang="en-US">
                <a:solidFill>
                  <a:srgbClr val="424040"/>
                </a:solidFill>
                <a:latin typeface="Arial"/>
                <a:ea typeface="Arial"/>
                <a:cs typeface="Arial"/>
                <a:sym typeface="Arial"/>
              </a:rPr>
              <a:t>Infraclavicular scar:</a:t>
            </a:r>
            <a:r>
              <a:rPr lang="en-US">
                <a:solidFill>
                  <a:srgbClr val="424040"/>
                </a:solidFill>
                <a:latin typeface="Arial"/>
                <a:ea typeface="Arial"/>
                <a:cs typeface="Arial"/>
                <a:sym typeface="Arial"/>
              </a:rPr>
              <a:t> located in the infraclavicular region (on either side). This surgical approach is used for</a:t>
            </a:r>
            <a:r>
              <a:rPr i="1" lang="en-US">
                <a:solidFill>
                  <a:srgbClr val="424040"/>
                </a:solidFill>
                <a:latin typeface="Arial"/>
                <a:ea typeface="Arial"/>
                <a:cs typeface="Arial"/>
                <a:sym typeface="Arial"/>
              </a:rPr>
              <a:t> </a:t>
            </a:r>
            <a:r>
              <a:rPr lang="en-US">
                <a:solidFill>
                  <a:srgbClr val="424040"/>
                </a:solidFill>
                <a:latin typeface="Arial"/>
                <a:ea typeface="Arial"/>
                <a:cs typeface="Arial"/>
                <a:sym typeface="Arial"/>
              </a:rPr>
              <a:t>pacemaker insertion.</a:t>
            </a:r>
            <a:endParaRPr>
              <a:solidFill>
                <a:srgbClr val="424040"/>
              </a:solidFill>
              <a:latin typeface="Arial"/>
              <a:ea typeface="Arial"/>
              <a:cs typeface="Arial"/>
              <a:sym typeface="Arial"/>
            </a:endParaRPr>
          </a:p>
          <a:p>
            <a:pPr indent="-304800" lvl="0" marL="596900" rtl="0" algn="l">
              <a:lnSpc>
                <a:spcPct val="115000"/>
              </a:lnSpc>
              <a:spcBef>
                <a:spcPts val="0"/>
              </a:spcBef>
              <a:spcAft>
                <a:spcPts val="0"/>
              </a:spcAft>
              <a:buClr>
                <a:srgbClr val="424040"/>
              </a:buClr>
              <a:buSzPts val="1200"/>
              <a:buFont typeface="Arial"/>
              <a:buChar char="●"/>
            </a:pPr>
            <a:r>
              <a:rPr lang="en-US">
                <a:highlight>
                  <a:srgbClr val="FFFFFF"/>
                </a:highlight>
                <a:latin typeface="Arial"/>
                <a:ea typeface="Arial"/>
                <a:cs typeface="Arial"/>
                <a:sym typeface="Arial"/>
              </a:rPr>
              <a:t>Axillary thoracotomy scar: Usually located at the 5th intercostal space in the anterior axillary line. Commonly due to a previous chest drain. (This is best assessed when inspecting the back).</a:t>
            </a:r>
            <a:endParaRPr>
              <a:solidFill>
                <a:srgbClr val="424040"/>
              </a:solidFill>
              <a:latin typeface="Arial"/>
              <a:ea typeface="Arial"/>
              <a:cs typeface="Arial"/>
              <a:sym typeface="Arial"/>
            </a:endParaRPr>
          </a:p>
          <a:p>
            <a:pPr indent="-304800" lvl="0" marL="596900" rtl="0" algn="l">
              <a:lnSpc>
                <a:spcPct val="115000"/>
              </a:lnSpc>
              <a:spcBef>
                <a:spcPts val="0"/>
              </a:spcBef>
              <a:spcAft>
                <a:spcPts val="0"/>
              </a:spcAft>
              <a:buClr>
                <a:srgbClr val="424040"/>
              </a:buClr>
              <a:buSzPts val="1200"/>
              <a:buFont typeface="Arial"/>
              <a:buChar char="●"/>
            </a:pPr>
            <a:r>
              <a:rPr b="1" lang="en-US">
                <a:solidFill>
                  <a:srgbClr val="424040"/>
                </a:solidFill>
                <a:latin typeface="Arial"/>
                <a:ea typeface="Arial"/>
                <a:cs typeface="Arial"/>
                <a:sym typeface="Arial"/>
              </a:rPr>
              <a:t>Left mid-axillary scar:</a:t>
            </a:r>
            <a:r>
              <a:rPr lang="en-US">
                <a:solidFill>
                  <a:srgbClr val="424040"/>
                </a:solidFill>
                <a:latin typeface="Arial"/>
                <a:ea typeface="Arial"/>
                <a:cs typeface="Arial"/>
                <a:sym typeface="Arial"/>
              </a:rPr>
              <a:t> this surgical approach is used for the insertion of a subcutaneous implantable cardioverter-defibrillator (ICD).</a:t>
            </a:r>
            <a:endParaRPr>
              <a:solidFill>
                <a:srgbClr val="424040"/>
              </a:solidFill>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Font typeface="Arial"/>
              <a:buChar char="●"/>
            </a:pPr>
            <a:r>
              <a:rPr lang="en-US">
                <a:latin typeface="Arial"/>
                <a:ea typeface="Arial"/>
                <a:cs typeface="Arial"/>
                <a:sym typeface="Arial"/>
              </a:rPr>
              <a:t>Posterolateral thoracotomy scar: Usually located at the lateral and posterior intercostal space inferior to the tip of the scapula. Commonly due to a lobectomy or pneumonectomy. (This is best assessed when inspecting the back).</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Font typeface="Arial"/>
              <a:buChar char="●"/>
            </a:pPr>
            <a:r>
              <a:rPr lang="en-US">
                <a:latin typeface="Arial"/>
                <a:ea typeface="Arial"/>
                <a:cs typeface="Arial"/>
                <a:sym typeface="Arial"/>
              </a:rPr>
              <a:t>Posterolateral thoracotomy scar: Usually located at the lateral and posterior intercostal space inferior to the tip of the scapula. Commonly due to a lobectomy or pneumonectomy. (This is best assessed when inspecting the back).</a:t>
            </a:r>
            <a:endParaRPr>
              <a:latin typeface="Arial"/>
              <a:ea typeface="Arial"/>
              <a:cs typeface="Arial"/>
              <a:sym typeface="Arial"/>
            </a:endParaRPr>
          </a:p>
          <a:p>
            <a:pPr indent="0" lvl="0" marL="0" rtl="0" algn="l">
              <a:spcBef>
                <a:spcPts val="1300"/>
              </a:spcBef>
              <a:spcAft>
                <a:spcPts val="0"/>
              </a:spcAft>
              <a:buNone/>
            </a:pPr>
            <a:r>
              <a:t/>
            </a:r>
            <a:endParaRPr>
              <a:latin typeface="Arial"/>
              <a:ea typeface="Arial"/>
              <a:cs typeface="Arial"/>
              <a:sym typeface="Arial"/>
            </a:endParaRPr>
          </a:p>
        </p:txBody>
      </p:sp>
      <p:sp>
        <p:nvSpPr>
          <p:cNvPr id="236" name="Google Shape;236;g13a6cbb7f54_0_44: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3bc34d3135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3bc34d31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Font typeface="Arial"/>
              <a:buChar char="-"/>
            </a:pPr>
            <a:r>
              <a:rPr lang="en-US" sz="1300">
                <a:highlight>
                  <a:srgbClr val="FFFFFF"/>
                </a:highlight>
                <a:latin typeface="Arial"/>
                <a:ea typeface="Arial"/>
                <a:cs typeface="Arial"/>
                <a:sym typeface="Arial"/>
              </a:rPr>
              <a:t> A displaced apex beat could be a result of ventricular hypertrophy.</a:t>
            </a:r>
            <a:endParaRPr sz="1300">
              <a:highlight>
                <a:srgbClr val="FFFFFF"/>
              </a:highlight>
              <a:latin typeface="Arial"/>
              <a:ea typeface="Arial"/>
              <a:cs typeface="Arial"/>
              <a:sym typeface="Arial"/>
            </a:endParaRPr>
          </a:p>
          <a:p>
            <a:pPr indent="-311150" lvl="0" marL="457200" rtl="0" algn="l">
              <a:spcBef>
                <a:spcPts val="0"/>
              </a:spcBef>
              <a:spcAft>
                <a:spcPts val="0"/>
              </a:spcAft>
              <a:buSzPts val="1300"/>
              <a:buFont typeface="Arial"/>
              <a:buChar char="-"/>
            </a:pPr>
            <a:r>
              <a:rPr lang="en-US" sz="1300">
                <a:highlight>
                  <a:srgbClr val="FFFFFF"/>
                </a:highlight>
                <a:latin typeface="Arial"/>
                <a:ea typeface="Arial"/>
                <a:cs typeface="Arial"/>
                <a:sym typeface="Arial"/>
              </a:rPr>
              <a:t>HEaves = precordial impulse that can be palpated -&gt; use heel of your hand </a:t>
            </a:r>
            <a:endParaRPr sz="1300">
              <a:highlight>
                <a:srgbClr val="FFFFFF"/>
              </a:highlight>
              <a:latin typeface="Arial"/>
              <a:ea typeface="Arial"/>
              <a:cs typeface="Arial"/>
              <a:sym typeface="Arial"/>
            </a:endParaRPr>
          </a:p>
          <a:p>
            <a:pPr indent="-311150" lvl="0" marL="457200" rtl="0" algn="l">
              <a:spcBef>
                <a:spcPts val="0"/>
              </a:spcBef>
              <a:spcAft>
                <a:spcPts val="0"/>
              </a:spcAft>
              <a:buSzPts val="1300"/>
              <a:buFont typeface="Arial"/>
              <a:buChar char="-"/>
            </a:pPr>
            <a:r>
              <a:rPr lang="en-US" sz="1300">
                <a:highlight>
                  <a:srgbClr val="FFFFFF"/>
                </a:highlight>
                <a:latin typeface="Arial"/>
                <a:ea typeface="Arial"/>
                <a:cs typeface="Arial"/>
                <a:sym typeface="Arial"/>
              </a:rPr>
              <a:t>Thrill = palpable murmer/ </a:t>
            </a:r>
            <a:r>
              <a:rPr lang="en-US" sz="1300">
                <a:highlight>
                  <a:srgbClr val="FFFFFF"/>
                </a:highlight>
                <a:latin typeface="Arial"/>
                <a:ea typeface="Arial"/>
                <a:cs typeface="Arial"/>
                <a:sym typeface="Arial"/>
              </a:rPr>
              <a:t>vibration</a:t>
            </a:r>
            <a:r>
              <a:rPr lang="en-US" sz="1300">
                <a:highlight>
                  <a:srgbClr val="FFFFFF"/>
                </a:highlight>
                <a:latin typeface="Arial"/>
                <a:ea typeface="Arial"/>
                <a:cs typeface="Arial"/>
                <a:sym typeface="Arial"/>
              </a:rPr>
              <a:t> caused by turbulent blood flow </a:t>
            </a:r>
            <a:r>
              <a:rPr lang="en-US" sz="1300">
                <a:highlight>
                  <a:srgbClr val="FFFFFF"/>
                </a:highlight>
                <a:latin typeface="Arial"/>
                <a:ea typeface="Arial"/>
                <a:cs typeface="Arial"/>
                <a:sym typeface="Arial"/>
              </a:rPr>
              <a:t>through</a:t>
            </a:r>
            <a:r>
              <a:rPr lang="en-US" sz="1300">
                <a:highlight>
                  <a:srgbClr val="FFFFFF"/>
                </a:highlight>
                <a:latin typeface="Arial"/>
                <a:ea typeface="Arial"/>
                <a:cs typeface="Arial"/>
                <a:sym typeface="Arial"/>
              </a:rPr>
              <a:t> a heart valve  = use flat of your fingers </a:t>
            </a:r>
            <a:endParaRPr sz="1300">
              <a:highlight>
                <a:srgbClr val="FFFFFF"/>
              </a:highlight>
              <a:latin typeface="Arial"/>
              <a:ea typeface="Arial"/>
              <a:cs typeface="Arial"/>
              <a:sym typeface="Arial"/>
            </a:endParaRPr>
          </a:p>
        </p:txBody>
      </p:sp>
      <p:sp>
        <p:nvSpPr>
          <p:cNvPr id="249" name="Google Shape;249;g13bc34d3135_0_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3a6cbb7f54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3a6cbb7f54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300">
                <a:highlight>
                  <a:srgbClr val="FFFFFF"/>
                </a:highlight>
                <a:latin typeface="Arial"/>
                <a:ea typeface="Arial"/>
                <a:cs typeface="Arial"/>
                <a:sym typeface="Arial"/>
              </a:rPr>
              <a:t> Be sure to palpate the carotid pulse whilst doing so in order to time any audible murmurs</a:t>
            </a:r>
            <a:endParaRPr sz="1300">
              <a:highlight>
                <a:srgbClr val="FFFFFF"/>
              </a:highlight>
              <a:latin typeface="Arial"/>
              <a:ea typeface="Arial"/>
              <a:cs typeface="Arial"/>
              <a:sym typeface="Arial"/>
            </a:endParaRPr>
          </a:p>
          <a:p>
            <a:pPr indent="0" lvl="0" marL="0" rtl="0" algn="l">
              <a:spcBef>
                <a:spcPts val="0"/>
              </a:spcBef>
              <a:spcAft>
                <a:spcPts val="0"/>
              </a:spcAft>
              <a:buNone/>
            </a:pPr>
            <a:r>
              <a:t/>
            </a:r>
            <a:endParaRPr sz="1300">
              <a:highlight>
                <a:srgbClr val="FFFFFF"/>
              </a:highlight>
              <a:latin typeface="Arial"/>
              <a:ea typeface="Arial"/>
              <a:cs typeface="Arial"/>
              <a:sym typeface="Arial"/>
            </a:endParaRPr>
          </a:p>
          <a:p>
            <a:pPr indent="0" lvl="0" marL="0" rtl="0" algn="l">
              <a:spcBef>
                <a:spcPts val="0"/>
              </a:spcBef>
              <a:spcAft>
                <a:spcPts val="0"/>
              </a:spcAft>
              <a:buNone/>
            </a:pPr>
            <a:r>
              <a:rPr lang="en-US"/>
              <a:t>In the osce you get a mark for feeling the carotid while </a:t>
            </a:r>
            <a:r>
              <a:rPr lang="en-US"/>
              <a:t>listening</a:t>
            </a:r>
            <a:r>
              <a:rPr lang="en-US"/>
              <a:t> to the heart valves as its how you figure out if its systolic  or  diastolic </a:t>
            </a:r>
            <a:endParaRPr/>
          </a:p>
        </p:txBody>
      </p:sp>
      <p:sp>
        <p:nvSpPr>
          <p:cNvPr id="259" name="Google Shape;259;g13a6cbb7f54_0_5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3bc34d3135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3bc34d3135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1625" lvl="0" marL="457200" rtl="0" algn="l">
              <a:lnSpc>
                <a:spcPct val="90000"/>
              </a:lnSpc>
              <a:spcBef>
                <a:spcPts val="1000"/>
              </a:spcBef>
              <a:spcAft>
                <a:spcPts val="0"/>
              </a:spcAft>
              <a:buSzPts val="1150"/>
              <a:buFont typeface="Arial"/>
              <a:buAutoNum type="arabicPeriod"/>
            </a:pPr>
            <a:r>
              <a:rPr lang="en-US" sz="1150"/>
              <a:t>Aortic Regurgitation = 6 mins 3 = Number 4 </a:t>
            </a:r>
            <a:endParaRPr sz="1150"/>
          </a:p>
          <a:p>
            <a:pPr indent="-301625" lvl="1" marL="914400" rtl="0" algn="l">
              <a:lnSpc>
                <a:spcPct val="90000"/>
              </a:lnSpc>
              <a:spcBef>
                <a:spcPts val="0"/>
              </a:spcBef>
              <a:spcAft>
                <a:spcPts val="0"/>
              </a:spcAft>
              <a:buSzPts val="1150"/>
              <a:buFont typeface="Arial"/>
              <a:buAutoNum type="alphaLcPeriod"/>
            </a:pPr>
            <a:r>
              <a:rPr lang="en-US" sz="1150">
                <a:solidFill>
                  <a:srgbClr val="444444"/>
                </a:solidFill>
                <a:highlight>
                  <a:srgbClr val="FFFFFF"/>
                </a:highlight>
                <a:latin typeface="Arial"/>
                <a:ea typeface="Arial"/>
                <a:cs typeface="Arial"/>
                <a:sym typeface="Arial"/>
              </a:rPr>
              <a:t>Austin Flint murmur: a low pitched rumbling mid-diastolic murmur heard best at the apex. This is caused by the regurgitated blood through the aortic valve mixing with blood from the left atrium, during atrial contraction</a:t>
            </a:r>
            <a:endParaRPr sz="1150"/>
          </a:p>
          <a:p>
            <a:pPr indent="-301625" lvl="0" marL="457200" rtl="0" algn="l">
              <a:lnSpc>
                <a:spcPct val="90000"/>
              </a:lnSpc>
              <a:spcBef>
                <a:spcPts val="0"/>
              </a:spcBef>
              <a:spcAft>
                <a:spcPts val="0"/>
              </a:spcAft>
              <a:buSzPts val="1150"/>
              <a:buFont typeface="Arial"/>
              <a:buAutoNum type="arabicPeriod"/>
            </a:pPr>
            <a:r>
              <a:rPr lang="en-US" sz="1150"/>
              <a:t>Mitral Regurgitation = 4 mins 30  = number 3 = heard loudest on exp when lying on left </a:t>
            </a:r>
            <a:endParaRPr sz="1150"/>
          </a:p>
          <a:p>
            <a:pPr indent="-301625" lvl="0" marL="457200" rtl="0" algn="l">
              <a:lnSpc>
                <a:spcPct val="90000"/>
              </a:lnSpc>
              <a:spcBef>
                <a:spcPts val="0"/>
              </a:spcBef>
              <a:spcAft>
                <a:spcPts val="0"/>
              </a:spcAft>
              <a:buSzPts val="1150"/>
              <a:buFont typeface="Arial"/>
              <a:buAutoNum type="arabicPeriod"/>
            </a:pPr>
            <a:r>
              <a:rPr lang="en-US" sz="1150"/>
              <a:t>Aortic Stenosis = 5 mins 12 = Number 2 -&gt; heard loudest on expiration when patient sits forward</a:t>
            </a:r>
            <a:endParaRPr sz="1150"/>
          </a:p>
          <a:p>
            <a:pPr indent="-301625" lvl="0" marL="457200" rtl="0" algn="l">
              <a:lnSpc>
                <a:spcPct val="90000"/>
              </a:lnSpc>
              <a:spcBef>
                <a:spcPts val="0"/>
              </a:spcBef>
              <a:spcAft>
                <a:spcPts val="0"/>
              </a:spcAft>
              <a:buSzPts val="1150"/>
              <a:buFont typeface="Arial"/>
              <a:buAutoNum type="arabicPeriod"/>
            </a:pPr>
            <a:r>
              <a:rPr lang="en-US" sz="1150"/>
              <a:t>Mitral Stenosis = 3mins 50 </a:t>
            </a:r>
            <a:endParaRPr sz="1150"/>
          </a:p>
          <a:p>
            <a:pPr indent="-301625" lvl="1" marL="914400" rtl="0" algn="l">
              <a:lnSpc>
                <a:spcPct val="90000"/>
              </a:lnSpc>
              <a:spcBef>
                <a:spcPts val="0"/>
              </a:spcBef>
              <a:spcAft>
                <a:spcPts val="0"/>
              </a:spcAft>
              <a:buSzPts val="1150"/>
              <a:buFont typeface="Arial"/>
              <a:buAutoNum type="alphaLcPeriod"/>
            </a:pPr>
            <a:r>
              <a:rPr lang="en-US" sz="1150"/>
              <a:t>Loudest at apex </a:t>
            </a:r>
            <a:endParaRPr sz="1150"/>
          </a:p>
          <a:p>
            <a:pPr indent="0" lvl="0" marL="0" rtl="0" algn="l">
              <a:lnSpc>
                <a:spcPct val="90000"/>
              </a:lnSpc>
              <a:spcBef>
                <a:spcPts val="1000"/>
              </a:spcBef>
              <a:spcAft>
                <a:spcPts val="0"/>
              </a:spcAft>
              <a:buClr>
                <a:schemeClr val="dk1"/>
              </a:buClr>
              <a:buSzPts val="1100"/>
              <a:buFont typeface="Arial"/>
              <a:buNone/>
            </a:pPr>
            <a:r>
              <a:t/>
            </a:r>
            <a:endParaRPr sz="1150"/>
          </a:p>
          <a:p>
            <a:pPr indent="0" lvl="0" marL="0" rtl="0" algn="l">
              <a:spcBef>
                <a:spcPts val="0"/>
              </a:spcBef>
              <a:spcAft>
                <a:spcPts val="0"/>
              </a:spcAft>
              <a:buNone/>
            </a:pPr>
            <a:r>
              <a:t/>
            </a:r>
            <a:endParaRPr sz="100"/>
          </a:p>
        </p:txBody>
      </p:sp>
      <p:sp>
        <p:nvSpPr>
          <p:cNvPr id="268" name="Google Shape;268;g13bc34d3135_0_4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3bc34d3135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3bc34d313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1300"/>
              </a:spcBef>
              <a:spcAft>
                <a:spcPts val="0"/>
              </a:spcAft>
              <a:buSzPts val="1300"/>
              <a:buFont typeface="Arial"/>
              <a:buChar char="●"/>
            </a:pPr>
            <a:r>
              <a:rPr lang="en-US" sz="1300">
                <a:latin typeface="Arial"/>
                <a:ea typeface="Arial"/>
                <a:cs typeface="Arial"/>
                <a:sym typeface="Arial"/>
              </a:rPr>
              <a:t>A mid-diastolic murmur due to mitral stenosis can be accentuated by asking the patient to lie down on their left side. Auscultate over the mitral area using the bell of the stethoscope. </a:t>
            </a:r>
            <a:endParaRPr sz="1300">
              <a:latin typeface="Arial"/>
              <a:ea typeface="Arial"/>
              <a:cs typeface="Arial"/>
              <a:sym typeface="Arial"/>
            </a:endParaRPr>
          </a:p>
          <a:p>
            <a:pPr indent="-311150" lvl="0" marL="457200" rtl="0" algn="l">
              <a:lnSpc>
                <a:spcPct val="115000"/>
              </a:lnSpc>
              <a:spcBef>
                <a:spcPts val="0"/>
              </a:spcBef>
              <a:spcAft>
                <a:spcPts val="0"/>
              </a:spcAft>
              <a:buSzPts val="1300"/>
              <a:buFont typeface="Arial"/>
              <a:buChar char="●"/>
            </a:pPr>
            <a:r>
              <a:rPr lang="en-US" sz="1300">
                <a:latin typeface="Arial"/>
                <a:ea typeface="Arial"/>
                <a:cs typeface="Arial"/>
                <a:sym typeface="Arial"/>
              </a:rPr>
              <a:t>A pansystolic murmur due to mitral regurgitation may radiate to the axilla. Therefore, whilst the patient is still lying down, auscultate the axilla using the diaphragm once again.</a:t>
            </a:r>
            <a:endParaRPr sz="1300">
              <a:latin typeface="Arial"/>
              <a:ea typeface="Arial"/>
              <a:cs typeface="Arial"/>
              <a:sym typeface="Arial"/>
            </a:endParaRPr>
          </a:p>
          <a:p>
            <a:pPr indent="-311150" lvl="0" marL="457200" rtl="0" algn="l">
              <a:lnSpc>
                <a:spcPct val="115000"/>
              </a:lnSpc>
              <a:spcBef>
                <a:spcPts val="0"/>
              </a:spcBef>
              <a:spcAft>
                <a:spcPts val="0"/>
              </a:spcAft>
              <a:buSzPts val="1300"/>
              <a:buFont typeface="Arial"/>
              <a:buChar char="●"/>
            </a:pPr>
            <a:r>
              <a:rPr lang="en-US" sz="1300">
                <a:latin typeface="Arial"/>
                <a:ea typeface="Arial"/>
                <a:cs typeface="Arial"/>
                <a:sym typeface="Arial"/>
              </a:rPr>
              <a:t>An early diastolic murmur due to aortic regurgitation can be accentuated by asking the patient to sit up straight. Auscultate just left of the sternal edge, rather than in the aortic area.</a:t>
            </a:r>
            <a:endParaRPr sz="1300">
              <a:latin typeface="Arial"/>
              <a:ea typeface="Arial"/>
              <a:cs typeface="Arial"/>
              <a:sym typeface="Arial"/>
            </a:endParaRPr>
          </a:p>
          <a:p>
            <a:pPr indent="-311150" lvl="0" marL="457200" rtl="0" algn="l">
              <a:lnSpc>
                <a:spcPct val="115000"/>
              </a:lnSpc>
              <a:spcBef>
                <a:spcPts val="0"/>
              </a:spcBef>
              <a:spcAft>
                <a:spcPts val="0"/>
              </a:spcAft>
              <a:buSzPts val="1300"/>
              <a:buFont typeface="Arial"/>
              <a:buChar char="●"/>
            </a:pPr>
            <a:r>
              <a:rPr lang="en-US" sz="1300">
                <a:latin typeface="Arial"/>
                <a:ea typeface="Arial"/>
                <a:cs typeface="Arial"/>
                <a:sym typeface="Arial"/>
              </a:rPr>
              <a:t>An ejection systolic murmur due to aortic stenosis may radiate as high as the carotid arteries. Therefore, with the patient already sat up, finish by auscultating the carotid arteries.</a:t>
            </a:r>
            <a:endParaRPr sz="1300">
              <a:latin typeface="Arial"/>
              <a:ea typeface="Arial"/>
              <a:cs typeface="Arial"/>
              <a:sym typeface="Arial"/>
            </a:endParaRPr>
          </a:p>
          <a:p>
            <a:pPr indent="0" lvl="0" marL="0" rtl="0" algn="l">
              <a:spcBef>
                <a:spcPts val="1300"/>
              </a:spcBef>
              <a:spcAft>
                <a:spcPts val="0"/>
              </a:spcAft>
              <a:buNone/>
            </a:pPr>
            <a:r>
              <a:t/>
            </a:r>
            <a:endParaRPr/>
          </a:p>
        </p:txBody>
      </p:sp>
      <p:sp>
        <p:nvSpPr>
          <p:cNvPr id="281" name="Google Shape;281;g13bc34d3135_0_35: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3a6cbb7f54_0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3a6cbb7f54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COarse </a:t>
            </a:r>
            <a:r>
              <a:rPr lang="en-US"/>
              <a:t>crackles</a:t>
            </a:r>
            <a:r>
              <a:rPr lang="en-US"/>
              <a:t> -&gt; Pulm oedema -&gt; LV failure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Absent air entry / stony sullness = pleural effusion = LV </a:t>
            </a:r>
            <a:r>
              <a:rPr lang="en-US"/>
              <a:t>failure</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Pitting oedema -&gt; HF </a:t>
            </a:r>
            <a:endParaRPr/>
          </a:p>
        </p:txBody>
      </p:sp>
      <p:sp>
        <p:nvSpPr>
          <p:cNvPr id="289" name="Google Shape;289;g13a6cbb7f54_0_56: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3a6cbb7f54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3a6cbb7f5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pitting oedema = RV HF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sapheous vein  -&gt; CAMG</a:t>
            </a:r>
            <a:endParaRPr/>
          </a:p>
        </p:txBody>
      </p:sp>
      <p:sp>
        <p:nvSpPr>
          <p:cNvPr id="298" name="Google Shape;298;g13a6cbb7f54_0_6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3: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95" name="Google Shape;95;p3: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3bc34d3135_2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3bc34d3135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BP -&gt; HTN / discrepancies </a:t>
            </a:r>
            <a:endParaRPr/>
          </a:p>
          <a:p>
            <a:pPr indent="0" lvl="0" marL="0" rtl="0" algn="l">
              <a:spcBef>
                <a:spcPts val="0"/>
              </a:spcBef>
              <a:spcAft>
                <a:spcPts val="0"/>
              </a:spcAft>
              <a:buNone/>
            </a:pPr>
            <a:r>
              <a:rPr lang="en-US"/>
              <a:t>PVE -&gt; PVD </a:t>
            </a:r>
            <a:endParaRPr/>
          </a:p>
          <a:p>
            <a:pPr indent="0" lvl="0" marL="0" rtl="0" algn="l">
              <a:spcBef>
                <a:spcPts val="0"/>
              </a:spcBef>
              <a:spcAft>
                <a:spcPts val="0"/>
              </a:spcAft>
              <a:buNone/>
            </a:pPr>
            <a:r>
              <a:rPr lang="en-US"/>
              <a:t>ECG -&gt; </a:t>
            </a:r>
            <a:r>
              <a:rPr lang="en-US"/>
              <a:t>arrhythmias</a:t>
            </a:r>
            <a:r>
              <a:rPr lang="en-US"/>
              <a:t> </a:t>
            </a:r>
            <a:endParaRPr/>
          </a:p>
          <a:p>
            <a:pPr indent="0" lvl="0" marL="0" rtl="0" algn="l">
              <a:spcBef>
                <a:spcPts val="0"/>
              </a:spcBef>
              <a:spcAft>
                <a:spcPts val="0"/>
              </a:spcAft>
              <a:buNone/>
            </a:pPr>
            <a:r>
              <a:rPr lang="en-US"/>
              <a:t>Urine -&gt; protienuria / haematuria </a:t>
            </a:r>
            <a:endParaRPr/>
          </a:p>
          <a:p>
            <a:pPr indent="0" lvl="0" marL="0" rtl="0" algn="l">
              <a:spcBef>
                <a:spcPts val="0"/>
              </a:spcBef>
              <a:spcAft>
                <a:spcPts val="0"/>
              </a:spcAft>
              <a:buNone/>
            </a:pPr>
            <a:r>
              <a:rPr lang="en-US"/>
              <a:t>Fundoscopy -&gt; malignant HTN , papilloedmea </a:t>
            </a:r>
            <a:endParaRPr/>
          </a:p>
          <a:p>
            <a:pPr indent="0" lvl="0" marL="0" rtl="0" algn="l">
              <a:spcBef>
                <a:spcPts val="0"/>
              </a:spcBef>
              <a:spcAft>
                <a:spcPts val="0"/>
              </a:spcAft>
              <a:buNone/>
            </a:pPr>
            <a:r>
              <a:t/>
            </a:r>
            <a:endParaRPr/>
          </a:p>
        </p:txBody>
      </p:sp>
      <p:sp>
        <p:nvSpPr>
          <p:cNvPr id="307" name="Google Shape;307;g13bc34d3135_2_11: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3a6cbb7f54_0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3a6cbb7f54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13a6cbb7f54_0_68: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23" name="Google Shape;32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33" name="Google Shape;33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5" name="Google Shape;10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3a6cbb7f54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3a6cbb7f5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13a6cbb7f54_0_14: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3a6cbb7f54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3a6cbb7f5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equipment</a:t>
            </a:r>
            <a:r>
              <a:rPr lang="en-US"/>
              <a:t> - O2, ECG, catheter, IV</a:t>
            </a:r>
            <a:endParaRPr/>
          </a:p>
          <a:p>
            <a:pPr indent="0" lvl="0" marL="0" rtl="0" algn="l">
              <a:spcBef>
                <a:spcPts val="0"/>
              </a:spcBef>
              <a:spcAft>
                <a:spcPts val="0"/>
              </a:spcAft>
              <a:buNone/>
            </a:pPr>
            <a:r>
              <a:rPr lang="en-US"/>
              <a:t>multiple pillows - potentially HF </a:t>
            </a:r>
            <a:endParaRPr/>
          </a:p>
          <a:p>
            <a:pPr indent="0" lvl="0" marL="0" rtl="0" algn="l">
              <a:spcBef>
                <a:spcPts val="0"/>
              </a:spcBef>
              <a:spcAft>
                <a:spcPts val="0"/>
              </a:spcAft>
              <a:buNone/>
            </a:pPr>
            <a:r>
              <a:rPr lang="en-US"/>
              <a:t>cyanosis - poor circulation, inadequate O2</a:t>
            </a:r>
            <a:endParaRPr/>
          </a:p>
          <a:p>
            <a:pPr indent="0" lvl="0" marL="0" rtl="0" algn="l">
              <a:spcBef>
                <a:spcPts val="0"/>
              </a:spcBef>
              <a:spcAft>
                <a:spcPts val="0"/>
              </a:spcAft>
              <a:buNone/>
            </a:pPr>
            <a:r>
              <a:rPr lang="en-US"/>
              <a:t>pallor - anaemia, haemorrhage, chronic disease, poor perfusion </a:t>
            </a:r>
            <a:endParaRPr/>
          </a:p>
          <a:p>
            <a:pPr indent="0" lvl="0" marL="0" rtl="0" algn="l">
              <a:spcBef>
                <a:spcPts val="0"/>
              </a:spcBef>
              <a:spcAft>
                <a:spcPts val="0"/>
              </a:spcAft>
              <a:buNone/>
            </a:pPr>
            <a:r>
              <a:rPr lang="en-US"/>
              <a:t>malar flush - mitral stenosis</a:t>
            </a:r>
            <a:endParaRPr/>
          </a:p>
          <a:p>
            <a:pPr indent="0" lvl="0" marL="0" rtl="0" algn="l">
              <a:spcBef>
                <a:spcPts val="0"/>
              </a:spcBef>
              <a:spcAft>
                <a:spcPts val="0"/>
              </a:spcAft>
              <a:buNone/>
            </a:pPr>
            <a:r>
              <a:rPr lang="en-US"/>
              <a:t>oedema - heart failure (peripheral is RHF, pulmonary is LHF)</a:t>
            </a:r>
            <a:endParaRPr/>
          </a:p>
          <a:p>
            <a:pPr indent="0" lvl="0" marL="0" rtl="0" algn="l">
              <a:spcBef>
                <a:spcPts val="0"/>
              </a:spcBef>
              <a:spcAft>
                <a:spcPts val="0"/>
              </a:spcAft>
              <a:buNone/>
            </a:pPr>
            <a:r>
              <a:t/>
            </a:r>
            <a:endParaRPr/>
          </a:p>
        </p:txBody>
      </p:sp>
      <p:sp>
        <p:nvSpPr>
          <p:cNvPr id="123" name="Google Shape;123;g13a6cbb7f54_0_2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3a6cbb7f54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3a6cbb7f5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tar staining - smoker</a:t>
            </a:r>
            <a:endParaRPr/>
          </a:p>
          <a:p>
            <a:pPr indent="0" lvl="0" marL="0" rtl="0" algn="l">
              <a:spcBef>
                <a:spcPts val="0"/>
              </a:spcBef>
              <a:spcAft>
                <a:spcPts val="0"/>
              </a:spcAft>
              <a:buNone/>
            </a:pPr>
            <a:r>
              <a:rPr lang="en-US"/>
              <a:t>xanthomata - raised yellow cholesterol spots - palms/tendons/elbows - </a:t>
            </a:r>
            <a:r>
              <a:rPr lang="en-US"/>
              <a:t>hypercholesterolemia</a:t>
            </a:r>
            <a:r>
              <a:rPr lang="en-US"/>
              <a:t> </a:t>
            </a:r>
            <a:endParaRPr/>
          </a:p>
          <a:p>
            <a:pPr indent="0" lvl="0" marL="0" rtl="0" algn="l">
              <a:spcBef>
                <a:spcPts val="0"/>
              </a:spcBef>
              <a:spcAft>
                <a:spcPts val="0"/>
              </a:spcAft>
              <a:buNone/>
            </a:pPr>
            <a:r>
              <a:rPr lang="en-US"/>
              <a:t>arachnodactyly - spider fingers - feature of marfan syndrome - associated with valve prolapse and aortic dissection</a:t>
            </a:r>
            <a:endParaRPr/>
          </a:p>
          <a:p>
            <a:pPr indent="0" lvl="0" marL="0" rtl="0" algn="l">
              <a:spcBef>
                <a:spcPts val="0"/>
              </a:spcBef>
              <a:spcAft>
                <a:spcPts val="0"/>
              </a:spcAft>
              <a:buNone/>
            </a:pPr>
            <a:r>
              <a:rPr lang="en-US"/>
              <a:t>clubbing - rounded nails - congenital cyanotic heart disease, infective endocarditis, atrial myxoma</a:t>
            </a:r>
            <a:endParaRPr/>
          </a:p>
          <a:p>
            <a:pPr indent="-304800" lvl="0" marL="457200" rtl="0" algn="l">
              <a:spcBef>
                <a:spcPts val="0"/>
              </a:spcBef>
              <a:spcAft>
                <a:spcPts val="0"/>
              </a:spcAft>
              <a:buSzPts val="1200"/>
              <a:buChar char="-"/>
            </a:pPr>
            <a:r>
              <a:rPr lang="en-US"/>
              <a:t>assess by placing backs of nails together, a gap will be seen between the nails </a:t>
            </a:r>
            <a:endParaRPr/>
          </a:p>
          <a:p>
            <a:pPr indent="0" lvl="0" marL="0" rtl="0" algn="l">
              <a:spcBef>
                <a:spcPts val="0"/>
              </a:spcBef>
              <a:spcAft>
                <a:spcPts val="0"/>
              </a:spcAft>
              <a:buNone/>
            </a:pPr>
            <a:r>
              <a:rPr lang="en-US"/>
              <a:t>splinter haemorrhage - local trauma, IE, sepsis, vasculitis, psoriatic nail disease</a:t>
            </a:r>
            <a:endParaRPr/>
          </a:p>
          <a:p>
            <a:pPr indent="0" lvl="0" marL="0" rtl="0" algn="l">
              <a:spcBef>
                <a:spcPts val="0"/>
              </a:spcBef>
              <a:spcAft>
                <a:spcPts val="0"/>
              </a:spcAft>
              <a:buNone/>
            </a:pPr>
            <a:r>
              <a:rPr lang="en-US"/>
              <a:t>janeway lesions and oslers nodes- infective endocarditis</a:t>
            </a:r>
            <a:endParaRPr/>
          </a:p>
          <a:p>
            <a:pPr indent="0" lvl="0" marL="0" rtl="0" algn="l">
              <a:spcBef>
                <a:spcPts val="0"/>
              </a:spcBef>
              <a:spcAft>
                <a:spcPts val="0"/>
              </a:spcAft>
              <a:buNone/>
            </a:pPr>
            <a:r>
              <a:rPr lang="en-US"/>
              <a:t>cool and clammy hands - potential acute coronary syndrome </a:t>
            </a:r>
            <a:endParaRPr/>
          </a:p>
          <a:p>
            <a:pPr indent="0" lvl="0" marL="0" rtl="0" algn="l">
              <a:spcBef>
                <a:spcPts val="0"/>
              </a:spcBef>
              <a:spcAft>
                <a:spcPts val="0"/>
              </a:spcAft>
              <a:buNone/>
            </a:pPr>
            <a:r>
              <a:rPr lang="en-US"/>
              <a:t>radio-radial delay - caused by subclavian artery stenosis, aortic dissection, aortic coarctation</a:t>
            </a:r>
            <a:endParaRPr/>
          </a:p>
        </p:txBody>
      </p:sp>
      <p:sp>
        <p:nvSpPr>
          <p:cNvPr id="132" name="Google Shape;132;g13a6cbb7f54_0_26: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3a6cbb7f54_0_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3a6cbb7f54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 - xanthomata </a:t>
            </a:r>
            <a:endParaRPr/>
          </a:p>
          <a:p>
            <a:pPr indent="0" lvl="0" marL="0" rtl="0" algn="l">
              <a:spcBef>
                <a:spcPts val="0"/>
              </a:spcBef>
              <a:spcAft>
                <a:spcPts val="0"/>
              </a:spcAft>
              <a:buNone/>
            </a:pPr>
            <a:r>
              <a:rPr lang="en-US"/>
              <a:t>B - spider fingers, arachnodactyly</a:t>
            </a:r>
            <a:endParaRPr/>
          </a:p>
          <a:p>
            <a:pPr indent="0" lvl="0" marL="0" rtl="0" algn="l">
              <a:spcBef>
                <a:spcPts val="0"/>
              </a:spcBef>
              <a:spcAft>
                <a:spcPts val="0"/>
              </a:spcAft>
              <a:buNone/>
            </a:pPr>
            <a:r>
              <a:rPr lang="en-US"/>
              <a:t>C - clubbing </a:t>
            </a:r>
            <a:endParaRPr/>
          </a:p>
          <a:p>
            <a:pPr indent="0" lvl="0" marL="0" rtl="0" algn="l">
              <a:spcBef>
                <a:spcPts val="0"/>
              </a:spcBef>
              <a:spcAft>
                <a:spcPts val="0"/>
              </a:spcAft>
              <a:buNone/>
            </a:pPr>
            <a:r>
              <a:rPr lang="en-US"/>
              <a:t>D - splinter haemorrhage </a:t>
            </a:r>
            <a:endParaRPr/>
          </a:p>
          <a:p>
            <a:pPr indent="0" lvl="0" marL="0" rtl="0" algn="l">
              <a:spcBef>
                <a:spcPts val="0"/>
              </a:spcBef>
              <a:spcAft>
                <a:spcPts val="0"/>
              </a:spcAft>
              <a:buNone/>
            </a:pPr>
            <a:r>
              <a:rPr lang="en-US"/>
              <a:t>E - janeway lesion</a:t>
            </a:r>
            <a:endParaRPr/>
          </a:p>
          <a:p>
            <a:pPr indent="0" lvl="0" marL="0" rtl="0" algn="l">
              <a:spcBef>
                <a:spcPts val="0"/>
              </a:spcBef>
              <a:spcAft>
                <a:spcPts val="0"/>
              </a:spcAft>
              <a:buNone/>
            </a:pPr>
            <a:r>
              <a:rPr lang="en-US"/>
              <a:t>F - oslers node </a:t>
            </a:r>
            <a:endParaRPr/>
          </a:p>
        </p:txBody>
      </p:sp>
      <p:sp>
        <p:nvSpPr>
          <p:cNvPr id="142" name="Google Shape;142;g13a6cbb7f54_0_99: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3a6cbb7f54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3a6cbb7f5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causes of collapsing pulse - pregnancy, fever, cardiac lesions (aortic regurg, patent ductus arteriosus), high output state (anaemia, AV fistula, thyrotoxicosis)</a:t>
            </a:r>
            <a:endParaRPr/>
          </a:p>
          <a:p>
            <a:pPr indent="0" lvl="0" marL="0" rtl="0" algn="l">
              <a:spcBef>
                <a:spcPts val="0"/>
              </a:spcBef>
              <a:spcAft>
                <a:spcPts val="0"/>
              </a:spcAft>
              <a:buNone/>
            </a:pPr>
            <a:r>
              <a:rPr lang="en-US"/>
              <a:t>slow rising - aortic stenosis </a:t>
            </a:r>
            <a:endParaRPr/>
          </a:p>
          <a:p>
            <a:pPr indent="0" lvl="0" marL="0" rtl="0" algn="l">
              <a:spcBef>
                <a:spcPts val="0"/>
              </a:spcBef>
              <a:spcAft>
                <a:spcPts val="0"/>
              </a:spcAft>
              <a:buNone/>
            </a:pPr>
            <a:r>
              <a:rPr lang="en-US"/>
              <a:t>bounding</a:t>
            </a:r>
            <a:r>
              <a:rPr lang="en-US"/>
              <a:t> - aortic regurg, CO2 retention</a:t>
            </a:r>
            <a:endParaRPr/>
          </a:p>
          <a:p>
            <a:pPr indent="0" lvl="0" marL="0" rtl="0" algn="l">
              <a:spcBef>
                <a:spcPts val="0"/>
              </a:spcBef>
              <a:spcAft>
                <a:spcPts val="0"/>
              </a:spcAft>
              <a:buNone/>
            </a:pPr>
            <a:r>
              <a:rPr lang="en-US"/>
              <a:t>thready - hypovolaemia such as sepsis </a:t>
            </a:r>
            <a:endParaRPr/>
          </a:p>
        </p:txBody>
      </p:sp>
      <p:sp>
        <p:nvSpPr>
          <p:cNvPr id="166" name="Google Shape;166;g13a6cbb7f54_0_3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3a6cbb7f54_0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3a6cbb7f54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difference between arms suggests aortic dissection</a:t>
            </a:r>
            <a:endParaRPr/>
          </a:p>
        </p:txBody>
      </p:sp>
      <p:sp>
        <p:nvSpPr>
          <p:cNvPr id="179" name="Google Shape;179;g13a6cbb7f54_0_84: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 name="Shape 15"/>
        <p:cNvGrpSpPr/>
        <p:nvPr/>
      </p:nvGrpSpPr>
      <p:grpSpPr>
        <a:xfrm>
          <a:off x="0" y="0"/>
          <a:ext cx="0" cy="0"/>
          <a:chOff x="0" y="0"/>
          <a:chExt cx="0" cy="0"/>
        </a:xfrm>
      </p:grpSpPr>
      <p:sp>
        <p:nvSpPr>
          <p:cNvPr id="16" name="Google Shape;16;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 name="Shape 28"/>
        <p:cNvGrpSpPr/>
        <p:nvPr/>
      </p:nvGrpSpPr>
      <p:grpSpPr>
        <a:xfrm>
          <a:off x="0" y="0"/>
          <a:ext cx="0" cy="0"/>
          <a:chOff x="0" y="0"/>
          <a:chExt cx="0" cy="0"/>
        </a:xfrm>
      </p:grpSpPr>
      <p:sp>
        <p:nvSpPr>
          <p:cNvPr id="29" name="Google Shape;29;p2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2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 name="Google Shape;3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2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2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1"/>
          <p:cNvSpPr/>
          <p:nvPr>
            <p:ph idx="2" type="pic"/>
          </p:nvPr>
        </p:nvSpPr>
        <p:spPr>
          <a:xfrm>
            <a:off x="5183188" y="987425"/>
            <a:ext cx="6172200" cy="4873625"/>
          </a:xfrm>
          <a:prstGeom prst="rect">
            <a:avLst/>
          </a:prstGeom>
          <a:noFill/>
          <a:ln>
            <a:noFill/>
          </a:ln>
        </p:spPr>
      </p:sp>
      <p:sp>
        <p:nvSpPr>
          <p:cNvPr id="68" name="Google Shape;68;p3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0.png"/><Relationship Id="rId10" Type="http://schemas.openxmlformats.org/officeDocument/2006/relationships/image" Target="../media/image26.png"/><Relationship Id="rId9"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30.png"/><Relationship Id="rId7" Type="http://schemas.openxmlformats.org/officeDocument/2006/relationships/image" Target="../media/image21.png"/><Relationship Id="rId8"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32.png"/><Relationship Id="rId5"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7.png"/><Relationship Id="rId8"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2"/>
          <p:cNvSpPr txBox="1"/>
          <p:nvPr/>
        </p:nvSpPr>
        <p:spPr>
          <a:xfrm>
            <a:off x="5401733" y="5046132"/>
            <a:ext cx="1744133" cy="62939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3600" u="none" cap="none" strike="noStrike">
              <a:solidFill>
                <a:schemeClr val="dk1"/>
              </a:solidFill>
              <a:latin typeface="Radley"/>
              <a:ea typeface="Radley"/>
              <a:cs typeface="Radley"/>
              <a:sym typeface="Radley"/>
            </a:endParaRPr>
          </a:p>
        </p:txBody>
      </p:sp>
      <p:sp>
        <p:nvSpPr>
          <p:cNvPr id="89" name="Google Shape;89;p2"/>
          <p:cNvSpPr txBox="1"/>
          <p:nvPr/>
        </p:nvSpPr>
        <p:spPr>
          <a:xfrm>
            <a:off x="5061475" y="5675530"/>
            <a:ext cx="2734500" cy="646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600" u="none" cap="none" strike="noStrike">
                <a:solidFill>
                  <a:srgbClr val="293267"/>
                </a:solidFill>
                <a:latin typeface="Calibri"/>
                <a:ea typeface="Calibri"/>
                <a:cs typeface="Calibri"/>
                <a:sym typeface="Calibri"/>
              </a:rPr>
              <a:t>2022/2023</a:t>
            </a:r>
            <a:endParaRPr b="1" i="0" sz="3200" u="none" cap="none" strike="noStrike">
              <a:solidFill>
                <a:srgbClr val="293267"/>
              </a:solidFill>
              <a:latin typeface="Calibri"/>
              <a:ea typeface="Calibri"/>
              <a:cs typeface="Calibri"/>
              <a:sym typeface="Calibri"/>
            </a:endParaRPr>
          </a:p>
        </p:txBody>
      </p:sp>
      <p:pic>
        <p:nvPicPr>
          <p:cNvPr id="90" name="Google Shape;90;p2"/>
          <p:cNvPicPr preferRelativeResize="0"/>
          <p:nvPr/>
        </p:nvPicPr>
        <p:blipFill rotWithShape="1">
          <a:blip r:embed="rId3">
            <a:alphaModFix/>
          </a:blip>
          <a:srcRect b="0" l="0" r="0" t="0"/>
          <a:stretch/>
        </p:blipFill>
        <p:spPr>
          <a:xfrm>
            <a:off x="3999633" y="450064"/>
            <a:ext cx="4192731" cy="4192731"/>
          </a:xfrm>
          <a:prstGeom prst="rect">
            <a:avLst/>
          </a:prstGeom>
          <a:noFill/>
          <a:ln>
            <a:noFill/>
          </a:ln>
        </p:spPr>
      </p:pic>
      <p:pic>
        <p:nvPicPr>
          <p:cNvPr descr="A picture containing text&#10;&#10;Description automatically generated" id="91" name="Google Shape;91;p2"/>
          <p:cNvPicPr preferRelativeResize="0"/>
          <p:nvPr/>
        </p:nvPicPr>
        <p:blipFill rotWithShape="1">
          <a:blip r:embed="rId4">
            <a:alphaModFix/>
          </a:blip>
          <a:srcRect b="0" l="0" r="0" t="0"/>
          <a:stretch/>
        </p:blipFill>
        <p:spPr>
          <a:xfrm>
            <a:off x="2358035" y="-875912"/>
            <a:ext cx="7475929" cy="747592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13a6cbb7f54_0_38"/>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90" name="Google Shape;190;g13a6cbb7f54_0_38"/>
          <p:cNvSpPr txBox="1"/>
          <p:nvPr>
            <p:ph type="title"/>
          </p:nvPr>
        </p:nvSpPr>
        <p:spPr>
          <a:xfrm>
            <a:off x="751425" y="1483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Jugular Venous Pressure</a:t>
            </a:r>
            <a:endParaRPr>
              <a:solidFill>
                <a:schemeClr val="lt1"/>
              </a:solidFill>
            </a:endParaRPr>
          </a:p>
        </p:txBody>
      </p:sp>
      <p:sp>
        <p:nvSpPr>
          <p:cNvPr id="191" name="Google Shape;191;g13a6cbb7f54_0_38"/>
          <p:cNvSpPr txBox="1"/>
          <p:nvPr>
            <p:ph idx="1" type="body"/>
          </p:nvPr>
        </p:nvSpPr>
        <p:spPr>
          <a:xfrm>
            <a:off x="463575" y="1743300"/>
            <a:ext cx="11091300" cy="5114700"/>
          </a:xfrm>
          <a:prstGeom prst="rect">
            <a:avLst/>
          </a:prstGeom>
        </p:spPr>
        <p:txBody>
          <a:bodyPr anchorCtr="0" anchor="t" bIns="45700" lIns="91425" spcFirstLastPara="1" rIns="91425" wrap="square" tIns="45700">
            <a:normAutofit lnSpcReduction="20000"/>
          </a:bodyPr>
          <a:lstStyle/>
          <a:p>
            <a:pPr indent="-342900" lvl="0" marL="457200" rtl="0" algn="l">
              <a:spcBef>
                <a:spcPts val="1000"/>
              </a:spcBef>
              <a:spcAft>
                <a:spcPts val="0"/>
              </a:spcAft>
              <a:buSzPts val="1800"/>
              <a:buAutoNum type="arabicPeriod"/>
            </a:pPr>
            <a:r>
              <a:rPr lang="en-US"/>
              <a:t>position patient lying at 45 degrees and turn the head slightly to the left</a:t>
            </a:r>
            <a:endParaRPr/>
          </a:p>
          <a:p>
            <a:pPr indent="-342900" lvl="0" marL="457200" rtl="0" algn="l">
              <a:spcBef>
                <a:spcPts val="0"/>
              </a:spcBef>
              <a:spcAft>
                <a:spcPts val="0"/>
              </a:spcAft>
              <a:buSzPts val="1800"/>
              <a:buAutoNum type="arabicPeriod"/>
            </a:pPr>
            <a:r>
              <a:rPr lang="en-US"/>
              <a:t>inspect the neck for JVP - located between the medial clavicle and earlobe, under the medial aspect of sternocleidomastoid </a:t>
            </a:r>
            <a:endParaRPr/>
          </a:p>
          <a:p>
            <a:pPr indent="-342900" lvl="1" marL="914400" rtl="0" algn="l">
              <a:spcBef>
                <a:spcPts val="0"/>
              </a:spcBef>
              <a:spcAft>
                <a:spcPts val="0"/>
              </a:spcAft>
              <a:buSzPts val="1800"/>
              <a:buAutoNum type="alphaLcPeriod"/>
            </a:pPr>
            <a:r>
              <a:rPr b="1" lang="en-US"/>
              <a:t>Has a double wave form pulse</a:t>
            </a:r>
            <a:endParaRPr b="1"/>
          </a:p>
          <a:p>
            <a:pPr indent="-342900" lvl="0" marL="457200" rtl="0" algn="l">
              <a:spcBef>
                <a:spcPts val="0"/>
              </a:spcBef>
              <a:spcAft>
                <a:spcPts val="0"/>
              </a:spcAft>
              <a:buSzPts val="1800"/>
              <a:buAutoNum type="arabicPeriod"/>
            </a:pPr>
            <a:r>
              <a:rPr lang="en-US"/>
              <a:t>‘Measure vertical distance                                                                                          between sternal angle                                                                                      and top of pulsation                                                                                                 point of IJV’ </a:t>
            </a:r>
            <a:endParaRPr/>
          </a:p>
          <a:p>
            <a:pPr indent="-342900" lvl="0" marL="457200" rtl="0" algn="l">
              <a:spcBef>
                <a:spcPts val="0"/>
              </a:spcBef>
              <a:spcAft>
                <a:spcPts val="0"/>
              </a:spcAft>
              <a:buSzPts val="1800"/>
              <a:buAutoNum type="arabicPeriod"/>
            </a:pPr>
            <a:r>
              <a:rPr lang="en-US"/>
              <a:t>Check for low JVP with                                                                                  hepatojugular reflux -                                                                                         press on the patients liver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JVP is normally only </a:t>
            </a:r>
            <a:endParaRPr/>
          </a:p>
          <a:p>
            <a:pPr indent="0" lvl="0" marL="0" rtl="0" algn="l">
              <a:spcBef>
                <a:spcPts val="1000"/>
              </a:spcBef>
              <a:spcAft>
                <a:spcPts val="0"/>
              </a:spcAft>
              <a:buNone/>
            </a:pPr>
            <a:r>
              <a:rPr lang="en-US"/>
              <a:t>visible when disease is present </a:t>
            </a:r>
            <a:endParaRPr/>
          </a:p>
        </p:txBody>
      </p:sp>
      <p:pic>
        <p:nvPicPr>
          <p:cNvPr id="192" name="Google Shape;192;g13a6cbb7f54_0_38"/>
          <p:cNvPicPr preferRelativeResize="0"/>
          <p:nvPr/>
        </p:nvPicPr>
        <p:blipFill>
          <a:blip r:embed="rId3">
            <a:alphaModFix/>
          </a:blip>
          <a:stretch>
            <a:fillRect/>
          </a:stretch>
        </p:blipFill>
        <p:spPr>
          <a:xfrm>
            <a:off x="5322150" y="3186175"/>
            <a:ext cx="6667500" cy="2857500"/>
          </a:xfrm>
          <a:prstGeom prst="rect">
            <a:avLst/>
          </a:prstGeom>
          <a:noFill/>
          <a:ln>
            <a:noFill/>
          </a:ln>
        </p:spPr>
      </p:pic>
      <p:sp>
        <p:nvSpPr>
          <p:cNvPr id="193" name="Google Shape;193;g13a6cbb7f54_0_38"/>
          <p:cNvSpPr txBox="1"/>
          <p:nvPr/>
        </p:nvSpPr>
        <p:spPr>
          <a:xfrm>
            <a:off x="5322150" y="6043675"/>
            <a:ext cx="195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Geeky medics </a:t>
            </a: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13a6cbb7f54_0_91"/>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00" name="Google Shape;200;g13a6cbb7f54_0_91"/>
          <p:cNvSpPr txBox="1"/>
          <p:nvPr>
            <p:ph type="title"/>
          </p:nvPr>
        </p:nvSpPr>
        <p:spPr>
          <a:xfrm>
            <a:off x="765900" y="1483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Face</a:t>
            </a:r>
            <a:r>
              <a:rPr lang="en-US">
                <a:highlight>
                  <a:schemeClr val="lt1"/>
                </a:highlight>
              </a:rPr>
              <a:t> </a:t>
            </a:r>
            <a:endParaRPr>
              <a:highlight>
                <a:schemeClr val="lt1"/>
              </a:highlight>
            </a:endParaRPr>
          </a:p>
        </p:txBody>
      </p:sp>
      <p:sp>
        <p:nvSpPr>
          <p:cNvPr id="201" name="Google Shape;201;g13a6cbb7f54_0_91"/>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lnSpcReduction="20000"/>
          </a:bodyPr>
          <a:lstStyle/>
          <a:p>
            <a:pPr indent="-342900" lvl="0" marL="457200" rtl="0" algn="l">
              <a:spcBef>
                <a:spcPts val="1000"/>
              </a:spcBef>
              <a:spcAft>
                <a:spcPts val="0"/>
              </a:spcAft>
              <a:buSzPts val="1800"/>
              <a:buAutoNum type="arabicPeriod"/>
            </a:pPr>
            <a:r>
              <a:rPr b="1" lang="en-US"/>
              <a:t>Eyes</a:t>
            </a:r>
            <a:endParaRPr b="1"/>
          </a:p>
          <a:p>
            <a:pPr indent="-342900" lvl="0" marL="914400" rtl="0" algn="l">
              <a:spcBef>
                <a:spcPts val="0"/>
              </a:spcBef>
              <a:spcAft>
                <a:spcPts val="0"/>
              </a:spcAft>
              <a:buSzPts val="1800"/>
              <a:buChar char="-"/>
            </a:pPr>
            <a:r>
              <a:rPr lang="en-US"/>
              <a:t>conjunctival pallor - ask patient to pull down lower eyelid</a:t>
            </a:r>
            <a:endParaRPr/>
          </a:p>
          <a:p>
            <a:pPr indent="-342900" lvl="0" marL="914400" rtl="0" algn="l">
              <a:spcBef>
                <a:spcPts val="0"/>
              </a:spcBef>
              <a:spcAft>
                <a:spcPts val="0"/>
              </a:spcAft>
              <a:buSzPts val="1800"/>
              <a:buChar char="-"/>
            </a:pPr>
            <a:r>
              <a:rPr lang="en-US"/>
              <a:t>corneal arcus </a:t>
            </a:r>
            <a:endParaRPr/>
          </a:p>
          <a:p>
            <a:pPr indent="-342900" lvl="0" marL="914400" rtl="0" algn="l">
              <a:spcBef>
                <a:spcPts val="0"/>
              </a:spcBef>
              <a:spcAft>
                <a:spcPts val="0"/>
              </a:spcAft>
              <a:buSzPts val="1800"/>
              <a:buChar char="-"/>
            </a:pPr>
            <a:r>
              <a:rPr lang="en-US"/>
              <a:t>xanthelasma </a:t>
            </a:r>
            <a:endParaRPr/>
          </a:p>
          <a:p>
            <a:pPr indent="-342900" lvl="0" marL="914400" rtl="0" algn="l">
              <a:spcBef>
                <a:spcPts val="0"/>
              </a:spcBef>
              <a:spcAft>
                <a:spcPts val="0"/>
              </a:spcAft>
              <a:buSzPts val="1800"/>
              <a:buChar char="-"/>
            </a:pPr>
            <a:r>
              <a:rPr lang="en-US"/>
              <a:t>kayser fleischer rings</a:t>
            </a:r>
            <a:endParaRPr/>
          </a:p>
          <a:p>
            <a:pPr indent="-342900" lvl="0" marL="457200" rtl="0" algn="l">
              <a:spcBef>
                <a:spcPts val="0"/>
              </a:spcBef>
              <a:spcAft>
                <a:spcPts val="0"/>
              </a:spcAft>
              <a:buSzPts val="1800"/>
              <a:buAutoNum type="arabicPeriod"/>
            </a:pPr>
            <a:r>
              <a:rPr b="1" lang="en-US"/>
              <a:t>Mouth</a:t>
            </a:r>
            <a:r>
              <a:rPr lang="en-US"/>
              <a:t> - ask patient to say ‘ahh’ and then stick                                                         out their tongue/raise it to the roof of their                                        mouth </a:t>
            </a:r>
            <a:endParaRPr/>
          </a:p>
          <a:p>
            <a:pPr indent="-342900" lvl="0" marL="914400" rtl="0" algn="l">
              <a:spcBef>
                <a:spcPts val="0"/>
              </a:spcBef>
              <a:spcAft>
                <a:spcPts val="0"/>
              </a:spcAft>
              <a:buSzPts val="1800"/>
              <a:buChar char="-"/>
            </a:pPr>
            <a:r>
              <a:rPr lang="en-US" sz="2400"/>
              <a:t>central cyanosis </a:t>
            </a:r>
            <a:endParaRPr sz="2400"/>
          </a:p>
          <a:p>
            <a:pPr indent="-381000" lvl="0" marL="914400" rtl="0" algn="l">
              <a:spcBef>
                <a:spcPts val="0"/>
              </a:spcBef>
              <a:spcAft>
                <a:spcPts val="0"/>
              </a:spcAft>
              <a:buSzPts val="2400"/>
              <a:buChar char="-"/>
            </a:pPr>
            <a:r>
              <a:rPr lang="en-US" sz="2400"/>
              <a:t>angular stomatitis </a:t>
            </a:r>
            <a:endParaRPr sz="2400"/>
          </a:p>
          <a:p>
            <a:pPr indent="-381000" lvl="0" marL="914400" rtl="0" algn="l">
              <a:spcBef>
                <a:spcPts val="0"/>
              </a:spcBef>
              <a:spcAft>
                <a:spcPts val="0"/>
              </a:spcAft>
              <a:buSzPts val="2400"/>
              <a:buChar char="-"/>
            </a:pPr>
            <a:r>
              <a:rPr lang="en-US" sz="2400"/>
              <a:t>high arch </a:t>
            </a:r>
            <a:r>
              <a:rPr lang="en-US" sz="2400"/>
              <a:t>palate</a:t>
            </a:r>
            <a:r>
              <a:rPr lang="en-US" sz="2400"/>
              <a:t> </a:t>
            </a:r>
            <a:endParaRPr sz="2400"/>
          </a:p>
          <a:p>
            <a:pPr indent="-381000" lvl="0" marL="914400" rtl="0" algn="l">
              <a:spcBef>
                <a:spcPts val="0"/>
              </a:spcBef>
              <a:spcAft>
                <a:spcPts val="0"/>
              </a:spcAft>
              <a:buSzPts val="2400"/>
              <a:buChar char="-"/>
            </a:pPr>
            <a:r>
              <a:rPr lang="en-US" sz="2400"/>
              <a:t>dental hygiene </a:t>
            </a:r>
            <a:endParaRPr sz="2400"/>
          </a:p>
          <a:p>
            <a:pPr indent="-381000" lvl="0" marL="457200" rtl="0" algn="l">
              <a:spcBef>
                <a:spcPts val="0"/>
              </a:spcBef>
              <a:spcAft>
                <a:spcPts val="0"/>
              </a:spcAft>
              <a:buSzPts val="2400"/>
              <a:buAutoNum type="arabicPeriod"/>
            </a:pPr>
            <a:r>
              <a:rPr b="1" lang="en-US" sz="2400"/>
              <a:t>Face</a:t>
            </a:r>
            <a:endParaRPr b="1" sz="2400"/>
          </a:p>
          <a:p>
            <a:pPr indent="-381000" lvl="0" marL="914400" rtl="0" algn="l">
              <a:spcBef>
                <a:spcPts val="0"/>
              </a:spcBef>
              <a:spcAft>
                <a:spcPts val="0"/>
              </a:spcAft>
              <a:buSzPts val="2400"/>
              <a:buChar char="-"/>
            </a:pPr>
            <a:r>
              <a:rPr lang="en-US" sz="2400"/>
              <a:t>Malar flush </a:t>
            </a:r>
            <a:endParaRPr sz="2400"/>
          </a:p>
        </p:txBody>
      </p:sp>
      <p:pic>
        <p:nvPicPr>
          <p:cNvPr id="202" name="Google Shape;202;g13a6cbb7f54_0_91"/>
          <p:cNvPicPr preferRelativeResize="0"/>
          <p:nvPr/>
        </p:nvPicPr>
        <p:blipFill rotWithShape="1">
          <a:blip r:embed="rId3">
            <a:alphaModFix/>
          </a:blip>
          <a:srcRect b="0" l="31187" r="30853" t="0"/>
          <a:stretch/>
        </p:blipFill>
        <p:spPr>
          <a:xfrm>
            <a:off x="8565200" y="2809650"/>
            <a:ext cx="2788601" cy="3148350"/>
          </a:xfrm>
          <a:prstGeom prst="rect">
            <a:avLst/>
          </a:prstGeom>
          <a:noFill/>
          <a:ln>
            <a:noFill/>
          </a:ln>
        </p:spPr>
      </p:pic>
      <p:sp>
        <p:nvSpPr>
          <p:cNvPr id="203" name="Google Shape;203;g13a6cbb7f54_0_91"/>
          <p:cNvSpPr txBox="1"/>
          <p:nvPr/>
        </p:nvSpPr>
        <p:spPr>
          <a:xfrm>
            <a:off x="8574050" y="5962475"/>
            <a:ext cx="211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Geeky Medics </a:t>
            </a: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g13a6cbb7f54_0_125"/>
          <p:cNvPicPr preferRelativeResize="0"/>
          <p:nvPr/>
        </p:nvPicPr>
        <p:blipFill rotWithShape="1">
          <a:blip r:embed="rId3">
            <a:alphaModFix/>
          </a:blip>
          <a:srcRect b="0" l="22559" r="18844" t="0"/>
          <a:stretch/>
        </p:blipFill>
        <p:spPr>
          <a:xfrm>
            <a:off x="403150" y="309963"/>
            <a:ext cx="2426299" cy="3105600"/>
          </a:xfrm>
          <a:prstGeom prst="rect">
            <a:avLst/>
          </a:prstGeom>
          <a:noFill/>
          <a:ln>
            <a:noFill/>
          </a:ln>
        </p:spPr>
      </p:pic>
      <p:pic>
        <p:nvPicPr>
          <p:cNvPr id="210" name="Google Shape;210;g13a6cbb7f54_0_125"/>
          <p:cNvPicPr preferRelativeResize="0"/>
          <p:nvPr/>
        </p:nvPicPr>
        <p:blipFill>
          <a:blip r:embed="rId4">
            <a:alphaModFix/>
          </a:blip>
          <a:stretch>
            <a:fillRect/>
          </a:stretch>
        </p:blipFill>
        <p:spPr>
          <a:xfrm>
            <a:off x="3248900" y="991225"/>
            <a:ext cx="2619375" cy="1743075"/>
          </a:xfrm>
          <a:prstGeom prst="rect">
            <a:avLst/>
          </a:prstGeom>
          <a:noFill/>
          <a:ln>
            <a:noFill/>
          </a:ln>
        </p:spPr>
      </p:pic>
      <p:pic>
        <p:nvPicPr>
          <p:cNvPr id="211" name="Google Shape;211;g13a6cbb7f54_0_125"/>
          <p:cNvPicPr preferRelativeResize="0"/>
          <p:nvPr/>
        </p:nvPicPr>
        <p:blipFill rotWithShape="1">
          <a:blip r:embed="rId5">
            <a:alphaModFix/>
          </a:blip>
          <a:srcRect b="13020" l="0" r="0" t="0"/>
          <a:stretch/>
        </p:blipFill>
        <p:spPr>
          <a:xfrm>
            <a:off x="6387300" y="1142013"/>
            <a:ext cx="2762250" cy="1441500"/>
          </a:xfrm>
          <a:prstGeom prst="rect">
            <a:avLst/>
          </a:prstGeom>
          <a:noFill/>
          <a:ln>
            <a:noFill/>
          </a:ln>
        </p:spPr>
      </p:pic>
      <p:pic>
        <p:nvPicPr>
          <p:cNvPr id="212" name="Google Shape;212;g13a6cbb7f54_0_125"/>
          <p:cNvPicPr preferRelativeResize="0"/>
          <p:nvPr/>
        </p:nvPicPr>
        <p:blipFill>
          <a:blip r:embed="rId6">
            <a:alphaModFix/>
          </a:blip>
          <a:stretch>
            <a:fillRect/>
          </a:stretch>
        </p:blipFill>
        <p:spPr>
          <a:xfrm>
            <a:off x="9296400" y="915025"/>
            <a:ext cx="2743200" cy="1819275"/>
          </a:xfrm>
          <a:prstGeom prst="rect">
            <a:avLst/>
          </a:prstGeom>
          <a:noFill/>
          <a:ln>
            <a:noFill/>
          </a:ln>
        </p:spPr>
      </p:pic>
      <p:pic>
        <p:nvPicPr>
          <p:cNvPr id="213" name="Google Shape;213;g13a6cbb7f54_0_125"/>
          <p:cNvPicPr preferRelativeResize="0"/>
          <p:nvPr/>
        </p:nvPicPr>
        <p:blipFill>
          <a:blip r:embed="rId7">
            <a:alphaModFix/>
          </a:blip>
          <a:stretch>
            <a:fillRect/>
          </a:stretch>
        </p:blipFill>
        <p:spPr>
          <a:xfrm>
            <a:off x="155100" y="3768300"/>
            <a:ext cx="3093800" cy="2223100"/>
          </a:xfrm>
          <a:prstGeom prst="rect">
            <a:avLst/>
          </a:prstGeom>
          <a:noFill/>
          <a:ln>
            <a:noFill/>
          </a:ln>
        </p:spPr>
      </p:pic>
      <p:pic>
        <p:nvPicPr>
          <p:cNvPr id="214" name="Google Shape;214;g13a6cbb7f54_0_125"/>
          <p:cNvPicPr preferRelativeResize="0"/>
          <p:nvPr/>
        </p:nvPicPr>
        <p:blipFill>
          <a:blip r:embed="rId8">
            <a:alphaModFix/>
          </a:blip>
          <a:stretch>
            <a:fillRect/>
          </a:stretch>
        </p:blipFill>
        <p:spPr>
          <a:xfrm>
            <a:off x="2981775" y="3568841"/>
            <a:ext cx="3153626" cy="2069575"/>
          </a:xfrm>
          <a:prstGeom prst="rect">
            <a:avLst/>
          </a:prstGeom>
          <a:noFill/>
          <a:ln>
            <a:noFill/>
          </a:ln>
        </p:spPr>
      </p:pic>
      <p:pic>
        <p:nvPicPr>
          <p:cNvPr id="215" name="Google Shape;215;g13a6cbb7f54_0_125"/>
          <p:cNvPicPr preferRelativeResize="0"/>
          <p:nvPr/>
        </p:nvPicPr>
        <p:blipFill>
          <a:blip r:embed="rId9">
            <a:alphaModFix/>
          </a:blip>
          <a:stretch>
            <a:fillRect/>
          </a:stretch>
        </p:blipFill>
        <p:spPr>
          <a:xfrm>
            <a:off x="6124563" y="3313000"/>
            <a:ext cx="3171825" cy="2581275"/>
          </a:xfrm>
          <a:prstGeom prst="rect">
            <a:avLst/>
          </a:prstGeom>
          <a:noFill/>
          <a:ln>
            <a:noFill/>
          </a:ln>
        </p:spPr>
      </p:pic>
      <p:pic>
        <p:nvPicPr>
          <p:cNvPr id="216" name="Google Shape;216;g13a6cbb7f54_0_125"/>
          <p:cNvPicPr preferRelativeResize="0"/>
          <p:nvPr/>
        </p:nvPicPr>
        <p:blipFill>
          <a:blip r:embed="rId10">
            <a:alphaModFix/>
          </a:blip>
          <a:stretch>
            <a:fillRect/>
          </a:stretch>
        </p:blipFill>
        <p:spPr>
          <a:xfrm>
            <a:off x="9527475" y="2995762"/>
            <a:ext cx="2512125" cy="3768174"/>
          </a:xfrm>
          <a:prstGeom prst="rect">
            <a:avLst/>
          </a:prstGeom>
          <a:noFill/>
          <a:ln>
            <a:noFill/>
          </a:ln>
        </p:spPr>
      </p:pic>
      <p:sp>
        <p:nvSpPr>
          <p:cNvPr id="217" name="Google Shape;217;g13a6cbb7f54_0_125"/>
          <p:cNvSpPr txBox="1"/>
          <p:nvPr/>
        </p:nvSpPr>
        <p:spPr>
          <a:xfrm>
            <a:off x="474975" y="987350"/>
            <a:ext cx="433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latin typeface="Calibri"/>
                <a:ea typeface="Calibri"/>
                <a:cs typeface="Calibri"/>
                <a:sym typeface="Calibri"/>
              </a:rPr>
              <a:t>A</a:t>
            </a:r>
            <a:endParaRPr b="1" sz="2600">
              <a:latin typeface="Calibri"/>
              <a:ea typeface="Calibri"/>
              <a:cs typeface="Calibri"/>
              <a:sym typeface="Calibri"/>
            </a:endParaRPr>
          </a:p>
        </p:txBody>
      </p:sp>
      <p:sp>
        <p:nvSpPr>
          <p:cNvPr id="218" name="Google Shape;218;g13a6cbb7f54_0_125"/>
          <p:cNvSpPr txBox="1"/>
          <p:nvPr/>
        </p:nvSpPr>
        <p:spPr>
          <a:xfrm>
            <a:off x="3266275" y="582375"/>
            <a:ext cx="2748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latin typeface="Calibri"/>
                <a:ea typeface="Calibri"/>
                <a:cs typeface="Calibri"/>
                <a:sym typeface="Calibri"/>
              </a:rPr>
              <a:t>B</a:t>
            </a:r>
            <a:endParaRPr b="1" sz="2500">
              <a:latin typeface="Calibri"/>
              <a:ea typeface="Calibri"/>
              <a:cs typeface="Calibri"/>
              <a:sym typeface="Calibri"/>
            </a:endParaRPr>
          </a:p>
        </p:txBody>
      </p:sp>
      <p:sp>
        <p:nvSpPr>
          <p:cNvPr id="219" name="Google Shape;219;g13a6cbb7f54_0_125"/>
          <p:cNvSpPr txBox="1"/>
          <p:nvPr/>
        </p:nvSpPr>
        <p:spPr>
          <a:xfrm>
            <a:off x="6387300" y="828250"/>
            <a:ext cx="4338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latin typeface="Calibri"/>
                <a:ea typeface="Calibri"/>
                <a:cs typeface="Calibri"/>
                <a:sym typeface="Calibri"/>
              </a:rPr>
              <a:t>C</a:t>
            </a:r>
            <a:endParaRPr b="1" sz="2100">
              <a:latin typeface="Calibri"/>
              <a:ea typeface="Calibri"/>
              <a:cs typeface="Calibri"/>
              <a:sym typeface="Calibri"/>
            </a:endParaRPr>
          </a:p>
        </p:txBody>
      </p:sp>
      <p:sp>
        <p:nvSpPr>
          <p:cNvPr id="220" name="Google Shape;220;g13a6cbb7f54_0_125"/>
          <p:cNvSpPr txBox="1"/>
          <p:nvPr/>
        </p:nvSpPr>
        <p:spPr>
          <a:xfrm>
            <a:off x="9296400" y="468025"/>
            <a:ext cx="433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latin typeface="Calibri"/>
                <a:ea typeface="Calibri"/>
                <a:cs typeface="Calibri"/>
                <a:sym typeface="Calibri"/>
              </a:rPr>
              <a:t>D</a:t>
            </a:r>
            <a:endParaRPr b="1" sz="2200">
              <a:latin typeface="Calibri"/>
              <a:ea typeface="Calibri"/>
              <a:cs typeface="Calibri"/>
              <a:sym typeface="Calibri"/>
            </a:endParaRPr>
          </a:p>
        </p:txBody>
      </p:sp>
      <p:sp>
        <p:nvSpPr>
          <p:cNvPr id="221" name="Google Shape;221;g13a6cbb7f54_0_125"/>
          <p:cNvSpPr txBox="1"/>
          <p:nvPr/>
        </p:nvSpPr>
        <p:spPr>
          <a:xfrm>
            <a:off x="344825" y="5991400"/>
            <a:ext cx="303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latin typeface="Calibri"/>
                <a:ea typeface="Calibri"/>
                <a:cs typeface="Calibri"/>
                <a:sym typeface="Calibri"/>
              </a:rPr>
              <a:t>E</a:t>
            </a:r>
            <a:endParaRPr b="1" sz="2200">
              <a:latin typeface="Calibri"/>
              <a:ea typeface="Calibri"/>
              <a:cs typeface="Calibri"/>
              <a:sym typeface="Calibri"/>
            </a:endParaRPr>
          </a:p>
        </p:txBody>
      </p:sp>
      <p:sp>
        <p:nvSpPr>
          <p:cNvPr id="222" name="Google Shape;222;g13a6cbb7f54_0_125"/>
          <p:cNvSpPr txBox="1"/>
          <p:nvPr/>
        </p:nvSpPr>
        <p:spPr>
          <a:xfrm>
            <a:off x="4220800" y="5638425"/>
            <a:ext cx="433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latin typeface="Calibri"/>
                <a:ea typeface="Calibri"/>
                <a:cs typeface="Calibri"/>
                <a:sym typeface="Calibri"/>
              </a:rPr>
              <a:t>F</a:t>
            </a:r>
            <a:endParaRPr b="1" sz="2300">
              <a:latin typeface="Calibri"/>
              <a:ea typeface="Calibri"/>
              <a:cs typeface="Calibri"/>
              <a:sym typeface="Calibri"/>
            </a:endParaRPr>
          </a:p>
        </p:txBody>
      </p:sp>
      <p:sp>
        <p:nvSpPr>
          <p:cNvPr id="223" name="Google Shape;223;g13a6cbb7f54_0_125"/>
          <p:cNvSpPr txBox="1"/>
          <p:nvPr/>
        </p:nvSpPr>
        <p:spPr>
          <a:xfrm>
            <a:off x="8505850" y="5948025"/>
            <a:ext cx="3615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latin typeface="Calibri"/>
                <a:ea typeface="Calibri"/>
                <a:cs typeface="Calibri"/>
                <a:sym typeface="Calibri"/>
              </a:rPr>
              <a:t>G</a:t>
            </a:r>
            <a:endParaRPr b="1" sz="2300">
              <a:latin typeface="Calibri"/>
              <a:ea typeface="Calibri"/>
              <a:cs typeface="Calibri"/>
              <a:sym typeface="Calibri"/>
            </a:endParaRPr>
          </a:p>
        </p:txBody>
      </p:sp>
      <p:sp>
        <p:nvSpPr>
          <p:cNvPr id="224" name="Google Shape;224;g13a6cbb7f54_0_125"/>
          <p:cNvSpPr txBox="1"/>
          <p:nvPr/>
        </p:nvSpPr>
        <p:spPr>
          <a:xfrm>
            <a:off x="10487250" y="2995750"/>
            <a:ext cx="361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latin typeface="Calibri"/>
                <a:ea typeface="Calibri"/>
                <a:cs typeface="Calibri"/>
                <a:sym typeface="Calibri"/>
              </a:rPr>
              <a:t>H</a:t>
            </a:r>
            <a:endParaRPr b="1" sz="2200">
              <a:latin typeface="Calibri"/>
              <a:ea typeface="Calibri"/>
              <a:cs typeface="Calibri"/>
              <a:sym typeface="Calibri"/>
            </a:endParaRPr>
          </a:p>
        </p:txBody>
      </p:sp>
      <p:sp>
        <p:nvSpPr>
          <p:cNvPr id="225" name="Google Shape;225;g13a6cbb7f54_0_125"/>
          <p:cNvSpPr txBox="1"/>
          <p:nvPr/>
        </p:nvSpPr>
        <p:spPr>
          <a:xfrm>
            <a:off x="403150" y="0"/>
            <a:ext cx="148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Grep med</a:t>
            </a:r>
            <a:endParaRPr>
              <a:latin typeface="Calibri"/>
              <a:ea typeface="Calibri"/>
              <a:cs typeface="Calibri"/>
              <a:sym typeface="Calibri"/>
            </a:endParaRPr>
          </a:p>
        </p:txBody>
      </p:sp>
      <p:sp>
        <p:nvSpPr>
          <p:cNvPr id="226" name="Google Shape;226;g13a6cbb7f54_0_125"/>
          <p:cNvSpPr txBox="1"/>
          <p:nvPr/>
        </p:nvSpPr>
        <p:spPr>
          <a:xfrm>
            <a:off x="3541075" y="666975"/>
            <a:ext cx="155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eyerounds </a:t>
            </a:r>
            <a:endParaRPr>
              <a:latin typeface="Calibri"/>
              <a:ea typeface="Calibri"/>
              <a:cs typeface="Calibri"/>
              <a:sym typeface="Calibri"/>
            </a:endParaRPr>
          </a:p>
        </p:txBody>
      </p:sp>
      <p:sp>
        <p:nvSpPr>
          <p:cNvPr id="227" name="Google Shape;227;g13a6cbb7f54_0_125"/>
          <p:cNvSpPr txBox="1"/>
          <p:nvPr/>
        </p:nvSpPr>
        <p:spPr>
          <a:xfrm>
            <a:off x="6463875" y="2583500"/>
            <a:ext cx="251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aesthetics journal</a:t>
            </a:r>
            <a:endParaRPr>
              <a:latin typeface="Calibri"/>
              <a:ea typeface="Calibri"/>
              <a:cs typeface="Calibri"/>
              <a:sym typeface="Calibri"/>
            </a:endParaRPr>
          </a:p>
        </p:txBody>
      </p:sp>
      <p:sp>
        <p:nvSpPr>
          <p:cNvPr id="228" name="Google Shape;228;g13a6cbb7f54_0_125"/>
          <p:cNvSpPr txBox="1"/>
          <p:nvPr/>
        </p:nvSpPr>
        <p:spPr>
          <a:xfrm>
            <a:off x="9667325" y="529525"/>
            <a:ext cx="187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wikipedia </a:t>
            </a:r>
            <a:endParaRPr>
              <a:latin typeface="Calibri"/>
              <a:ea typeface="Calibri"/>
              <a:cs typeface="Calibri"/>
              <a:sym typeface="Calibri"/>
            </a:endParaRPr>
          </a:p>
        </p:txBody>
      </p:sp>
      <p:sp>
        <p:nvSpPr>
          <p:cNvPr id="229" name="Google Shape;229;g13a6cbb7f54_0_125"/>
          <p:cNvSpPr txBox="1"/>
          <p:nvPr/>
        </p:nvSpPr>
        <p:spPr>
          <a:xfrm>
            <a:off x="871000" y="6017325"/>
            <a:ext cx="166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Adobe stock</a:t>
            </a:r>
            <a:endParaRPr>
              <a:latin typeface="Calibri"/>
              <a:ea typeface="Calibri"/>
              <a:cs typeface="Calibri"/>
              <a:sym typeface="Calibri"/>
            </a:endParaRPr>
          </a:p>
        </p:txBody>
      </p:sp>
      <p:sp>
        <p:nvSpPr>
          <p:cNvPr id="230" name="Google Shape;230;g13a6cbb7f54_0_125"/>
          <p:cNvSpPr txBox="1"/>
          <p:nvPr/>
        </p:nvSpPr>
        <p:spPr>
          <a:xfrm>
            <a:off x="3263813" y="3228900"/>
            <a:ext cx="242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sciencephoto</a:t>
            </a:r>
            <a:endParaRPr>
              <a:latin typeface="Calibri"/>
              <a:ea typeface="Calibri"/>
              <a:cs typeface="Calibri"/>
              <a:sym typeface="Calibri"/>
            </a:endParaRPr>
          </a:p>
        </p:txBody>
      </p:sp>
      <p:sp>
        <p:nvSpPr>
          <p:cNvPr id="231" name="Google Shape;231;g13a6cbb7f54_0_125"/>
          <p:cNvSpPr txBox="1"/>
          <p:nvPr/>
        </p:nvSpPr>
        <p:spPr>
          <a:xfrm>
            <a:off x="6036250" y="5894275"/>
            <a:ext cx="26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elementsofmorphology</a:t>
            </a:r>
            <a:endParaRPr>
              <a:latin typeface="Calibri"/>
              <a:ea typeface="Calibri"/>
              <a:cs typeface="Calibri"/>
              <a:sym typeface="Calibri"/>
            </a:endParaRPr>
          </a:p>
        </p:txBody>
      </p:sp>
      <p:sp>
        <p:nvSpPr>
          <p:cNvPr id="232" name="Google Shape;232;g13a6cbb7f54_0_125"/>
          <p:cNvSpPr txBox="1"/>
          <p:nvPr/>
        </p:nvSpPr>
        <p:spPr>
          <a:xfrm>
            <a:off x="9592175" y="6363725"/>
            <a:ext cx="13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Twitter</a:t>
            </a:r>
            <a:endParaRPr>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13a6cbb7f54_0_44"/>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39" name="Google Shape;239;g13a6cbb7f54_0_44"/>
          <p:cNvSpPr txBox="1"/>
          <p:nvPr>
            <p:ph type="title"/>
          </p:nvPr>
        </p:nvSpPr>
        <p:spPr>
          <a:xfrm>
            <a:off x="736950" y="1483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Chest Examination</a:t>
            </a:r>
            <a:endParaRPr>
              <a:solidFill>
                <a:schemeClr val="lt1"/>
              </a:solidFill>
            </a:endParaRPr>
          </a:p>
        </p:txBody>
      </p:sp>
      <p:sp>
        <p:nvSpPr>
          <p:cNvPr id="240" name="Google Shape;240;g13a6cbb7f54_0_44"/>
          <p:cNvSpPr txBox="1"/>
          <p:nvPr>
            <p:ph idx="1" type="body"/>
          </p:nvPr>
        </p:nvSpPr>
        <p:spPr>
          <a:xfrm>
            <a:off x="395225" y="1725400"/>
            <a:ext cx="5400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Closely inspect the chest </a:t>
            </a:r>
            <a:endParaRPr/>
          </a:p>
          <a:p>
            <a:pPr indent="0" lvl="0" marL="0" rtl="0" algn="l">
              <a:spcBef>
                <a:spcPts val="1000"/>
              </a:spcBef>
              <a:spcAft>
                <a:spcPts val="0"/>
              </a:spcAft>
              <a:buNone/>
            </a:pPr>
            <a:r>
              <a:rPr lang="en-US"/>
              <a:t>Make sure to inspect the chest anteriorly and the axilla for:</a:t>
            </a:r>
            <a:endParaRPr/>
          </a:p>
          <a:p>
            <a:pPr indent="-342900" lvl="0" marL="457200" rtl="0" algn="l">
              <a:spcBef>
                <a:spcPts val="1000"/>
              </a:spcBef>
              <a:spcAft>
                <a:spcPts val="0"/>
              </a:spcAft>
              <a:buSzPts val="1800"/>
              <a:buChar char="-"/>
            </a:pPr>
            <a:r>
              <a:rPr lang="en-US"/>
              <a:t>Scars suggestive of previous surgery </a:t>
            </a:r>
            <a:endParaRPr/>
          </a:p>
          <a:p>
            <a:pPr indent="-342900" lvl="0" marL="457200" rtl="0" algn="l">
              <a:spcBef>
                <a:spcPts val="0"/>
              </a:spcBef>
              <a:spcAft>
                <a:spcPts val="0"/>
              </a:spcAft>
              <a:buSzPts val="1800"/>
              <a:buChar char="-"/>
            </a:pPr>
            <a:r>
              <a:rPr lang="en-US"/>
              <a:t>Chest deformities : Pectus excavatum and </a:t>
            </a:r>
            <a:r>
              <a:rPr lang="en-US"/>
              <a:t>pectus</a:t>
            </a:r>
            <a:r>
              <a:rPr lang="en-US"/>
              <a:t> carinatum </a:t>
            </a:r>
            <a:endParaRPr/>
          </a:p>
          <a:p>
            <a:pPr indent="-342900" lvl="0" marL="457200" rtl="0" algn="l">
              <a:spcBef>
                <a:spcPts val="0"/>
              </a:spcBef>
              <a:spcAft>
                <a:spcPts val="0"/>
              </a:spcAft>
              <a:buSzPts val="1800"/>
              <a:buChar char="-"/>
            </a:pPr>
            <a:r>
              <a:rPr lang="en-US"/>
              <a:t>Visible</a:t>
            </a:r>
            <a:r>
              <a:rPr lang="en-US"/>
              <a:t> pulsations </a:t>
            </a:r>
            <a:endParaRPr/>
          </a:p>
        </p:txBody>
      </p:sp>
      <p:pic>
        <p:nvPicPr>
          <p:cNvPr id="241" name="Google Shape;241;g13a6cbb7f54_0_44"/>
          <p:cNvPicPr preferRelativeResize="0"/>
          <p:nvPr/>
        </p:nvPicPr>
        <p:blipFill>
          <a:blip r:embed="rId3">
            <a:alphaModFix/>
          </a:blip>
          <a:stretch>
            <a:fillRect/>
          </a:stretch>
        </p:blipFill>
        <p:spPr>
          <a:xfrm>
            <a:off x="1098550" y="2220336"/>
            <a:ext cx="5400601" cy="3020480"/>
          </a:xfrm>
          <a:prstGeom prst="rect">
            <a:avLst/>
          </a:prstGeom>
          <a:noFill/>
          <a:ln>
            <a:noFill/>
          </a:ln>
        </p:spPr>
      </p:pic>
      <p:pic>
        <p:nvPicPr>
          <p:cNvPr id="242" name="Google Shape;242;g13a6cbb7f54_0_44"/>
          <p:cNvPicPr preferRelativeResize="0"/>
          <p:nvPr/>
        </p:nvPicPr>
        <p:blipFill rotWithShape="1">
          <a:blip r:embed="rId4">
            <a:alphaModFix/>
          </a:blip>
          <a:srcRect b="10244" l="13391" r="7973" t="13813"/>
          <a:stretch/>
        </p:blipFill>
        <p:spPr>
          <a:xfrm>
            <a:off x="6744950" y="3837525"/>
            <a:ext cx="4229505" cy="3020475"/>
          </a:xfrm>
          <a:prstGeom prst="rect">
            <a:avLst/>
          </a:prstGeom>
          <a:noFill/>
          <a:ln>
            <a:noFill/>
          </a:ln>
        </p:spPr>
      </p:pic>
      <p:sp>
        <p:nvSpPr>
          <p:cNvPr id="243" name="Google Shape;243;g13a6cbb7f54_0_44"/>
          <p:cNvSpPr/>
          <p:nvPr/>
        </p:nvSpPr>
        <p:spPr>
          <a:xfrm>
            <a:off x="9714825" y="705250"/>
            <a:ext cx="1172400" cy="45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13a6cbb7f54_0_44"/>
          <p:cNvSpPr/>
          <p:nvPr/>
        </p:nvSpPr>
        <p:spPr>
          <a:xfrm>
            <a:off x="9147075" y="2992950"/>
            <a:ext cx="1172400" cy="45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13a6cbb7f54_0_44"/>
          <p:cNvSpPr/>
          <p:nvPr/>
        </p:nvSpPr>
        <p:spPr>
          <a:xfrm>
            <a:off x="7457275" y="3061600"/>
            <a:ext cx="1172400" cy="45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45"/>
                                        </p:tgtEl>
                                      </p:cBhvr>
                                    </p:animEffect>
                                    <p:set>
                                      <p:cBhvr>
                                        <p:cTn dur="1" fill="hold">
                                          <p:stCondLst>
                                            <p:cond delay="1000"/>
                                          </p:stCondLst>
                                        </p:cTn>
                                        <p:tgtEl>
                                          <p:spTgt spid="24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43"/>
                                        </p:tgtEl>
                                      </p:cBhvr>
                                    </p:animEffect>
                                    <p:set>
                                      <p:cBhvr>
                                        <p:cTn dur="1" fill="hold">
                                          <p:stCondLst>
                                            <p:cond delay="1000"/>
                                          </p:stCondLst>
                                        </p:cTn>
                                        <p:tgtEl>
                                          <p:spTgt spid="24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44"/>
                                        </p:tgtEl>
                                      </p:cBhvr>
                                    </p:animEffect>
                                    <p:set>
                                      <p:cBhvr>
                                        <p:cTn dur="1" fill="hold">
                                          <p:stCondLst>
                                            <p:cond delay="1000"/>
                                          </p:stCondLst>
                                        </p:cTn>
                                        <p:tgtEl>
                                          <p:spTgt spid="24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13bc34d3135_0_0"/>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52" name="Google Shape;252;g13bc34d3135_0_0"/>
          <p:cNvSpPr txBox="1"/>
          <p:nvPr>
            <p:ph type="title"/>
          </p:nvPr>
        </p:nvSpPr>
        <p:spPr>
          <a:xfrm>
            <a:off x="736950" y="1483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Palpation </a:t>
            </a:r>
            <a:endParaRPr>
              <a:solidFill>
                <a:schemeClr val="lt1"/>
              </a:solidFill>
            </a:endParaRPr>
          </a:p>
        </p:txBody>
      </p:sp>
      <p:sp>
        <p:nvSpPr>
          <p:cNvPr id="253" name="Google Shape;253;g13bc34d3135_0_0"/>
          <p:cNvSpPr txBox="1"/>
          <p:nvPr>
            <p:ph idx="1" type="body"/>
          </p:nvPr>
        </p:nvSpPr>
        <p:spPr>
          <a:xfrm>
            <a:off x="249150" y="1619475"/>
            <a:ext cx="63075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1.. Apex Beat -&gt; LHS 4th/5th ICS </a:t>
            </a:r>
            <a:r>
              <a:rPr lang="en-US"/>
              <a:t>midclavicular</a:t>
            </a:r>
            <a:r>
              <a:rPr lang="en-US"/>
              <a:t> line </a:t>
            </a:r>
            <a:endParaRPr/>
          </a:p>
          <a:p>
            <a:pPr indent="0" lvl="0" marL="0" rtl="0" algn="l">
              <a:spcBef>
                <a:spcPts val="1000"/>
              </a:spcBef>
              <a:spcAft>
                <a:spcPts val="0"/>
              </a:spcAft>
              <a:buNone/>
            </a:pPr>
            <a:r>
              <a:rPr lang="en-US"/>
              <a:t>2. Palpate 4 areas of the heart </a:t>
            </a:r>
            <a:endParaRPr/>
          </a:p>
          <a:p>
            <a:pPr indent="-342900" lvl="0" marL="457200" rtl="0" algn="l">
              <a:spcBef>
                <a:spcPts val="1000"/>
              </a:spcBef>
              <a:spcAft>
                <a:spcPts val="0"/>
              </a:spcAft>
              <a:buSzPts val="1800"/>
              <a:buAutoNum type="alphaLcParenR"/>
            </a:pPr>
            <a:r>
              <a:rPr lang="en-US"/>
              <a:t>Heaves </a:t>
            </a:r>
            <a:endParaRPr/>
          </a:p>
          <a:p>
            <a:pPr indent="-342900" lvl="0" marL="457200" rtl="0" algn="l">
              <a:spcBef>
                <a:spcPts val="0"/>
              </a:spcBef>
              <a:spcAft>
                <a:spcPts val="0"/>
              </a:spcAft>
              <a:buSzPts val="1800"/>
              <a:buAutoNum type="alphaLcParenR"/>
            </a:pPr>
            <a:r>
              <a:rPr lang="en-US"/>
              <a:t>Thrills </a:t>
            </a:r>
            <a:endParaRPr/>
          </a:p>
        </p:txBody>
      </p:sp>
      <p:pic>
        <p:nvPicPr>
          <p:cNvPr id="254" name="Google Shape;254;g13bc34d3135_0_0"/>
          <p:cNvPicPr preferRelativeResize="0"/>
          <p:nvPr/>
        </p:nvPicPr>
        <p:blipFill>
          <a:blip r:embed="rId3">
            <a:alphaModFix/>
          </a:blip>
          <a:stretch>
            <a:fillRect/>
          </a:stretch>
        </p:blipFill>
        <p:spPr>
          <a:xfrm>
            <a:off x="6743575" y="695050"/>
            <a:ext cx="4741501" cy="3307806"/>
          </a:xfrm>
          <a:prstGeom prst="rect">
            <a:avLst/>
          </a:prstGeom>
          <a:noFill/>
          <a:ln>
            <a:noFill/>
          </a:ln>
        </p:spPr>
      </p:pic>
      <p:sp>
        <p:nvSpPr>
          <p:cNvPr id="255" name="Google Shape;255;g13bc34d3135_0_0"/>
          <p:cNvSpPr txBox="1"/>
          <p:nvPr/>
        </p:nvSpPr>
        <p:spPr>
          <a:xfrm>
            <a:off x="145800" y="4002850"/>
            <a:ext cx="11887200" cy="3454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sz="2350">
                <a:solidFill>
                  <a:schemeClr val="dk1"/>
                </a:solidFill>
                <a:latin typeface="Calibri"/>
                <a:ea typeface="Calibri"/>
                <a:cs typeface="Calibri"/>
                <a:sym typeface="Calibri"/>
              </a:rPr>
              <a:t>NEXT : Before you start listening </a:t>
            </a:r>
            <a:r>
              <a:rPr lang="en-US" sz="2350">
                <a:solidFill>
                  <a:schemeClr val="dk1"/>
                </a:solidFill>
                <a:latin typeface="Calibri"/>
                <a:ea typeface="Calibri"/>
                <a:cs typeface="Calibri"/>
                <a:sym typeface="Calibri"/>
              </a:rPr>
              <a:t>make sure the stethoscope is the right way. Tap the diaphragm before you use it </a:t>
            </a:r>
            <a:endParaRPr sz="2350">
              <a:solidFill>
                <a:schemeClr val="dk1"/>
              </a:solidFill>
              <a:latin typeface="Calibri"/>
              <a:ea typeface="Calibri"/>
              <a:cs typeface="Calibri"/>
              <a:sym typeface="Calibri"/>
            </a:endParaRPr>
          </a:p>
          <a:p>
            <a:pPr indent="0" lvl="0" marL="0" rtl="0" algn="l">
              <a:lnSpc>
                <a:spcPct val="100000"/>
              </a:lnSpc>
              <a:spcBef>
                <a:spcPts val="2200"/>
              </a:spcBef>
              <a:spcAft>
                <a:spcPts val="0"/>
              </a:spcAft>
              <a:buNone/>
            </a:pPr>
            <a:r>
              <a:rPr b="1" lang="en-US" sz="2350" u="sng">
                <a:solidFill>
                  <a:schemeClr val="dk1"/>
                </a:solidFill>
                <a:latin typeface="Calibri"/>
                <a:ea typeface="Calibri"/>
                <a:cs typeface="Calibri"/>
                <a:sym typeface="Calibri"/>
              </a:rPr>
              <a:t>BELL VS DIAPHRAGM</a:t>
            </a:r>
            <a:endParaRPr b="1" sz="2350" u="sng">
              <a:solidFill>
                <a:schemeClr val="dk1"/>
              </a:solidFill>
              <a:latin typeface="Calibri"/>
              <a:ea typeface="Calibri"/>
              <a:cs typeface="Calibri"/>
              <a:sym typeface="Calibri"/>
            </a:endParaRPr>
          </a:p>
          <a:p>
            <a:pPr indent="-377825" lvl="0" marL="457200" rtl="0" algn="l">
              <a:lnSpc>
                <a:spcPct val="100000"/>
              </a:lnSpc>
              <a:spcBef>
                <a:spcPts val="2200"/>
              </a:spcBef>
              <a:spcAft>
                <a:spcPts val="0"/>
              </a:spcAft>
              <a:buClr>
                <a:schemeClr val="dk1"/>
              </a:buClr>
              <a:buSzPts val="2350"/>
              <a:buFont typeface="Calibri"/>
              <a:buChar char="●"/>
            </a:pPr>
            <a:r>
              <a:rPr lang="en-US" sz="2350">
                <a:solidFill>
                  <a:schemeClr val="dk1"/>
                </a:solidFill>
                <a:latin typeface="Calibri"/>
                <a:ea typeface="Calibri"/>
                <a:cs typeface="Calibri"/>
                <a:sym typeface="Calibri"/>
              </a:rPr>
              <a:t>Bell = more effective at detecting  low frequency sounds = mitral stenosis </a:t>
            </a:r>
            <a:endParaRPr sz="2350">
              <a:solidFill>
                <a:schemeClr val="dk1"/>
              </a:solidFill>
              <a:latin typeface="Calibri"/>
              <a:ea typeface="Calibri"/>
              <a:cs typeface="Calibri"/>
              <a:sym typeface="Calibri"/>
            </a:endParaRPr>
          </a:p>
          <a:p>
            <a:pPr indent="-377825" lvl="0" marL="457200" rtl="0" algn="l">
              <a:lnSpc>
                <a:spcPct val="100000"/>
              </a:lnSpc>
              <a:spcBef>
                <a:spcPts val="0"/>
              </a:spcBef>
              <a:spcAft>
                <a:spcPts val="0"/>
              </a:spcAft>
              <a:buClr>
                <a:schemeClr val="dk1"/>
              </a:buClr>
              <a:buSzPts val="2350"/>
              <a:buFont typeface="Calibri"/>
              <a:buChar char="●"/>
            </a:pPr>
            <a:r>
              <a:rPr lang="en-US" sz="2350">
                <a:solidFill>
                  <a:schemeClr val="dk1"/>
                </a:solidFill>
                <a:latin typeface="Calibri"/>
                <a:ea typeface="Calibri"/>
                <a:cs typeface="Calibri"/>
                <a:sym typeface="Calibri"/>
              </a:rPr>
              <a:t>Diaphragm = more effect at </a:t>
            </a:r>
            <a:r>
              <a:rPr lang="en-US" sz="2350">
                <a:solidFill>
                  <a:schemeClr val="dk1"/>
                </a:solidFill>
                <a:latin typeface="Calibri"/>
                <a:ea typeface="Calibri"/>
                <a:cs typeface="Calibri"/>
                <a:sym typeface="Calibri"/>
              </a:rPr>
              <a:t>detecting</a:t>
            </a:r>
            <a:r>
              <a:rPr lang="en-US" sz="2350">
                <a:solidFill>
                  <a:schemeClr val="dk1"/>
                </a:solidFill>
                <a:latin typeface="Calibri"/>
                <a:ea typeface="Calibri"/>
                <a:cs typeface="Calibri"/>
                <a:sym typeface="Calibri"/>
              </a:rPr>
              <a:t> high </a:t>
            </a:r>
            <a:r>
              <a:rPr lang="en-US" sz="2350">
                <a:solidFill>
                  <a:schemeClr val="dk1"/>
                </a:solidFill>
                <a:latin typeface="Calibri"/>
                <a:ea typeface="Calibri"/>
                <a:cs typeface="Calibri"/>
                <a:sym typeface="Calibri"/>
              </a:rPr>
              <a:t>frequency</a:t>
            </a:r>
            <a:r>
              <a:rPr lang="en-US" sz="2350">
                <a:solidFill>
                  <a:schemeClr val="dk1"/>
                </a:solidFill>
                <a:latin typeface="Calibri"/>
                <a:ea typeface="Calibri"/>
                <a:cs typeface="Calibri"/>
                <a:sym typeface="Calibri"/>
              </a:rPr>
              <a:t> sound = aortic stenosis , aortic regurg and mitral regurg </a:t>
            </a:r>
            <a:endParaRPr sz="2350">
              <a:solidFill>
                <a:schemeClr val="dk1"/>
              </a:solidFill>
              <a:latin typeface="Calibri"/>
              <a:ea typeface="Calibri"/>
              <a:cs typeface="Calibri"/>
              <a:sym typeface="Calibri"/>
            </a:endParaRPr>
          </a:p>
          <a:p>
            <a:pPr indent="0" lvl="0" marL="0" rtl="0" algn="l">
              <a:lnSpc>
                <a:spcPct val="70000"/>
              </a:lnSpc>
              <a:spcBef>
                <a:spcPts val="2200"/>
              </a:spcBef>
              <a:spcAft>
                <a:spcPts val="0"/>
              </a:spcAft>
              <a:buNone/>
            </a:pPr>
            <a:r>
              <a:rPr lang="en-US" sz="2350">
                <a:solidFill>
                  <a:schemeClr val="dk1"/>
                </a:solidFill>
                <a:latin typeface="Calibri"/>
                <a:ea typeface="Calibri"/>
                <a:cs typeface="Calibri"/>
                <a:sym typeface="Calibri"/>
              </a:rPr>
              <a:t> </a:t>
            </a:r>
            <a:endParaRPr sz="235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13a6cbb7f54_0_50"/>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62" name="Google Shape;262;g13a6cbb7f54_0_50"/>
          <p:cNvSpPr txBox="1"/>
          <p:nvPr>
            <p:ph type="title"/>
          </p:nvPr>
        </p:nvSpPr>
        <p:spPr>
          <a:xfrm>
            <a:off x="621250" y="2397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Auscultation of the Anterior Chest</a:t>
            </a:r>
            <a:endParaRPr/>
          </a:p>
        </p:txBody>
      </p:sp>
      <p:sp>
        <p:nvSpPr>
          <p:cNvPr id="263" name="Google Shape;263;g13a6cbb7f54_0_50"/>
          <p:cNvSpPr txBox="1"/>
          <p:nvPr>
            <p:ph idx="1" type="body"/>
          </p:nvPr>
        </p:nvSpPr>
        <p:spPr>
          <a:xfrm>
            <a:off x="304800" y="1810025"/>
            <a:ext cx="8012700" cy="4441800"/>
          </a:xfrm>
          <a:prstGeom prst="rect">
            <a:avLst/>
          </a:prstGeom>
        </p:spPr>
        <p:txBody>
          <a:bodyPr anchorCtr="0" anchor="t" bIns="45700" lIns="91425" spcFirstLastPara="1" rIns="91425" wrap="square" tIns="45700">
            <a:noAutofit/>
          </a:bodyPr>
          <a:lstStyle/>
          <a:p>
            <a:pPr indent="0" lvl="0" marL="0" rtl="0" algn="l">
              <a:lnSpc>
                <a:spcPct val="70000"/>
              </a:lnSpc>
              <a:spcBef>
                <a:spcPts val="1000"/>
              </a:spcBef>
              <a:spcAft>
                <a:spcPts val="0"/>
              </a:spcAft>
              <a:buSzPts val="688"/>
              <a:buNone/>
            </a:pPr>
            <a:r>
              <a:rPr b="1" lang="en-US" sz="2350"/>
              <a:t>1st: </a:t>
            </a:r>
            <a:r>
              <a:rPr b="1" lang="en-US" sz="2350"/>
              <a:t>PALPATE THE CAROTID TO DETERMINE THE FIRST HEART SOUND AND CONTINUE TO FEEL IT DURING THIS</a:t>
            </a:r>
            <a:endParaRPr sz="2350"/>
          </a:p>
          <a:p>
            <a:pPr indent="0" lvl="0" marL="0" rtl="0" algn="l">
              <a:lnSpc>
                <a:spcPct val="70000"/>
              </a:lnSpc>
              <a:spcBef>
                <a:spcPts val="1000"/>
              </a:spcBef>
              <a:spcAft>
                <a:spcPts val="0"/>
              </a:spcAft>
              <a:buSzPts val="688"/>
              <a:buNone/>
            </a:pPr>
            <a:r>
              <a:rPr lang="en-US" sz="2350"/>
              <a:t>Listen to all 4 heart a</a:t>
            </a:r>
            <a:r>
              <a:rPr lang="en-US" sz="2350"/>
              <a:t>reas - with the diaphragm and bell </a:t>
            </a:r>
            <a:endParaRPr sz="2350"/>
          </a:p>
          <a:p>
            <a:pPr indent="-301625" lvl="0" marL="457200" rtl="0" algn="l">
              <a:lnSpc>
                <a:spcPct val="115000"/>
              </a:lnSpc>
              <a:spcBef>
                <a:spcPts val="0"/>
              </a:spcBef>
              <a:spcAft>
                <a:spcPts val="0"/>
              </a:spcAft>
              <a:buClr>
                <a:srgbClr val="444444"/>
              </a:buClr>
              <a:buSzPts val="1150"/>
              <a:buAutoNum type="arabicPeriod"/>
            </a:pPr>
            <a:r>
              <a:rPr lang="en-US" sz="2350"/>
              <a:t>Aortic valve: 2nd intercostal space at the right sternal edge.</a:t>
            </a:r>
            <a:endParaRPr sz="2350"/>
          </a:p>
          <a:p>
            <a:pPr indent="-301625" lvl="0" marL="457200" rtl="0" algn="l">
              <a:lnSpc>
                <a:spcPct val="115000"/>
              </a:lnSpc>
              <a:spcBef>
                <a:spcPts val="0"/>
              </a:spcBef>
              <a:spcAft>
                <a:spcPts val="0"/>
              </a:spcAft>
              <a:buClr>
                <a:srgbClr val="444444"/>
              </a:buClr>
              <a:buSzPts val="1150"/>
              <a:buAutoNum type="arabicPeriod"/>
            </a:pPr>
            <a:r>
              <a:rPr lang="en-US" sz="2350"/>
              <a:t>Pulmonary valve: 2nd intercostal space at the left sternal edge.</a:t>
            </a:r>
            <a:endParaRPr sz="2350"/>
          </a:p>
          <a:p>
            <a:pPr indent="-301625" lvl="0" marL="457200" rtl="0" algn="l">
              <a:lnSpc>
                <a:spcPct val="115000"/>
              </a:lnSpc>
              <a:spcBef>
                <a:spcPts val="0"/>
              </a:spcBef>
              <a:spcAft>
                <a:spcPts val="0"/>
              </a:spcAft>
              <a:buClr>
                <a:srgbClr val="444444"/>
              </a:buClr>
              <a:buSzPts val="1150"/>
              <a:buAutoNum type="arabicPeriod"/>
            </a:pPr>
            <a:r>
              <a:rPr lang="en-US" sz="2350"/>
              <a:t>Tricuspid valve: 4th or 5th intercostal space at the lower left sternal edge.</a:t>
            </a:r>
            <a:endParaRPr sz="2350"/>
          </a:p>
          <a:p>
            <a:pPr indent="-301625" lvl="0" marL="457200" rtl="0" algn="l">
              <a:lnSpc>
                <a:spcPct val="115000"/>
              </a:lnSpc>
              <a:spcBef>
                <a:spcPts val="0"/>
              </a:spcBef>
              <a:spcAft>
                <a:spcPts val="0"/>
              </a:spcAft>
              <a:buClr>
                <a:srgbClr val="444444"/>
              </a:buClr>
              <a:buSzPts val="1150"/>
              <a:buAutoNum type="arabicPeriod"/>
            </a:pPr>
            <a:r>
              <a:rPr lang="en-US" sz="2350"/>
              <a:t>Mitral valve: 5th intercostal space in the midclavicular line</a:t>
            </a:r>
            <a:endParaRPr sz="2350"/>
          </a:p>
          <a:p>
            <a:pPr indent="0" lvl="0" marL="0" rtl="0" algn="l">
              <a:lnSpc>
                <a:spcPct val="70000"/>
              </a:lnSpc>
              <a:spcBef>
                <a:spcPts val="2200"/>
              </a:spcBef>
              <a:spcAft>
                <a:spcPts val="0"/>
              </a:spcAft>
              <a:buSzPts val="688"/>
              <a:buNone/>
            </a:pPr>
            <a:r>
              <a:t/>
            </a:r>
            <a:endParaRPr sz="2350"/>
          </a:p>
        </p:txBody>
      </p:sp>
      <p:pic>
        <p:nvPicPr>
          <p:cNvPr id="264" name="Google Shape;264;g13a6cbb7f54_0_50"/>
          <p:cNvPicPr preferRelativeResize="0"/>
          <p:nvPr/>
        </p:nvPicPr>
        <p:blipFill>
          <a:blip r:embed="rId3">
            <a:alphaModFix/>
          </a:blip>
          <a:stretch>
            <a:fillRect/>
          </a:stretch>
        </p:blipFill>
        <p:spPr>
          <a:xfrm>
            <a:off x="8317575" y="2512676"/>
            <a:ext cx="3874424" cy="2702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13bc34d3135_0_42"/>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71" name="Google Shape;271;g13bc34d3135_0_42"/>
          <p:cNvSpPr txBox="1"/>
          <p:nvPr>
            <p:ph type="title"/>
          </p:nvPr>
        </p:nvSpPr>
        <p:spPr>
          <a:xfrm>
            <a:off x="635725" y="1483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Murmurs</a:t>
            </a:r>
            <a:r>
              <a:rPr lang="en-US">
                <a:solidFill>
                  <a:schemeClr val="lt1"/>
                </a:solidFill>
              </a:rPr>
              <a:t> </a:t>
            </a:r>
            <a:endParaRPr>
              <a:solidFill>
                <a:schemeClr val="lt1"/>
              </a:solidFill>
            </a:endParaRPr>
          </a:p>
        </p:txBody>
      </p:sp>
      <p:sp>
        <p:nvSpPr>
          <p:cNvPr id="272" name="Google Shape;272;g13bc34d3135_0_42"/>
          <p:cNvSpPr txBox="1"/>
          <p:nvPr>
            <p:ph idx="1" type="body"/>
          </p:nvPr>
        </p:nvSpPr>
        <p:spPr>
          <a:xfrm>
            <a:off x="304800" y="1825625"/>
            <a:ext cx="6036600" cy="4883100"/>
          </a:xfrm>
          <a:prstGeom prst="rect">
            <a:avLst/>
          </a:prstGeom>
        </p:spPr>
        <p:txBody>
          <a:bodyPr anchorCtr="0" anchor="t" bIns="45700" lIns="91425" spcFirstLastPara="1" rIns="91425" wrap="square" tIns="45700">
            <a:normAutofit/>
          </a:bodyPr>
          <a:lstStyle/>
          <a:p>
            <a:pPr indent="-415925" lvl="0" marL="457200" rtl="0" algn="l">
              <a:spcBef>
                <a:spcPts val="1000"/>
              </a:spcBef>
              <a:spcAft>
                <a:spcPts val="0"/>
              </a:spcAft>
              <a:buSzPts val="2950"/>
              <a:buAutoNum type="arabicPeriod"/>
            </a:pPr>
            <a:r>
              <a:rPr lang="en-US" sz="2950"/>
              <a:t>Aortic Regurgitation </a:t>
            </a:r>
            <a:endParaRPr sz="2950"/>
          </a:p>
          <a:p>
            <a:pPr indent="0" lvl="0" marL="457200" rtl="0" algn="l">
              <a:spcBef>
                <a:spcPts val="1000"/>
              </a:spcBef>
              <a:spcAft>
                <a:spcPts val="0"/>
              </a:spcAft>
              <a:buNone/>
            </a:pPr>
            <a:r>
              <a:t/>
            </a:r>
            <a:endParaRPr sz="2950"/>
          </a:p>
          <a:p>
            <a:pPr indent="-415925" lvl="0" marL="457200" rtl="0" algn="l">
              <a:spcBef>
                <a:spcPts val="1000"/>
              </a:spcBef>
              <a:spcAft>
                <a:spcPts val="0"/>
              </a:spcAft>
              <a:buSzPts val="2950"/>
              <a:buAutoNum type="arabicPeriod"/>
            </a:pPr>
            <a:r>
              <a:rPr b="1" lang="en-US" sz="2950"/>
              <a:t>Mitral </a:t>
            </a:r>
            <a:r>
              <a:rPr b="1" lang="en-US" sz="2950"/>
              <a:t>Regurgitation</a:t>
            </a:r>
            <a:r>
              <a:rPr b="1" lang="en-US" sz="2950"/>
              <a:t> </a:t>
            </a:r>
            <a:endParaRPr b="1" sz="2950"/>
          </a:p>
          <a:p>
            <a:pPr indent="0" lvl="0" marL="457200" rtl="0" algn="l">
              <a:spcBef>
                <a:spcPts val="1000"/>
              </a:spcBef>
              <a:spcAft>
                <a:spcPts val="0"/>
              </a:spcAft>
              <a:buNone/>
            </a:pPr>
            <a:r>
              <a:t/>
            </a:r>
            <a:endParaRPr sz="2950"/>
          </a:p>
          <a:p>
            <a:pPr indent="-415925" lvl="0" marL="457200" rtl="0" algn="l">
              <a:spcBef>
                <a:spcPts val="1000"/>
              </a:spcBef>
              <a:spcAft>
                <a:spcPts val="0"/>
              </a:spcAft>
              <a:buSzPts val="2950"/>
              <a:buAutoNum type="arabicPeriod"/>
            </a:pPr>
            <a:r>
              <a:rPr b="1" lang="en-US" sz="2950"/>
              <a:t>Aortic Stenosis </a:t>
            </a:r>
            <a:endParaRPr b="1" sz="2950"/>
          </a:p>
          <a:p>
            <a:pPr indent="0" lvl="0" marL="457200" rtl="0" algn="l">
              <a:spcBef>
                <a:spcPts val="1000"/>
              </a:spcBef>
              <a:spcAft>
                <a:spcPts val="0"/>
              </a:spcAft>
              <a:buNone/>
            </a:pPr>
            <a:r>
              <a:t/>
            </a:r>
            <a:endParaRPr sz="2950"/>
          </a:p>
          <a:p>
            <a:pPr indent="-415925" lvl="0" marL="457200" rtl="0" algn="l">
              <a:spcBef>
                <a:spcPts val="1000"/>
              </a:spcBef>
              <a:spcAft>
                <a:spcPts val="0"/>
              </a:spcAft>
              <a:buSzPts val="2950"/>
              <a:buAutoNum type="arabicPeriod"/>
            </a:pPr>
            <a:r>
              <a:rPr lang="en-US" sz="2950"/>
              <a:t>Mitral Stenosis </a:t>
            </a:r>
            <a:endParaRPr sz="2950"/>
          </a:p>
          <a:p>
            <a:pPr indent="0" lvl="0" marL="0" rtl="0" algn="l">
              <a:spcBef>
                <a:spcPts val="1000"/>
              </a:spcBef>
              <a:spcAft>
                <a:spcPts val="0"/>
              </a:spcAft>
              <a:buNone/>
            </a:pPr>
            <a:r>
              <a:t/>
            </a:r>
            <a:endParaRPr sz="2950"/>
          </a:p>
        </p:txBody>
      </p:sp>
      <p:sp>
        <p:nvSpPr>
          <p:cNvPr id="273" name="Google Shape;273;g13bc34d3135_0_42"/>
          <p:cNvSpPr txBox="1"/>
          <p:nvPr>
            <p:ph idx="1" type="body"/>
          </p:nvPr>
        </p:nvSpPr>
        <p:spPr>
          <a:xfrm>
            <a:off x="5583950" y="1825625"/>
            <a:ext cx="6036600" cy="4883100"/>
          </a:xfrm>
          <a:prstGeom prst="rect">
            <a:avLst/>
          </a:prstGeom>
        </p:spPr>
        <p:txBody>
          <a:bodyPr anchorCtr="0" anchor="t" bIns="45700" lIns="91425" spcFirstLastPara="1" rIns="91425" wrap="square" tIns="45700">
            <a:normAutofit fontScale="85000" lnSpcReduction="20000"/>
          </a:bodyPr>
          <a:lstStyle/>
          <a:p>
            <a:pPr indent="-387826" lvl="0" marL="457200" rtl="0" algn="l">
              <a:spcBef>
                <a:spcPts val="1000"/>
              </a:spcBef>
              <a:spcAft>
                <a:spcPts val="0"/>
              </a:spcAft>
              <a:buSzPct val="100000"/>
              <a:buAutoNum type="arabicPeriod"/>
            </a:pPr>
            <a:r>
              <a:rPr lang="en-US" sz="2950"/>
              <a:t>Low pitched rumbling mid-diastolic </a:t>
            </a:r>
            <a:r>
              <a:rPr lang="en-US" sz="2950"/>
              <a:t>murmur</a:t>
            </a:r>
            <a:r>
              <a:rPr lang="en-US" sz="2950"/>
              <a:t> , S1 snap </a:t>
            </a:r>
            <a:endParaRPr sz="2950"/>
          </a:p>
          <a:p>
            <a:pPr indent="0" lvl="0" marL="457200" rtl="0" algn="l">
              <a:spcBef>
                <a:spcPts val="1000"/>
              </a:spcBef>
              <a:spcAft>
                <a:spcPts val="0"/>
              </a:spcAft>
              <a:buNone/>
            </a:pPr>
            <a:r>
              <a:t/>
            </a:r>
            <a:endParaRPr sz="2950"/>
          </a:p>
          <a:p>
            <a:pPr indent="-387826" lvl="0" marL="457200" rtl="0" algn="l">
              <a:spcBef>
                <a:spcPts val="1000"/>
              </a:spcBef>
              <a:spcAft>
                <a:spcPts val="0"/>
              </a:spcAft>
              <a:buSzPct val="100000"/>
              <a:buAutoNum type="arabicPeriod"/>
            </a:pPr>
            <a:r>
              <a:rPr b="1" lang="en-US" sz="2950"/>
              <a:t>Ejection systolic </a:t>
            </a:r>
            <a:r>
              <a:rPr b="1" lang="en-US" sz="2950"/>
              <a:t>murmur</a:t>
            </a:r>
            <a:r>
              <a:rPr b="1" lang="en-US" sz="2950"/>
              <a:t>, radiates to the </a:t>
            </a:r>
            <a:r>
              <a:rPr b="1" lang="en-US" sz="2950"/>
              <a:t>carotid</a:t>
            </a:r>
            <a:r>
              <a:rPr b="1" lang="en-US" sz="2950"/>
              <a:t>. Slow rising pulse and narrow PP </a:t>
            </a:r>
            <a:endParaRPr b="1" sz="2950"/>
          </a:p>
          <a:p>
            <a:pPr indent="0" lvl="0" marL="457200" rtl="0" algn="l">
              <a:spcBef>
                <a:spcPts val="1000"/>
              </a:spcBef>
              <a:spcAft>
                <a:spcPts val="0"/>
              </a:spcAft>
              <a:buNone/>
            </a:pPr>
            <a:r>
              <a:t/>
            </a:r>
            <a:endParaRPr b="1" sz="2950"/>
          </a:p>
          <a:p>
            <a:pPr indent="-387826" lvl="0" marL="457200" rtl="0" algn="l">
              <a:spcBef>
                <a:spcPts val="1000"/>
              </a:spcBef>
              <a:spcAft>
                <a:spcPts val="0"/>
              </a:spcAft>
              <a:buSzPct val="100000"/>
              <a:buAutoNum type="arabicPeriod"/>
            </a:pPr>
            <a:r>
              <a:rPr b="1" lang="en-US" sz="2950"/>
              <a:t>Pansystolic </a:t>
            </a:r>
            <a:r>
              <a:rPr b="1" lang="en-US" sz="2950"/>
              <a:t>murmur</a:t>
            </a:r>
            <a:r>
              <a:rPr b="1" lang="en-US" sz="2950"/>
              <a:t> , radiating to the axilla </a:t>
            </a:r>
            <a:endParaRPr b="1" sz="2950"/>
          </a:p>
          <a:p>
            <a:pPr indent="0" lvl="0" marL="457200" rtl="0" algn="l">
              <a:spcBef>
                <a:spcPts val="1000"/>
              </a:spcBef>
              <a:spcAft>
                <a:spcPts val="0"/>
              </a:spcAft>
              <a:buNone/>
            </a:pPr>
            <a:r>
              <a:t/>
            </a:r>
            <a:endParaRPr sz="2950"/>
          </a:p>
          <a:p>
            <a:pPr indent="-387826" lvl="0" marL="457200" rtl="0" algn="l">
              <a:spcBef>
                <a:spcPts val="1000"/>
              </a:spcBef>
              <a:spcAft>
                <a:spcPts val="0"/>
              </a:spcAft>
              <a:buSzPct val="100000"/>
              <a:buAutoNum type="arabicPeriod"/>
            </a:pPr>
            <a:r>
              <a:rPr lang="en-US" sz="2950"/>
              <a:t>Decrescendo early diastolic </a:t>
            </a:r>
            <a:r>
              <a:rPr lang="en-US" sz="2950"/>
              <a:t>murmur</a:t>
            </a:r>
            <a:r>
              <a:rPr lang="en-US" sz="2950"/>
              <a:t>, austin flint </a:t>
            </a:r>
            <a:r>
              <a:rPr lang="en-US" sz="2950"/>
              <a:t>murmur</a:t>
            </a:r>
            <a:r>
              <a:rPr lang="en-US" sz="2950"/>
              <a:t> , collapsing pulse , wide PP</a:t>
            </a:r>
            <a:endParaRPr sz="2950"/>
          </a:p>
          <a:p>
            <a:pPr indent="0" lvl="0" marL="0" rtl="0" algn="l">
              <a:spcBef>
                <a:spcPts val="1000"/>
              </a:spcBef>
              <a:spcAft>
                <a:spcPts val="0"/>
              </a:spcAft>
              <a:buNone/>
            </a:pPr>
            <a:r>
              <a:t/>
            </a:r>
            <a:endParaRPr sz="2950"/>
          </a:p>
        </p:txBody>
      </p:sp>
      <p:cxnSp>
        <p:nvCxnSpPr>
          <p:cNvPr id="274" name="Google Shape;274;g13bc34d3135_0_42"/>
          <p:cNvCxnSpPr/>
          <p:nvPr/>
        </p:nvCxnSpPr>
        <p:spPr>
          <a:xfrm flipH="1" rot="10800000">
            <a:off x="3446500" y="3123475"/>
            <a:ext cx="1917000" cy="1163100"/>
          </a:xfrm>
          <a:prstGeom prst="straightConnector1">
            <a:avLst/>
          </a:prstGeom>
          <a:noFill/>
          <a:ln cap="flat" cmpd="sng" w="9525">
            <a:solidFill>
              <a:schemeClr val="dk2"/>
            </a:solidFill>
            <a:prstDash val="solid"/>
            <a:round/>
            <a:headEnd len="med" w="med" type="none"/>
            <a:tailEnd len="med" w="med" type="none"/>
          </a:ln>
        </p:spPr>
      </p:cxnSp>
      <p:cxnSp>
        <p:nvCxnSpPr>
          <p:cNvPr id="275" name="Google Shape;275;g13bc34d3135_0_42"/>
          <p:cNvCxnSpPr/>
          <p:nvPr/>
        </p:nvCxnSpPr>
        <p:spPr>
          <a:xfrm>
            <a:off x="4114250" y="2132525"/>
            <a:ext cx="1421700" cy="3080400"/>
          </a:xfrm>
          <a:prstGeom prst="straightConnector1">
            <a:avLst/>
          </a:prstGeom>
          <a:noFill/>
          <a:ln cap="flat" cmpd="sng" w="9525">
            <a:solidFill>
              <a:schemeClr val="dk2"/>
            </a:solidFill>
            <a:prstDash val="solid"/>
            <a:round/>
            <a:headEnd len="med" w="med" type="none"/>
            <a:tailEnd len="med" w="med" type="none"/>
          </a:ln>
        </p:spPr>
      </p:cxnSp>
      <p:cxnSp>
        <p:nvCxnSpPr>
          <p:cNvPr id="276" name="Google Shape;276;g13bc34d3135_0_42"/>
          <p:cNvCxnSpPr>
            <a:endCxn id="273" idx="1"/>
          </p:cNvCxnSpPr>
          <p:nvPr/>
        </p:nvCxnSpPr>
        <p:spPr>
          <a:xfrm>
            <a:off x="4114250" y="3166475"/>
            <a:ext cx="1469700" cy="1100700"/>
          </a:xfrm>
          <a:prstGeom prst="straightConnector1">
            <a:avLst/>
          </a:prstGeom>
          <a:noFill/>
          <a:ln cap="flat" cmpd="sng" w="9525">
            <a:solidFill>
              <a:schemeClr val="dk2"/>
            </a:solidFill>
            <a:prstDash val="solid"/>
            <a:round/>
            <a:headEnd len="med" w="med" type="none"/>
            <a:tailEnd len="med" w="med" type="none"/>
          </a:ln>
        </p:spPr>
      </p:cxnSp>
      <p:cxnSp>
        <p:nvCxnSpPr>
          <p:cNvPr id="277" name="Google Shape;277;g13bc34d3135_0_42"/>
          <p:cNvCxnSpPr/>
          <p:nvPr/>
        </p:nvCxnSpPr>
        <p:spPr>
          <a:xfrm flipH="1" rot="10800000">
            <a:off x="3295725" y="2154150"/>
            <a:ext cx="2067900" cy="31233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13bc34d3135_0_35"/>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84" name="Google Shape;284;g13bc34d3135_0_35"/>
          <p:cNvSpPr txBox="1"/>
          <p:nvPr>
            <p:ph type="title"/>
          </p:nvPr>
        </p:nvSpPr>
        <p:spPr>
          <a:xfrm>
            <a:off x="635725" y="1483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Accentuation </a:t>
            </a:r>
            <a:r>
              <a:rPr lang="en-US">
                <a:solidFill>
                  <a:schemeClr val="lt1"/>
                </a:solidFill>
              </a:rPr>
              <a:t>Maneuvers</a:t>
            </a:r>
            <a:r>
              <a:rPr lang="en-US">
                <a:solidFill>
                  <a:schemeClr val="lt1"/>
                </a:solidFill>
              </a:rPr>
              <a:t> </a:t>
            </a:r>
            <a:endParaRPr>
              <a:solidFill>
                <a:schemeClr val="lt1"/>
              </a:solidFill>
            </a:endParaRPr>
          </a:p>
        </p:txBody>
      </p:sp>
      <p:sp>
        <p:nvSpPr>
          <p:cNvPr id="285" name="Google Shape;285;g13bc34d3135_0_35"/>
          <p:cNvSpPr txBox="1"/>
          <p:nvPr>
            <p:ph idx="1" type="body"/>
          </p:nvPr>
        </p:nvSpPr>
        <p:spPr>
          <a:xfrm>
            <a:off x="304800" y="1474075"/>
            <a:ext cx="10515600" cy="5346600"/>
          </a:xfrm>
          <a:prstGeom prst="rect">
            <a:avLst/>
          </a:prstGeom>
        </p:spPr>
        <p:txBody>
          <a:bodyPr anchorCtr="0" anchor="t" bIns="45700" lIns="91425" spcFirstLastPara="1" rIns="91425" wrap="square" tIns="45700">
            <a:normAutofit fontScale="85000" lnSpcReduction="20000"/>
          </a:bodyPr>
          <a:lstStyle/>
          <a:p>
            <a:pPr indent="0" lvl="0" marL="0" rtl="0" algn="l">
              <a:lnSpc>
                <a:spcPct val="115000"/>
              </a:lnSpc>
              <a:spcBef>
                <a:spcPts val="1000"/>
              </a:spcBef>
              <a:spcAft>
                <a:spcPts val="0"/>
              </a:spcAft>
              <a:buNone/>
            </a:pPr>
            <a:r>
              <a:t/>
            </a:r>
            <a:endParaRPr sz="1300">
              <a:highlight>
                <a:srgbClr val="F5F5F5"/>
              </a:highlight>
              <a:latin typeface="Arial"/>
              <a:ea typeface="Arial"/>
              <a:cs typeface="Arial"/>
              <a:sym typeface="Arial"/>
            </a:endParaRPr>
          </a:p>
          <a:p>
            <a:pPr indent="0" lvl="0" marL="0" rtl="0" algn="l">
              <a:lnSpc>
                <a:spcPct val="115000"/>
              </a:lnSpc>
              <a:spcBef>
                <a:spcPts val="1000"/>
              </a:spcBef>
              <a:spcAft>
                <a:spcPts val="0"/>
              </a:spcAft>
              <a:buNone/>
            </a:pPr>
            <a:r>
              <a:rPr b="1" lang="en-US" sz="2350"/>
              <a:t>Mitral valve </a:t>
            </a:r>
            <a:r>
              <a:rPr b="1" lang="en-US" sz="2350"/>
              <a:t> </a:t>
            </a:r>
            <a:r>
              <a:rPr lang="en-US" sz="2350"/>
              <a:t>-&gt; Roll patient on their </a:t>
            </a:r>
            <a:r>
              <a:rPr b="1" lang="en-US" sz="2350" u="sng"/>
              <a:t>LEFT</a:t>
            </a:r>
            <a:r>
              <a:rPr lang="en-US" sz="2350"/>
              <a:t>  and listen </a:t>
            </a:r>
            <a:r>
              <a:rPr b="1" lang="en-US" sz="2350" u="sng"/>
              <a:t>DURING EXPIRATION</a:t>
            </a:r>
            <a:r>
              <a:rPr lang="en-US" sz="2350"/>
              <a:t> over the valve area </a:t>
            </a:r>
            <a:endParaRPr sz="2350"/>
          </a:p>
          <a:p>
            <a:pPr indent="-355441" lvl="0" marL="457200" rtl="0" algn="l">
              <a:lnSpc>
                <a:spcPct val="115000"/>
              </a:lnSpc>
              <a:spcBef>
                <a:spcPts val="1000"/>
              </a:spcBef>
              <a:spcAft>
                <a:spcPts val="0"/>
              </a:spcAft>
              <a:buSzPct val="100000"/>
              <a:buChar char="-"/>
            </a:pPr>
            <a:r>
              <a:rPr i="1" lang="en-US" sz="2350" u="sng"/>
              <a:t>M.Regurgitation -</a:t>
            </a:r>
            <a:r>
              <a:rPr lang="en-US" sz="2350"/>
              <a:t> USE THE DIAPHRAGM : start at the valve area and listen,  then move to the axilla to identify radiation of the murmur </a:t>
            </a:r>
            <a:endParaRPr sz="2350"/>
          </a:p>
          <a:p>
            <a:pPr indent="-355441" lvl="0" marL="457200" rtl="0" algn="l">
              <a:lnSpc>
                <a:spcPct val="115000"/>
              </a:lnSpc>
              <a:spcBef>
                <a:spcPts val="0"/>
              </a:spcBef>
              <a:spcAft>
                <a:spcPts val="0"/>
              </a:spcAft>
              <a:buSzPct val="100000"/>
              <a:buChar char="-"/>
            </a:pPr>
            <a:r>
              <a:rPr i="1" lang="en-US" sz="2350" u="sng"/>
              <a:t>M. Stenosis </a:t>
            </a:r>
            <a:r>
              <a:rPr lang="en-US" sz="2350"/>
              <a:t>- USE THE BELL : Listen to the valve area </a:t>
            </a:r>
            <a:endParaRPr sz="2350"/>
          </a:p>
          <a:p>
            <a:pPr indent="0" lvl="0" marL="0" rtl="0" algn="l">
              <a:lnSpc>
                <a:spcPct val="115000"/>
              </a:lnSpc>
              <a:spcBef>
                <a:spcPts val="1000"/>
              </a:spcBef>
              <a:spcAft>
                <a:spcPts val="0"/>
              </a:spcAft>
              <a:buNone/>
            </a:pPr>
            <a:r>
              <a:t/>
            </a:r>
            <a:endParaRPr sz="2350"/>
          </a:p>
          <a:p>
            <a:pPr indent="0" lvl="0" marL="0" rtl="0" algn="l">
              <a:lnSpc>
                <a:spcPct val="115000"/>
              </a:lnSpc>
              <a:spcBef>
                <a:spcPts val="1000"/>
              </a:spcBef>
              <a:spcAft>
                <a:spcPts val="0"/>
              </a:spcAft>
              <a:buNone/>
            </a:pPr>
            <a:r>
              <a:rPr b="1" lang="en-US" sz="2350"/>
              <a:t>Aortic Valve - U</a:t>
            </a:r>
            <a:r>
              <a:rPr b="1" lang="en-US" sz="2350" u="sng"/>
              <a:t>SING THE DIAPHRAGM </a:t>
            </a:r>
            <a:endParaRPr b="1" sz="2350" u="sng"/>
          </a:p>
          <a:p>
            <a:pPr indent="-355441" lvl="0" marL="457200" rtl="0" algn="l">
              <a:lnSpc>
                <a:spcPct val="115000"/>
              </a:lnSpc>
              <a:spcBef>
                <a:spcPts val="1000"/>
              </a:spcBef>
              <a:spcAft>
                <a:spcPts val="0"/>
              </a:spcAft>
              <a:buSzPct val="100000"/>
              <a:buChar char="-"/>
            </a:pPr>
            <a:r>
              <a:rPr i="1" lang="en-US" sz="2350" u="sng"/>
              <a:t>Aortic stenosis</a:t>
            </a:r>
            <a:r>
              <a:rPr lang="en-US" sz="2350"/>
              <a:t> -&gt; Auscultate the carotid arteries whilst the patient HOLDS THEIR BREATH  = listening for radiation </a:t>
            </a:r>
            <a:endParaRPr sz="2350"/>
          </a:p>
          <a:p>
            <a:pPr indent="-355441" lvl="0" marL="457200" rtl="0" algn="l">
              <a:lnSpc>
                <a:spcPct val="115000"/>
              </a:lnSpc>
              <a:spcBef>
                <a:spcPts val="0"/>
              </a:spcBef>
              <a:spcAft>
                <a:spcPts val="0"/>
              </a:spcAft>
              <a:buSzPct val="100000"/>
              <a:buChar char="-"/>
            </a:pPr>
            <a:r>
              <a:rPr i="1" lang="en-US" sz="2350" u="sng"/>
              <a:t>Aortic regurg </a:t>
            </a:r>
            <a:r>
              <a:rPr lang="en-US" sz="2350"/>
              <a:t>-&gt; SIT  PATIENT FORWARD and Auscultate the aortic area DURING EXPIRATION </a:t>
            </a:r>
            <a:endParaRPr sz="1300">
              <a:highlight>
                <a:srgbClr val="F5F5F5"/>
              </a:highlight>
              <a:latin typeface="Arial"/>
              <a:ea typeface="Arial"/>
              <a:cs typeface="Arial"/>
              <a:sym typeface="Arial"/>
            </a:endParaRPr>
          </a:p>
          <a:p>
            <a:pPr indent="0" lvl="0" marL="0" rtl="0" algn="l">
              <a:lnSpc>
                <a:spcPct val="115000"/>
              </a:lnSpc>
              <a:spcBef>
                <a:spcPts val="1000"/>
              </a:spcBef>
              <a:spcAft>
                <a:spcPts val="0"/>
              </a:spcAft>
              <a:buNone/>
            </a:pPr>
            <a:r>
              <a:t/>
            </a:r>
            <a:endParaRPr sz="1300">
              <a:highlight>
                <a:srgbClr val="F5F5F5"/>
              </a:highlight>
              <a:latin typeface="Arial"/>
              <a:ea typeface="Arial"/>
              <a:cs typeface="Arial"/>
              <a:sym typeface="Arial"/>
            </a:endParaRPr>
          </a:p>
          <a:p>
            <a:pPr indent="0" lvl="0" marL="0" rtl="0" algn="l">
              <a:lnSpc>
                <a:spcPct val="115000"/>
              </a:lnSpc>
              <a:spcBef>
                <a:spcPts val="1000"/>
              </a:spcBef>
              <a:spcAft>
                <a:spcPts val="0"/>
              </a:spcAft>
              <a:buNone/>
            </a:pPr>
            <a:r>
              <a:t/>
            </a:r>
            <a:endParaRPr sz="1300">
              <a:highlight>
                <a:srgbClr val="F5F5F5"/>
              </a:highlight>
              <a:latin typeface="Arial"/>
              <a:ea typeface="Arial"/>
              <a:cs typeface="Arial"/>
              <a:sym typeface="Arial"/>
            </a:endParaRPr>
          </a:p>
          <a:p>
            <a:pPr indent="0" lvl="0" marL="0" rtl="0" algn="l">
              <a:lnSpc>
                <a:spcPct val="115000"/>
              </a:lnSpc>
              <a:spcBef>
                <a:spcPts val="1000"/>
              </a:spcBef>
              <a:spcAft>
                <a:spcPts val="0"/>
              </a:spcAft>
              <a:buNone/>
            </a:pPr>
            <a:r>
              <a:rPr lang="en-US" sz="2350"/>
              <a:t>IT'S</a:t>
            </a:r>
            <a:r>
              <a:rPr lang="en-US" sz="2350"/>
              <a:t> IMPORTANT l that you only auscultate whilst palpating for the carotid pulse. This way you can easily determine if a murmur is systolic (in time with the pulse), or diastolic (immediately after the pulse).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13a6cbb7f54_0_56"/>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92" name="Google Shape;292;g13a6cbb7f54_0_56"/>
          <p:cNvSpPr txBox="1"/>
          <p:nvPr>
            <p:ph type="title"/>
          </p:nvPr>
        </p:nvSpPr>
        <p:spPr>
          <a:xfrm>
            <a:off x="635725" y="1483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Posterior Chest and Back </a:t>
            </a:r>
            <a:endParaRPr>
              <a:solidFill>
                <a:schemeClr val="lt1"/>
              </a:solidFill>
            </a:endParaRPr>
          </a:p>
        </p:txBody>
      </p:sp>
      <p:sp>
        <p:nvSpPr>
          <p:cNvPr id="293" name="Google Shape;293;g13a6cbb7f54_0_56"/>
          <p:cNvSpPr txBox="1"/>
          <p:nvPr>
            <p:ph idx="1" type="body"/>
          </p:nvPr>
        </p:nvSpPr>
        <p:spPr>
          <a:xfrm>
            <a:off x="838200" y="1825625"/>
            <a:ext cx="5859600" cy="4351200"/>
          </a:xfrm>
          <a:prstGeom prst="rect">
            <a:avLst/>
          </a:prstGeom>
        </p:spPr>
        <p:txBody>
          <a:bodyPr anchorCtr="0" anchor="t" bIns="45700" lIns="91425" spcFirstLastPara="1" rIns="91425" wrap="square" tIns="45700">
            <a:normAutofit/>
          </a:bodyPr>
          <a:lstStyle/>
          <a:p>
            <a:pPr indent="-361950" lvl="0" marL="457200" rtl="0" algn="l">
              <a:spcBef>
                <a:spcPts val="1000"/>
              </a:spcBef>
              <a:spcAft>
                <a:spcPts val="0"/>
              </a:spcAft>
              <a:buSzPts val="2100"/>
              <a:buAutoNum type="arabicPeriod"/>
            </a:pPr>
            <a:r>
              <a:rPr lang="en-US" sz="3100"/>
              <a:t>Inspect the back when patient sits forwards -&gt; scars and deformities </a:t>
            </a:r>
            <a:endParaRPr sz="3100"/>
          </a:p>
          <a:p>
            <a:pPr indent="-361950" lvl="0" marL="457200" rtl="0" algn="l">
              <a:spcBef>
                <a:spcPts val="0"/>
              </a:spcBef>
              <a:spcAft>
                <a:spcPts val="0"/>
              </a:spcAft>
              <a:buSzPts val="2100"/>
              <a:buAutoNum type="arabicPeriod"/>
            </a:pPr>
            <a:r>
              <a:rPr lang="en-US" sz="3100"/>
              <a:t>Auscultate the lung fields </a:t>
            </a:r>
            <a:endParaRPr sz="3100"/>
          </a:p>
          <a:p>
            <a:pPr indent="-361950" lvl="0" marL="457200" rtl="0" algn="l">
              <a:spcBef>
                <a:spcPts val="0"/>
              </a:spcBef>
              <a:spcAft>
                <a:spcPts val="0"/>
              </a:spcAft>
              <a:buSzPts val="2100"/>
              <a:buAutoNum type="arabicPeriod"/>
            </a:pPr>
            <a:r>
              <a:rPr lang="en-US" sz="3100"/>
              <a:t>Inspect and palpate Sacrum for sacral oedema</a:t>
            </a:r>
            <a:endParaRPr sz="3100"/>
          </a:p>
        </p:txBody>
      </p:sp>
      <p:pic>
        <p:nvPicPr>
          <p:cNvPr id="294" name="Google Shape;294;g13a6cbb7f54_0_56"/>
          <p:cNvPicPr preferRelativeResize="0"/>
          <p:nvPr/>
        </p:nvPicPr>
        <p:blipFill>
          <a:blip r:embed="rId3">
            <a:alphaModFix/>
          </a:blip>
          <a:stretch>
            <a:fillRect/>
          </a:stretch>
        </p:blipFill>
        <p:spPr>
          <a:xfrm>
            <a:off x="7797700" y="1825624"/>
            <a:ext cx="3741230" cy="4351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13a6cbb7f54_0_62"/>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01" name="Google Shape;301;g13a6cbb7f54_0_62"/>
          <p:cNvSpPr txBox="1"/>
          <p:nvPr>
            <p:ph type="title"/>
          </p:nvPr>
        </p:nvSpPr>
        <p:spPr>
          <a:xfrm>
            <a:off x="592325" y="2397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Peripheries</a:t>
            </a:r>
            <a:endParaRPr>
              <a:solidFill>
                <a:schemeClr val="lt1"/>
              </a:solidFill>
            </a:endParaRPr>
          </a:p>
        </p:txBody>
      </p:sp>
      <p:sp>
        <p:nvSpPr>
          <p:cNvPr id="302" name="Google Shape;302;g13a6cbb7f54_0_62"/>
          <p:cNvSpPr txBox="1"/>
          <p:nvPr>
            <p:ph idx="1" type="body"/>
          </p:nvPr>
        </p:nvSpPr>
        <p:spPr>
          <a:xfrm>
            <a:off x="838200" y="1825625"/>
            <a:ext cx="5586600" cy="4351200"/>
          </a:xfrm>
          <a:prstGeom prst="rect">
            <a:avLst/>
          </a:prstGeom>
        </p:spPr>
        <p:txBody>
          <a:bodyPr anchorCtr="0" anchor="t" bIns="45700" lIns="91425" spcFirstLastPara="1" rIns="91425" wrap="square" tIns="45700">
            <a:normAutofit/>
          </a:bodyPr>
          <a:lstStyle/>
          <a:p>
            <a:pPr indent="-361950" lvl="0" marL="457200" rtl="0" algn="l">
              <a:spcBef>
                <a:spcPts val="1000"/>
              </a:spcBef>
              <a:spcAft>
                <a:spcPts val="0"/>
              </a:spcAft>
              <a:buSzPts val="2100"/>
              <a:buAutoNum type="arabicPeriod"/>
            </a:pPr>
            <a:r>
              <a:rPr lang="en-US" sz="3100"/>
              <a:t>Inspect and palpate the patients </a:t>
            </a:r>
            <a:r>
              <a:rPr lang="en-US" sz="3100"/>
              <a:t>ankles</a:t>
            </a:r>
            <a:r>
              <a:rPr lang="en-US" sz="3100"/>
              <a:t> -&gt; pitting oedema </a:t>
            </a:r>
            <a:endParaRPr sz="3100"/>
          </a:p>
          <a:p>
            <a:pPr indent="-361950" lvl="0" marL="457200" rtl="0" algn="l">
              <a:spcBef>
                <a:spcPts val="0"/>
              </a:spcBef>
              <a:spcAft>
                <a:spcPts val="0"/>
              </a:spcAft>
              <a:buSzPts val="2100"/>
              <a:buAutoNum type="arabicPeriod"/>
            </a:pPr>
            <a:r>
              <a:rPr lang="en-US" sz="3100"/>
              <a:t>Inspect legs for </a:t>
            </a:r>
            <a:r>
              <a:rPr lang="en-US" sz="3100"/>
              <a:t>evidence</a:t>
            </a:r>
            <a:r>
              <a:rPr lang="en-US" sz="3100"/>
              <a:t> of saphenous vein harvesting </a:t>
            </a:r>
            <a:endParaRPr sz="3100"/>
          </a:p>
        </p:txBody>
      </p:sp>
      <p:pic>
        <p:nvPicPr>
          <p:cNvPr id="303" name="Google Shape;303;g13a6cbb7f54_0_62"/>
          <p:cNvPicPr preferRelativeResize="0"/>
          <p:nvPr/>
        </p:nvPicPr>
        <p:blipFill>
          <a:blip r:embed="rId3">
            <a:alphaModFix/>
          </a:blip>
          <a:stretch>
            <a:fillRect/>
          </a:stretch>
        </p:blipFill>
        <p:spPr>
          <a:xfrm>
            <a:off x="6133125" y="2429963"/>
            <a:ext cx="5586725" cy="3142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3"/>
          <p:cNvSpPr txBox="1"/>
          <p:nvPr>
            <p:ph type="title"/>
          </p:nvPr>
        </p:nvSpPr>
        <p:spPr>
          <a:xfrm>
            <a:off x="1981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Calibri"/>
              <a:buNone/>
            </a:pPr>
            <a:r>
              <a:rPr lang="en-US"/>
              <a:t>     </a:t>
            </a:r>
            <a:endParaRPr/>
          </a:p>
        </p:txBody>
      </p:sp>
      <p:sp>
        <p:nvSpPr>
          <p:cNvPr id="98" name="Google Shape;98;p3"/>
          <p:cNvSpPr txBox="1"/>
          <p:nvPr>
            <p:ph idx="1" type="body"/>
          </p:nvPr>
        </p:nvSpPr>
        <p:spPr>
          <a:xfrm>
            <a:off x="1981200" y="2981326"/>
            <a:ext cx="8229600" cy="3144837"/>
          </a:xfrm>
          <a:prstGeom prst="rect">
            <a:avLst/>
          </a:prstGeom>
          <a:noFill/>
          <a:ln>
            <a:noFill/>
          </a:ln>
        </p:spPr>
        <p:txBody>
          <a:bodyPr anchorCtr="0" anchor="t" bIns="45700" lIns="91425" spcFirstLastPara="1" rIns="91425" wrap="square" tIns="45700">
            <a:noAutofit/>
          </a:bodyPr>
          <a:lstStyle/>
          <a:p>
            <a:pPr indent="-342900" lvl="0" marL="342900" rtl="0" algn="r">
              <a:lnSpc>
                <a:spcPct val="90000"/>
              </a:lnSpc>
              <a:spcBef>
                <a:spcPts val="0"/>
              </a:spcBef>
              <a:spcAft>
                <a:spcPts val="0"/>
              </a:spcAft>
              <a:buClr>
                <a:schemeClr val="dk1"/>
              </a:buClr>
              <a:buSzPts val="800"/>
              <a:buNone/>
            </a:pPr>
            <a:r>
              <a:rPr lang="en-US"/>
              <a:t>Phase 2B Revision Session</a:t>
            </a:r>
            <a:endParaRPr/>
          </a:p>
          <a:p>
            <a:pPr indent="-342900" lvl="0" marL="342900" rtl="0" algn="r">
              <a:lnSpc>
                <a:spcPct val="90000"/>
              </a:lnSpc>
              <a:spcBef>
                <a:spcPts val="1000"/>
              </a:spcBef>
              <a:spcAft>
                <a:spcPts val="0"/>
              </a:spcAft>
              <a:buClr>
                <a:schemeClr val="dk1"/>
              </a:buClr>
              <a:buSzPts val="800"/>
              <a:buNone/>
            </a:pPr>
            <a:r>
              <a:t/>
            </a:r>
            <a:endParaRPr/>
          </a:p>
          <a:p>
            <a:pPr indent="-342900" lvl="0" marL="342900" rtl="0" algn="r">
              <a:lnSpc>
                <a:spcPct val="90000"/>
              </a:lnSpc>
              <a:spcBef>
                <a:spcPts val="1000"/>
              </a:spcBef>
              <a:spcAft>
                <a:spcPts val="0"/>
              </a:spcAft>
              <a:buClr>
                <a:schemeClr val="dk1"/>
              </a:buClr>
              <a:buSzPts val="800"/>
              <a:buNone/>
            </a:pPr>
            <a:r>
              <a:rPr lang="en-US"/>
              <a:t>Holly Benn</a:t>
            </a:r>
            <a:endParaRPr/>
          </a:p>
          <a:p>
            <a:pPr indent="-342900" lvl="0" marL="342900" rtl="0" algn="r">
              <a:lnSpc>
                <a:spcPct val="90000"/>
              </a:lnSpc>
              <a:spcBef>
                <a:spcPts val="1000"/>
              </a:spcBef>
              <a:spcAft>
                <a:spcPts val="0"/>
              </a:spcAft>
              <a:buClr>
                <a:schemeClr val="dk1"/>
              </a:buClr>
              <a:buSzPts val="800"/>
              <a:buNone/>
            </a:pPr>
            <a:r>
              <a:rPr lang="en-US"/>
              <a:t>Shefali Philip</a:t>
            </a:r>
            <a:endParaRPr/>
          </a:p>
          <a:p>
            <a:pPr indent="-342900" lvl="0" marL="342900" rtl="0" algn="r">
              <a:lnSpc>
                <a:spcPct val="90000"/>
              </a:lnSpc>
              <a:spcBef>
                <a:spcPts val="1000"/>
              </a:spcBef>
              <a:spcAft>
                <a:spcPts val="0"/>
              </a:spcAft>
              <a:buClr>
                <a:schemeClr val="dk1"/>
              </a:buClr>
              <a:buSzPts val="800"/>
              <a:buNone/>
            </a:pPr>
            <a:r>
              <a:rPr lang="en-US"/>
              <a:t>12/07/22, 18:00</a:t>
            </a:r>
            <a:endParaRPr/>
          </a:p>
        </p:txBody>
      </p:sp>
      <p:sp>
        <p:nvSpPr>
          <p:cNvPr id="99" name="Google Shape;99;p3"/>
          <p:cNvSpPr txBox="1"/>
          <p:nvPr/>
        </p:nvSpPr>
        <p:spPr>
          <a:xfrm>
            <a:off x="424069" y="475985"/>
            <a:ext cx="11383617" cy="1505214"/>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00" name="Google Shape;100;p3"/>
          <p:cNvSpPr txBox="1"/>
          <p:nvPr/>
        </p:nvSpPr>
        <p:spPr>
          <a:xfrm>
            <a:off x="2402947" y="605271"/>
            <a:ext cx="7386107" cy="224676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7000">
                <a:solidFill>
                  <a:schemeClr val="lt1"/>
                </a:solidFill>
                <a:latin typeface="Calibri"/>
                <a:ea typeface="Calibri"/>
                <a:cs typeface="Calibri"/>
                <a:sym typeface="Calibri"/>
              </a:rPr>
              <a:t>Cardio Examination</a:t>
            </a:r>
            <a:endParaRPr b="0" i="0" sz="1800" u="none" cap="none" strike="noStrike">
              <a:solidFill>
                <a:schemeClr val="dk1"/>
              </a:solidFill>
              <a:latin typeface="Calibri"/>
              <a:ea typeface="Calibri"/>
              <a:cs typeface="Calibri"/>
              <a:sym typeface="Calibri"/>
            </a:endParaRPr>
          </a:p>
        </p:txBody>
      </p:sp>
      <p:sp>
        <p:nvSpPr>
          <p:cNvPr id="101" name="Google Shape;101;p3"/>
          <p:cNvSpPr txBox="1"/>
          <p:nvPr/>
        </p:nvSpPr>
        <p:spPr>
          <a:xfrm>
            <a:off x="1465904" y="6269388"/>
            <a:ext cx="5065712" cy="2778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02" name="Google Shape;102;p3"/>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13bc34d3135_2_11"/>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10" name="Google Shape;310;g13bc34d3135_2_11"/>
          <p:cNvSpPr txBox="1"/>
          <p:nvPr>
            <p:ph type="title"/>
          </p:nvPr>
        </p:nvSpPr>
        <p:spPr>
          <a:xfrm>
            <a:off x="635725" y="1483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Extra Test to suggest </a:t>
            </a:r>
            <a:endParaRPr>
              <a:solidFill>
                <a:schemeClr val="lt1"/>
              </a:solidFill>
            </a:endParaRPr>
          </a:p>
        </p:txBody>
      </p:sp>
      <p:sp>
        <p:nvSpPr>
          <p:cNvPr id="311" name="Google Shape;311;g13bc34d3135_2_11"/>
          <p:cNvSpPr txBox="1"/>
          <p:nvPr>
            <p:ph idx="1" type="body"/>
          </p:nvPr>
        </p:nvSpPr>
        <p:spPr>
          <a:xfrm>
            <a:off x="304800" y="2153125"/>
            <a:ext cx="11285400" cy="4907700"/>
          </a:xfrm>
          <a:prstGeom prst="rect">
            <a:avLst/>
          </a:prstGeom>
        </p:spPr>
        <p:txBody>
          <a:bodyPr anchorCtr="0" anchor="t" bIns="45700" lIns="91425" spcFirstLastPara="1" rIns="91425" wrap="square" tIns="45700">
            <a:noAutofit/>
          </a:bodyPr>
          <a:lstStyle/>
          <a:p>
            <a:pPr indent="0" lvl="0" marL="0" rtl="0" algn="l">
              <a:lnSpc>
                <a:spcPct val="110000"/>
              </a:lnSpc>
              <a:spcBef>
                <a:spcPts val="2300"/>
              </a:spcBef>
              <a:spcAft>
                <a:spcPts val="0"/>
              </a:spcAft>
              <a:buNone/>
            </a:pPr>
            <a:r>
              <a:rPr b="1" lang="en-US" sz="2550">
                <a:latin typeface="Arial"/>
                <a:ea typeface="Arial"/>
                <a:cs typeface="Arial"/>
                <a:sym typeface="Arial"/>
              </a:rPr>
              <a:t>Suggest further </a:t>
            </a:r>
            <a:r>
              <a:rPr b="1" lang="en-US" sz="2550">
                <a:latin typeface="Arial"/>
                <a:ea typeface="Arial"/>
                <a:cs typeface="Arial"/>
                <a:sym typeface="Arial"/>
              </a:rPr>
              <a:t>assessments</a:t>
            </a:r>
            <a:r>
              <a:rPr b="1" lang="en-US" sz="2550">
                <a:latin typeface="Arial"/>
                <a:ea typeface="Arial"/>
                <a:cs typeface="Arial"/>
                <a:sym typeface="Arial"/>
              </a:rPr>
              <a:t> that yu would do at the end to the examiner -&gt; this scores you </a:t>
            </a:r>
            <a:r>
              <a:rPr b="1" lang="en-US" sz="2550">
                <a:latin typeface="Arial"/>
                <a:ea typeface="Arial"/>
                <a:cs typeface="Arial"/>
                <a:sym typeface="Arial"/>
              </a:rPr>
              <a:t>points</a:t>
            </a:r>
            <a:r>
              <a:rPr b="1" lang="en-US" sz="2550">
                <a:latin typeface="Arial"/>
                <a:ea typeface="Arial"/>
                <a:cs typeface="Arial"/>
                <a:sym typeface="Arial"/>
              </a:rPr>
              <a:t> in the OSCE </a:t>
            </a:r>
            <a:endParaRPr b="1" sz="2550">
              <a:latin typeface="Arial"/>
              <a:ea typeface="Arial"/>
              <a:cs typeface="Arial"/>
              <a:sym typeface="Arial"/>
            </a:endParaRPr>
          </a:p>
          <a:p>
            <a:pPr indent="-390525" lvl="0" marL="457200" rtl="0" algn="l">
              <a:lnSpc>
                <a:spcPct val="110000"/>
              </a:lnSpc>
              <a:spcBef>
                <a:spcPts val="2300"/>
              </a:spcBef>
              <a:spcAft>
                <a:spcPts val="0"/>
              </a:spcAft>
              <a:buSzPts val="2550"/>
              <a:buFont typeface="Arial"/>
              <a:buAutoNum type="arabicPeriod"/>
            </a:pPr>
            <a:r>
              <a:rPr b="1" lang="en-US" sz="2550">
                <a:latin typeface="Arial"/>
                <a:ea typeface="Arial"/>
                <a:cs typeface="Arial"/>
                <a:sym typeface="Arial"/>
              </a:rPr>
              <a:t>Measure BP </a:t>
            </a:r>
            <a:endParaRPr b="1" sz="2550">
              <a:latin typeface="Arial"/>
              <a:ea typeface="Arial"/>
              <a:cs typeface="Arial"/>
              <a:sym typeface="Arial"/>
            </a:endParaRPr>
          </a:p>
          <a:p>
            <a:pPr indent="-390525" lvl="0" marL="457200" rtl="0" algn="l">
              <a:lnSpc>
                <a:spcPct val="110000"/>
              </a:lnSpc>
              <a:spcBef>
                <a:spcPts val="0"/>
              </a:spcBef>
              <a:spcAft>
                <a:spcPts val="0"/>
              </a:spcAft>
              <a:buSzPts val="2550"/>
              <a:buFont typeface="Arial"/>
              <a:buAutoNum type="arabicPeriod"/>
            </a:pPr>
            <a:r>
              <a:rPr b="1" lang="en-US" sz="2550">
                <a:latin typeface="Arial"/>
                <a:ea typeface="Arial"/>
                <a:cs typeface="Arial"/>
                <a:sym typeface="Arial"/>
              </a:rPr>
              <a:t>ECG</a:t>
            </a:r>
            <a:endParaRPr b="1" sz="2550">
              <a:latin typeface="Arial"/>
              <a:ea typeface="Arial"/>
              <a:cs typeface="Arial"/>
              <a:sym typeface="Arial"/>
            </a:endParaRPr>
          </a:p>
          <a:p>
            <a:pPr indent="-390525" lvl="0" marL="457200" rtl="0" algn="l">
              <a:lnSpc>
                <a:spcPct val="110000"/>
              </a:lnSpc>
              <a:spcBef>
                <a:spcPts val="0"/>
              </a:spcBef>
              <a:spcAft>
                <a:spcPts val="0"/>
              </a:spcAft>
              <a:buSzPts val="2550"/>
              <a:buFont typeface="Arial"/>
              <a:buAutoNum type="arabicPeriod"/>
            </a:pPr>
            <a:r>
              <a:rPr b="1" lang="en-US" sz="2550">
                <a:latin typeface="Arial"/>
                <a:ea typeface="Arial"/>
                <a:cs typeface="Arial"/>
                <a:sym typeface="Arial"/>
              </a:rPr>
              <a:t>Urine dipstick </a:t>
            </a:r>
            <a:endParaRPr b="1" sz="2550">
              <a:latin typeface="Arial"/>
              <a:ea typeface="Arial"/>
              <a:cs typeface="Arial"/>
              <a:sym typeface="Arial"/>
            </a:endParaRPr>
          </a:p>
          <a:p>
            <a:pPr indent="-390525" lvl="0" marL="457200" rtl="0" algn="l">
              <a:lnSpc>
                <a:spcPct val="110000"/>
              </a:lnSpc>
              <a:spcBef>
                <a:spcPts val="0"/>
              </a:spcBef>
              <a:spcAft>
                <a:spcPts val="0"/>
              </a:spcAft>
              <a:buSzPts val="2550"/>
              <a:buFont typeface="Arial"/>
              <a:buAutoNum type="arabicPeriod"/>
            </a:pPr>
            <a:r>
              <a:rPr b="1" lang="en-US" sz="2550">
                <a:latin typeface="Arial"/>
                <a:ea typeface="Arial"/>
                <a:cs typeface="Arial"/>
                <a:sym typeface="Arial"/>
              </a:rPr>
              <a:t>Perform fundoscopy </a:t>
            </a:r>
            <a:endParaRPr b="1" sz="2550">
              <a:latin typeface="Arial"/>
              <a:ea typeface="Arial"/>
              <a:cs typeface="Arial"/>
              <a:sym typeface="Arial"/>
            </a:endParaRPr>
          </a:p>
          <a:p>
            <a:pPr indent="-390525" lvl="0" marL="457200" rtl="0" algn="l">
              <a:lnSpc>
                <a:spcPct val="110000"/>
              </a:lnSpc>
              <a:spcBef>
                <a:spcPts val="0"/>
              </a:spcBef>
              <a:spcAft>
                <a:spcPts val="0"/>
              </a:spcAft>
              <a:buSzPts val="2550"/>
              <a:buFont typeface="Arial"/>
              <a:buAutoNum type="arabicPeriod"/>
            </a:pPr>
            <a:r>
              <a:rPr b="1" lang="en-US" sz="2550">
                <a:latin typeface="Arial"/>
                <a:ea typeface="Arial"/>
                <a:cs typeface="Arial"/>
                <a:sym typeface="Arial"/>
              </a:rPr>
              <a:t>DO a </a:t>
            </a:r>
            <a:r>
              <a:rPr b="1" lang="en-US" sz="2550">
                <a:latin typeface="Arial"/>
                <a:ea typeface="Arial"/>
                <a:cs typeface="Arial"/>
                <a:sym typeface="Arial"/>
              </a:rPr>
              <a:t>peripheral</a:t>
            </a:r>
            <a:r>
              <a:rPr b="1" lang="en-US" sz="2550">
                <a:latin typeface="Arial"/>
                <a:ea typeface="Arial"/>
                <a:cs typeface="Arial"/>
                <a:sym typeface="Arial"/>
              </a:rPr>
              <a:t> vascular exam </a:t>
            </a:r>
            <a:endParaRPr b="1" sz="2550">
              <a:latin typeface="Arial"/>
              <a:ea typeface="Arial"/>
              <a:cs typeface="Arial"/>
              <a:sym typeface="Arial"/>
            </a:endParaRPr>
          </a:p>
          <a:p>
            <a:pPr indent="0" lvl="0" marL="0" rtl="0" algn="l">
              <a:lnSpc>
                <a:spcPct val="110000"/>
              </a:lnSpc>
              <a:spcBef>
                <a:spcPts val="2300"/>
              </a:spcBef>
              <a:spcAft>
                <a:spcPts val="2300"/>
              </a:spcAft>
              <a:buNone/>
            </a:pPr>
            <a:r>
              <a:t/>
            </a:r>
            <a:endParaRPr b="1" sz="2550">
              <a:latin typeface="Arial"/>
              <a:ea typeface="Arial"/>
              <a:cs typeface="Arial"/>
              <a:sym typeface="Arial"/>
            </a:endParaRPr>
          </a:p>
        </p:txBody>
      </p:sp>
      <p:pic>
        <p:nvPicPr>
          <p:cNvPr id="312" name="Google Shape;312;g13bc34d3135_2_11"/>
          <p:cNvPicPr preferRelativeResize="0"/>
          <p:nvPr/>
        </p:nvPicPr>
        <p:blipFill rotWithShape="1">
          <a:blip r:embed="rId3">
            <a:alphaModFix/>
          </a:blip>
          <a:srcRect b="22973" l="3969" r="4152" t="7135"/>
          <a:stretch/>
        </p:blipFill>
        <p:spPr>
          <a:xfrm>
            <a:off x="8217025" y="2801325"/>
            <a:ext cx="3373175" cy="3611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13a6cbb7f54_0_68"/>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19" name="Google Shape;319;g13a6cbb7f54_0_68"/>
          <p:cNvSpPr txBox="1"/>
          <p:nvPr>
            <p:ph type="title"/>
          </p:nvPr>
        </p:nvSpPr>
        <p:spPr>
          <a:xfrm>
            <a:off x="635725" y="1483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Finish and present </a:t>
            </a:r>
            <a:endParaRPr>
              <a:solidFill>
                <a:schemeClr val="lt1"/>
              </a:solidFill>
            </a:endParaRPr>
          </a:p>
        </p:txBody>
      </p:sp>
      <p:sp>
        <p:nvSpPr>
          <p:cNvPr id="320" name="Google Shape;320;g13a6cbb7f54_0_68"/>
          <p:cNvSpPr txBox="1"/>
          <p:nvPr>
            <p:ph idx="1" type="body"/>
          </p:nvPr>
        </p:nvSpPr>
        <p:spPr>
          <a:xfrm>
            <a:off x="104075" y="1474075"/>
            <a:ext cx="12192000" cy="4907700"/>
          </a:xfrm>
          <a:prstGeom prst="rect">
            <a:avLst/>
          </a:prstGeom>
        </p:spPr>
        <p:txBody>
          <a:bodyPr anchorCtr="0" anchor="t" bIns="45700" lIns="91425" spcFirstLastPara="1" rIns="91425" wrap="square" tIns="45700">
            <a:noAutofit/>
          </a:bodyPr>
          <a:lstStyle/>
          <a:p>
            <a:pPr indent="0" lvl="0" marL="0" rtl="0" algn="l">
              <a:lnSpc>
                <a:spcPct val="110000"/>
              </a:lnSpc>
              <a:spcBef>
                <a:spcPts val="2300"/>
              </a:spcBef>
              <a:spcAft>
                <a:spcPts val="0"/>
              </a:spcAft>
              <a:buClr>
                <a:schemeClr val="dk1"/>
              </a:buClr>
              <a:buSzPts val="1100"/>
              <a:buFont typeface="Arial"/>
              <a:buNone/>
            </a:pPr>
            <a:r>
              <a:rPr b="1" lang="en-US" sz="1650">
                <a:latin typeface="Arial"/>
                <a:ea typeface="Arial"/>
                <a:cs typeface="Arial"/>
                <a:sym typeface="Arial"/>
              </a:rPr>
              <a:t>Example summary TAKEN FROM GEEKY MEDICS </a:t>
            </a:r>
            <a:endParaRPr b="1" sz="1650">
              <a:latin typeface="Arial"/>
              <a:ea typeface="Arial"/>
              <a:cs typeface="Arial"/>
              <a:sym typeface="Arial"/>
            </a:endParaRPr>
          </a:p>
          <a:p>
            <a:pPr indent="-320675" lvl="0" marL="457200" rtl="0" algn="l">
              <a:lnSpc>
                <a:spcPct val="105000"/>
              </a:lnSpc>
              <a:spcBef>
                <a:spcPts val="2300"/>
              </a:spcBef>
              <a:spcAft>
                <a:spcPts val="0"/>
              </a:spcAft>
              <a:buClr>
                <a:srgbClr val="424040"/>
              </a:buClr>
              <a:buSzPts val="1450"/>
              <a:buFont typeface="Arial"/>
              <a:buChar char="•"/>
            </a:pPr>
            <a:r>
              <a:rPr i="1" lang="en-US" sz="1850">
                <a:solidFill>
                  <a:srgbClr val="424040"/>
                </a:solidFill>
                <a:latin typeface="Arial"/>
                <a:ea typeface="Arial"/>
                <a:cs typeface="Arial"/>
                <a:sym typeface="Arial"/>
              </a:rPr>
              <a:t>“Today I </a:t>
            </a:r>
            <a:r>
              <a:rPr i="1" lang="en-US" sz="1850">
                <a:solidFill>
                  <a:srgbClr val="424040"/>
                </a:solidFill>
                <a:latin typeface="Arial"/>
                <a:ea typeface="Arial"/>
                <a:cs typeface="Arial"/>
                <a:sym typeface="Arial"/>
              </a:rPr>
              <a:t>examined</a:t>
            </a:r>
            <a:r>
              <a:rPr i="1" lang="en-US" sz="1850">
                <a:solidFill>
                  <a:srgbClr val="424040"/>
                </a:solidFill>
                <a:latin typeface="Arial"/>
                <a:ea typeface="Arial"/>
                <a:cs typeface="Arial"/>
                <a:sym typeface="Arial"/>
              </a:rPr>
              <a:t> </a:t>
            </a:r>
            <a:r>
              <a:rPr b="1" i="1" lang="en-US" sz="1850">
                <a:solidFill>
                  <a:srgbClr val="424040"/>
                </a:solidFill>
                <a:latin typeface="Arial"/>
                <a:ea typeface="Arial"/>
                <a:cs typeface="Arial"/>
                <a:sym typeface="Arial"/>
              </a:rPr>
              <a:t>Mrs Smith</a:t>
            </a:r>
            <a:r>
              <a:rPr i="1" lang="en-US" sz="1850">
                <a:solidFill>
                  <a:srgbClr val="424040"/>
                </a:solidFill>
                <a:latin typeface="Arial"/>
                <a:ea typeface="Arial"/>
                <a:cs typeface="Arial"/>
                <a:sym typeface="Arial"/>
              </a:rPr>
              <a:t>, a </a:t>
            </a:r>
            <a:r>
              <a:rPr b="1" i="1" lang="en-US" sz="1850">
                <a:solidFill>
                  <a:srgbClr val="424040"/>
                </a:solidFill>
                <a:latin typeface="Arial"/>
                <a:ea typeface="Arial"/>
                <a:cs typeface="Arial"/>
                <a:sym typeface="Arial"/>
              </a:rPr>
              <a:t>64-year-old female</a:t>
            </a:r>
            <a:r>
              <a:rPr i="1" lang="en-US" sz="1850">
                <a:solidFill>
                  <a:srgbClr val="424040"/>
                </a:solidFill>
                <a:latin typeface="Arial"/>
                <a:ea typeface="Arial"/>
                <a:cs typeface="Arial"/>
                <a:sym typeface="Arial"/>
              </a:rPr>
              <a:t>. On </a:t>
            </a:r>
            <a:r>
              <a:rPr b="1" i="1" lang="en-US" sz="1850">
                <a:solidFill>
                  <a:srgbClr val="424040"/>
                </a:solidFill>
                <a:latin typeface="Arial"/>
                <a:ea typeface="Arial"/>
                <a:cs typeface="Arial"/>
                <a:sym typeface="Arial"/>
              </a:rPr>
              <a:t>general inspection</a:t>
            </a:r>
            <a:r>
              <a:rPr i="1" lang="en-US" sz="1850">
                <a:solidFill>
                  <a:srgbClr val="424040"/>
                </a:solidFill>
                <a:latin typeface="Arial"/>
                <a:ea typeface="Arial"/>
                <a:cs typeface="Arial"/>
                <a:sym typeface="Arial"/>
              </a:rPr>
              <a:t>, the patient appeared comfortable at rest and there were no objects or medical equipment around the bed of relevance.”</a:t>
            </a:r>
            <a:endParaRPr i="1" sz="1850">
              <a:solidFill>
                <a:srgbClr val="424040"/>
              </a:solidFill>
              <a:latin typeface="Arial"/>
              <a:ea typeface="Arial"/>
              <a:cs typeface="Arial"/>
              <a:sym typeface="Arial"/>
            </a:endParaRPr>
          </a:p>
          <a:p>
            <a:pPr indent="-346075" lvl="0" marL="457200" rtl="0" algn="l">
              <a:lnSpc>
                <a:spcPct val="105000"/>
              </a:lnSpc>
              <a:spcBef>
                <a:spcPts val="0"/>
              </a:spcBef>
              <a:spcAft>
                <a:spcPts val="0"/>
              </a:spcAft>
              <a:buClr>
                <a:srgbClr val="424040"/>
              </a:buClr>
              <a:buSzPts val="1850"/>
              <a:buFont typeface="Arial"/>
              <a:buChar char="•"/>
            </a:pPr>
            <a:r>
              <a:rPr i="1" lang="en-US" sz="1850">
                <a:solidFill>
                  <a:srgbClr val="424040"/>
                </a:solidFill>
                <a:latin typeface="Arial"/>
                <a:ea typeface="Arial"/>
                <a:cs typeface="Arial"/>
                <a:sym typeface="Arial"/>
              </a:rPr>
              <a:t>“The </a:t>
            </a:r>
            <a:r>
              <a:rPr b="1" i="1" lang="en-US" sz="1850">
                <a:solidFill>
                  <a:srgbClr val="424040"/>
                </a:solidFill>
                <a:latin typeface="Arial"/>
                <a:ea typeface="Arial"/>
                <a:cs typeface="Arial"/>
                <a:sym typeface="Arial"/>
              </a:rPr>
              <a:t>hands</a:t>
            </a:r>
            <a:r>
              <a:rPr i="1" lang="en-US" sz="1850">
                <a:solidFill>
                  <a:srgbClr val="424040"/>
                </a:solidFill>
                <a:latin typeface="Arial"/>
                <a:ea typeface="Arial"/>
                <a:cs typeface="Arial"/>
                <a:sym typeface="Arial"/>
              </a:rPr>
              <a:t> had no peripheral stigmata of cardiovascular disease and were symmetrically warm, with a normal capillary refill time.”</a:t>
            </a:r>
            <a:endParaRPr i="1" sz="1850">
              <a:solidFill>
                <a:srgbClr val="424040"/>
              </a:solidFill>
              <a:latin typeface="Arial"/>
              <a:ea typeface="Arial"/>
              <a:cs typeface="Arial"/>
              <a:sym typeface="Arial"/>
            </a:endParaRPr>
          </a:p>
          <a:p>
            <a:pPr indent="-346075" lvl="0" marL="457200" rtl="0" algn="l">
              <a:lnSpc>
                <a:spcPct val="105000"/>
              </a:lnSpc>
              <a:spcBef>
                <a:spcPts val="0"/>
              </a:spcBef>
              <a:spcAft>
                <a:spcPts val="0"/>
              </a:spcAft>
              <a:buClr>
                <a:srgbClr val="424040"/>
              </a:buClr>
              <a:buSzPts val="1850"/>
              <a:buFont typeface="Arial"/>
              <a:buChar char="•"/>
            </a:pPr>
            <a:r>
              <a:rPr i="1" lang="en-US" sz="1850">
                <a:solidFill>
                  <a:srgbClr val="424040"/>
                </a:solidFill>
                <a:latin typeface="Arial"/>
                <a:ea typeface="Arial"/>
                <a:cs typeface="Arial"/>
                <a:sym typeface="Arial"/>
              </a:rPr>
              <a:t>“The </a:t>
            </a:r>
            <a:r>
              <a:rPr b="1" i="1" lang="en-US" sz="1850">
                <a:solidFill>
                  <a:srgbClr val="424040"/>
                </a:solidFill>
                <a:latin typeface="Arial"/>
                <a:ea typeface="Arial"/>
                <a:cs typeface="Arial"/>
                <a:sym typeface="Arial"/>
              </a:rPr>
              <a:t>pulse</a:t>
            </a:r>
            <a:r>
              <a:rPr i="1" lang="en-US" sz="1850">
                <a:solidFill>
                  <a:srgbClr val="424040"/>
                </a:solidFill>
                <a:latin typeface="Arial"/>
                <a:ea typeface="Arial"/>
                <a:cs typeface="Arial"/>
                <a:sym typeface="Arial"/>
              </a:rPr>
              <a:t> was regular and there was no radio-radial delay. On auscultation of the carotid arteries, there was no evidence of carotid bruits and on palpation, the carotid pulse had normal volume and character.”</a:t>
            </a:r>
            <a:endParaRPr i="1" sz="1850">
              <a:solidFill>
                <a:srgbClr val="424040"/>
              </a:solidFill>
              <a:latin typeface="Arial"/>
              <a:ea typeface="Arial"/>
              <a:cs typeface="Arial"/>
              <a:sym typeface="Arial"/>
            </a:endParaRPr>
          </a:p>
          <a:p>
            <a:pPr indent="-346075" lvl="0" marL="457200" rtl="0" algn="l">
              <a:lnSpc>
                <a:spcPct val="105000"/>
              </a:lnSpc>
              <a:spcBef>
                <a:spcPts val="0"/>
              </a:spcBef>
              <a:spcAft>
                <a:spcPts val="0"/>
              </a:spcAft>
              <a:buClr>
                <a:srgbClr val="424040"/>
              </a:buClr>
              <a:buSzPts val="1850"/>
              <a:buFont typeface="Arial"/>
              <a:buChar char="•"/>
            </a:pPr>
            <a:r>
              <a:rPr i="1" lang="en-US" sz="1850">
                <a:solidFill>
                  <a:srgbClr val="424040"/>
                </a:solidFill>
                <a:latin typeface="Arial"/>
                <a:ea typeface="Arial"/>
                <a:cs typeface="Arial"/>
                <a:sym typeface="Arial"/>
              </a:rPr>
              <a:t>“On </a:t>
            </a:r>
            <a:r>
              <a:rPr b="1" i="1" lang="en-US" sz="1850">
                <a:solidFill>
                  <a:srgbClr val="424040"/>
                </a:solidFill>
                <a:latin typeface="Arial"/>
                <a:ea typeface="Arial"/>
                <a:cs typeface="Arial"/>
                <a:sym typeface="Arial"/>
              </a:rPr>
              <a:t>inspection of the face</a:t>
            </a:r>
            <a:r>
              <a:rPr i="1" lang="en-US" sz="1850">
                <a:solidFill>
                  <a:srgbClr val="424040"/>
                </a:solidFill>
                <a:latin typeface="Arial"/>
                <a:ea typeface="Arial"/>
                <a:cs typeface="Arial"/>
                <a:sym typeface="Arial"/>
              </a:rPr>
              <a:t>, there were no stigmata of cardiovascular disease noted in the eyes or mouth and dentition was normal.”</a:t>
            </a:r>
            <a:endParaRPr i="1" sz="1850">
              <a:solidFill>
                <a:srgbClr val="424040"/>
              </a:solidFill>
              <a:latin typeface="Arial"/>
              <a:ea typeface="Arial"/>
              <a:cs typeface="Arial"/>
              <a:sym typeface="Arial"/>
            </a:endParaRPr>
          </a:p>
          <a:p>
            <a:pPr indent="-346075" lvl="0" marL="457200" rtl="0" algn="l">
              <a:lnSpc>
                <a:spcPct val="105000"/>
              </a:lnSpc>
              <a:spcBef>
                <a:spcPts val="0"/>
              </a:spcBef>
              <a:spcAft>
                <a:spcPts val="0"/>
              </a:spcAft>
              <a:buClr>
                <a:srgbClr val="424040"/>
              </a:buClr>
              <a:buSzPts val="1850"/>
              <a:buFont typeface="Arial"/>
              <a:buChar char="•"/>
            </a:pPr>
            <a:r>
              <a:rPr i="1" lang="en-US" sz="1850">
                <a:solidFill>
                  <a:srgbClr val="424040"/>
                </a:solidFill>
                <a:latin typeface="Arial"/>
                <a:ea typeface="Arial"/>
                <a:cs typeface="Arial"/>
                <a:sym typeface="Arial"/>
              </a:rPr>
              <a:t>“</a:t>
            </a:r>
            <a:r>
              <a:rPr b="1" i="1" lang="en-US" sz="1850">
                <a:solidFill>
                  <a:srgbClr val="424040"/>
                </a:solidFill>
                <a:latin typeface="Arial"/>
                <a:ea typeface="Arial"/>
                <a:cs typeface="Arial"/>
                <a:sym typeface="Arial"/>
              </a:rPr>
              <a:t>Assessment of the JVP</a:t>
            </a:r>
            <a:r>
              <a:rPr i="1" lang="en-US" sz="1850">
                <a:solidFill>
                  <a:srgbClr val="424040"/>
                </a:solidFill>
                <a:latin typeface="Arial"/>
                <a:ea typeface="Arial"/>
                <a:cs typeface="Arial"/>
                <a:sym typeface="Arial"/>
              </a:rPr>
              <a:t> did not reveal any abnormalities and the hepatojugular reflux test was negative.”</a:t>
            </a:r>
            <a:endParaRPr i="1" sz="1850">
              <a:solidFill>
                <a:srgbClr val="424040"/>
              </a:solidFill>
              <a:latin typeface="Arial"/>
              <a:ea typeface="Arial"/>
              <a:cs typeface="Arial"/>
              <a:sym typeface="Arial"/>
            </a:endParaRPr>
          </a:p>
          <a:p>
            <a:pPr indent="-346075" lvl="0" marL="457200" rtl="0" algn="l">
              <a:lnSpc>
                <a:spcPct val="105000"/>
              </a:lnSpc>
              <a:spcBef>
                <a:spcPts val="0"/>
              </a:spcBef>
              <a:spcAft>
                <a:spcPts val="0"/>
              </a:spcAft>
              <a:buClr>
                <a:srgbClr val="424040"/>
              </a:buClr>
              <a:buSzPts val="1850"/>
              <a:buFont typeface="Arial"/>
              <a:buChar char="•"/>
            </a:pPr>
            <a:r>
              <a:rPr i="1" lang="en-US" sz="1850">
                <a:solidFill>
                  <a:srgbClr val="424040"/>
                </a:solidFill>
                <a:latin typeface="Arial"/>
                <a:ea typeface="Arial"/>
                <a:cs typeface="Arial"/>
                <a:sym typeface="Arial"/>
              </a:rPr>
              <a:t>“</a:t>
            </a:r>
            <a:r>
              <a:rPr b="1" i="1" lang="en-US" sz="1850">
                <a:solidFill>
                  <a:srgbClr val="424040"/>
                </a:solidFill>
                <a:latin typeface="Arial"/>
                <a:ea typeface="Arial"/>
                <a:cs typeface="Arial"/>
                <a:sym typeface="Arial"/>
              </a:rPr>
              <a:t>Closer inspection of the chest</a:t>
            </a:r>
            <a:r>
              <a:rPr i="1" lang="en-US" sz="1850">
                <a:solidFill>
                  <a:srgbClr val="424040"/>
                </a:solidFill>
                <a:latin typeface="Arial"/>
                <a:ea typeface="Arial"/>
                <a:cs typeface="Arial"/>
                <a:sym typeface="Arial"/>
              </a:rPr>
              <a:t> did not reveal any scars or chest wall abnormalities. The apex beat was palpable in the 5th intercostal space, in the mid-clavicular line. No heaves or thrills were noted.”</a:t>
            </a:r>
            <a:endParaRPr i="1" sz="1850">
              <a:solidFill>
                <a:srgbClr val="424040"/>
              </a:solidFill>
              <a:latin typeface="Arial"/>
              <a:ea typeface="Arial"/>
              <a:cs typeface="Arial"/>
              <a:sym typeface="Arial"/>
            </a:endParaRPr>
          </a:p>
          <a:p>
            <a:pPr indent="-346075" lvl="0" marL="457200" rtl="0" algn="l">
              <a:lnSpc>
                <a:spcPct val="105000"/>
              </a:lnSpc>
              <a:spcBef>
                <a:spcPts val="0"/>
              </a:spcBef>
              <a:spcAft>
                <a:spcPts val="0"/>
              </a:spcAft>
              <a:buClr>
                <a:srgbClr val="424040"/>
              </a:buClr>
              <a:buSzPts val="1850"/>
              <a:buFont typeface="Arial"/>
              <a:buChar char="•"/>
            </a:pPr>
            <a:r>
              <a:rPr i="1" lang="en-US" sz="1850">
                <a:solidFill>
                  <a:srgbClr val="424040"/>
                </a:solidFill>
                <a:latin typeface="Arial"/>
                <a:ea typeface="Arial"/>
                <a:cs typeface="Arial"/>
                <a:sym typeface="Arial"/>
              </a:rPr>
              <a:t>“</a:t>
            </a:r>
            <a:r>
              <a:rPr b="1" i="1" lang="en-US" sz="1850">
                <a:solidFill>
                  <a:srgbClr val="424040"/>
                </a:solidFill>
                <a:latin typeface="Arial"/>
                <a:ea typeface="Arial"/>
                <a:cs typeface="Arial"/>
                <a:sym typeface="Arial"/>
              </a:rPr>
              <a:t>Auscultation of the praecordium</a:t>
            </a:r>
            <a:r>
              <a:rPr i="1" lang="en-US" sz="1850">
                <a:solidFill>
                  <a:srgbClr val="424040"/>
                </a:solidFill>
                <a:latin typeface="Arial"/>
                <a:ea typeface="Arial"/>
                <a:cs typeface="Arial"/>
                <a:sym typeface="Arial"/>
              </a:rPr>
              <a:t> revealed normal heart sounds, with no added sounds.”</a:t>
            </a:r>
            <a:endParaRPr i="1" sz="1850">
              <a:solidFill>
                <a:srgbClr val="424040"/>
              </a:solidFill>
              <a:latin typeface="Arial"/>
              <a:ea typeface="Arial"/>
              <a:cs typeface="Arial"/>
              <a:sym typeface="Arial"/>
            </a:endParaRPr>
          </a:p>
          <a:p>
            <a:pPr indent="-346075" lvl="0" marL="457200" rtl="0" algn="l">
              <a:lnSpc>
                <a:spcPct val="105000"/>
              </a:lnSpc>
              <a:spcBef>
                <a:spcPts val="0"/>
              </a:spcBef>
              <a:spcAft>
                <a:spcPts val="0"/>
              </a:spcAft>
              <a:buClr>
                <a:srgbClr val="424040"/>
              </a:buClr>
              <a:buSzPts val="1850"/>
              <a:buFont typeface="Arial"/>
              <a:buChar char="•"/>
            </a:pPr>
            <a:r>
              <a:rPr i="1" lang="en-US" sz="1850">
                <a:solidFill>
                  <a:srgbClr val="424040"/>
                </a:solidFill>
                <a:latin typeface="Arial"/>
                <a:ea typeface="Arial"/>
                <a:cs typeface="Arial"/>
                <a:sym typeface="Arial"/>
              </a:rPr>
              <a:t>“There was no evidence of peripheral </a:t>
            </a:r>
            <a:r>
              <a:rPr b="1" i="1" lang="en-US" sz="1850">
                <a:solidFill>
                  <a:srgbClr val="424040"/>
                </a:solidFill>
                <a:latin typeface="Arial"/>
                <a:ea typeface="Arial"/>
                <a:cs typeface="Arial"/>
                <a:sym typeface="Arial"/>
              </a:rPr>
              <a:t>oedema</a:t>
            </a:r>
            <a:r>
              <a:rPr i="1" lang="en-US" sz="1850">
                <a:solidFill>
                  <a:srgbClr val="424040"/>
                </a:solidFill>
                <a:latin typeface="Arial"/>
                <a:ea typeface="Arial"/>
                <a:cs typeface="Arial"/>
                <a:sym typeface="Arial"/>
              </a:rPr>
              <a:t> and </a:t>
            </a:r>
            <a:r>
              <a:rPr b="1" i="1" lang="en-US" sz="1850">
                <a:solidFill>
                  <a:srgbClr val="424040"/>
                </a:solidFill>
                <a:latin typeface="Arial"/>
                <a:ea typeface="Arial"/>
                <a:cs typeface="Arial"/>
                <a:sym typeface="Arial"/>
              </a:rPr>
              <a:t>lung fields</a:t>
            </a:r>
            <a:r>
              <a:rPr i="1" lang="en-US" sz="1850">
                <a:solidFill>
                  <a:srgbClr val="424040"/>
                </a:solidFill>
                <a:latin typeface="Arial"/>
                <a:ea typeface="Arial"/>
                <a:cs typeface="Arial"/>
                <a:sym typeface="Arial"/>
              </a:rPr>
              <a:t> were clear on auscultation.”</a:t>
            </a:r>
            <a:endParaRPr i="1" sz="1850">
              <a:solidFill>
                <a:srgbClr val="424040"/>
              </a:solidFill>
              <a:latin typeface="Arial"/>
              <a:ea typeface="Arial"/>
              <a:cs typeface="Arial"/>
              <a:sym typeface="Arial"/>
            </a:endParaRPr>
          </a:p>
          <a:p>
            <a:pPr indent="-346075" lvl="0" marL="457200" rtl="0" algn="l">
              <a:lnSpc>
                <a:spcPct val="105000"/>
              </a:lnSpc>
              <a:spcBef>
                <a:spcPts val="0"/>
              </a:spcBef>
              <a:spcAft>
                <a:spcPts val="0"/>
              </a:spcAft>
              <a:buClr>
                <a:srgbClr val="424040"/>
              </a:buClr>
              <a:buSzPts val="1850"/>
              <a:buFont typeface="Arial"/>
              <a:buChar char="•"/>
            </a:pPr>
            <a:r>
              <a:rPr i="1" lang="en-US" sz="1850">
                <a:solidFill>
                  <a:srgbClr val="424040"/>
                </a:solidFill>
                <a:latin typeface="Arial"/>
                <a:ea typeface="Arial"/>
                <a:cs typeface="Arial"/>
                <a:sym typeface="Arial"/>
              </a:rPr>
              <a:t>“In </a:t>
            </a:r>
            <a:r>
              <a:rPr b="1" i="1" lang="en-US" sz="1850">
                <a:solidFill>
                  <a:srgbClr val="424040"/>
                </a:solidFill>
                <a:latin typeface="Arial"/>
                <a:ea typeface="Arial"/>
                <a:cs typeface="Arial"/>
                <a:sym typeface="Arial"/>
              </a:rPr>
              <a:t>summary</a:t>
            </a:r>
            <a:r>
              <a:rPr i="1" lang="en-US" sz="1850">
                <a:solidFill>
                  <a:srgbClr val="424040"/>
                </a:solidFill>
                <a:latin typeface="Arial"/>
                <a:ea typeface="Arial"/>
                <a:cs typeface="Arial"/>
                <a:sym typeface="Arial"/>
              </a:rPr>
              <a:t>, these findings are consistent with a </a:t>
            </a:r>
            <a:r>
              <a:rPr b="1" i="1" lang="en-US" sz="1850">
                <a:solidFill>
                  <a:srgbClr val="424040"/>
                </a:solidFill>
                <a:latin typeface="Arial"/>
                <a:ea typeface="Arial"/>
                <a:cs typeface="Arial"/>
                <a:sym typeface="Arial"/>
              </a:rPr>
              <a:t>normal</a:t>
            </a:r>
            <a:r>
              <a:rPr i="1" lang="en-US" sz="1850">
                <a:solidFill>
                  <a:srgbClr val="424040"/>
                </a:solidFill>
                <a:latin typeface="Arial"/>
                <a:ea typeface="Arial"/>
                <a:cs typeface="Arial"/>
                <a:sym typeface="Arial"/>
              </a:rPr>
              <a:t> </a:t>
            </a:r>
            <a:r>
              <a:rPr b="1" i="1" lang="en-US" sz="1850">
                <a:solidFill>
                  <a:srgbClr val="424040"/>
                </a:solidFill>
                <a:latin typeface="Arial"/>
                <a:ea typeface="Arial"/>
                <a:cs typeface="Arial"/>
                <a:sym typeface="Arial"/>
              </a:rPr>
              <a:t>cardiovascular</a:t>
            </a:r>
            <a:r>
              <a:rPr i="1" lang="en-US" sz="1850">
                <a:solidFill>
                  <a:srgbClr val="424040"/>
                </a:solidFill>
                <a:latin typeface="Arial"/>
                <a:ea typeface="Arial"/>
                <a:cs typeface="Arial"/>
                <a:sym typeface="Arial"/>
              </a:rPr>
              <a:t> </a:t>
            </a:r>
            <a:r>
              <a:rPr b="1" i="1" lang="en-US" sz="1850">
                <a:solidFill>
                  <a:srgbClr val="424040"/>
                </a:solidFill>
                <a:latin typeface="Arial"/>
                <a:ea typeface="Arial"/>
                <a:cs typeface="Arial"/>
                <a:sym typeface="Arial"/>
              </a:rPr>
              <a:t>examination</a:t>
            </a:r>
            <a:r>
              <a:rPr i="1" lang="en-US" sz="1850">
                <a:solidFill>
                  <a:srgbClr val="424040"/>
                </a:solidFill>
                <a:latin typeface="Arial"/>
                <a:ea typeface="Arial"/>
                <a:cs typeface="Arial"/>
                <a:sym typeface="Arial"/>
              </a:rPr>
              <a:t>.”</a:t>
            </a:r>
            <a:endParaRPr i="1" sz="1850">
              <a:solidFill>
                <a:srgbClr val="424040"/>
              </a:solidFill>
              <a:latin typeface="Arial"/>
              <a:ea typeface="Arial"/>
              <a:cs typeface="Arial"/>
              <a:sym typeface="Arial"/>
            </a:endParaRPr>
          </a:p>
          <a:p>
            <a:pPr indent="-346075" lvl="0" marL="457200" rtl="0" algn="l">
              <a:lnSpc>
                <a:spcPct val="105000"/>
              </a:lnSpc>
              <a:spcBef>
                <a:spcPts val="0"/>
              </a:spcBef>
              <a:spcAft>
                <a:spcPts val="0"/>
              </a:spcAft>
              <a:buClr>
                <a:srgbClr val="424040"/>
              </a:buClr>
              <a:buSzPts val="1850"/>
              <a:buFont typeface="Arial"/>
              <a:buChar char="•"/>
            </a:pPr>
            <a:r>
              <a:rPr i="1" lang="en-US" sz="1850">
                <a:solidFill>
                  <a:srgbClr val="424040"/>
                </a:solidFill>
                <a:latin typeface="Arial"/>
                <a:ea typeface="Arial"/>
                <a:cs typeface="Arial"/>
                <a:sym typeface="Arial"/>
              </a:rPr>
              <a:t>“For completeness, I would like to perform the following </a:t>
            </a:r>
            <a:r>
              <a:rPr b="1" i="1" lang="en-US" sz="1850">
                <a:solidFill>
                  <a:srgbClr val="424040"/>
                </a:solidFill>
                <a:latin typeface="Arial"/>
                <a:ea typeface="Arial"/>
                <a:cs typeface="Arial"/>
                <a:sym typeface="Arial"/>
              </a:rPr>
              <a:t>further assessments</a:t>
            </a:r>
            <a:r>
              <a:rPr i="1" lang="en-US" sz="1850">
                <a:solidFill>
                  <a:srgbClr val="424040"/>
                </a:solidFill>
                <a:latin typeface="Arial"/>
                <a:ea typeface="Arial"/>
                <a:cs typeface="Arial"/>
                <a:sym typeface="Arial"/>
              </a:rPr>
              <a:t> and </a:t>
            </a:r>
            <a:r>
              <a:rPr b="1" i="1" lang="en-US" sz="1850">
                <a:solidFill>
                  <a:srgbClr val="424040"/>
                </a:solidFill>
                <a:latin typeface="Arial"/>
                <a:ea typeface="Arial"/>
                <a:cs typeface="Arial"/>
                <a:sym typeface="Arial"/>
              </a:rPr>
              <a:t>investigations</a:t>
            </a:r>
            <a:r>
              <a:rPr i="1" lang="en-US" sz="1850">
                <a:solidFill>
                  <a:srgbClr val="424040"/>
                </a:solidFill>
                <a:latin typeface="Arial"/>
                <a:ea typeface="Arial"/>
                <a:cs typeface="Arial"/>
                <a:sym typeface="Arial"/>
              </a:rPr>
              <a:t>.”</a:t>
            </a:r>
            <a:endParaRPr i="1" sz="1850">
              <a:solidFill>
                <a:srgbClr val="424040"/>
              </a:solidFill>
              <a:latin typeface="Arial"/>
              <a:ea typeface="Arial"/>
              <a:cs typeface="Arial"/>
              <a:sym typeface="Arial"/>
            </a:endParaRPr>
          </a:p>
          <a:p>
            <a:pPr indent="0" lvl="0" marL="0" rtl="0" algn="l">
              <a:lnSpc>
                <a:spcPct val="80000"/>
              </a:lnSpc>
              <a:spcBef>
                <a:spcPts val="1100"/>
              </a:spcBef>
              <a:spcAft>
                <a:spcPts val="0"/>
              </a:spcAft>
              <a:buNone/>
            </a:pPr>
            <a:r>
              <a:t/>
            </a:r>
            <a:endParaRPr sz="35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7"/>
          <p:cNvSpPr txBox="1"/>
          <p:nvPr/>
        </p:nvSpPr>
        <p:spPr>
          <a:xfrm>
            <a:off x="2711609" y="6343650"/>
            <a:ext cx="5065712" cy="2778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326" name="Google Shape;326;p7"/>
          <p:cNvPicPr preferRelativeResize="0"/>
          <p:nvPr/>
        </p:nvPicPr>
        <p:blipFill rotWithShape="1">
          <a:blip r:embed="rId3">
            <a:alphaModFix/>
          </a:blip>
          <a:srcRect b="0" l="0" r="0" t="0"/>
          <a:stretch/>
        </p:blipFill>
        <p:spPr>
          <a:xfrm>
            <a:off x="1688387" y="5721614"/>
            <a:ext cx="1023223" cy="1026582"/>
          </a:xfrm>
          <a:prstGeom prst="rect">
            <a:avLst/>
          </a:prstGeom>
          <a:noFill/>
          <a:ln>
            <a:noFill/>
          </a:ln>
        </p:spPr>
      </p:pic>
      <p:sp>
        <p:nvSpPr>
          <p:cNvPr id="327" name="Google Shape;327;p7"/>
          <p:cNvSpPr txBox="1"/>
          <p:nvPr/>
        </p:nvSpPr>
        <p:spPr>
          <a:xfrm>
            <a:off x="4700364" y="79698"/>
            <a:ext cx="279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600" u="none" cap="none" strike="noStrike">
                <a:solidFill>
                  <a:schemeClr val="dk1"/>
                </a:solidFill>
                <a:latin typeface="Calibri"/>
                <a:ea typeface="Calibri"/>
                <a:cs typeface="Calibri"/>
                <a:sym typeface="Calibri"/>
              </a:rPr>
              <a:t>Feedback</a:t>
            </a:r>
            <a:endParaRPr b="0" i="0" sz="1800" u="none" cap="none" strike="noStrike">
              <a:solidFill>
                <a:schemeClr val="dk1"/>
              </a:solidFill>
              <a:latin typeface="Calibri"/>
              <a:ea typeface="Calibri"/>
              <a:cs typeface="Calibri"/>
              <a:sym typeface="Calibri"/>
            </a:endParaRPr>
          </a:p>
        </p:txBody>
      </p:sp>
      <p:sp>
        <p:nvSpPr>
          <p:cNvPr id="328" name="Google Shape;328;p7"/>
          <p:cNvSpPr txBox="1"/>
          <p:nvPr/>
        </p:nvSpPr>
        <p:spPr>
          <a:xfrm>
            <a:off x="3647943" y="5609186"/>
            <a:ext cx="53859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https://forms.gle/NZsde8AYStuzdgMk7</a:t>
            </a:r>
            <a:endParaRPr b="0" i="0" sz="2400" u="none" cap="none" strike="noStrike">
              <a:solidFill>
                <a:schemeClr val="dk1"/>
              </a:solidFill>
              <a:latin typeface="Calibri"/>
              <a:ea typeface="Calibri"/>
              <a:cs typeface="Calibri"/>
              <a:sym typeface="Calibri"/>
            </a:endParaRPr>
          </a:p>
        </p:txBody>
      </p:sp>
      <p:pic>
        <p:nvPicPr>
          <p:cNvPr id="329" name="Google Shape;329;p7"/>
          <p:cNvPicPr preferRelativeResize="0"/>
          <p:nvPr/>
        </p:nvPicPr>
        <p:blipFill rotWithShape="1">
          <a:blip r:embed="rId4">
            <a:alphaModFix/>
          </a:blip>
          <a:srcRect b="0" l="0" r="0" t="0"/>
          <a:stretch/>
        </p:blipFill>
        <p:spPr>
          <a:xfrm>
            <a:off x="2424473" y="964711"/>
            <a:ext cx="7832856" cy="4405963"/>
          </a:xfrm>
          <a:prstGeom prst="rect">
            <a:avLst/>
          </a:prstGeom>
          <a:noFill/>
          <a:ln>
            <a:noFill/>
          </a:ln>
        </p:spPr>
      </p:pic>
      <p:pic>
        <p:nvPicPr>
          <p:cNvPr id="330" name="Google Shape;330;p7"/>
          <p:cNvPicPr preferRelativeResize="0"/>
          <p:nvPr/>
        </p:nvPicPr>
        <p:blipFill>
          <a:blip r:embed="rId5">
            <a:alphaModFix/>
          </a:blip>
          <a:stretch>
            <a:fillRect/>
          </a:stretch>
        </p:blipFill>
        <p:spPr>
          <a:xfrm>
            <a:off x="4635450" y="1346300"/>
            <a:ext cx="3410899" cy="3365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8"/>
          <p:cNvPicPr preferRelativeResize="0"/>
          <p:nvPr/>
        </p:nvPicPr>
        <p:blipFill rotWithShape="1">
          <a:blip r:embed="rId3">
            <a:alphaModFix/>
          </a:blip>
          <a:srcRect b="0" l="0" r="3646" t="0"/>
          <a:stretch/>
        </p:blipFill>
        <p:spPr>
          <a:xfrm>
            <a:off x="2998243" y="0"/>
            <a:ext cx="6134099" cy="6858000"/>
          </a:xfrm>
          <a:prstGeom prst="rect">
            <a:avLst/>
          </a:prstGeom>
          <a:noFill/>
          <a:ln cap="flat" cmpd="sng" w="9525">
            <a:solidFill>
              <a:srgbClr val="293267"/>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4"/>
          <p:cNvSpPr txBox="1"/>
          <p:nvPr>
            <p:ph idx="1" type="body"/>
          </p:nvPr>
        </p:nvSpPr>
        <p:spPr>
          <a:xfrm>
            <a:off x="1981200" y="1600201"/>
            <a:ext cx="8229600" cy="4525963"/>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0"/>
              </a:spcBef>
              <a:spcAft>
                <a:spcPts val="0"/>
              </a:spcAft>
              <a:buSzPts val="1800"/>
              <a:buChar char="-"/>
            </a:pPr>
            <a:r>
              <a:rPr lang="en-US"/>
              <a:t>The steps of a cardio examination</a:t>
            </a:r>
            <a:endParaRPr/>
          </a:p>
          <a:p>
            <a:pPr indent="-342900" lvl="0" marL="457200" rtl="0" algn="l">
              <a:lnSpc>
                <a:spcPct val="90000"/>
              </a:lnSpc>
              <a:spcBef>
                <a:spcPts val="0"/>
              </a:spcBef>
              <a:spcAft>
                <a:spcPts val="0"/>
              </a:spcAft>
              <a:buSzPts val="1800"/>
              <a:buChar char="-"/>
            </a:pPr>
            <a:r>
              <a:rPr lang="en-US"/>
              <a:t>How to examine each area involved</a:t>
            </a:r>
            <a:endParaRPr/>
          </a:p>
          <a:p>
            <a:pPr indent="-342900" lvl="0" marL="457200" rtl="0" algn="l">
              <a:lnSpc>
                <a:spcPct val="90000"/>
              </a:lnSpc>
              <a:spcBef>
                <a:spcPts val="0"/>
              </a:spcBef>
              <a:spcAft>
                <a:spcPts val="0"/>
              </a:spcAft>
              <a:buSzPts val="1800"/>
              <a:buChar char="-"/>
            </a:pPr>
            <a:r>
              <a:rPr lang="en-US"/>
              <a:t>Identifiable signs associated with cardiac disease and what conditions cause them </a:t>
            </a:r>
            <a:endParaRPr/>
          </a:p>
        </p:txBody>
      </p:sp>
      <p:sp>
        <p:nvSpPr>
          <p:cNvPr id="108" name="Google Shape;108;p4"/>
          <p:cNvSpPr txBox="1"/>
          <p:nvPr/>
        </p:nvSpPr>
        <p:spPr>
          <a:xfrm>
            <a:off x="1465904" y="6269388"/>
            <a:ext cx="5065712" cy="2778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109" name="Google Shape;109;p4"/>
          <p:cNvSpPr txBox="1"/>
          <p:nvPr/>
        </p:nvSpPr>
        <p:spPr>
          <a:xfrm>
            <a:off x="304800" y="239713"/>
            <a:ext cx="11569148"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110" name="Google Shape;110;p4"/>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111" name="Google Shape;111;p4"/>
          <p:cNvSpPr txBox="1"/>
          <p:nvPr/>
        </p:nvSpPr>
        <p:spPr>
          <a:xfrm>
            <a:off x="2711609" y="449706"/>
            <a:ext cx="469420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600" u="none" cap="none" strike="noStrike">
                <a:solidFill>
                  <a:schemeClr val="lt1"/>
                </a:solidFill>
                <a:latin typeface="Calibri"/>
                <a:ea typeface="Calibri"/>
                <a:cs typeface="Calibri"/>
                <a:sym typeface="Calibri"/>
              </a:rPr>
              <a:t>Aims and Objectives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13a6cbb7f54_0_14"/>
          <p:cNvSpPr txBox="1"/>
          <p:nvPr/>
        </p:nvSpPr>
        <p:spPr>
          <a:xfrm>
            <a:off x="311400" y="4808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8" name="Google Shape;118;g13a6cbb7f54_0_14"/>
          <p:cNvSpPr txBox="1"/>
          <p:nvPr>
            <p:ph type="title"/>
          </p:nvPr>
        </p:nvSpPr>
        <p:spPr>
          <a:xfrm>
            <a:off x="592350" y="3894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Introduction</a:t>
            </a:r>
            <a:endParaRPr>
              <a:solidFill>
                <a:schemeClr val="lt1"/>
              </a:solidFill>
            </a:endParaRPr>
          </a:p>
        </p:txBody>
      </p:sp>
      <p:sp>
        <p:nvSpPr>
          <p:cNvPr id="119" name="Google Shape;119;g13a6cbb7f54_0_14"/>
          <p:cNvSpPr txBox="1"/>
          <p:nvPr>
            <p:ph idx="1" type="body"/>
          </p:nvPr>
        </p:nvSpPr>
        <p:spPr>
          <a:xfrm>
            <a:off x="592350" y="1854525"/>
            <a:ext cx="105156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AutoNum type="arabicPeriod"/>
            </a:pPr>
            <a:r>
              <a:rPr lang="en-US"/>
              <a:t>Wash hands</a:t>
            </a:r>
            <a:endParaRPr/>
          </a:p>
          <a:p>
            <a:pPr indent="-342900" lvl="0" marL="457200" rtl="0" algn="l">
              <a:spcBef>
                <a:spcPts val="0"/>
              </a:spcBef>
              <a:spcAft>
                <a:spcPts val="0"/>
              </a:spcAft>
              <a:buSzPts val="1800"/>
              <a:buAutoNum type="arabicPeriod"/>
            </a:pPr>
            <a:r>
              <a:rPr lang="en-US"/>
              <a:t>Introduce yourself → name and role </a:t>
            </a:r>
            <a:endParaRPr/>
          </a:p>
          <a:p>
            <a:pPr indent="-342900" lvl="0" marL="457200" rtl="0" algn="l">
              <a:spcBef>
                <a:spcPts val="0"/>
              </a:spcBef>
              <a:spcAft>
                <a:spcPts val="0"/>
              </a:spcAft>
              <a:buSzPts val="1800"/>
              <a:buAutoNum type="arabicPeriod"/>
            </a:pPr>
            <a:r>
              <a:rPr lang="en-US"/>
              <a:t>Check the patient → name and DOB</a:t>
            </a:r>
            <a:endParaRPr/>
          </a:p>
          <a:p>
            <a:pPr indent="-342900" lvl="0" marL="457200" rtl="0" algn="l">
              <a:spcBef>
                <a:spcPts val="0"/>
              </a:spcBef>
              <a:spcAft>
                <a:spcPts val="0"/>
              </a:spcAft>
              <a:buSzPts val="1800"/>
              <a:buAutoNum type="arabicPeriod"/>
            </a:pPr>
            <a:r>
              <a:rPr lang="en-US"/>
              <a:t>Explain the the examination and gain consent </a:t>
            </a:r>
            <a:endParaRPr/>
          </a:p>
          <a:p>
            <a:pPr indent="-342900" lvl="0" marL="457200" rtl="0" algn="l">
              <a:spcBef>
                <a:spcPts val="0"/>
              </a:spcBef>
              <a:spcAft>
                <a:spcPts val="0"/>
              </a:spcAft>
              <a:buSzPts val="1800"/>
              <a:buAutoNum type="arabicPeriod"/>
            </a:pPr>
            <a:r>
              <a:rPr lang="en-US"/>
              <a:t>Expose the patients chest and legs </a:t>
            </a:r>
            <a:endParaRPr/>
          </a:p>
          <a:p>
            <a:pPr indent="-342900" lvl="0" marL="457200" rtl="0" algn="l">
              <a:spcBef>
                <a:spcPts val="0"/>
              </a:spcBef>
              <a:spcAft>
                <a:spcPts val="0"/>
              </a:spcAft>
              <a:buSzPts val="1800"/>
              <a:buAutoNum type="arabicPeriod"/>
            </a:pPr>
            <a:r>
              <a:rPr lang="en-US"/>
              <a:t>Ask if the patient is in any pain before starting </a:t>
            </a:r>
            <a:endParaRPr/>
          </a:p>
          <a:p>
            <a:pPr indent="-342900" lvl="1" marL="914400" rtl="0" algn="l">
              <a:spcBef>
                <a:spcPts val="0"/>
              </a:spcBef>
              <a:spcAft>
                <a:spcPts val="0"/>
              </a:spcAft>
              <a:buSzPts val="1800"/>
              <a:buAutoNum type="alphaLcPeriod"/>
            </a:pPr>
            <a:r>
              <a:rPr lang="en-US"/>
              <a:t>Ensure bed is adjusted to 45 degrees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13a6cbb7f54_0_20"/>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6" name="Google Shape;126;g13a6cbb7f54_0_2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lnSpcReduction="10000"/>
          </a:bodyPr>
          <a:lstStyle/>
          <a:p>
            <a:pPr indent="-342900" lvl="0" marL="457200" rtl="0" algn="l">
              <a:spcBef>
                <a:spcPts val="1000"/>
              </a:spcBef>
              <a:spcAft>
                <a:spcPts val="0"/>
              </a:spcAft>
              <a:buSzPts val="1800"/>
              <a:buAutoNum type="arabicPeriod"/>
            </a:pPr>
            <a:r>
              <a:rPr b="1" lang="en-US"/>
              <a:t>Bedside </a:t>
            </a:r>
            <a:endParaRPr b="1"/>
          </a:p>
          <a:p>
            <a:pPr indent="-342900" lvl="0" marL="914400" rtl="0" algn="l">
              <a:spcBef>
                <a:spcPts val="0"/>
              </a:spcBef>
              <a:spcAft>
                <a:spcPts val="0"/>
              </a:spcAft>
              <a:buSzPts val="1800"/>
              <a:buChar char="-"/>
            </a:pPr>
            <a:r>
              <a:rPr lang="en-US"/>
              <a:t>equipment</a:t>
            </a:r>
            <a:r>
              <a:rPr lang="en-US"/>
              <a:t> </a:t>
            </a:r>
            <a:endParaRPr/>
          </a:p>
          <a:p>
            <a:pPr indent="-342900" lvl="0" marL="914400" rtl="0" algn="l">
              <a:spcBef>
                <a:spcPts val="0"/>
              </a:spcBef>
              <a:spcAft>
                <a:spcPts val="0"/>
              </a:spcAft>
              <a:buSzPts val="1800"/>
              <a:buChar char="-"/>
            </a:pPr>
            <a:r>
              <a:rPr lang="en-US"/>
              <a:t>mobility aids</a:t>
            </a:r>
            <a:endParaRPr/>
          </a:p>
          <a:p>
            <a:pPr indent="-342900" lvl="0" marL="914400" rtl="0" algn="l">
              <a:spcBef>
                <a:spcPts val="0"/>
              </a:spcBef>
              <a:spcAft>
                <a:spcPts val="0"/>
              </a:spcAft>
              <a:buSzPts val="1800"/>
              <a:buChar char="-"/>
            </a:pPr>
            <a:r>
              <a:rPr lang="en-US"/>
              <a:t>multiple pillows</a:t>
            </a:r>
            <a:endParaRPr/>
          </a:p>
          <a:p>
            <a:pPr indent="-342900" lvl="0" marL="914400" rtl="0" algn="l">
              <a:spcBef>
                <a:spcPts val="0"/>
              </a:spcBef>
              <a:spcAft>
                <a:spcPts val="0"/>
              </a:spcAft>
              <a:buSzPts val="1800"/>
              <a:buChar char="-"/>
            </a:pPr>
            <a:r>
              <a:rPr lang="en-US"/>
              <a:t>medications</a:t>
            </a:r>
            <a:endParaRPr/>
          </a:p>
          <a:p>
            <a:pPr indent="-342900" lvl="0" marL="457200" rtl="0" algn="l">
              <a:spcBef>
                <a:spcPts val="0"/>
              </a:spcBef>
              <a:spcAft>
                <a:spcPts val="0"/>
              </a:spcAft>
              <a:buSzPts val="1800"/>
              <a:buAutoNum type="arabicPeriod"/>
            </a:pPr>
            <a:r>
              <a:rPr b="1" lang="en-US"/>
              <a:t>Patient </a:t>
            </a:r>
            <a:endParaRPr b="1"/>
          </a:p>
          <a:p>
            <a:pPr indent="-342900" lvl="0" marL="914400" rtl="0" algn="l">
              <a:spcBef>
                <a:spcPts val="0"/>
              </a:spcBef>
              <a:spcAft>
                <a:spcPts val="0"/>
              </a:spcAft>
              <a:buSzPts val="1800"/>
              <a:buChar char="-"/>
            </a:pPr>
            <a:r>
              <a:rPr lang="en-US"/>
              <a:t>cyanosis </a:t>
            </a:r>
            <a:endParaRPr/>
          </a:p>
          <a:p>
            <a:pPr indent="-342900" lvl="0" marL="914400" rtl="0" algn="l">
              <a:spcBef>
                <a:spcPts val="0"/>
              </a:spcBef>
              <a:spcAft>
                <a:spcPts val="0"/>
              </a:spcAft>
              <a:buSzPts val="1800"/>
              <a:buChar char="-"/>
            </a:pPr>
            <a:r>
              <a:rPr lang="en-US"/>
              <a:t>pallor </a:t>
            </a:r>
            <a:endParaRPr/>
          </a:p>
          <a:p>
            <a:pPr indent="-342900" lvl="0" marL="914400" rtl="0" algn="l">
              <a:spcBef>
                <a:spcPts val="0"/>
              </a:spcBef>
              <a:spcAft>
                <a:spcPts val="0"/>
              </a:spcAft>
              <a:buSzPts val="1800"/>
              <a:buChar char="-"/>
            </a:pPr>
            <a:r>
              <a:rPr lang="en-US"/>
              <a:t>malar flush </a:t>
            </a:r>
            <a:endParaRPr/>
          </a:p>
          <a:p>
            <a:pPr indent="-342900" lvl="0" marL="914400" rtl="0" algn="l">
              <a:spcBef>
                <a:spcPts val="0"/>
              </a:spcBef>
              <a:spcAft>
                <a:spcPts val="0"/>
              </a:spcAft>
              <a:buSzPts val="1800"/>
              <a:buChar char="-"/>
            </a:pPr>
            <a:r>
              <a:rPr lang="en-US"/>
              <a:t>oedema </a:t>
            </a:r>
            <a:endParaRPr/>
          </a:p>
          <a:p>
            <a:pPr indent="-342900" lvl="0" marL="914400" rtl="0" algn="l">
              <a:spcBef>
                <a:spcPts val="0"/>
              </a:spcBef>
              <a:spcAft>
                <a:spcPts val="0"/>
              </a:spcAft>
              <a:buSzPts val="1800"/>
              <a:buChar char="-"/>
            </a:pPr>
            <a:r>
              <a:rPr lang="en-US"/>
              <a:t>scars</a:t>
            </a:r>
            <a:endParaRPr/>
          </a:p>
          <a:p>
            <a:pPr indent="-342900" lvl="0" marL="914400" rtl="0" algn="l">
              <a:spcBef>
                <a:spcPts val="0"/>
              </a:spcBef>
              <a:spcAft>
                <a:spcPts val="0"/>
              </a:spcAft>
              <a:buSzPts val="1800"/>
              <a:buChar char="-"/>
            </a:pPr>
            <a:r>
              <a:rPr lang="en-US"/>
              <a:t>sweating, distress? </a:t>
            </a:r>
            <a:endParaRPr/>
          </a:p>
        </p:txBody>
      </p:sp>
      <p:sp>
        <p:nvSpPr>
          <p:cNvPr id="127" name="Google Shape;127;g13a6cbb7f54_0_20"/>
          <p:cNvSpPr txBox="1"/>
          <p:nvPr>
            <p:ph type="title"/>
          </p:nvPr>
        </p:nvSpPr>
        <p:spPr>
          <a:xfrm>
            <a:off x="592350" y="2397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General inspection</a:t>
            </a:r>
            <a:endParaRPr>
              <a:solidFill>
                <a:schemeClr val="lt1"/>
              </a:solidFill>
            </a:endParaRPr>
          </a:p>
        </p:txBody>
      </p:sp>
      <p:pic>
        <p:nvPicPr>
          <p:cNvPr id="128" name="Google Shape;128;g13a6cbb7f54_0_20"/>
          <p:cNvPicPr preferRelativeResize="0"/>
          <p:nvPr/>
        </p:nvPicPr>
        <p:blipFill>
          <a:blip r:embed="rId3">
            <a:alphaModFix/>
          </a:blip>
          <a:stretch>
            <a:fillRect/>
          </a:stretch>
        </p:blipFill>
        <p:spPr>
          <a:xfrm>
            <a:off x="4915000" y="2016470"/>
            <a:ext cx="6896001" cy="3603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g13a6cbb7f54_0_26"/>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35" name="Google Shape;135;g13a6cbb7f54_0_26"/>
          <p:cNvSpPr txBox="1"/>
          <p:nvPr>
            <p:ph type="title"/>
          </p:nvPr>
        </p:nvSpPr>
        <p:spPr>
          <a:xfrm>
            <a:off x="708050" y="1483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Hands</a:t>
            </a:r>
            <a:endParaRPr>
              <a:solidFill>
                <a:schemeClr val="lt1"/>
              </a:solidFill>
            </a:endParaRPr>
          </a:p>
        </p:txBody>
      </p:sp>
      <p:sp>
        <p:nvSpPr>
          <p:cNvPr id="136" name="Google Shape;136;g13a6cbb7f54_0_26"/>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rPr lang="en-US"/>
              <a:t>Ensure patients arms up to their elbows are exposed </a:t>
            </a:r>
            <a:endParaRPr/>
          </a:p>
          <a:p>
            <a:pPr indent="-342900" lvl="0" marL="457200" rtl="0" algn="l">
              <a:spcBef>
                <a:spcPts val="1000"/>
              </a:spcBef>
              <a:spcAft>
                <a:spcPts val="0"/>
              </a:spcAft>
              <a:buSzPts val="1800"/>
              <a:buAutoNum type="arabicPeriod"/>
            </a:pPr>
            <a:r>
              <a:rPr lang="en-US"/>
              <a:t>Look - hold out hands, both sides </a:t>
            </a:r>
            <a:endParaRPr/>
          </a:p>
          <a:p>
            <a:pPr indent="-342900" lvl="0" marL="914400" rtl="0" algn="l">
              <a:spcBef>
                <a:spcPts val="0"/>
              </a:spcBef>
              <a:spcAft>
                <a:spcPts val="0"/>
              </a:spcAft>
              <a:buSzPts val="1800"/>
              <a:buChar char="-"/>
            </a:pPr>
            <a:r>
              <a:rPr lang="en-US"/>
              <a:t>Colour → pallor, cyanosis, tar staining</a:t>
            </a:r>
            <a:endParaRPr/>
          </a:p>
          <a:p>
            <a:pPr indent="-342900" lvl="0" marL="914400" rtl="0" algn="l">
              <a:spcBef>
                <a:spcPts val="0"/>
              </a:spcBef>
              <a:spcAft>
                <a:spcPts val="0"/>
              </a:spcAft>
              <a:buSzPts val="1800"/>
              <a:buChar char="-"/>
            </a:pPr>
            <a:r>
              <a:rPr lang="en-US"/>
              <a:t>Signs of disease → xanthomata, </a:t>
            </a:r>
            <a:r>
              <a:rPr lang="en-US"/>
              <a:t>arachnodactyly</a:t>
            </a:r>
            <a:r>
              <a:rPr lang="en-US"/>
              <a:t>, clubbing, splinter haemorrhages, janeway lesions, Oslers nodes</a:t>
            </a:r>
            <a:endParaRPr/>
          </a:p>
          <a:p>
            <a:pPr indent="-342900" lvl="0" marL="457200" rtl="0" algn="l">
              <a:spcBef>
                <a:spcPts val="0"/>
              </a:spcBef>
              <a:spcAft>
                <a:spcPts val="0"/>
              </a:spcAft>
              <a:buSzPts val="1800"/>
              <a:buAutoNum type="arabicPeriod"/>
            </a:pPr>
            <a:r>
              <a:rPr lang="en-US"/>
              <a:t>Feel </a:t>
            </a:r>
            <a:endParaRPr/>
          </a:p>
          <a:p>
            <a:pPr indent="-342900" lvl="0" marL="914400" rtl="0" algn="l">
              <a:spcBef>
                <a:spcPts val="0"/>
              </a:spcBef>
              <a:spcAft>
                <a:spcPts val="0"/>
              </a:spcAft>
              <a:buSzPts val="1800"/>
              <a:buChar char="-"/>
            </a:pPr>
            <a:r>
              <a:rPr lang="en-US"/>
              <a:t>temperature</a:t>
            </a:r>
            <a:endParaRPr/>
          </a:p>
          <a:p>
            <a:pPr indent="-342900" lvl="0" marL="914400" rtl="0" algn="l">
              <a:spcBef>
                <a:spcPts val="0"/>
              </a:spcBef>
              <a:spcAft>
                <a:spcPts val="0"/>
              </a:spcAft>
              <a:buSzPts val="1800"/>
              <a:buChar char="-"/>
            </a:pPr>
            <a:r>
              <a:rPr lang="en-US"/>
              <a:t>capillary</a:t>
            </a:r>
            <a:r>
              <a:rPr lang="en-US"/>
              <a:t> refill </a:t>
            </a:r>
            <a:endParaRPr/>
          </a:p>
          <a:p>
            <a:pPr indent="-342900" lvl="1" marL="1371600" rtl="0" algn="l">
              <a:spcBef>
                <a:spcPts val="0"/>
              </a:spcBef>
              <a:spcAft>
                <a:spcPts val="0"/>
              </a:spcAft>
              <a:buSzPts val="1800"/>
              <a:buChar char="-"/>
            </a:pPr>
            <a:r>
              <a:rPr lang="en-US"/>
              <a:t>hold for 5s, should pink up                                                                          within 2s </a:t>
            </a:r>
            <a:endParaRPr/>
          </a:p>
          <a:p>
            <a:pPr indent="-342900" lvl="0" marL="914400" rtl="0" algn="l">
              <a:spcBef>
                <a:spcPts val="0"/>
              </a:spcBef>
              <a:spcAft>
                <a:spcPts val="0"/>
              </a:spcAft>
              <a:buSzPts val="1800"/>
              <a:buChar char="-"/>
            </a:pPr>
            <a:r>
              <a:rPr lang="en-US"/>
              <a:t>radial pulse and HR</a:t>
            </a:r>
            <a:endParaRPr/>
          </a:p>
          <a:p>
            <a:pPr indent="-342900" lvl="1" marL="1371600" rtl="0" algn="l">
              <a:spcBef>
                <a:spcPts val="0"/>
              </a:spcBef>
              <a:spcAft>
                <a:spcPts val="0"/>
              </a:spcAft>
              <a:buSzPts val="1800"/>
              <a:buChar char="-"/>
            </a:pPr>
            <a:r>
              <a:rPr lang="en-US"/>
              <a:t>Radio-radial delay</a:t>
            </a:r>
            <a:endParaRPr/>
          </a:p>
        </p:txBody>
      </p:sp>
      <p:pic>
        <p:nvPicPr>
          <p:cNvPr id="137" name="Google Shape;137;g13a6cbb7f54_0_26"/>
          <p:cNvPicPr preferRelativeResize="0"/>
          <p:nvPr/>
        </p:nvPicPr>
        <p:blipFill>
          <a:blip r:embed="rId3">
            <a:alphaModFix/>
          </a:blip>
          <a:stretch>
            <a:fillRect/>
          </a:stretch>
        </p:blipFill>
        <p:spPr>
          <a:xfrm>
            <a:off x="6332350" y="3894825"/>
            <a:ext cx="5324650" cy="2282000"/>
          </a:xfrm>
          <a:prstGeom prst="rect">
            <a:avLst/>
          </a:prstGeom>
          <a:noFill/>
          <a:ln>
            <a:noFill/>
          </a:ln>
        </p:spPr>
      </p:pic>
      <p:sp>
        <p:nvSpPr>
          <p:cNvPr id="138" name="Google Shape;138;g13a6cbb7f54_0_26"/>
          <p:cNvSpPr txBox="1"/>
          <p:nvPr/>
        </p:nvSpPr>
        <p:spPr>
          <a:xfrm>
            <a:off x="6332350" y="6176825"/>
            <a:ext cx="180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Geeky Medics</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g13a6cbb7f54_0_99"/>
          <p:cNvPicPr preferRelativeResize="0"/>
          <p:nvPr/>
        </p:nvPicPr>
        <p:blipFill>
          <a:blip r:embed="rId3">
            <a:alphaModFix/>
          </a:blip>
          <a:stretch>
            <a:fillRect/>
          </a:stretch>
        </p:blipFill>
        <p:spPr>
          <a:xfrm>
            <a:off x="658600" y="513950"/>
            <a:ext cx="3378425" cy="2295675"/>
          </a:xfrm>
          <a:prstGeom prst="rect">
            <a:avLst/>
          </a:prstGeom>
          <a:noFill/>
          <a:ln>
            <a:noFill/>
          </a:ln>
        </p:spPr>
      </p:pic>
      <p:pic>
        <p:nvPicPr>
          <p:cNvPr id="145" name="Google Shape;145;g13a6cbb7f54_0_99"/>
          <p:cNvPicPr preferRelativeResize="0"/>
          <p:nvPr/>
        </p:nvPicPr>
        <p:blipFill>
          <a:blip r:embed="rId4">
            <a:alphaModFix/>
          </a:blip>
          <a:stretch>
            <a:fillRect/>
          </a:stretch>
        </p:blipFill>
        <p:spPr>
          <a:xfrm>
            <a:off x="4420825" y="297012"/>
            <a:ext cx="3789000" cy="2729550"/>
          </a:xfrm>
          <a:prstGeom prst="rect">
            <a:avLst/>
          </a:prstGeom>
          <a:noFill/>
          <a:ln>
            <a:noFill/>
          </a:ln>
        </p:spPr>
      </p:pic>
      <p:pic>
        <p:nvPicPr>
          <p:cNvPr id="146" name="Google Shape;146;g13a6cbb7f54_0_99"/>
          <p:cNvPicPr preferRelativeResize="0"/>
          <p:nvPr/>
        </p:nvPicPr>
        <p:blipFill>
          <a:blip r:embed="rId5">
            <a:alphaModFix/>
          </a:blip>
          <a:stretch>
            <a:fillRect/>
          </a:stretch>
        </p:blipFill>
        <p:spPr>
          <a:xfrm>
            <a:off x="8699825" y="702178"/>
            <a:ext cx="3171725" cy="2107450"/>
          </a:xfrm>
          <a:prstGeom prst="rect">
            <a:avLst/>
          </a:prstGeom>
          <a:noFill/>
          <a:ln>
            <a:noFill/>
          </a:ln>
        </p:spPr>
      </p:pic>
      <p:pic>
        <p:nvPicPr>
          <p:cNvPr id="147" name="Google Shape;147;g13a6cbb7f54_0_99"/>
          <p:cNvPicPr preferRelativeResize="0"/>
          <p:nvPr/>
        </p:nvPicPr>
        <p:blipFill>
          <a:blip r:embed="rId6">
            <a:alphaModFix/>
          </a:blip>
          <a:stretch>
            <a:fillRect/>
          </a:stretch>
        </p:blipFill>
        <p:spPr>
          <a:xfrm>
            <a:off x="890000" y="3236812"/>
            <a:ext cx="2457450" cy="1857375"/>
          </a:xfrm>
          <a:prstGeom prst="rect">
            <a:avLst/>
          </a:prstGeom>
          <a:noFill/>
          <a:ln>
            <a:noFill/>
          </a:ln>
        </p:spPr>
      </p:pic>
      <p:pic>
        <p:nvPicPr>
          <p:cNvPr id="148" name="Google Shape;148;g13a6cbb7f54_0_99"/>
          <p:cNvPicPr preferRelativeResize="0"/>
          <p:nvPr/>
        </p:nvPicPr>
        <p:blipFill>
          <a:blip r:embed="rId7">
            <a:alphaModFix/>
          </a:blip>
          <a:stretch>
            <a:fillRect/>
          </a:stretch>
        </p:blipFill>
        <p:spPr>
          <a:xfrm>
            <a:off x="890000" y="4827687"/>
            <a:ext cx="2457450" cy="1857375"/>
          </a:xfrm>
          <a:prstGeom prst="rect">
            <a:avLst/>
          </a:prstGeom>
          <a:noFill/>
          <a:ln>
            <a:noFill/>
          </a:ln>
        </p:spPr>
      </p:pic>
      <p:pic>
        <p:nvPicPr>
          <p:cNvPr id="149" name="Google Shape;149;g13a6cbb7f54_0_99"/>
          <p:cNvPicPr preferRelativeResize="0"/>
          <p:nvPr/>
        </p:nvPicPr>
        <p:blipFill>
          <a:blip r:embed="rId8">
            <a:alphaModFix/>
          </a:blip>
          <a:stretch>
            <a:fillRect/>
          </a:stretch>
        </p:blipFill>
        <p:spPr>
          <a:xfrm>
            <a:off x="4332926" y="3095878"/>
            <a:ext cx="2648869" cy="3653120"/>
          </a:xfrm>
          <a:prstGeom prst="rect">
            <a:avLst/>
          </a:prstGeom>
          <a:noFill/>
          <a:ln>
            <a:noFill/>
          </a:ln>
        </p:spPr>
      </p:pic>
      <p:pic>
        <p:nvPicPr>
          <p:cNvPr id="150" name="Google Shape;150;g13a6cbb7f54_0_99"/>
          <p:cNvPicPr preferRelativeResize="0"/>
          <p:nvPr/>
        </p:nvPicPr>
        <p:blipFill>
          <a:blip r:embed="rId9">
            <a:alphaModFix/>
          </a:blip>
          <a:stretch>
            <a:fillRect/>
          </a:stretch>
        </p:blipFill>
        <p:spPr>
          <a:xfrm>
            <a:off x="7967273" y="3848879"/>
            <a:ext cx="3546975" cy="2378575"/>
          </a:xfrm>
          <a:prstGeom prst="rect">
            <a:avLst/>
          </a:prstGeom>
          <a:noFill/>
          <a:ln>
            <a:noFill/>
          </a:ln>
        </p:spPr>
      </p:pic>
      <p:sp>
        <p:nvSpPr>
          <p:cNvPr id="151" name="Google Shape;151;g13a6cbb7f54_0_99"/>
          <p:cNvSpPr txBox="1"/>
          <p:nvPr/>
        </p:nvSpPr>
        <p:spPr>
          <a:xfrm>
            <a:off x="658600" y="611300"/>
            <a:ext cx="458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lt1"/>
                </a:solidFill>
                <a:latin typeface="Calibri"/>
                <a:ea typeface="Calibri"/>
                <a:cs typeface="Calibri"/>
                <a:sym typeface="Calibri"/>
              </a:rPr>
              <a:t>A</a:t>
            </a:r>
            <a:endParaRPr b="1" sz="2400">
              <a:solidFill>
                <a:schemeClr val="lt1"/>
              </a:solidFill>
              <a:latin typeface="Calibri"/>
              <a:ea typeface="Calibri"/>
              <a:cs typeface="Calibri"/>
              <a:sym typeface="Calibri"/>
            </a:endParaRPr>
          </a:p>
        </p:txBody>
      </p:sp>
      <p:sp>
        <p:nvSpPr>
          <p:cNvPr id="152" name="Google Shape;152;g13a6cbb7f54_0_99"/>
          <p:cNvSpPr txBox="1"/>
          <p:nvPr/>
        </p:nvSpPr>
        <p:spPr>
          <a:xfrm>
            <a:off x="4495600" y="379900"/>
            <a:ext cx="361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latin typeface="Calibri"/>
                <a:ea typeface="Calibri"/>
                <a:cs typeface="Calibri"/>
                <a:sym typeface="Calibri"/>
              </a:rPr>
              <a:t>B</a:t>
            </a:r>
            <a:endParaRPr b="1" sz="2400">
              <a:latin typeface="Calibri"/>
              <a:ea typeface="Calibri"/>
              <a:cs typeface="Calibri"/>
              <a:sym typeface="Calibri"/>
            </a:endParaRPr>
          </a:p>
        </p:txBody>
      </p:sp>
      <p:sp>
        <p:nvSpPr>
          <p:cNvPr id="153" name="Google Shape;153;g13a6cbb7f54_0_99"/>
          <p:cNvSpPr txBox="1"/>
          <p:nvPr/>
        </p:nvSpPr>
        <p:spPr>
          <a:xfrm>
            <a:off x="8834375" y="2231125"/>
            <a:ext cx="458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alibri"/>
                <a:ea typeface="Calibri"/>
                <a:cs typeface="Calibri"/>
                <a:sym typeface="Calibri"/>
              </a:rPr>
              <a:t>C</a:t>
            </a:r>
            <a:endParaRPr b="1" sz="1900">
              <a:latin typeface="Calibri"/>
              <a:ea typeface="Calibri"/>
              <a:cs typeface="Calibri"/>
              <a:sym typeface="Calibri"/>
            </a:endParaRPr>
          </a:p>
        </p:txBody>
      </p:sp>
      <p:sp>
        <p:nvSpPr>
          <p:cNvPr id="154" name="Google Shape;154;g13a6cbb7f54_0_99"/>
          <p:cNvSpPr txBox="1"/>
          <p:nvPr/>
        </p:nvSpPr>
        <p:spPr>
          <a:xfrm>
            <a:off x="489450" y="3373675"/>
            <a:ext cx="361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latin typeface="Calibri"/>
                <a:ea typeface="Calibri"/>
                <a:cs typeface="Calibri"/>
                <a:sym typeface="Calibri"/>
              </a:rPr>
              <a:t>D</a:t>
            </a:r>
            <a:endParaRPr b="1" sz="2400">
              <a:latin typeface="Calibri"/>
              <a:ea typeface="Calibri"/>
              <a:cs typeface="Calibri"/>
              <a:sym typeface="Calibri"/>
            </a:endParaRPr>
          </a:p>
        </p:txBody>
      </p:sp>
      <p:sp>
        <p:nvSpPr>
          <p:cNvPr id="155" name="Google Shape;155;g13a6cbb7f54_0_99"/>
          <p:cNvSpPr txBox="1"/>
          <p:nvPr/>
        </p:nvSpPr>
        <p:spPr>
          <a:xfrm>
            <a:off x="3946025" y="3229050"/>
            <a:ext cx="361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E</a:t>
            </a:r>
            <a:endParaRPr b="1" sz="2000">
              <a:latin typeface="Calibri"/>
              <a:ea typeface="Calibri"/>
              <a:cs typeface="Calibri"/>
              <a:sym typeface="Calibri"/>
            </a:endParaRPr>
          </a:p>
        </p:txBody>
      </p:sp>
      <p:sp>
        <p:nvSpPr>
          <p:cNvPr id="156" name="Google Shape;156;g13a6cbb7f54_0_99"/>
          <p:cNvSpPr txBox="1"/>
          <p:nvPr/>
        </p:nvSpPr>
        <p:spPr>
          <a:xfrm>
            <a:off x="8082325" y="3927775"/>
            <a:ext cx="5208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latin typeface="Calibri"/>
                <a:ea typeface="Calibri"/>
                <a:cs typeface="Calibri"/>
                <a:sym typeface="Calibri"/>
              </a:rPr>
              <a:t>F</a:t>
            </a:r>
            <a:endParaRPr b="1" sz="2100">
              <a:latin typeface="Calibri"/>
              <a:ea typeface="Calibri"/>
              <a:cs typeface="Calibri"/>
              <a:sym typeface="Calibri"/>
            </a:endParaRPr>
          </a:p>
        </p:txBody>
      </p:sp>
      <p:sp>
        <p:nvSpPr>
          <p:cNvPr id="157" name="Google Shape;157;g13a6cbb7f54_0_99"/>
          <p:cNvSpPr txBox="1"/>
          <p:nvPr/>
        </p:nvSpPr>
        <p:spPr>
          <a:xfrm>
            <a:off x="658600" y="211100"/>
            <a:ext cx="205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medicinenet</a:t>
            </a:r>
            <a:endParaRPr>
              <a:latin typeface="Calibri"/>
              <a:ea typeface="Calibri"/>
              <a:cs typeface="Calibri"/>
              <a:sym typeface="Calibri"/>
            </a:endParaRPr>
          </a:p>
        </p:txBody>
      </p:sp>
      <p:sp>
        <p:nvSpPr>
          <p:cNvPr id="158" name="Google Shape;158;g13a6cbb7f54_0_99"/>
          <p:cNvSpPr txBox="1"/>
          <p:nvPr/>
        </p:nvSpPr>
        <p:spPr>
          <a:xfrm>
            <a:off x="4332925" y="0"/>
            <a:ext cx="174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a:t>
            </a:r>
            <a:r>
              <a:rPr lang="en-US">
                <a:latin typeface="Calibri"/>
                <a:ea typeface="Calibri"/>
                <a:cs typeface="Calibri"/>
                <a:sym typeface="Calibri"/>
              </a:rPr>
              <a:t>wikipedia</a:t>
            </a:r>
            <a:r>
              <a:rPr lang="en-US">
                <a:latin typeface="Calibri"/>
                <a:ea typeface="Calibri"/>
                <a:cs typeface="Calibri"/>
                <a:sym typeface="Calibri"/>
              </a:rPr>
              <a:t> </a:t>
            </a:r>
            <a:endParaRPr>
              <a:latin typeface="Calibri"/>
              <a:ea typeface="Calibri"/>
              <a:cs typeface="Calibri"/>
              <a:sym typeface="Calibri"/>
            </a:endParaRPr>
          </a:p>
        </p:txBody>
      </p:sp>
      <p:sp>
        <p:nvSpPr>
          <p:cNvPr id="159" name="Google Shape;159;g13a6cbb7f54_0_99"/>
          <p:cNvSpPr txBox="1"/>
          <p:nvPr/>
        </p:nvSpPr>
        <p:spPr>
          <a:xfrm>
            <a:off x="8713863" y="400200"/>
            <a:ext cx="205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best practice BMJ</a:t>
            </a:r>
            <a:endParaRPr>
              <a:latin typeface="Calibri"/>
              <a:ea typeface="Calibri"/>
              <a:cs typeface="Calibri"/>
              <a:sym typeface="Calibri"/>
            </a:endParaRPr>
          </a:p>
        </p:txBody>
      </p:sp>
      <p:sp>
        <p:nvSpPr>
          <p:cNvPr id="160" name="Google Shape;160;g13a6cbb7f54_0_99"/>
          <p:cNvSpPr txBox="1"/>
          <p:nvPr/>
        </p:nvSpPr>
        <p:spPr>
          <a:xfrm rot="-5400000">
            <a:off x="-68925" y="4353150"/>
            <a:ext cx="166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Images: Dermnetnz</a:t>
            </a:r>
            <a:endParaRPr>
              <a:latin typeface="Calibri"/>
              <a:ea typeface="Calibri"/>
              <a:cs typeface="Calibri"/>
              <a:sym typeface="Calibri"/>
            </a:endParaRPr>
          </a:p>
        </p:txBody>
      </p:sp>
      <p:sp>
        <p:nvSpPr>
          <p:cNvPr id="161" name="Google Shape;161;g13a6cbb7f54_0_99"/>
          <p:cNvSpPr txBox="1"/>
          <p:nvPr/>
        </p:nvSpPr>
        <p:spPr>
          <a:xfrm rot="-5400000">
            <a:off x="3410375" y="4353150"/>
            <a:ext cx="143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amjmed</a:t>
            </a:r>
            <a:endParaRPr>
              <a:latin typeface="Calibri"/>
              <a:ea typeface="Calibri"/>
              <a:cs typeface="Calibri"/>
              <a:sym typeface="Calibri"/>
            </a:endParaRPr>
          </a:p>
        </p:txBody>
      </p:sp>
      <p:sp>
        <p:nvSpPr>
          <p:cNvPr id="162" name="Google Shape;162;g13a6cbb7f54_0_99"/>
          <p:cNvSpPr txBox="1"/>
          <p:nvPr/>
        </p:nvSpPr>
        <p:spPr>
          <a:xfrm>
            <a:off x="7967275" y="3527575"/>
            <a:ext cx="185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MEDizzy</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13a6cbb7f54_0_32"/>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69" name="Google Shape;169;g13a6cbb7f54_0_32"/>
          <p:cNvSpPr txBox="1"/>
          <p:nvPr>
            <p:ph type="title"/>
          </p:nvPr>
        </p:nvSpPr>
        <p:spPr>
          <a:xfrm>
            <a:off x="679100" y="1483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Pulses</a:t>
            </a:r>
            <a:endParaRPr>
              <a:solidFill>
                <a:schemeClr val="lt1"/>
              </a:solidFill>
            </a:endParaRPr>
          </a:p>
        </p:txBody>
      </p:sp>
      <p:sp>
        <p:nvSpPr>
          <p:cNvPr id="170" name="Google Shape;170;g13a6cbb7f54_0_32"/>
          <p:cNvSpPr txBox="1"/>
          <p:nvPr>
            <p:ph idx="1" type="body"/>
          </p:nvPr>
        </p:nvSpPr>
        <p:spPr>
          <a:xfrm>
            <a:off x="8316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Assessing rate, rhythm and character </a:t>
            </a:r>
            <a:endParaRPr/>
          </a:p>
          <a:p>
            <a:pPr indent="-342900" lvl="0" marL="457200" rtl="0" algn="l">
              <a:spcBef>
                <a:spcPts val="1000"/>
              </a:spcBef>
              <a:spcAft>
                <a:spcPts val="0"/>
              </a:spcAft>
              <a:buSzPts val="1800"/>
              <a:buAutoNum type="arabicPeriod"/>
            </a:pPr>
            <a:r>
              <a:rPr b="1" lang="en-US"/>
              <a:t>Radial </a:t>
            </a:r>
            <a:endParaRPr b="1"/>
          </a:p>
          <a:p>
            <a:pPr indent="-342900" lvl="1" marL="914400" rtl="0" algn="l">
              <a:spcBef>
                <a:spcPts val="0"/>
              </a:spcBef>
              <a:spcAft>
                <a:spcPts val="0"/>
              </a:spcAft>
              <a:buSzPts val="1800"/>
              <a:buAutoNum type="alphaLcPeriod"/>
            </a:pPr>
            <a:r>
              <a:rPr lang="en-US"/>
              <a:t>assess for collapsing pulse </a:t>
            </a:r>
            <a:endParaRPr/>
          </a:p>
          <a:p>
            <a:pPr indent="-342900" lvl="0" marL="457200" rtl="0" algn="l">
              <a:spcBef>
                <a:spcPts val="0"/>
              </a:spcBef>
              <a:spcAft>
                <a:spcPts val="0"/>
              </a:spcAft>
              <a:buSzPts val="1800"/>
              <a:buAutoNum type="arabicPeriod"/>
            </a:pPr>
            <a:r>
              <a:rPr b="1" lang="en-US"/>
              <a:t>Brachial </a:t>
            </a:r>
            <a:endParaRPr b="1"/>
          </a:p>
          <a:p>
            <a:pPr indent="-342900" lvl="1" marL="914400" rtl="0" algn="l">
              <a:spcBef>
                <a:spcPts val="0"/>
              </a:spcBef>
              <a:spcAft>
                <a:spcPts val="0"/>
              </a:spcAft>
              <a:buSzPts val="1800"/>
              <a:buAutoNum type="alphaLcPeriod"/>
            </a:pPr>
            <a:r>
              <a:rPr lang="en-US"/>
              <a:t>slow rising </a:t>
            </a:r>
            <a:endParaRPr/>
          </a:p>
          <a:p>
            <a:pPr indent="-342900" lvl="1" marL="914400" rtl="0" algn="l">
              <a:spcBef>
                <a:spcPts val="0"/>
              </a:spcBef>
              <a:spcAft>
                <a:spcPts val="0"/>
              </a:spcAft>
              <a:buSzPts val="1800"/>
              <a:buAutoNum type="alphaLcPeriod"/>
            </a:pPr>
            <a:r>
              <a:rPr lang="en-US"/>
              <a:t>bounding </a:t>
            </a:r>
            <a:endParaRPr/>
          </a:p>
          <a:p>
            <a:pPr indent="-342900" lvl="1" marL="914400" rtl="0" algn="l">
              <a:spcBef>
                <a:spcPts val="0"/>
              </a:spcBef>
              <a:spcAft>
                <a:spcPts val="0"/>
              </a:spcAft>
              <a:buSzPts val="1800"/>
              <a:buAutoNum type="alphaLcPeriod"/>
            </a:pPr>
            <a:r>
              <a:rPr lang="en-US"/>
              <a:t>thready </a:t>
            </a:r>
            <a:endParaRPr/>
          </a:p>
          <a:p>
            <a:pPr indent="-342900" lvl="0" marL="457200" rtl="0" algn="l">
              <a:spcBef>
                <a:spcPts val="0"/>
              </a:spcBef>
              <a:spcAft>
                <a:spcPts val="0"/>
              </a:spcAft>
              <a:buSzPts val="1800"/>
              <a:buAutoNum type="arabicPeriod"/>
            </a:pPr>
            <a:r>
              <a:rPr b="1" lang="en-US"/>
              <a:t>carotid</a:t>
            </a:r>
            <a:r>
              <a:rPr lang="en-US"/>
              <a:t> - auscultate before palpating </a:t>
            </a:r>
            <a:endParaRPr/>
          </a:p>
          <a:p>
            <a:pPr indent="-342900" lvl="1" marL="914400" rtl="0" algn="l">
              <a:spcBef>
                <a:spcPts val="0"/>
              </a:spcBef>
              <a:spcAft>
                <a:spcPts val="0"/>
              </a:spcAft>
              <a:buSzPts val="1800"/>
              <a:buAutoNum type="alphaLcPeriod"/>
            </a:pPr>
            <a:r>
              <a:rPr lang="en-US"/>
              <a:t>presence of bruit </a:t>
            </a:r>
            <a:endParaRPr/>
          </a:p>
          <a:p>
            <a:pPr indent="-323850" lvl="0" marL="914400" rtl="0" algn="l">
              <a:spcBef>
                <a:spcPts val="0"/>
              </a:spcBef>
              <a:spcAft>
                <a:spcPts val="0"/>
              </a:spcAft>
              <a:buSzPts val="1500"/>
              <a:buChar char="-"/>
            </a:pPr>
            <a:r>
              <a:rPr lang="en-US" sz="2500"/>
              <a:t>ask the patient to hold their breath</a:t>
            </a:r>
            <a:endParaRPr sz="2500"/>
          </a:p>
          <a:p>
            <a:pPr indent="0" lvl="0" marL="0" rtl="0" algn="l">
              <a:spcBef>
                <a:spcPts val="1000"/>
              </a:spcBef>
              <a:spcAft>
                <a:spcPts val="0"/>
              </a:spcAft>
              <a:buNone/>
            </a:pPr>
            <a:r>
              <a:t/>
            </a:r>
            <a:endParaRPr sz="2500"/>
          </a:p>
        </p:txBody>
      </p:sp>
      <p:pic>
        <p:nvPicPr>
          <p:cNvPr id="171" name="Google Shape;171;g13a6cbb7f54_0_32"/>
          <p:cNvPicPr preferRelativeResize="0"/>
          <p:nvPr/>
        </p:nvPicPr>
        <p:blipFill>
          <a:blip r:embed="rId3">
            <a:alphaModFix/>
          </a:blip>
          <a:stretch>
            <a:fillRect/>
          </a:stretch>
        </p:blipFill>
        <p:spPr>
          <a:xfrm>
            <a:off x="6611650" y="514525"/>
            <a:ext cx="2923125" cy="2338500"/>
          </a:xfrm>
          <a:prstGeom prst="rect">
            <a:avLst/>
          </a:prstGeom>
          <a:noFill/>
          <a:ln>
            <a:noFill/>
          </a:ln>
        </p:spPr>
      </p:pic>
      <p:pic>
        <p:nvPicPr>
          <p:cNvPr id="172" name="Google Shape;172;g13a6cbb7f54_0_32"/>
          <p:cNvPicPr preferRelativeResize="0"/>
          <p:nvPr/>
        </p:nvPicPr>
        <p:blipFill>
          <a:blip r:embed="rId4">
            <a:alphaModFix/>
          </a:blip>
          <a:stretch>
            <a:fillRect/>
          </a:stretch>
        </p:blipFill>
        <p:spPr>
          <a:xfrm>
            <a:off x="9790975" y="514525"/>
            <a:ext cx="2083036" cy="2338500"/>
          </a:xfrm>
          <a:prstGeom prst="rect">
            <a:avLst/>
          </a:prstGeom>
          <a:noFill/>
          <a:ln>
            <a:noFill/>
          </a:ln>
        </p:spPr>
      </p:pic>
      <p:pic>
        <p:nvPicPr>
          <p:cNvPr id="173" name="Google Shape;173;g13a6cbb7f54_0_32"/>
          <p:cNvPicPr preferRelativeResize="0"/>
          <p:nvPr/>
        </p:nvPicPr>
        <p:blipFill>
          <a:blip r:embed="rId5">
            <a:alphaModFix/>
          </a:blip>
          <a:stretch>
            <a:fillRect/>
          </a:stretch>
        </p:blipFill>
        <p:spPr>
          <a:xfrm>
            <a:off x="7214575" y="2971800"/>
            <a:ext cx="4479726" cy="2463600"/>
          </a:xfrm>
          <a:prstGeom prst="rect">
            <a:avLst/>
          </a:prstGeom>
          <a:noFill/>
          <a:ln>
            <a:noFill/>
          </a:ln>
        </p:spPr>
      </p:pic>
      <p:pic>
        <p:nvPicPr>
          <p:cNvPr id="174" name="Google Shape;174;g13a6cbb7f54_0_32"/>
          <p:cNvPicPr preferRelativeResize="0"/>
          <p:nvPr/>
        </p:nvPicPr>
        <p:blipFill>
          <a:blip r:embed="rId6">
            <a:alphaModFix/>
          </a:blip>
          <a:stretch>
            <a:fillRect/>
          </a:stretch>
        </p:blipFill>
        <p:spPr>
          <a:xfrm>
            <a:off x="6907175" y="4819950"/>
            <a:ext cx="2332075" cy="1865675"/>
          </a:xfrm>
          <a:prstGeom prst="rect">
            <a:avLst/>
          </a:prstGeom>
          <a:noFill/>
          <a:ln>
            <a:noFill/>
          </a:ln>
        </p:spPr>
      </p:pic>
      <p:sp>
        <p:nvSpPr>
          <p:cNvPr id="175" name="Google Shape;175;g13a6cbb7f54_0_32"/>
          <p:cNvSpPr txBox="1"/>
          <p:nvPr/>
        </p:nvSpPr>
        <p:spPr>
          <a:xfrm>
            <a:off x="9326125" y="5435400"/>
            <a:ext cx="1938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Image Sources:</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Medline plus</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emap</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Geeky medics</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mount sinai </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13a6cbb7f54_0_84"/>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2" name="Google Shape;182;g13a6cbb7f54_0_84"/>
          <p:cNvSpPr txBox="1"/>
          <p:nvPr>
            <p:ph type="title"/>
          </p:nvPr>
        </p:nvSpPr>
        <p:spPr>
          <a:xfrm>
            <a:off x="722500" y="2397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Blood pressure </a:t>
            </a:r>
            <a:endParaRPr>
              <a:solidFill>
                <a:schemeClr val="lt1"/>
              </a:solidFill>
            </a:endParaRPr>
          </a:p>
        </p:txBody>
      </p:sp>
      <p:sp>
        <p:nvSpPr>
          <p:cNvPr id="183" name="Google Shape;183;g13a6cbb7f54_0_84"/>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Should</a:t>
            </a:r>
            <a:r>
              <a:rPr lang="en-US"/>
              <a:t> be done in both arms, lying and standing </a:t>
            </a:r>
            <a:endParaRPr/>
          </a:p>
          <a:p>
            <a:pPr indent="-342900" lvl="0" marL="457200" rtl="0" algn="l">
              <a:spcBef>
                <a:spcPts val="0"/>
              </a:spcBef>
              <a:spcAft>
                <a:spcPts val="0"/>
              </a:spcAft>
              <a:buSzPts val="1800"/>
              <a:buChar char="-"/>
            </a:pPr>
            <a:r>
              <a:rPr lang="en-US"/>
              <a:t>looking for </a:t>
            </a:r>
            <a:endParaRPr/>
          </a:p>
          <a:p>
            <a:pPr indent="-342900" lvl="1" marL="914400" rtl="0" algn="l">
              <a:spcBef>
                <a:spcPts val="0"/>
              </a:spcBef>
              <a:spcAft>
                <a:spcPts val="0"/>
              </a:spcAft>
              <a:buSzPts val="1800"/>
              <a:buChar char="-"/>
            </a:pPr>
            <a:r>
              <a:rPr lang="en-US"/>
              <a:t>hypertension &gt;140/90</a:t>
            </a:r>
            <a:endParaRPr/>
          </a:p>
          <a:p>
            <a:pPr indent="-342900" lvl="1" marL="914400" rtl="0" algn="l">
              <a:spcBef>
                <a:spcPts val="0"/>
              </a:spcBef>
              <a:spcAft>
                <a:spcPts val="0"/>
              </a:spcAft>
              <a:buSzPts val="1800"/>
              <a:buChar char="-"/>
            </a:pPr>
            <a:r>
              <a:rPr lang="en-US"/>
              <a:t>hypotension &lt;90/60</a:t>
            </a:r>
            <a:endParaRPr/>
          </a:p>
          <a:p>
            <a:pPr indent="-342900" lvl="1" marL="914400" rtl="0" algn="l">
              <a:spcBef>
                <a:spcPts val="0"/>
              </a:spcBef>
              <a:spcAft>
                <a:spcPts val="0"/>
              </a:spcAft>
              <a:buSzPts val="1800"/>
              <a:buChar char="-"/>
            </a:pPr>
            <a:r>
              <a:rPr lang="en-US"/>
              <a:t>narrow pulse </a:t>
            </a:r>
            <a:r>
              <a:rPr lang="en-US"/>
              <a:t>pressure</a:t>
            </a:r>
            <a:r>
              <a:rPr lang="en-US"/>
              <a:t> &lt;25mmHg </a:t>
            </a:r>
            <a:r>
              <a:rPr lang="en-US"/>
              <a:t>difference</a:t>
            </a:r>
            <a:r>
              <a:rPr lang="en-US"/>
              <a:t> between systolic and diastolic</a:t>
            </a:r>
            <a:endParaRPr/>
          </a:p>
          <a:p>
            <a:pPr indent="-342900" lvl="1" marL="914400" rtl="0" algn="l">
              <a:spcBef>
                <a:spcPts val="0"/>
              </a:spcBef>
              <a:spcAft>
                <a:spcPts val="0"/>
              </a:spcAft>
              <a:buSzPts val="1800"/>
              <a:buChar char="-"/>
            </a:pPr>
            <a:r>
              <a:rPr lang="en-US"/>
              <a:t>wide pulse pressure &gt;100mmHg difference between systolic and diastolic </a:t>
            </a:r>
            <a:endParaRPr/>
          </a:p>
          <a:p>
            <a:pPr indent="-342900" lvl="1" marL="914400" rtl="0" algn="l">
              <a:spcBef>
                <a:spcPts val="0"/>
              </a:spcBef>
              <a:spcAft>
                <a:spcPts val="0"/>
              </a:spcAft>
              <a:buSzPts val="1800"/>
              <a:buChar char="-"/>
            </a:pPr>
            <a:r>
              <a:rPr lang="en-US"/>
              <a:t>Difference between arms </a:t>
            </a:r>
            <a:endParaRPr/>
          </a:p>
          <a:p>
            <a:pPr indent="-342900" lvl="1" marL="914400" rtl="0" algn="l">
              <a:spcBef>
                <a:spcPts val="0"/>
              </a:spcBef>
              <a:spcAft>
                <a:spcPts val="0"/>
              </a:spcAft>
              <a:buSzPts val="1800"/>
              <a:buChar char="-"/>
            </a:pPr>
            <a:r>
              <a:rPr lang="en-US"/>
              <a:t>postural/orthostatic hypotension - difference of 20mmHg between systolic readings when sitting and standing </a:t>
            </a:r>
            <a:endParaRPr/>
          </a:p>
          <a:p>
            <a:pPr indent="-342900" lvl="0" marL="457200" rtl="0" algn="l">
              <a:spcBef>
                <a:spcPts val="0"/>
              </a:spcBef>
              <a:spcAft>
                <a:spcPts val="0"/>
              </a:spcAft>
              <a:buClr>
                <a:srgbClr val="9900FF"/>
              </a:buClr>
              <a:buSzPts val="1800"/>
              <a:buChar char="-"/>
            </a:pPr>
            <a:r>
              <a:rPr b="1" lang="en-US">
                <a:solidFill>
                  <a:srgbClr val="9900FF"/>
                </a:solidFill>
              </a:rPr>
              <a:t>This is something you do not typically </a:t>
            </a:r>
            <a:r>
              <a:rPr b="1" lang="en-US">
                <a:solidFill>
                  <a:srgbClr val="9900FF"/>
                </a:solidFill>
              </a:rPr>
              <a:t>carry out</a:t>
            </a:r>
            <a:r>
              <a:rPr b="1" lang="en-US">
                <a:solidFill>
                  <a:srgbClr val="9900FF"/>
                </a:solidFill>
              </a:rPr>
              <a:t> in the OSCE but you should state you would do this </a:t>
            </a:r>
            <a:endParaRPr b="1">
              <a:solidFill>
                <a:srgbClr val="9900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
      <a:dk1>
        <a:srgbClr val="000000"/>
      </a:dk1>
      <a:lt1>
        <a:srgbClr val="F8F4E4"/>
      </a:lt1>
      <a:dk2>
        <a:srgbClr val="44546A"/>
      </a:dk2>
      <a:lt2>
        <a:srgbClr val="F8F4E4"/>
      </a:lt2>
      <a:accent1>
        <a:srgbClr val="D7B5C6"/>
      </a:accent1>
      <a:accent2>
        <a:srgbClr val="9A8AFA"/>
      </a:accent2>
      <a:accent3>
        <a:srgbClr val="E9D1F7"/>
      </a:accent3>
      <a:accent4>
        <a:srgbClr val="8496B0"/>
      </a:accent4>
      <a:accent5>
        <a:srgbClr val="48A1FA"/>
      </a:accent5>
      <a:accent6>
        <a:srgbClr val="F7CBAC"/>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