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Radley"/>
      <p:regular r:id="rId26"/>
      <p: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JxJLh7oNqJT5UqAtSBi3uP75I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dley-regular.fntdata"/><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font" Target="fonts/Radley-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8" name="Google Shape;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bdadd614f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3bdadd614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13bdadd614f_0_45: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3bdadd614f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3bdadd614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13bdadd614f_0_52: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bdadd614f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3bdadd614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cardio causes of syncope - postural hypotension (dizziness, from lying to standing), arrhythmias (palpitation, feels strange, during exercise, cardiac fhx), aortic stenosis (collapse on exertion, SOB on exertion) </a:t>
            </a:r>
            <a:endParaRPr/>
          </a:p>
        </p:txBody>
      </p:sp>
      <p:sp>
        <p:nvSpPr>
          <p:cNvPr id="185" name="Google Shape;185;g13bdadd614f_0_59: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bdadd614f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3bdadd614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13bdadd614f_0_66: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3bdadd614f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3bdadd614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13bdadd614f_0_74: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3bdadd614f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3bdadd614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13bdadd614f_0_83: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3bdadd614f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3bdadd614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alcohol can cause AF, cardiomyopathy, HTN and tachycardia </a:t>
            </a:r>
            <a:endParaRPr/>
          </a:p>
          <a:p>
            <a:pPr indent="0" lvl="0" marL="0" rtl="0" algn="l">
              <a:spcBef>
                <a:spcPts val="0"/>
              </a:spcBef>
              <a:spcAft>
                <a:spcPts val="0"/>
              </a:spcAft>
              <a:buNone/>
            </a:pPr>
            <a:r>
              <a:t/>
            </a:r>
            <a:endParaRPr/>
          </a:p>
        </p:txBody>
      </p:sp>
      <p:sp>
        <p:nvSpPr>
          <p:cNvPr id="219" name="Google Shape;219;g13bdadd614f_0_90: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3bdadd614f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3bdadd614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13bdadd614f_0_97: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3bdadd614f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3bdadd614f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Remember that you only have 7 minutes. Some patients will be told to go off in tangents deliberately and give ‘irrelevant’ information, practice interrupting and keeping them on track. You are leading this consultation, not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found it helpful to learn ‘tell tale signs’. They’re not really trying to trick you, so if you can recognise characteristic signs and symptoms of conditions it’ll make history taking and giving differentials much easier - every mark counts. Patients may throw a couple of red herrings in their histories so stay switched on and make sure to explore all differentials you can think of as a way to demonstrate your thought process and diagnose based on elimination. </a:t>
            </a:r>
            <a:endParaRPr/>
          </a:p>
        </p:txBody>
      </p:sp>
      <p:sp>
        <p:nvSpPr>
          <p:cNvPr id="239" name="Google Shape;239;g13bdadd614f_0_108: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46" name="Google Shape;24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3: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97" name="Google Shape;97;p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6" name="Google Shape;25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6" name="Google Shape;26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5" name="Google Shape;10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bdadd614f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bdadd614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13bdadd614f_0_38: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bdadd614f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3bdadd61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3bdadd614f_0_9: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bdadd614f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bdadd614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1625" lvl="0" marL="596900" rtl="0" algn="l">
              <a:lnSpc>
                <a:spcPct val="115000"/>
              </a:lnSpc>
              <a:spcBef>
                <a:spcPts val="0"/>
              </a:spcBef>
              <a:spcAft>
                <a:spcPts val="0"/>
              </a:spcAft>
              <a:buClr>
                <a:srgbClr val="424040"/>
              </a:buClr>
              <a:buSzPts val="1150"/>
              <a:buFont typeface="Arial"/>
              <a:buChar char="●"/>
            </a:pPr>
            <a:r>
              <a:rPr b="1" lang="en-US" sz="1150">
                <a:solidFill>
                  <a:srgbClr val="424040"/>
                </a:solidFill>
                <a:highlight>
                  <a:srgbClr val="F0F8FF"/>
                </a:highlight>
                <a:latin typeface="Arial"/>
                <a:ea typeface="Arial"/>
                <a:cs typeface="Arial"/>
                <a:sym typeface="Arial"/>
              </a:rPr>
              <a:t>Chest pain</a:t>
            </a:r>
            <a:r>
              <a:rPr lang="en-US" sz="1150">
                <a:solidFill>
                  <a:srgbClr val="424040"/>
                </a:solidFill>
                <a:highlight>
                  <a:srgbClr val="F0F8FF"/>
                </a:highlight>
                <a:latin typeface="Arial"/>
                <a:ea typeface="Arial"/>
                <a:cs typeface="Arial"/>
                <a:sym typeface="Arial"/>
              </a:rPr>
              <a:t>: typically central or left-sided (e.g. pericarditis) and may radiate to the left arm and jaw (e.g. acute coronary syndrome). In some cases, patients having a myocardial infarction may complain of neck pain rather than chest pain.</a:t>
            </a:r>
            <a:endParaRPr sz="1150">
              <a:solidFill>
                <a:srgbClr val="424040"/>
              </a:solidFill>
              <a:highlight>
                <a:srgbClr val="F0F8FF"/>
              </a:highlight>
              <a:latin typeface="Arial"/>
              <a:ea typeface="Arial"/>
              <a:cs typeface="Arial"/>
              <a:sym typeface="Arial"/>
            </a:endParaRPr>
          </a:p>
          <a:p>
            <a:pPr indent="-301625" lvl="0" marL="596900" rtl="0" algn="l">
              <a:lnSpc>
                <a:spcPct val="115000"/>
              </a:lnSpc>
              <a:spcBef>
                <a:spcPts val="0"/>
              </a:spcBef>
              <a:spcAft>
                <a:spcPts val="0"/>
              </a:spcAft>
              <a:buClr>
                <a:srgbClr val="424040"/>
              </a:buClr>
              <a:buSzPts val="1150"/>
              <a:buFont typeface="Arial"/>
              <a:buChar char="●"/>
            </a:pPr>
            <a:r>
              <a:rPr b="1" lang="en-US" sz="1150">
                <a:solidFill>
                  <a:srgbClr val="424040"/>
                </a:solidFill>
                <a:highlight>
                  <a:srgbClr val="F0F8FF"/>
                </a:highlight>
                <a:latin typeface="Arial"/>
                <a:ea typeface="Arial"/>
                <a:cs typeface="Arial"/>
                <a:sym typeface="Arial"/>
              </a:rPr>
              <a:t>Dyspnoea</a:t>
            </a:r>
            <a:r>
              <a:rPr lang="en-US" sz="1150">
                <a:solidFill>
                  <a:srgbClr val="424040"/>
                </a:solidFill>
                <a:highlight>
                  <a:srgbClr val="F0F8FF"/>
                </a:highlight>
                <a:latin typeface="Arial"/>
                <a:ea typeface="Arial"/>
                <a:cs typeface="Arial"/>
                <a:sym typeface="Arial"/>
              </a:rPr>
              <a:t>: shortness of breath which may be exertional, related to lying down (orthopnoea) or wake the patient from sleep (paroxysmal nocturnal dyspnoea).</a:t>
            </a:r>
            <a:endParaRPr sz="1150">
              <a:solidFill>
                <a:srgbClr val="424040"/>
              </a:solidFill>
              <a:highlight>
                <a:srgbClr val="F0F8FF"/>
              </a:highlight>
              <a:latin typeface="Arial"/>
              <a:ea typeface="Arial"/>
              <a:cs typeface="Arial"/>
              <a:sym typeface="Arial"/>
            </a:endParaRPr>
          </a:p>
          <a:p>
            <a:pPr indent="-301625" lvl="0" marL="596900" rtl="0" algn="l">
              <a:lnSpc>
                <a:spcPct val="115000"/>
              </a:lnSpc>
              <a:spcBef>
                <a:spcPts val="0"/>
              </a:spcBef>
              <a:spcAft>
                <a:spcPts val="0"/>
              </a:spcAft>
              <a:buClr>
                <a:srgbClr val="424040"/>
              </a:buClr>
              <a:buSzPts val="1150"/>
              <a:buFont typeface="Arial"/>
              <a:buChar char="●"/>
            </a:pPr>
            <a:r>
              <a:rPr b="1" lang="en-US" sz="1150">
                <a:solidFill>
                  <a:srgbClr val="424040"/>
                </a:solidFill>
                <a:highlight>
                  <a:srgbClr val="F0F8FF"/>
                </a:highlight>
                <a:latin typeface="Arial"/>
                <a:ea typeface="Arial"/>
                <a:cs typeface="Arial"/>
                <a:sym typeface="Arial"/>
              </a:rPr>
              <a:t>Palpitations</a:t>
            </a:r>
            <a:r>
              <a:rPr lang="en-US" sz="1150">
                <a:solidFill>
                  <a:srgbClr val="424040"/>
                </a:solidFill>
                <a:highlight>
                  <a:srgbClr val="F0F8FF"/>
                </a:highlight>
                <a:latin typeface="Arial"/>
                <a:ea typeface="Arial"/>
                <a:cs typeface="Arial"/>
                <a:sym typeface="Arial"/>
              </a:rPr>
              <a:t>: a sensation of a fast-beating, fluttering or pounding heart that may feel regular or irregular. It can be useful to ask the patient to tap out the rhythm to assess its regularity.</a:t>
            </a:r>
            <a:endParaRPr sz="1150">
              <a:solidFill>
                <a:srgbClr val="424040"/>
              </a:solidFill>
              <a:highlight>
                <a:srgbClr val="F0F8FF"/>
              </a:highlight>
              <a:latin typeface="Arial"/>
              <a:ea typeface="Arial"/>
              <a:cs typeface="Arial"/>
              <a:sym typeface="Arial"/>
            </a:endParaRPr>
          </a:p>
          <a:p>
            <a:pPr indent="-301625" lvl="0" marL="596900" rtl="0" algn="l">
              <a:lnSpc>
                <a:spcPct val="115000"/>
              </a:lnSpc>
              <a:spcBef>
                <a:spcPts val="0"/>
              </a:spcBef>
              <a:spcAft>
                <a:spcPts val="0"/>
              </a:spcAft>
              <a:buClr>
                <a:srgbClr val="424040"/>
              </a:buClr>
              <a:buSzPts val="1150"/>
              <a:buFont typeface="Arial"/>
              <a:buChar char="●"/>
            </a:pPr>
            <a:r>
              <a:rPr b="1" lang="en-US" sz="1150">
                <a:solidFill>
                  <a:srgbClr val="424040"/>
                </a:solidFill>
                <a:highlight>
                  <a:srgbClr val="F0F8FF"/>
                </a:highlight>
                <a:latin typeface="Arial"/>
                <a:ea typeface="Arial"/>
                <a:cs typeface="Arial"/>
                <a:sym typeface="Arial"/>
              </a:rPr>
              <a:t>Syncope</a:t>
            </a:r>
            <a:r>
              <a:rPr lang="en-US" sz="1150">
                <a:solidFill>
                  <a:srgbClr val="424040"/>
                </a:solidFill>
                <a:highlight>
                  <a:srgbClr val="F0F8FF"/>
                </a:highlight>
                <a:latin typeface="Arial"/>
                <a:ea typeface="Arial"/>
                <a:cs typeface="Arial"/>
                <a:sym typeface="Arial"/>
              </a:rPr>
              <a:t>: rapid onset loss of consciousness (LOC) secondary to reduced cerebral perfusion. The LOC is typically short in duration with the patient recovering spontaneously. Syncope may be associated with sudden changes in posture (e.g. postural hypotension), exertion (e.g. aortic stenosis) or occur randomly (e.g. arrhythmia).</a:t>
            </a:r>
            <a:endParaRPr sz="1150">
              <a:solidFill>
                <a:srgbClr val="424040"/>
              </a:solidFill>
              <a:highlight>
                <a:srgbClr val="F0F8FF"/>
              </a:highlight>
              <a:latin typeface="Arial"/>
              <a:ea typeface="Arial"/>
              <a:cs typeface="Arial"/>
              <a:sym typeface="Arial"/>
            </a:endParaRPr>
          </a:p>
          <a:p>
            <a:pPr indent="-301625" lvl="0" marL="596900" rtl="0" algn="l">
              <a:lnSpc>
                <a:spcPct val="115000"/>
              </a:lnSpc>
              <a:spcBef>
                <a:spcPts val="0"/>
              </a:spcBef>
              <a:spcAft>
                <a:spcPts val="0"/>
              </a:spcAft>
              <a:buClr>
                <a:srgbClr val="424040"/>
              </a:buClr>
              <a:buSzPts val="1150"/>
              <a:buFont typeface="Arial"/>
              <a:buChar char="●"/>
            </a:pPr>
            <a:r>
              <a:rPr b="1" lang="en-US" sz="1150">
                <a:solidFill>
                  <a:srgbClr val="424040"/>
                </a:solidFill>
                <a:highlight>
                  <a:srgbClr val="F0F8FF"/>
                </a:highlight>
                <a:latin typeface="Arial"/>
                <a:ea typeface="Arial"/>
                <a:cs typeface="Arial"/>
                <a:sym typeface="Arial"/>
              </a:rPr>
              <a:t>Oedema</a:t>
            </a:r>
            <a:r>
              <a:rPr lang="en-US" sz="1150">
                <a:solidFill>
                  <a:srgbClr val="424040"/>
                </a:solidFill>
                <a:highlight>
                  <a:srgbClr val="F0F8FF"/>
                </a:highlight>
                <a:latin typeface="Arial"/>
                <a:ea typeface="Arial"/>
                <a:cs typeface="Arial"/>
                <a:sym typeface="Arial"/>
              </a:rPr>
              <a:t>: fluid retention in the tissues which may be peripheral (e.g. pedal oedema) or central (e.g. sacral oedema). In the context of a cardiovascular history, the cause of oedema is most likely to be congestive heart failure or a side effect of medications such as amlodipine.</a:t>
            </a:r>
            <a:endParaRPr sz="1150">
              <a:solidFill>
                <a:srgbClr val="424040"/>
              </a:solidFill>
              <a:highlight>
                <a:srgbClr val="F0F8FF"/>
              </a:highlight>
              <a:latin typeface="Arial"/>
              <a:ea typeface="Arial"/>
              <a:cs typeface="Arial"/>
              <a:sym typeface="Arial"/>
            </a:endParaRPr>
          </a:p>
          <a:p>
            <a:pPr indent="-301625" lvl="0" marL="596900" rtl="0" algn="l">
              <a:lnSpc>
                <a:spcPct val="115000"/>
              </a:lnSpc>
              <a:spcBef>
                <a:spcPts val="0"/>
              </a:spcBef>
              <a:spcAft>
                <a:spcPts val="0"/>
              </a:spcAft>
              <a:buClr>
                <a:srgbClr val="424040"/>
              </a:buClr>
              <a:buSzPts val="1150"/>
              <a:buFont typeface="Arial"/>
              <a:buChar char="●"/>
            </a:pPr>
            <a:r>
              <a:rPr b="1" lang="en-US" sz="1150">
                <a:solidFill>
                  <a:srgbClr val="424040"/>
                </a:solidFill>
                <a:highlight>
                  <a:srgbClr val="F0F8FF"/>
                </a:highlight>
                <a:latin typeface="Arial"/>
                <a:ea typeface="Arial"/>
                <a:cs typeface="Arial"/>
                <a:sym typeface="Arial"/>
              </a:rPr>
              <a:t>Intermittent claudication</a:t>
            </a:r>
            <a:r>
              <a:rPr lang="en-US" sz="1150">
                <a:solidFill>
                  <a:srgbClr val="424040"/>
                </a:solidFill>
                <a:highlight>
                  <a:srgbClr val="F0F8FF"/>
                </a:highlight>
                <a:latin typeface="Arial"/>
                <a:ea typeface="Arial"/>
                <a:cs typeface="Arial"/>
                <a:sym typeface="Arial"/>
              </a:rPr>
              <a:t>: muscle pain, typically in the calf, that develops during mild exertion and resolves upon resting. Intermittent claudication is caused by inadequate arterial supply secondary to peripheral vascular disease.</a:t>
            </a:r>
            <a:endParaRPr sz="1150">
              <a:solidFill>
                <a:srgbClr val="424040"/>
              </a:solidFill>
              <a:highlight>
                <a:srgbClr val="F0F8FF"/>
              </a:highlight>
              <a:latin typeface="Arial"/>
              <a:ea typeface="Arial"/>
              <a:cs typeface="Arial"/>
              <a:sym typeface="Arial"/>
            </a:endParaRPr>
          </a:p>
          <a:p>
            <a:pPr indent="-301625" lvl="0" marL="596900" rtl="0" algn="l">
              <a:lnSpc>
                <a:spcPct val="115000"/>
              </a:lnSpc>
              <a:spcBef>
                <a:spcPts val="0"/>
              </a:spcBef>
              <a:spcAft>
                <a:spcPts val="0"/>
              </a:spcAft>
              <a:buClr>
                <a:srgbClr val="424040"/>
              </a:buClr>
              <a:buSzPts val="1150"/>
              <a:buFont typeface="Arial"/>
              <a:buChar char="●"/>
            </a:pPr>
            <a:r>
              <a:rPr b="1" lang="en-US" sz="1150">
                <a:solidFill>
                  <a:srgbClr val="424040"/>
                </a:solidFill>
                <a:highlight>
                  <a:srgbClr val="F0F8FF"/>
                </a:highlight>
                <a:latin typeface="Arial"/>
                <a:ea typeface="Arial"/>
                <a:cs typeface="Arial"/>
                <a:sym typeface="Arial"/>
              </a:rPr>
              <a:t>Systemic symptoms</a:t>
            </a:r>
            <a:r>
              <a:rPr lang="en-US" sz="1150">
                <a:solidFill>
                  <a:srgbClr val="424040"/>
                </a:solidFill>
                <a:highlight>
                  <a:srgbClr val="F0F8FF"/>
                </a:highlight>
                <a:latin typeface="Arial"/>
                <a:ea typeface="Arial"/>
                <a:cs typeface="Arial"/>
                <a:sym typeface="Arial"/>
              </a:rPr>
              <a:t>: these can include fatigue (e.g. congestive heart failure), fever (e.g. pericarditis, endocarditis), weight loss (e.g. endocarditis, atrial myxoma) and weight gain (e.g. congestive heart failure).</a:t>
            </a:r>
            <a:endParaRPr sz="1150">
              <a:solidFill>
                <a:srgbClr val="424040"/>
              </a:solidFill>
              <a:highlight>
                <a:srgbClr val="F0F8FF"/>
              </a:highlight>
              <a:latin typeface="Arial"/>
              <a:ea typeface="Arial"/>
              <a:cs typeface="Arial"/>
              <a:sym typeface="Arial"/>
            </a:endParaRPr>
          </a:p>
          <a:p>
            <a:pPr indent="0" lvl="0" marL="0" rtl="0" algn="l">
              <a:spcBef>
                <a:spcPts val="2200"/>
              </a:spcBef>
              <a:spcAft>
                <a:spcPts val="0"/>
              </a:spcAft>
              <a:buNone/>
            </a:pPr>
            <a:r>
              <a:t/>
            </a:r>
            <a:endParaRPr/>
          </a:p>
        </p:txBody>
      </p:sp>
      <p:sp>
        <p:nvSpPr>
          <p:cNvPr id="134" name="Google Shape;134;g13bdadd614f_0_17: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3bdadd614f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3bdadd614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knife like, </a:t>
            </a:r>
            <a:r>
              <a:rPr lang="en-US"/>
              <a:t>aggravated</a:t>
            </a:r>
            <a:r>
              <a:rPr lang="en-US"/>
              <a:t> by breathing → PE</a:t>
            </a:r>
            <a:endParaRPr/>
          </a:p>
        </p:txBody>
      </p:sp>
      <p:sp>
        <p:nvSpPr>
          <p:cNvPr id="143" name="Google Shape;143;g13bdadd614f_0_24: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c15a7c72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3c15a7c7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13c15a7c72f_0_0: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bdadd614f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bdadd614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3bdadd614f_0_31: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1"/>
          <p:cNvSpPr/>
          <p:nvPr>
            <p:ph idx="2" type="pic"/>
          </p:nvPr>
        </p:nvSpPr>
        <p:spPr>
          <a:xfrm>
            <a:off x="5183188" y="987425"/>
            <a:ext cx="6172200" cy="4873625"/>
          </a:xfrm>
          <a:prstGeom prst="rect">
            <a:avLst/>
          </a:prstGeom>
          <a:noFill/>
          <a:ln>
            <a:noFill/>
          </a:ln>
        </p:spPr>
      </p:sp>
      <p:sp>
        <p:nvSpPr>
          <p:cNvPr id="70" name="Google Shape;70;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6" name="Google Shape;16;p22"/>
          <p:cNvPicPr preferRelativeResize="0"/>
          <p:nvPr/>
        </p:nvPicPr>
        <p:blipFill rotWithShape="1">
          <a:blip r:embed="rId1">
            <a:alphaModFix/>
          </a:blip>
          <a:srcRect b="0" l="0" r="0" t="0"/>
          <a:stretch/>
        </p:blipFill>
        <p:spPr>
          <a:xfrm>
            <a:off x="304800" y="5612873"/>
            <a:ext cx="1023223" cy="102658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nvSpPr>
        <p:spPr>
          <a:xfrm>
            <a:off x="5401733" y="5046132"/>
            <a:ext cx="1744133" cy="62939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600" u="none" cap="none" strike="noStrike">
              <a:solidFill>
                <a:schemeClr val="dk1"/>
              </a:solidFill>
              <a:latin typeface="Radley"/>
              <a:ea typeface="Radley"/>
              <a:cs typeface="Radley"/>
              <a:sym typeface="Radley"/>
            </a:endParaRPr>
          </a:p>
        </p:txBody>
      </p:sp>
      <p:sp>
        <p:nvSpPr>
          <p:cNvPr id="91" name="Google Shape;91;p2"/>
          <p:cNvSpPr txBox="1"/>
          <p:nvPr/>
        </p:nvSpPr>
        <p:spPr>
          <a:xfrm>
            <a:off x="5061475" y="5675530"/>
            <a:ext cx="2734500" cy="646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293267"/>
                </a:solidFill>
                <a:latin typeface="Calibri"/>
                <a:ea typeface="Calibri"/>
                <a:cs typeface="Calibri"/>
                <a:sym typeface="Calibri"/>
              </a:rPr>
              <a:t>2022/2023</a:t>
            </a:r>
            <a:endParaRPr b="1" i="0" sz="3200" u="none" cap="none" strike="noStrike">
              <a:solidFill>
                <a:srgbClr val="293267"/>
              </a:solidFill>
              <a:latin typeface="Calibri"/>
              <a:ea typeface="Calibri"/>
              <a:cs typeface="Calibri"/>
              <a:sym typeface="Calibri"/>
            </a:endParaRPr>
          </a:p>
        </p:txBody>
      </p:sp>
      <p:pic>
        <p:nvPicPr>
          <p:cNvPr id="92" name="Google Shape;92;p2"/>
          <p:cNvPicPr preferRelativeResize="0"/>
          <p:nvPr/>
        </p:nvPicPr>
        <p:blipFill rotWithShape="1">
          <a:blip r:embed="rId3">
            <a:alphaModFix/>
          </a:blip>
          <a:srcRect b="0" l="0" r="0" t="0"/>
          <a:stretch/>
        </p:blipFill>
        <p:spPr>
          <a:xfrm>
            <a:off x="3999633" y="450064"/>
            <a:ext cx="4192731" cy="4192731"/>
          </a:xfrm>
          <a:prstGeom prst="rect">
            <a:avLst/>
          </a:prstGeom>
          <a:noFill/>
          <a:ln>
            <a:noFill/>
          </a:ln>
        </p:spPr>
      </p:pic>
      <p:pic>
        <p:nvPicPr>
          <p:cNvPr descr="A picture containing text&#10;&#10;Description automatically generated" id="93" name="Google Shape;93;p2"/>
          <p:cNvPicPr preferRelativeResize="0"/>
          <p:nvPr/>
        </p:nvPicPr>
        <p:blipFill rotWithShape="1">
          <a:blip r:embed="rId4">
            <a:alphaModFix/>
          </a:blip>
          <a:srcRect b="0" l="0" r="0" t="0"/>
          <a:stretch/>
        </p:blipFill>
        <p:spPr>
          <a:xfrm>
            <a:off x="2358035" y="-875912"/>
            <a:ext cx="7475929" cy="74759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3bdadd614f_0_45"/>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0" name="Google Shape;170;g13bdadd614f_0_45"/>
          <p:cNvSpPr txBox="1"/>
          <p:nvPr>
            <p:ph type="title"/>
          </p:nvPr>
        </p:nvSpPr>
        <p:spPr>
          <a:xfrm>
            <a:off x="838200" y="3101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Questions</a:t>
            </a:r>
            <a:r>
              <a:rPr lang="en-US">
                <a:solidFill>
                  <a:schemeClr val="lt1"/>
                </a:solidFill>
              </a:rPr>
              <a:t> for exercise tolerance</a:t>
            </a:r>
            <a:endParaRPr>
              <a:solidFill>
                <a:schemeClr val="lt1"/>
              </a:solidFill>
            </a:endParaRPr>
          </a:p>
        </p:txBody>
      </p:sp>
      <p:sp>
        <p:nvSpPr>
          <p:cNvPr id="171" name="Google Shape;171;g13bdadd614f_0_4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How far can you walk on the flat before needing to stop?</a:t>
            </a:r>
            <a:endParaRPr/>
          </a:p>
          <a:p>
            <a:pPr indent="-342900" lvl="0" marL="457200" rtl="0" algn="l">
              <a:spcBef>
                <a:spcPts val="0"/>
              </a:spcBef>
              <a:spcAft>
                <a:spcPts val="0"/>
              </a:spcAft>
              <a:buSzPts val="1800"/>
              <a:buChar char="-"/>
            </a:pPr>
            <a:r>
              <a:rPr lang="en-US"/>
              <a:t>What limits how far you walk ( chest pain, leg pain, out of breath?)</a:t>
            </a:r>
            <a:endParaRPr/>
          </a:p>
          <a:p>
            <a:pPr indent="-342900" lvl="0" marL="457200" rtl="0" algn="l">
              <a:spcBef>
                <a:spcPts val="0"/>
              </a:spcBef>
              <a:spcAft>
                <a:spcPts val="0"/>
              </a:spcAft>
              <a:buSzPts val="1800"/>
              <a:buChar char="-"/>
            </a:pPr>
            <a:r>
              <a:rPr lang="en-US"/>
              <a:t>Do you have SOB when walking up hills/stairs</a:t>
            </a:r>
            <a:endParaRPr/>
          </a:p>
          <a:p>
            <a:pPr indent="-342900" lvl="0" marL="457200" rtl="0" algn="l">
              <a:spcBef>
                <a:spcPts val="0"/>
              </a:spcBef>
              <a:spcAft>
                <a:spcPts val="0"/>
              </a:spcAft>
              <a:buSzPts val="1800"/>
              <a:buChar char="-"/>
            </a:pPr>
            <a:r>
              <a:rPr lang="en-US"/>
              <a:t>How long ago did you notice this?</a:t>
            </a:r>
            <a:endParaRPr/>
          </a:p>
          <a:p>
            <a:pPr indent="-342900" lvl="0" marL="457200" rtl="0" algn="l">
              <a:spcBef>
                <a:spcPts val="0"/>
              </a:spcBef>
              <a:spcAft>
                <a:spcPts val="0"/>
              </a:spcAft>
              <a:buSzPts val="1800"/>
              <a:buChar char="-"/>
            </a:pPr>
            <a:r>
              <a:rPr lang="en-US"/>
              <a:t>Has it gotten worse suddenly or gradually</a:t>
            </a:r>
            <a:endParaRPr/>
          </a:p>
          <a:p>
            <a:pPr indent="-342900" lvl="0" marL="457200" rtl="0" algn="l">
              <a:spcBef>
                <a:spcPts val="0"/>
              </a:spcBef>
              <a:spcAft>
                <a:spcPts val="0"/>
              </a:spcAft>
              <a:buSzPts val="1800"/>
              <a:buChar char="-"/>
            </a:pPr>
            <a:r>
              <a:rPr lang="en-US"/>
              <a:t>What could you do previously </a:t>
            </a:r>
            <a:endParaRPr/>
          </a:p>
        </p:txBody>
      </p:sp>
      <p:pic>
        <p:nvPicPr>
          <p:cNvPr id="172" name="Google Shape;172;g13bdadd614f_0_45"/>
          <p:cNvPicPr preferRelativeResize="0"/>
          <p:nvPr/>
        </p:nvPicPr>
        <p:blipFill>
          <a:blip r:embed="rId3">
            <a:alphaModFix/>
          </a:blip>
          <a:stretch>
            <a:fillRect/>
          </a:stretch>
        </p:blipFill>
        <p:spPr>
          <a:xfrm>
            <a:off x="9800323" y="3955951"/>
            <a:ext cx="2073676" cy="27763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3bdadd614f_0_52"/>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9" name="Google Shape;179;g13bdadd614f_0_5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Palpitations</a:t>
            </a:r>
            <a:r>
              <a:rPr lang="en-US"/>
              <a:t> </a:t>
            </a:r>
            <a:endParaRPr/>
          </a:p>
        </p:txBody>
      </p:sp>
      <p:sp>
        <p:nvSpPr>
          <p:cNvPr id="180" name="Google Shape;180;g13bdadd614f_0_5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Have you had any palpitations? (funny feelings in your chest/heart racing/skipping a beat)</a:t>
            </a:r>
            <a:endParaRPr/>
          </a:p>
          <a:p>
            <a:pPr indent="-342900" lvl="0" marL="457200" rtl="0" algn="l">
              <a:spcBef>
                <a:spcPts val="0"/>
              </a:spcBef>
              <a:spcAft>
                <a:spcPts val="0"/>
              </a:spcAft>
              <a:buSzPts val="1800"/>
              <a:buChar char="-"/>
            </a:pPr>
            <a:r>
              <a:rPr lang="en-US"/>
              <a:t>Does </a:t>
            </a:r>
            <a:r>
              <a:rPr lang="en-US"/>
              <a:t>anything</a:t>
            </a:r>
            <a:r>
              <a:rPr lang="en-US"/>
              <a:t> provoke this?</a:t>
            </a:r>
            <a:endParaRPr/>
          </a:p>
          <a:p>
            <a:pPr indent="-342900" lvl="0" marL="457200" rtl="0" algn="l">
              <a:spcBef>
                <a:spcPts val="0"/>
              </a:spcBef>
              <a:spcAft>
                <a:spcPts val="0"/>
              </a:spcAft>
              <a:buSzPts val="1800"/>
              <a:buChar char="-"/>
            </a:pPr>
            <a:r>
              <a:rPr lang="en-US"/>
              <a:t>Does it start suddenly or build up gradually?</a:t>
            </a:r>
            <a:endParaRPr/>
          </a:p>
          <a:p>
            <a:pPr indent="-342900" lvl="0" marL="457200" rtl="0" algn="l">
              <a:spcBef>
                <a:spcPts val="0"/>
              </a:spcBef>
              <a:spcAft>
                <a:spcPts val="0"/>
              </a:spcAft>
              <a:buSzPts val="1800"/>
              <a:buChar char="-"/>
            </a:pPr>
            <a:r>
              <a:rPr lang="en-US"/>
              <a:t>Does it stop suddenly or gradually, how long does it last?</a:t>
            </a:r>
            <a:endParaRPr/>
          </a:p>
          <a:p>
            <a:pPr indent="-342900" lvl="0" marL="457200" rtl="0" algn="l">
              <a:spcBef>
                <a:spcPts val="0"/>
              </a:spcBef>
              <a:spcAft>
                <a:spcPts val="0"/>
              </a:spcAft>
              <a:buSzPts val="1800"/>
              <a:buChar char="-"/>
            </a:pPr>
            <a:r>
              <a:rPr lang="en-US"/>
              <a:t>Do you experience any other symptoms when this happens?</a:t>
            </a:r>
            <a:endParaRPr/>
          </a:p>
          <a:p>
            <a:pPr indent="-342900" lvl="0" marL="457200" rtl="0" algn="l">
              <a:spcBef>
                <a:spcPts val="0"/>
              </a:spcBef>
              <a:spcAft>
                <a:spcPts val="0"/>
              </a:spcAft>
              <a:buSzPts val="1800"/>
              <a:buChar char="-"/>
            </a:pPr>
            <a:r>
              <a:rPr lang="en-US"/>
              <a:t>Can you describe or tap out the rhythm?</a:t>
            </a:r>
            <a:endParaRPr/>
          </a:p>
        </p:txBody>
      </p:sp>
      <p:pic>
        <p:nvPicPr>
          <p:cNvPr id="181" name="Google Shape;181;g13bdadd614f_0_52"/>
          <p:cNvPicPr preferRelativeResize="0"/>
          <p:nvPr/>
        </p:nvPicPr>
        <p:blipFill>
          <a:blip r:embed="rId3">
            <a:alphaModFix/>
          </a:blip>
          <a:stretch>
            <a:fillRect/>
          </a:stretch>
        </p:blipFill>
        <p:spPr>
          <a:xfrm>
            <a:off x="9360250" y="4025800"/>
            <a:ext cx="2573675" cy="2573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3bdadd614f_0_59"/>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8" name="Google Shape;188;g13bdadd614f_0_59"/>
          <p:cNvSpPr txBox="1"/>
          <p:nvPr>
            <p:ph type="title"/>
          </p:nvPr>
        </p:nvSpPr>
        <p:spPr>
          <a:xfrm>
            <a:off x="838200" y="239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Dizziness and </a:t>
            </a:r>
            <a:r>
              <a:rPr lang="en-US">
                <a:solidFill>
                  <a:schemeClr val="lt1"/>
                </a:solidFill>
              </a:rPr>
              <a:t>Syncope</a:t>
            </a:r>
            <a:r>
              <a:rPr lang="en-US"/>
              <a:t> </a:t>
            </a:r>
            <a:endParaRPr/>
          </a:p>
        </p:txBody>
      </p:sp>
      <p:sp>
        <p:nvSpPr>
          <p:cNvPr id="189" name="Google Shape;189;g13bdadd614f_0_5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b="1" lang="en-US"/>
              <a:t>B</a:t>
            </a:r>
            <a:r>
              <a:rPr b="1" lang="en-US"/>
              <a:t>efore</a:t>
            </a:r>
            <a:r>
              <a:rPr lang="en-US"/>
              <a:t> → warning signs, circumstance, pre-ictal symptoms, headache?</a:t>
            </a:r>
            <a:endParaRPr/>
          </a:p>
          <a:p>
            <a:pPr indent="-342900" lvl="0" marL="457200" rtl="0" algn="l">
              <a:spcBef>
                <a:spcPts val="0"/>
              </a:spcBef>
              <a:spcAft>
                <a:spcPts val="0"/>
              </a:spcAft>
              <a:buSzPts val="1800"/>
              <a:buChar char="-"/>
            </a:pPr>
            <a:r>
              <a:rPr b="1" lang="en-US"/>
              <a:t>D</a:t>
            </a:r>
            <a:r>
              <a:rPr b="1" lang="en-US"/>
              <a:t>uring</a:t>
            </a:r>
            <a:r>
              <a:rPr lang="en-US"/>
              <a:t> → duration, loss of consciousness, movement (floppy/fit), </a:t>
            </a:r>
            <a:r>
              <a:rPr lang="en-US"/>
              <a:t>incontinence</a:t>
            </a:r>
            <a:r>
              <a:rPr lang="en-US"/>
              <a:t>, tongue biting, complexion</a:t>
            </a:r>
            <a:endParaRPr/>
          </a:p>
          <a:p>
            <a:pPr indent="-342900" lvl="0" marL="457200" rtl="0" algn="l">
              <a:spcBef>
                <a:spcPts val="0"/>
              </a:spcBef>
              <a:spcAft>
                <a:spcPts val="0"/>
              </a:spcAft>
              <a:buSzPts val="1800"/>
              <a:buChar char="-"/>
            </a:pPr>
            <a:r>
              <a:rPr b="1" lang="en-US"/>
              <a:t>After</a:t>
            </a:r>
            <a:r>
              <a:rPr lang="en-US"/>
              <a:t> → amnesia, muscle pain/neck stiffness, fatigue, confusion, injuries</a:t>
            </a:r>
            <a:endParaRPr/>
          </a:p>
          <a:p>
            <a:pPr indent="-342900" lvl="0" marL="457200" rtl="0" algn="l">
              <a:spcBef>
                <a:spcPts val="0"/>
              </a:spcBef>
              <a:spcAft>
                <a:spcPts val="0"/>
              </a:spcAft>
              <a:buSzPts val="1800"/>
              <a:buChar char="-"/>
            </a:pPr>
            <a:r>
              <a:rPr lang="en-US"/>
              <a:t>has is happened before? how frequent is it?</a:t>
            </a:r>
            <a:endParaRPr/>
          </a:p>
          <a:p>
            <a:pPr indent="-342900" lvl="0" marL="457200" rtl="0" algn="l">
              <a:spcBef>
                <a:spcPts val="0"/>
              </a:spcBef>
              <a:spcAft>
                <a:spcPts val="0"/>
              </a:spcAft>
              <a:buSzPts val="1800"/>
              <a:buChar char="-"/>
            </a:pPr>
            <a:r>
              <a:rPr lang="en-US"/>
              <a:t>medication </a:t>
            </a:r>
            <a:r>
              <a:rPr lang="en-US"/>
              <a:t>history</a:t>
            </a:r>
            <a:r>
              <a:rPr lang="en-US"/>
              <a:t> </a:t>
            </a:r>
            <a:endParaRPr/>
          </a:p>
          <a:p>
            <a:pPr indent="-342900" lvl="0" marL="457200" rtl="0" algn="l">
              <a:spcBef>
                <a:spcPts val="0"/>
              </a:spcBef>
              <a:spcAft>
                <a:spcPts val="0"/>
              </a:spcAft>
              <a:buSzPts val="1800"/>
              <a:buChar char="-"/>
            </a:pPr>
            <a:r>
              <a:rPr lang="en-US"/>
              <a:t>chest pain, palpitations, SOB/wheeze, cough, sputum, leg swelling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3bdadd614f_0_66"/>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6" name="Google Shape;196;g13bdadd614f_0_66"/>
          <p:cNvSpPr txBox="1"/>
          <p:nvPr>
            <p:ph type="title"/>
          </p:nvPr>
        </p:nvSpPr>
        <p:spPr>
          <a:xfrm>
            <a:off x="838200" y="1483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medical history</a:t>
            </a:r>
            <a:endParaRPr>
              <a:solidFill>
                <a:schemeClr val="lt1"/>
              </a:solidFill>
            </a:endParaRPr>
          </a:p>
        </p:txBody>
      </p:sp>
      <p:sp>
        <p:nvSpPr>
          <p:cNvPr id="197" name="Google Shape;197;g13bdadd614f_0_66"/>
          <p:cNvSpPr txBox="1"/>
          <p:nvPr>
            <p:ph idx="1" type="body"/>
          </p:nvPr>
        </p:nvSpPr>
        <p:spPr>
          <a:xfrm>
            <a:off x="838200" y="1825625"/>
            <a:ext cx="58860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similar episodes</a:t>
            </a:r>
            <a:endParaRPr/>
          </a:p>
          <a:p>
            <a:pPr indent="-342900" lvl="0" marL="457200" rtl="0" algn="l">
              <a:spcBef>
                <a:spcPts val="0"/>
              </a:spcBef>
              <a:spcAft>
                <a:spcPts val="0"/>
              </a:spcAft>
              <a:buSzPts val="1800"/>
              <a:buChar char="-"/>
            </a:pPr>
            <a:r>
              <a:rPr lang="en-US"/>
              <a:t>previous diagnoses</a:t>
            </a:r>
            <a:endParaRPr/>
          </a:p>
          <a:p>
            <a:pPr indent="-342900" lvl="0" marL="457200" rtl="0" algn="l">
              <a:spcBef>
                <a:spcPts val="0"/>
              </a:spcBef>
              <a:spcAft>
                <a:spcPts val="0"/>
              </a:spcAft>
              <a:buSzPts val="1800"/>
              <a:buChar char="-"/>
            </a:pPr>
            <a:r>
              <a:rPr lang="en-US"/>
              <a:t>treatments and response to treatment </a:t>
            </a:r>
            <a:endParaRPr/>
          </a:p>
          <a:p>
            <a:pPr indent="-342900" lvl="0" marL="457200" rtl="0" algn="l">
              <a:spcBef>
                <a:spcPts val="0"/>
              </a:spcBef>
              <a:spcAft>
                <a:spcPts val="0"/>
              </a:spcAft>
              <a:buSzPts val="1800"/>
              <a:buChar char="-"/>
            </a:pPr>
            <a:r>
              <a:rPr lang="en-US"/>
              <a:t>previous surgery</a:t>
            </a:r>
            <a:endParaRPr/>
          </a:p>
        </p:txBody>
      </p:sp>
      <p:sp>
        <p:nvSpPr>
          <p:cNvPr id="198" name="Google Shape;198;g13bdadd614f_0_66"/>
          <p:cNvSpPr txBox="1"/>
          <p:nvPr/>
        </p:nvSpPr>
        <p:spPr>
          <a:xfrm>
            <a:off x="6823175" y="1775525"/>
            <a:ext cx="4066500" cy="4451400"/>
          </a:xfrm>
          <a:prstGeom prst="rect">
            <a:avLst/>
          </a:prstGeom>
          <a:noFill/>
          <a:ln>
            <a:noFill/>
          </a:ln>
        </p:spPr>
        <p:txBody>
          <a:bodyPr anchorCtr="0" anchor="t" bIns="91425" lIns="91425" spcFirstLastPara="1" rIns="91425" wrap="square" tIns="91425">
            <a:spAutoFit/>
          </a:bodyPr>
          <a:lstStyle/>
          <a:p>
            <a:pPr indent="-342900" lvl="0" marL="457200" rtl="0" algn="l">
              <a:lnSpc>
                <a:spcPct val="90000"/>
              </a:lnSpc>
              <a:spcBef>
                <a:spcPts val="1000"/>
              </a:spcBef>
              <a:spcAft>
                <a:spcPts val="0"/>
              </a:spcAft>
              <a:buClr>
                <a:schemeClr val="dk1"/>
              </a:buClr>
              <a:buSzPts val="1800"/>
              <a:buChar char="-"/>
            </a:pPr>
            <a:r>
              <a:rPr lang="en-US" sz="2800">
                <a:solidFill>
                  <a:schemeClr val="dk1"/>
                </a:solidFill>
                <a:latin typeface="Calibri"/>
                <a:ea typeface="Calibri"/>
                <a:cs typeface="Calibri"/>
                <a:sym typeface="Calibri"/>
              </a:rPr>
              <a:t>hypertension</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hypercholesterolemia </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anaemia </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diabetes</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angina </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MI</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TIA</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peripheral vascular disease</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cardiac failure </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rheumatic fever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3bdadd614f_0_74"/>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5" name="Google Shape;205;g13bdadd614f_0_74"/>
          <p:cNvSpPr txBox="1"/>
          <p:nvPr>
            <p:ph type="title"/>
          </p:nvPr>
        </p:nvSpPr>
        <p:spPr>
          <a:xfrm>
            <a:off x="838200" y="239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Family history</a:t>
            </a:r>
            <a:endParaRPr>
              <a:solidFill>
                <a:schemeClr val="lt1"/>
              </a:solidFill>
            </a:endParaRPr>
          </a:p>
        </p:txBody>
      </p:sp>
      <p:sp>
        <p:nvSpPr>
          <p:cNvPr id="206" name="Google Shape;206;g13bdadd614f_0_7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history of…before age 65:</a:t>
            </a:r>
            <a:endParaRPr/>
          </a:p>
          <a:p>
            <a:pPr indent="-342900" lvl="1" marL="914400" rtl="0" algn="l">
              <a:spcBef>
                <a:spcPts val="0"/>
              </a:spcBef>
              <a:spcAft>
                <a:spcPts val="0"/>
              </a:spcAft>
              <a:buSzPts val="1800"/>
              <a:buChar char="-"/>
            </a:pPr>
            <a:r>
              <a:rPr lang="en-US"/>
              <a:t>ischaemic heart </a:t>
            </a:r>
            <a:r>
              <a:rPr lang="en-US"/>
              <a:t>disease</a:t>
            </a:r>
            <a:endParaRPr/>
          </a:p>
          <a:p>
            <a:pPr indent="-342900" lvl="1" marL="914400" rtl="0" algn="l">
              <a:spcBef>
                <a:spcPts val="0"/>
              </a:spcBef>
              <a:spcAft>
                <a:spcPts val="0"/>
              </a:spcAft>
              <a:buSzPts val="1800"/>
              <a:buChar char="-"/>
            </a:pPr>
            <a:r>
              <a:rPr lang="en-US"/>
              <a:t>cerebrovascular event </a:t>
            </a:r>
            <a:endParaRPr/>
          </a:p>
          <a:p>
            <a:pPr indent="-342900" lvl="0" marL="457200" rtl="0" algn="l">
              <a:spcBef>
                <a:spcPts val="0"/>
              </a:spcBef>
              <a:spcAft>
                <a:spcPts val="0"/>
              </a:spcAft>
              <a:buSzPts val="1800"/>
              <a:buChar char="-"/>
            </a:pPr>
            <a:r>
              <a:rPr lang="en-US"/>
              <a:t>diabetes </a:t>
            </a:r>
            <a:endParaRPr/>
          </a:p>
          <a:p>
            <a:pPr indent="-342900" lvl="0" marL="457200" rtl="0" algn="l">
              <a:spcBef>
                <a:spcPts val="0"/>
              </a:spcBef>
              <a:spcAft>
                <a:spcPts val="0"/>
              </a:spcAft>
              <a:buSzPts val="1800"/>
              <a:buChar char="-"/>
            </a:pPr>
            <a:r>
              <a:rPr lang="en-US"/>
              <a:t>vascular</a:t>
            </a:r>
            <a:r>
              <a:rPr lang="en-US"/>
              <a:t> events such as TIA, stroke</a:t>
            </a:r>
            <a:endParaRPr/>
          </a:p>
          <a:p>
            <a:pPr indent="-342900" lvl="0" marL="457200" rtl="0" algn="l">
              <a:spcBef>
                <a:spcPts val="0"/>
              </a:spcBef>
              <a:spcAft>
                <a:spcPts val="0"/>
              </a:spcAft>
              <a:buSzPts val="1800"/>
              <a:buChar char="-"/>
            </a:pPr>
            <a:r>
              <a:rPr lang="en-US"/>
              <a:t>Thyroid disease, autoimmune disease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3bdadd614f_0_83"/>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3" name="Google Shape;213;g13bdadd614f_0_83"/>
          <p:cNvSpPr txBox="1"/>
          <p:nvPr>
            <p:ph type="title"/>
          </p:nvPr>
        </p:nvSpPr>
        <p:spPr>
          <a:xfrm>
            <a:off x="838200" y="1483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Drug history</a:t>
            </a:r>
            <a:endParaRPr>
              <a:solidFill>
                <a:schemeClr val="lt1"/>
              </a:solidFill>
            </a:endParaRPr>
          </a:p>
        </p:txBody>
      </p:sp>
      <p:sp>
        <p:nvSpPr>
          <p:cNvPr id="214" name="Google Shape;214;g13bdadd614f_0_8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D</a:t>
            </a:r>
            <a:r>
              <a:rPr lang="en-US"/>
              <a:t>on't</a:t>
            </a:r>
            <a:r>
              <a:rPr lang="en-US"/>
              <a:t> forget to ask about any known allergies or sensitivities</a:t>
            </a:r>
            <a:endParaRPr/>
          </a:p>
          <a:p>
            <a:pPr indent="-342900" lvl="0" marL="457200" rtl="0" algn="l">
              <a:spcBef>
                <a:spcPts val="0"/>
              </a:spcBef>
              <a:spcAft>
                <a:spcPts val="0"/>
              </a:spcAft>
              <a:buSzPts val="1800"/>
              <a:buChar char="-"/>
            </a:pPr>
            <a:r>
              <a:rPr lang="en-US"/>
              <a:t>Antihypertensive drugs</a:t>
            </a:r>
            <a:endParaRPr/>
          </a:p>
          <a:p>
            <a:pPr indent="-342900" lvl="0" marL="457200" rtl="0" algn="l">
              <a:spcBef>
                <a:spcPts val="0"/>
              </a:spcBef>
              <a:spcAft>
                <a:spcPts val="0"/>
              </a:spcAft>
              <a:buSzPts val="1800"/>
              <a:buChar char="-"/>
            </a:pPr>
            <a:r>
              <a:rPr lang="en-US"/>
              <a:t>Antiplatelets and anticoagulants </a:t>
            </a:r>
            <a:endParaRPr/>
          </a:p>
          <a:p>
            <a:pPr indent="-342900" lvl="0" marL="457200" rtl="0" algn="l">
              <a:spcBef>
                <a:spcPts val="0"/>
              </a:spcBef>
              <a:spcAft>
                <a:spcPts val="0"/>
              </a:spcAft>
              <a:buSzPts val="1800"/>
              <a:buChar char="-"/>
            </a:pPr>
            <a:r>
              <a:rPr lang="en-US"/>
              <a:t>Over the counter medication such as aspirin, NSAIDs etc</a:t>
            </a:r>
            <a:endParaRPr/>
          </a:p>
          <a:p>
            <a:pPr indent="-342900" lvl="0" marL="457200" rtl="0" algn="l">
              <a:spcBef>
                <a:spcPts val="0"/>
              </a:spcBef>
              <a:spcAft>
                <a:spcPts val="0"/>
              </a:spcAft>
              <a:buSzPts val="1800"/>
              <a:buChar char="-"/>
            </a:pPr>
            <a:r>
              <a:rPr lang="en-US"/>
              <a:t>Drugs with cardiac side effects</a:t>
            </a:r>
            <a:endParaRPr/>
          </a:p>
          <a:p>
            <a:pPr indent="-342900" lvl="1" marL="914400" rtl="0" algn="l">
              <a:spcBef>
                <a:spcPts val="0"/>
              </a:spcBef>
              <a:spcAft>
                <a:spcPts val="0"/>
              </a:spcAft>
              <a:buSzPts val="1800"/>
              <a:buChar char="-"/>
            </a:pPr>
            <a:r>
              <a:rPr lang="en-US"/>
              <a:t>corticosteroids (HTN and fluid retention)</a:t>
            </a:r>
            <a:endParaRPr/>
          </a:p>
          <a:p>
            <a:pPr indent="-342900" lvl="1" marL="914400" rtl="0" algn="l">
              <a:spcBef>
                <a:spcPts val="0"/>
              </a:spcBef>
              <a:spcAft>
                <a:spcPts val="0"/>
              </a:spcAft>
              <a:buSzPts val="1800"/>
              <a:buChar char="-"/>
            </a:pPr>
            <a:r>
              <a:rPr lang="en-US"/>
              <a:t>drugs causing sinus tachycardia (salbutamol, theophylline, nifedipine, thyroxine)</a:t>
            </a:r>
            <a:endParaRPr/>
          </a:p>
          <a:p>
            <a:pPr indent="0" lvl="0" marL="0" rtl="0" algn="l">
              <a:spcBef>
                <a:spcPts val="1000"/>
              </a:spcBef>
              <a:spcAft>
                <a:spcPts val="0"/>
              </a:spcAft>
              <a:buNone/>
            </a:pPr>
            <a:r>
              <a:t/>
            </a:r>
            <a:endParaRPr/>
          </a:p>
        </p:txBody>
      </p:sp>
      <p:pic>
        <p:nvPicPr>
          <p:cNvPr id="215" name="Google Shape;215;g13bdadd614f_0_83"/>
          <p:cNvPicPr preferRelativeResize="0"/>
          <p:nvPr/>
        </p:nvPicPr>
        <p:blipFill>
          <a:blip r:embed="rId3">
            <a:alphaModFix/>
          </a:blip>
          <a:stretch>
            <a:fillRect/>
          </a:stretch>
        </p:blipFill>
        <p:spPr>
          <a:xfrm>
            <a:off x="8684424" y="4491623"/>
            <a:ext cx="3421601" cy="2366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3bdadd614f_0_90"/>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2" name="Google Shape;222;g13bdadd614f_0_90"/>
          <p:cNvSpPr txBox="1"/>
          <p:nvPr>
            <p:ph type="title"/>
          </p:nvPr>
        </p:nvSpPr>
        <p:spPr>
          <a:xfrm>
            <a:off x="838200" y="239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Social History</a:t>
            </a:r>
            <a:endParaRPr>
              <a:solidFill>
                <a:schemeClr val="lt1"/>
              </a:solidFill>
            </a:endParaRPr>
          </a:p>
        </p:txBody>
      </p:sp>
      <p:sp>
        <p:nvSpPr>
          <p:cNvPr id="223" name="Google Shape;223;g13bdadd614f_0_9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Smoking - pack years</a:t>
            </a:r>
            <a:endParaRPr/>
          </a:p>
          <a:p>
            <a:pPr indent="-342900" lvl="0" marL="457200" rtl="0" algn="l">
              <a:spcBef>
                <a:spcPts val="0"/>
              </a:spcBef>
              <a:spcAft>
                <a:spcPts val="0"/>
              </a:spcAft>
              <a:buSzPts val="1800"/>
              <a:buChar char="-"/>
            </a:pPr>
            <a:r>
              <a:rPr lang="en-US"/>
              <a:t>Alcohol - units, how often </a:t>
            </a:r>
            <a:endParaRPr/>
          </a:p>
          <a:p>
            <a:pPr indent="-342900" lvl="0" marL="457200" rtl="0" algn="l">
              <a:spcBef>
                <a:spcPts val="0"/>
              </a:spcBef>
              <a:spcAft>
                <a:spcPts val="0"/>
              </a:spcAft>
              <a:buSzPts val="1800"/>
              <a:buChar char="-"/>
            </a:pPr>
            <a:r>
              <a:rPr lang="en-US"/>
              <a:t>Recreational drug use </a:t>
            </a:r>
            <a:endParaRPr/>
          </a:p>
          <a:p>
            <a:pPr indent="-342900" lvl="0" marL="457200" rtl="0" algn="l">
              <a:spcBef>
                <a:spcPts val="0"/>
              </a:spcBef>
              <a:spcAft>
                <a:spcPts val="0"/>
              </a:spcAft>
              <a:buSzPts val="1800"/>
              <a:buChar char="-"/>
            </a:pPr>
            <a:r>
              <a:rPr lang="en-US"/>
              <a:t>Occupation</a:t>
            </a:r>
            <a:endParaRPr/>
          </a:p>
          <a:p>
            <a:pPr indent="-342900" lvl="0" marL="457200" rtl="0" algn="l">
              <a:spcBef>
                <a:spcPts val="0"/>
              </a:spcBef>
              <a:spcAft>
                <a:spcPts val="0"/>
              </a:spcAft>
              <a:buSzPts val="1800"/>
              <a:buChar char="-"/>
            </a:pPr>
            <a:r>
              <a:rPr lang="en-US"/>
              <a:t>Stress</a:t>
            </a:r>
            <a:endParaRPr/>
          </a:p>
          <a:p>
            <a:pPr indent="-342900" lvl="0" marL="457200" rtl="0" algn="l">
              <a:spcBef>
                <a:spcPts val="0"/>
              </a:spcBef>
              <a:spcAft>
                <a:spcPts val="0"/>
              </a:spcAft>
              <a:buSzPts val="1800"/>
              <a:buChar char="-"/>
            </a:pPr>
            <a:r>
              <a:rPr lang="en-US"/>
              <a:t>Diet</a:t>
            </a:r>
            <a:endParaRPr/>
          </a:p>
          <a:p>
            <a:pPr indent="-342900" lvl="0" marL="457200" rtl="0" algn="l">
              <a:spcBef>
                <a:spcPts val="0"/>
              </a:spcBef>
              <a:spcAft>
                <a:spcPts val="0"/>
              </a:spcAft>
              <a:buSzPts val="1800"/>
              <a:buChar char="-"/>
            </a:pPr>
            <a:r>
              <a:rPr lang="en-US"/>
              <a:t>Independance level </a:t>
            </a:r>
            <a:endParaRPr/>
          </a:p>
        </p:txBody>
      </p:sp>
      <p:pic>
        <p:nvPicPr>
          <p:cNvPr id="224" name="Google Shape;224;g13bdadd614f_0_90"/>
          <p:cNvPicPr preferRelativeResize="0"/>
          <p:nvPr/>
        </p:nvPicPr>
        <p:blipFill>
          <a:blip r:embed="rId3">
            <a:alphaModFix/>
          </a:blip>
          <a:stretch>
            <a:fillRect/>
          </a:stretch>
        </p:blipFill>
        <p:spPr>
          <a:xfrm>
            <a:off x="8676750" y="3050314"/>
            <a:ext cx="1760351" cy="1901826"/>
          </a:xfrm>
          <a:prstGeom prst="rect">
            <a:avLst/>
          </a:prstGeom>
          <a:noFill/>
          <a:ln>
            <a:noFill/>
          </a:ln>
        </p:spPr>
      </p:pic>
      <p:pic>
        <p:nvPicPr>
          <p:cNvPr id="225" name="Google Shape;225;g13bdadd614f_0_90"/>
          <p:cNvPicPr preferRelativeResize="0"/>
          <p:nvPr/>
        </p:nvPicPr>
        <p:blipFill>
          <a:blip r:embed="rId4">
            <a:alphaModFix/>
          </a:blip>
          <a:stretch>
            <a:fillRect/>
          </a:stretch>
        </p:blipFill>
        <p:spPr>
          <a:xfrm>
            <a:off x="9753499" y="3997872"/>
            <a:ext cx="1300350" cy="2553850"/>
          </a:xfrm>
          <a:prstGeom prst="rect">
            <a:avLst/>
          </a:prstGeom>
          <a:noFill/>
          <a:ln>
            <a:noFill/>
          </a:ln>
        </p:spPr>
      </p:pic>
      <p:pic>
        <p:nvPicPr>
          <p:cNvPr id="226" name="Google Shape;226;g13bdadd614f_0_90"/>
          <p:cNvPicPr preferRelativeResize="0"/>
          <p:nvPr/>
        </p:nvPicPr>
        <p:blipFill>
          <a:blip r:embed="rId5">
            <a:alphaModFix/>
          </a:blip>
          <a:stretch>
            <a:fillRect/>
          </a:stretch>
        </p:blipFill>
        <p:spPr>
          <a:xfrm>
            <a:off x="8236850" y="4508650"/>
            <a:ext cx="1760351" cy="17603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3bdadd614f_0_97"/>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3" name="Google Shape;233;g13bdadd614f_0_9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ICE</a:t>
            </a:r>
            <a:endParaRPr>
              <a:solidFill>
                <a:schemeClr val="lt1"/>
              </a:solidFill>
            </a:endParaRPr>
          </a:p>
        </p:txBody>
      </p:sp>
      <p:sp>
        <p:nvSpPr>
          <p:cNvPr id="234" name="Google Shape;234;g13bdadd614f_0_9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Ideas - does the patient have any ideas of what they think it is?</a:t>
            </a:r>
            <a:endParaRPr/>
          </a:p>
          <a:p>
            <a:pPr indent="-342900" lvl="0" marL="457200" rtl="0" algn="l">
              <a:spcBef>
                <a:spcPts val="0"/>
              </a:spcBef>
              <a:spcAft>
                <a:spcPts val="0"/>
              </a:spcAft>
              <a:buSzPts val="1800"/>
              <a:buChar char="-"/>
            </a:pPr>
            <a:r>
              <a:rPr lang="en-US"/>
              <a:t>Concerns - what are the specifically worried about?</a:t>
            </a:r>
            <a:endParaRPr/>
          </a:p>
          <a:p>
            <a:pPr indent="-342900" lvl="0" marL="457200" rtl="0" algn="l">
              <a:spcBef>
                <a:spcPts val="0"/>
              </a:spcBef>
              <a:spcAft>
                <a:spcPts val="0"/>
              </a:spcAft>
              <a:buSzPts val="1800"/>
              <a:buChar char="-"/>
            </a:pPr>
            <a:r>
              <a:rPr lang="en-US"/>
              <a:t>E</a:t>
            </a:r>
            <a:r>
              <a:rPr lang="en-US"/>
              <a:t>xpectations</a:t>
            </a:r>
            <a:r>
              <a:rPr lang="en-US"/>
              <a:t> - what were they hoping to get out of the consultation today?</a:t>
            </a:r>
            <a:endParaRPr/>
          </a:p>
        </p:txBody>
      </p:sp>
      <p:pic>
        <p:nvPicPr>
          <p:cNvPr id="235" name="Google Shape;235;g13bdadd614f_0_97"/>
          <p:cNvPicPr preferRelativeResize="0"/>
          <p:nvPr/>
        </p:nvPicPr>
        <p:blipFill>
          <a:blip r:embed="rId3">
            <a:alphaModFix/>
          </a:blip>
          <a:stretch>
            <a:fillRect/>
          </a:stretch>
        </p:blipFill>
        <p:spPr>
          <a:xfrm>
            <a:off x="8576255" y="3509100"/>
            <a:ext cx="3615750" cy="39063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3bdadd614f_0_108"/>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2" name="Google Shape;242;g13bdadd614f_0_108"/>
          <p:cNvSpPr txBox="1"/>
          <p:nvPr>
            <p:ph type="title"/>
          </p:nvPr>
        </p:nvSpPr>
        <p:spPr>
          <a:xfrm>
            <a:off x="831600" y="1483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Tips</a:t>
            </a:r>
            <a:r>
              <a:rPr lang="en-US"/>
              <a:t> </a:t>
            </a:r>
            <a:endParaRPr/>
          </a:p>
        </p:txBody>
      </p:sp>
      <p:sp>
        <p:nvSpPr>
          <p:cNvPr id="243" name="Google Shape;243;g13bdadd614f_0_10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Keep a general </a:t>
            </a:r>
            <a:r>
              <a:rPr b="1" lang="en-US"/>
              <a:t>structure </a:t>
            </a:r>
            <a:r>
              <a:rPr lang="en-US"/>
              <a:t>to your history, but allow the patient to lead you in it</a:t>
            </a:r>
            <a:endParaRPr/>
          </a:p>
          <a:p>
            <a:pPr indent="-342900" lvl="0" marL="457200" rtl="0" algn="l">
              <a:spcBef>
                <a:spcPts val="0"/>
              </a:spcBef>
              <a:spcAft>
                <a:spcPts val="0"/>
              </a:spcAft>
              <a:buSzPts val="1800"/>
              <a:buChar char="-"/>
            </a:pPr>
            <a:r>
              <a:rPr lang="en-US"/>
              <a:t>remember</a:t>
            </a:r>
            <a:r>
              <a:rPr lang="en-US"/>
              <a:t> </a:t>
            </a:r>
            <a:r>
              <a:rPr b="1" lang="en-US"/>
              <a:t>patient terminology</a:t>
            </a:r>
            <a:r>
              <a:rPr lang="en-US"/>
              <a:t>, e.g. they may not class chest tightness as a pain </a:t>
            </a:r>
            <a:endParaRPr/>
          </a:p>
          <a:p>
            <a:pPr indent="-342900" lvl="0" marL="457200" rtl="0" algn="l">
              <a:spcBef>
                <a:spcPts val="0"/>
              </a:spcBef>
              <a:spcAft>
                <a:spcPts val="0"/>
              </a:spcAft>
              <a:buSzPts val="1800"/>
              <a:buChar char="-"/>
            </a:pPr>
            <a:r>
              <a:rPr lang="en-US"/>
              <a:t>remember </a:t>
            </a:r>
            <a:r>
              <a:rPr b="1" lang="en-US"/>
              <a:t>systemic </a:t>
            </a:r>
            <a:r>
              <a:rPr b="1" lang="en-US"/>
              <a:t>enquiry</a:t>
            </a:r>
            <a:r>
              <a:rPr lang="en-US"/>
              <a:t> and associated symptoms with each major condition to aid forming the differential diagnosis </a:t>
            </a:r>
            <a:endParaRPr/>
          </a:p>
          <a:p>
            <a:pPr indent="-342900" lvl="0" marL="457200" rtl="0" algn="l">
              <a:spcBef>
                <a:spcPts val="0"/>
              </a:spcBef>
              <a:spcAft>
                <a:spcPts val="0"/>
              </a:spcAft>
              <a:buSzPts val="1800"/>
              <a:buChar char="-"/>
            </a:pPr>
            <a:r>
              <a:rPr b="1" lang="en-US"/>
              <a:t>Summarise</a:t>
            </a:r>
            <a:r>
              <a:rPr lang="en-US"/>
              <a:t> as you go to help you stay on track, and also check you haven't missed anything at the end </a:t>
            </a: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6"/>
          <p:cNvSpPr txBox="1"/>
          <p:nvPr>
            <p:ph idx="1" type="body"/>
          </p:nvPr>
        </p:nvSpPr>
        <p:spPr>
          <a:xfrm>
            <a:off x="1981200" y="1600201"/>
            <a:ext cx="8229600" cy="4525963"/>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Thank </a:t>
            </a:r>
            <a:r>
              <a:rPr lang="en-US"/>
              <a:t>you</a:t>
            </a:r>
            <a:r>
              <a:rPr lang="en-US"/>
              <a:t> for listening, any questions?</a:t>
            </a:r>
            <a:endParaRPr/>
          </a:p>
          <a:p>
            <a:pPr indent="-342900" lvl="0" marL="457200" rtl="0" algn="l">
              <a:lnSpc>
                <a:spcPct val="90000"/>
              </a:lnSpc>
              <a:spcBef>
                <a:spcPts val="0"/>
              </a:spcBef>
              <a:spcAft>
                <a:spcPts val="0"/>
              </a:spcAft>
              <a:buSzPts val="1800"/>
              <a:buChar char="-"/>
            </a:pPr>
            <a:r>
              <a:rPr lang="en-US"/>
              <a:t>useful resources</a:t>
            </a:r>
            <a:endParaRPr/>
          </a:p>
          <a:p>
            <a:pPr indent="-342900" lvl="1" marL="914400" rtl="0" algn="l">
              <a:lnSpc>
                <a:spcPct val="90000"/>
              </a:lnSpc>
              <a:spcBef>
                <a:spcPts val="0"/>
              </a:spcBef>
              <a:spcAft>
                <a:spcPts val="0"/>
              </a:spcAft>
              <a:buSzPts val="1800"/>
              <a:buChar char="-"/>
            </a:pPr>
            <a:r>
              <a:rPr lang="en-US"/>
              <a:t>Geeky medics for learning histories by system and examinations </a:t>
            </a:r>
            <a:endParaRPr/>
          </a:p>
          <a:p>
            <a:pPr indent="-342900" lvl="1" marL="914400" rtl="0" algn="l">
              <a:lnSpc>
                <a:spcPct val="90000"/>
              </a:lnSpc>
              <a:spcBef>
                <a:spcPts val="0"/>
              </a:spcBef>
              <a:spcAft>
                <a:spcPts val="0"/>
              </a:spcAft>
              <a:buSzPts val="1800"/>
              <a:buChar char="-"/>
            </a:pPr>
            <a:r>
              <a:rPr lang="en-US"/>
              <a:t>‘almost a doctor’ </a:t>
            </a:r>
            <a:r>
              <a:rPr lang="en-US"/>
              <a:t>website</a:t>
            </a:r>
            <a:r>
              <a:rPr lang="en-US"/>
              <a:t> for histories by common </a:t>
            </a:r>
            <a:r>
              <a:rPr lang="en-US"/>
              <a:t>symptom</a:t>
            </a:r>
            <a:endParaRPr/>
          </a:p>
          <a:p>
            <a:pPr indent="-342900" lvl="1" marL="914400" rtl="0" algn="l">
              <a:lnSpc>
                <a:spcPct val="90000"/>
              </a:lnSpc>
              <a:spcBef>
                <a:spcPts val="0"/>
              </a:spcBef>
              <a:spcAft>
                <a:spcPts val="0"/>
              </a:spcAft>
              <a:buSzPts val="1800"/>
              <a:buChar char="-"/>
            </a:pPr>
            <a:r>
              <a:rPr lang="en-US"/>
              <a:t>‘OSCE cases with mark scheme’ practice book</a:t>
            </a:r>
            <a:endParaRPr/>
          </a:p>
          <a:p>
            <a:pPr indent="-342900" lvl="1" marL="914400" rtl="0" algn="l">
              <a:lnSpc>
                <a:spcPct val="90000"/>
              </a:lnSpc>
              <a:spcBef>
                <a:spcPts val="0"/>
              </a:spcBef>
              <a:spcAft>
                <a:spcPts val="0"/>
              </a:spcAft>
              <a:buSzPts val="1800"/>
              <a:buChar char="-"/>
            </a:pPr>
            <a:r>
              <a:rPr lang="en-US"/>
              <a:t>placement and other students for practicing </a:t>
            </a:r>
            <a:endParaRPr/>
          </a:p>
          <a:p>
            <a:pPr indent="-342900" lvl="1" marL="914400" rtl="0" algn="l">
              <a:lnSpc>
                <a:spcPct val="90000"/>
              </a:lnSpc>
              <a:spcBef>
                <a:spcPts val="0"/>
              </a:spcBef>
              <a:spcAft>
                <a:spcPts val="0"/>
              </a:spcAft>
              <a:buSzPts val="1800"/>
              <a:buChar char="-"/>
            </a:pPr>
            <a:r>
              <a:rPr lang="en-US"/>
              <a:t>OSCE stop for examinations and histories</a:t>
            </a:r>
            <a:endParaRPr/>
          </a:p>
        </p:txBody>
      </p:sp>
      <p:sp>
        <p:nvSpPr>
          <p:cNvPr id="249" name="Google Shape;249;p6"/>
          <p:cNvSpPr txBox="1"/>
          <p:nvPr/>
        </p:nvSpPr>
        <p:spPr>
          <a:xfrm>
            <a:off x="304800" y="239712"/>
            <a:ext cx="11555896"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0" name="Google Shape;250;p6"/>
          <p:cNvSpPr txBox="1"/>
          <p:nvPr/>
        </p:nvSpPr>
        <p:spPr>
          <a:xfrm>
            <a:off x="812284" y="487956"/>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Thank you</a:t>
            </a:r>
            <a:endParaRPr b="0" i="0" sz="1800" u="none" cap="none" strike="noStrike">
              <a:solidFill>
                <a:schemeClr val="dk1"/>
              </a:solidFill>
              <a:latin typeface="Calibri"/>
              <a:ea typeface="Calibri"/>
              <a:cs typeface="Calibri"/>
              <a:sym typeface="Calibri"/>
            </a:endParaRPr>
          </a:p>
        </p:txBody>
      </p:sp>
      <p:sp>
        <p:nvSpPr>
          <p:cNvPr id="251" name="Google Shape;251;p6"/>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52" name="Google Shape;252;p6"/>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253" name="Google Shape;253;p6"/>
          <p:cNvPicPr preferRelativeResize="0"/>
          <p:nvPr/>
        </p:nvPicPr>
        <p:blipFill>
          <a:blip r:embed="rId4">
            <a:alphaModFix/>
          </a:blip>
          <a:stretch>
            <a:fillRect/>
          </a:stretch>
        </p:blipFill>
        <p:spPr>
          <a:xfrm>
            <a:off x="9539225" y="3783587"/>
            <a:ext cx="1676399" cy="25435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1981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Calibri"/>
              <a:buNone/>
            </a:pPr>
            <a:r>
              <a:rPr lang="en-US"/>
              <a:t>     </a:t>
            </a:r>
            <a:endParaRPr/>
          </a:p>
        </p:txBody>
      </p:sp>
      <p:sp>
        <p:nvSpPr>
          <p:cNvPr id="100" name="Google Shape;100;p3"/>
          <p:cNvSpPr txBox="1"/>
          <p:nvPr>
            <p:ph idx="1" type="body"/>
          </p:nvPr>
        </p:nvSpPr>
        <p:spPr>
          <a:xfrm>
            <a:off x="1981200" y="2981326"/>
            <a:ext cx="8229600" cy="3144837"/>
          </a:xfrm>
          <a:prstGeom prst="rect">
            <a:avLst/>
          </a:prstGeom>
          <a:noFill/>
          <a:ln>
            <a:noFill/>
          </a:ln>
        </p:spPr>
        <p:txBody>
          <a:bodyPr anchorCtr="0" anchor="t" bIns="45700" lIns="91425" spcFirstLastPara="1" rIns="91425" wrap="square" tIns="45700">
            <a:noAutofit/>
          </a:bodyPr>
          <a:lstStyle/>
          <a:p>
            <a:pPr indent="-342900" lvl="0" marL="342900" rtl="0" algn="r">
              <a:lnSpc>
                <a:spcPct val="90000"/>
              </a:lnSpc>
              <a:spcBef>
                <a:spcPts val="0"/>
              </a:spcBef>
              <a:spcAft>
                <a:spcPts val="0"/>
              </a:spcAft>
              <a:buClr>
                <a:schemeClr val="dk1"/>
              </a:buClr>
              <a:buSzPts val="800"/>
              <a:buNone/>
            </a:pPr>
            <a:r>
              <a:rPr lang="en-US"/>
              <a:t>Phase 2B Revision Session</a:t>
            </a:r>
            <a:endParaRPr/>
          </a:p>
          <a:p>
            <a:pPr indent="-342900" lvl="0" marL="342900" rtl="0" algn="r">
              <a:lnSpc>
                <a:spcPct val="90000"/>
              </a:lnSpc>
              <a:spcBef>
                <a:spcPts val="1000"/>
              </a:spcBef>
              <a:spcAft>
                <a:spcPts val="0"/>
              </a:spcAft>
              <a:buClr>
                <a:schemeClr val="dk1"/>
              </a:buClr>
              <a:buSzPts val="800"/>
              <a:buNone/>
            </a:pPr>
            <a:r>
              <a:t/>
            </a:r>
            <a:endParaRPr/>
          </a:p>
          <a:p>
            <a:pPr indent="-342900" lvl="0" marL="342900" rtl="0" algn="r">
              <a:lnSpc>
                <a:spcPct val="90000"/>
              </a:lnSpc>
              <a:spcBef>
                <a:spcPts val="1000"/>
              </a:spcBef>
              <a:spcAft>
                <a:spcPts val="0"/>
              </a:spcAft>
              <a:buClr>
                <a:schemeClr val="dk1"/>
              </a:buClr>
              <a:buSzPts val="800"/>
              <a:buNone/>
            </a:pPr>
            <a:r>
              <a:rPr lang="en-US"/>
              <a:t>Holly Benn</a:t>
            </a:r>
            <a:endParaRPr/>
          </a:p>
          <a:p>
            <a:pPr indent="-342900" lvl="0" marL="342900" rtl="0" algn="r">
              <a:lnSpc>
                <a:spcPct val="90000"/>
              </a:lnSpc>
              <a:spcBef>
                <a:spcPts val="1000"/>
              </a:spcBef>
              <a:spcAft>
                <a:spcPts val="0"/>
              </a:spcAft>
              <a:buClr>
                <a:schemeClr val="dk1"/>
              </a:buClr>
              <a:buSzPts val="800"/>
              <a:buNone/>
            </a:pPr>
            <a:r>
              <a:rPr lang="en-US"/>
              <a:t>Molly Sellicks</a:t>
            </a:r>
            <a:endParaRPr/>
          </a:p>
          <a:p>
            <a:pPr indent="-342900" lvl="0" marL="342900" rtl="0" algn="r">
              <a:lnSpc>
                <a:spcPct val="90000"/>
              </a:lnSpc>
              <a:spcBef>
                <a:spcPts val="1000"/>
              </a:spcBef>
              <a:spcAft>
                <a:spcPts val="0"/>
              </a:spcAft>
              <a:buClr>
                <a:schemeClr val="dk1"/>
              </a:buClr>
              <a:buSzPts val="800"/>
              <a:buNone/>
            </a:pPr>
            <a:r>
              <a:rPr lang="en-US"/>
              <a:t>11/07/22 - 18:00</a:t>
            </a:r>
            <a:endParaRPr/>
          </a:p>
        </p:txBody>
      </p:sp>
      <p:sp>
        <p:nvSpPr>
          <p:cNvPr id="101" name="Google Shape;101;p3"/>
          <p:cNvSpPr txBox="1"/>
          <p:nvPr/>
        </p:nvSpPr>
        <p:spPr>
          <a:xfrm>
            <a:off x="424069" y="475985"/>
            <a:ext cx="11383617" cy="1505214"/>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2" name="Google Shape;102;p3"/>
          <p:cNvSpPr txBox="1"/>
          <p:nvPr/>
        </p:nvSpPr>
        <p:spPr>
          <a:xfrm>
            <a:off x="2402947" y="605271"/>
            <a:ext cx="7386107"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7000">
                <a:solidFill>
                  <a:schemeClr val="lt1"/>
                </a:solidFill>
                <a:latin typeface="Calibri"/>
                <a:ea typeface="Calibri"/>
                <a:cs typeface="Calibri"/>
                <a:sym typeface="Calibri"/>
              </a:rPr>
              <a:t>Cardiac History</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7"/>
          <p:cNvSpPr txBox="1"/>
          <p:nvPr/>
        </p:nvSpPr>
        <p:spPr>
          <a:xfrm>
            <a:off x="2711609" y="6343650"/>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59" name="Google Shape;259;p7"/>
          <p:cNvPicPr preferRelativeResize="0"/>
          <p:nvPr/>
        </p:nvPicPr>
        <p:blipFill rotWithShape="1">
          <a:blip r:embed="rId3">
            <a:alphaModFix/>
          </a:blip>
          <a:srcRect b="0" l="0" r="0" t="0"/>
          <a:stretch/>
        </p:blipFill>
        <p:spPr>
          <a:xfrm>
            <a:off x="1688387" y="5721614"/>
            <a:ext cx="1023223" cy="1026582"/>
          </a:xfrm>
          <a:prstGeom prst="rect">
            <a:avLst/>
          </a:prstGeom>
          <a:noFill/>
          <a:ln>
            <a:noFill/>
          </a:ln>
        </p:spPr>
      </p:pic>
      <p:sp>
        <p:nvSpPr>
          <p:cNvPr id="260" name="Google Shape;260;p7"/>
          <p:cNvSpPr txBox="1"/>
          <p:nvPr/>
        </p:nvSpPr>
        <p:spPr>
          <a:xfrm>
            <a:off x="4509576" y="79700"/>
            <a:ext cx="31728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Feedback Form</a:t>
            </a:r>
            <a:endParaRPr b="0" i="0" sz="1800" u="none" cap="none" strike="noStrike">
              <a:solidFill>
                <a:schemeClr val="dk1"/>
              </a:solidFill>
              <a:latin typeface="Calibri"/>
              <a:ea typeface="Calibri"/>
              <a:cs typeface="Calibri"/>
              <a:sym typeface="Calibri"/>
            </a:endParaRPr>
          </a:p>
        </p:txBody>
      </p:sp>
      <p:sp>
        <p:nvSpPr>
          <p:cNvPr id="261" name="Google Shape;261;p7"/>
          <p:cNvSpPr txBox="1"/>
          <p:nvPr/>
        </p:nvSpPr>
        <p:spPr>
          <a:xfrm>
            <a:off x="3647943" y="5609186"/>
            <a:ext cx="5385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https://forms.gle/cHG6DuxzDe1renS96</a:t>
            </a:r>
            <a:endParaRPr b="0" i="0" sz="2400" u="none" cap="none" strike="noStrike">
              <a:solidFill>
                <a:schemeClr val="dk1"/>
              </a:solidFill>
              <a:latin typeface="Calibri"/>
              <a:ea typeface="Calibri"/>
              <a:cs typeface="Calibri"/>
              <a:sym typeface="Calibri"/>
            </a:endParaRPr>
          </a:p>
        </p:txBody>
      </p:sp>
      <p:pic>
        <p:nvPicPr>
          <p:cNvPr id="262" name="Google Shape;262;p7"/>
          <p:cNvPicPr preferRelativeResize="0"/>
          <p:nvPr/>
        </p:nvPicPr>
        <p:blipFill rotWithShape="1">
          <a:blip r:embed="rId4">
            <a:alphaModFix/>
          </a:blip>
          <a:srcRect b="0" l="0" r="0" t="0"/>
          <a:stretch/>
        </p:blipFill>
        <p:spPr>
          <a:xfrm>
            <a:off x="2424473" y="964711"/>
            <a:ext cx="7832856" cy="4405963"/>
          </a:xfrm>
          <a:prstGeom prst="rect">
            <a:avLst/>
          </a:prstGeom>
          <a:noFill/>
          <a:ln>
            <a:noFill/>
          </a:ln>
        </p:spPr>
      </p:pic>
      <p:pic>
        <p:nvPicPr>
          <p:cNvPr id="263" name="Google Shape;263;p7"/>
          <p:cNvPicPr preferRelativeResize="0"/>
          <p:nvPr/>
        </p:nvPicPr>
        <p:blipFill>
          <a:blip r:embed="rId5">
            <a:alphaModFix/>
          </a:blip>
          <a:stretch>
            <a:fillRect/>
          </a:stretch>
        </p:blipFill>
        <p:spPr>
          <a:xfrm>
            <a:off x="4318863" y="1371463"/>
            <a:ext cx="3554225" cy="3592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8"/>
          <p:cNvPicPr preferRelativeResize="0"/>
          <p:nvPr/>
        </p:nvPicPr>
        <p:blipFill rotWithShape="1">
          <a:blip r:embed="rId3">
            <a:alphaModFix/>
          </a:blip>
          <a:srcRect b="0" l="0" r="3646" t="0"/>
          <a:stretch/>
        </p:blipFill>
        <p:spPr>
          <a:xfrm>
            <a:off x="2998243" y="0"/>
            <a:ext cx="6134099" cy="6858000"/>
          </a:xfrm>
          <a:prstGeom prst="rect">
            <a:avLst/>
          </a:prstGeom>
          <a:noFill/>
          <a:ln cap="flat" cmpd="sng" w="9525">
            <a:solidFill>
              <a:srgbClr val="293267"/>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idx="1" type="body"/>
          </p:nvPr>
        </p:nvSpPr>
        <p:spPr>
          <a:xfrm>
            <a:off x="1981200" y="1600201"/>
            <a:ext cx="8229600" cy="4525963"/>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Cover the steps of a history in regard to </a:t>
            </a:r>
            <a:r>
              <a:rPr lang="en-US"/>
              <a:t>cardiovascular</a:t>
            </a:r>
            <a:r>
              <a:rPr lang="en-US"/>
              <a:t> presentations</a:t>
            </a:r>
            <a:endParaRPr/>
          </a:p>
          <a:p>
            <a:pPr indent="-342900" lvl="0" marL="457200" rtl="0" algn="l">
              <a:lnSpc>
                <a:spcPct val="90000"/>
              </a:lnSpc>
              <a:spcBef>
                <a:spcPts val="0"/>
              </a:spcBef>
              <a:spcAft>
                <a:spcPts val="0"/>
              </a:spcAft>
              <a:buSzPts val="1800"/>
              <a:buChar char="-"/>
            </a:pPr>
            <a:r>
              <a:rPr lang="en-US"/>
              <a:t>Common symptoms and lines of questioning </a:t>
            </a:r>
            <a:endParaRPr/>
          </a:p>
          <a:p>
            <a:pPr indent="0" lvl="0" marL="0" rtl="0" algn="l">
              <a:lnSpc>
                <a:spcPct val="90000"/>
              </a:lnSpc>
              <a:spcBef>
                <a:spcPts val="0"/>
              </a:spcBef>
              <a:spcAft>
                <a:spcPts val="0"/>
              </a:spcAft>
              <a:buNone/>
            </a:pPr>
            <a:r>
              <a:t/>
            </a:r>
            <a:endParaRPr/>
          </a:p>
        </p:txBody>
      </p:sp>
      <p:sp>
        <p:nvSpPr>
          <p:cNvPr id="108" name="Google Shape;108;p4"/>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09" name="Google Shape;109;p4"/>
          <p:cNvSpPr txBox="1"/>
          <p:nvPr/>
        </p:nvSpPr>
        <p:spPr>
          <a:xfrm>
            <a:off x="304800" y="239713"/>
            <a:ext cx="1156914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10" name="Google Shape;110;p4"/>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111" name="Google Shape;111;p4"/>
          <p:cNvSpPr txBox="1"/>
          <p:nvPr/>
        </p:nvSpPr>
        <p:spPr>
          <a:xfrm>
            <a:off x="2711609" y="449706"/>
            <a:ext cx="46942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lt1"/>
                </a:solidFill>
                <a:latin typeface="Calibri"/>
                <a:ea typeface="Calibri"/>
                <a:cs typeface="Calibri"/>
                <a:sym typeface="Calibri"/>
              </a:rPr>
              <a:t>Aims and Objectives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3bdadd614f_0_38"/>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8" name="Google Shape;118;g13bdadd614f_0_38"/>
          <p:cNvSpPr txBox="1"/>
          <p:nvPr>
            <p:ph type="title"/>
          </p:nvPr>
        </p:nvSpPr>
        <p:spPr>
          <a:xfrm>
            <a:off x="750275" y="239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Structuring</a:t>
            </a:r>
            <a:r>
              <a:rPr lang="en-US">
                <a:solidFill>
                  <a:schemeClr val="lt1"/>
                </a:solidFill>
              </a:rPr>
              <a:t> your history </a:t>
            </a:r>
            <a:endParaRPr>
              <a:solidFill>
                <a:schemeClr val="lt1"/>
              </a:solidFill>
            </a:endParaRPr>
          </a:p>
        </p:txBody>
      </p:sp>
      <p:sp>
        <p:nvSpPr>
          <p:cNvPr id="119" name="Google Shape;119;g13bdadd614f_0_3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AutoNum type="arabicPeriod"/>
            </a:pPr>
            <a:r>
              <a:rPr lang="en-US"/>
              <a:t>Wash hands and introduce self </a:t>
            </a:r>
            <a:endParaRPr/>
          </a:p>
          <a:p>
            <a:pPr indent="-342900" lvl="0" marL="457200" rtl="0" algn="l">
              <a:spcBef>
                <a:spcPts val="0"/>
              </a:spcBef>
              <a:spcAft>
                <a:spcPts val="0"/>
              </a:spcAft>
              <a:buSzPts val="1800"/>
              <a:buAutoNum type="arabicPeriod"/>
            </a:pPr>
            <a:r>
              <a:rPr lang="en-US"/>
              <a:t>Identify patient </a:t>
            </a:r>
            <a:endParaRPr/>
          </a:p>
          <a:p>
            <a:pPr indent="-342900" lvl="0" marL="457200" rtl="0" algn="l">
              <a:spcBef>
                <a:spcPts val="0"/>
              </a:spcBef>
              <a:spcAft>
                <a:spcPts val="0"/>
              </a:spcAft>
              <a:buSzPts val="1800"/>
              <a:buAutoNum type="arabicPeriod"/>
            </a:pPr>
            <a:r>
              <a:rPr lang="en-US"/>
              <a:t>Gain consent </a:t>
            </a:r>
            <a:endParaRPr/>
          </a:p>
          <a:p>
            <a:pPr indent="-342900" lvl="0" marL="457200" rtl="0" algn="l">
              <a:spcBef>
                <a:spcPts val="0"/>
              </a:spcBef>
              <a:spcAft>
                <a:spcPts val="0"/>
              </a:spcAft>
              <a:buSzPts val="1800"/>
              <a:buAutoNum type="arabicPeriod"/>
            </a:pPr>
            <a:r>
              <a:rPr lang="en-US"/>
              <a:t>Presenting complaint </a:t>
            </a:r>
            <a:endParaRPr/>
          </a:p>
          <a:p>
            <a:pPr indent="-342900" lvl="0" marL="457200" rtl="0" algn="l">
              <a:spcBef>
                <a:spcPts val="0"/>
              </a:spcBef>
              <a:spcAft>
                <a:spcPts val="0"/>
              </a:spcAft>
              <a:buSzPts val="1800"/>
              <a:buAutoNum type="arabicPeriod"/>
            </a:pPr>
            <a:r>
              <a:rPr lang="en-US"/>
              <a:t>Past medical history </a:t>
            </a:r>
            <a:endParaRPr/>
          </a:p>
          <a:p>
            <a:pPr indent="-342900" lvl="0" marL="457200" rtl="0" algn="l">
              <a:spcBef>
                <a:spcPts val="0"/>
              </a:spcBef>
              <a:spcAft>
                <a:spcPts val="0"/>
              </a:spcAft>
              <a:buSzPts val="1800"/>
              <a:buAutoNum type="arabicPeriod"/>
            </a:pPr>
            <a:r>
              <a:rPr lang="en-US"/>
              <a:t>Current medications and allergies</a:t>
            </a:r>
            <a:endParaRPr/>
          </a:p>
          <a:p>
            <a:pPr indent="-342900" lvl="0" marL="457200" rtl="0" algn="l">
              <a:spcBef>
                <a:spcPts val="0"/>
              </a:spcBef>
              <a:spcAft>
                <a:spcPts val="0"/>
              </a:spcAft>
              <a:buSzPts val="1800"/>
              <a:buAutoNum type="arabicPeriod"/>
            </a:pPr>
            <a:r>
              <a:rPr lang="en-US"/>
              <a:t>Family history</a:t>
            </a:r>
            <a:endParaRPr/>
          </a:p>
          <a:p>
            <a:pPr indent="-342900" lvl="0" marL="457200" rtl="0" algn="l">
              <a:spcBef>
                <a:spcPts val="0"/>
              </a:spcBef>
              <a:spcAft>
                <a:spcPts val="0"/>
              </a:spcAft>
              <a:buSzPts val="1800"/>
              <a:buAutoNum type="arabicPeriod"/>
            </a:pPr>
            <a:r>
              <a:rPr lang="en-US"/>
              <a:t>Social history </a:t>
            </a:r>
            <a:endParaRPr/>
          </a:p>
          <a:p>
            <a:pPr indent="-342900" lvl="0" marL="457200" rtl="0" algn="l">
              <a:spcBef>
                <a:spcPts val="0"/>
              </a:spcBef>
              <a:spcAft>
                <a:spcPts val="0"/>
              </a:spcAft>
              <a:buSzPts val="1800"/>
              <a:buAutoNum type="arabicPeriod"/>
            </a:pPr>
            <a:r>
              <a:rPr lang="en-US"/>
              <a:t>Ideas, concerns and expectations </a:t>
            </a:r>
            <a:endParaRPr/>
          </a:p>
          <a:p>
            <a:pPr indent="-342900" lvl="0" marL="457200" rtl="0" algn="l">
              <a:spcBef>
                <a:spcPts val="0"/>
              </a:spcBef>
              <a:spcAft>
                <a:spcPts val="0"/>
              </a:spcAft>
              <a:buSzPts val="1800"/>
              <a:buAutoNum type="arabicPeriod"/>
            </a:pPr>
            <a:r>
              <a:rPr lang="en-US"/>
              <a:t>Complete </a:t>
            </a:r>
            <a:endParaRPr/>
          </a:p>
        </p:txBody>
      </p:sp>
      <p:pic>
        <p:nvPicPr>
          <p:cNvPr id="120" name="Google Shape;120;g13bdadd614f_0_38"/>
          <p:cNvPicPr preferRelativeResize="0"/>
          <p:nvPr/>
        </p:nvPicPr>
        <p:blipFill>
          <a:blip r:embed="rId3">
            <a:alphaModFix/>
          </a:blip>
          <a:stretch>
            <a:fillRect/>
          </a:stretch>
        </p:blipFill>
        <p:spPr>
          <a:xfrm>
            <a:off x="7532655" y="1984600"/>
            <a:ext cx="3733225" cy="4033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3bdadd614f_0_9"/>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7" name="Google Shape;127;g13bdadd614f_0_9"/>
          <p:cNvSpPr txBox="1"/>
          <p:nvPr>
            <p:ph type="title"/>
          </p:nvPr>
        </p:nvSpPr>
        <p:spPr>
          <a:xfrm>
            <a:off x="618400" y="239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Common symptoms </a:t>
            </a:r>
            <a:endParaRPr>
              <a:solidFill>
                <a:schemeClr val="lt1"/>
              </a:solidFill>
            </a:endParaRPr>
          </a:p>
        </p:txBody>
      </p:sp>
      <p:sp>
        <p:nvSpPr>
          <p:cNvPr id="128" name="Google Shape;128;g13bdadd614f_0_9"/>
          <p:cNvSpPr txBox="1"/>
          <p:nvPr>
            <p:ph idx="1" type="body"/>
          </p:nvPr>
        </p:nvSpPr>
        <p:spPr>
          <a:xfrm>
            <a:off x="816225" y="2001475"/>
            <a:ext cx="53475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chest pain </a:t>
            </a:r>
            <a:endParaRPr/>
          </a:p>
          <a:p>
            <a:pPr indent="-342900" lvl="0" marL="457200" rtl="0" algn="l">
              <a:spcBef>
                <a:spcPts val="0"/>
              </a:spcBef>
              <a:spcAft>
                <a:spcPts val="0"/>
              </a:spcAft>
              <a:buSzPts val="1800"/>
              <a:buChar char="-"/>
            </a:pPr>
            <a:r>
              <a:rPr lang="en-US"/>
              <a:t>shortness of breath</a:t>
            </a:r>
            <a:endParaRPr/>
          </a:p>
          <a:p>
            <a:pPr indent="-342900" lvl="0" marL="457200" rtl="0" algn="l">
              <a:spcBef>
                <a:spcPts val="0"/>
              </a:spcBef>
              <a:spcAft>
                <a:spcPts val="0"/>
              </a:spcAft>
              <a:buSzPts val="1800"/>
              <a:buChar char="-"/>
            </a:pPr>
            <a:r>
              <a:rPr lang="en-US"/>
              <a:t>orthopnoea </a:t>
            </a:r>
            <a:endParaRPr/>
          </a:p>
          <a:p>
            <a:pPr indent="-342900" lvl="0" marL="457200" rtl="0" algn="l">
              <a:spcBef>
                <a:spcPts val="0"/>
              </a:spcBef>
              <a:spcAft>
                <a:spcPts val="0"/>
              </a:spcAft>
              <a:buSzPts val="1800"/>
              <a:buChar char="-"/>
            </a:pPr>
            <a:r>
              <a:rPr lang="en-US"/>
              <a:t>paroxysmal nocturnal dyspnoea</a:t>
            </a:r>
            <a:endParaRPr/>
          </a:p>
          <a:p>
            <a:pPr indent="-342900" lvl="0" marL="457200" rtl="0" algn="l">
              <a:spcBef>
                <a:spcPts val="0"/>
              </a:spcBef>
              <a:spcAft>
                <a:spcPts val="0"/>
              </a:spcAft>
              <a:buSzPts val="1800"/>
              <a:buChar char="-"/>
            </a:pPr>
            <a:r>
              <a:rPr lang="en-US"/>
              <a:t>ankle oedema </a:t>
            </a:r>
            <a:endParaRPr/>
          </a:p>
          <a:p>
            <a:pPr indent="-342900" lvl="0" marL="457200" rtl="0" algn="l">
              <a:spcBef>
                <a:spcPts val="0"/>
              </a:spcBef>
              <a:spcAft>
                <a:spcPts val="0"/>
              </a:spcAft>
              <a:buSzPts val="1800"/>
              <a:buChar char="-"/>
            </a:pPr>
            <a:r>
              <a:rPr lang="en-US"/>
              <a:t>cough, sputum, haemoptysis </a:t>
            </a:r>
            <a:endParaRPr/>
          </a:p>
          <a:p>
            <a:pPr indent="-342900" lvl="0" marL="457200" rtl="0" algn="l">
              <a:spcBef>
                <a:spcPts val="0"/>
              </a:spcBef>
              <a:spcAft>
                <a:spcPts val="0"/>
              </a:spcAft>
              <a:buSzPts val="1800"/>
              <a:buChar char="-"/>
            </a:pPr>
            <a:r>
              <a:rPr lang="en-US"/>
              <a:t>presyncope - dizziness, lightheadedness</a:t>
            </a:r>
            <a:endParaRPr/>
          </a:p>
          <a:p>
            <a:pPr indent="0" lvl="0" marL="0" rtl="0" algn="l">
              <a:spcBef>
                <a:spcPts val="1000"/>
              </a:spcBef>
              <a:spcAft>
                <a:spcPts val="0"/>
              </a:spcAft>
              <a:buNone/>
            </a:pPr>
            <a:r>
              <a:t/>
            </a:r>
            <a:endParaRPr/>
          </a:p>
        </p:txBody>
      </p:sp>
      <p:sp>
        <p:nvSpPr>
          <p:cNvPr id="129" name="Google Shape;129;g13bdadd614f_0_9"/>
          <p:cNvSpPr txBox="1"/>
          <p:nvPr/>
        </p:nvSpPr>
        <p:spPr>
          <a:xfrm>
            <a:off x="6339700" y="2111700"/>
            <a:ext cx="4794300" cy="2899800"/>
          </a:xfrm>
          <a:prstGeom prst="rect">
            <a:avLst/>
          </a:prstGeom>
          <a:noFill/>
          <a:ln>
            <a:noFill/>
          </a:ln>
        </p:spPr>
        <p:txBody>
          <a:bodyPr anchorCtr="0" anchor="t" bIns="91425" lIns="91425" spcFirstLastPara="1" rIns="91425" wrap="square" tIns="91425">
            <a:spAutoFit/>
          </a:bodyPr>
          <a:lstStyle/>
          <a:p>
            <a:pPr indent="-342900" lvl="0" marL="457200" rtl="0" algn="l">
              <a:lnSpc>
                <a:spcPct val="90000"/>
              </a:lnSpc>
              <a:spcBef>
                <a:spcPts val="1000"/>
              </a:spcBef>
              <a:spcAft>
                <a:spcPts val="0"/>
              </a:spcAft>
              <a:buClr>
                <a:schemeClr val="dk1"/>
              </a:buClr>
              <a:buSzPts val="1800"/>
              <a:buChar char="-"/>
            </a:pPr>
            <a:r>
              <a:rPr lang="en-US" sz="2800">
                <a:solidFill>
                  <a:schemeClr val="dk1"/>
                </a:solidFill>
                <a:latin typeface="Calibri"/>
                <a:ea typeface="Calibri"/>
                <a:cs typeface="Calibri"/>
                <a:sym typeface="Calibri"/>
              </a:rPr>
              <a:t>syncope</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palpitations </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nausea and sweating </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claudication</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fatigue</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weight loss, anorexia </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fever </a:t>
            </a:r>
            <a:endParaRPr>
              <a:latin typeface="Calibri"/>
              <a:ea typeface="Calibri"/>
              <a:cs typeface="Calibri"/>
              <a:sym typeface="Calibri"/>
            </a:endParaRPr>
          </a:p>
        </p:txBody>
      </p:sp>
      <p:pic>
        <p:nvPicPr>
          <p:cNvPr id="130" name="Google Shape;130;g13bdadd614f_0_9"/>
          <p:cNvPicPr preferRelativeResize="0"/>
          <p:nvPr/>
        </p:nvPicPr>
        <p:blipFill>
          <a:blip r:embed="rId3">
            <a:alphaModFix/>
          </a:blip>
          <a:stretch>
            <a:fillRect/>
          </a:stretch>
        </p:blipFill>
        <p:spPr>
          <a:xfrm>
            <a:off x="9208819" y="3811025"/>
            <a:ext cx="3052999" cy="3298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3bdadd614f_0_17"/>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7" name="Google Shape;137;g13bdadd614f_0_17"/>
          <p:cNvSpPr txBox="1"/>
          <p:nvPr>
            <p:ph type="title"/>
          </p:nvPr>
        </p:nvSpPr>
        <p:spPr>
          <a:xfrm>
            <a:off x="831600" y="239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Chest pain </a:t>
            </a:r>
            <a:endParaRPr>
              <a:solidFill>
                <a:schemeClr val="lt1"/>
              </a:solidFill>
            </a:endParaRPr>
          </a:p>
        </p:txBody>
      </p:sp>
      <p:sp>
        <p:nvSpPr>
          <p:cNvPr id="138" name="Google Shape;138;g13bdadd614f_0_17"/>
          <p:cNvSpPr txBox="1"/>
          <p:nvPr>
            <p:ph idx="1" type="body"/>
          </p:nvPr>
        </p:nvSpPr>
        <p:spPr>
          <a:xfrm>
            <a:off x="831600" y="1671750"/>
            <a:ext cx="10515600" cy="43512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b="1" lang="en-US"/>
              <a:t>S</a:t>
            </a:r>
            <a:r>
              <a:rPr lang="en-US"/>
              <a:t>ite - central, midthorax, arm/shoulder, jaw, intrascapular </a:t>
            </a:r>
            <a:endParaRPr/>
          </a:p>
          <a:p>
            <a:pPr indent="0" lvl="0" marL="0" rtl="0" algn="l">
              <a:spcBef>
                <a:spcPts val="1000"/>
              </a:spcBef>
              <a:spcAft>
                <a:spcPts val="0"/>
              </a:spcAft>
              <a:buNone/>
            </a:pPr>
            <a:r>
              <a:rPr b="1" lang="en-US"/>
              <a:t>O</a:t>
            </a:r>
            <a:r>
              <a:rPr lang="en-US"/>
              <a:t>nset - acute, </a:t>
            </a:r>
            <a:r>
              <a:rPr lang="en-US"/>
              <a:t>chronicle</a:t>
            </a:r>
            <a:r>
              <a:rPr lang="en-US"/>
              <a:t> </a:t>
            </a:r>
            <a:endParaRPr/>
          </a:p>
          <a:p>
            <a:pPr indent="0" lvl="0" marL="0" rtl="0" algn="l">
              <a:spcBef>
                <a:spcPts val="1000"/>
              </a:spcBef>
              <a:spcAft>
                <a:spcPts val="0"/>
              </a:spcAft>
              <a:buNone/>
            </a:pPr>
            <a:r>
              <a:rPr b="1" lang="en-US"/>
              <a:t>C</a:t>
            </a:r>
            <a:r>
              <a:rPr lang="en-US"/>
              <a:t>haracter - crushing, tight, constricting, squeezing, burning, heaviness</a:t>
            </a:r>
            <a:endParaRPr/>
          </a:p>
          <a:p>
            <a:pPr indent="0" lvl="0" marL="0" rtl="0" algn="l">
              <a:spcBef>
                <a:spcPts val="1000"/>
              </a:spcBef>
              <a:spcAft>
                <a:spcPts val="0"/>
              </a:spcAft>
              <a:buNone/>
            </a:pPr>
            <a:r>
              <a:rPr b="1" lang="en-US"/>
              <a:t>R</a:t>
            </a:r>
            <a:r>
              <a:rPr lang="en-US"/>
              <a:t>adiation - neck/jaw, L arm, shoulder</a:t>
            </a:r>
            <a:endParaRPr/>
          </a:p>
          <a:p>
            <a:pPr indent="0" lvl="0" marL="0" rtl="0" algn="l">
              <a:spcBef>
                <a:spcPts val="1000"/>
              </a:spcBef>
              <a:spcAft>
                <a:spcPts val="0"/>
              </a:spcAft>
              <a:buNone/>
            </a:pPr>
            <a:r>
              <a:rPr b="1" lang="en-US"/>
              <a:t>A</a:t>
            </a:r>
            <a:r>
              <a:rPr lang="en-US"/>
              <a:t>ssociations - sweating, nausea, SOB, palpitations</a:t>
            </a:r>
            <a:endParaRPr/>
          </a:p>
          <a:p>
            <a:pPr indent="0" lvl="0" marL="0" rtl="0" algn="l">
              <a:spcBef>
                <a:spcPts val="1000"/>
              </a:spcBef>
              <a:spcAft>
                <a:spcPts val="0"/>
              </a:spcAft>
              <a:buNone/>
            </a:pPr>
            <a:r>
              <a:rPr b="1" lang="en-US"/>
              <a:t>T</a:t>
            </a:r>
            <a:r>
              <a:rPr lang="en-US"/>
              <a:t>iming - on exertion, at rest </a:t>
            </a:r>
            <a:endParaRPr/>
          </a:p>
          <a:p>
            <a:pPr indent="0" lvl="0" marL="0" rtl="0" algn="l">
              <a:spcBef>
                <a:spcPts val="1000"/>
              </a:spcBef>
              <a:spcAft>
                <a:spcPts val="0"/>
              </a:spcAft>
              <a:buNone/>
            </a:pPr>
            <a:r>
              <a:rPr b="1" lang="en-US"/>
              <a:t>E</a:t>
            </a:r>
            <a:r>
              <a:rPr lang="en-US"/>
              <a:t>xacerbation - exercise, excitement, stress, cold, after eating, smoking, lying flat </a:t>
            </a:r>
            <a:endParaRPr/>
          </a:p>
          <a:p>
            <a:pPr indent="0" lvl="0" marL="0" rtl="0" algn="l">
              <a:spcBef>
                <a:spcPts val="1000"/>
              </a:spcBef>
              <a:spcAft>
                <a:spcPts val="0"/>
              </a:spcAft>
              <a:buNone/>
            </a:pPr>
            <a:r>
              <a:rPr b="1" lang="en-US"/>
              <a:t>A</a:t>
            </a:r>
            <a:r>
              <a:rPr lang="en-US"/>
              <a:t>lleviating factors - rest, medication, oxygen</a:t>
            </a:r>
            <a:endParaRPr/>
          </a:p>
          <a:p>
            <a:pPr indent="0" lvl="0" marL="0" rtl="0" algn="l">
              <a:spcBef>
                <a:spcPts val="1000"/>
              </a:spcBef>
              <a:spcAft>
                <a:spcPts val="0"/>
              </a:spcAft>
              <a:buNone/>
            </a:pPr>
            <a:r>
              <a:rPr b="1" lang="en-US"/>
              <a:t>S</a:t>
            </a:r>
            <a:r>
              <a:rPr lang="en-US"/>
              <a:t>everity - pain scale </a:t>
            </a:r>
            <a:endParaRPr/>
          </a:p>
        </p:txBody>
      </p:sp>
      <p:sp>
        <p:nvSpPr>
          <p:cNvPr id="139" name="Google Shape;139;g13bdadd614f_0_17"/>
          <p:cNvSpPr txBox="1"/>
          <p:nvPr/>
        </p:nvSpPr>
        <p:spPr>
          <a:xfrm>
            <a:off x="7502700" y="426475"/>
            <a:ext cx="4371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900">
                <a:solidFill>
                  <a:schemeClr val="lt1"/>
                </a:solidFill>
                <a:latin typeface="Calibri"/>
                <a:ea typeface="Calibri"/>
                <a:cs typeface="Calibri"/>
                <a:sym typeface="Calibri"/>
              </a:rPr>
              <a:t>Remember patient language and </a:t>
            </a:r>
            <a:r>
              <a:rPr i="1" lang="en-US" sz="1900">
                <a:solidFill>
                  <a:schemeClr val="lt1"/>
                </a:solidFill>
                <a:latin typeface="Calibri"/>
                <a:ea typeface="Calibri"/>
                <a:cs typeface="Calibri"/>
                <a:sym typeface="Calibri"/>
              </a:rPr>
              <a:t>avoid</a:t>
            </a:r>
            <a:r>
              <a:rPr i="1" lang="en-US" sz="1900">
                <a:solidFill>
                  <a:schemeClr val="lt1"/>
                </a:solidFill>
                <a:latin typeface="Calibri"/>
                <a:ea typeface="Calibri"/>
                <a:cs typeface="Calibri"/>
                <a:sym typeface="Calibri"/>
              </a:rPr>
              <a:t> using jargon when taking the history!</a:t>
            </a:r>
            <a:endParaRPr i="1" sz="19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3bdadd614f_0_24"/>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6" name="Google Shape;146;g13bdadd614f_0_24"/>
          <p:cNvSpPr txBox="1"/>
          <p:nvPr>
            <p:ph type="title"/>
          </p:nvPr>
        </p:nvSpPr>
        <p:spPr>
          <a:xfrm>
            <a:off x="728300" y="239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Factors </a:t>
            </a:r>
            <a:r>
              <a:rPr b="1" lang="en-US">
                <a:solidFill>
                  <a:schemeClr val="lt1"/>
                </a:solidFill>
              </a:rPr>
              <a:t>against</a:t>
            </a:r>
            <a:r>
              <a:rPr lang="en-US">
                <a:solidFill>
                  <a:schemeClr val="lt1"/>
                </a:solidFill>
              </a:rPr>
              <a:t> ischaemic pain</a:t>
            </a:r>
            <a:endParaRPr>
              <a:solidFill>
                <a:schemeClr val="lt1"/>
              </a:solidFill>
            </a:endParaRPr>
          </a:p>
        </p:txBody>
      </p:sp>
      <p:sp>
        <p:nvSpPr>
          <p:cNvPr id="147" name="Google Shape;147;g13bdadd614f_0_2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Knife like </a:t>
            </a:r>
            <a:endParaRPr/>
          </a:p>
          <a:p>
            <a:pPr indent="-342900" lvl="1" marL="914400" rtl="0" algn="l">
              <a:spcBef>
                <a:spcPts val="0"/>
              </a:spcBef>
              <a:spcAft>
                <a:spcPts val="0"/>
              </a:spcAft>
              <a:buSzPts val="1800"/>
              <a:buChar char="-"/>
            </a:pPr>
            <a:r>
              <a:rPr lang="en-US"/>
              <a:t>sharp/stabbing pain, aggravated by breathing </a:t>
            </a:r>
            <a:endParaRPr/>
          </a:p>
          <a:p>
            <a:pPr indent="-342900" lvl="0" marL="457200" rtl="0" algn="l">
              <a:spcBef>
                <a:spcPts val="0"/>
              </a:spcBef>
              <a:spcAft>
                <a:spcPts val="0"/>
              </a:spcAft>
              <a:buSzPts val="1800"/>
              <a:buChar char="-"/>
            </a:pPr>
            <a:r>
              <a:rPr lang="en-US"/>
              <a:t>Location </a:t>
            </a:r>
            <a:endParaRPr/>
          </a:p>
          <a:p>
            <a:pPr indent="-342900" lvl="1" marL="914400" rtl="0" algn="l">
              <a:spcBef>
                <a:spcPts val="0"/>
              </a:spcBef>
              <a:spcAft>
                <a:spcPts val="0"/>
              </a:spcAft>
              <a:buSzPts val="1800"/>
              <a:buChar char="-"/>
            </a:pPr>
            <a:r>
              <a:rPr lang="en-US"/>
              <a:t>left submammary </a:t>
            </a:r>
            <a:endParaRPr/>
          </a:p>
          <a:p>
            <a:pPr indent="-342900" lvl="1" marL="914400" rtl="0" algn="l">
              <a:spcBef>
                <a:spcPts val="0"/>
              </a:spcBef>
              <a:spcAft>
                <a:spcPts val="0"/>
              </a:spcAft>
              <a:buSzPts val="1800"/>
              <a:buChar char="-"/>
            </a:pPr>
            <a:r>
              <a:rPr lang="en-US"/>
              <a:t>left hemithorax</a:t>
            </a:r>
            <a:endParaRPr/>
          </a:p>
          <a:p>
            <a:pPr indent="-342900" lvl="0" marL="457200" rtl="0" algn="l">
              <a:spcBef>
                <a:spcPts val="0"/>
              </a:spcBef>
              <a:spcAft>
                <a:spcPts val="0"/>
              </a:spcAft>
              <a:buSzPts val="1800"/>
              <a:buChar char="-"/>
            </a:pPr>
            <a:r>
              <a:rPr lang="en-US"/>
              <a:t>Exacerbations </a:t>
            </a:r>
            <a:endParaRPr/>
          </a:p>
          <a:p>
            <a:pPr indent="-342900" lvl="1" marL="914400" rtl="0" algn="l">
              <a:spcBef>
                <a:spcPts val="0"/>
              </a:spcBef>
              <a:spcAft>
                <a:spcPts val="0"/>
              </a:spcAft>
              <a:buSzPts val="1800"/>
              <a:buChar char="-"/>
            </a:pPr>
            <a:r>
              <a:rPr lang="en-US"/>
              <a:t>after completion of exercise</a:t>
            </a:r>
            <a:endParaRPr/>
          </a:p>
          <a:p>
            <a:pPr indent="-342900" lvl="1" marL="914400" rtl="0" algn="l">
              <a:spcBef>
                <a:spcPts val="0"/>
              </a:spcBef>
              <a:spcAft>
                <a:spcPts val="0"/>
              </a:spcAft>
              <a:buSzPts val="1800"/>
              <a:buChar char="-"/>
            </a:pPr>
            <a:r>
              <a:rPr lang="en-US"/>
              <a:t>specific body motion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3c15a7c72f_0_0"/>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4" name="Google Shape;154;g13c15a7c72f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Risk factors for ischaemic heart disease</a:t>
            </a:r>
            <a:endParaRPr>
              <a:solidFill>
                <a:schemeClr val="lt1"/>
              </a:solidFill>
            </a:endParaRPr>
          </a:p>
        </p:txBody>
      </p:sp>
      <p:sp>
        <p:nvSpPr>
          <p:cNvPr id="155" name="Google Shape;155;g13c15a7c72f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Font typeface="Arial"/>
              <a:buNone/>
            </a:pPr>
            <a:r>
              <a:rPr lang="en-US"/>
              <a:t>• Male sex</a:t>
            </a:r>
            <a:endParaRPr/>
          </a:p>
          <a:p>
            <a:pPr indent="0" lvl="0" marL="0" rtl="0" algn="l">
              <a:lnSpc>
                <a:spcPct val="115000"/>
              </a:lnSpc>
              <a:spcBef>
                <a:spcPts val="0"/>
              </a:spcBef>
              <a:spcAft>
                <a:spcPts val="0"/>
              </a:spcAft>
              <a:buClr>
                <a:schemeClr val="dk1"/>
              </a:buClr>
              <a:buSzPts val="1100"/>
              <a:buFont typeface="Arial"/>
              <a:buNone/>
            </a:pPr>
            <a:r>
              <a:rPr lang="en-US"/>
              <a:t>• Age</a:t>
            </a:r>
            <a:endParaRPr/>
          </a:p>
          <a:p>
            <a:pPr indent="0" lvl="0" marL="0" rtl="0" algn="l">
              <a:lnSpc>
                <a:spcPct val="115000"/>
              </a:lnSpc>
              <a:spcBef>
                <a:spcPts val="0"/>
              </a:spcBef>
              <a:spcAft>
                <a:spcPts val="0"/>
              </a:spcAft>
              <a:buClr>
                <a:schemeClr val="dk1"/>
              </a:buClr>
              <a:buSzPts val="1100"/>
              <a:buFont typeface="Arial"/>
              <a:buNone/>
            </a:pPr>
            <a:r>
              <a:rPr lang="en-US"/>
              <a:t>• Smoking</a:t>
            </a:r>
            <a:endParaRPr/>
          </a:p>
          <a:p>
            <a:pPr indent="0" lvl="0" marL="0" rtl="0" algn="l">
              <a:lnSpc>
                <a:spcPct val="115000"/>
              </a:lnSpc>
              <a:spcBef>
                <a:spcPts val="0"/>
              </a:spcBef>
              <a:spcAft>
                <a:spcPts val="0"/>
              </a:spcAft>
              <a:buClr>
                <a:schemeClr val="dk1"/>
              </a:buClr>
              <a:buSzPts val="1100"/>
              <a:buFont typeface="Arial"/>
              <a:buNone/>
            </a:pPr>
            <a:r>
              <a:rPr lang="en-US"/>
              <a:t>• Hypertension</a:t>
            </a:r>
            <a:endParaRPr/>
          </a:p>
          <a:p>
            <a:pPr indent="0" lvl="0" marL="0" rtl="0" algn="l">
              <a:lnSpc>
                <a:spcPct val="115000"/>
              </a:lnSpc>
              <a:spcBef>
                <a:spcPts val="0"/>
              </a:spcBef>
              <a:spcAft>
                <a:spcPts val="0"/>
              </a:spcAft>
              <a:buClr>
                <a:schemeClr val="dk1"/>
              </a:buClr>
              <a:buSzPts val="1100"/>
              <a:buFont typeface="Arial"/>
              <a:buNone/>
            </a:pPr>
            <a:r>
              <a:rPr lang="en-US"/>
              <a:t>• Diabetes mellitus</a:t>
            </a:r>
            <a:endParaRPr/>
          </a:p>
          <a:p>
            <a:pPr indent="0" lvl="0" marL="0" rtl="0" algn="l">
              <a:lnSpc>
                <a:spcPct val="115000"/>
              </a:lnSpc>
              <a:spcBef>
                <a:spcPts val="0"/>
              </a:spcBef>
              <a:spcAft>
                <a:spcPts val="0"/>
              </a:spcAft>
              <a:buClr>
                <a:schemeClr val="dk1"/>
              </a:buClr>
              <a:buSzPts val="1100"/>
              <a:buFont typeface="Arial"/>
              <a:buNone/>
            </a:pPr>
            <a:r>
              <a:rPr lang="en-US"/>
              <a:t>• Family history of IHD</a:t>
            </a:r>
            <a:endParaRPr/>
          </a:p>
          <a:p>
            <a:pPr indent="0" lvl="0" marL="0" rtl="0" algn="l">
              <a:lnSpc>
                <a:spcPct val="115000"/>
              </a:lnSpc>
              <a:spcBef>
                <a:spcPts val="0"/>
              </a:spcBef>
              <a:spcAft>
                <a:spcPts val="0"/>
              </a:spcAft>
              <a:buClr>
                <a:schemeClr val="dk1"/>
              </a:buClr>
              <a:buSzPts val="1100"/>
              <a:buFont typeface="Arial"/>
              <a:buNone/>
            </a:pPr>
            <a:r>
              <a:rPr lang="en-US"/>
              <a:t>• Hypercholesterolaemia</a:t>
            </a:r>
            <a:endParaRPr/>
          </a:p>
          <a:p>
            <a:pPr indent="0" lvl="0" marL="0" rtl="0" algn="l">
              <a:lnSpc>
                <a:spcPct val="115000"/>
              </a:lnSpc>
              <a:spcBef>
                <a:spcPts val="0"/>
              </a:spcBef>
              <a:spcAft>
                <a:spcPts val="0"/>
              </a:spcAft>
              <a:buClr>
                <a:schemeClr val="dk1"/>
              </a:buClr>
              <a:buSzPts val="1100"/>
              <a:buFont typeface="Arial"/>
              <a:buNone/>
            </a:pPr>
            <a:r>
              <a:rPr lang="en-US"/>
              <a:t>• Physical inactivity and obesity</a:t>
            </a:r>
            <a:endParaRPr/>
          </a:p>
          <a:p>
            <a:pPr indent="0" lvl="0" marL="0" rtl="0" algn="l">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3bdadd614f_0_31"/>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2" name="Google Shape;162;g13bdadd614f_0_31"/>
          <p:cNvSpPr txBox="1"/>
          <p:nvPr>
            <p:ph type="title"/>
          </p:nvPr>
        </p:nvSpPr>
        <p:spPr>
          <a:xfrm>
            <a:off x="772250" y="239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Shortness of breath </a:t>
            </a:r>
            <a:endParaRPr>
              <a:solidFill>
                <a:schemeClr val="lt1"/>
              </a:solidFill>
            </a:endParaRPr>
          </a:p>
        </p:txBody>
      </p:sp>
      <p:sp>
        <p:nvSpPr>
          <p:cNvPr id="163" name="Google Shape;163;g13bdadd614f_0_31"/>
          <p:cNvSpPr txBox="1"/>
          <p:nvPr>
            <p:ph idx="1" type="body"/>
          </p:nvPr>
        </p:nvSpPr>
        <p:spPr>
          <a:xfrm>
            <a:off x="831600" y="164977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a:t>Onset</a:t>
            </a:r>
            <a:r>
              <a:rPr lang="en-US"/>
              <a:t> - acute, chronic, acute-on-chronic </a:t>
            </a:r>
            <a:endParaRPr/>
          </a:p>
          <a:p>
            <a:pPr indent="0" lvl="0" marL="0" rtl="0" algn="l">
              <a:spcBef>
                <a:spcPts val="1000"/>
              </a:spcBef>
              <a:spcAft>
                <a:spcPts val="0"/>
              </a:spcAft>
              <a:buNone/>
            </a:pPr>
            <a:r>
              <a:rPr b="1" lang="en-US"/>
              <a:t>Associations</a:t>
            </a:r>
            <a:r>
              <a:rPr lang="en-US"/>
              <a:t> - sweating, nausea, pain, cough, sputum (watery, frothy, blood?), swollen calf or ankles, palpitations, nocturnal micturition, rapid weight gain (oedema?)</a:t>
            </a:r>
            <a:endParaRPr/>
          </a:p>
          <a:p>
            <a:pPr indent="0" lvl="0" marL="0" rtl="0" algn="l">
              <a:spcBef>
                <a:spcPts val="1000"/>
              </a:spcBef>
              <a:spcAft>
                <a:spcPts val="0"/>
              </a:spcAft>
              <a:buNone/>
            </a:pPr>
            <a:r>
              <a:rPr b="1" lang="en-US"/>
              <a:t>Timing</a:t>
            </a:r>
            <a:r>
              <a:rPr lang="en-US"/>
              <a:t> - on exertion, rest, constant, at night </a:t>
            </a:r>
            <a:endParaRPr/>
          </a:p>
          <a:p>
            <a:pPr indent="0" lvl="0" marL="0" rtl="0" algn="l">
              <a:spcBef>
                <a:spcPts val="1000"/>
              </a:spcBef>
              <a:spcAft>
                <a:spcPts val="0"/>
              </a:spcAft>
              <a:buNone/>
            </a:pPr>
            <a:r>
              <a:rPr b="1" lang="en-US"/>
              <a:t>Exacerbating</a:t>
            </a:r>
            <a:r>
              <a:rPr lang="en-US"/>
              <a:t> - position, number of pillows </a:t>
            </a:r>
            <a:endParaRPr/>
          </a:p>
          <a:p>
            <a:pPr indent="0" lvl="0" marL="0" rtl="0" algn="l">
              <a:spcBef>
                <a:spcPts val="1000"/>
              </a:spcBef>
              <a:spcAft>
                <a:spcPts val="0"/>
              </a:spcAft>
              <a:buNone/>
            </a:pPr>
            <a:r>
              <a:rPr b="1" lang="en-US"/>
              <a:t>alleviations</a:t>
            </a:r>
            <a:r>
              <a:rPr lang="en-US"/>
              <a:t> - Rest, medications, oxygen, sitting up </a:t>
            </a:r>
            <a:endParaRPr/>
          </a:p>
          <a:p>
            <a:pPr indent="0" lvl="0" marL="0" rtl="0" algn="l">
              <a:spcBef>
                <a:spcPts val="1000"/>
              </a:spcBef>
              <a:spcAft>
                <a:spcPts val="0"/>
              </a:spcAft>
              <a:buNone/>
            </a:pPr>
            <a:r>
              <a:rPr b="1" lang="en-US"/>
              <a:t>severity</a:t>
            </a:r>
            <a:r>
              <a:rPr lang="en-US"/>
              <a:t> - debilitating, impact on daily life, exercise tolerance</a:t>
            </a:r>
            <a:endParaRPr/>
          </a:p>
          <a:p>
            <a:pPr indent="0" lvl="0" marL="0" rtl="0" algn="l">
              <a:spcBef>
                <a:spcPts val="1000"/>
              </a:spcBef>
              <a:spcAft>
                <a:spcPts val="0"/>
              </a:spcAft>
              <a:buNone/>
            </a:pPr>
            <a:r>
              <a:rPr b="1" lang="en-US"/>
              <a:t>Hx</a:t>
            </a:r>
            <a:r>
              <a:rPr lang="en-US"/>
              <a:t> of respiratory </a:t>
            </a:r>
            <a:r>
              <a:rPr lang="en-US"/>
              <a:t>disease?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