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Lst>
  <p:sldSz cx="12192000" cy="6858000"/>
  <p:notesSz cx="6858000" cy="9144000"/>
  <p:embeddedFontLst>
    <p:embeddedFont>
      <p:font typeface="Calibri" panose="020F0502020204030204" pitchFamily="34" charset="0"/>
      <p:regular r:id="rId86"/>
      <p:bold r:id="rId87"/>
      <p:italic r:id="rId88"/>
      <p:boldItalic r:id="rId89"/>
    </p:embeddedFont>
    <p:embeddedFont>
      <p:font typeface="Radley" pitchFamily="2" charset="77"/>
      <p:regular r:id="rId90"/>
      <p: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2" roundtripDataSignature="AMtx7mhPspJK/xiJPIElnXbuAGJUjhil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DA5A438-95EF-4CA4-9537-A675FD7CC025}">
  <a:tblStyle styleId="{DDA5A438-95EF-4CA4-9537-A675FD7CC02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9289"/>
  </p:normalViewPr>
  <p:slideViewPr>
    <p:cSldViewPr snapToGrid="0" snapToObjects="1">
      <p:cViewPr varScale="1">
        <p:scale>
          <a:sx n="77" d="100"/>
          <a:sy n="77" d="100"/>
        </p:scale>
        <p:origin x="19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5.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customschemas.google.com/relationships/presentationmetadata" Target="meta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heskeletalsystem.net/spine-vertebral-column/thoracic-vertebrae.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teachmeanatomy.info/thorax/bones/thoracic-spin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quizlet.com/491289451/posterior-view-of-left-ribs-articulated-with-thoracic-vertebrae-and-sternum-diagra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sds.qld.edu.au/sdc/Provectus/Paediatric%20Trauma/Skill%20Sessions/Airway%20and%20breathing/unit-04012012124609217407/flash/paedTr_s04_m01_p50_intercostal/paedTr_s04_m01_p21_intercostal.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rehabmypatient.com/shoulder/pectoralis-major"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barmethod.com/blog/the-most-neglected-muscle-during-exercise-the-serratus-anterior/" TargetMode="External"/><Relationship Id="rId4" Type="http://schemas.openxmlformats.org/officeDocument/2006/relationships/hyperlink" Target="https://www.yoganatomy.com/pectoralis-minor-muscle/"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osmosis.org/answers/epicardiu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rossfit.com/wp-content/uploads/2020/07/24115616/CF_Heart_Orient_front.pn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thoughtco.com/the-heart-wall-4022792"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vonhagens-plastination.com/pages/medical-teaching-specimens/von-hagens-plastination.php/silicone-plastinates-sub-cardiovascular-system-overview"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anatomyzone.com/wp-content/uploads/2015/01/Posterior-Interventricular-Artery.pn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hyperphysics.phy-astr.gsu.edu/hbase/Biology/sanode.html"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centromedicoabc.com/wp-content/uploads/2022/12/plasma-sanguineo.jpg"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cdn.britannica.com/08/92808-050-E1894C1B/Cross-section-capillary.jpg"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revisionworld.com/sites/revisionworld.com/files/imce/Blood%202.jpg"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6" name="Google Shape;8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8fc67cd941_0_4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74" name="Google Shape;174;g28fc67cd941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8fc67cd941_0_5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84" name="Google Shape;184;g28fc67cd941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8fc67cd941_0_5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94" name="Google Shape;194;g28fc67cd941_0_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8fc67cd941_0_6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04" name="Google Shape;204;g28fc67cd941_0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8fc67cd941_0_7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14" name="Google Shape;214;g28fc67cd941_0_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8fc67cd941_0_8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23" name="Google Shape;223;g28fc67cd941_0_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8fc67cd941_0_9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32" name="Google Shape;232;g28fc67cd941_0_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8fc67cd941_0_10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41" name="Google Shape;241;g28fc67cd941_0_10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8fc67cd941_0_10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50" name="Google Shape;250;g28fc67cd941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8fc67cd941_0_1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59" name="Google Shape;259;g28fc67cd941_0_1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5" name="Google Shape;95;p3: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a:solidFill>
                  <a:schemeClr val="dk1"/>
                </a:solidFill>
                <a:latin typeface="Arial"/>
                <a:ea typeface="Arial"/>
                <a:cs typeface="Arial"/>
                <a:sym typeface="Arial"/>
              </a:rPr>
              <a:t>2</a:t>
            </a:fld>
            <a:endParaRPr sz="12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8fc67cd941_0_12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68" name="Google Shape;268;g28fc67cd941_0_1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8ccd3f6d05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dirty="0"/>
              <a:t>The sternum lies anteriorly in the midline of the thoracic cage and is composed of 3 parts. </a:t>
            </a:r>
            <a:endParaRPr dirty="0"/>
          </a:p>
          <a:p>
            <a:pPr marL="0" lvl="0" indent="0" algn="l" rtl="0">
              <a:lnSpc>
                <a:spcPct val="100000"/>
              </a:lnSpc>
              <a:spcBef>
                <a:spcPts val="0"/>
              </a:spcBef>
              <a:spcAft>
                <a:spcPts val="0"/>
              </a:spcAft>
              <a:buSzPts val="1200"/>
              <a:buNone/>
            </a:pPr>
            <a:endParaRPr dirty="0"/>
          </a:p>
          <a:p>
            <a:pPr marL="0" lvl="0" indent="0" algn="l" rtl="0">
              <a:lnSpc>
                <a:spcPct val="100000"/>
              </a:lnSpc>
              <a:spcBef>
                <a:spcPts val="0"/>
              </a:spcBef>
              <a:spcAft>
                <a:spcPts val="0"/>
              </a:spcAft>
              <a:buSzPts val="1200"/>
              <a:buNone/>
            </a:pPr>
            <a:r>
              <a:rPr lang="en-US" dirty="0"/>
              <a:t>The angle of Louis is the division between superior and inferior mediastinum. </a:t>
            </a:r>
            <a:endParaRPr dirty="0"/>
          </a:p>
        </p:txBody>
      </p:sp>
      <p:sp>
        <p:nvSpPr>
          <p:cNvPr id="275" name="Google Shape;275;g28ccd3f6d0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8ccd3f6d05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8ccd3f6d05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g28ccd3f6d05_0_116: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8ccd3f6d05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dirty="0"/>
              <a:t>The costal cartilage of ribs 7-10 are palpable and can be felt at the bottom of your rib cage.</a:t>
            </a:r>
            <a:endParaRPr dirty="0"/>
          </a:p>
          <a:p>
            <a:pPr marL="0" lvl="0" indent="0" algn="l" rtl="0">
              <a:lnSpc>
                <a:spcPct val="100000"/>
              </a:lnSpc>
              <a:spcBef>
                <a:spcPts val="0"/>
              </a:spcBef>
              <a:spcAft>
                <a:spcPts val="0"/>
              </a:spcAft>
              <a:buSzPts val="1200"/>
              <a:buNone/>
            </a:pPr>
            <a:r>
              <a:rPr lang="en-US" dirty="0"/>
              <a:t>Ribs 1-7 are the true ribs since they articulate directly with the sternum. </a:t>
            </a:r>
          </a:p>
          <a:p>
            <a:pPr marL="0" lvl="0" indent="0" algn="l" rtl="0">
              <a:lnSpc>
                <a:spcPct val="100000"/>
              </a:lnSpc>
              <a:spcBef>
                <a:spcPts val="0"/>
              </a:spcBef>
              <a:spcAft>
                <a:spcPts val="0"/>
              </a:spcAft>
              <a:buSzPts val="1200"/>
              <a:buNone/>
            </a:pPr>
            <a:r>
              <a:rPr lang="en-US" dirty="0"/>
              <a:t>Ribs 8-10 unite and join with the costal cartilage of the 7th rib but do not articulate with the sternum directly, hence do not form a sternocostal joint. </a:t>
            </a:r>
          </a:p>
          <a:p>
            <a:pPr marL="0" lvl="0" indent="0" algn="l" rtl="0">
              <a:lnSpc>
                <a:spcPct val="100000"/>
              </a:lnSpc>
              <a:spcBef>
                <a:spcPts val="0"/>
              </a:spcBef>
              <a:spcAft>
                <a:spcPts val="0"/>
              </a:spcAft>
              <a:buSzPts val="1200"/>
              <a:buNone/>
            </a:pPr>
            <a:r>
              <a:rPr lang="en-US" dirty="0"/>
              <a:t>Ribs 11 and 12 don’t articulate with the sternum at all. </a:t>
            </a:r>
            <a:endParaRPr dirty="0"/>
          </a:p>
        </p:txBody>
      </p:sp>
      <p:sp>
        <p:nvSpPr>
          <p:cNvPr id="307" name="Google Shape;307;g28ccd3f6d05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8ccd3f6d05_0_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u="sng">
                <a:solidFill>
                  <a:schemeClr val="hlink"/>
                </a:solidFill>
                <a:hlinkClick r:id="rId3"/>
              </a:rPr>
              <a:t>https://www.theskeletalsystem.net/spine-vertebral-column/thoracic-vertebrae.html</a:t>
            </a:r>
            <a:r>
              <a:rPr lang="en-US"/>
              <a:t> </a:t>
            </a:r>
            <a:endParaRPr/>
          </a:p>
          <a:p>
            <a:pPr marL="0" lvl="0" indent="0" algn="l" rtl="0">
              <a:lnSpc>
                <a:spcPct val="100000"/>
              </a:lnSpc>
              <a:spcBef>
                <a:spcPts val="0"/>
              </a:spcBef>
              <a:spcAft>
                <a:spcPts val="0"/>
              </a:spcAft>
              <a:buSzPts val="1200"/>
              <a:buNone/>
            </a:pPr>
            <a:r>
              <a:rPr lang="en-US" u="sng">
                <a:solidFill>
                  <a:schemeClr val="hlink"/>
                </a:solidFill>
                <a:hlinkClick r:id="rId4"/>
              </a:rPr>
              <a:t>https://teachmeanatomy.info/thorax/bones/thoracic-spine/</a:t>
            </a:r>
            <a:r>
              <a:rPr lang="en-US"/>
              <a:t> </a:t>
            </a:r>
            <a:endParaRPr/>
          </a:p>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r>
              <a:rPr lang="en-US"/>
              <a:t>Transverse process has a facet for the rib to articular to. </a:t>
            </a:r>
            <a:endParaRPr/>
          </a:p>
        </p:txBody>
      </p:sp>
      <p:sp>
        <p:nvSpPr>
          <p:cNvPr id="328" name="Google Shape;328;g28ccd3f6d05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8ccd3f6d05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8ccd3f6d05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g28ccd3f6d05_0_331: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8ccd3f6d05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8ccd3f6d05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3"/>
              </a:rPr>
              <a:t>https://quizlet.com/491289451/posterior-view-of-left-ribs-articulated-with-thoracic-vertebrae-and-sternum-diagram/</a:t>
            </a:r>
            <a:r>
              <a:rPr lang="en-US"/>
              <a:t> </a:t>
            </a:r>
            <a:endParaRPr/>
          </a:p>
        </p:txBody>
      </p:sp>
      <p:sp>
        <p:nvSpPr>
          <p:cNvPr id="351" name="Google Shape;351;g28ccd3f6d05_0_322: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8ccd3f6d05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a:t>The neurovascular bundle is found in each intercostal space and supplies the intercostal muscles, overlying skin and underlying parietal pleura. It is along the inferior border of the rib superior in the space. </a:t>
            </a:r>
            <a:endParaRPr/>
          </a:p>
        </p:txBody>
      </p:sp>
      <p:sp>
        <p:nvSpPr>
          <p:cNvPr id="357" name="Google Shape;357;g28ccd3f6d05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8ccd3f6d05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8ccd3f6d05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3"/>
              </a:rPr>
              <a:t>https://csds.qld.edu.au/sdc/Provectus/Paediatric%20Trauma/Skill%20Sessions/Airway%20and%20breathing/unit-04012012124609217407/flash/paedTr_s04_m01_p50_intercostal/paedTr_s04_m01_p21_intercostal.html</a:t>
            </a:r>
            <a:r>
              <a:rPr lang="en-US"/>
              <a:t> </a:t>
            </a:r>
            <a:endParaRPr/>
          </a:p>
        </p:txBody>
      </p:sp>
      <p:sp>
        <p:nvSpPr>
          <p:cNvPr id="372" name="Google Shape;372;g28ccd3f6d05_0_232: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8ccd3f6d05_0_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dirty="0"/>
              <a:t>when learning muscles learn name and what it looks like but also origin, insertion, what it does and which nerve innervates it (where relevant) as sometimes questions might be phrased as which muscle </a:t>
            </a:r>
            <a:r>
              <a:rPr lang="en-US" dirty="0" err="1"/>
              <a:t>origiinates</a:t>
            </a:r>
            <a:r>
              <a:rPr lang="en-US" dirty="0"/>
              <a:t> from (</a:t>
            </a:r>
            <a:r>
              <a:rPr lang="en-US" dirty="0" err="1"/>
              <a:t>eg</a:t>
            </a:r>
            <a:r>
              <a:rPr lang="en-US" dirty="0"/>
              <a:t> ribs 3-5)? rather than a pin in the muscle and asking which muscle it is. you will come back to this in MSK but worth familiarizing yourself now if you have time!</a:t>
            </a:r>
            <a:endParaRPr dirty="0"/>
          </a:p>
        </p:txBody>
      </p:sp>
      <p:sp>
        <p:nvSpPr>
          <p:cNvPr id="377" name="Google Shape;377;g28ccd3f6d05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5" name="Google Shape;10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8ccd3f6d05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8ccd3f6d05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3"/>
              </a:rPr>
              <a:t>https://www.rehabmypatient.com/shoulder/pectoralis-major</a:t>
            </a:r>
            <a:r>
              <a:rPr lang="en-US"/>
              <a:t> </a:t>
            </a:r>
            <a:endParaRPr/>
          </a:p>
          <a:p>
            <a:pPr marL="0" lvl="0" indent="0" algn="l" rtl="0">
              <a:spcBef>
                <a:spcPts val="0"/>
              </a:spcBef>
              <a:spcAft>
                <a:spcPts val="0"/>
              </a:spcAft>
              <a:buNone/>
            </a:pPr>
            <a:r>
              <a:rPr lang="en-US" u="sng">
                <a:solidFill>
                  <a:schemeClr val="hlink"/>
                </a:solidFill>
                <a:hlinkClick r:id="rId4"/>
              </a:rPr>
              <a:t>https://www.yoganatomy.com/pectoralis-minor-muscle/</a:t>
            </a:r>
            <a:r>
              <a:rPr lang="en-US"/>
              <a:t> </a:t>
            </a:r>
            <a:endParaRPr/>
          </a:p>
          <a:p>
            <a:pPr marL="0" lvl="0" indent="0" algn="l" rtl="0">
              <a:spcBef>
                <a:spcPts val="0"/>
              </a:spcBef>
              <a:spcAft>
                <a:spcPts val="0"/>
              </a:spcAft>
              <a:buNone/>
            </a:pPr>
            <a:r>
              <a:rPr lang="en-US" u="sng">
                <a:solidFill>
                  <a:schemeClr val="hlink"/>
                </a:solidFill>
                <a:hlinkClick r:id="rId5"/>
              </a:rPr>
              <a:t>https://barmethod.com/blog/the-most-neglected-muscle-during-exercise-the-serratus-anterior/</a:t>
            </a:r>
            <a:r>
              <a:rPr lang="en-US"/>
              <a:t> </a:t>
            </a:r>
            <a:endParaRPr/>
          </a:p>
        </p:txBody>
      </p:sp>
      <p:sp>
        <p:nvSpPr>
          <p:cNvPr id="402" name="Google Shape;402;g28ccd3f6d05_0_274: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8ccd3f6d05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8ccd3f6d05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a:t>
            </a:r>
            <a:r>
              <a:rPr lang="en-US" dirty="0" err="1"/>
              <a:t>sumarise</a:t>
            </a:r>
            <a:r>
              <a:rPr lang="en-US" dirty="0"/>
              <a:t> the rib cage is made of the sternum which is composed of 3 parts. The sternum articulates with the first 7 ribs (true ribs) at the sternocostal angle but in total we have 12 ribs. The 12 thoracic vertebrae, T1-T12, articulate with the ribs at the posterior of the rib cage at the costovertebral joint, which functions to add support to the rib cage. The intercostal space between each rib is composed of 3 layers of muscle- external, internal and innermost which are involved in inhalation and exhalation. The 1st intercostal space is located between the 1st and 2nd ribs. </a:t>
            </a:r>
            <a:endParaRPr dirty="0"/>
          </a:p>
        </p:txBody>
      </p:sp>
      <p:sp>
        <p:nvSpPr>
          <p:cNvPr id="410" name="Google Shape;410;g28ccd3f6d05_0_149: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8ccd3f6d05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16" name="Google Shape;416;g28ccd3f6d05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8ccd3f6d05_0_3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23" name="Google Shape;423;g28ccd3f6d05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8ccd3f6d05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8ccd3f6d05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g28ccd3f6d05_0_355: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e96655897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e96655897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5" name="Google Shape;445;g1e966558977_0_7: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8ccd3f6d05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450" name="Google Shape;450;g28ccd3f6d05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8ccd3f6d05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8ccd3f6d05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3"/>
              </a:rPr>
              <a:t>https://www.osmosis.org/answers/epicardium</a:t>
            </a:r>
            <a:r>
              <a:rPr lang="en-US"/>
              <a:t> </a:t>
            </a:r>
            <a:endParaRPr/>
          </a:p>
        </p:txBody>
      </p:sp>
      <p:sp>
        <p:nvSpPr>
          <p:cNvPr id="461" name="Google Shape;461;g28ccd3f6d05_0_400: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8ccd3f6d05_0_4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dirty="0"/>
              <a:t>Importance of understanding anatomical position of heart!!!</a:t>
            </a:r>
            <a:endParaRPr dirty="0"/>
          </a:p>
        </p:txBody>
      </p:sp>
      <p:sp>
        <p:nvSpPr>
          <p:cNvPr id="466" name="Google Shape;466;g28ccd3f6d05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8ccd3f6d05_0_4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dirty="0"/>
              <a:t>Heart is described in a pyramidal shape with the apex being in an anterior-inferior direction.</a:t>
            </a:r>
            <a:endParaRPr dirty="0"/>
          </a:p>
          <a:p>
            <a:pPr marL="0" lvl="0" indent="0" algn="l" rtl="0">
              <a:lnSpc>
                <a:spcPct val="100000"/>
              </a:lnSpc>
              <a:spcBef>
                <a:spcPts val="0"/>
              </a:spcBef>
              <a:spcAft>
                <a:spcPts val="0"/>
              </a:spcAft>
              <a:buSzPts val="1200"/>
              <a:buNone/>
            </a:pPr>
            <a:r>
              <a:rPr lang="en-US" dirty="0"/>
              <a:t>In anatomical orientation there are 5 surfaces of the heart. </a:t>
            </a:r>
            <a:endParaRPr dirty="0"/>
          </a:p>
          <a:p>
            <a:pPr marL="0" lvl="0" indent="0" algn="l" rtl="0">
              <a:lnSpc>
                <a:spcPct val="100000"/>
              </a:lnSpc>
              <a:spcBef>
                <a:spcPts val="0"/>
              </a:spcBef>
              <a:spcAft>
                <a:spcPts val="0"/>
              </a:spcAft>
              <a:buSzPts val="1200"/>
              <a:buNone/>
            </a:pPr>
            <a:r>
              <a:rPr lang="en-US" dirty="0"/>
              <a:t>heart sits between lung lobes so has 2 pulmonary surfaces, and is above the diaphragm hence diaphragmatic surface </a:t>
            </a:r>
            <a:endParaRPr dirty="0"/>
          </a:p>
        </p:txBody>
      </p:sp>
      <p:sp>
        <p:nvSpPr>
          <p:cNvPr id="478" name="Google Shape;478;g28ccd3f6d05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8ccd3f6d0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8ccd3f6d0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is the section of the phase 1 syllabus we are aiming to cover and recap in order to try and provide you with a greater understanding. We will start with anatomy related to the chest with some embryology before moving onto anatomy specifically of the heart and finish with the blood physiology to try and keep the session engaging. </a:t>
            </a:r>
            <a:endParaRPr/>
          </a:p>
        </p:txBody>
      </p:sp>
      <p:sp>
        <p:nvSpPr>
          <p:cNvPr id="116" name="Google Shape;116;g28ccd3f6d05_0_3: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8ccd3f6d05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8ccd3f6d05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 name="Google Shape;490;g28ccd3f6d05_0_474: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8ccd3f6d05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28ccd3f6d05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3"/>
              </a:rPr>
              <a:t>https://www.crossfit.com/wp-content/uploads/2020/07/24115616/CF_Heart_Orient_front.png</a:t>
            </a:r>
            <a:r>
              <a:rPr lang="en-US"/>
              <a:t> </a:t>
            </a:r>
            <a:endParaRPr/>
          </a:p>
        </p:txBody>
      </p:sp>
      <p:sp>
        <p:nvSpPr>
          <p:cNvPr id="497" name="Google Shape;497;g28ccd3f6d05_0_480: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8ccd3f6d05_0_3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dirty="0"/>
              <a:t>when learning anatomy, link to function, particularly with ant heart. </a:t>
            </a:r>
            <a:r>
              <a:rPr lang="en-US" dirty="0" err="1"/>
              <a:t>Eg</a:t>
            </a:r>
            <a:r>
              <a:rPr lang="en-US" dirty="0"/>
              <a:t> SVC come from head and neck, to RA, carry </a:t>
            </a:r>
            <a:r>
              <a:rPr lang="en-US" dirty="0" err="1"/>
              <a:t>deox</a:t>
            </a:r>
            <a:r>
              <a:rPr lang="en-US" dirty="0"/>
              <a:t> blood.</a:t>
            </a:r>
            <a:r>
              <a:rPr lang="en-US" dirty="0">
                <a:sym typeface="Wingdings" pitchFamily="2" charset="2"/>
              </a:rPr>
              <a:t> know where it’s coming from, whether blood is deoxygenated or oxygenated and where it is going to</a:t>
            </a:r>
          </a:p>
          <a:p>
            <a:pPr marL="0" lvl="0" indent="0" algn="l" rtl="0">
              <a:lnSpc>
                <a:spcPct val="100000"/>
              </a:lnSpc>
              <a:spcBef>
                <a:spcPts val="0"/>
              </a:spcBef>
              <a:spcAft>
                <a:spcPts val="0"/>
              </a:spcAft>
              <a:buSzPts val="1200"/>
              <a:buNone/>
            </a:pPr>
            <a:r>
              <a:rPr lang="en-GB" dirty="0"/>
              <a:t>Conducting system in yellow</a:t>
            </a:r>
          </a:p>
          <a:p>
            <a:pPr marL="0" lvl="0" indent="0" algn="l" rtl="0">
              <a:lnSpc>
                <a:spcPct val="100000"/>
              </a:lnSpc>
              <a:spcBef>
                <a:spcPts val="0"/>
              </a:spcBef>
              <a:spcAft>
                <a:spcPts val="0"/>
              </a:spcAft>
              <a:buSzPts val="1200"/>
              <a:buNone/>
            </a:pPr>
            <a:endParaRPr dirty="0"/>
          </a:p>
          <a:p>
            <a:pPr marL="0" lvl="0" indent="0" algn="l" rtl="0">
              <a:lnSpc>
                <a:spcPct val="100000"/>
              </a:lnSpc>
              <a:spcBef>
                <a:spcPts val="0"/>
              </a:spcBef>
              <a:spcAft>
                <a:spcPts val="0"/>
              </a:spcAft>
              <a:buSzPts val="1200"/>
              <a:buNone/>
            </a:pPr>
            <a:r>
              <a:rPr lang="en-US" dirty="0"/>
              <a:t>Vessels: SVC and IVC which bring de-oxygenated blood back to the heart to enter the right atrium </a:t>
            </a:r>
            <a:endParaRPr dirty="0"/>
          </a:p>
          <a:p>
            <a:pPr marL="0" lvl="0" indent="0" algn="l" rtl="0">
              <a:lnSpc>
                <a:spcPct val="100000"/>
              </a:lnSpc>
              <a:spcBef>
                <a:spcPts val="0"/>
              </a:spcBef>
              <a:spcAft>
                <a:spcPts val="0"/>
              </a:spcAft>
              <a:buSzPts val="1200"/>
              <a:buNone/>
            </a:pPr>
            <a:r>
              <a:rPr lang="en-US" dirty="0"/>
              <a:t>The pulmonary artery carries deoxygenate blood from the right ventricle to the lungs to be oxygenated. this oxygenated blood returns to the left atrium via the pulmonary veins to be pumped out of the left ventricle to the rest of the body via the aorta. </a:t>
            </a:r>
            <a:endParaRPr dirty="0"/>
          </a:p>
          <a:p>
            <a:pPr marL="0" lvl="0" indent="0" algn="l" rtl="0">
              <a:lnSpc>
                <a:spcPct val="100000"/>
              </a:lnSpc>
              <a:spcBef>
                <a:spcPts val="0"/>
              </a:spcBef>
              <a:spcAft>
                <a:spcPts val="0"/>
              </a:spcAft>
              <a:buSzPts val="1200"/>
              <a:buNone/>
            </a:pPr>
            <a:endParaRPr dirty="0"/>
          </a:p>
          <a:p>
            <a:pPr marL="0" lvl="0" indent="0" algn="l" rtl="0">
              <a:lnSpc>
                <a:spcPct val="100000"/>
              </a:lnSpc>
              <a:spcBef>
                <a:spcPts val="0"/>
              </a:spcBef>
              <a:spcAft>
                <a:spcPts val="0"/>
              </a:spcAft>
              <a:buSzPts val="1200"/>
              <a:buNone/>
            </a:pPr>
            <a:r>
              <a:rPr lang="en-US" dirty="0"/>
              <a:t>Mitral valve separates the left atrium from the left ventricle- also called the bicuspid valve.</a:t>
            </a:r>
            <a:endParaRPr dirty="0"/>
          </a:p>
        </p:txBody>
      </p:sp>
      <p:sp>
        <p:nvSpPr>
          <p:cNvPr id="504" name="Google Shape;504;g28ccd3f6d05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8ccd3f6d05_0_3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u="sng">
                <a:solidFill>
                  <a:schemeClr val="hlink"/>
                </a:solidFill>
                <a:hlinkClick r:id="rId3"/>
              </a:rPr>
              <a:t>https://www.thoughtco.com/the-heart-wall-4022792</a:t>
            </a:r>
            <a:r>
              <a:rPr lang="en-US"/>
              <a:t> </a:t>
            </a:r>
            <a:endParaRPr/>
          </a:p>
          <a:p>
            <a:pPr marL="0" lvl="0" indent="0" algn="l" rtl="0">
              <a:lnSpc>
                <a:spcPct val="100000"/>
              </a:lnSpc>
              <a:spcBef>
                <a:spcPts val="0"/>
              </a:spcBef>
              <a:spcAft>
                <a:spcPts val="0"/>
              </a:spcAft>
              <a:buSzPts val="1200"/>
              <a:buNone/>
            </a:pPr>
            <a:r>
              <a:rPr lang="en-US" u="sng">
                <a:solidFill>
                  <a:schemeClr val="hlink"/>
                </a:solidFill>
                <a:hlinkClick r:id="rId4"/>
              </a:rPr>
              <a:t>https://www.vonhagens-plastination.com/pages/medical-teaching-specimens/von-hagens-plastination.php/silicone-plastinates-sub-cardiovascular-system-overview</a:t>
            </a:r>
            <a:r>
              <a:rPr lang="en-US"/>
              <a:t> </a:t>
            </a:r>
            <a:endParaRPr/>
          </a:p>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r>
              <a:rPr lang="en-US"/>
              <a:t>papillary muscles= within ventricles, attach to cusps of AV valves via chordae tendineae and contract to prevent prolapse of valves on systole</a:t>
            </a:r>
            <a:endParaRPr/>
          </a:p>
          <a:p>
            <a:pPr marL="0" lvl="0" indent="0" algn="l" rtl="0">
              <a:lnSpc>
                <a:spcPct val="100000"/>
              </a:lnSpc>
              <a:spcBef>
                <a:spcPts val="0"/>
              </a:spcBef>
              <a:spcAft>
                <a:spcPts val="0"/>
              </a:spcAft>
              <a:buSzPts val="1200"/>
              <a:buNone/>
            </a:pPr>
            <a:r>
              <a:rPr lang="en-US"/>
              <a:t>Trabeculae carnae= irregular muscle ridges on ventricles that contract to prevent inversion of the valves</a:t>
            </a:r>
            <a:endParaRPr/>
          </a:p>
          <a:p>
            <a:pPr marL="0" lvl="0" indent="0" algn="l" rtl="0">
              <a:lnSpc>
                <a:spcPct val="100000"/>
              </a:lnSpc>
              <a:spcBef>
                <a:spcPts val="0"/>
              </a:spcBef>
              <a:spcAft>
                <a:spcPts val="0"/>
              </a:spcAft>
              <a:buSzPts val="1200"/>
              <a:buNone/>
            </a:pPr>
            <a:r>
              <a:rPr lang="en-US"/>
              <a:t>Chordae tendinae= thread like tendons of papillary muscles that insert on AV valves</a:t>
            </a:r>
            <a:endParaRPr/>
          </a:p>
          <a:p>
            <a:pPr marL="0" lvl="0" indent="0" algn="l" rtl="0">
              <a:lnSpc>
                <a:spcPct val="100000"/>
              </a:lnSpc>
              <a:spcBef>
                <a:spcPts val="0"/>
              </a:spcBef>
              <a:spcAft>
                <a:spcPts val="0"/>
              </a:spcAft>
              <a:buSzPts val="1200"/>
              <a:buNone/>
            </a:pPr>
            <a:endParaRPr/>
          </a:p>
        </p:txBody>
      </p:sp>
      <p:sp>
        <p:nvSpPr>
          <p:cNvPr id="526" name="Google Shape;526;g28ccd3f6d05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8ccd3f6d05_0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40" name="Google Shape;540;g28ccd3f6d05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8d36486c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8d36486c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g28d36486c3e_0_0: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8ccd3f6d05_0_2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SzPts val="1200"/>
              <a:buAutoNum type="arabicPeriod"/>
            </a:pPr>
            <a:r>
              <a:rPr lang="en-US"/>
              <a:t>identify anterior, diaphragmatic, base, L and R pulmonary surfaces; find the apex and place it in anatomical position (Q. identify chambers of the heart- which ones can we see here?)</a:t>
            </a:r>
            <a:endParaRPr/>
          </a:p>
          <a:p>
            <a:pPr marL="457200" lvl="0" indent="-304800" algn="l" rtl="0">
              <a:lnSpc>
                <a:spcPct val="100000"/>
              </a:lnSpc>
              <a:spcBef>
                <a:spcPts val="0"/>
              </a:spcBef>
              <a:spcAft>
                <a:spcPts val="0"/>
              </a:spcAft>
              <a:buSzPts val="1200"/>
              <a:buAutoNum type="arabicPeriod"/>
            </a:pPr>
            <a:r>
              <a:rPr lang="en-US"/>
              <a:t>Q. where is the aorta, SVC, pulmonary artery, pulmonary vein (when identifying think of where they enter/exit and what their function is)</a:t>
            </a:r>
            <a:endParaRPr/>
          </a:p>
          <a:p>
            <a:pPr marL="457200" lvl="0" indent="-304800" algn="l" rtl="0">
              <a:lnSpc>
                <a:spcPct val="100000"/>
              </a:lnSpc>
              <a:spcBef>
                <a:spcPts val="0"/>
              </a:spcBef>
              <a:spcAft>
                <a:spcPts val="0"/>
              </a:spcAft>
              <a:buSzPts val="1200"/>
              <a:buAutoNum type="arabicPeriod"/>
            </a:pPr>
            <a:r>
              <a:rPr lang="en-US"/>
              <a:t>Q. where are the LCA and RCA?</a:t>
            </a:r>
            <a:endParaRPr/>
          </a:p>
          <a:p>
            <a:pPr marL="457200" lvl="0" indent="-304800" algn="l" rtl="0">
              <a:lnSpc>
                <a:spcPct val="100000"/>
              </a:lnSpc>
              <a:spcBef>
                <a:spcPts val="0"/>
              </a:spcBef>
              <a:spcAft>
                <a:spcPts val="0"/>
              </a:spcAft>
              <a:buSzPts val="1200"/>
              <a:buAutoNum type="arabicPeriod"/>
            </a:pPr>
            <a:r>
              <a:rPr lang="en-US"/>
              <a:t>branches of LCA?</a:t>
            </a:r>
            <a:endParaRPr/>
          </a:p>
          <a:p>
            <a:pPr marL="457200" lvl="0" indent="-304800" algn="l" rtl="0">
              <a:lnSpc>
                <a:spcPct val="100000"/>
              </a:lnSpc>
              <a:spcBef>
                <a:spcPts val="0"/>
              </a:spcBef>
              <a:spcAft>
                <a:spcPts val="0"/>
              </a:spcAft>
              <a:buSzPts val="1200"/>
              <a:buAutoNum type="arabicPeriod"/>
            </a:pPr>
            <a:r>
              <a:rPr lang="en-US"/>
              <a:t>branches of RCA?</a:t>
            </a:r>
            <a:endParaRPr/>
          </a:p>
        </p:txBody>
      </p:sp>
      <p:sp>
        <p:nvSpPr>
          <p:cNvPr id="561" name="Google Shape;561;g28ccd3f6d05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8d36486c3e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r>
              <a:rPr lang="en-US"/>
              <a:t>IMPORTANT TO LEARN</a:t>
            </a:r>
            <a:endParaRPr/>
          </a:p>
        </p:txBody>
      </p:sp>
      <p:sp>
        <p:nvSpPr>
          <p:cNvPr id="588" name="Google Shape;588;g28d36486c3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8ccd3f6d05_0_2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a:p>
            <a:pPr marL="0" lvl="0" indent="0" algn="l" rtl="0">
              <a:lnSpc>
                <a:spcPct val="100000"/>
              </a:lnSpc>
              <a:spcBef>
                <a:spcPts val="0"/>
              </a:spcBef>
              <a:spcAft>
                <a:spcPts val="0"/>
              </a:spcAft>
              <a:buSzPts val="1200"/>
              <a:buNone/>
            </a:pPr>
            <a:r>
              <a:rPr lang="en-US" u="sng" dirty="0">
                <a:solidFill>
                  <a:schemeClr val="hlink"/>
                </a:solidFill>
                <a:hlinkClick r:id="rId3"/>
              </a:rPr>
              <a:t>https://anatomyzone.com/wp-content/uploads/2015/01/Posterior-Interventricular-Artery.png</a:t>
            </a:r>
            <a:r>
              <a:rPr lang="en-US" dirty="0"/>
              <a:t> </a:t>
            </a:r>
            <a:endParaRPr dirty="0"/>
          </a:p>
        </p:txBody>
      </p:sp>
      <p:sp>
        <p:nvSpPr>
          <p:cNvPr id="599" name="Google Shape;599;g28ccd3f6d05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8d36486c3e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u="sng">
                <a:solidFill>
                  <a:schemeClr val="hlink"/>
                </a:solidFill>
                <a:hlinkClick r:id="rId3"/>
              </a:rPr>
              <a:t>http://hyperphysics.phy-astr.gsu.edu/hbase/Biology/sanode.html</a:t>
            </a:r>
            <a:endParaRPr/>
          </a:p>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r>
              <a:rPr lang="en-US"/>
              <a:t>% refer to proportion of people </a:t>
            </a:r>
            <a:endParaRPr/>
          </a:p>
        </p:txBody>
      </p:sp>
      <p:sp>
        <p:nvSpPr>
          <p:cNvPr id="615" name="Google Shape;615;g28d36486c3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8fc67cd941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2" name="Google Shape;122;g28fc67cd94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8d36486c3e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dirty="0"/>
              <a:t>Small cardiac vein/ anterior cardiac vein is to the left at the </a:t>
            </a:r>
            <a:r>
              <a:rPr lang="en-US" dirty="0" err="1"/>
              <a:t>fron</a:t>
            </a:r>
            <a:endParaRPr dirty="0"/>
          </a:p>
          <a:p>
            <a:pPr marL="0" lvl="0" indent="0" algn="l" rtl="0">
              <a:lnSpc>
                <a:spcPct val="100000"/>
              </a:lnSpc>
              <a:spcBef>
                <a:spcPts val="0"/>
              </a:spcBef>
              <a:spcAft>
                <a:spcPts val="0"/>
              </a:spcAft>
              <a:buSzPts val="1200"/>
              <a:buNone/>
            </a:pPr>
            <a:r>
              <a:rPr lang="en-US" dirty="0"/>
              <a:t>Great cardiac vein is at the front</a:t>
            </a:r>
            <a:endParaRPr dirty="0"/>
          </a:p>
          <a:p>
            <a:pPr marL="0" lvl="0" indent="0" algn="l" rtl="0">
              <a:lnSpc>
                <a:spcPct val="100000"/>
              </a:lnSpc>
              <a:spcBef>
                <a:spcPts val="0"/>
              </a:spcBef>
              <a:spcAft>
                <a:spcPts val="0"/>
              </a:spcAft>
              <a:buSzPts val="1200"/>
              <a:buNone/>
            </a:pPr>
            <a:r>
              <a:rPr lang="en-US" dirty="0"/>
              <a:t>Middle cardiac vein is at the back </a:t>
            </a:r>
            <a:endParaRPr dirty="0"/>
          </a:p>
        </p:txBody>
      </p:sp>
      <p:sp>
        <p:nvSpPr>
          <p:cNvPr id="630" name="Google Shape;630;g28d36486c3e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8ccd3f6d05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dirty="0"/>
              <a:t>Think about the names of the 4 valves and where they are located? </a:t>
            </a:r>
            <a:endParaRPr dirty="0"/>
          </a:p>
        </p:txBody>
      </p:sp>
      <p:sp>
        <p:nvSpPr>
          <p:cNvPr id="641" name="Google Shape;641;g28ccd3f6d05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8ccd3f6d05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55" name="Google Shape;655;g28ccd3f6d05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28ccd3f6d05_0_2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64" name="Google Shape;664;g28ccd3f6d05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8fc67cd941_0_22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74" name="Google Shape;674;g28fc67cd941_0_2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8fc67cd941_0_2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683" name="Google Shape;683;g28fc67cd941_0_2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8fc67cd941_0_2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92" name="Google Shape;692;g28fc67cd941_0_2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8fc67cd941_0_22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701" name="Google Shape;701;g28fc67cd941_0_2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8ccd3f6d05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28ccd3f6d05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1" name="Google Shape;711;g28ccd3f6d05_0_83: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8d3e8537c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28d3e8537c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8" name="Google Shape;718;g28d3e8537c9_0_20: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8fc67cd941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Lymphoedema = upper limb swelling </a:t>
            </a:r>
            <a:endParaRPr/>
          </a:p>
        </p:txBody>
      </p:sp>
      <p:sp>
        <p:nvSpPr>
          <p:cNvPr id="131" name="Google Shape;131;g28fc67cd941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8d3e8537c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28d3e8537c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5" name="Google Shape;725;g28d3e8537c9_0_13: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8ccd3f6d05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u="sng">
                <a:solidFill>
                  <a:schemeClr val="hlink"/>
                </a:solidFill>
                <a:hlinkClick r:id="rId3"/>
              </a:rPr>
              <a:t>https://centromedicoabc.com/wp-content/uploads/2022/12/plasma-sanguineo.jpg</a:t>
            </a:r>
            <a:r>
              <a:rPr lang="en-US"/>
              <a:t> </a:t>
            </a:r>
            <a:endParaRPr/>
          </a:p>
        </p:txBody>
      </p:sp>
      <p:sp>
        <p:nvSpPr>
          <p:cNvPr id="732" name="Google Shape;732;g28ccd3f6d0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28d3e8537c9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u="sng">
                <a:solidFill>
                  <a:schemeClr val="hlink"/>
                </a:solidFill>
                <a:hlinkClick r:id="rId3"/>
              </a:rPr>
              <a:t>https://cdn.britannica.com/08/92808-050-E1894C1B/Cross-section-capillary.jpg</a:t>
            </a:r>
            <a:r>
              <a:rPr lang="en-US"/>
              <a:t> </a:t>
            </a:r>
            <a:endParaRPr/>
          </a:p>
        </p:txBody>
      </p:sp>
      <p:sp>
        <p:nvSpPr>
          <p:cNvPr id="744" name="Google Shape;744;g28d3e8537c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8d3e8537c9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a:t>So if someone lost 500ml blood- haematocrit level doesn't change despite there being fewer number of RBC as RBC lost in proportion to total vol </a:t>
            </a:r>
            <a:endParaRPr/>
          </a:p>
          <a:p>
            <a:pPr marL="0" lvl="0" indent="0" algn="l" rtl="0">
              <a:lnSpc>
                <a:spcPct val="100000"/>
              </a:lnSpc>
              <a:spcBef>
                <a:spcPts val="0"/>
              </a:spcBef>
              <a:spcAft>
                <a:spcPts val="0"/>
              </a:spcAft>
              <a:buSzPts val="1200"/>
              <a:buNone/>
            </a:pPr>
            <a:r>
              <a:rPr lang="en-US" u="sng">
                <a:solidFill>
                  <a:schemeClr val="hlink"/>
                </a:solidFill>
                <a:hlinkClick r:id="rId3"/>
              </a:rPr>
              <a:t>https://revisionworld.com/sites/revisionworld.com/files/imce/Blood%202.jpg</a:t>
            </a:r>
            <a:r>
              <a:rPr lang="en-US"/>
              <a:t> </a:t>
            </a:r>
            <a:endParaRPr/>
          </a:p>
        </p:txBody>
      </p:sp>
      <p:sp>
        <p:nvSpPr>
          <p:cNvPr id="754" name="Google Shape;754;g28d3e8537c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766" name="Google Shape;76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28d3e8537c9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E makes a 3 = Tri-lobed</a:t>
            </a:r>
            <a:endParaRPr dirty="0"/>
          </a:p>
          <a:p>
            <a:pPr marL="0" lvl="0" indent="0" algn="l" rtl="0">
              <a:lnSpc>
                <a:spcPct val="100000"/>
              </a:lnSpc>
              <a:spcBef>
                <a:spcPts val="0"/>
              </a:spcBef>
              <a:spcAft>
                <a:spcPts val="0"/>
              </a:spcAft>
              <a:buClr>
                <a:schemeClr val="dk1"/>
              </a:buClr>
              <a:buSzPts val="1200"/>
              <a:buFont typeface="Calibri"/>
              <a:buNone/>
            </a:pPr>
            <a:r>
              <a:rPr lang="en-US" sz="1600" b="1" dirty="0"/>
              <a:t>B</a:t>
            </a:r>
            <a:r>
              <a:rPr lang="en-US" dirty="0"/>
              <a:t>i-lobed </a:t>
            </a:r>
            <a:r>
              <a:rPr lang="en-US" b="1" dirty="0"/>
              <a:t>B</a:t>
            </a:r>
            <a:r>
              <a:rPr lang="en-US" dirty="0"/>
              <a:t>asophil (alliteration to remember) </a:t>
            </a:r>
            <a:endParaRPr dirty="0"/>
          </a:p>
        </p:txBody>
      </p:sp>
      <p:sp>
        <p:nvSpPr>
          <p:cNvPr id="777" name="Google Shape;777;g28d3e8537c9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28d3e8537c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28d3e8537c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2" name="Google Shape;792;g28d3e8537c9_0_85: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8d3e8537c9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 cell-mediated immunity</a:t>
            </a:r>
            <a:endParaRPr/>
          </a:p>
          <a:p>
            <a:pPr marL="0" lvl="0" indent="0" algn="l" rtl="0">
              <a:lnSpc>
                <a:spcPct val="100000"/>
              </a:lnSpc>
              <a:spcBef>
                <a:spcPts val="0"/>
              </a:spcBef>
              <a:spcAft>
                <a:spcPts val="0"/>
              </a:spcAft>
              <a:buClr>
                <a:schemeClr val="dk1"/>
              </a:buClr>
              <a:buSzPts val="1200"/>
              <a:buFont typeface="Calibri"/>
              <a:buNone/>
            </a:pPr>
            <a:r>
              <a:rPr lang="en-US"/>
              <a:t>B- humoural response </a:t>
            </a:r>
            <a:endParaRPr/>
          </a:p>
        </p:txBody>
      </p:sp>
      <p:sp>
        <p:nvSpPr>
          <p:cNvPr id="797" name="Google Shape;797;g28d3e8537c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8fc67cd941_0_12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09" name="Google Shape;809;g28fc67cd941_0_1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8fc67cd941_0_13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18" name="Google Shape;818;g28fc67cd941_0_1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8fc67cd941_0_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1" name="Google Shape;141;g28fc67cd941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8fc67cd941_0_14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27" name="Google Shape;827;g28fc67cd941_0_1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8fc67cd941_0_15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37" name="Google Shape;837;g28fc67cd941_0_1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8fc67cd941_0_16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47" name="Google Shape;847;g28fc67cd941_0_1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28fc67cd941_0_16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ADD DIAGRAM OF IGG AND IGM </a:t>
            </a:r>
            <a:endParaRPr/>
          </a:p>
        </p:txBody>
      </p:sp>
      <p:sp>
        <p:nvSpPr>
          <p:cNvPr id="857" name="Google Shape;857;g28fc67cd941_0_1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8fc67cd941_0_17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67" name="Google Shape;867;g28fc67cd941_0_1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8fc67cd941_0_18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76" name="Google Shape;876;g28fc67cd941_0_18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28fc67cd941_0_19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85" name="Google Shape;885;g28fc67cd941_0_19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28fc67cd941_0_20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94" name="Google Shape;894;g28fc67cd941_0_2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03" name="Google Shape;90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28fc67cd941_0_2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11" name="Google Shape;911;g28fc67cd941_0_2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8fc67cd941_0_2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1- to bypass the lungs. If it doesn’t become lig art then pulmonary hypertension- strains the right side of heart </a:t>
            </a:r>
            <a:endParaRPr/>
          </a:p>
        </p:txBody>
      </p:sp>
      <p:sp>
        <p:nvSpPr>
          <p:cNvPr id="151" name="Google Shape;151;g28fc67cd941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28fc67cd941_0_2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922" name="Google Shape;922;g28fc67cd941_0_2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292a787473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292a78747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3" name="Google Shape;933;g292a7874733_0_0: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42" name="Google Shape;94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51" name="Google Shape;9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8fc67cd941_0_3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1- shunts oxygenated blood from right atrium to left atrium to bypass the lungs in the foetus </a:t>
            </a:r>
            <a:endParaRPr/>
          </a:p>
        </p:txBody>
      </p:sp>
      <p:sp>
        <p:nvSpPr>
          <p:cNvPr id="163" name="Google Shape;163;g28fc67cd941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
        <p:cNvGrpSpPr/>
        <p:nvPr/>
      </p:nvGrpSpPr>
      <p:grpSpPr>
        <a:xfrm>
          <a:off x="0" y="0"/>
          <a:ext cx="0" cy="0"/>
          <a:chOff x="0" y="0"/>
          <a:chExt cx="0" cy="0"/>
        </a:xfrm>
      </p:grpSpPr>
      <p:sp>
        <p:nvSpPr>
          <p:cNvPr id="16" name="Google Shape;1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9"/>
          <p:cNvSpPr>
            <a:spLocks noGrp="1"/>
          </p:cNvSpPr>
          <p:nvPr>
            <p:ph type="pic" idx="2"/>
          </p:nvPr>
        </p:nvSpPr>
        <p:spPr>
          <a:xfrm>
            <a:off x="5183188" y="987425"/>
            <a:ext cx="6172200" cy="4873625"/>
          </a:xfrm>
          <a:prstGeom prst="rect">
            <a:avLst/>
          </a:prstGeom>
          <a:noFill/>
          <a:ln>
            <a:noFill/>
          </a:ln>
        </p:spPr>
      </p:sp>
      <p:sp>
        <p:nvSpPr>
          <p:cNvPr id="68" name="Google Shape;68;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www.getbodysmart.com/ribs-and-sternum/sternum-bone-anatomy/" TargetMode="Externa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wp.stu.ca/forensicscience/ribs-sternu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drive.google.com/drive/folders/1Gad1UVtdiFMHjAu4U3Sn7w6xufmCdFcR?usp=share_link" TargetMode="External"/><Relationship Id="rId7" Type="http://schemas.openxmlformats.org/officeDocument/2006/relationships/image" Target="../media/image62.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3.png"/><Relationship Id="rId4" Type="http://schemas.openxmlformats.org/officeDocument/2006/relationships/hyperlink" Target="https://forms.gle/V7wBYxt8qiTShGpZ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hyperlink" Target="https://quizlet.com/jrichenberg1/folders/cardiovascular?i=4old9b&amp;x=1xqt" TargetMode="External"/><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hyperlink" Target="https://docs.google.com/forms/d/e/1FAIpQLSefNBjNn8KT9xlultvx-uVnGMiYEHWxJ8Rlw1tEmCmdcqowTg/viewform?usp=sf_link"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
          <p:cNvSpPr txBox="1"/>
          <p:nvPr/>
        </p:nvSpPr>
        <p:spPr>
          <a:xfrm>
            <a:off x="5401733" y="5046132"/>
            <a:ext cx="1744133" cy="62939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Radley"/>
              <a:ea typeface="Radley"/>
              <a:cs typeface="Radley"/>
              <a:sym typeface="Radley"/>
            </a:endParaRPr>
          </a:p>
        </p:txBody>
      </p:sp>
      <p:sp>
        <p:nvSpPr>
          <p:cNvPr id="89" name="Google Shape;89;p2"/>
          <p:cNvSpPr txBox="1"/>
          <p:nvPr/>
        </p:nvSpPr>
        <p:spPr>
          <a:xfrm>
            <a:off x="5061475" y="5930880"/>
            <a:ext cx="2734500" cy="646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293267"/>
                </a:solidFill>
                <a:latin typeface="Calibri"/>
                <a:ea typeface="Calibri"/>
                <a:cs typeface="Calibri"/>
                <a:sym typeface="Calibri"/>
              </a:rPr>
              <a:t>2023/2024</a:t>
            </a:r>
            <a:endParaRPr sz="3200" b="1" i="0" u="none" strike="noStrike" cap="none">
              <a:solidFill>
                <a:srgbClr val="293267"/>
              </a:solidFill>
              <a:latin typeface="Calibri"/>
              <a:ea typeface="Calibri"/>
              <a:cs typeface="Calibri"/>
              <a:sym typeface="Calibri"/>
            </a:endParaRPr>
          </a:p>
        </p:txBody>
      </p:sp>
      <p:pic>
        <p:nvPicPr>
          <p:cNvPr id="90" name="Google Shape;90;p2"/>
          <p:cNvPicPr preferRelativeResize="0"/>
          <p:nvPr/>
        </p:nvPicPr>
        <p:blipFill rotWithShape="1">
          <a:blip r:embed="rId3">
            <a:alphaModFix/>
          </a:blip>
          <a:srcRect/>
          <a:stretch/>
        </p:blipFill>
        <p:spPr>
          <a:xfrm>
            <a:off x="3999633" y="450064"/>
            <a:ext cx="4192731" cy="4192731"/>
          </a:xfrm>
          <a:prstGeom prst="rect">
            <a:avLst/>
          </a:prstGeom>
          <a:noFill/>
          <a:ln>
            <a:noFill/>
          </a:ln>
        </p:spPr>
      </p:pic>
      <p:pic>
        <p:nvPicPr>
          <p:cNvPr id="91" name="Google Shape;91;p2" descr="A picture containing text&#10;&#10;Description automatically generated"/>
          <p:cNvPicPr preferRelativeResize="0"/>
          <p:nvPr/>
        </p:nvPicPr>
        <p:blipFill rotWithShape="1">
          <a:blip r:embed="rId4">
            <a:alphaModFix/>
          </a:blip>
          <a:srcRect b="11472"/>
          <a:stretch/>
        </p:blipFill>
        <p:spPr>
          <a:xfrm>
            <a:off x="2358025" y="-587025"/>
            <a:ext cx="7475949" cy="6618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8fc67cd941_0_424"/>
          <p:cNvSpPr txBox="1">
            <a:spLocks noGrp="1"/>
          </p:cNvSpPr>
          <p:nvPr>
            <p:ph type="body" idx="1"/>
          </p:nvPr>
        </p:nvSpPr>
        <p:spPr>
          <a:xfrm>
            <a:off x="318053" y="1600201"/>
            <a:ext cx="57780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b="1" u="sng"/>
              <a:t>Vagus nerve</a:t>
            </a:r>
            <a:endParaRPr/>
          </a:p>
          <a:p>
            <a:pPr marL="342900" lvl="0" indent="-342900" algn="l" rtl="0">
              <a:lnSpc>
                <a:spcPct val="90000"/>
              </a:lnSpc>
              <a:spcBef>
                <a:spcPts val="0"/>
              </a:spcBef>
              <a:spcAft>
                <a:spcPts val="0"/>
              </a:spcAft>
              <a:buClr>
                <a:schemeClr val="dk1"/>
              </a:buClr>
              <a:buSzPts val="2800"/>
              <a:buNone/>
            </a:pPr>
            <a:r>
              <a:rPr lang="en-US"/>
              <a:t>Origin: brainstem </a:t>
            </a:r>
            <a:endParaRPr/>
          </a:p>
          <a:p>
            <a:pPr marL="342900" lvl="0" indent="-342900" algn="l" rtl="0">
              <a:lnSpc>
                <a:spcPct val="90000"/>
              </a:lnSpc>
              <a:spcBef>
                <a:spcPts val="0"/>
              </a:spcBef>
              <a:spcAft>
                <a:spcPts val="0"/>
              </a:spcAft>
              <a:buClr>
                <a:schemeClr val="dk1"/>
              </a:buClr>
              <a:buSzPts val="2800"/>
              <a:buNone/>
            </a:pPr>
            <a:r>
              <a:rPr lang="en-US"/>
              <a:t>Descends in </a:t>
            </a:r>
            <a:r>
              <a:rPr lang="en-US" b="1"/>
              <a:t>posterior</a:t>
            </a:r>
            <a:r>
              <a:rPr lang="en-US"/>
              <a:t> mediastinum </a:t>
            </a:r>
            <a:endParaRPr/>
          </a:p>
          <a:p>
            <a:pPr marL="342900" lvl="0" indent="-342900" algn="l" rtl="0">
              <a:lnSpc>
                <a:spcPct val="90000"/>
              </a:lnSpc>
              <a:spcBef>
                <a:spcPts val="0"/>
              </a:spcBef>
              <a:spcAft>
                <a:spcPts val="0"/>
              </a:spcAft>
              <a:buClr>
                <a:schemeClr val="dk1"/>
              </a:buClr>
              <a:buSzPts val="2800"/>
              <a:buNone/>
            </a:pPr>
            <a:r>
              <a:rPr lang="en-US"/>
              <a:t>Exits through diaphragm at: </a:t>
            </a:r>
            <a:r>
              <a:rPr lang="en-US" b="1"/>
              <a:t>T10</a:t>
            </a:r>
            <a:r>
              <a:rPr lang="en-US"/>
              <a:t> alongside oesophagus (‘oesophaGUS = vaGUS = cranial nerve 10’)</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p:txBody>
      </p:sp>
      <p:sp>
        <p:nvSpPr>
          <p:cNvPr id="177" name="Google Shape;177;g28fc67cd941_0_424"/>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178" name="Google Shape;178;g28fc67cd941_0_424"/>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9" name="Google Shape;179;g28fc67cd941_0_42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80" name="Google Shape;180;g28fc67cd941_0_424"/>
          <p:cNvSpPr txBox="1"/>
          <p:nvPr/>
        </p:nvSpPr>
        <p:spPr>
          <a:xfrm>
            <a:off x="613351" y="503455"/>
            <a:ext cx="10605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The passage of the vagus and phrenic nerves </a:t>
            </a:r>
            <a:endParaRPr/>
          </a:p>
        </p:txBody>
      </p:sp>
      <p:pic>
        <p:nvPicPr>
          <p:cNvPr id="181" name="Google Shape;181;g28fc67cd941_0_424"/>
          <p:cNvPicPr preferRelativeResize="0"/>
          <p:nvPr/>
        </p:nvPicPr>
        <p:blipFill rotWithShape="1">
          <a:blip r:embed="rId4">
            <a:alphaModFix/>
          </a:blip>
          <a:srcRect/>
          <a:stretch/>
        </p:blipFill>
        <p:spPr>
          <a:xfrm>
            <a:off x="5714939" y="1413487"/>
            <a:ext cx="6159007" cy="470738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8fc67cd941_0_508"/>
          <p:cNvSpPr txBox="1">
            <a:spLocks noGrp="1"/>
          </p:cNvSpPr>
          <p:nvPr>
            <p:ph type="body" idx="1"/>
          </p:nvPr>
        </p:nvSpPr>
        <p:spPr>
          <a:xfrm>
            <a:off x="318054" y="1600201"/>
            <a:ext cx="55125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b="1" u="sng"/>
              <a:t>Phrenic nerve</a:t>
            </a:r>
            <a:endParaRPr/>
          </a:p>
          <a:p>
            <a:pPr marL="342900" lvl="0" indent="-342900" algn="l" rtl="0">
              <a:lnSpc>
                <a:spcPct val="90000"/>
              </a:lnSpc>
              <a:spcBef>
                <a:spcPts val="0"/>
              </a:spcBef>
              <a:spcAft>
                <a:spcPts val="0"/>
              </a:spcAft>
              <a:buClr>
                <a:schemeClr val="dk1"/>
              </a:buClr>
              <a:buSzPts val="2800"/>
              <a:buNone/>
            </a:pPr>
            <a:r>
              <a:rPr lang="en-US"/>
              <a:t>Origin: </a:t>
            </a:r>
            <a:r>
              <a:rPr lang="en-US" b="1"/>
              <a:t>C3,4,5 </a:t>
            </a:r>
            <a:r>
              <a:rPr lang="en-US"/>
              <a:t>(‘keeps the diaphragm alive’)</a:t>
            </a:r>
            <a:endParaRPr/>
          </a:p>
          <a:p>
            <a:pPr marL="342900" lvl="0" indent="-342900" algn="l" rtl="0">
              <a:lnSpc>
                <a:spcPct val="90000"/>
              </a:lnSpc>
              <a:spcBef>
                <a:spcPts val="0"/>
              </a:spcBef>
              <a:spcAft>
                <a:spcPts val="0"/>
              </a:spcAft>
              <a:buClr>
                <a:schemeClr val="dk1"/>
              </a:buClr>
              <a:buSzPts val="2800"/>
              <a:buNone/>
            </a:pPr>
            <a:r>
              <a:rPr lang="en-US"/>
              <a:t>Descends in </a:t>
            </a:r>
            <a:r>
              <a:rPr lang="en-US" b="1"/>
              <a:t>anterior</a:t>
            </a:r>
            <a:r>
              <a:rPr lang="en-US"/>
              <a:t> mediastinum</a:t>
            </a:r>
            <a:endParaRPr/>
          </a:p>
          <a:p>
            <a:pPr marL="342900" lvl="0" indent="-342900" algn="l" rtl="0">
              <a:lnSpc>
                <a:spcPct val="90000"/>
              </a:lnSpc>
              <a:spcBef>
                <a:spcPts val="0"/>
              </a:spcBef>
              <a:spcAft>
                <a:spcPts val="0"/>
              </a:spcAft>
              <a:buClr>
                <a:schemeClr val="dk1"/>
              </a:buClr>
              <a:buSzPts val="2800"/>
              <a:buNone/>
            </a:pPr>
            <a:r>
              <a:rPr lang="en-US"/>
              <a:t>Exits through diaphragm at:</a:t>
            </a:r>
            <a:endParaRPr/>
          </a:p>
          <a:p>
            <a:pPr marL="342900" lvl="0" indent="-342900" algn="l" rtl="0">
              <a:lnSpc>
                <a:spcPct val="90000"/>
              </a:lnSpc>
              <a:spcBef>
                <a:spcPts val="0"/>
              </a:spcBef>
              <a:spcAft>
                <a:spcPts val="0"/>
              </a:spcAft>
              <a:buClr>
                <a:schemeClr val="dk1"/>
              </a:buClr>
              <a:buSzPts val="2800"/>
              <a:buNone/>
            </a:pPr>
            <a:r>
              <a:rPr lang="en-US"/>
              <a:t>- right: </a:t>
            </a:r>
            <a:r>
              <a:rPr lang="en-US" b="1"/>
              <a:t>T8</a:t>
            </a:r>
            <a:r>
              <a:rPr lang="en-US"/>
              <a:t> alongside </a:t>
            </a:r>
            <a:r>
              <a:rPr lang="en-US" b="1"/>
              <a:t>vena cava</a:t>
            </a:r>
            <a:r>
              <a:rPr lang="en-US"/>
              <a:t> (‘8 letters’)</a:t>
            </a:r>
            <a:endParaRPr/>
          </a:p>
          <a:p>
            <a:pPr marL="342900" lvl="0" indent="-342900" algn="l" rtl="0">
              <a:lnSpc>
                <a:spcPct val="90000"/>
              </a:lnSpc>
              <a:spcBef>
                <a:spcPts val="0"/>
              </a:spcBef>
              <a:spcAft>
                <a:spcPts val="0"/>
              </a:spcAft>
              <a:buClr>
                <a:schemeClr val="dk1"/>
              </a:buClr>
              <a:buSzPts val="2800"/>
              <a:buNone/>
            </a:pPr>
            <a:r>
              <a:rPr lang="en-US"/>
              <a:t>- left: separately </a:t>
            </a:r>
            <a:endParaRPr/>
          </a:p>
          <a:p>
            <a:pPr marL="342900" lvl="0" indent="-342900" algn="l" rtl="0">
              <a:lnSpc>
                <a:spcPct val="90000"/>
              </a:lnSpc>
              <a:spcBef>
                <a:spcPts val="0"/>
              </a:spcBef>
              <a:spcAft>
                <a:spcPts val="0"/>
              </a:spcAft>
              <a:buClr>
                <a:schemeClr val="dk1"/>
              </a:buClr>
              <a:buSzPts val="2800"/>
              <a:buNone/>
            </a:pPr>
            <a:endParaRPr>
              <a:highlight>
                <a:srgbClr val="00FF00"/>
              </a:highlight>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p:txBody>
      </p:sp>
      <p:sp>
        <p:nvSpPr>
          <p:cNvPr id="187" name="Google Shape;187;g28fc67cd941_0_508"/>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188" name="Google Shape;188;g28fc67cd941_0_508"/>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89" name="Google Shape;189;g28fc67cd941_0_508"/>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90" name="Google Shape;190;g28fc67cd941_0_508"/>
          <p:cNvSpPr txBox="1"/>
          <p:nvPr/>
        </p:nvSpPr>
        <p:spPr>
          <a:xfrm>
            <a:off x="613351" y="503455"/>
            <a:ext cx="10605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The passage of the vagus and phrenic nerves </a:t>
            </a:r>
            <a:endParaRPr/>
          </a:p>
        </p:txBody>
      </p:sp>
      <p:pic>
        <p:nvPicPr>
          <p:cNvPr id="191" name="Google Shape;191;g28fc67cd941_0_508"/>
          <p:cNvPicPr preferRelativeResize="0"/>
          <p:nvPr/>
        </p:nvPicPr>
        <p:blipFill rotWithShape="1">
          <a:blip r:embed="rId4">
            <a:alphaModFix/>
          </a:blip>
          <a:srcRect/>
          <a:stretch/>
        </p:blipFill>
        <p:spPr>
          <a:xfrm>
            <a:off x="5830456" y="1443008"/>
            <a:ext cx="6043490" cy="461909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8fc67cd941_0_592"/>
          <p:cNvSpPr txBox="1">
            <a:spLocks noGrp="1"/>
          </p:cNvSpPr>
          <p:nvPr>
            <p:ph type="body" idx="1"/>
          </p:nvPr>
        </p:nvSpPr>
        <p:spPr>
          <a:xfrm>
            <a:off x="318054" y="1600201"/>
            <a:ext cx="55125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highlight>
                <a:srgbClr val="00FF00"/>
              </a:highlight>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p:txBody>
      </p:sp>
      <p:sp>
        <p:nvSpPr>
          <p:cNvPr id="197" name="Google Shape;197;g28fc67cd941_0_592"/>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198" name="Google Shape;198;g28fc67cd941_0_592"/>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99" name="Google Shape;199;g28fc67cd941_0_592"/>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200" name="Google Shape;200;g28fc67cd941_0_592"/>
          <p:cNvSpPr txBox="1"/>
          <p:nvPr/>
        </p:nvSpPr>
        <p:spPr>
          <a:xfrm>
            <a:off x="613351" y="503455"/>
            <a:ext cx="10605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Referred pain </a:t>
            </a:r>
            <a:endParaRPr/>
          </a:p>
        </p:txBody>
      </p:sp>
      <p:pic>
        <p:nvPicPr>
          <p:cNvPr id="201" name="Google Shape;201;g28fc67cd941_0_592"/>
          <p:cNvPicPr preferRelativeResize="0"/>
          <p:nvPr/>
        </p:nvPicPr>
        <p:blipFill rotWithShape="1">
          <a:blip r:embed="rId4">
            <a:alphaModFix/>
          </a:blip>
          <a:srcRect/>
          <a:stretch/>
        </p:blipFill>
        <p:spPr>
          <a:xfrm>
            <a:off x="304799" y="1646455"/>
            <a:ext cx="11433080" cy="181849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8fc67cd941_0_676"/>
          <p:cNvSpPr txBox="1">
            <a:spLocks noGrp="1"/>
          </p:cNvSpPr>
          <p:nvPr>
            <p:ph type="body" idx="1"/>
          </p:nvPr>
        </p:nvSpPr>
        <p:spPr>
          <a:xfrm>
            <a:off x="304800" y="1600201"/>
            <a:ext cx="5973300" cy="46692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sz="2900" b="1"/>
              <a:t>Superior thoracic aperture:</a:t>
            </a:r>
            <a:r>
              <a:rPr lang="en-US" sz="2900"/>
              <a:t> manubrium of the sternum, rib 1 and T1 </a:t>
            </a:r>
            <a:endParaRPr/>
          </a:p>
          <a:p>
            <a:pPr marL="342900" lvl="0" indent="-342900" algn="l" rtl="0">
              <a:lnSpc>
                <a:spcPct val="90000"/>
              </a:lnSpc>
              <a:spcBef>
                <a:spcPts val="0"/>
              </a:spcBef>
              <a:spcAft>
                <a:spcPts val="0"/>
              </a:spcAft>
              <a:buClr>
                <a:schemeClr val="dk1"/>
              </a:buClr>
              <a:buSzPts val="2800"/>
              <a:buNone/>
            </a:pPr>
            <a:endParaRPr sz="2900" b="1"/>
          </a:p>
          <a:p>
            <a:pPr marL="342900" lvl="0" indent="-342900" algn="l" rtl="0">
              <a:lnSpc>
                <a:spcPct val="90000"/>
              </a:lnSpc>
              <a:spcBef>
                <a:spcPts val="0"/>
              </a:spcBef>
              <a:spcAft>
                <a:spcPts val="0"/>
              </a:spcAft>
              <a:buClr>
                <a:schemeClr val="dk1"/>
              </a:buClr>
              <a:buSzPts val="2800"/>
              <a:buNone/>
            </a:pPr>
            <a:r>
              <a:rPr lang="en-US" sz="2900" b="1">
                <a:solidFill>
                  <a:srgbClr val="8721C2"/>
                </a:solidFill>
              </a:rPr>
              <a:t>Sternal angle:</a:t>
            </a:r>
            <a:r>
              <a:rPr lang="en-US" sz="2900">
                <a:solidFill>
                  <a:srgbClr val="8721C2"/>
                </a:solidFill>
              </a:rPr>
              <a:t> rib 2 attaches to the body of the sternum</a:t>
            </a:r>
            <a:endParaRPr/>
          </a:p>
          <a:p>
            <a:pPr marL="342900" lvl="0" indent="-342900" algn="l" rtl="0">
              <a:lnSpc>
                <a:spcPct val="90000"/>
              </a:lnSpc>
              <a:spcBef>
                <a:spcPts val="0"/>
              </a:spcBef>
              <a:spcAft>
                <a:spcPts val="0"/>
              </a:spcAft>
              <a:buClr>
                <a:schemeClr val="dk1"/>
              </a:buClr>
              <a:buSzPts val="2800"/>
              <a:buNone/>
            </a:pPr>
            <a:endParaRPr sz="2900"/>
          </a:p>
          <a:p>
            <a:pPr marL="342900" lvl="0" indent="-342900" algn="l" rtl="0">
              <a:lnSpc>
                <a:spcPct val="90000"/>
              </a:lnSpc>
              <a:spcBef>
                <a:spcPts val="0"/>
              </a:spcBef>
              <a:spcAft>
                <a:spcPts val="0"/>
              </a:spcAft>
              <a:buClr>
                <a:schemeClr val="dk1"/>
              </a:buClr>
              <a:buSzPts val="2800"/>
              <a:buNone/>
            </a:pPr>
            <a:r>
              <a:rPr lang="en-US" sz="2900" b="1"/>
              <a:t>Costal margin:</a:t>
            </a:r>
            <a:r>
              <a:rPr lang="en-US" sz="2900"/>
              <a:t> ribs 7-10 </a:t>
            </a:r>
            <a:endParaRPr/>
          </a:p>
          <a:p>
            <a:pPr marL="342900" lvl="0" indent="-342900" algn="l" rtl="0">
              <a:lnSpc>
                <a:spcPct val="90000"/>
              </a:lnSpc>
              <a:spcBef>
                <a:spcPts val="0"/>
              </a:spcBef>
              <a:spcAft>
                <a:spcPts val="0"/>
              </a:spcAft>
              <a:buClr>
                <a:schemeClr val="dk1"/>
              </a:buClr>
              <a:buSzPts val="2800"/>
              <a:buNone/>
            </a:pPr>
            <a:endParaRPr sz="2900"/>
          </a:p>
          <a:p>
            <a:pPr marL="342900" lvl="0" indent="-342900" algn="l" rtl="0">
              <a:lnSpc>
                <a:spcPct val="90000"/>
              </a:lnSpc>
              <a:spcBef>
                <a:spcPts val="0"/>
              </a:spcBef>
              <a:spcAft>
                <a:spcPts val="0"/>
              </a:spcAft>
              <a:buClr>
                <a:schemeClr val="dk1"/>
              </a:buClr>
              <a:buSzPts val="2800"/>
              <a:buNone/>
            </a:pPr>
            <a:endParaRPr sz="2900"/>
          </a:p>
          <a:p>
            <a:pPr marL="342900" lvl="0" indent="-342900" algn="l" rtl="0">
              <a:lnSpc>
                <a:spcPct val="90000"/>
              </a:lnSpc>
              <a:spcBef>
                <a:spcPts val="0"/>
              </a:spcBef>
              <a:spcAft>
                <a:spcPts val="0"/>
              </a:spcAft>
              <a:buClr>
                <a:schemeClr val="dk1"/>
              </a:buClr>
              <a:buSzPts val="2800"/>
              <a:buNone/>
            </a:pPr>
            <a:endParaRPr sz="2900"/>
          </a:p>
        </p:txBody>
      </p:sp>
      <p:sp>
        <p:nvSpPr>
          <p:cNvPr id="207" name="Google Shape;207;g28fc67cd941_0_676"/>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208" name="Google Shape;208;g28fc67cd941_0_676"/>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09" name="Google Shape;209;g28fc67cd941_0_676"/>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210" name="Google Shape;210;g28fc67cd941_0_676"/>
          <p:cNvSpPr txBox="1"/>
          <p:nvPr/>
        </p:nvSpPr>
        <p:spPr>
          <a:xfrm>
            <a:off x="613352" y="503456"/>
            <a:ext cx="6770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Surface landmarks of the thorax </a:t>
            </a:r>
            <a:endParaRPr sz="3600" b="0" i="0" u="none" strike="noStrike" cap="none">
              <a:solidFill>
                <a:schemeClr val="lt1"/>
              </a:solidFill>
              <a:latin typeface="Calibri"/>
              <a:ea typeface="Calibri"/>
              <a:cs typeface="Calibri"/>
              <a:sym typeface="Calibri"/>
            </a:endParaRPr>
          </a:p>
        </p:txBody>
      </p:sp>
      <p:pic>
        <p:nvPicPr>
          <p:cNvPr id="211" name="Google Shape;211;g28fc67cd941_0_676"/>
          <p:cNvPicPr preferRelativeResize="0"/>
          <p:nvPr/>
        </p:nvPicPr>
        <p:blipFill rotWithShape="1">
          <a:blip r:embed="rId4">
            <a:alphaModFix/>
          </a:blip>
          <a:srcRect l="30187" t="11237"/>
          <a:stretch/>
        </p:blipFill>
        <p:spPr>
          <a:xfrm>
            <a:off x="5766602" y="1413489"/>
            <a:ext cx="6214609" cy="466918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8fc67cd941_0_760"/>
          <p:cNvSpPr txBox="1">
            <a:spLocks noGrp="1"/>
          </p:cNvSpPr>
          <p:nvPr>
            <p:ph type="body" idx="1"/>
          </p:nvPr>
        </p:nvSpPr>
        <p:spPr>
          <a:xfrm>
            <a:off x="615758" y="1563069"/>
            <a:ext cx="112581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u="sng"/>
              <a:t>Which TWO of these are false?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A- There are 5 axillary lymph nodes</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B- The fourth aortic arch regresses</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C- The ductus arteriosus becomes the ligamentum arteriosum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D- The fossa ovalis becomes the foramen ovale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p:txBody>
      </p:sp>
      <p:sp>
        <p:nvSpPr>
          <p:cNvPr id="217" name="Google Shape;217;g28fc67cd941_0_760"/>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218" name="Google Shape;218;g28fc67cd941_0_760"/>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19" name="Google Shape;219;g28fc67cd941_0_760"/>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220" name="Google Shape;220;g28fc67cd941_0_760"/>
          <p:cNvSpPr txBox="1"/>
          <p:nvPr/>
        </p:nvSpPr>
        <p:spPr>
          <a:xfrm>
            <a:off x="615759" y="449706"/>
            <a:ext cx="6790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Anatomy practice questions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8fc67cd941_0_843"/>
          <p:cNvSpPr txBox="1">
            <a:spLocks noGrp="1"/>
          </p:cNvSpPr>
          <p:nvPr>
            <p:ph type="body" idx="1"/>
          </p:nvPr>
        </p:nvSpPr>
        <p:spPr>
          <a:xfrm>
            <a:off x="615758" y="1563069"/>
            <a:ext cx="112581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u="sng"/>
              <a:t>Which TWO of these are false?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solidFill>
                  <a:schemeClr val="accent5"/>
                </a:solidFill>
              </a:rPr>
              <a:t>A- There are 5 axillary lymph nodes</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solidFill>
                  <a:srgbClr val="FF0000"/>
                </a:solidFill>
              </a:rPr>
              <a:t>B- The </a:t>
            </a:r>
            <a:r>
              <a:rPr lang="en-US" strike="sngStrike">
                <a:solidFill>
                  <a:srgbClr val="FF0000"/>
                </a:solidFill>
              </a:rPr>
              <a:t>fourth</a:t>
            </a:r>
            <a:r>
              <a:rPr lang="en-US">
                <a:solidFill>
                  <a:srgbClr val="FF0000"/>
                </a:solidFill>
              </a:rPr>
              <a:t> </a:t>
            </a:r>
            <a:r>
              <a:rPr lang="en-US">
                <a:solidFill>
                  <a:schemeClr val="accent5"/>
                </a:solidFill>
              </a:rPr>
              <a:t>fifth </a:t>
            </a:r>
            <a:r>
              <a:rPr lang="en-US">
                <a:solidFill>
                  <a:srgbClr val="FF0000"/>
                </a:solidFill>
              </a:rPr>
              <a:t>aortic arch regresses</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solidFill>
                  <a:schemeClr val="accent5"/>
                </a:solidFill>
              </a:rPr>
              <a:t>C- The ductus arteriosus becomes the ligamentum arteriosum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solidFill>
                  <a:srgbClr val="FF0000"/>
                </a:solidFill>
              </a:rPr>
              <a:t>D- The fossa ovalis </a:t>
            </a:r>
            <a:r>
              <a:rPr lang="en-US" strike="sngStrike">
                <a:solidFill>
                  <a:srgbClr val="FF0000"/>
                </a:solidFill>
              </a:rPr>
              <a:t>becomes</a:t>
            </a:r>
            <a:r>
              <a:rPr lang="en-US">
                <a:solidFill>
                  <a:srgbClr val="FF0000"/>
                </a:solidFill>
              </a:rPr>
              <a:t>  </a:t>
            </a:r>
            <a:r>
              <a:rPr lang="en-US">
                <a:solidFill>
                  <a:schemeClr val="accent5"/>
                </a:solidFill>
              </a:rPr>
              <a:t>originates from</a:t>
            </a:r>
            <a:r>
              <a:rPr lang="en-US">
                <a:solidFill>
                  <a:srgbClr val="FF0000"/>
                </a:solidFill>
              </a:rPr>
              <a:t> the foramen ovale </a:t>
            </a:r>
            <a:endParaRPr>
              <a:solidFill>
                <a:srgbClr val="FF0000"/>
              </a:solidFill>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p:txBody>
      </p:sp>
      <p:sp>
        <p:nvSpPr>
          <p:cNvPr id="226" name="Google Shape;226;g28fc67cd941_0_843"/>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227" name="Google Shape;227;g28fc67cd941_0_843"/>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28" name="Google Shape;228;g28fc67cd941_0_843"/>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229" name="Google Shape;229;g28fc67cd941_0_843"/>
          <p:cNvSpPr txBox="1"/>
          <p:nvPr/>
        </p:nvSpPr>
        <p:spPr>
          <a:xfrm>
            <a:off x="615759" y="449706"/>
            <a:ext cx="6790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Anatomy practice questions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8fc67cd941_0_926"/>
          <p:cNvSpPr txBox="1">
            <a:spLocks noGrp="1"/>
          </p:cNvSpPr>
          <p:nvPr>
            <p:ph type="body" idx="1"/>
          </p:nvPr>
        </p:nvSpPr>
        <p:spPr>
          <a:xfrm>
            <a:off x="1328023" y="1382713"/>
            <a:ext cx="10559100" cy="50256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u="sng"/>
              <a:t>Which TWO of these are false?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A- The sternal angle is used to palpate the first rib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B- The phrenic nerve originates from C3-5</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C- The phrenic nerve descends in the posterior mediastinum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D- The right phrenic nerve branch enters the diaphragm via T8 alongside the aorta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E- An ischaemic myocardium presents as chest pain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p:txBody>
      </p:sp>
      <p:sp>
        <p:nvSpPr>
          <p:cNvPr id="235" name="Google Shape;235;g28fc67cd941_0_926"/>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236" name="Google Shape;236;g28fc67cd941_0_926"/>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37" name="Google Shape;237;g28fc67cd941_0_926"/>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238" name="Google Shape;238;g28fc67cd941_0_926"/>
          <p:cNvSpPr txBox="1"/>
          <p:nvPr/>
        </p:nvSpPr>
        <p:spPr>
          <a:xfrm>
            <a:off x="615759" y="449706"/>
            <a:ext cx="6790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Anatomy practice questions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8fc67cd941_0_1009"/>
          <p:cNvSpPr txBox="1">
            <a:spLocks noGrp="1"/>
          </p:cNvSpPr>
          <p:nvPr>
            <p:ph type="body" idx="1"/>
          </p:nvPr>
        </p:nvSpPr>
        <p:spPr>
          <a:xfrm>
            <a:off x="1328022" y="1563069"/>
            <a:ext cx="10559100" cy="50763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u="sng"/>
              <a:t>Which TWO of these are false? </a:t>
            </a:r>
            <a:endParaRPr/>
          </a:p>
          <a:p>
            <a:pPr marL="342900" lvl="0" indent="-342900" algn="l" rtl="0">
              <a:lnSpc>
                <a:spcPct val="90000"/>
              </a:lnSpc>
              <a:spcBef>
                <a:spcPts val="0"/>
              </a:spcBef>
              <a:spcAft>
                <a:spcPts val="0"/>
              </a:spcAft>
              <a:buClr>
                <a:schemeClr val="dk1"/>
              </a:buClr>
              <a:buSzPts val="2800"/>
              <a:buNone/>
            </a:pPr>
            <a:endParaRPr>
              <a:solidFill>
                <a:schemeClr val="accent5"/>
              </a:solidFill>
            </a:endParaRPr>
          </a:p>
          <a:p>
            <a:pPr marL="342900" lvl="0" indent="-342900" algn="l" rtl="0">
              <a:lnSpc>
                <a:spcPct val="90000"/>
              </a:lnSpc>
              <a:spcBef>
                <a:spcPts val="0"/>
              </a:spcBef>
              <a:spcAft>
                <a:spcPts val="0"/>
              </a:spcAft>
              <a:buClr>
                <a:schemeClr val="dk1"/>
              </a:buClr>
              <a:buSzPts val="2800"/>
              <a:buNone/>
            </a:pPr>
            <a:r>
              <a:rPr lang="en-US">
                <a:solidFill>
                  <a:schemeClr val="accent5"/>
                </a:solidFill>
              </a:rPr>
              <a:t>A- The sternal angle is used to palpate the first rib </a:t>
            </a:r>
            <a:endParaRPr/>
          </a:p>
          <a:p>
            <a:pPr marL="342900" lvl="0" indent="-342900" algn="l" rtl="0">
              <a:lnSpc>
                <a:spcPct val="90000"/>
              </a:lnSpc>
              <a:spcBef>
                <a:spcPts val="0"/>
              </a:spcBef>
              <a:spcAft>
                <a:spcPts val="0"/>
              </a:spcAft>
              <a:buClr>
                <a:schemeClr val="dk1"/>
              </a:buClr>
              <a:buSzPts val="2800"/>
              <a:buNone/>
            </a:pPr>
            <a:endParaRPr>
              <a:solidFill>
                <a:schemeClr val="accent5"/>
              </a:solidFill>
            </a:endParaRPr>
          </a:p>
          <a:p>
            <a:pPr marL="342900" lvl="0" indent="-342900" algn="l" rtl="0">
              <a:lnSpc>
                <a:spcPct val="90000"/>
              </a:lnSpc>
              <a:spcBef>
                <a:spcPts val="0"/>
              </a:spcBef>
              <a:spcAft>
                <a:spcPts val="0"/>
              </a:spcAft>
              <a:buClr>
                <a:schemeClr val="dk1"/>
              </a:buClr>
              <a:buSzPts val="2800"/>
              <a:buNone/>
            </a:pPr>
            <a:r>
              <a:rPr lang="en-US">
                <a:solidFill>
                  <a:schemeClr val="accent5"/>
                </a:solidFill>
              </a:rPr>
              <a:t>B- The phrenic nerve originates from C3-5</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solidFill>
                  <a:srgbClr val="FF0000"/>
                </a:solidFill>
              </a:rPr>
              <a:t>C- The phrenic nerve descends in the</a:t>
            </a:r>
            <a:r>
              <a:rPr lang="en-US" strike="sngStrike">
                <a:solidFill>
                  <a:srgbClr val="FF0000"/>
                </a:solidFill>
              </a:rPr>
              <a:t> posterior</a:t>
            </a:r>
            <a:r>
              <a:rPr lang="en-US">
                <a:solidFill>
                  <a:srgbClr val="FF0000"/>
                </a:solidFill>
              </a:rPr>
              <a:t> </a:t>
            </a:r>
            <a:r>
              <a:rPr lang="en-US">
                <a:solidFill>
                  <a:schemeClr val="accent5"/>
                </a:solidFill>
              </a:rPr>
              <a:t>anterior </a:t>
            </a:r>
            <a:r>
              <a:rPr lang="en-US">
                <a:solidFill>
                  <a:srgbClr val="FF0000"/>
                </a:solidFill>
              </a:rPr>
              <a:t>mediastinum </a:t>
            </a:r>
            <a:endParaRPr/>
          </a:p>
          <a:p>
            <a:pPr marL="342900" lvl="0" indent="-342900" algn="l" rtl="0">
              <a:lnSpc>
                <a:spcPct val="90000"/>
              </a:lnSpc>
              <a:spcBef>
                <a:spcPts val="0"/>
              </a:spcBef>
              <a:spcAft>
                <a:spcPts val="0"/>
              </a:spcAft>
              <a:buClr>
                <a:schemeClr val="dk1"/>
              </a:buClr>
              <a:buSzPts val="2800"/>
              <a:buNone/>
            </a:pPr>
            <a:endParaRPr>
              <a:solidFill>
                <a:srgbClr val="FF0000"/>
              </a:solidFill>
            </a:endParaRPr>
          </a:p>
          <a:p>
            <a:pPr marL="342900" lvl="0" indent="-342900" algn="l" rtl="0">
              <a:lnSpc>
                <a:spcPct val="90000"/>
              </a:lnSpc>
              <a:spcBef>
                <a:spcPts val="0"/>
              </a:spcBef>
              <a:spcAft>
                <a:spcPts val="0"/>
              </a:spcAft>
              <a:buClr>
                <a:schemeClr val="dk1"/>
              </a:buClr>
              <a:buSzPts val="2800"/>
              <a:buNone/>
            </a:pPr>
            <a:r>
              <a:rPr lang="en-US">
                <a:solidFill>
                  <a:srgbClr val="FF0000"/>
                </a:solidFill>
              </a:rPr>
              <a:t>D- The right phrenic nerve branch enters the diaphragm via T8 alongside the </a:t>
            </a:r>
            <a:r>
              <a:rPr lang="en-US" strike="sngStrike">
                <a:solidFill>
                  <a:srgbClr val="FF0000"/>
                </a:solidFill>
              </a:rPr>
              <a:t>aorta</a:t>
            </a:r>
            <a:r>
              <a:rPr lang="en-US">
                <a:solidFill>
                  <a:schemeClr val="accent5"/>
                </a:solidFill>
              </a:rPr>
              <a:t> vena cava </a:t>
            </a:r>
            <a:endParaRPr/>
          </a:p>
          <a:p>
            <a:pPr marL="342900" lvl="0" indent="-342900" algn="l" rtl="0">
              <a:lnSpc>
                <a:spcPct val="90000"/>
              </a:lnSpc>
              <a:spcBef>
                <a:spcPts val="0"/>
              </a:spcBef>
              <a:spcAft>
                <a:spcPts val="0"/>
              </a:spcAft>
              <a:buClr>
                <a:schemeClr val="dk1"/>
              </a:buClr>
              <a:buSzPts val="2800"/>
              <a:buNone/>
            </a:pPr>
            <a:endParaRPr>
              <a:solidFill>
                <a:schemeClr val="accent5"/>
              </a:solidFill>
            </a:endParaRPr>
          </a:p>
          <a:p>
            <a:pPr marL="342900" lvl="0" indent="-342900" algn="l" rtl="0">
              <a:lnSpc>
                <a:spcPct val="90000"/>
              </a:lnSpc>
              <a:spcBef>
                <a:spcPts val="0"/>
              </a:spcBef>
              <a:spcAft>
                <a:spcPts val="0"/>
              </a:spcAft>
              <a:buClr>
                <a:schemeClr val="dk1"/>
              </a:buClr>
              <a:buSzPts val="2800"/>
              <a:buNone/>
            </a:pPr>
            <a:r>
              <a:rPr lang="en-US">
                <a:solidFill>
                  <a:schemeClr val="accent5"/>
                </a:solidFill>
              </a:rPr>
              <a:t>E- An ischaemic myocardium presents as chest pain </a:t>
            </a:r>
            <a:endParaRPr/>
          </a:p>
          <a:p>
            <a:pPr marL="342900" lvl="0" indent="-342900" algn="l" rtl="0">
              <a:lnSpc>
                <a:spcPct val="90000"/>
              </a:lnSpc>
              <a:spcBef>
                <a:spcPts val="0"/>
              </a:spcBef>
              <a:spcAft>
                <a:spcPts val="0"/>
              </a:spcAft>
              <a:buClr>
                <a:schemeClr val="dk1"/>
              </a:buClr>
              <a:buSzPts val="2800"/>
              <a:buNone/>
            </a:pPr>
            <a:endParaRPr>
              <a:solidFill>
                <a:schemeClr val="accent5"/>
              </a:solidFill>
            </a:endParaRPr>
          </a:p>
          <a:p>
            <a:pPr marL="342900" lvl="0" indent="-342900" algn="l" rtl="0">
              <a:lnSpc>
                <a:spcPct val="90000"/>
              </a:lnSpc>
              <a:spcBef>
                <a:spcPts val="0"/>
              </a:spcBef>
              <a:spcAft>
                <a:spcPts val="0"/>
              </a:spcAft>
              <a:buClr>
                <a:schemeClr val="dk1"/>
              </a:buClr>
              <a:buSzPts val="2800"/>
              <a:buNone/>
            </a:pPr>
            <a:endParaRPr/>
          </a:p>
        </p:txBody>
      </p:sp>
      <p:sp>
        <p:nvSpPr>
          <p:cNvPr id="244" name="Google Shape;244;g28fc67cd941_0_1009"/>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245" name="Google Shape;245;g28fc67cd941_0_1009"/>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46" name="Google Shape;246;g28fc67cd941_0_1009"/>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247" name="Google Shape;247;g28fc67cd941_0_1009"/>
          <p:cNvSpPr txBox="1"/>
          <p:nvPr/>
        </p:nvSpPr>
        <p:spPr>
          <a:xfrm>
            <a:off x="615759" y="449706"/>
            <a:ext cx="6790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Anatomy practice questions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28fc67cd941_0_1092"/>
          <p:cNvSpPr txBox="1">
            <a:spLocks noGrp="1"/>
          </p:cNvSpPr>
          <p:nvPr>
            <p:ph type="body" idx="1"/>
          </p:nvPr>
        </p:nvSpPr>
        <p:spPr>
          <a:xfrm>
            <a:off x="615758" y="1563069"/>
            <a:ext cx="112581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u="sng"/>
              <a:t>Where does the vagus nerve:</a:t>
            </a:r>
            <a:endParaRPr/>
          </a:p>
          <a:p>
            <a:pPr marL="342900" lvl="0" indent="-342900" algn="l" rtl="0">
              <a:lnSpc>
                <a:spcPct val="90000"/>
              </a:lnSpc>
              <a:spcBef>
                <a:spcPts val="0"/>
              </a:spcBef>
              <a:spcAft>
                <a:spcPts val="0"/>
              </a:spcAft>
              <a:buClr>
                <a:schemeClr val="dk1"/>
              </a:buClr>
              <a:buSzPts val="2800"/>
              <a:buNone/>
            </a:pPr>
            <a:endParaRPr u="sng"/>
          </a:p>
          <a:p>
            <a:pPr marL="342900" lvl="0" indent="-342900" algn="l" rtl="0">
              <a:lnSpc>
                <a:spcPct val="90000"/>
              </a:lnSpc>
              <a:spcBef>
                <a:spcPts val="0"/>
              </a:spcBef>
              <a:spcAft>
                <a:spcPts val="0"/>
              </a:spcAft>
              <a:buClr>
                <a:schemeClr val="dk1"/>
              </a:buClr>
              <a:buSzPts val="2800"/>
              <a:buNone/>
            </a:pPr>
            <a:r>
              <a:rPr lang="en-US"/>
              <a:t>A- originate?</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B- travel- which mediastinum?</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C- enter the diaphragm- spinal level and alongside what?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p:txBody>
      </p:sp>
      <p:sp>
        <p:nvSpPr>
          <p:cNvPr id="253" name="Google Shape;253;g28fc67cd941_0_1092"/>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254" name="Google Shape;254;g28fc67cd941_0_1092"/>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5" name="Google Shape;255;g28fc67cd941_0_1092"/>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256" name="Google Shape;256;g28fc67cd941_0_1092"/>
          <p:cNvSpPr txBox="1"/>
          <p:nvPr/>
        </p:nvSpPr>
        <p:spPr>
          <a:xfrm>
            <a:off x="615759" y="449706"/>
            <a:ext cx="6790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Anatomy practice questions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28fc67cd941_0_1175"/>
          <p:cNvSpPr txBox="1">
            <a:spLocks noGrp="1"/>
          </p:cNvSpPr>
          <p:nvPr>
            <p:ph type="body" idx="1"/>
          </p:nvPr>
        </p:nvSpPr>
        <p:spPr>
          <a:xfrm>
            <a:off x="615758" y="1563069"/>
            <a:ext cx="112581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u="sng"/>
              <a:t>Where does the vagus nerve:</a:t>
            </a:r>
            <a:endParaRPr/>
          </a:p>
          <a:p>
            <a:pPr marL="342900" lvl="0" indent="-342900" algn="l" rtl="0">
              <a:lnSpc>
                <a:spcPct val="90000"/>
              </a:lnSpc>
              <a:spcBef>
                <a:spcPts val="0"/>
              </a:spcBef>
              <a:spcAft>
                <a:spcPts val="0"/>
              </a:spcAft>
              <a:buClr>
                <a:schemeClr val="dk1"/>
              </a:buClr>
              <a:buSzPts val="2800"/>
              <a:buNone/>
            </a:pPr>
            <a:endParaRPr u="sng"/>
          </a:p>
          <a:p>
            <a:pPr marL="342900" lvl="0" indent="-342900" algn="l" rtl="0">
              <a:lnSpc>
                <a:spcPct val="90000"/>
              </a:lnSpc>
              <a:spcBef>
                <a:spcPts val="0"/>
              </a:spcBef>
              <a:spcAft>
                <a:spcPts val="0"/>
              </a:spcAft>
              <a:buClr>
                <a:schemeClr val="dk1"/>
              </a:buClr>
              <a:buSzPts val="2800"/>
              <a:buNone/>
            </a:pPr>
            <a:r>
              <a:rPr lang="en-US"/>
              <a:t>A- originate? </a:t>
            </a:r>
            <a:r>
              <a:rPr lang="en-US">
                <a:solidFill>
                  <a:schemeClr val="accent5"/>
                </a:solidFill>
              </a:rPr>
              <a:t>Brainstem- it is a cranial nerve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B- travel- which mediastinum? </a:t>
            </a:r>
            <a:r>
              <a:rPr lang="en-US">
                <a:solidFill>
                  <a:schemeClr val="accent5"/>
                </a:solidFill>
              </a:rPr>
              <a:t>Posterior mediastinum</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C- enter the diaphragm- spinal level and alongside what? </a:t>
            </a:r>
            <a:r>
              <a:rPr lang="en-US">
                <a:solidFill>
                  <a:schemeClr val="accent5"/>
                </a:solidFill>
              </a:rPr>
              <a:t>T10 alongside the oesophagus </a:t>
            </a:r>
            <a:endParaRPr/>
          </a:p>
          <a:p>
            <a:pPr marL="342900" lvl="0" indent="-342900" algn="l" rtl="0">
              <a:lnSpc>
                <a:spcPct val="90000"/>
              </a:lnSpc>
              <a:spcBef>
                <a:spcPts val="0"/>
              </a:spcBef>
              <a:spcAft>
                <a:spcPts val="0"/>
              </a:spcAft>
              <a:buClr>
                <a:schemeClr val="dk1"/>
              </a:buClr>
              <a:buSzPts val="2800"/>
              <a:buNone/>
            </a:pPr>
            <a:endParaRPr>
              <a:solidFill>
                <a:schemeClr val="accent5"/>
              </a:solidFill>
            </a:endParaRPr>
          </a:p>
          <a:p>
            <a:pPr marL="342900" lvl="0" indent="-342900" algn="l" rtl="0">
              <a:lnSpc>
                <a:spcPct val="90000"/>
              </a:lnSpc>
              <a:spcBef>
                <a:spcPts val="0"/>
              </a:spcBef>
              <a:spcAft>
                <a:spcPts val="0"/>
              </a:spcAft>
              <a:buClr>
                <a:schemeClr val="dk1"/>
              </a:buClr>
              <a:buSzPts val="2800"/>
              <a:buNone/>
            </a:pPr>
            <a:r>
              <a:rPr lang="en-US"/>
              <a:t>   </a:t>
            </a:r>
            <a:r>
              <a:rPr lang="en-US">
                <a:solidFill>
                  <a:srgbClr val="8721C2"/>
                </a:solidFill>
              </a:rPr>
              <a:t>  ‘oesophaGUS = vaGUS = cranial nerve 10’</a:t>
            </a:r>
            <a:endParaRPr>
              <a:solidFill>
                <a:srgbClr val="8721C2"/>
              </a:solidFill>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p:txBody>
      </p:sp>
      <p:sp>
        <p:nvSpPr>
          <p:cNvPr id="262" name="Google Shape;262;g28fc67cd941_0_1175"/>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263" name="Google Shape;263;g28fc67cd941_0_1175"/>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64" name="Google Shape;264;g28fc67cd941_0_1175"/>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265" name="Google Shape;265;g28fc67cd941_0_1175"/>
          <p:cNvSpPr txBox="1"/>
          <p:nvPr/>
        </p:nvSpPr>
        <p:spPr>
          <a:xfrm>
            <a:off x="615759" y="449706"/>
            <a:ext cx="6790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Anatomy practice questions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a:spLocks noGrp="1"/>
          </p:cNvSpPr>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Calibri"/>
              <a:buNone/>
            </a:pPr>
            <a:r>
              <a:rPr lang="en-US"/>
              <a:t>     </a:t>
            </a:r>
            <a:endParaRPr/>
          </a:p>
        </p:txBody>
      </p:sp>
      <p:sp>
        <p:nvSpPr>
          <p:cNvPr id="98" name="Google Shape;98;p3"/>
          <p:cNvSpPr txBox="1">
            <a:spLocks noGrp="1"/>
          </p:cNvSpPr>
          <p:nvPr>
            <p:ph type="body" idx="1"/>
          </p:nvPr>
        </p:nvSpPr>
        <p:spPr>
          <a:xfrm>
            <a:off x="1981200" y="2981326"/>
            <a:ext cx="8229600" cy="3144837"/>
          </a:xfrm>
          <a:prstGeom prst="rect">
            <a:avLst/>
          </a:prstGeom>
          <a:noFill/>
          <a:ln>
            <a:noFill/>
          </a:ln>
        </p:spPr>
        <p:txBody>
          <a:bodyPr spcFirstLastPara="1" wrap="square" lIns="91425" tIns="45700" rIns="91425" bIns="45700" anchor="t" anchorCtr="0">
            <a:noAutofit/>
          </a:bodyPr>
          <a:lstStyle/>
          <a:p>
            <a:pPr marL="342900" lvl="0" indent="-342900" algn="r" rtl="0">
              <a:lnSpc>
                <a:spcPct val="90000"/>
              </a:lnSpc>
              <a:spcBef>
                <a:spcPts val="0"/>
              </a:spcBef>
              <a:spcAft>
                <a:spcPts val="0"/>
              </a:spcAft>
              <a:buClr>
                <a:schemeClr val="dk1"/>
              </a:buClr>
              <a:buSzPts val="800"/>
              <a:buNone/>
            </a:pPr>
            <a:r>
              <a:rPr lang="en-US"/>
              <a:t>Phase 1 Revision Session</a:t>
            </a:r>
            <a:endParaRPr/>
          </a:p>
          <a:p>
            <a:pPr marL="342900" lvl="0" indent="-342900" algn="r" rtl="0">
              <a:lnSpc>
                <a:spcPct val="90000"/>
              </a:lnSpc>
              <a:spcBef>
                <a:spcPts val="1000"/>
              </a:spcBef>
              <a:spcAft>
                <a:spcPts val="0"/>
              </a:spcAft>
              <a:buClr>
                <a:schemeClr val="dk1"/>
              </a:buClr>
              <a:buSzPts val="800"/>
              <a:buNone/>
            </a:pPr>
            <a:endParaRPr/>
          </a:p>
          <a:p>
            <a:pPr marL="342900" lvl="0" indent="-342900" algn="r" rtl="0">
              <a:lnSpc>
                <a:spcPct val="90000"/>
              </a:lnSpc>
              <a:spcBef>
                <a:spcPts val="1000"/>
              </a:spcBef>
              <a:spcAft>
                <a:spcPts val="0"/>
              </a:spcAft>
              <a:buClr>
                <a:schemeClr val="dk1"/>
              </a:buClr>
              <a:buSzPts val="800"/>
              <a:buNone/>
            </a:pPr>
            <a:r>
              <a:rPr lang="en-US"/>
              <a:t>Nicola Andrzejowska and Jemima Richenberg </a:t>
            </a:r>
            <a:endParaRPr/>
          </a:p>
          <a:p>
            <a:pPr marL="342900" lvl="0" indent="-342900" algn="r" rtl="0">
              <a:lnSpc>
                <a:spcPct val="90000"/>
              </a:lnSpc>
              <a:spcBef>
                <a:spcPts val="1000"/>
              </a:spcBef>
              <a:spcAft>
                <a:spcPts val="0"/>
              </a:spcAft>
              <a:buClr>
                <a:schemeClr val="dk1"/>
              </a:buClr>
              <a:buSzPts val="800"/>
              <a:buNone/>
            </a:pPr>
            <a:r>
              <a:rPr lang="en-US"/>
              <a:t>26/10/23</a:t>
            </a:r>
            <a:endParaRPr/>
          </a:p>
          <a:p>
            <a:pPr marL="342900" lvl="0" indent="-342900" algn="r" rtl="0">
              <a:lnSpc>
                <a:spcPct val="90000"/>
              </a:lnSpc>
              <a:spcBef>
                <a:spcPts val="1000"/>
              </a:spcBef>
              <a:spcAft>
                <a:spcPts val="0"/>
              </a:spcAft>
              <a:buClr>
                <a:schemeClr val="dk1"/>
              </a:buClr>
              <a:buSzPts val="800"/>
              <a:buNone/>
            </a:pPr>
            <a:r>
              <a:rPr lang="en-US"/>
              <a:t>6:30-7:30</a:t>
            </a:r>
            <a:endParaRPr/>
          </a:p>
        </p:txBody>
      </p:sp>
      <p:sp>
        <p:nvSpPr>
          <p:cNvPr id="99" name="Google Shape;99;p3"/>
          <p:cNvSpPr txBox="1"/>
          <p:nvPr/>
        </p:nvSpPr>
        <p:spPr>
          <a:xfrm>
            <a:off x="424069" y="475985"/>
            <a:ext cx="11383617" cy="1505214"/>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100;p3"/>
          <p:cNvSpPr txBox="1"/>
          <p:nvPr/>
        </p:nvSpPr>
        <p:spPr>
          <a:xfrm>
            <a:off x="2402947" y="605271"/>
            <a:ext cx="7386107" cy="224676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0"/>
              <a:buFont typeface="Arial"/>
              <a:buNone/>
            </a:pPr>
            <a:r>
              <a:rPr lang="en-US" sz="7000">
                <a:solidFill>
                  <a:schemeClr val="lt1"/>
                </a:solidFill>
                <a:latin typeface="Calibri"/>
                <a:ea typeface="Calibri"/>
                <a:cs typeface="Calibri"/>
                <a:sym typeface="Calibri"/>
              </a:rPr>
              <a:t>Cardio Session 1</a:t>
            </a:r>
            <a:endParaRPr sz="1800" b="0" i="0" u="none" strike="noStrike" cap="none">
              <a:solidFill>
                <a:schemeClr val="dk1"/>
              </a:solidFill>
              <a:latin typeface="Calibri"/>
              <a:ea typeface="Calibri"/>
              <a:cs typeface="Calibri"/>
              <a:sym typeface="Calibri"/>
            </a:endParaRPr>
          </a:p>
        </p:txBody>
      </p:sp>
      <p:sp>
        <p:nvSpPr>
          <p:cNvPr id="101" name="Google Shape;101;p3"/>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a:t>
            </a:r>
            <a:r>
              <a:rPr lang="en-US" sz="1200">
                <a:solidFill>
                  <a:schemeClr val="dk1"/>
                </a:solidFill>
                <a:latin typeface="Calibri"/>
                <a:ea typeface="Calibri"/>
                <a:cs typeface="Calibri"/>
                <a:sym typeface="Calibri"/>
              </a:rPr>
              <a:t>n</a:t>
            </a:r>
            <a:endParaRPr sz="1800" b="0" i="0" u="none" strike="noStrike" cap="none">
              <a:solidFill>
                <a:schemeClr val="dk1"/>
              </a:solidFill>
              <a:latin typeface="Calibri"/>
              <a:ea typeface="Calibri"/>
              <a:cs typeface="Calibri"/>
              <a:sym typeface="Calibri"/>
            </a:endParaRPr>
          </a:p>
        </p:txBody>
      </p:sp>
      <p:pic>
        <p:nvPicPr>
          <p:cNvPr id="102" name="Google Shape;102;p3"/>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28fc67cd941_0_1258"/>
          <p:cNvSpPr txBox="1">
            <a:spLocks noGrp="1"/>
          </p:cNvSpPr>
          <p:nvPr>
            <p:ph type="body" idx="1"/>
          </p:nvPr>
        </p:nvSpPr>
        <p:spPr>
          <a:xfrm>
            <a:off x="430629" y="1563069"/>
            <a:ext cx="11330700" cy="4526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3200" b="1" u="sng"/>
              <a:t>Anatomy</a:t>
            </a:r>
            <a:endParaRPr sz="3200"/>
          </a:p>
          <a:p>
            <a:pPr marL="457200" lvl="0" indent="-444500" algn="l" rtl="0">
              <a:lnSpc>
                <a:spcPct val="90000"/>
              </a:lnSpc>
              <a:spcBef>
                <a:spcPts val="0"/>
              </a:spcBef>
              <a:spcAft>
                <a:spcPts val="0"/>
              </a:spcAft>
              <a:buSzPts val="2600"/>
              <a:buChar char="•"/>
            </a:pPr>
            <a:r>
              <a:rPr lang="en-US" sz="3000"/>
              <a:t>Thoracic cage: ribs, vertebrae, sternum and clavicles</a:t>
            </a:r>
            <a:endParaRPr sz="3000"/>
          </a:p>
          <a:p>
            <a:pPr marL="457200" lvl="0" indent="-444500" algn="l" rtl="0">
              <a:lnSpc>
                <a:spcPct val="90000"/>
              </a:lnSpc>
              <a:spcBef>
                <a:spcPts val="0"/>
              </a:spcBef>
              <a:spcAft>
                <a:spcPts val="0"/>
              </a:spcAft>
              <a:buSzPts val="2600"/>
              <a:buChar char="•"/>
            </a:pPr>
            <a:r>
              <a:rPr lang="en-US" sz="3000"/>
              <a:t>Pectoral muscles and serratus anterior</a:t>
            </a:r>
            <a:endParaRPr sz="3000"/>
          </a:p>
          <a:p>
            <a:pPr marL="457200" lvl="0" indent="-444500" algn="l" rtl="0">
              <a:lnSpc>
                <a:spcPct val="90000"/>
              </a:lnSpc>
              <a:spcBef>
                <a:spcPts val="0"/>
              </a:spcBef>
              <a:spcAft>
                <a:spcPts val="0"/>
              </a:spcAft>
              <a:buSzPts val="2600"/>
              <a:buChar char="•"/>
            </a:pPr>
            <a:r>
              <a:rPr lang="en-US" sz="3000"/>
              <a:t>Anatomy of the heart (chambers and vessels)</a:t>
            </a:r>
            <a:endParaRPr sz="3000"/>
          </a:p>
          <a:p>
            <a:pPr marL="457200" lvl="0" indent="-444500" algn="l" rtl="0">
              <a:lnSpc>
                <a:spcPct val="90000"/>
              </a:lnSpc>
              <a:spcBef>
                <a:spcPts val="0"/>
              </a:spcBef>
              <a:spcAft>
                <a:spcPts val="0"/>
              </a:spcAft>
              <a:buSzPts val="2600"/>
              <a:buChar char="•"/>
            </a:pPr>
            <a:r>
              <a:rPr lang="en-US" sz="3000"/>
              <a:t>Heart valves, papillary muscles, chordae tendinae</a:t>
            </a:r>
            <a:endParaRPr sz="3000"/>
          </a:p>
          <a:p>
            <a:pPr marL="457200" lvl="0" indent="-444500" algn="l" rtl="0">
              <a:lnSpc>
                <a:spcPct val="90000"/>
              </a:lnSpc>
              <a:spcBef>
                <a:spcPts val="0"/>
              </a:spcBef>
              <a:spcAft>
                <a:spcPts val="0"/>
              </a:spcAft>
              <a:buSzPts val="2600"/>
              <a:buChar char="•"/>
            </a:pPr>
            <a:r>
              <a:rPr lang="en-US" sz="3000"/>
              <a:t>Heart surfaces and borders</a:t>
            </a:r>
            <a:endParaRPr sz="3000"/>
          </a:p>
          <a:p>
            <a:pPr marL="457200" lvl="0" indent="-444500" algn="l" rtl="0">
              <a:lnSpc>
                <a:spcPct val="90000"/>
              </a:lnSpc>
              <a:spcBef>
                <a:spcPts val="0"/>
              </a:spcBef>
              <a:spcAft>
                <a:spcPts val="0"/>
              </a:spcAft>
              <a:buSzPts val="2600"/>
              <a:buChar char="•"/>
            </a:pPr>
            <a:r>
              <a:rPr lang="en-US" sz="3000"/>
              <a:t>Location of valve auscultations</a:t>
            </a:r>
            <a:endParaRPr sz="3000"/>
          </a:p>
          <a:p>
            <a:pPr marL="457200" lvl="0" indent="-444500" algn="l" rtl="0">
              <a:lnSpc>
                <a:spcPct val="90000"/>
              </a:lnSpc>
              <a:spcBef>
                <a:spcPts val="0"/>
              </a:spcBef>
              <a:spcAft>
                <a:spcPts val="0"/>
              </a:spcAft>
              <a:buSzPts val="2600"/>
              <a:buChar char="•"/>
            </a:pPr>
            <a:r>
              <a:rPr lang="en-US" sz="3000"/>
              <a:t>Coronary arteries and their supply territories</a:t>
            </a:r>
            <a:endParaRPr sz="3000"/>
          </a:p>
          <a:p>
            <a:pPr marL="457200" lvl="0" indent="-444500" algn="l" rtl="0">
              <a:lnSpc>
                <a:spcPct val="90000"/>
              </a:lnSpc>
              <a:spcBef>
                <a:spcPts val="0"/>
              </a:spcBef>
              <a:spcAft>
                <a:spcPts val="0"/>
              </a:spcAft>
              <a:buSzPts val="2600"/>
              <a:buChar char="•"/>
            </a:pPr>
            <a:r>
              <a:rPr lang="en-US" sz="3000"/>
              <a:t>Location of conduction system (SAN, AVN ..)</a:t>
            </a:r>
            <a:endParaRPr sz="3000"/>
          </a:p>
          <a:p>
            <a:pPr marL="457200" lvl="0" indent="-444500" algn="l" rtl="0">
              <a:lnSpc>
                <a:spcPct val="90000"/>
              </a:lnSpc>
              <a:spcBef>
                <a:spcPts val="0"/>
              </a:spcBef>
              <a:spcAft>
                <a:spcPts val="0"/>
              </a:spcAft>
              <a:buSzPts val="2600"/>
              <a:buChar char="•"/>
            </a:pPr>
            <a:r>
              <a:rPr lang="en-US" sz="3000"/>
              <a:t>Pericardium</a:t>
            </a:r>
            <a:endParaRPr sz="3000"/>
          </a:p>
          <a:p>
            <a:pPr marL="457200" lvl="0" indent="-444500" algn="l" rtl="0">
              <a:lnSpc>
                <a:spcPct val="90000"/>
              </a:lnSpc>
              <a:spcBef>
                <a:spcPts val="0"/>
              </a:spcBef>
              <a:spcAft>
                <a:spcPts val="0"/>
              </a:spcAft>
              <a:buSzPts val="2600"/>
              <a:buChar char="•"/>
            </a:pPr>
            <a:r>
              <a:rPr lang="en-US" sz="3000"/>
              <a:t>SVC (location and borders)</a:t>
            </a:r>
            <a:endParaRPr sz="3000"/>
          </a:p>
          <a:p>
            <a:pPr marL="457200" lvl="0" indent="-444500" algn="l" rtl="0">
              <a:lnSpc>
                <a:spcPct val="90000"/>
              </a:lnSpc>
              <a:spcBef>
                <a:spcPts val="0"/>
              </a:spcBef>
              <a:spcAft>
                <a:spcPts val="0"/>
              </a:spcAft>
              <a:buSzPts val="2600"/>
              <a:buChar char="•"/>
            </a:pPr>
            <a:r>
              <a:rPr lang="en-US" sz="3000"/>
              <a:t>Venous drainage</a:t>
            </a:r>
            <a:endParaRPr sz="3000"/>
          </a:p>
          <a:p>
            <a:pPr marL="457200" lvl="0" indent="0" algn="l" rtl="0">
              <a:lnSpc>
                <a:spcPct val="90000"/>
              </a:lnSpc>
              <a:spcBef>
                <a:spcPts val="0"/>
              </a:spcBef>
              <a:spcAft>
                <a:spcPts val="0"/>
              </a:spcAft>
              <a:buNone/>
            </a:pPr>
            <a:endParaRPr sz="3200"/>
          </a:p>
          <a:p>
            <a:pPr marL="457200" lvl="0" indent="-279400" algn="l" rtl="0">
              <a:lnSpc>
                <a:spcPct val="90000"/>
              </a:lnSpc>
              <a:spcBef>
                <a:spcPts val="0"/>
              </a:spcBef>
              <a:spcAft>
                <a:spcPts val="0"/>
              </a:spcAft>
              <a:buClr>
                <a:schemeClr val="dk1"/>
              </a:buClr>
              <a:buSzPts val="2800"/>
              <a:buFont typeface="Arial"/>
              <a:buNone/>
            </a:pPr>
            <a:endParaRPr sz="3200"/>
          </a:p>
          <a:p>
            <a:pPr marL="177800" lvl="0" indent="0" algn="l" rtl="0">
              <a:lnSpc>
                <a:spcPct val="90000"/>
              </a:lnSpc>
              <a:spcBef>
                <a:spcPts val="0"/>
              </a:spcBef>
              <a:spcAft>
                <a:spcPts val="0"/>
              </a:spcAft>
              <a:buClr>
                <a:schemeClr val="dk1"/>
              </a:buClr>
              <a:buSzPts val="2800"/>
              <a:buFont typeface="Arial"/>
              <a:buNone/>
            </a:pPr>
            <a:endParaRPr sz="3200"/>
          </a:p>
        </p:txBody>
      </p:sp>
      <p:sp>
        <p:nvSpPr>
          <p:cNvPr id="271" name="Google Shape;271;g28fc67cd941_0_1258"/>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2" name="Google Shape;272;g28fc67cd941_0_1258"/>
          <p:cNvSpPr txBox="1"/>
          <p:nvPr/>
        </p:nvSpPr>
        <p:spPr>
          <a:xfrm>
            <a:off x="556458" y="488047"/>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Aims and Objectives</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8ccd3f6d05_0_20"/>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 name="Google Shape;278;g28ccd3f6d05_0_20"/>
          <p:cNvSpPr txBox="1">
            <a:spLocks noGrp="1"/>
          </p:cNvSpPr>
          <p:nvPr>
            <p:ph type="body" idx="1"/>
          </p:nvPr>
        </p:nvSpPr>
        <p:spPr>
          <a:xfrm>
            <a:off x="166200" y="298575"/>
            <a:ext cx="12025800" cy="863100"/>
          </a:xfrm>
          <a:prstGeom prst="rect">
            <a:avLst/>
          </a:prstGeom>
          <a:noFill/>
          <a:ln>
            <a:noFill/>
          </a:ln>
        </p:spPr>
        <p:txBody>
          <a:bodyPr spcFirstLastPara="1" wrap="square" lIns="91425" tIns="91425" rIns="91425" bIns="91425" anchor="t" anchorCtr="0">
            <a:noAutofit/>
          </a:bodyPr>
          <a:lstStyle/>
          <a:p>
            <a:pPr marL="342900" lvl="0" indent="0" algn="l" rtl="0">
              <a:lnSpc>
                <a:spcPct val="90000"/>
              </a:lnSpc>
              <a:spcBef>
                <a:spcPts val="0"/>
              </a:spcBef>
              <a:spcAft>
                <a:spcPts val="0"/>
              </a:spcAft>
              <a:buClr>
                <a:schemeClr val="dk1"/>
              </a:buClr>
              <a:buSzPts val="2800"/>
              <a:buNone/>
            </a:pPr>
            <a:r>
              <a:rPr lang="en-US" sz="4000">
                <a:solidFill>
                  <a:srgbClr val="FFFFFF"/>
                </a:solidFill>
              </a:rPr>
              <a:t>Thoracic cage: Sternum</a:t>
            </a:r>
            <a:r>
              <a:rPr lang="en-US" sz="2300">
                <a:solidFill>
                  <a:srgbClr val="FFFFFF"/>
                </a:solidFill>
              </a:rPr>
              <a:t> </a:t>
            </a:r>
            <a:endParaRPr sz="2300">
              <a:solidFill>
                <a:srgbClr val="FFFFFF"/>
              </a:solidFill>
            </a:endParaRPr>
          </a:p>
        </p:txBody>
      </p:sp>
      <p:sp>
        <p:nvSpPr>
          <p:cNvPr id="279" name="Google Shape;279;g28ccd3f6d05_0_20"/>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280" name="Google Shape;280;g28ccd3f6d05_0_20"/>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281" name="Google Shape;281;g28ccd3f6d05_0_20"/>
          <p:cNvSpPr txBox="1"/>
          <p:nvPr/>
        </p:nvSpPr>
        <p:spPr>
          <a:xfrm>
            <a:off x="7797275" y="2281325"/>
            <a:ext cx="2141400" cy="5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b="1">
                <a:latin typeface="Calibri"/>
                <a:ea typeface="Calibri"/>
                <a:cs typeface="Calibri"/>
                <a:sym typeface="Calibri"/>
              </a:rPr>
              <a:t>Manubrium</a:t>
            </a:r>
            <a:endParaRPr sz="2500" b="1">
              <a:latin typeface="Calibri"/>
              <a:ea typeface="Calibri"/>
              <a:cs typeface="Calibri"/>
              <a:sym typeface="Calibri"/>
            </a:endParaRPr>
          </a:p>
        </p:txBody>
      </p:sp>
      <p:pic>
        <p:nvPicPr>
          <p:cNvPr id="282" name="Google Shape;282;g28ccd3f6d05_0_20"/>
          <p:cNvPicPr preferRelativeResize="0"/>
          <p:nvPr/>
        </p:nvPicPr>
        <p:blipFill rotWithShape="1">
          <a:blip r:embed="rId4">
            <a:alphaModFix/>
          </a:blip>
          <a:srcRect b="19263"/>
          <a:stretch/>
        </p:blipFill>
        <p:spPr>
          <a:xfrm>
            <a:off x="3483450" y="1405490"/>
            <a:ext cx="5504311" cy="4620101"/>
          </a:xfrm>
          <a:prstGeom prst="rect">
            <a:avLst/>
          </a:prstGeom>
          <a:noFill/>
          <a:ln>
            <a:noFill/>
          </a:ln>
        </p:spPr>
      </p:pic>
      <p:sp>
        <p:nvSpPr>
          <p:cNvPr id="283" name="Google Shape;283;g28ccd3f6d05_0_20"/>
          <p:cNvSpPr txBox="1"/>
          <p:nvPr/>
        </p:nvSpPr>
        <p:spPr>
          <a:xfrm>
            <a:off x="2631225" y="1567525"/>
            <a:ext cx="2029200" cy="5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highlight>
                  <a:srgbClr val="FFFF00"/>
                </a:highlight>
                <a:latin typeface="Calibri"/>
                <a:ea typeface="Calibri"/>
                <a:cs typeface="Calibri"/>
                <a:sym typeface="Calibri"/>
              </a:rPr>
              <a:t>Clavicular Notch</a:t>
            </a:r>
            <a:endParaRPr sz="2000" b="1">
              <a:highlight>
                <a:srgbClr val="FFFF00"/>
              </a:highlight>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articulation points for the clavicle</a:t>
            </a:r>
            <a:endParaRPr>
              <a:latin typeface="Calibri"/>
              <a:ea typeface="Calibri"/>
              <a:cs typeface="Calibri"/>
              <a:sym typeface="Calibri"/>
            </a:endParaRPr>
          </a:p>
        </p:txBody>
      </p:sp>
      <p:sp>
        <p:nvSpPr>
          <p:cNvPr id="284" name="Google Shape;284;g28ccd3f6d05_0_20"/>
          <p:cNvSpPr txBox="1"/>
          <p:nvPr/>
        </p:nvSpPr>
        <p:spPr>
          <a:xfrm>
            <a:off x="4070925" y="3617100"/>
            <a:ext cx="11196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b="1">
                <a:latin typeface="Calibri"/>
                <a:ea typeface="Calibri"/>
                <a:cs typeface="Calibri"/>
                <a:sym typeface="Calibri"/>
              </a:rPr>
              <a:t>Body</a:t>
            </a:r>
            <a:endParaRPr sz="2500" b="1">
              <a:latin typeface="Calibri"/>
              <a:ea typeface="Calibri"/>
              <a:cs typeface="Calibri"/>
              <a:sym typeface="Calibri"/>
            </a:endParaRPr>
          </a:p>
        </p:txBody>
      </p:sp>
      <p:sp>
        <p:nvSpPr>
          <p:cNvPr id="285" name="Google Shape;285;g28ccd3f6d05_0_20"/>
          <p:cNvSpPr txBox="1"/>
          <p:nvPr/>
        </p:nvSpPr>
        <p:spPr>
          <a:xfrm>
            <a:off x="2795188" y="5241425"/>
            <a:ext cx="24072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b="1">
                <a:latin typeface="Calibri"/>
                <a:ea typeface="Calibri"/>
                <a:cs typeface="Calibri"/>
                <a:sym typeface="Calibri"/>
              </a:rPr>
              <a:t>Xiphoid Process (Xiphisternum)</a:t>
            </a:r>
            <a:endParaRPr sz="2500" b="1">
              <a:latin typeface="Calibri"/>
              <a:ea typeface="Calibri"/>
              <a:cs typeface="Calibri"/>
              <a:sym typeface="Calibri"/>
            </a:endParaRPr>
          </a:p>
        </p:txBody>
      </p:sp>
      <p:sp>
        <p:nvSpPr>
          <p:cNvPr id="286" name="Google Shape;286;g28ccd3f6d05_0_20"/>
          <p:cNvSpPr txBox="1"/>
          <p:nvPr/>
        </p:nvSpPr>
        <p:spPr>
          <a:xfrm>
            <a:off x="7473825" y="1477563"/>
            <a:ext cx="32052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latin typeface="Calibri"/>
                <a:ea typeface="Calibri"/>
                <a:cs typeface="Calibri"/>
                <a:sym typeface="Calibri"/>
              </a:rPr>
              <a:t>Jugular/ Suprasternal Notch</a:t>
            </a:r>
            <a:endParaRPr sz="2000" b="1">
              <a:latin typeface="Calibri"/>
              <a:ea typeface="Calibri"/>
              <a:cs typeface="Calibri"/>
              <a:sym typeface="Calibri"/>
            </a:endParaRPr>
          </a:p>
        </p:txBody>
      </p:sp>
      <p:sp>
        <p:nvSpPr>
          <p:cNvPr id="287" name="Google Shape;287;g28ccd3f6d05_0_20"/>
          <p:cNvSpPr txBox="1"/>
          <p:nvPr/>
        </p:nvSpPr>
        <p:spPr>
          <a:xfrm>
            <a:off x="7797275" y="3862875"/>
            <a:ext cx="2827200" cy="5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latin typeface="Calibri"/>
                <a:ea typeface="Calibri"/>
                <a:cs typeface="Calibri"/>
                <a:sym typeface="Calibri"/>
              </a:rPr>
              <a:t>Costal Notch</a:t>
            </a:r>
            <a:endParaRPr sz="2000" b="1">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depressions on both sides of the sternum where the costal cartilages articulate</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288" name="Google Shape;288;g28ccd3f6d05_0_20"/>
          <p:cNvSpPr txBox="1"/>
          <p:nvPr/>
        </p:nvSpPr>
        <p:spPr>
          <a:xfrm>
            <a:off x="279925" y="2547250"/>
            <a:ext cx="2981100" cy="86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latin typeface="Calibri"/>
                <a:ea typeface="Calibri"/>
                <a:cs typeface="Calibri"/>
                <a:sym typeface="Calibri"/>
              </a:rPr>
              <a:t>Question:</a:t>
            </a:r>
            <a:endParaRPr sz="2300" b="1">
              <a:latin typeface="Calibri"/>
              <a:ea typeface="Calibri"/>
              <a:cs typeface="Calibri"/>
              <a:sym typeface="Calibri"/>
            </a:endParaRPr>
          </a:p>
          <a:p>
            <a:pPr marL="0" lvl="0" indent="0" algn="l" rtl="0">
              <a:spcBef>
                <a:spcPts val="0"/>
              </a:spcBef>
              <a:spcAft>
                <a:spcPts val="0"/>
              </a:spcAft>
              <a:buNone/>
            </a:pPr>
            <a:r>
              <a:rPr lang="en-US" sz="1600">
                <a:latin typeface="Calibri"/>
                <a:ea typeface="Calibri"/>
                <a:cs typeface="Calibri"/>
                <a:sym typeface="Calibri"/>
              </a:rPr>
              <a:t>What vertebral level is the Manubrosternal joint?</a:t>
            </a: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r>
              <a:rPr lang="en-US" sz="1600">
                <a:latin typeface="Calibri"/>
                <a:ea typeface="Calibri"/>
                <a:cs typeface="Calibri"/>
                <a:sym typeface="Calibri"/>
              </a:rPr>
              <a:t>Bonus question:</a:t>
            </a:r>
            <a:endParaRPr sz="1600">
              <a:latin typeface="Calibri"/>
              <a:ea typeface="Calibri"/>
              <a:cs typeface="Calibri"/>
              <a:sym typeface="Calibri"/>
            </a:endParaRPr>
          </a:p>
          <a:p>
            <a:pPr marL="0" lvl="0" indent="0" algn="l" rtl="0">
              <a:spcBef>
                <a:spcPts val="0"/>
              </a:spcBef>
              <a:spcAft>
                <a:spcPts val="0"/>
              </a:spcAft>
              <a:buNone/>
            </a:pPr>
            <a:r>
              <a:rPr lang="en-US" sz="1600">
                <a:latin typeface="Calibri"/>
                <a:ea typeface="Calibri"/>
                <a:cs typeface="Calibri"/>
                <a:sym typeface="Calibri"/>
              </a:rPr>
              <a:t>What is the name of this angel? </a:t>
            </a:r>
            <a:endParaRPr sz="1600">
              <a:latin typeface="Calibri"/>
              <a:ea typeface="Calibri"/>
              <a:cs typeface="Calibri"/>
              <a:sym typeface="Calibri"/>
            </a:endParaRPr>
          </a:p>
        </p:txBody>
      </p:sp>
      <p:sp>
        <p:nvSpPr>
          <p:cNvPr id="289" name="Google Shape;289;g28ccd3f6d05_0_20"/>
          <p:cNvSpPr txBox="1"/>
          <p:nvPr/>
        </p:nvSpPr>
        <p:spPr>
          <a:xfrm>
            <a:off x="4954550" y="2617250"/>
            <a:ext cx="4905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a:latin typeface="Calibri"/>
                <a:ea typeface="Calibri"/>
                <a:cs typeface="Calibri"/>
                <a:sym typeface="Calibri"/>
              </a:rPr>
              <a:t>7</a:t>
            </a:r>
            <a:endParaRPr sz="1700" b="1">
              <a:latin typeface="Calibri"/>
              <a:ea typeface="Calibri"/>
              <a:cs typeface="Calibri"/>
              <a:sym typeface="Calibri"/>
            </a:endParaRPr>
          </a:p>
        </p:txBody>
      </p:sp>
      <p:cxnSp>
        <p:nvCxnSpPr>
          <p:cNvPr id="290" name="Google Shape;290;g28ccd3f6d05_0_20"/>
          <p:cNvCxnSpPr>
            <a:stCxn id="289" idx="3"/>
          </p:cNvCxnSpPr>
          <p:nvPr/>
        </p:nvCxnSpPr>
        <p:spPr>
          <a:xfrm>
            <a:off x="5445050" y="2826200"/>
            <a:ext cx="811200" cy="29100"/>
          </a:xfrm>
          <a:prstGeom prst="straightConnector1">
            <a:avLst/>
          </a:prstGeom>
          <a:noFill/>
          <a:ln w="9525" cap="flat" cmpd="sng">
            <a:solidFill>
              <a:schemeClr val="dk1"/>
            </a:solidFill>
            <a:prstDash val="solid"/>
            <a:round/>
            <a:headEnd type="none" w="med" len="med"/>
            <a:tailEnd type="none" w="med" len="med"/>
          </a:ln>
        </p:spPr>
      </p:cxnSp>
      <p:sp>
        <p:nvSpPr>
          <p:cNvPr id="291" name="Google Shape;291;g28ccd3f6d05_0_20"/>
          <p:cNvSpPr txBox="1"/>
          <p:nvPr/>
        </p:nvSpPr>
        <p:spPr>
          <a:xfrm>
            <a:off x="2984200" y="2505275"/>
            <a:ext cx="20292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0000FF"/>
                </a:solidFill>
                <a:highlight>
                  <a:srgbClr val="FFFF00"/>
                </a:highlight>
                <a:latin typeface="Calibri"/>
                <a:ea typeface="Calibri"/>
                <a:cs typeface="Calibri"/>
                <a:sym typeface="Calibri"/>
              </a:rPr>
              <a:t>Manubrosternal Joint</a:t>
            </a:r>
            <a:endParaRPr sz="2000" b="1">
              <a:solidFill>
                <a:srgbClr val="0000FF"/>
              </a:solidFill>
              <a:highlight>
                <a:srgbClr val="FFFF00"/>
              </a:highlight>
              <a:latin typeface="Calibri"/>
              <a:ea typeface="Calibri"/>
              <a:cs typeface="Calibri"/>
              <a:sym typeface="Calibri"/>
            </a:endParaRPr>
          </a:p>
        </p:txBody>
      </p:sp>
      <p:sp>
        <p:nvSpPr>
          <p:cNvPr id="292" name="Google Shape;292;g28ccd3f6d05_0_20"/>
          <p:cNvSpPr txBox="1"/>
          <p:nvPr/>
        </p:nvSpPr>
        <p:spPr>
          <a:xfrm>
            <a:off x="7025950" y="5094425"/>
            <a:ext cx="517800" cy="2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Calibri"/>
                <a:ea typeface="Calibri"/>
                <a:cs typeface="Calibri"/>
                <a:sym typeface="Calibri"/>
              </a:rPr>
              <a:t>8</a:t>
            </a:r>
            <a:endParaRPr sz="1800" b="1">
              <a:latin typeface="Calibri"/>
              <a:ea typeface="Calibri"/>
              <a:cs typeface="Calibri"/>
              <a:sym typeface="Calibri"/>
            </a:endParaRPr>
          </a:p>
        </p:txBody>
      </p:sp>
      <p:cxnSp>
        <p:nvCxnSpPr>
          <p:cNvPr id="293" name="Google Shape;293;g28ccd3f6d05_0_20"/>
          <p:cNvCxnSpPr>
            <a:stCxn id="292" idx="1"/>
          </p:cNvCxnSpPr>
          <p:nvPr/>
        </p:nvCxnSpPr>
        <p:spPr>
          <a:xfrm rot="10800000">
            <a:off x="6438250" y="5206325"/>
            <a:ext cx="587700" cy="35100"/>
          </a:xfrm>
          <a:prstGeom prst="straightConnector1">
            <a:avLst/>
          </a:prstGeom>
          <a:noFill/>
          <a:ln w="9525" cap="flat" cmpd="sng">
            <a:solidFill>
              <a:schemeClr val="dk1"/>
            </a:solidFill>
            <a:prstDash val="solid"/>
            <a:round/>
            <a:headEnd type="none" w="med" len="med"/>
            <a:tailEnd type="none" w="med" len="med"/>
          </a:ln>
        </p:spPr>
      </p:cxnSp>
      <p:sp>
        <p:nvSpPr>
          <p:cNvPr id="294" name="Google Shape;294;g28ccd3f6d05_0_20"/>
          <p:cNvSpPr txBox="1"/>
          <p:nvPr/>
        </p:nvSpPr>
        <p:spPr>
          <a:xfrm>
            <a:off x="7247100" y="5076875"/>
            <a:ext cx="2141400" cy="2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0000FF"/>
                </a:solidFill>
                <a:latin typeface="Calibri"/>
                <a:ea typeface="Calibri"/>
                <a:cs typeface="Calibri"/>
                <a:sym typeface="Calibri"/>
              </a:rPr>
              <a:t>Xiphisternal Joint</a:t>
            </a:r>
            <a:endParaRPr sz="2000" b="1">
              <a:solidFill>
                <a:srgbClr val="0000FF"/>
              </a:solidFill>
              <a:latin typeface="Calibri"/>
              <a:ea typeface="Calibri"/>
              <a:cs typeface="Calibri"/>
              <a:sym typeface="Calibri"/>
            </a:endParaRPr>
          </a:p>
        </p:txBody>
      </p:sp>
      <p:sp>
        <p:nvSpPr>
          <p:cNvPr id="295" name="Google Shape;295;g28ccd3f6d05_0_20"/>
          <p:cNvSpPr txBox="1"/>
          <p:nvPr/>
        </p:nvSpPr>
        <p:spPr>
          <a:xfrm>
            <a:off x="365575" y="3558750"/>
            <a:ext cx="2141400" cy="211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rgbClr val="0000FF"/>
                </a:solidFill>
                <a:latin typeface="Calibri"/>
                <a:ea typeface="Calibri"/>
                <a:cs typeface="Calibri"/>
                <a:sym typeface="Calibri"/>
              </a:rPr>
              <a:t>T4</a:t>
            </a:r>
            <a:endParaRPr sz="1600" b="1">
              <a:solidFill>
                <a:srgbClr val="0000FF"/>
              </a:solidFill>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r>
              <a:rPr lang="en-US" sz="1600" b="1">
                <a:solidFill>
                  <a:srgbClr val="0000FF"/>
                </a:solidFill>
                <a:latin typeface="Calibri"/>
                <a:ea typeface="Calibri"/>
                <a:cs typeface="Calibri"/>
                <a:sym typeface="Calibri"/>
              </a:rPr>
              <a:t>Angle of Louis/ Sternal Angle</a:t>
            </a:r>
            <a:endParaRPr sz="1600" b="1">
              <a:solidFill>
                <a:srgbClr val="0000FF"/>
              </a:solidFill>
              <a:latin typeface="Calibri"/>
              <a:ea typeface="Calibri"/>
              <a:cs typeface="Calibri"/>
              <a:sym typeface="Calibri"/>
            </a:endParaRPr>
          </a:p>
        </p:txBody>
      </p:sp>
      <p:sp>
        <p:nvSpPr>
          <p:cNvPr id="296" name="Google Shape;296;g28ccd3f6d05_0_20"/>
          <p:cNvSpPr txBox="1"/>
          <p:nvPr/>
        </p:nvSpPr>
        <p:spPr>
          <a:xfrm>
            <a:off x="8987750" y="6186200"/>
            <a:ext cx="3205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5"/>
              </a:rPr>
              <a:t>https://www.getbodysmart.com/ribs-and-sternum/sternum-bone-anatomy/</a:t>
            </a:r>
            <a:r>
              <a:rPr lang="en-US"/>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g28ccd3f6d05_0_116"/>
          <p:cNvPicPr preferRelativeResize="0"/>
          <p:nvPr/>
        </p:nvPicPr>
        <p:blipFill>
          <a:blip r:embed="rId3">
            <a:alphaModFix/>
          </a:blip>
          <a:stretch>
            <a:fillRect/>
          </a:stretch>
        </p:blipFill>
        <p:spPr>
          <a:xfrm>
            <a:off x="3679375" y="423325"/>
            <a:ext cx="4662201" cy="6084426"/>
          </a:xfrm>
          <a:prstGeom prst="rect">
            <a:avLst/>
          </a:prstGeom>
          <a:noFill/>
          <a:ln>
            <a:noFill/>
          </a:ln>
        </p:spPr>
      </p:pic>
      <p:sp>
        <p:nvSpPr>
          <p:cNvPr id="303" name="Google Shape;303;g28ccd3f6d05_0_116"/>
          <p:cNvSpPr txBox="1"/>
          <p:nvPr/>
        </p:nvSpPr>
        <p:spPr>
          <a:xfrm>
            <a:off x="3960125" y="6457800"/>
            <a:ext cx="410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4"/>
              </a:rPr>
              <a:t>https://wp.stu.ca/forensicscience/ribs-sternum/</a:t>
            </a:r>
            <a:r>
              <a:rPr lang="en-US"/>
              <a:t> </a:t>
            </a:r>
            <a:endParaRPr/>
          </a:p>
        </p:txBody>
      </p:sp>
      <p:sp>
        <p:nvSpPr>
          <p:cNvPr id="304" name="Google Shape;304;g28ccd3f6d05_0_116"/>
          <p:cNvSpPr txBox="1"/>
          <p:nvPr/>
        </p:nvSpPr>
        <p:spPr>
          <a:xfrm>
            <a:off x="85025" y="155875"/>
            <a:ext cx="2706300" cy="13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latin typeface="Calibri"/>
                <a:ea typeface="Calibri"/>
                <a:cs typeface="Calibri"/>
                <a:sym typeface="Calibri"/>
              </a:rPr>
              <a:t>For Revision/ recap after the session: </a:t>
            </a:r>
            <a:endParaRPr sz="2400" b="1">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8ccd3f6d05_0_74"/>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 name="Google Shape;310;g28ccd3f6d05_0_74"/>
          <p:cNvSpPr txBox="1"/>
          <p:nvPr/>
        </p:nvSpPr>
        <p:spPr>
          <a:xfrm>
            <a:off x="646647" y="449700"/>
            <a:ext cx="6316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Thoracic cage: Ribs and Clavicles </a:t>
            </a:r>
            <a:endParaRPr sz="1800" b="0" i="0" u="none" strike="noStrike" cap="none">
              <a:solidFill>
                <a:schemeClr val="dk1"/>
              </a:solidFill>
              <a:latin typeface="Calibri"/>
              <a:ea typeface="Calibri"/>
              <a:cs typeface="Calibri"/>
              <a:sym typeface="Calibri"/>
            </a:endParaRPr>
          </a:p>
        </p:txBody>
      </p:sp>
      <p:sp>
        <p:nvSpPr>
          <p:cNvPr id="311" name="Google Shape;311;g28ccd3f6d05_0_74"/>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312" name="Google Shape;312;g28ccd3f6d05_0_7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313" name="Google Shape;313;g28ccd3f6d05_0_74"/>
          <p:cNvSpPr txBox="1"/>
          <p:nvPr/>
        </p:nvSpPr>
        <p:spPr>
          <a:xfrm>
            <a:off x="7487825" y="2281325"/>
            <a:ext cx="473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14" name="Google Shape;314;g28ccd3f6d05_0_74"/>
          <p:cNvSpPr txBox="1"/>
          <p:nvPr/>
        </p:nvSpPr>
        <p:spPr>
          <a:xfrm>
            <a:off x="5294625" y="1720738"/>
            <a:ext cx="5780400" cy="24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We have </a:t>
            </a:r>
            <a:r>
              <a:rPr lang="en-US" sz="1800" b="1">
                <a:latin typeface="Calibri"/>
                <a:ea typeface="Calibri"/>
                <a:cs typeface="Calibri"/>
                <a:sym typeface="Calibri"/>
              </a:rPr>
              <a:t>12</a:t>
            </a:r>
            <a:r>
              <a:rPr lang="en-US" sz="1800">
                <a:latin typeface="Calibri"/>
                <a:ea typeface="Calibri"/>
                <a:cs typeface="Calibri"/>
                <a:sym typeface="Calibri"/>
              </a:rPr>
              <a:t> pairs of ribs which form the anterior, lateral and posterior wall of the thoracic cage.</a:t>
            </a:r>
            <a:endParaRPr sz="18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315" name="Google Shape;315;g28ccd3f6d05_0_74"/>
          <p:cNvSpPr txBox="1"/>
          <p:nvPr/>
        </p:nvSpPr>
        <p:spPr>
          <a:xfrm>
            <a:off x="5294625" y="1323025"/>
            <a:ext cx="41988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How many pairs of ribs do we have?</a:t>
            </a:r>
            <a:endParaRPr sz="1800">
              <a:latin typeface="Calibri"/>
              <a:ea typeface="Calibri"/>
              <a:cs typeface="Calibri"/>
              <a:sym typeface="Calibri"/>
            </a:endParaRPr>
          </a:p>
        </p:txBody>
      </p:sp>
      <p:sp>
        <p:nvSpPr>
          <p:cNvPr id="316" name="Google Shape;316;g28ccd3f6d05_0_74"/>
          <p:cNvSpPr txBox="1"/>
          <p:nvPr/>
        </p:nvSpPr>
        <p:spPr>
          <a:xfrm>
            <a:off x="5098050" y="2459075"/>
            <a:ext cx="7203600" cy="54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u="sng">
                <a:latin typeface="Calibri"/>
                <a:ea typeface="Calibri"/>
                <a:cs typeface="Calibri"/>
                <a:sym typeface="Calibri"/>
              </a:rPr>
              <a:t>3 joints associated with the anterior thoracic cage: </a:t>
            </a:r>
            <a:endParaRPr sz="2000" b="1" u="sng">
              <a:latin typeface="Calibri"/>
              <a:ea typeface="Calibri"/>
              <a:cs typeface="Calibri"/>
              <a:sym typeface="Calibri"/>
            </a:endParaRPr>
          </a:p>
          <a:p>
            <a:pPr marL="0" lvl="0" indent="0" algn="l" rtl="0">
              <a:spcBef>
                <a:spcPts val="0"/>
              </a:spcBef>
              <a:spcAft>
                <a:spcPts val="0"/>
              </a:spcAft>
              <a:buNone/>
            </a:pPr>
            <a:r>
              <a:rPr lang="en-US" sz="2000" b="1">
                <a:highlight>
                  <a:srgbClr val="FFFF00"/>
                </a:highlight>
                <a:latin typeface="Calibri"/>
                <a:ea typeface="Calibri"/>
                <a:cs typeface="Calibri"/>
                <a:sym typeface="Calibri"/>
              </a:rPr>
              <a:t>Sternoclavicular joint:</a:t>
            </a:r>
            <a:r>
              <a:rPr lang="en-US" sz="2000" b="1">
                <a:latin typeface="Calibri"/>
                <a:ea typeface="Calibri"/>
                <a:cs typeface="Calibri"/>
                <a:sym typeface="Calibri"/>
              </a:rPr>
              <a:t> </a:t>
            </a:r>
            <a:r>
              <a:rPr lang="en-US" sz="2000">
                <a:latin typeface="Calibri"/>
                <a:ea typeface="Calibri"/>
                <a:cs typeface="Calibri"/>
                <a:sym typeface="Calibri"/>
              </a:rPr>
              <a:t>where clavicle and sternum articulate </a:t>
            </a:r>
            <a:r>
              <a:rPr lang="en-US" sz="2000" b="1">
                <a:highlight>
                  <a:srgbClr val="FFFF00"/>
                </a:highlight>
                <a:latin typeface="Calibri"/>
                <a:ea typeface="Calibri"/>
                <a:cs typeface="Calibri"/>
                <a:sym typeface="Calibri"/>
              </a:rPr>
              <a:t>Sternocostal Joint:</a:t>
            </a:r>
            <a:r>
              <a:rPr lang="en-US" sz="2000" b="1">
                <a:latin typeface="Calibri"/>
                <a:ea typeface="Calibri"/>
                <a:cs typeface="Calibri"/>
                <a:sym typeface="Calibri"/>
              </a:rPr>
              <a:t> </a:t>
            </a:r>
            <a:r>
              <a:rPr lang="en-US" sz="2000">
                <a:latin typeface="Calibri"/>
                <a:ea typeface="Calibri"/>
                <a:cs typeface="Calibri"/>
                <a:sym typeface="Calibri"/>
              </a:rPr>
              <a:t>where the costal cartilage of ribs 1-7 articulate directly with the sternum </a:t>
            </a:r>
            <a:endParaRPr sz="20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000" b="1">
                <a:solidFill>
                  <a:schemeClr val="dk1"/>
                </a:solidFill>
                <a:highlight>
                  <a:srgbClr val="FFFF00"/>
                </a:highlight>
                <a:latin typeface="Calibri"/>
                <a:ea typeface="Calibri"/>
                <a:cs typeface="Calibri"/>
                <a:sym typeface="Calibri"/>
              </a:rPr>
              <a:t>Costochondral Joints:</a:t>
            </a:r>
            <a:r>
              <a:rPr lang="en-US" sz="2000">
                <a:solidFill>
                  <a:schemeClr val="dk1"/>
                </a:solidFill>
                <a:latin typeface="Calibri"/>
                <a:ea typeface="Calibri"/>
                <a:cs typeface="Calibri"/>
                <a:sym typeface="Calibri"/>
              </a:rPr>
              <a:t> where the ribs and costal cartilage articulate</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p:txBody>
      </p:sp>
      <p:sp>
        <p:nvSpPr>
          <p:cNvPr id="317" name="Google Shape;317;g28ccd3f6d05_0_74"/>
          <p:cNvSpPr txBox="1"/>
          <p:nvPr/>
        </p:nvSpPr>
        <p:spPr>
          <a:xfrm>
            <a:off x="5336775" y="4082050"/>
            <a:ext cx="4919100" cy="9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Which ribs comprise the </a:t>
            </a:r>
            <a:r>
              <a:rPr lang="en-US" sz="2000" b="1">
                <a:latin typeface="Calibri"/>
                <a:ea typeface="Calibri"/>
                <a:cs typeface="Calibri"/>
                <a:sym typeface="Calibri"/>
              </a:rPr>
              <a:t>COSTAL MARGIN?</a:t>
            </a:r>
            <a:endParaRPr sz="2000" b="1">
              <a:latin typeface="Calibri"/>
              <a:ea typeface="Calibri"/>
              <a:cs typeface="Calibri"/>
              <a:sym typeface="Calibri"/>
            </a:endParaRPr>
          </a:p>
        </p:txBody>
      </p:sp>
      <p:sp>
        <p:nvSpPr>
          <p:cNvPr id="318" name="Google Shape;318;g28ccd3f6d05_0_74"/>
          <p:cNvSpPr txBox="1"/>
          <p:nvPr/>
        </p:nvSpPr>
        <p:spPr>
          <a:xfrm>
            <a:off x="5336775" y="4480063"/>
            <a:ext cx="41145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latin typeface="Calibri"/>
                <a:ea typeface="Calibri"/>
                <a:cs typeface="Calibri"/>
                <a:sym typeface="Calibri"/>
              </a:rPr>
              <a:t>Which ribs are the </a:t>
            </a:r>
            <a:r>
              <a:rPr lang="en-US" sz="1900" b="1">
                <a:latin typeface="Calibri"/>
                <a:ea typeface="Calibri"/>
                <a:cs typeface="Calibri"/>
                <a:sym typeface="Calibri"/>
              </a:rPr>
              <a:t>TRUE RIBS?</a:t>
            </a:r>
            <a:endParaRPr sz="1900" b="1">
              <a:latin typeface="Calibri"/>
              <a:ea typeface="Calibri"/>
              <a:cs typeface="Calibri"/>
              <a:sym typeface="Calibri"/>
            </a:endParaRPr>
          </a:p>
        </p:txBody>
      </p:sp>
      <p:sp>
        <p:nvSpPr>
          <p:cNvPr id="319" name="Google Shape;319;g28ccd3f6d05_0_74"/>
          <p:cNvSpPr txBox="1"/>
          <p:nvPr/>
        </p:nvSpPr>
        <p:spPr>
          <a:xfrm>
            <a:off x="5200750" y="5126575"/>
            <a:ext cx="3750300" cy="7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Which ribs are the </a:t>
            </a:r>
            <a:r>
              <a:rPr lang="en-US" sz="2000" b="1">
                <a:latin typeface="Calibri"/>
                <a:ea typeface="Calibri"/>
                <a:cs typeface="Calibri"/>
                <a:sym typeface="Calibri"/>
              </a:rPr>
              <a:t>FALSE RIBS?</a:t>
            </a:r>
            <a:endParaRPr sz="2000" b="1">
              <a:latin typeface="Calibri"/>
              <a:ea typeface="Calibri"/>
              <a:cs typeface="Calibri"/>
              <a:sym typeface="Calibri"/>
            </a:endParaRPr>
          </a:p>
        </p:txBody>
      </p:sp>
      <p:sp>
        <p:nvSpPr>
          <p:cNvPr id="320" name="Google Shape;320;g28ccd3f6d05_0_74"/>
          <p:cNvSpPr txBox="1"/>
          <p:nvPr/>
        </p:nvSpPr>
        <p:spPr>
          <a:xfrm>
            <a:off x="6187375" y="5863463"/>
            <a:ext cx="2627700" cy="20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Which ribs are the </a:t>
            </a:r>
            <a:r>
              <a:rPr lang="en-US" sz="2000" b="1">
                <a:latin typeface="Calibri"/>
                <a:ea typeface="Calibri"/>
                <a:cs typeface="Calibri"/>
                <a:sym typeface="Calibri"/>
              </a:rPr>
              <a:t>FLOATING RIBS?</a:t>
            </a:r>
            <a:endParaRPr sz="2000" b="1">
              <a:latin typeface="Calibri"/>
              <a:ea typeface="Calibri"/>
              <a:cs typeface="Calibri"/>
              <a:sym typeface="Calibri"/>
            </a:endParaRPr>
          </a:p>
        </p:txBody>
      </p:sp>
      <p:sp>
        <p:nvSpPr>
          <p:cNvPr id="321" name="Google Shape;321;g28ccd3f6d05_0_74"/>
          <p:cNvSpPr txBox="1"/>
          <p:nvPr/>
        </p:nvSpPr>
        <p:spPr>
          <a:xfrm>
            <a:off x="10056175" y="4082050"/>
            <a:ext cx="1548600" cy="18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Ribs 7-10</a:t>
            </a:r>
            <a:endParaRPr sz="2000">
              <a:latin typeface="Calibri"/>
              <a:ea typeface="Calibri"/>
              <a:cs typeface="Calibri"/>
              <a:sym typeface="Calibri"/>
            </a:endParaRPr>
          </a:p>
        </p:txBody>
      </p:sp>
      <p:sp>
        <p:nvSpPr>
          <p:cNvPr id="322" name="Google Shape;322;g28ccd3f6d05_0_74"/>
          <p:cNvSpPr txBox="1"/>
          <p:nvPr/>
        </p:nvSpPr>
        <p:spPr>
          <a:xfrm>
            <a:off x="8678775" y="4533350"/>
            <a:ext cx="1955400" cy="20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Ribs 1-7</a:t>
            </a:r>
            <a:endParaRPr sz="2000">
              <a:latin typeface="Calibri"/>
              <a:ea typeface="Calibri"/>
              <a:cs typeface="Calibri"/>
              <a:sym typeface="Calibri"/>
            </a:endParaRPr>
          </a:p>
        </p:txBody>
      </p:sp>
      <p:sp>
        <p:nvSpPr>
          <p:cNvPr id="323" name="Google Shape;323;g28ccd3f6d05_0_74"/>
          <p:cNvSpPr txBox="1"/>
          <p:nvPr/>
        </p:nvSpPr>
        <p:spPr>
          <a:xfrm>
            <a:off x="8457550" y="5133825"/>
            <a:ext cx="12753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Ribs 8-10</a:t>
            </a:r>
            <a:endParaRPr sz="2000">
              <a:latin typeface="Calibri"/>
              <a:ea typeface="Calibri"/>
              <a:cs typeface="Calibri"/>
              <a:sym typeface="Calibri"/>
            </a:endParaRPr>
          </a:p>
        </p:txBody>
      </p:sp>
      <p:sp>
        <p:nvSpPr>
          <p:cNvPr id="324" name="Google Shape;324;g28ccd3f6d05_0_74"/>
          <p:cNvSpPr txBox="1"/>
          <p:nvPr/>
        </p:nvSpPr>
        <p:spPr>
          <a:xfrm>
            <a:off x="8300475" y="6069525"/>
            <a:ext cx="19554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Ribs 11 and 12</a:t>
            </a:r>
            <a:endParaRPr sz="2000">
              <a:latin typeface="Calibri"/>
              <a:ea typeface="Calibri"/>
              <a:cs typeface="Calibri"/>
              <a:sym typeface="Calibri"/>
            </a:endParaRPr>
          </a:p>
        </p:txBody>
      </p:sp>
      <p:pic>
        <p:nvPicPr>
          <p:cNvPr id="325" name="Google Shape;325;g28ccd3f6d05_0_74"/>
          <p:cNvPicPr preferRelativeResize="0"/>
          <p:nvPr/>
        </p:nvPicPr>
        <p:blipFill>
          <a:blip r:embed="rId4">
            <a:alphaModFix/>
          </a:blip>
          <a:stretch>
            <a:fillRect/>
          </a:stretch>
        </p:blipFill>
        <p:spPr>
          <a:xfrm>
            <a:off x="165800" y="1509862"/>
            <a:ext cx="4919150" cy="36893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8ccd3f6d05_0_169"/>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 name="Google Shape;331;g28ccd3f6d05_0_169"/>
          <p:cNvSpPr txBox="1"/>
          <p:nvPr/>
        </p:nvSpPr>
        <p:spPr>
          <a:xfrm>
            <a:off x="562775" y="449700"/>
            <a:ext cx="11163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Thoracic cage: Vertebrae </a:t>
            </a:r>
            <a:endParaRPr sz="1800" b="0" i="0" u="none" strike="noStrike" cap="none">
              <a:solidFill>
                <a:schemeClr val="dk1"/>
              </a:solidFill>
              <a:latin typeface="Calibri"/>
              <a:ea typeface="Calibri"/>
              <a:cs typeface="Calibri"/>
              <a:sym typeface="Calibri"/>
            </a:endParaRPr>
          </a:p>
        </p:txBody>
      </p:sp>
      <p:pic>
        <p:nvPicPr>
          <p:cNvPr id="332" name="Google Shape;332;g28ccd3f6d05_0_169"/>
          <p:cNvPicPr preferRelativeResize="0"/>
          <p:nvPr/>
        </p:nvPicPr>
        <p:blipFill rotWithShape="1">
          <a:blip r:embed="rId3">
            <a:alphaModFix/>
          </a:blip>
          <a:srcRect/>
          <a:stretch/>
        </p:blipFill>
        <p:spPr>
          <a:xfrm>
            <a:off x="83575" y="6059099"/>
            <a:ext cx="644390" cy="646500"/>
          </a:xfrm>
          <a:prstGeom prst="rect">
            <a:avLst/>
          </a:prstGeom>
          <a:noFill/>
          <a:ln>
            <a:noFill/>
          </a:ln>
        </p:spPr>
      </p:pic>
      <p:sp>
        <p:nvSpPr>
          <p:cNvPr id="333" name="Google Shape;333;g28ccd3f6d05_0_169"/>
          <p:cNvSpPr txBox="1"/>
          <p:nvPr/>
        </p:nvSpPr>
        <p:spPr>
          <a:xfrm>
            <a:off x="204225" y="1382700"/>
            <a:ext cx="10159500" cy="14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What is the name of the </a:t>
            </a:r>
            <a:r>
              <a:rPr lang="en-US" sz="2000" b="1">
                <a:latin typeface="Calibri"/>
                <a:ea typeface="Calibri"/>
                <a:cs typeface="Calibri"/>
                <a:sym typeface="Calibri"/>
              </a:rPr>
              <a:t>joint</a:t>
            </a:r>
            <a:r>
              <a:rPr lang="en-US" sz="2000">
                <a:latin typeface="Calibri"/>
                <a:ea typeface="Calibri"/>
                <a:cs typeface="Calibri"/>
                <a:sym typeface="Calibri"/>
              </a:rPr>
              <a:t> between the </a:t>
            </a:r>
            <a:r>
              <a:rPr lang="en-US" sz="2000" b="1">
                <a:latin typeface="Calibri"/>
                <a:ea typeface="Calibri"/>
                <a:cs typeface="Calibri"/>
                <a:sym typeface="Calibri"/>
              </a:rPr>
              <a:t>thoracic vertebrae</a:t>
            </a:r>
            <a:r>
              <a:rPr lang="en-US" sz="2000">
                <a:latin typeface="Calibri"/>
                <a:ea typeface="Calibri"/>
                <a:cs typeface="Calibri"/>
                <a:sym typeface="Calibri"/>
              </a:rPr>
              <a:t> and the </a:t>
            </a:r>
            <a:r>
              <a:rPr lang="en-US" sz="2000" b="1">
                <a:latin typeface="Calibri"/>
                <a:ea typeface="Calibri"/>
                <a:cs typeface="Calibri"/>
                <a:sym typeface="Calibri"/>
              </a:rPr>
              <a:t>posterior part of the rib</a:t>
            </a:r>
            <a:r>
              <a:rPr lang="en-US" sz="2000">
                <a:latin typeface="Calibri"/>
                <a:ea typeface="Calibri"/>
                <a:cs typeface="Calibri"/>
                <a:sym typeface="Calibri"/>
              </a:rPr>
              <a:t>? </a:t>
            </a:r>
            <a:endParaRPr sz="2000">
              <a:latin typeface="Calibri"/>
              <a:ea typeface="Calibri"/>
              <a:cs typeface="Calibri"/>
              <a:sym typeface="Calibri"/>
            </a:endParaRPr>
          </a:p>
        </p:txBody>
      </p:sp>
      <p:sp>
        <p:nvSpPr>
          <p:cNvPr id="334" name="Google Shape;334;g28ccd3f6d05_0_169"/>
          <p:cNvSpPr txBox="1"/>
          <p:nvPr/>
        </p:nvSpPr>
        <p:spPr>
          <a:xfrm>
            <a:off x="83575" y="1728650"/>
            <a:ext cx="98700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rgbClr val="741B47"/>
                </a:solidFill>
                <a:latin typeface="Calibri"/>
                <a:ea typeface="Calibri"/>
                <a:cs typeface="Calibri"/>
                <a:sym typeface="Calibri"/>
              </a:rPr>
              <a:t>COSTO</a:t>
            </a:r>
            <a:r>
              <a:rPr lang="en-US" sz="2000">
                <a:latin typeface="Calibri"/>
                <a:ea typeface="Calibri"/>
                <a:cs typeface="Calibri"/>
                <a:sym typeface="Calibri"/>
              </a:rPr>
              <a:t>VERTEBRAL joint: </a:t>
            </a:r>
            <a:endParaRPr sz="2000">
              <a:latin typeface="Calibri"/>
              <a:ea typeface="Calibri"/>
              <a:cs typeface="Calibri"/>
              <a:sym typeface="Calibri"/>
            </a:endParaRPr>
          </a:p>
          <a:p>
            <a:pPr marL="0" lvl="0" indent="0" algn="l" rtl="0">
              <a:spcBef>
                <a:spcPts val="0"/>
              </a:spcBef>
              <a:spcAft>
                <a:spcPts val="0"/>
              </a:spcAft>
              <a:buNone/>
            </a:pPr>
            <a:r>
              <a:rPr lang="en-US" sz="2000">
                <a:latin typeface="Calibri"/>
                <a:ea typeface="Calibri"/>
                <a:cs typeface="Calibri"/>
                <a:sym typeface="Calibri"/>
              </a:rPr>
              <a:t>The HEAD of the RIB articulate with the vertebral BODY </a:t>
            </a:r>
            <a:endParaRPr sz="2000">
              <a:latin typeface="Calibri"/>
              <a:ea typeface="Calibri"/>
              <a:cs typeface="Calibri"/>
              <a:sym typeface="Calibri"/>
            </a:endParaRPr>
          </a:p>
          <a:p>
            <a:pPr marL="0" lvl="0" indent="0" algn="l" rtl="0">
              <a:spcBef>
                <a:spcPts val="0"/>
              </a:spcBef>
              <a:spcAft>
                <a:spcPts val="0"/>
              </a:spcAft>
              <a:buNone/>
            </a:pPr>
            <a:r>
              <a:rPr lang="en-US" sz="2000">
                <a:solidFill>
                  <a:srgbClr val="741B47"/>
                </a:solidFill>
                <a:latin typeface="Calibri"/>
                <a:ea typeface="Calibri"/>
                <a:cs typeface="Calibri"/>
                <a:sym typeface="Calibri"/>
              </a:rPr>
              <a:t>COSTO</a:t>
            </a:r>
            <a:r>
              <a:rPr lang="en-US" sz="2000">
                <a:latin typeface="Calibri"/>
                <a:ea typeface="Calibri"/>
                <a:cs typeface="Calibri"/>
                <a:sym typeface="Calibri"/>
              </a:rPr>
              <a:t>TRANSVERSE joint: </a:t>
            </a:r>
            <a:endParaRPr sz="2000">
              <a:latin typeface="Calibri"/>
              <a:ea typeface="Calibri"/>
              <a:cs typeface="Calibri"/>
              <a:sym typeface="Calibri"/>
            </a:endParaRPr>
          </a:p>
          <a:p>
            <a:pPr marL="0" lvl="0" indent="0" algn="l" rtl="0">
              <a:spcBef>
                <a:spcPts val="0"/>
              </a:spcBef>
              <a:spcAft>
                <a:spcPts val="0"/>
              </a:spcAft>
              <a:buNone/>
            </a:pPr>
            <a:r>
              <a:rPr lang="en-US" sz="2000">
                <a:latin typeface="Calibri"/>
                <a:ea typeface="Calibri"/>
                <a:cs typeface="Calibri"/>
                <a:sym typeface="Calibri"/>
              </a:rPr>
              <a:t>The TUBERCLE of the rib articulate with the TRANSVERSE PROCESS of the vertebrae  </a:t>
            </a:r>
            <a:endParaRPr sz="2000">
              <a:latin typeface="Calibri"/>
              <a:ea typeface="Calibri"/>
              <a:cs typeface="Calibri"/>
              <a:sym typeface="Calibri"/>
            </a:endParaRPr>
          </a:p>
        </p:txBody>
      </p:sp>
      <p:pic>
        <p:nvPicPr>
          <p:cNvPr id="335" name="Google Shape;335;g28ccd3f6d05_0_169"/>
          <p:cNvPicPr preferRelativeResize="0"/>
          <p:nvPr/>
        </p:nvPicPr>
        <p:blipFill>
          <a:blip r:embed="rId4">
            <a:alphaModFix/>
          </a:blip>
          <a:stretch>
            <a:fillRect/>
          </a:stretch>
        </p:blipFill>
        <p:spPr>
          <a:xfrm>
            <a:off x="1361390" y="3081600"/>
            <a:ext cx="3160615" cy="3758101"/>
          </a:xfrm>
          <a:prstGeom prst="rect">
            <a:avLst/>
          </a:prstGeom>
          <a:noFill/>
          <a:ln>
            <a:noFill/>
          </a:ln>
        </p:spPr>
      </p:pic>
      <p:sp>
        <p:nvSpPr>
          <p:cNvPr id="336" name="Google Shape;336;g28ccd3f6d05_0_169"/>
          <p:cNvSpPr txBox="1"/>
          <p:nvPr/>
        </p:nvSpPr>
        <p:spPr>
          <a:xfrm>
            <a:off x="0" y="3081600"/>
            <a:ext cx="1361400" cy="26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T11 and T12 do not have costovertebral joints since ribs 11 and 12 are FLOATING!</a:t>
            </a:r>
            <a:endParaRPr sz="1800">
              <a:latin typeface="Calibri"/>
              <a:ea typeface="Calibri"/>
              <a:cs typeface="Calibri"/>
              <a:sym typeface="Calibri"/>
            </a:endParaRPr>
          </a:p>
        </p:txBody>
      </p:sp>
      <p:pic>
        <p:nvPicPr>
          <p:cNvPr id="337" name="Google Shape;337;g28ccd3f6d05_0_169"/>
          <p:cNvPicPr preferRelativeResize="0"/>
          <p:nvPr/>
        </p:nvPicPr>
        <p:blipFill>
          <a:blip r:embed="rId5">
            <a:alphaModFix/>
          </a:blip>
          <a:stretch>
            <a:fillRect/>
          </a:stretch>
        </p:blipFill>
        <p:spPr>
          <a:xfrm>
            <a:off x="4912645" y="3081600"/>
            <a:ext cx="4451342" cy="3758100"/>
          </a:xfrm>
          <a:prstGeom prst="rect">
            <a:avLst/>
          </a:prstGeom>
          <a:noFill/>
          <a:ln>
            <a:noFill/>
          </a:ln>
        </p:spPr>
      </p:pic>
      <p:sp>
        <p:nvSpPr>
          <p:cNvPr id="338" name="Google Shape;338;g28ccd3f6d05_0_169"/>
          <p:cNvSpPr txBox="1"/>
          <p:nvPr/>
        </p:nvSpPr>
        <p:spPr>
          <a:xfrm>
            <a:off x="5508225" y="6059100"/>
            <a:ext cx="2042100" cy="34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Calibri"/>
                <a:ea typeface="Calibri"/>
                <a:cs typeface="Calibri"/>
                <a:sym typeface="Calibri"/>
              </a:rPr>
              <a:t>spinous process</a:t>
            </a:r>
            <a:endParaRPr sz="1600" b="1">
              <a:latin typeface="Calibri"/>
              <a:ea typeface="Calibri"/>
              <a:cs typeface="Calibri"/>
              <a:sym typeface="Calibri"/>
            </a:endParaRPr>
          </a:p>
        </p:txBody>
      </p:sp>
      <p:sp>
        <p:nvSpPr>
          <p:cNvPr id="339" name="Google Shape;339;g28ccd3f6d05_0_169"/>
          <p:cNvSpPr txBox="1"/>
          <p:nvPr/>
        </p:nvSpPr>
        <p:spPr>
          <a:xfrm>
            <a:off x="5600225" y="5258375"/>
            <a:ext cx="1089000" cy="34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Calibri"/>
                <a:ea typeface="Calibri"/>
                <a:cs typeface="Calibri"/>
                <a:sym typeface="Calibri"/>
              </a:rPr>
              <a:t>Transverse process</a:t>
            </a:r>
            <a:endParaRPr sz="1600" b="1">
              <a:latin typeface="Calibri"/>
              <a:ea typeface="Calibri"/>
              <a:cs typeface="Calibri"/>
              <a:sym typeface="Calibri"/>
            </a:endParaRPr>
          </a:p>
        </p:txBody>
      </p:sp>
      <p:sp>
        <p:nvSpPr>
          <p:cNvPr id="340" name="Google Shape;340;g28ccd3f6d05_0_169"/>
          <p:cNvSpPr txBox="1"/>
          <p:nvPr/>
        </p:nvSpPr>
        <p:spPr>
          <a:xfrm>
            <a:off x="6689225" y="3774250"/>
            <a:ext cx="1667700" cy="7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Calibri"/>
                <a:ea typeface="Calibri"/>
                <a:cs typeface="Calibri"/>
                <a:sym typeface="Calibri"/>
              </a:rPr>
              <a:t>Body</a:t>
            </a:r>
            <a:endParaRPr sz="1600" b="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g28ccd3f6d05_0_331"/>
          <p:cNvPicPr preferRelativeResize="0"/>
          <p:nvPr/>
        </p:nvPicPr>
        <p:blipFill>
          <a:blip r:embed="rId3">
            <a:alphaModFix/>
          </a:blip>
          <a:stretch>
            <a:fillRect/>
          </a:stretch>
        </p:blipFill>
        <p:spPr>
          <a:xfrm>
            <a:off x="2743588" y="144663"/>
            <a:ext cx="6568673" cy="6568673"/>
          </a:xfrm>
          <a:prstGeom prst="rect">
            <a:avLst/>
          </a:prstGeom>
          <a:noFill/>
          <a:ln>
            <a:noFill/>
          </a:ln>
        </p:spPr>
      </p:pic>
      <p:sp>
        <p:nvSpPr>
          <p:cNvPr id="347" name="Google Shape;347;g28ccd3f6d05_0_331"/>
          <p:cNvSpPr txBox="1"/>
          <p:nvPr/>
        </p:nvSpPr>
        <p:spPr>
          <a:xfrm>
            <a:off x="0" y="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latin typeface="Calibri"/>
                <a:ea typeface="Calibri"/>
                <a:cs typeface="Calibri"/>
                <a:sym typeface="Calibri"/>
              </a:rPr>
              <a:t>For Revision: </a:t>
            </a:r>
            <a:endParaRPr sz="2400" b="1">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g28ccd3f6d05_0_322"/>
          <p:cNvPicPr preferRelativeResize="0"/>
          <p:nvPr/>
        </p:nvPicPr>
        <p:blipFill>
          <a:blip r:embed="rId3">
            <a:alphaModFix/>
          </a:blip>
          <a:stretch>
            <a:fillRect/>
          </a:stretch>
        </p:blipFill>
        <p:spPr>
          <a:xfrm>
            <a:off x="2007275" y="263375"/>
            <a:ext cx="8399594" cy="6331225"/>
          </a:xfrm>
          <a:prstGeom prst="rect">
            <a:avLst/>
          </a:prstGeom>
          <a:noFill/>
          <a:ln>
            <a:noFill/>
          </a:ln>
        </p:spPr>
      </p:pic>
      <p:sp>
        <p:nvSpPr>
          <p:cNvPr id="354" name="Google Shape;354;g28ccd3f6d05_0_322"/>
          <p:cNvSpPr txBox="1"/>
          <p:nvPr/>
        </p:nvSpPr>
        <p:spPr>
          <a:xfrm>
            <a:off x="0" y="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latin typeface="Calibri"/>
                <a:ea typeface="Calibri"/>
                <a:cs typeface="Calibri"/>
                <a:sym typeface="Calibri"/>
              </a:rPr>
              <a:t>For Revision: </a:t>
            </a:r>
            <a:endParaRPr sz="2400" b="1">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28ccd3f6d05_0_192"/>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 name="Google Shape;360;g28ccd3f6d05_0_192"/>
          <p:cNvSpPr txBox="1"/>
          <p:nvPr/>
        </p:nvSpPr>
        <p:spPr>
          <a:xfrm>
            <a:off x="562775" y="449700"/>
            <a:ext cx="11163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Muscles of the chest wall</a:t>
            </a:r>
            <a:endParaRPr sz="1800" b="0" i="0" u="none" strike="noStrike" cap="none">
              <a:solidFill>
                <a:schemeClr val="dk1"/>
              </a:solidFill>
              <a:latin typeface="Calibri"/>
              <a:ea typeface="Calibri"/>
              <a:cs typeface="Calibri"/>
              <a:sym typeface="Calibri"/>
            </a:endParaRPr>
          </a:p>
        </p:txBody>
      </p:sp>
      <p:pic>
        <p:nvPicPr>
          <p:cNvPr id="361" name="Google Shape;361;g28ccd3f6d05_0_192"/>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362" name="Google Shape;362;g28ccd3f6d05_0_192"/>
          <p:cNvSpPr txBox="1"/>
          <p:nvPr/>
        </p:nvSpPr>
        <p:spPr>
          <a:xfrm>
            <a:off x="304800" y="1759300"/>
            <a:ext cx="9190800" cy="31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In between each rib is an intercostal space. What are the 3 intercostal muscles?</a:t>
            </a:r>
            <a:endParaRPr sz="2000">
              <a:latin typeface="Calibri"/>
              <a:ea typeface="Calibri"/>
              <a:cs typeface="Calibri"/>
              <a:sym typeface="Calibri"/>
            </a:endParaRPr>
          </a:p>
        </p:txBody>
      </p:sp>
      <p:sp>
        <p:nvSpPr>
          <p:cNvPr id="363" name="Google Shape;363;g28ccd3f6d05_0_192"/>
          <p:cNvSpPr txBox="1"/>
          <p:nvPr/>
        </p:nvSpPr>
        <p:spPr>
          <a:xfrm>
            <a:off x="647875" y="2477200"/>
            <a:ext cx="3148200" cy="386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Calibri"/>
                <a:ea typeface="Calibri"/>
                <a:cs typeface="Calibri"/>
                <a:sym typeface="Calibri"/>
              </a:rPr>
              <a:t>External</a:t>
            </a:r>
            <a:endParaRPr sz="3000">
              <a:latin typeface="Calibri"/>
              <a:ea typeface="Calibri"/>
              <a:cs typeface="Calibri"/>
              <a:sym typeface="Calibri"/>
            </a:endParaRPr>
          </a:p>
          <a:p>
            <a:pPr marL="0" lvl="0" indent="0" algn="l" rtl="0">
              <a:spcBef>
                <a:spcPts val="0"/>
              </a:spcBef>
              <a:spcAft>
                <a:spcPts val="0"/>
              </a:spcAft>
              <a:buNone/>
            </a:pPr>
            <a:endParaRPr sz="3000">
              <a:latin typeface="Calibri"/>
              <a:ea typeface="Calibri"/>
              <a:cs typeface="Calibri"/>
              <a:sym typeface="Calibri"/>
            </a:endParaRPr>
          </a:p>
          <a:p>
            <a:pPr marL="0" lvl="0" indent="0" algn="l" rtl="0">
              <a:spcBef>
                <a:spcPts val="0"/>
              </a:spcBef>
              <a:spcAft>
                <a:spcPts val="0"/>
              </a:spcAft>
              <a:buNone/>
            </a:pPr>
            <a:r>
              <a:rPr lang="en-US" sz="3000">
                <a:latin typeface="Calibri"/>
                <a:ea typeface="Calibri"/>
                <a:cs typeface="Calibri"/>
                <a:sym typeface="Calibri"/>
              </a:rPr>
              <a:t>Internal </a:t>
            </a:r>
            <a:endParaRPr sz="3000">
              <a:latin typeface="Calibri"/>
              <a:ea typeface="Calibri"/>
              <a:cs typeface="Calibri"/>
              <a:sym typeface="Calibri"/>
            </a:endParaRPr>
          </a:p>
          <a:p>
            <a:pPr marL="0" lvl="0" indent="0" algn="l" rtl="0">
              <a:spcBef>
                <a:spcPts val="0"/>
              </a:spcBef>
              <a:spcAft>
                <a:spcPts val="0"/>
              </a:spcAft>
              <a:buNone/>
            </a:pPr>
            <a:endParaRPr sz="3000">
              <a:latin typeface="Calibri"/>
              <a:ea typeface="Calibri"/>
              <a:cs typeface="Calibri"/>
              <a:sym typeface="Calibri"/>
            </a:endParaRPr>
          </a:p>
          <a:p>
            <a:pPr marL="0" lvl="0" indent="0" algn="l" rtl="0">
              <a:spcBef>
                <a:spcPts val="0"/>
              </a:spcBef>
              <a:spcAft>
                <a:spcPts val="0"/>
              </a:spcAft>
              <a:buNone/>
            </a:pPr>
            <a:r>
              <a:rPr lang="en-US" sz="3000">
                <a:latin typeface="Calibri"/>
                <a:ea typeface="Calibri"/>
                <a:cs typeface="Calibri"/>
                <a:sym typeface="Calibri"/>
              </a:rPr>
              <a:t>Innermost </a:t>
            </a:r>
            <a:endParaRPr sz="3000">
              <a:latin typeface="Calibri"/>
              <a:ea typeface="Calibri"/>
              <a:cs typeface="Calibri"/>
              <a:sym typeface="Calibri"/>
            </a:endParaRPr>
          </a:p>
        </p:txBody>
      </p:sp>
      <p:sp>
        <p:nvSpPr>
          <p:cNvPr id="364" name="Google Shape;364;g28ccd3f6d05_0_192"/>
          <p:cNvSpPr txBox="1"/>
          <p:nvPr/>
        </p:nvSpPr>
        <p:spPr>
          <a:xfrm>
            <a:off x="2366975" y="2596325"/>
            <a:ext cx="7555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Superficial muscle, fibres are orientated anteroinferiorly, active during inspiration (contraction pulls ribs superiorly)</a:t>
            </a:r>
            <a:endParaRPr sz="2000">
              <a:latin typeface="Calibri"/>
              <a:ea typeface="Calibri"/>
              <a:cs typeface="Calibri"/>
              <a:sym typeface="Calibri"/>
            </a:endParaRPr>
          </a:p>
        </p:txBody>
      </p:sp>
      <p:sp>
        <p:nvSpPr>
          <p:cNvPr id="365" name="Google Shape;365;g28ccd3f6d05_0_192"/>
          <p:cNvSpPr txBox="1"/>
          <p:nvPr/>
        </p:nvSpPr>
        <p:spPr>
          <a:xfrm>
            <a:off x="2318300" y="3501200"/>
            <a:ext cx="7059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Middle layer, fibres oriented posteroinferiorly, active on expiration (contraction pulls muscles inferiorly) </a:t>
            </a:r>
            <a:endParaRPr sz="2000">
              <a:latin typeface="Calibri"/>
              <a:ea typeface="Calibri"/>
              <a:cs typeface="Calibri"/>
              <a:sym typeface="Calibri"/>
            </a:endParaRPr>
          </a:p>
        </p:txBody>
      </p:sp>
      <p:sp>
        <p:nvSpPr>
          <p:cNvPr id="366" name="Google Shape;366;g28ccd3f6d05_0_192"/>
          <p:cNvSpPr txBox="1"/>
          <p:nvPr/>
        </p:nvSpPr>
        <p:spPr>
          <a:xfrm>
            <a:off x="2318300" y="4406075"/>
            <a:ext cx="4815900" cy="10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Fibres oriented posteroinferiorly </a:t>
            </a:r>
            <a:endParaRPr sz="2000">
              <a:latin typeface="Calibri"/>
              <a:ea typeface="Calibri"/>
              <a:cs typeface="Calibri"/>
              <a:sym typeface="Calibri"/>
            </a:endParaRPr>
          </a:p>
        </p:txBody>
      </p:sp>
      <p:sp>
        <p:nvSpPr>
          <p:cNvPr id="367" name="Google Shape;367;g28ccd3f6d05_0_192"/>
          <p:cNvSpPr txBox="1"/>
          <p:nvPr/>
        </p:nvSpPr>
        <p:spPr>
          <a:xfrm>
            <a:off x="1548575" y="5326425"/>
            <a:ext cx="6245400" cy="9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rgbClr val="0000FF"/>
                </a:solidFill>
                <a:latin typeface="Calibri"/>
                <a:ea typeface="Calibri"/>
                <a:cs typeface="Calibri"/>
                <a:sym typeface="Calibri"/>
              </a:rPr>
              <a:t>Where is the neurovascular bundle found?</a:t>
            </a:r>
            <a:endParaRPr sz="2000">
              <a:solidFill>
                <a:srgbClr val="0000FF"/>
              </a:solidFill>
              <a:latin typeface="Calibri"/>
              <a:ea typeface="Calibri"/>
              <a:cs typeface="Calibri"/>
              <a:sym typeface="Calibri"/>
            </a:endParaRPr>
          </a:p>
          <a:p>
            <a:pPr marL="0" lvl="0" indent="0" algn="l" rtl="0">
              <a:spcBef>
                <a:spcPts val="0"/>
              </a:spcBef>
              <a:spcAft>
                <a:spcPts val="0"/>
              </a:spcAft>
              <a:buNone/>
            </a:pPr>
            <a:endParaRPr sz="2000">
              <a:solidFill>
                <a:srgbClr val="0000FF"/>
              </a:solidFill>
              <a:latin typeface="Calibri"/>
              <a:ea typeface="Calibri"/>
              <a:cs typeface="Calibri"/>
              <a:sym typeface="Calibri"/>
            </a:endParaRPr>
          </a:p>
          <a:p>
            <a:pPr marL="0" lvl="0" indent="0" algn="l" rtl="0">
              <a:spcBef>
                <a:spcPts val="0"/>
              </a:spcBef>
              <a:spcAft>
                <a:spcPts val="0"/>
              </a:spcAft>
              <a:buNone/>
            </a:pPr>
            <a:r>
              <a:rPr lang="en-US" sz="2000">
                <a:solidFill>
                  <a:srgbClr val="0000FF"/>
                </a:solidFill>
                <a:latin typeface="Calibri"/>
                <a:ea typeface="Calibri"/>
                <a:cs typeface="Calibri"/>
                <a:sym typeface="Calibri"/>
              </a:rPr>
              <a:t>What comprises the neurovascular bundle? </a:t>
            </a:r>
            <a:endParaRPr sz="2000">
              <a:solidFill>
                <a:srgbClr val="0000FF"/>
              </a:solidFill>
              <a:latin typeface="Calibri"/>
              <a:ea typeface="Calibri"/>
              <a:cs typeface="Calibri"/>
              <a:sym typeface="Calibri"/>
            </a:endParaRPr>
          </a:p>
        </p:txBody>
      </p:sp>
      <p:sp>
        <p:nvSpPr>
          <p:cNvPr id="368" name="Google Shape;368;g28ccd3f6d05_0_192"/>
          <p:cNvSpPr txBox="1"/>
          <p:nvPr/>
        </p:nvSpPr>
        <p:spPr>
          <a:xfrm>
            <a:off x="6143600" y="5326400"/>
            <a:ext cx="5770200" cy="80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Between the internal and innermost layer </a:t>
            </a: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a:p>
            <a:pPr marL="0" lvl="0" indent="0" algn="l" rtl="0">
              <a:spcBef>
                <a:spcPts val="0"/>
              </a:spcBef>
              <a:spcAft>
                <a:spcPts val="0"/>
              </a:spcAft>
              <a:buNone/>
            </a:pPr>
            <a:r>
              <a:rPr lang="en-US" sz="2000">
                <a:latin typeface="Calibri"/>
                <a:ea typeface="Calibri"/>
                <a:cs typeface="Calibri"/>
                <a:sym typeface="Calibri"/>
              </a:rPr>
              <a:t>Intercostal </a:t>
            </a:r>
            <a:r>
              <a:rPr lang="en-US" sz="2000" b="1">
                <a:latin typeface="Calibri"/>
                <a:ea typeface="Calibri"/>
                <a:cs typeface="Calibri"/>
                <a:sym typeface="Calibri"/>
              </a:rPr>
              <a:t>V</a:t>
            </a:r>
            <a:r>
              <a:rPr lang="en-US" sz="2000">
                <a:latin typeface="Calibri"/>
                <a:ea typeface="Calibri"/>
                <a:cs typeface="Calibri"/>
                <a:sym typeface="Calibri"/>
              </a:rPr>
              <a:t>ein, Intercostal </a:t>
            </a:r>
            <a:r>
              <a:rPr lang="en-US" sz="2000" b="1">
                <a:latin typeface="Calibri"/>
                <a:ea typeface="Calibri"/>
                <a:cs typeface="Calibri"/>
                <a:sym typeface="Calibri"/>
              </a:rPr>
              <a:t>A</a:t>
            </a:r>
            <a:r>
              <a:rPr lang="en-US" sz="2000">
                <a:latin typeface="Calibri"/>
                <a:ea typeface="Calibri"/>
                <a:cs typeface="Calibri"/>
                <a:sym typeface="Calibri"/>
              </a:rPr>
              <a:t>rtery, Intercostal </a:t>
            </a:r>
            <a:r>
              <a:rPr lang="en-US" sz="2000" b="1">
                <a:latin typeface="Calibri"/>
                <a:ea typeface="Calibri"/>
                <a:cs typeface="Calibri"/>
                <a:sym typeface="Calibri"/>
              </a:rPr>
              <a:t>N</a:t>
            </a:r>
            <a:r>
              <a:rPr lang="en-US" sz="2000">
                <a:latin typeface="Calibri"/>
                <a:ea typeface="Calibri"/>
                <a:cs typeface="Calibri"/>
                <a:sym typeface="Calibri"/>
              </a:rPr>
              <a:t>erve </a:t>
            </a:r>
            <a:endParaRPr sz="20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g28ccd3f6d05_0_232"/>
          <p:cNvPicPr preferRelativeResize="0"/>
          <p:nvPr/>
        </p:nvPicPr>
        <p:blipFill>
          <a:blip r:embed="rId3">
            <a:alphaModFix/>
          </a:blip>
          <a:stretch>
            <a:fillRect/>
          </a:stretch>
        </p:blipFill>
        <p:spPr>
          <a:xfrm>
            <a:off x="1939225" y="169425"/>
            <a:ext cx="8509450" cy="5859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28ccd3f6d05_0_241"/>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 name="Google Shape;380;g28ccd3f6d05_0_241"/>
          <p:cNvSpPr txBox="1"/>
          <p:nvPr/>
        </p:nvSpPr>
        <p:spPr>
          <a:xfrm>
            <a:off x="562775" y="449700"/>
            <a:ext cx="11163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Anterior Pectoral Girdle </a:t>
            </a:r>
            <a:endParaRPr sz="1800" b="0" i="0" u="none" strike="noStrike" cap="none">
              <a:solidFill>
                <a:schemeClr val="dk1"/>
              </a:solidFill>
              <a:latin typeface="Calibri"/>
              <a:ea typeface="Calibri"/>
              <a:cs typeface="Calibri"/>
              <a:sym typeface="Calibri"/>
            </a:endParaRPr>
          </a:p>
        </p:txBody>
      </p:sp>
      <p:pic>
        <p:nvPicPr>
          <p:cNvPr id="381" name="Google Shape;381;g28ccd3f6d05_0_241"/>
          <p:cNvPicPr preferRelativeResize="0"/>
          <p:nvPr/>
        </p:nvPicPr>
        <p:blipFill rotWithShape="1">
          <a:blip r:embed="rId3">
            <a:alphaModFix/>
          </a:blip>
          <a:srcRect/>
          <a:stretch/>
        </p:blipFill>
        <p:spPr>
          <a:xfrm>
            <a:off x="304800" y="5612873"/>
            <a:ext cx="1023223" cy="1026582"/>
          </a:xfrm>
          <a:prstGeom prst="rect">
            <a:avLst/>
          </a:prstGeom>
          <a:noFill/>
          <a:ln>
            <a:noFill/>
          </a:ln>
        </p:spPr>
      </p:pic>
      <p:graphicFrame>
        <p:nvGraphicFramePr>
          <p:cNvPr id="382" name="Google Shape;382;g28ccd3f6d05_0_241"/>
          <p:cNvGraphicFramePr/>
          <p:nvPr/>
        </p:nvGraphicFramePr>
        <p:xfrm>
          <a:off x="190500" y="1723025"/>
          <a:ext cx="11811000" cy="4206843"/>
        </p:xfrm>
        <a:graphic>
          <a:graphicData uri="http://schemas.openxmlformats.org/drawingml/2006/table">
            <a:tbl>
              <a:tblPr>
                <a:noFill/>
                <a:tableStyleId>{DDA5A438-95EF-4CA4-9537-A675FD7CC025}</a:tableStyleId>
              </a:tblPr>
              <a:tblGrid>
                <a:gridCol w="2333625">
                  <a:extLst>
                    <a:ext uri="{9D8B030D-6E8A-4147-A177-3AD203B41FA5}">
                      <a16:colId xmlns:a16="http://schemas.microsoft.com/office/drawing/2014/main" val="20000"/>
                    </a:ext>
                  </a:extLst>
                </a:gridCol>
                <a:gridCol w="1933575">
                  <a:extLst>
                    <a:ext uri="{9D8B030D-6E8A-4147-A177-3AD203B41FA5}">
                      <a16:colId xmlns:a16="http://schemas.microsoft.com/office/drawing/2014/main" val="20001"/>
                    </a:ext>
                  </a:extLst>
                </a:gridCol>
                <a:gridCol w="2381250">
                  <a:extLst>
                    <a:ext uri="{9D8B030D-6E8A-4147-A177-3AD203B41FA5}">
                      <a16:colId xmlns:a16="http://schemas.microsoft.com/office/drawing/2014/main" val="20002"/>
                    </a:ext>
                  </a:extLst>
                </a:gridCol>
                <a:gridCol w="2771775">
                  <a:extLst>
                    <a:ext uri="{9D8B030D-6E8A-4147-A177-3AD203B41FA5}">
                      <a16:colId xmlns:a16="http://schemas.microsoft.com/office/drawing/2014/main" val="20003"/>
                    </a:ext>
                  </a:extLst>
                </a:gridCol>
                <a:gridCol w="2390775">
                  <a:extLst>
                    <a:ext uri="{9D8B030D-6E8A-4147-A177-3AD203B41FA5}">
                      <a16:colId xmlns:a16="http://schemas.microsoft.com/office/drawing/2014/main" val="20004"/>
                    </a:ext>
                  </a:extLst>
                </a:gridCol>
              </a:tblGrid>
              <a:tr h="542925">
                <a:tc>
                  <a:txBody>
                    <a:bodyPr/>
                    <a:lstStyle/>
                    <a:p>
                      <a:pPr marL="0" lvl="0" indent="0" algn="l" rtl="0">
                        <a:lnSpc>
                          <a:spcPct val="115000"/>
                        </a:lnSpc>
                        <a:spcBef>
                          <a:spcPts val="0"/>
                        </a:spcBef>
                        <a:spcAft>
                          <a:spcPts val="0"/>
                        </a:spcAft>
                        <a:buNone/>
                      </a:pPr>
                      <a:r>
                        <a:rPr lang="en-US" sz="1800" b="1">
                          <a:solidFill>
                            <a:srgbClr val="FFFFFF"/>
                          </a:solidFill>
                        </a:rPr>
                        <a:t>Name</a:t>
                      </a:r>
                      <a:endParaRPr sz="1800" b="1">
                        <a:solidFill>
                          <a:srgbClr val="FFFFFF"/>
                        </a:solidFill>
                      </a:endParaRPr>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34817"/>
                    </a:solidFill>
                  </a:tcPr>
                </a:tc>
                <a:tc>
                  <a:txBody>
                    <a:bodyPr/>
                    <a:lstStyle/>
                    <a:p>
                      <a:pPr marL="0" lvl="0" indent="0" algn="l" rtl="0">
                        <a:lnSpc>
                          <a:spcPct val="115000"/>
                        </a:lnSpc>
                        <a:spcBef>
                          <a:spcPts val="0"/>
                        </a:spcBef>
                        <a:spcAft>
                          <a:spcPts val="0"/>
                        </a:spcAft>
                        <a:buNone/>
                      </a:pPr>
                      <a:r>
                        <a:rPr lang="en-US" sz="1800" b="1">
                          <a:solidFill>
                            <a:srgbClr val="FFFFFF"/>
                          </a:solidFill>
                        </a:rPr>
                        <a:t>Origin</a:t>
                      </a:r>
                      <a:endParaRPr sz="1800" b="1">
                        <a:solidFill>
                          <a:srgbClr val="FFFFFF"/>
                        </a:solidFill>
                      </a:endParaRPr>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34817"/>
                    </a:solidFill>
                  </a:tcPr>
                </a:tc>
                <a:tc>
                  <a:txBody>
                    <a:bodyPr/>
                    <a:lstStyle/>
                    <a:p>
                      <a:pPr marL="0" lvl="0" indent="0" algn="l" rtl="0">
                        <a:lnSpc>
                          <a:spcPct val="115000"/>
                        </a:lnSpc>
                        <a:spcBef>
                          <a:spcPts val="0"/>
                        </a:spcBef>
                        <a:spcAft>
                          <a:spcPts val="0"/>
                        </a:spcAft>
                        <a:buNone/>
                      </a:pPr>
                      <a:r>
                        <a:rPr lang="en-US" sz="1800" b="1">
                          <a:solidFill>
                            <a:srgbClr val="FFFFFF"/>
                          </a:solidFill>
                        </a:rPr>
                        <a:t>Insertion</a:t>
                      </a:r>
                      <a:endParaRPr sz="1800" b="1">
                        <a:solidFill>
                          <a:srgbClr val="FFFFFF"/>
                        </a:solidFill>
                      </a:endParaRPr>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34817"/>
                    </a:solidFill>
                  </a:tcPr>
                </a:tc>
                <a:tc>
                  <a:txBody>
                    <a:bodyPr/>
                    <a:lstStyle/>
                    <a:p>
                      <a:pPr marL="0" lvl="0" indent="0" algn="l" rtl="0">
                        <a:lnSpc>
                          <a:spcPct val="115000"/>
                        </a:lnSpc>
                        <a:spcBef>
                          <a:spcPts val="0"/>
                        </a:spcBef>
                        <a:spcAft>
                          <a:spcPts val="0"/>
                        </a:spcAft>
                        <a:buNone/>
                      </a:pPr>
                      <a:r>
                        <a:rPr lang="en-US" sz="1800" b="1">
                          <a:solidFill>
                            <a:srgbClr val="FFFFFF"/>
                          </a:solidFill>
                        </a:rPr>
                        <a:t>Function</a:t>
                      </a:r>
                      <a:endParaRPr sz="1800" b="1">
                        <a:solidFill>
                          <a:srgbClr val="FFFFFF"/>
                        </a:solidFill>
                      </a:endParaRPr>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34817"/>
                    </a:solidFill>
                  </a:tcPr>
                </a:tc>
                <a:tc>
                  <a:txBody>
                    <a:bodyPr/>
                    <a:lstStyle/>
                    <a:p>
                      <a:pPr marL="0" lvl="0" indent="0" algn="l" rtl="0">
                        <a:lnSpc>
                          <a:spcPct val="115000"/>
                        </a:lnSpc>
                        <a:spcBef>
                          <a:spcPts val="0"/>
                        </a:spcBef>
                        <a:spcAft>
                          <a:spcPts val="0"/>
                        </a:spcAft>
                        <a:buNone/>
                      </a:pPr>
                      <a:r>
                        <a:rPr lang="en-US" sz="1800" b="1">
                          <a:solidFill>
                            <a:srgbClr val="FFFFFF"/>
                          </a:solidFill>
                        </a:rPr>
                        <a:t>Innervation</a:t>
                      </a:r>
                      <a:endParaRPr sz="1800" b="1">
                        <a:solidFill>
                          <a:srgbClr val="FFFFFF"/>
                        </a:solidFill>
                      </a:endParaRPr>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34817"/>
                    </a:solidFill>
                  </a:tcPr>
                </a:tc>
                <a:extLst>
                  <a:ext uri="{0D108BD9-81ED-4DB2-BD59-A6C34878D82A}">
                    <a16:rowId xmlns:a16="http://schemas.microsoft.com/office/drawing/2014/main" val="10000"/>
                  </a:ext>
                </a:extLst>
              </a:tr>
              <a:tr h="942975">
                <a:tc>
                  <a:txBody>
                    <a:bodyPr/>
                    <a:lstStyle/>
                    <a:p>
                      <a:pPr marL="0" lvl="0" indent="0" algn="l" rtl="0">
                        <a:lnSpc>
                          <a:spcPct val="115000"/>
                        </a:lnSpc>
                        <a:spcBef>
                          <a:spcPts val="0"/>
                        </a:spcBef>
                        <a:spcAft>
                          <a:spcPts val="0"/>
                        </a:spcAft>
                        <a:buNone/>
                      </a:pPr>
                      <a:r>
                        <a:rPr lang="en-US" sz="1800"/>
                        <a:t>Pectoralis major</a:t>
                      </a:r>
                      <a:endParaRPr sz="1800"/>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CFCC"/>
                    </a:solidFill>
                  </a:tcPr>
                </a:tc>
                <a:tc>
                  <a:txBody>
                    <a:bodyPr/>
                    <a:lstStyle/>
                    <a:p>
                      <a:pPr marL="0" lvl="0" indent="0" algn="l" rtl="0">
                        <a:lnSpc>
                          <a:spcPct val="115000"/>
                        </a:lnSpc>
                        <a:spcBef>
                          <a:spcPts val="0"/>
                        </a:spcBef>
                        <a:spcAft>
                          <a:spcPts val="0"/>
                        </a:spcAft>
                        <a:buNone/>
                      </a:pPr>
                      <a:r>
                        <a:rPr lang="en-US" sz="1800"/>
                        <a:t>Sternum</a:t>
                      </a:r>
                      <a:endParaRPr sz="1800"/>
                    </a:p>
                    <a:p>
                      <a:pPr marL="0" lvl="0" indent="0" algn="l" rtl="0">
                        <a:lnSpc>
                          <a:spcPct val="115000"/>
                        </a:lnSpc>
                        <a:spcBef>
                          <a:spcPts val="0"/>
                        </a:spcBef>
                        <a:spcAft>
                          <a:spcPts val="0"/>
                        </a:spcAft>
                        <a:buNone/>
                      </a:pPr>
                      <a:r>
                        <a:rPr lang="en-US" sz="1800"/>
                        <a:t>Clavicle</a:t>
                      </a:r>
                      <a:endParaRPr sz="1800"/>
                    </a:p>
                    <a:p>
                      <a:pPr marL="0" lvl="0" indent="0" algn="l" rtl="0">
                        <a:lnSpc>
                          <a:spcPct val="115000"/>
                        </a:lnSpc>
                        <a:spcBef>
                          <a:spcPts val="0"/>
                        </a:spcBef>
                        <a:spcAft>
                          <a:spcPts val="0"/>
                        </a:spcAft>
                        <a:buNone/>
                      </a:pPr>
                      <a:r>
                        <a:rPr lang="en-US" sz="1800"/>
                        <a:t>Upper 6 ribs</a:t>
                      </a:r>
                      <a:endParaRPr sz="1800"/>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CFCC"/>
                    </a:solidFill>
                  </a:tcPr>
                </a:tc>
                <a:tc>
                  <a:txBody>
                    <a:bodyPr/>
                    <a:lstStyle/>
                    <a:p>
                      <a:pPr marL="0" lvl="0" indent="0" algn="l" rtl="0">
                        <a:lnSpc>
                          <a:spcPct val="115000"/>
                        </a:lnSpc>
                        <a:spcBef>
                          <a:spcPts val="0"/>
                        </a:spcBef>
                        <a:spcAft>
                          <a:spcPts val="0"/>
                        </a:spcAft>
                        <a:buNone/>
                      </a:pPr>
                      <a:r>
                        <a:rPr lang="en-US" sz="1800"/>
                        <a:t>Intertubercular groove of </a:t>
                      </a:r>
                      <a:r>
                        <a:rPr lang="en-US" sz="1800" b="1"/>
                        <a:t>humerus</a:t>
                      </a:r>
                      <a:endParaRPr sz="1800" b="1"/>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CFCC"/>
                    </a:solidFill>
                  </a:tcPr>
                </a:tc>
                <a:tc>
                  <a:txBody>
                    <a:bodyPr/>
                    <a:lstStyle/>
                    <a:p>
                      <a:pPr marL="0" lvl="0" indent="0" algn="l" rtl="0">
                        <a:lnSpc>
                          <a:spcPct val="115000"/>
                        </a:lnSpc>
                        <a:spcBef>
                          <a:spcPts val="0"/>
                        </a:spcBef>
                        <a:spcAft>
                          <a:spcPts val="0"/>
                        </a:spcAft>
                        <a:buNone/>
                      </a:pPr>
                      <a:r>
                        <a:rPr lang="en-US" sz="1800"/>
                        <a:t>Adduct &amp; flex humerus</a:t>
                      </a:r>
                      <a:endParaRPr sz="1800"/>
                    </a:p>
                    <a:p>
                      <a:pPr marL="0" lvl="0" indent="0" algn="l" rtl="0">
                        <a:lnSpc>
                          <a:spcPct val="115000"/>
                        </a:lnSpc>
                        <a:spcBef>
                          <a:spcPts val="0"/>
                        </a:spcBef>
                        <a:spcAft>
                          <a:spcPts val="0"/>
                        </a:spcAft>
                        <a:buNone/>
                      </a:pPr>
                      <a:r>
                        <a:rPr lang="en-US" sz="1800"/>
                        <a:t>Internal rotation</a:t>
                      </a:r>
                      <a:endParaRPr sz="1800"/>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CFCC"/>
                    </a:solidFill>
                  </a:tcPr>
                </a:tc>
                <a:tc>
                  <a:txBody>
                    <a:bodyPr/>
                    <a:lstStyle/>
                    <a:p>
                      <a:pPr marL="0" lvl="0" indent="0" algn="l" rtl="0">
                        <a:lnSpc>
                          <a:spcPct val="115000"/>
                        </a:lnSpc>
                        <a:spcBef>
                          <a:spcPts val="0"/>
                        </a:spcBef>
                        <a:spcAft>
                          <a:spcPts val="0"/>
                        </a:spcAft>
                        <a:buNone/>
                      </a:pPr>
                      <a:r>
                        <a:rPr lang="en-US" sz="1800"/>
                        <a:t>Medial pectoral</a:t>
                      </a:r>
                      <a:endParaRPr sz="1800"/>
                    </a:p>
                    <a:p>
                      <a:pPr marL="0" lvl="0" indent="0" algn="l" rtl="0">
                        <a:lnSpc>
                          <a:spcPct val="115000"/>
                        </a:lnSpc>
                        <a:spcBef>
                          <a:spcPts val="0"/>
                        </a:spcBef>
                        <a:spcAft>
                          <a:spcPts val="0"/>
                        </a:spcAft>
                        <a:buNone/>
                      </a:pPr>
                      <a:r>
                        <a:rPr lang="en-US" sz="1800"/>
                        <a:t>Lateral pectoral</a:t>
                      </a:r>
                      <a:endParaRPr sz="1800"/>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CFCC"/>
                    </a:solidFill>
                  </a:tcPr>
                </a:tc>
                <a:extLst>
                  <a:ext uri="{0D108BD9-81ED-4DB2-BD59-A6C34878D82A}">
                    <a16:rowId xmlns:a16="http://schemas.microsoft.com/office/drawing/2014/main" val="10001"/>
                  </a:ext>
                </a:extLst>
              </a:tr>
              <a:tr h="657225">
                <a:tc>
                  <a:txBody>
                    <a:bodyPr/>
                    <a:lstStyle/>
                    <a:p>
                      <a:pPr marL="0" lvl="0" indent="0" algn="l" rtl="0">
                        <a:lnSpc>
                          <a:spcPct val="115000"/>
                        </a:lnSpc>
                        <a:spcBef>
                          <a:spcPts val="0"/>
                        </a:spcBef>
                        <a:spcAft>
                          <a:spcPts val="0"/>
                        </a:spcAft>
                        <a:buNone/>
                      </a:pPr>
                      <a:r>
                        <a:rPr lang="en-US" sz="1800"/>
                        <a:t>Pectoralis minor</a:t>
                      </a:r>
                      <a:endParaRPr sz="1800"/>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7E9E7"/>
                    </a:solidFill>
                  </a:tcPr>
                </a:tc>
                <a:tc>
                  <a:txBody>
                    <a:bodyPr/>
                    <a:lstStyle/>
                    <a:p>
                      <a:pPr marL="0" lvl="0" indent="0" algn="l" rtl="0">
                        <a:lnSpc>
                          <a:spcPct val="115000"/>
                        </a:lnSpc>
                        <a:spcBef>
                          <a:spcPts val="0"/>
                        </a:spcBef>
                        <a:spcAft>
                          <a:spcPts val="0"/>
                        </a:spcAft>
                        <a:buNone/>
                      </a:pPr>
                      <a:r>
                        <a:rPr lang="en-US" sz="1800"/>
                        <a:t>Ribs 3-5</a:t>
                      </a:r>
                      <a:endParaRPr sz="1800"/>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7E9E7"/>
                    </a:solidFill>
                  </a:tcPr>
                </a:tc>
                <a:tc>
                  <a:txBody>
                    <a:bodyPr/>
                    <a:lstStyle/>
                    <a:p>
                      <a:pPr marL="0" lvl="0" indent="0" algn="l" rtl="0">
                        <a:lnSpc>
                          <a:spcPct val="115000"/>
                        </a:lnSpc>
                        <a:spcBef>
                          <a:spcPts val="0"/>
                        </a:spcBef>
                        <a:spcAft>
                          <a:spcPts val="0"/>
                        </a:spcAft>
                        <a:buNone/>
                      </a:pPr>
                      <a:r>
                        <a:rPr lang="en-US" sz="1800"/>
                        <a:t>Coracoid process of scapula</a:t>
                      </a:r>
                      <a:endParaRPr sz="1800"/>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7E9E7"/>
                    </a:solidFill>
                  </a:tcPr>
                </a:tc>
                <a:tc>
                  <a:txBody>
                    <a:bodyPr/>
                    <a:lstStyle/>
                    <a:p>
                      <a:pPr marL="0" lvl="0" indent="0" algn="l" rtl="0">
                        <a:lnSpc>
                          <a:spcPct val="115000"/>
                        </a:lnSpc>
                        <a:spcBef>
                          <a:spcPts val="0"/>
                        </a:spcBef>
                        <a:spcAft>
                          <a:spcPts val="0"/>
                        </a:spcAft>
                        <a:buNone/>
                      </a:pPr>
                      <a:r>
                        <a:rPr lang="en-US" sz="1800"/>
                        <a:t>Protracts and depresses scapula</a:t>
                      </a:r>
                      <a:endParaRPr sz="1800"/>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7E9E7"/>
                    </a:solidFill>
                  </a:tcPr>
                </a:tc>
                <a:tc>
                  <a:txBody>
                    <a:bodyPr/>
                    <a:lstStyle/>
                    <a:p>
                      <a:pPr marL="0" lvl="0" indent="0" algn="l" rtl="0">
                        <a:lnSpc>
                          <a:spcPct val="115000"/>
                        </a:lnSpc>
                        <a:spcBef>
                          <a:spcPts val="0"/>
                        </a:spcBef>
                        <a:spcAft>
                          <a:spcPts val="0"/>
                        </a:spcAft>
                        <a:buNone/>
                      </a:pPr>
                      <a:r>
                        <a:rPr lang="en-US" sz="1800"/>
                        <a:t>Lateral pectoral</a:t>
                      </a:r>
                      <a:endParaRPr sz="1800"/>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7E9E7"/>
                    </a:solidFill>
                  </a:tcPr>
                </a:tc>
                <a:extLst>
                  <a:ext uri="{0D108BD9-81ED-4DB2-BD59-A6C34878D82A}">
                    <a16:rowId xmlns:a16="http://schemas.microsoft.com/office/drawing/2014/main" val="10002"/>
                  </a:ext>
                </a:extLst>
              </a:tr>
              <a:tr h="1762125">
                <a:tc>
                  <a:txBody>
                    <a:bodyPr/>
                    <a:lstStyle/>
                    <a:p>
                      <a:pPr marL="0" lvl="0" indent="0" algn="l" rtl="0">
                        <a:lnSpc>
                          <a:spcPct val="115000"/>
                        </a:lnSpc>
                        <a:spcBef>
                          <a:spcPts val="0"/>
                        </a:spcBef>
                        <a:spcAft>
                          <a:spcPts val="0"/>
                        </a:spcAft>
                        <a:buNone/>
                      </a:pPr>
                      <a:r>
                        <a:rPr lang="en-US" sz="1800"/>
                        <a:t>Serratus anterior</a:t>
                      </a:r>
                      <a:endParaRPr sz="1800"/>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CFCC"/>
                    </a:solidFill>
                  </a:tcPr>
                </a:tc>
                <a:tc>
                  <a:txBody>
                    <a:bodyPr/>
                    <a:lstStyle/>
                    <a:p>
                      <a:pPr marL="0" lvl="0" indent="0" algn="l" rtl="0">
                        <a:lnSpc>
                          <a:spcPct val="115000"/>
                        </a:lnSpc>
                        <a:spcBef>
                          <a:spcPts val="0"/>
                        </a:spcBef>
                        <a:spcAft>
                          <a:spcPts val="0"/>
                        </a:spcAft>
                        <a:buNone/>
                      </a:pPr>
                      <a:r>
                        <a:rPr lang="en-US" sz="1800"/>
                        <a:t>Ribs 1-8</a:t>
                      </a:r>
                      <a:endParaRPr sz="1800"/>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CFCC"/>
                    </a:solidFill>
                  </a:tcPr>
                </a:tc>
                <a:tc>
                  <a:txBody>
                    <a:bodyPr/>
                    <a:lstStyle/>
                    <a:p>
                      <a:pPr marL="0" lvl="0" indent="0" algn="l" rtl="0">
                        <a:lnSpc>
                          <a:spcPct val="115000"/>
                        </a:lnSpc>
                        <a:spcBef>
                          <a:spcPts val="0"/>
                        </a:spcBef>
                        <a:spcAft>
                          <a:spcPts val="0"/>
                        </a:spcAft>
                        <a:buNone/>
                      </a:pPr>
                      <a:r>
                        <a:rPr lang="en-US" sz="1800"/>
                        <a:t>Medial boarder of scapula</a:t>
                      </a:r>
                      <a:endParaRPr sz="1800"/>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CFCC"/>
                    </a:solidFill>
                  </a:tcPr>
                </a:tc>
                <a:tc>
                  <a:txBody>
                    <a:bodyPr/>
                    <a:lstStyle/>
                    <a:p>
                      <a:pPr marL="0" lvl="0" indent="0" algn="l" rtl="0">
                        <a:lnSpc>
                          <a:spcPct val="115000"/>
                        </a:lnSpc>
                        <a:spcBef>
                          <a:spcPts val="0"/>
                        </a:spcBef>
                        <a:spcAft>
                          <a:spcPts val="0"/>
                        </a:spcAft>
                        <a:buNone/>
                      </a:pPr>
                      <a:r>
                        <a:rPr lang="en-US" sz="1800"/>
                        <a:t>Protraction of scapula anteriorly and inferiorly</a:t>
                      </a:r>
                      <a:endParaRPr sz="1800"/>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CFCC"/>
                    </a:solidFill>
                  </a:tcPr>
                </a:tc>
                <a:tc>
                  <a:txBody>
                    <a:bodyPr/>
                    <a:lstStyle/>
                    <a:p>
                      <a:pPr marL="0" lvl="0" indent="0" algn="l" rtl="0">
                        <a:lnSpc>
                          <a:spcPct val="115000"/>
                        </a:lnSpc>
                        <a:spcBef>
                          <a:spcPts val="0"/>
                        </a:spcBef>
                        <a:spcAft>
                          <a:spcPts val="0"/>
                        </a:spcAft>
                        <a:buNone/>
                      </a:pPr>
                      <a:r>
                        <a:rPr lang="en-US" sz="1800"/>
                        <a:t>Long thoracic nerve (C5-C7)</a:t>
                      </a:r>
                      <a:endParaRPr sz="1800"/>
                    </a:p>
                    <a:p>
                      <a:pPr marL="0" lvl="0" indent="0" algn="l" rtl="0">
                        <a:lnSpc>
                          <a:spcPct val="115000"/>
                        </a:lnSpc>
                        <a:spcBef>
                          <a:spcPts val="0"/>
                        </a:spcBef>
                        <a:spcAft>
                          <a:spcPts val="0"/>
                        </a:spcAft>
                        <a:buNone/>
                      </a:pPr>
                      <a:r>
                        <a:rPr lang="en-US" sz="1800"/>
                        <a:t>Pneumonics:</a:t>
                      </a:r>
                      <a:endParaRPr sz="1800"/>
                    </a:p>
                    <a:p>
                      <a:pPr marL="0" lvl="0" indent="0" algn="l" rtl="0">
                        <a:lnSpc>
                          <a:spcPct val="115000"/>
                        </a:lnSpc>
                        <a:spcBef>
                          <a:spcPts val="0"/>
                        </a:spcBef>
                        <a:spcAft>
                          <a:spcPts val="0"/>
                        </a:spcAft>
                        <a:buNone/>
                      </a:pPr>
                      <a:r>
                        <a:rPr lang="en-US" sz="1800"/>
                        <a:t>[SALT]</a:t>
                      </a:r>
                      <a:endParaRPr sz="1800"/>
                    </a:p>
                    <a:p>
                      <a:pPr marL="0" lvl="0" indent="0" algn="l" rtl="0">
                        <a:lnSpc>
                          <a:spcPct val="115000"/>
                        </a:lnSpc>
                        <a:spcBef>
                          <a:spcPts val="0"/>
                        </a:spcBef>
                        <a:spcAft>
                          <a:spcPts val="0"/>
                        </a:spcAft>
                        <a:buNone/>
                      </a:pPr>
                      <a:r>
                        <a:rPr lang="en-US" sz="1800"/>
                        <a:t>[C5, 6,7 raise your arms to heaven)</a:t>
                      </a:r>
                      <a:endParaRPr sz="1800"/>
                    </a:p>
                  </a:txBody>
                  <a:tcPr marL="91450" marR="91450" marT="45725" marB="457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CFCC"/>
                    </a:solidFill>
                  </a:tcPr>
                </a:tc>
                <a:extLst>
                  <a:ext uri="{0D108BD9-81ED-4DB2-BD59-A6C34878D82A}">
                    <a16:rowId xmlns:a16="http://schemas.microsoft.com/office/drawing/2014/main" val="10003"/>
                  </a:ext>
                </a:extLst>
              </a:tr>
            </a:tbl>
          </a:graphicData>
        </a:graphic>
      </p:graphicFrame>
      <p:sp>
        <p:nvSpPr>
          <p:cNvPr id="383" name="Google Shape;383;g28ccd3f6d05_0_241"/>
          <p:cNvSpPr/>
          <p:nvPr/>
        </p:nvSpPr>
        <p:spPr>
          <a:xfrm>
            <a:off x="278300" y="2348375"/>
            <a:ext cx="2042100" cy="39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84" name="Google Shape;384;g28ccd3f6d05_0_241"/>
          <p:cNvSpPr/>
          <p:nvPr/>
        </p:nvSpPr>
        <p:spPr>
          <a:xfrm>
            <a:off x="278300" y="3302038"/>
            <a:ext cx="2042100" cy="39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85" name="Google Shape;385;g28ccd3f6d05_0_241"/>
          <p:cNvSpPr/>
          <p:nvPr/>
        </p:nvSpPr>
        <p:spPr>
          <a:xfrm>
            <a:off x="6911300" y="4095125"/>
            <a:ext cx="2431200" cy="737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86" name="Google Shape;386;g28ccd3f6d05_0_241"/>
          <p:cNvSpPr/>
          <p:nvPr/>
        </p:nvSpPr>
        <p:spPr>
          <a:xfrm>
            <a:off x="6911300" y="3349475"/>
            <a:ext cx="2533500" cy="609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87" name="Google Shape;387;g28ccd3f6d05_0_241"/>
          <p:cNvSpPr/>
          <p:nvPr/>
        </p:nvSpPr>
        <p:spPr>
          <a:xfrm>
            <a:off x="6911300" y="2348375"/>
            <a:ext cx="2431200" cy="646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88" name="Google Shape;388;g28ccd3f6d05_0_241"/>
          <p:cNvSpPr/>
          <p:nvPr/>
        </p:nvSpPr>
        <p:spPr>
          <a:xfrm>
            <a:off x="9684575" y="2348375"/>
            <a:ext cx="2042100" cy="609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89" name="Google Shape;389;g28ccd3f6d05_0_241"/>
          <p:cNvSpPr/>
          <p:nvPr/>
        </p:nvSpPr>
        <p:spPr>
          <a:xfrm>
            <a:off x="9684575" y="3349475"/>
            <a:ext cx="2042100" cy="39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0" name="Google Shape;390;g28ccd3f6d05_0_241"/>
          <p:cNvSpPr/>
          <p:nvPr/>
        </p:nvSpPr>
        <p:spPr>
          <a:xfrm>
            <a:off x="9684575" y="4095125"/>
            <a:ext cx="2042100" cy="179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1" name="Google Shape;391;g28ccd3f6d05_0_241"/>
          <p:cNvSpPr/>
          <p:nvPr/>
        </p:nvSpPr>
        <p:spPr>
          <a:xfrm>
            <a:off x="278300" y="4095113"/>
            <a:ext cx="2042100" cy="39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2" name="Google Shape;392;g28ccd3f6d05_0_241"/>
          <p:cNvSpPr/>
          <p:nvPr/>
        </p:nvSpPr>
        <p:spPr>
          <a:xfrm>
            <a:off x="2625175" y="4132800"/>
            <a:ext cx="1440900" cy="39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3" name="Google Shape;393;g28ccd3f6d05_0_241"/>
          <p:cNvSpPr/>
          <p:nvPr/>
        </p:nvSpPr>
        <p:spPr>
          <a:xfrm>
            <a:off x="2524125" y="3330800"/>
            <a:ext cx="1440900" cy="39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4" name="Google Shape;394;g28ccd3f6d05_0_241"/>
          <p:cNvSpPr/>
          <p:nvPr/>
        </p:nvSpPr>
        <p:spPr>
          <a:xfrm>
            <a:off x="2524125" y="2299042"/>
            <a:ext cx="1747800" cy="917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5" name="Google Shape;395;g28ccd3f6d05_0_241"/>
          <p:cNvSpPr/>
          <p:nvPr/>
        </p:nvSpPr>
        <p:spPr>
          <a:xfrm>
            <a:off x="4527125" y="4095133"/>
            <a:ext cx="2042100" cy="646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6" name="Google Shape;396;g28ccd3f6d05_0_241"/>
          <p:cNvSpPr/>
          <p:nvPr/>
        </p:nvSpPr>
        <p:spPr>
          <a:xfrm>
            <a:off x="4527125" y="3302056"/>
            <a:ext cx="2042100" cy="609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7" name="Google Shape;397;g28ccd3f6d05_0_241"/>
          <p:cNvSpPr/>
          <p:nvPr/>
        </p:nvSpPr>
        <p:spPr>
          <a:xfrm>
            <a:off x="4527125" y="2348380"/>
            <a:ext cx="2042100" cy="609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8" name="Google Shape;398;g28ccd3f6d05_0_241"/>
          <p:cNvSpPr txBox="1"/>
          <p:nvPr/>
        </p:nvSpPr>
        <p:spPr>
          <a:xfrm>
            <a:off x="190500" y="1232100"/>
            <a:ext cx="8251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latin typeface="Calibri"/>
                <a:ea typeface="Calibri"/>
                <a:cs typeface="Calibri"/>
                <a:sym typeface="Calibri"/>
              </a:rPr>
              <a:t>For Revision as you will return to this in MSK: </a:t>
            </a:r>
            <a:endParaRPr sz="24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8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9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9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9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8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8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9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9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8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8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9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9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8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body" idx="1"/>
          </p:nvPr>
        </p:nvSpPr>
        <p:spPr>
          <a:xfrm>
            <a:off x="1231650" y="1613613"/>
            <a:ext cx="9965100" cy="41382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1100"/>
              <a:buFont typeface="Arial"/>
              <a:buNone/>
            </a:pPr>
            <a:endParaRPr/>
          </a:p>
          <a:p>
            <a:pPr marL="342900" lvl="0" indent="-342900" algn="l" rtl="0">
              <a:lnSpc>
                <a:spcPct val="90000"/>
              </a:lnSpc>
              <a:spcBef>
                <a:spcPts val="0"/>
              </a:spcBef>
              <a:spcAft>
                <a:spcPts val="0"/>
              </a:spcAft>
              <a:buClr>
                <a:schemeClr val="dk1"/>
              </a:buClr>
              <a:buSzPts val="1100"/>
              <a:buFont typeface="Arial"/>
              <a:buNone/>
            </a:pPr>
            <a:r>
              <a:rPr lang="en-US"/>
              <a:t>    This session aims to cover </a:t>
            </a:r>
            <a:r>
              <a:rPr lang="en-US" b="1"/>
              <a:t>cardiovascular</a:t>
            </a:r>
            <a:r>
              <a:rPr lang="en-US"/>
              <a:t> </a:t>
            </a:r>
            <a:r>
              <a:rPr lang="en-US" b="1"/>
              <a:t>anatomy</a:t>
            </a:r>
            <a:r>
              <a:rPr lang="en-US"/>
              <a:t> with relevance to </a:t>
            </a:r>
            <a:r>
              <a:rPr lang="en-US" b="1"/>
              <a:t>blood physiology,</a:t>
            </a:r>
            <a:r>
              <a:rPr lang="en-US"/>
              <a:t> looking at purpose, blood circulation and conducting systems.</a:t>
            </a:r>
            <a:endParaRPr/>
          </a:p>
          <a:p>
            <a:pPr marL="342900" lvl="0" indent="-342900" algn="l" rtl="0">
              <a:lnSpc>
                <a:spcPct val="90000"/>
              </a:lnSpc>
              <a:spcBef>
                <a:spcPts val="0"/>
              </a:spcBef>
              <a:spcAft>
                <a:spcPts val="0"/>
              </a:spcAft>
              <a:buClr>
                <a:schemeClr val="dk1"/>
              </a:buClr>
              <a:buSzPts val="2800"/>
              <a:buNone/>
            </a:pPr>
            <a:endParaRPr/>
          </a:p>
        </p:txBody>
      </p:sp>
      <p:sp>
        <p:nvSpPr>
          <p:cNvPr id="108" name="Google Shape;108;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109" name="Google Shape;109;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10" name="Google Shape;110;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1" name="Google Shape;111;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Aims and Objectives</a:t>
            </a:r>
            <a:endParaRPr sz="1800" b="0" i="0" u="none" strike="noStrike" cap="none">
              <a:solidFill>
                <a:schemeClr val="dk1"/>
              </a:solidFill>
              <a:latin typeface="Calibri"/>
              <a:ea typeface="Calibri"/>
              <a:cs typeface="Calibri"/>
              <a:sym typeface="Calibri"/>
            </a:endParaRPr>
          </a:p>
        </p:txBody>
      </p:sp>
      <p:pic>
        <p:nvPicPr>
          <p:cNvPr id="112" name="Google Shape;112;p4"/>
          <p:cNvPicPr preferRelativeResize="0"/>
          <p:nvPr/>
        </p:nvPicPr>
        <p:blipFill>
          <a:blip r:embed="rId4">
            <a:alphaModFix/>
          </a:blip>
          <a:stretch>
            <a:fillRect/>
          </a:stretch>
        </p:blipFill>
        <p:spPr>
          <a:xfrm>
            <a:off x="8621500" y="2841225"/>
            <a:ext cx="2575251" cy="38911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g28ccd3f6d05_0_274"/>
          <p:cNvPicPr preferRelativeResize="0"/>
          <p:nvPr/>
        </p:nvPicPr>
        <p:blipFill>
          <a:blip r:embed="rId3">
            <a:alphaModFix/>
          </a:blip>
          <a:stretch>
            <a:fillRect/>
          </a:stretch>
        </p:blipFill>
        <p:spPr>
          <a:xfrm>
            <a:off x="135375" y="84325"/>
            <a:ext cx="6058952" cy="6058952"/>
          </a:xfrm>
          <a:prstGeom prst="rect">
            <a:avLst/>
          </a:prstGeom>
          <a:noFill/>
          <a:ln>
            <a:noFill/>
          </a:ln>
        </p:spPr>
      </p:pic>
      <p:pic>
        <p:nvPicPr>
          <p:cNvPr id="405" name="Google Shape;405;g28ccd3f6d05_0_274"/>
          <p:cNvPicPr preferRelativeResize="0"/>
          <p:nvPr/>
        </p:nvPicPr>
        <p:blipFill rotWithShape="1">
          <a:blip r:embed="rId4">
            <a:alphaModFix/>
          </a:blip>
          <a:srcRect t="16015"/>
          <a:stretch/>
        </p:blipFill>
        <p:spPr>
          <a:xfrm>
            <a:off x="7062250" y="84325"/>
            <a:ext cx="4781900" cy="4016100"/>
          </a:xfrm>
          <a:prstGeom prst="rect">
            <a:avLst/>
          </a:prstGeom>
          <a:noFill/>
          <a:ln>
            <a:noFill/>
          </a:ln>
        </p:spPr>
      </p:pic>
      <p:pic>
        <p:nvPicPr>
          <p:cNvPr id="406" name="Google Shape;406;g28ccd3f6d05_0_274"/>
          <p:cNvPicPr preferRelativeResize="0"/>
          <p:nvPr/>
        </p:nvPicPr>
        <p:blipFill>
          <a:blip r:embed="rId5">
            <a:alphaModFix/>
          </a:blip>
          <a:stretch>
            <a:fillRect/>
          </a:stretch>
        </p:blipFill>
        <p:spPr>
          <a:xfrm>
            <a:off x="6719175" y="3798525"/>
            <a:ext cx="5232824" cy="29403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g28ccd3f6d05_0_149"/>
          <p:cNvPicPr preferRelativeResize="0"/>
          <p:nvPr/>
        </p:nvPicPr>
        <p:blipFill>
          <a:blip r:embed="rId3">
            <a:alphaModFix/>
          </a:blip>
          <a:stretch>
            <a:fillRect/>
          </a:stretch>
        </p:blipFill>
        <p:spPr>
          <a:xfrm>
            <a:off x="1412600" y="152400"/>
            <a:ext cx="8572500" cy="6429375"/>
          </a:xfrm>
          <a:prstGeom prst="rect">
            <a:avLst/>
          </a:prstGeom>
          <a:noFill/>
          <a:ln>
            <a:noFill/>
          </a:ln>
        </p:spPr>
      </p:pic>
      <p:sp>
        <p:nvSpPr>
          <p:cNvPr id="413" name="Google Shape;413;g28ccd3f6d05_0_149"/>
          <p:cNvSpPr txBox="1"/>
          <p:nvPr/>
        </p:nvSpPr>
        <p:spPr>
          <a:xfrm>
            <a:off x="9985100" y="5966175"/>
            <a:ext cx="1973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https://www.theskeletalsystem.net/rib-cage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8ccd3f6d05_0_65"/>
          <p:cNvSpPr txBox="1">
            <a:spLocks noGrp="1"/>
          </p:cNvSpPr>
          <p:nvPr>
            <p:ph type="body" idx="1"/>
          </p:nvPr>
        </p:nvSpPr>
        <p:spPr>
          <a:xfrm>
            <a:off x="595600" y="1419750"/>
            <a:ext cx="10959300" cy="4263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a:highlight>
                  <a:srgbClr val="FFFF00"/>
                </a:highlight>
                <a:latin typeface="Arial"/>
                <a:ea typeface="Arial"/>
                <a:cs typeface="Arial"/>
                <a:sym typeface="Arial"/>
              </a:rPr>
              <a:t>o Thoracic cage: ribs, vertebrae, sternum and clavicles</a:t>
            </a:r>
            <a:endParaRPr sz="16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highlight>
                  <a:srgbClr val="FFFF00"/>
                </a:highlight>
                <a:latin typeface="Arial"/>
                <a:ea typeface="Arial"/>
                <a:cs typeface="Arial"/>
                <a:sym typeface="Arial"/>
              </a:rPr>
              <a:t>o Pectoral muscles and serratus anterior</a:t>
            </a:r>
            <a:endParaRPr sz="16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highlight>
                  <a:srgbClr val="FFFF00"/>
                </a:highlight>
                <a:latin typeface="Arial"/>
                <a:ea typeface="Arial"/>
                <a:cs typeface="Arial"/>
                <a:sym typeface="Arial"/>
              </a:rPr>
              <a:t>o Surface landmarks on the chest</a:t>
            </a:r>
            <a:endParaRPr sz="16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highlight>
                  <a:srgbClr val="FFFF00"/>
                </a:highlight>
                <a:latin typeface="Arial"/>
                <a:ea typeface="Arial"/>
                <a:cs typeface="Arial"/>
                <a:sym typeface="Arial"/>
              </a:rPr>
              <a:t>o Dermatomes of the chest and innervation of the skin</a:t>
            </a:r>
            <a:endParaRPr sz="16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highlight>
                  <a:srgbClr val="FFFF00"/>
                </a:highlight>
                <a:latin typeface="Arial"/>
                <a:ea typeface="Arial"/>
                <a:cs typeface="Arial"/>
                <a:sym typeface="Arial"/>
              </a:rPr>
              <a:t>o Anatomy and neurovascular supply of the breast</a:t>
            </a:r>
            <a:endParaRPr sz="16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solidFill>
                  <a:srgbClr val="0000FF"/>
                </a:solidFill>
                <a:latin typeface="Arial"/>
                <a:ea typeface="Arial"/>
                <a:cs typeface="Arial"/>
                <a:sym typeface="Arial"/>
              </a:rPr>
              <a:t>o Anatomy of the heart (chambers and vessels)</a:t>
            </a:r>
            <a:endParaRPr sz="1600">
              <a:solidFill>
                <a:srgbClr val="0000FF"/>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solidFill>
                  <a:srgbClr val="0000FF"/>
                </a:solidFill>
                <a:latin typeface="Arial"/>
                <a:ea typeface="Arial"/>
                <a:cs typeface="Arial"/>
                <a:sym typeface="Arial"/>
              </a:rPr>
              <a:t>o Heart valves, papillary muscles, chordae tendinae</a:t>
            </a:r>
            <a:endParaRPr sz="1600">
              <a:solidFill>
                <a:srgbClr val="0000FF"/>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solidFill>
                  <a:srgbClr val="0000FF"/>
                </a:solidFill>
                <a:latin typeface="Arial"/>
                <a:ea typeface="Arial"/>
                <a:cs typeface="Arial"/>
                <a:sym typeface="Arial"/>
              </a:rPr>
              <a:t>o Heart surfaces and borders</a:t>
            </a:r>
            <a:endParaRPr sz="1600">
              <a:solidFill>
                <a:srgbClr val="0000FF"/>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solidFill>
                  <a:srgbClr val="0000FF"/>
                </a:solidFill>
                <a:latin typeface="Arial"/>
                <a:ea typeface="Arial"/>
                <a:cs typeface="Arial"/>
                <a:sym typeface="Arial"/>
              </a:rPr>
              <a:t>o Location of valve auscultations</a:t>
            </a:r>
            <a:endParaRPr sz="1600">
              <a:solidFill>
                <a:srgbClr val="0000FF"/>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highlight>
                  <a:srgbClr val="FFFF00"/>
                </a:highlight>
                <a:latin typeface="Arial"/>
                <a:ea typeface="Arial"/>
                <a:cs typeface="Arial"/>
                <a:sym typeface="Arial"/>
              </a:rPr>
              <a:t>o Fossa ovale and ligamentum arteriosum</a:t>
            </a:r>
            <a:endParaRPr sz="16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solidFill>
                  <a:srgbClr val="0000FF"/>
                </a:solidFill>
                <a:latin typeface="Arial"/>
                <a:ea typeface="Arial"/>
                <a:cs typeface="Arial"/>
                <a:sym typeface="Arial"/>
              </a:rPr>
              <a:t>o Coronary arteries and their supply territories</a:t>
            </a:r>
            <a:endParaRPr sz="1600">
              <a:solidFill>
                <a:srgbClr val="0000FF"/>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highlight>
                  <a:srgbClr val="FFFF00"/>
                </a:highlight>
                <a:latin typeface="Arial"/>
                <a:ea typeface="Arial"/>
                <a:cs typeface="Arial"/>
                <a:sym typeface="Arial"/>
              </a:rPr>
              <a:t>o Referred heart pain</a:t>
            </a:r>
            <a:endParaRPr sz="16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solidFill>
                  <a:srgbClr val="0000FF"/>
                </a:solidFill>
                <a:latin typeface="Arial"/>
                <a:ea typeface="Arial"/>
                <a:cs typeface="Arial"/>
                <a:sym typeface="Arial"/>
              </a:rPr>
              <a:t>o Location of conduction system (SAN, AVN ..)</a:t>
            </a:r>
            <a:endParaRPr sz="1600">
              <a:solidFill>
                <a:srgbClr val="0000FF"/>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solidFill>
                  <a:srgbClr val="0000FF"/>
                </a:solidFill>
                <a:latin typeface="Arial"/>
                <a:ea typeface="Arial"/>
                <a:cs typeface="Arial"/>
                <a:sym typeface="Arial"/>
              </a:rPr>
              <a:t>o Pericardium</a:t>
            </a:r>
            <a:endParaRPr sz="1600">
              <a:solidFill>
                <a:srgbClr val="0000FF"/>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highlight>
                  <a:srgbClr val="FFFF00"/>
                </a:highlight>
                <a:latin typeface="Arial"/>
                <a:ea typeface="Arial"/>
                <a:cs typeface="Arial"/>
                <a:sym typeface="Arial"/>
              </a:rPr>
              <a:t>o Vagus and phrenic nerves and their pathways through the thorax and their diaphragm</a:t>
            </a:r>
            <a:endParaRPr sz="16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highlight>
                  <a:srgbClr val="FFFF00"/>
                </a:highlight>
                <a:latin typeface="Arial"/>
                <a:ea typeface="Arial"/>
                <a:cs typeface="Arial"/>
                <a:sym typeface="Arial"/>
              </a:rPr>
              <a:t>piercings</a:t>
            </a:r>
            <a:endParaRPr sz="16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solidFill>
                  <a:srgbClr val="0000FF"/>
                </a:solidFill>
                <a:latin typeface="Arial"/>
                <a:ea typeface="Arial"/>
                <a:cs typeface="Arial"/>
                <a:sym typeface="Arial"/>
              </a:rPr>
              <a:t>o Aortic branches</a:t>
            </a:r>
            <a:endParaRPr sz="1600">
              <a:solidFill>
                <a:srgbClr val="0000FF"/>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solidFill>
                  <a:srgbClr val="0000FF"/>
                </a:solidFill>
                <a:latin typeface="Arial"/>
                <a:ea typeface="Arial"/>
                <a:cs typeface="Arial"/>
                <a:sym typeface="Arial"/>
              </a:rPr>
              <a:t>o SVC (location and borders)</a:t>
            </a:r>
            <a:endParaRPr sz="1600">
              <a:solidFill>
                <a:srgbClr val="0000FF"/>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highlight>
                  <a:srgbClr val="FFFF00"/>
                </a:highlight>
                <a:latin typeface="Arial"/>
                <a:ea typeface="Arial"/>
                <a:cs typeface="Arial"/>
                <a:sym typeface="Arial"/>
              </a:rPr>
              <a:t>o Position of structures relative to the heart</a:t>
            </a:r>
            <a:endParaRPr sz="16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highlight>
                  <a:srgbClr val="FFFF00"/>
                </a:highlight>
                <a:latin typeface="Arial"/>
                <a:ea typeface="Arial"/>
                <a:cs typeface="Arial"/>
                <a:sym typeface="Arial"/>
              </a:rPr>
              <a:t>o Aortic arches</a:t>
            </a:r>
            <a:endParaRPr sz="16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solidFill>
                  <a:srgbClr val="0000FF"/>
                </a:solidFill>
                <a:latin typeface="Arial"/>
                <a:ea typeface="Arial"/>
                <a:cs typeface="Arial"/>
                <a:sym typeface="Arial"/>
              </a:rPr>
              <a:t>o Venous drainage</a:t>
            </a:r>
            <a:endParaRPr sz="3000">
              <a:solidFill>
                <a:srgbClr val="0000FF"/>
              </a:solidFill>
            </a:endParaRPr>
          </a:p>
        </p:txBody>
      </p:sp>
      <p:sp>
        <p:nvSpPr>
          <p:cNvPr id="419" name="Google Shape;419;g28ccd3f6d05_0_65"/>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0" name="Google Shape;420;g28ccd3f6d05_0_65"/>
          <p:cNvSpPr txBox="1"/>
          <p:nvPr/>
        </p:nvSpPr>
        <p:spPr>
          <a:xfrm>
            <a:off x="2711596" y="449700"/>
            <a:ext cx="6716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Content covered so far!!!</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28ccd3f6d05_0_346"/>
          <p:cNvSpPr txBox="1">
            <a:spLocks noGrp="1"/>
          </p:cNvSpPr>
          <p:nvPr>
            <p:ph type="body" idx="1"/>
          </p:nvPr>
        </p:nvSpPr>
        <p:spPr>
          <a:xfrm>
            <a:off x="-187200" y="1438875"/>
            <a:ext cx="12379200" cy="4526100"/>
          </a:xfrm>
          <a:prstGeom prst="rect">
            <a:avLst/>
          </a:prstGeom>
          <a:noFill/>
          <a:ln>
            <a:noFill/>
          </a:ln>
        </p:spPr>
        <p:txBody>
          <a:bodyPr spcFirstLastPara="1" wrap="square" lIns="91425" tIns="91425" rIns="91425" bIns="91425" anchor="t" anchorCtr="0">
            <a:noAutofit/>
          </a:bodyPr>
          <a:lstStyle/>
          <a:p>
            <a:pPr marL="342900" lvl="0" indent="0" algn="l" rtl="0">
              <a:spcBef>
                <a:spcPts val="0"/>
              </a:spcBef>
              <a:spcAft>
                <a:spcPts val="0"/>
              </a:spcAft>
              <a:buClr>
                <a:schemeClr val="dk1"/>
              </a:buClr>
              <a:buSzPts val="2800"/>
              <a:buNone/>
            </a:pPr>
            <a:r>
              <a:rPr lang="en-US"/>
              <a:t>The </a:t>
            </a:r>
            <a:r>
              <a:rPr lang="en-US" b="1"/>
              <a:t>outermost layer</a:t>
            </a:r>
            <a:r>
              <a:rPr lang="en-US"/>
              <a:t> surrounding the heart, consists of the </a:t>
            </a:r>
            <a:r>
              <a:rPr lang="en-US" b="1"/>
              <a:t>fibrous and serous pericardium </a:t>
            </a:r>
            <a:r>
              <a:rPr lang="en-US"/>
              <a:t>which is further divided into parietal and visceral .  </a:t>
            </a:r>
            <a:endParaRPr/>
          </a:p>
          <a:p>
            <a:pPr marL="342900" lvl="0" indent="0" algn="l" rtl="0">
              <a:spcBef>
                <a:spcPts val="0"/>
              </a:spcBef>
              <a:spcAft>
                <a:spcPts val="0"/>
              </a:spcAft>
              <a:buClr>
                <a:schemeClr val="dk1"/>
              </a:buClr>
              <a:buSzPts val="2800"/>
              <a:buNone/>
            </a:pPr>
            <a:endParaRPr/>
          </a:p>
          <a:p>
            <a:pPr marL="342900" lvl="0" indent="0" algn="l" rtl="0">
              <a:lnSpc>
                <a:spcPct val="90000"/>
              </a:lnSpc>
              <a:spcBef>
                <a:spcPts val="0"/>
              </a:spcBef>
              <a:spcAft>
                <a:spcPts val="0"/>
              </a:spcAft>
              <a:buClr>
                <a:schemeClr val="dk1"/>
              </a:buClr>
              <a:buSzPts val="2800"/>
              <a:buNone/>
            </a:pPr>
            <a:r>
              <a:rPr lang="en-US"/>
              <a:t>Fibrous sac consisting of a layer of  </a:t>
            </a:r>
            <a:r>
              <a:rPr lang="en-US" b="1"/>
              <a:t>squamous mesothelial cells </a:t>
            </a:r>
            <a:r>
              <a:rPr lang="en-US"/>
              <a:t>resting on a thin layer of connective tissue </a:t>
            </a:r>
            <a:endParaRPr/>
          </a:p>
          <a:p>
            <a:pPr marL="342900" lvl="0" indent="0" algn="l" rtl="0">
              <a:lnSpc>
                <a:spcPct val="90000"/>
              </a:lnSpc>
              <a:spcBef>
                <a:spcPts val="0"/>
              </a:spcBef>
              <a:spcAft>
                <a:spcPts val="0"/>
              </a:spcAft>
              <a:buClr>
                <a:schemeClr val="dk1"/>
              </a:buClr>
              <a:buSzPts val="2800"/>
              <a:buNone/>
            </a:pPr>
            <a:endParaRPr b="1"/>
          </a:p>
          <a:p>
            <a:pPr marL="342900" lvl="0" indent="0" algn="l" rtl="0">
              <a:lnSpc>
                <a:spcPct val="90000"/>
              </a:lnSpc>
              <a:spcBef>
                <a:spcPts val="0"/>
              </a:spcBef>
              <a:spcAft>
                <a:spcPts val="0"/>
              </a:spcAft>
              <a:buClr>
                <a:schemeClr val="dk1"/>
              </a:buClr>
              <a:buSzPts val="2800"/>
              <a:buNone/>
            </a:pPr>
            <a:r>
              <a:rPr lang="en-US" b="1"/>
              <a:t>Parietal pericardium: </a:t>
            </a:r>
            <a:r>
              <a:rPr lang="en-US"/>
              <a:t>layer of cells than line the inner surface of the fibrous sac containing the heart </a:t>
            </a:r>
            <a:endParaRPr/>
          </a:p>
          <a:p>
            <a:pPr marL="342900" lvl="0" indent="0" algn="l" rtl="0">
              <a:spcBef>
                <a:spcPts val="0"/>
              </a:spcBef>
              <a:spcAft>
                <a:spcPts val="0"/>
              </a:spcAft>
              <a:buClr>
                <a:schemeClr val="dk1"/>
              </a:buClr>
              <a:buSzPts val="2800"/>
              <a:buNone/>
            </a:pPr>
            <a:r>
              <a:rPr lang="en-US" b="1"/>
              <a:t>Visceral pericardium</a:t>
            </a:r>
            <a:r>
              <a:rPr lang="en-US"/>
              <a:t>: layer on outer surface of the heart</a:t>
            </a:r>
            <a:endParaRPr/>
          </a:p>
          <a:p>
            <a:pPr marL="342900" lvl="0" indent="0" algn="l" rtl="0">
              <a:spcBef>
                <a:spcPts val="0"/>
              </a:spcBef>
              <a:spcAft>
                <a:spcPts val="0"/>
              </a:spcAft>
              <a:buClr>
                <a:schemeClr val="dk1"/>
              </a:buClr>
              <a:buSzPts val="2800"/>
              <a:buNone/>
            </a:pPr>
            <a:endParaRPr/>
          </a:p>
          <a:p>
            <a:pPr marL="342900" lvl="0" indent="0" algn="l" rtl="0">
              <a:spcBef>
                <a:spcPts val="0"/>
              </a:spcBef>
              <a:spcAft>
                <a:spcPts val="0"/>
              </a:spcAft>
              <a:buClr>
                <a:schemeClr val="dk1"/>
              </a:buClr>
              <a:buSzPts val="2800"/>
              <a:buNone/>
            </a:pPr>
            <a:r>
              <a:rPr lang="en-US" b="1"/>
              <a:t>Pericardial space</a:t>
            </a:r>
            <a:r>
              <a:rPr lang="en-US"/>
              <a:t>= a potential space containing approx. </a:t>
            </a:r>
            <a:r>
              <a:rPr lang="en-US" b="1"/>
              <a:t>10ml</a:t>
            </a:r>
            <a:r>
              <a:rPr lang="en-US"/>
              <a:t> serous fluid </a:t>
            </a:r>
            <a:endParaRPr/>
          </a:p>
          <a:p>
            <a:pPr marL="342900" lvl="0" indent="0" algn="l" rtl="0">
              <a:lnSpc>
                <a:spcPct val="90000"/>
              </a:lnSpc>
              <a:spcBef>
                <a:spcPts val="0"/>
              </a:spcBef>
              <a:spcAft>
                <a:spcPts val="0"/>
              </a:spcAft>
              <a:buClr>
                <a:schemeClr val="dk1"/>
              </a:buClr>
              <a:buSzPts val="2800"/>
              <a:buNone/>
            </a:pPr>
            <a:endParaRPr/>
          </a:p>
          <a:p>
            <a:pPr marL="342900" lvl="0" indent="0" algn="l" rtl="0">
              <a:lnSpc>
                <a:spcPct val="90000"/>
              </a:lnSpc>
              <a:spcBef>
                <a:spcPts val="0"/>
              </a:spcBef>
              <a:spcAft>
                <a:spcPts val="0"/>
              </a:spcAft>
              <a:buClr>
                <a:schemeClr val="dk1"/>
              </a:buClr>
              <a:buSzPts val="2800"/>
              <a:buNone/>
            </a:pPr>
            <a:endParaRPr/>
          </a:p>
        </p:txBody>
      </p:sp>
      <p:sp>
        <p:nvSpPr>
          <p:cNvPr id="426" name="Google Shape;426;g28ccd3f6d05_0_346"/>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 name="Google Shape;427;g28ccd3f6d05_0_346"/>
          <p:cNvSpPr txBox="1"/>
          <p:nvPr/>
        </p:nvSpPr>
        <p:spPr>
          <a:xfrm>
            <a:off x="482334" y="487956"/>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Pericardium</a:t>
            </a:r>
            <a:endParaRPr sz="1800" b="0" i="0" u="none" strike="noStrike" cap="none">
              <a:solidFill>
                <a:schemeClr val="dk1"/>
              </a:solidFill>
              <a:latin typeface="Calibri"/>
              <a:ea typeface="Calibri"/>
              <a:cs typeface="Calibri"/>
              <a:sym typeface="Calibri"/>
            </a:endParaRPr>
          </a:p>
        </p:txBody>
      </p:sp>
      <p:sp>
        <p:nvSpPr>
          <p:cNvPr id="428" name="Google Shape;428;g28ccd3f6d05_0_346"/>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429" name="Google Shape;429;g28ccd3f6d05_0_346"/>
          <p:cNvPicPr preferRelativeResize="0"/>
          <p:nvPr/>
        </p:nvPicPr>
        <p:blipFill rotWithShape="1">
          <a:blip r:embed="rId3">
            <a:alphaModFix/>
          </a:blip>
          <a:srcRect/>
          <a:stretch/>
        </p:blipFill>
        <p:spPr>
          <a:xfrm>
            <a:off x="304800" y="5750126"/>
            <a:ext cx="886425" cy="8893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g28ccd3f6d05_0_355"/>
          <p:cNvPicPr preferRelativeResize="0"/>
          <p:nvPr/>
        </p:nvPicPr>
        <p:blipFill>
          <a:blip r:embed="rId3">
            <a:alphaModFix/>
          </a:blip>
          <a:stretch>
            <a:fillRect/>
          </a:stretch>
        </p:blipFill>
        <p:spPr>
          <a:xfrm>
            <a:off x="0" y="84713"/>
            <a:ext cx="6041926" cy="6041926"/>
          </a:xfrm>
          <a:prstGeom prst="rect">
            <a:avLst/>
          </a:prstGeom>
          <a:noFill/>
          <a:ln>
            <a:noFill/>
          </a:ln>
        </p:spPr>
      </p:pic>
      <p:sp>
        <p:nvSpPr>
          <p:cNvPr id="436" name="Google Shape;436;g28ccd3f6d05_0_355"/>
          <p:cNvSpPr txBox="1"/>
          <p:nvPr/>
        </p:nvSpPr>
        <p:spPr>
          <a:xfrm>
            <a:off x="16613" y="6565500"/>
            <a:ext cx="6313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
              <a:t>https://upload.wikimedia.org/wikipedia/commons/thumb/7/78/Blausen_0724_PericardialSac.png/250px-Blausen_0724_PericardialSac.png</a:t>
            </a:r>
            <a:endParaRPr sz="700"/>
          </a:p>
        </p:txBody>
      </p:sp>
      <p:pic>
        <p:nvPicPr>
          <p:cNvPr id="437" name="Google Shape;437;g28ccd3f6d05_0_355"/>
          <p:cNvPicPr preferRelativeResize="0"/>
          <p:nvPr/>
        </p:nvPicPr>
        <p:blipFill>
          <a:blip r:embed="rId4">
            <a:alphaModFix/>
          </a:blip>
          <a:stretch>
            <a:fillRect/>
          </a:stretch>
        </p:blipFill>
        <p:spPr>
          <a:xfrm>
            <a:off x="6194675" y="0"/>
            <a:ext cx="6127600" cy="3404225"/>
          </a:xfrm>
          <a:prstGeom prst="rect">
            <a:avLst/>
          </a:prstGeom>
          <a:noFill/>
          <a:ln>
            <a:noFill/>
          </a:ln>
        </p:spPr>
      </p:pic>
      <p:sp>
        <p:nvSpPr>
          <p:cNvPr id="438" name="Google Shape;438;g28ccd3f6d05_0_355"/>
          <p:cNvSpPr txBox="1"/>
          <p:nvPr/>
        </p:nvSpPr>
        <p:spPr>
          <a:xfrm>
            <a:off x="6058545" y="4441500"/>
            <a:ext cx="18741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https://media.springernature.com/lw685/springer-static/image/chp%3A10.1007%2F978-3-319-71617-6_18/MediaObjects/128962_2_En_18_Fig1_HTML.jpg</a:t>
            </a:r>
            <a:endParaRPr/>
          </a:p>
        </p:txBody>
      </p:sp>
      <p:pic>
        <p:nvPicPr>
          <p:cNvPr id="439" name="Google Shape;439;g28ccd3f6d05_0_355"/>
          <p:cNvPicPr preferRelativeResize="0"/>
          <p:nvPr/>
        </p:nvPicPr>
        <p:blipFill rotWithShape="1">
          <a:blip r:embed="rId5">
            <a:alphaModFix/>
          </a:blip>
          <a:srcRect l="56646"/>
          <a:stretch/>
        </p:blipFill>
        <p:spPr>
          <a:xfrm>
            <a:off x="6058550" y="3353917"/>
            <a:ext cx="2469149" cy="3417233"/>
          </a:xfrm>
          <a:prstGeom prst="rect">
            <a:avLst/>
          </a:prstGeom>
          <a:noFill/>
          <a:ln>
            <a:noFill/>
          </a:ln>
        </p:spPr>
      </p:pic>
      <p:sp>
        <p:nvSpPr>
          <p:cNvPr id="440" name="Google Shape;440;g28ccd3f6d05_0_355"/>
          <p:cNvSpPr txBox="1"/>
          <p:nvPr/>
        </p:nvSpPr>
        <p:spPr>
          <a:xfrm>
            <a:off x="8985175" y="4764750"/>
            <a:ext cx="15486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https://www.cardiosurgeon.co.uk/wp-content/uploads/2021/01/Pericardium.png</a:t>
            </a:r>
            <a:endParaRPr/>
          </a:p>
        </p:txBody>
      </p:sp>
      <p:pic>
        <p:nvPicPr>
          <p:cNvPr id="441" name="Google Shape;441;g28ccd3f6d05_0_355"/>
          <p:cNvPicPr preferRelativeResize="0"/>
          <p:nvPr/>
        </p:nvPicPr>
        <p:blipFill>
          <a:blip r:embed="rId6">
            <a:alphaModFix/>
          </a:blip>
          <a:stretch>
            <a:fillRect/>
          </a:stretch>
        </p:blipFill>
        <p:spPr>
          <a:xfrm>
            <a:off x="8527700" y="3411850"/>
            <a:ext cx="2974029" cy="33013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1e966558977_0_7"/>
          <p:cNvSpPr txBox="1">
            <a:spLocks noGrp="1"/>
          </p:cNvSpPr>
          <p:nvPr>
            <p:ph type="title"/>
          </p:nvPr>
        </p:nvSpPr>
        <p:spPr>
          <a:xfrm>
            <a:off x="568975" y="237717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What are the other layers surrounding the heart?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28ccd3f6d05_0_56"/>
          <p:cNvSpPr txBox="1">
            <a:spLocks noGrp="1"/>
          </p:cNvSpPr>
          <p:nvPr>
            <p:ph type="body" idx="1"/>
          </p:nvPr>
        </p:nvSpPr>
        <p:spPr>
          <a:xfrm>
            <a:off x="572451" y="1563001"/>
            <a:ext cx="4038600" cy="4526100"/>
          </a:xfrm>
          <a:prstGeom prst="rect">
            <a:avLst/>
          </a:prstGeom>
          <a:noFill/>
          <a:ln>
            <a:noFill/>
          </a:ln>
        </p:spPr>
        <p:txBody>
          <a:bodyPr spcFirstLastPara="1" wrap="square" lIns="91425" tIns="91425" rIns="91425" bIns="91425" anchor="t" anchorCtr="0">
            <a:noAutofit/>
          </a:bodyPr>
          <a:lstStyle/>
          <a:p>
            <a:pPr marL="342900" lvl="0" indent="0" algn="l" rtl="0">
              <a:lnSpc>
                <a:spcPct val="90000"/>
              </a:lnSpc>
              <a:spcBef>
                <a:spcPts val="0"/>
              </a:spcBef>
              <a:spcAft>
                <a:spcPts val="0"/>
              </a:spcAft>
              <a:buClr>
                <a:schemeClr val="dk1"/>
              </a:buClr>
              <a:buSzPts val="2800"/>
              <a:buNone/>
            </a:pPr>
            <a:r>
              <a:rPr lang="en-US" sz="3800" dirty="0"/>
              <a:t>Epicardium</a:t>
            </a:r>
            <a:endParaRPr sz="3800" dirty="0"/>
          </a:p>
          <a:p>
            <a:pPr marL="0" lvl="0" indent="0" algn="l" rtl="0">
              <a:lnSpc>
                <a:spcPct val="90000"/>
              </a:lnSpc>
              <a:spcBef>
                <a:spcPts val="0"/>
              </a:spcBef>
              <a:spcAft>
                <a:spcPts val="0"/>
              </a:spcAft>
              <a:buClr>
                <a:schemeClr val="dk1"/>
              </a:buClr>
              <a:buSzPts val="2800"/>
              <a:buNone/>
            </a:pPr>
            <a:endParaRPr sz="3800" dirty="0"/>
          </a:p>
          <a:p>
            <a:pPr marL="0" lvl="0" indent="0" algn="l" rtl="0">
              <a:lnSpc>
                <a:spcPct val="90000"/>
              </a:lnSpc>
              <a:spcBef>
                <a:spcPts val="0"/>
              </a:spcBef>
              <a:spcAft>
                <a:spcPts val="0"/>
              </a:spcAft>
              <a:buClr>
                <a:schemeClr val="dk1"/>
              </a:buClr>
              <a:buSzPts val="2800"/>
              <a:buNone/>
            </a:pPr>
            <a:endParaRPr sz="3800" dirty="0"/>
          </a:p>
          <a:p>
            <a:pPr marL="342900" lvl="0" indent="0" algn="l" rtl="0">
              <a:lnSpc>
                <a:spcPct val="90000"/>
              </a:lnSpc>
              <a:spcBef>
                <a:spcPts val="0"/>
              </a:spcBef>
              <a:spcAft>
                <a:spcPts val="0"/>
              </a:spcAft>
              <a:buClr>
                <a:schemeClr val="dk1"/>
              </a:buClr>
              <a:buSzPts val="2800"/>
              <a:buNone/>
            </a:pPr>
            <a:r>
              <a:rPr lang="en-US" sz="3800" dirty="0"/>
              <a:t>Myocardium</a:t>
            </a:r>
            <a:endParaRPr sz="3800" dirty="0"/>
          </a:p>
          <a:p>
            <a:pPr marL="342900" lvl="0" indent="0" algn="l" rtl="0">
              <a:lnSpc>
                <a:spcPct val="90000"/>
              </a:lnSpc>
              <a:spcBef>
                <a:spcPts val="0"/>
              </a:spcBef>
              <a:spcAft>
                <a:spcPts val="0"/>
              </a:spcAft>
              <a:buClr>
                <a:schemeClr val="dk1"/>
              </a:buClr>
              <a:buSzPts val="2800"/>
              <a:buNone/>
            </a:pPr>
            <a:endParaRPr sz="3800" dirty="0"/>
          </a:p>
          <a:p>
            <a:pPr marL="342900" lvl="0" indent="0" algn="l" rtl="0">
              <a:lnSpc>
                <a:spcPct val="90000"/>
              </a:lnSpc>
              <a:spcBef>
                <a:spcPts val="0"/>
              </a:spcBef>
              <a:spcAft>
                <a:spcPts val="0"/>
              </a:spcAft>
              <a:buClr>
                <a:schemeClr val="dk1"/>
              </a:buClr>
              <a:buSzPts val="2800"/>
              <a:buNone/>
            </a:pPr>
            <a:endParaRPr sz="3800" dirty="0"/>
          </a:p>
          <a:p>
            <a:pPr marL="342900" lvl="0" indent="0" algn="l" rtl="0">
              <a:spcBef>
                <a:spcPts val="0"/>
              </a:spcBef>
              <a:spcAft>
                <a:spcPts val="0"/>
              </a:spcAft>
              <a:buClr>
                <a:schemeClr val="dk1"/>
              </a:buClr>
              <a:buSzPts val="2800"/>
              <a:buNone/>
            </a:pPr>
            <a:r>
              <a:rPr lang="en-US" sz="3800" dirty="0"/>
              <a:t>Endocardium</a:t>
            </a:r>
            <a:endParaRPr sz="3800" dirty="0"/>
          </a:p>
          <a:p>
            <a:pPr marL="342900" lvl="0" indent="0" algn="l" rtl="0">
              <a:lnSpc>
                <a:spcPct val="90000"/>
              </a:lnSpc>
              <a:spcBef>
                <a:spcPts val="0"/>
              </a:spcBef>
              <a:spcAft>
                <a:spcPts val="0"/>
              </a:spcAft>
              <a:buClr>
                <a:schemeClr val="dk1"/>
              </a:buClr>
              <a:buSzPts val="2800"/>
              <a:buNone/>
            </a:pPr>
            <a:r>
              <a:rPr lang="en-US" sz="3800" dirty="0"/>
              <a:t> </a:t>
            </a:r>
            <a:endParaRPr sz="3800" dirty="0"/>
          </a:p>
        </p:txBody>
      </p:sp>
      <p:sp>
        <p:nvSpPr>
          <p:cNvPr id="453" name="Google Shape;453;g28ccd3f6d05_0_56"/>
          <p:cNvSpPr txBox="1">
            <a:spLocks noGrp="1"/>
          </p:cNvSpPr>
          <p:nvPr>
            <p:ph type="body" idx="2"/>
          </p:nvPr>
        </p:nvSpPr>
        <p:spPr>
          <a:xfrm>
            <a:off x="4135225" y="1524000"/>
            <a:ext cx="7778700" cy="45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Layer of white fatty connective tissue that contains the coronary blood vessels and nerves</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en-US" dirty="0"/>
              <a:t>thickest layer of the heart comprising of specialised cardiac muscle and where the conducting system is located </a:t>
            </a:r>
            <a:endParaRPr dirty="0"/>
          </a:p>
          <a:p>
            <a:pPr marL="0" lvl="0" indent="0" algn="l" rtl="0">
              <a:lnSpc>
                <a:spcPct val="90000"/>
              </a:lnSpc>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innermost layer; thin layer of fibrous connective tissue. Covers the valves.</a:t>
            </a:r>
            <a:endParaRPr dirty="0"/>
          </a:p>
          <a:p>
            <a:pPr marL="0" lvl="0" indent="0" algn="l" rtl="0">
              <a:lnSpc>
                <a:spcPct val="90000"/>
              </a:lnSpc>
              <a:spcBef>
                <a:spcPts val="0"/>
              </a:spcBef>
              <a:spcAft>
                <a:spcPts val="0"/>
              </a:spcAft>
              <a:buNone/>
            </a:pPr>
            <a:endParaRPr dirty="0"/>
          </a:p>
        </p:txBody>
      </p:sp>
      <p:sp>
        <p:nvSpPr>
          <p:cNvPr id="454" name="Google Shape;454;g28ccd3f6d05_0_56"/>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5" name="Google Shape;455;g28ccd3f6d05_0_56"/>
          <p:cNvSpPr txBox="1"/>
          <p:nvPr/>
        </p:nvSpPr>
        <p:spPr>
          <a:xfrm>
            <a:off x="304800" y="341800"/>
            <a:ext cx="98019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600">
                <a:solidFill>
                  <a:schemeClr val="lt1"/>
                </a:solidFill>
                <a:latin typeface="Calibri"/>
                <a:ea typeface="Calibri"/>
                <a:cs typeface="Calibri"/>
                <a:sym typeface="Calibri"/>
              </a:rPr>
              <a:t>The heart wall</a:t>
            </a:r>
            <a:endParaRPr sz="36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36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a:solidFill>
                <a:schemeClr val="lt1"/>
              </a:solidFill>
              <a:latin typeface="Calibri"/>
              <a:ea typeface="Calibri"/>
              <a:cs typeface="Calibri"/>
              <a:sym typeface="Calibri"/>
            </a:endParaRPr>
          </a:p>
        </p:txBody>
      </p:sp>
      <p:sp>
        <p:nvSpPr>
          <p:cNvPr id="456" name="Google Shape;456;g28ccd3f6d05_0_56"/>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457" name="Google Shape;457;g28ccd3f6d05_0_5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g28ccd3f6d05_0_400"/>
          <p:cNvPicPr preferRelativeResize="0"/>
          <p:nvPr/>
        </p:nvPicPr>
        <p:blipFill>
          <a:blip r:embed="rId3">
            <a:alphaModFix/>
          </a:blip>
          <a:stretch>
            <a:fillRect/>
          </a:stretch>
        </p:blipFill>
        <p:spPr>
          <a:xfrm>
            <a:off x="1711975" y="152400"/>
            <a:ext cx="8768045" cy="6553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28ccd3f6d05_0_447"/>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 name="Google Shape;469;g28ccd3f6d05_0_447"/>
          <p:cNvSpPr txBox="1"/>
          <p:nvPr/>
        </p:nvSpPr>
        <p:spPr>
          <a:xfrm>
            <a:off x="539459" y="487956"/>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Borders of the Heart </a:t>
            </a:r>
            <a:endParaRPr sz="1800" b="0" i="0" u="none" strike="noStrike" cap="none">
              <a:solidFill>
                <a:schemeClr val="dk1"/>
              </a:solidFill>
              <a:latin typeface="Calibri"/>
              <a:ea typeface="Calibri"/>
              <a:cs typeface="Calibri"/>
              <a:sym typeface="Calibri"/>
            </a:endParaRPr>
          </a:p>
        </p:txBody>
      </p:sp>
      <p:sp>
        <p:nvSpPr>
          <p:cNvPr id="470" name="Google Shape;470;g28ccd3f6d05_0_447"/>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471" name="Google Shape;471;g28ccd3f6d05_0_447"/>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472" name="Google Shape;472;g28ccd3f6d05_0_447"/>
          <p:cNvSpPr txBox="1"/>
          <p:nvPr/>
        </p:nvSpPr>
        <p:spPr>
          <a:xfrm>
            <a:off x="476250" y="1672675"/>
            <a:ext cx="8038200" cy="19980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alibri"/>
              <a:buChar char="-"/>
            </a:pPr>
            <a:r>
              <a:rPr lang="en-US" sz="2000">
                <a:latin typeface="Calibri"/>
                <a:ea typeface="Calibri"/>
                <a:cs typeface="Calibri"/>
                <a:sym typeface="Calibri"/>
              </a:rPr>
              <a:t>Right border=</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US" sz="2000">
                <a:latin typeface="Calibri"/>
                <a:ea typeface="Calibri"/>
                <a:cs typeface="Calibri"/>
                <a:sym typeface="Calibri"/>
              </a:rPr>
              <a:t>Left border=</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US" sz="2000">
                <a:latin typeface="Calibri"/>
                <a:ea typeface="Calibri"/>
                <a:cs typeface="Calibri"/>
                <a:sym typeface="Calibri"/>
              </a:rPr>
              <a:t>inferior border=</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US" sz="2000">
                <a:latin typeface="Calibri"/>
                <a:ea typeface="Calibri"/>
                <a:cs typeface="Calibri"/>
                <a:sym typeface="Calibri"/>
              </a:rPr>
              <a:t>superior border=</a:t>
            </a:r>
            <a:endParaRPr sz="2000">
              <a:latin typeface="Calibri"/>
              <a:ea typeface="Calibri"/>
              <a:cs typeface="Calibri"/>
              <a:sym typeface="Calibri"/>
            </a:endParaRPr>
          </a:p>
        </p:txBody>
      </p:sp>
      <p:sp>
        <p:nvSpPr>
          <p:cNvPr id="473" name="Google Shape;473;g28ccd3f6d05_0_447"/>
          <p:cNvSpPr txBox="1"/>
          <p:nvPr/>
        </p:nvSpPr>
        <p:spPr>
          <a:xfrm>
            <a:off x="2996900" y="1672675"/>
            <a:ext cx="5633700" cy="12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Right atrium</a:t>
            </a:r>
            <a:endParaRPr sz="2000">
              <a:latin typeface="Calibri"/>
              <a:ea typeface="Calibri"/>
              <a:cs typeface="Calibri"/>
              <a:sym typeface="Calibri"/>
            </a:endParaRPr>
          </a:p>
          <a:p>
            <a:pPr marL="0" lvl="0" indent="0" algn="l" rtl="0">
              <a:spcBef>
                <a:spcPts val="0"/>
              </a:spcBef>
              <a:spcAft>
                <a:spcPts val="0"/>
              </a:spcAft>
              <a:buNone/>
            </a:pPr>
            <a:r>
              <a:rPr lang="en-US" sz="2000">
                <a:latin typeface="Calibri"/>
                <a:ea typeface="Calibri"/>
                <a:cs typeface="Calibri"/>
                <a:sym typeface="Calibri"/>
              </a:rPr>
              <a:t>Left ventricle (and a bit of the left atrium</a:t>
            </a:r>
            <a:endParaRPr sz="2000">
              <a:latin typeface="Calibri"/>
              <a:ea typeface="Calibri"/>
              <a:cs typeface="Calibri"/>
              <a:sym typeface="Calibri"/>
            </a:endParaRPr>
          </a:p>
          <a:p>
            <a:pPr marL="0" lvl="0" indent="0" algn="l" rtl="0">
              <a:spcBef>
                <a:spcPts val="0"/>
              </a:spcBef>
              <a:spcAft>
                <a:spcPts val="0"/>
              </a:spcAft>
              <a:buNone/>
            </a:pPr>
            <a:r>
              <a:rPr lang="en-US" sz="2000">
                <a:latin typeface="Calibri"/>
                <a:ea typeface="Calibri"/>
                <a:cs typeface="Calibri"/>
                <a:sym typeface="Calibri"/>
              </a:rPr>
              <a:t>left and right ventricle</a:t>
            </a:r>
            <a:endParaRPr sz="2000">
              <a:latin typeface="Calibri"/>
              <a:ea typeface="Calibri"/>
              <a:cs typeface="Calibri"/>
              <a:sym typeface="Calibri"/>
            </a:endParaRPr>
          </a:p>
          <a:p>
            <a:pPr marL="0" lvl="0" indent="0" algn="l" rtl="0">
              <a:spcBef>
                <a:spcPts val="0"/>
              </a:spcBef>
              <a:spcAft>
                <a:spcPts val="0"/>
              </a:spcAft>
              <a:buNone/>
            </a:pPr>
            <a:r>
              <a:rPr lang="en-US" sz="2000">
                <a:latin typeface="Calibri"/>
                <a:ea typeface="Calibri"/>
                <a:cs typeface="Calibri"/>
                <a:sym typeface="Calibri"/>
              </a:rPr>
              <a:t>Right and left atrium, great vessels </a:t>
            </a:r>
            <a:endParaRPr sz="2000">
              <a:latin typeface="Calibri"/>
              <a:ea typeface="Calibri"/>
              <a:cs typeface="Calibri"/>
              <a:sym typeface="Calibri"/>
            </a:endParaRPr>
          </a:p>
        </p:txBody>
      </p:sp>
      <p:pic>
        <p:nvPicPr>
          <p:cNvPr id="474" name="Google Shape;474;g28ccd3f6d05_0_447"/>
          <p:cNvPicPr preferRelativeResize="0"/>
          <p:nvPr/>
        </p:nvPicPr>
        <p:blipFill>
          <a:blip r:embed="rId4">
            <a:alphaModFix/>
          </a:blip>
          <a:stretch>
            <a:fillRect/>
          </a:stretch>
        </p:blipFill>
        <p:spPr>
          <a:xfrm>
            <a:off x="1407800" y="3137750"/>
            <a:ext cx="6315500" cy="3617875"/>
          </a:xfrm>
          <a:prstGeom prst="rect">
            <a:avLst/>
          </a:prstGeom>
          <a:noFill/>
          <a:ln>
            <a:noFill/>
          </a:ln>
        </p:spPr>
      </p:pic>
      <p:pic>
        <p:nvPicPr>
          <p:cNvPr id="475" name="Google Shape;475;g28ccd3f6d05_0_447"/>
          <p:cNvPicPr preferRelativeResize="0"/>
          <p:nvPr/>
        </p:nvPicPr>
        <p:blipFill>
          <a:blip r:embed="rId5">
            <a:alphaModFix/>
          </a:blip>
          <a:stretch>
            <a:fillRect/>
          </a:stretch>
        </p:blipFill>
        <p:spPr>
          <a:xfrm>
            <a:off x="8074475" y="2540475"/>
            <a:ext cx="4022249" cy="4215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anim calcmode="lin" valueType="num">
                                      <p:cBhvr additive="base">
                                        <p:cTn id="7" dur="1000"/>
                                        <p:tgtEl>
                                          <p:spTgt spid="47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7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8ccd3f6d05_0_463"/>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1" name="Google Shape;481;g28ccd3f6d05_0_463"/>
          <p:cNvSpPr txBox="1"/>
          <p:nvPr/>
        </p:nvSpPr>
        <p:spPr>
          <a:xfrm>
            <a:off x="539459" y="487956"/>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Surfaces of  the Heart </a:t>
            </a:r>
            <a:endParaRPr sz="1800" b="0" i="0" u="none" strike="noStrike" cap="none">
              <a:solidFill>
                <a:schemeClr val="dk1"/>
              </a:solidFill>
              <a:latin typeface="Calibri"/>
              <a:ea typeface="Calibri"/>
              <a:cs typeface="Calibri"/>
              <a:sym typeface="Calibri"/>
            </a:endParaRPr>
          </a:p>
        </p:txBody>
      </p:sp>
      <p:sp>
        <p:nvSpPr>
          <p:cNvPr id="482" name="Google Shape;482;g28ccd3f6d05_0_463"/>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483" name="Google Shape;483;g28ccd3f6d05_0_463"/>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484" name="Google Shape;484;g28ccd3f6d05_0_463"/>
          <p:cNvPicPr preferRelativeResize="0"/>
          <p:nvPr/>
        </p:nvPicPr>
        <p:blipFill rotWithShape="1">
          <a:blip r:embed="rId4">
            <a:alphaModFix/>
          </a:blip>
          <a:srcRect l="-10733" t="29111" r="42455" b="-7346"/>
          <a:stretch/>
        </p:blipFill>
        <p:spPr>
          <a:xfrm>
            <a:off x="214300" y="1676348"/>
            <a:ext cx="6216051" cy="4398725"/>
          </a:xfrm>
          <a:prstGeom prst="rect">
            <a:avLst/>
          </a:prstGeom>
          <a:noFill/>
          <a:ln>
            <a:noFill/>
          </a:ln>
        </p:spPr>
      </p:pic>
      <p:pic>
        <p:nvPicPr>
          <p:cNvPr id="485" name="Google Shape;485;g28ccd3f6d05_0_463"/>
          <p:cNvPicPr preferRelativeResize="0"/>
          <p:nvPr/>
        </p:nvPicPr>
        <p:blipFill>
          <a:blip r:embed="rId5">
            <a:alphaModFix/>
          </a:blip>
          <a:stretch>
            <a:fillRect/>
          </a:stretch>
        </p:blipFill>
        <p:spPr>
          <a:xfrm>
            <a:off x="6531701" y="1500262"/>
            <a:ext cx="5456849" cy="1879180"/>
          </a:xfrm>
          <a:prstGeom prst="rect">
            <a:avLst/>
          </a:prstGeom>
          <a:noFill/>
          <a:ln>
            <a:noFill/>
          </a:ln>
        </p:spPr>
      </p:pic>
      <p:pic>
        <p:nvPicPr>
          <p:cNvPr id="486" name="Google Shape;486;g28ccd3f6d05_0_463"/>
          <p:cNvPicPr preferRelativeResize="0"/>
          <p:nvPr/>
        </p:nvPicPr>
        <p:blipFill>
          <a:blip r:embed="rId6">
            <a:alphaModFix/>
          </a:blip>
          <a:stretch>
            <a:fillRect/>
          </a:stretch>
        </p:blipFill>
        <p:spPr>
          <a:xfrm>
            <a:off x="7868929" y="3496992"/>
            <a:ext cx="3173758" cy="317375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28ccd3f6d05_0_3"/>
          <p:cNvSpPr txBox="1"/>
          <p:nvPr/>
        </p:nvSpPr>
        <p:spPr>
          <a:xfrm>
            <a:off x="9405250" y="5024525"/>
            <a:ext cx="281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19" name="Google Shape;119;g28ccd3f6d05_0_3"/>
          <p:cNvSpPr txBox="1"/>
          <p:nvPr/>
        </p:nvSpPr>
        <p:spPr>
          <a:xfrm>
            <a:off x="0" y="0"/>
            <a:ext cx="12192000" cy="686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b="1"/>
              <a:t>Anatomy:</a:t>
            </a:r>
            <a:endParaRPr b="1"/>
          </a:p>
          <a:p>
            <a:pPr marL="0" lvl="0" indent="0" algn="l" rtl="0">
              <a:spcBef>
                <a:spcPts val="0"/>
              </a:spcBef>
              <a:spcAft>
                <a:spcPts val="0"/>
              </a:spcAft>
              <a:buClr>
                <a:schemeClr val="dk1"/>
              </a:buClr>
              <a:buSzPts val="1100"/>
              <a:buFont typeface="Arial"/>
              <a:buNone/>
            </a:pPr>
            <a:r>
              <a:rPr lang="en-US"/>
              <a:t>o Thoracic cage: ribs, vertebrae, sternum and clavicles</a:t>
            </a:r>
            <a:endParaRPr/>
          </a:p>
          <a:p>
            <a:pPr marL="0" lvl="0" indent="0" algn="l" rtl="0">
              <a:spcBef>
                <a:spcPts val="0"/>
              </a:spcBef>
              <a:spcAft>
                <a:spcPts val="0"/>
              </a:spcAft>
              <a:buClr>
                <a:schemeClr val="dk1"/>
              </a:buClr>
              <a:buSzPts val="1100"/>
              <a:buFont typeface="Arial"/>
              <a:buNone/>
            </a:pPr>
            <a:r>
              <a:rPr lang="en-US"/>
              <a:t>o Pectoral muscles and serratus anterior</a:t>
            </a:r>
            <a:endParaRPr/>
          </a:p>
          <a:p>
            <a:pPr marL="0" lvl="0" indent="0" algn="l" rtl="0">
              <a:spcBef>
                <a:spcPts val="0"/>
              </a:spcBef>
              <a:spcAft>
                <a:spcPts val="0"/>
              </a:spcAft>
              <a:buClr>
                <a:schemeClr val="dk1"/>
              </a:buClr>
              <a:buSzPts val="1100"/>
              <a:buFont typeface="Arial"/>
              <a:buNone/>
            </a:pPr>
            <a:r>
              <a:rPr lang="en-US"/>
              <a:t>o Surface landmarks on the chest</a:t>
            </a:r>
            <a:endParaRPr/>
          </a:p>
          <a:p>
            <a:pPr marL="0" lvl="0" indent="0" algn="l" rtl="0">
              <a:spcBef>
                <a:spcPts val="0"/>
              </a:spcBef>
              <a:spcAft>
                <a:spcPts val="0"/>
              </a:spcAft>
              <a:buClr>
                <a:schemeClr val="dk1"/>
              </a:buClr>
              <a:buSzPts val="1100"/>
              <a:buFont typeface="Arial"/>
              <a:buNone/>
            </a:pPr>
            <a:r>
              <a:rPr lang="en-US"/>
              <a:t>o Dermatomes of the chest and innervation of the skin</a:t>
            </a:r>
            <a:endParaRPr/>
          </a:p>
          <a:p>
            <a:pPr marL="0" lvl="0" indent="0" algn="l" rtl="0">
              <a:spcBef>
                <a:spcPts val="0"/>
              </a:spcBef>
              <a:spcAft>
                <a:spcPts val="0"/>
              </a:spcAft>
              <a:buClr>
                <a:schemeClr val="dk1"/>
              </a:buClr>
              <a:buSzPts val="1100"/>
              <a:buFont typeface="Arial"/>
              <a:buNone/>
            </a:pPr>
            <a:r>
              <a:rPr lang="en-US"/>
              <a:t>o Anatomy and neurovascular supply of the breast</a:t>
            </a:r>
            <a:endParaRPr/>
          </a:p>
          <a:p>
            <a:pPr marL="0" lvl="0" indent="0" algn="l" rtl="0">
              <a:spcBef>
                <a:spcPts val="0"/>
              </a:spcBef>
              <a:spcAft>
                <a:spcPts val="0"/>
              </a:spcAft>
              <a:buClr>
                <a:schemeClr val="dk1"/>
              </a:buClr>
              <a:buSzPts val="1100"/>
              <a:buFont typeface="Arial"/>
              <a:buNone/>
            </a:pPr>
            <a:r>
              <a:rPr lang="en-US"/>
              <a:t>o Anatomy of the heart (chambers and vessels)</a:t>
            </a:r>
            <a:endParaRPr/>
          </a:p>
          <a:p>
            <a:pPr marL="0" lvl="0" indent="0" algn="l" rtl="0">
              <a:spcBef>
                <a:spcPts val="0"/>
              </a:spcBef>
              <a:spcAft>
                <a:spcPts val="0"/>
              </a:spcAft>
              <a:buClr>
                <a:schemeClr val="dk1"/>
              </a:buClr>
              <a:buSzPts val="1100"/>
              <a:buFont typeface="Arial"/>
              <a:buNone/>
            </a:pPr>
            <a:r>
              <a:rPr lang="en-US"/>
              <a:t>o Heart valves, papillary muscles, chordae tendinae</a:t>
            </a:r>
            <a:endParaRPr/>
          </a:p>
          <a:p>
            <a:pPr marL="0" lvl="0" indent="0" algn="l" rtl="0">
              <a:spcBef>
                <a:spcPts val="0"/>
              </a:spcBef>
              <a:spcAft>
                <a:spcPts val="0"/>
              </a:spcAft>
              <a:buClr>
                <a:schemeClr val="dk1"/>
              </a:buClr>
              <a:buSzPts val="1100"/>
              <a:buFont typeface="Arial"/>
              <a:buNone/>
            </a:pPr>
            <a:r>
              <a:rPr lang="en-US"/>
              <a:t>o Heart surfaces and borders</a:t>
            </a:r>
            <a:endParaRPr/>
          </a:p>
          <a:p>
            <a:pPr marL="0" lvl="0" indent="0" algn="l" rtl="0">
              <a:spcBef>
                <a:spcPts val="0"/>
              </a:spcBef>
              <a:spcAft>
                <a:spcPts val="0"/>
              </a:spcAft>
              <a:buClr>
                <a:schemeClr val="dk1"/>
              </a:buClr>
              <a:buSzPts val="1100"/>
              <a:buFont typeface="Arial"/>
              <a:buNone/>
            </a:pPr>
            <a:r>
              <a:rPr lang="en-US"/>
              <a:t>o Location of valve auscultations</a:t>
            </a:r>
            <a:endParaRPr/>
          </a:p>
          <a:p>
            <a:pPr marL="0" lvl="0" indent="0" algn="l" rtl="0">
              <a:spcBef>
                <a:spcPts val="0"/>
              </a:spcBef>
              <a:spcAft>
                <a:spcPts val="0"/>
              </a:spcAft>
              <a:buClr>
                <a:schemeClr val="dk1"/>
              </a:buClr>
              <a:buSzPts val="1100"/>
              <a:buFont typeface="Arial"/>
              <a:buNone/>
            </a:pPr>
            <a:r>
              <a:rPr lang="en-US"/>
              <a:t>o Fossa ovale and ligamentum arteriosum</a:t>
            </a:r>
            <a:endParaRPr/>
          </a:p>
          <a:p>
            <a:pPr marL="0" lvl="0" indent="0" algn="l" rtl="0">
              <a:spcBef>
                <a:spcPts val="0"/>
              </a:spcBef>
              <a:spcAft>
                <a:spcPts val="0"/>
              </a:spcAft>
              <a:buClr>
                <a:schemeClr val="dk1"/>
              </a:buClr>
              <a:buSzPts val="1100"/>
              <a:buFont typeface="Arial"/>
              <a:buNone/>
            </a:pPr>
            <a:r>
              <a:rPr lang="en-US"/>
              <a:t>o Coronary arteries and their supply territories</a:t>
            </a:r>
            <a:endParaRPr/>
          </a:p>
          <a:p>
            <a:pPr marL="0" lvl="0" indent="0" algn="l" rtl="0">
              <a:spcBef>
                <a:spcPts val="0"/>
              </a:spcBef>
              <a:spcAft>
                <a:spcPts val="0"/>
              </a:spcAft>
              <a:buClr>
                <a:schemeClr val="dk1"/>
              </a:buClr>
              <a:buSzPts val="1100"/>
              <a:buFont typeface="Arial"/>
              <a:buNone/>
            </a:pPr>
            <a:r>
              <a:rPr lang="en-US"/>
              <a:t>o Referred heart pain</a:t>
            </a:r>
            <a:endParaRPr/>
          </a:p>
          <a:p>
            <a:pPr marL="0" lvl="0" indent="0" algn="l" rtl="0">
              <a:spcBef>
                <a:spcPts val="0"/>
              </a:spcBef>
              <a:spcAft>
                <a:spcPts val="0"/>
              </a:spcAft>
              <a:buClr>
                <a:schemeClr val="dk1"/>
              </a:buClr>
              <a:buSzPts val="1100"/>
              <a:buFont typeface="Arial"/>
              <a:buNone/>
            </a:pPr>
            <a:r>
              <a:rPr lang="en-US"/>
              <a:t>o Location of conduction system (SAN, AVN ..)</a:t>
            </a:r>
            <a:endParaRPr/>
          </a:p>
          <a:p>
            <a:pPr marL="0" lvl="0" indent="0" algn="l" rtl="0">
              <a:spcBef>
                <a:spcPts val="0"/>
              </a:spcBef>
              <a:spcAft>
                <a:spcPts val="0"/>
              </a:spcAft>
              <a:buClr>
                <a:schemeClr val="dk1"/>
              </a:buClr>
              <a:buSzPts val="1100"/>
              <a:buFont typeface="Arial"/>
              <a:buNone/>
            </a:pPr>
            <a:r>
              <a:rPr lang="en-US"/>
              <a:t>o Pericardium</a:t>
            </a:r>
            <a:endParaRPr/>
          </a:p>
          <a:p>
            <a:pPr marL="0" lvl="0" indent="0" algn="l" rtl="0">
              <a:spcBef>
                <a:spcPts val="0"/>
              </a:spcBef>
              <a:spcAft>
                <a:spcPts val="0"/>
              </a:spcAft>
              <a:buClr>
                <a:schemeClr val="dk1"/>
              </a:buClr>
              <a:buSzPts val="1100"/>
              <a:buFont typeface="Arial"/>
              <a:buNone/>
            </a:pPr>
            <a:r>
              <a:rPr lang="en-US"/>
              <a:t>o Vagus and phrenic nerves and their pathways through the thorax and their diaphragm</a:t>
            </a:r>
            <a:endParaRPr/>
          </a:p>
          <a:p>
            <a:pPr marL="0" lvl="0" indent="0" algn="l" rtl="0">
              <a:spcBef>
                <a:spcPts val="0"/>
              </a:spcBef>
              <a:spcAft>
                <a:spcPts val="0"/>
              </a:spcAft>
              <a:buClr>
                <a:schemeClr val="dk1"/>
              </a:buClr>
              <a:buSzPts val="1100"/>
              <a:buFont typeface="Arial"/>
              <a:buNone/>
            </a:pPr>
            <a:r>
              <a:rPr lang="en-US"/>
              <a:t>piercings</a:t>
            </a:r>
            <a:endParaRPr/>
          </a:p>
          <a:p>
            <a:pPr marL="0" lvl="0" indent="0" algn="l" rtl="0">
              <a:spcBef>
                <a:spcPts val="0"/>
              </a:spcBef>
              <a:spcAft>
                <a:spcPts val="0"/>
              </a:spcAft>
              <a:buClr>
                <a:schemeClr val="dk1"/>
              </a:buClr>
              <a:buSzPts val="1100"/>
              <a:buFont typeface="Arial"/>
              <a:buNone/>
            </a:pPr>
            <a:r>
              <a:rPr lang="en-US"/>
              <a:t>o Aortic branches</a:t>
            </a:r>
            <a:endParaRPr/>
          </a:p>
          <a:p>
            <a:pPr marL="0" lvl="0" indent="0" algn="l" rtl="0">
              <a:spcBef>
                <a:spcPts val="0"/>
              </a:spcBef>
              <a:spcAft>
                <a:spcPts val="0"/>
              </a:spcAft>
              <a:buClr>
                <a:schemeClr val="dk1"/>
              </a:buClr>
              <a:buSzPts val="1100"/>
              <a:buFont typeface="Arial"/>
              <a:buNone/>
            </a:pPr>
            <a:r>
              <a:rPr lang="en-US"/>
              <a:t>o SVC (location and borders)</a:t>
            </a:r>
            <a:endParaRPr/>
          </a:p>
          <a:p>
            <a:pPr marL="0" lvl="0" indent="0" algn="l" rtl="0">
              <a:spcBef>
                <a:spcPts val="0"/>
              </a:spcBef>
              <a:spcAft>
                <a:spcPts val="0"/>
              </a:spcAft>
              <a:buClr>
                <a:schemeClr val="dk1"/>
              </a:buClr>
              <a:buSzPts val="1100"/>
              <a:buFont typeface="Arial"/>
              <a:buNone/>
            </a:pPr>
            <a:r>
              <a:rPr lang="en-US"/>
              <a:t>o Position of structures relative to the heart</a:t>
            </a:r>
            <a:endParaRPr/>
          </a:p>
          <a:p>
            <a:pPr marL="0" lvl="0" indent="0" algn="l" rtl="0">
              <a:spcBef>
                <a:spcPts val="0"/>
              </a:spcBef>
              <a:spcAft>
                <a:spcPts val="0"/>
              </a:spcAft>
              <a:buClr>
                <a:schemeClr val="dk1"/>
              </a:buClr>
              <a:buSzPts val="1100"/>
              <a:buFont typeface="Arial"/>
              <a:buNone/>
            </a:pPr>
            <a:r>
              <a:rPr lang="en-US"/>
              <a:t>o Aortic arches</a:t>
            </a:r>
            <a:endParaRPr/>
          </a:p>
          <a:p>
            <a:pPr marL="0" lvl="0" indent="0" algn="l" rtl="0">
              <a:spcBef>
                <a:spcPts val="0"/>
              </a:spcBef>
              <a:spcAft>
                <a:spcPts val="0"/>
              </a:spcAft>
              <a:buNone/>
            </a:pPr>
            <a:r>
              <a:rPr lang="en-US"/>
              <a:t>o Venous drainage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b="1"/>
              <a:t>Blood:</a:t>
            </a:r>
            <a:endParaRPr b="1"/>
          </a:p>
          <a:p>
            <a:pPr marL="0" lvl="0" indent="0" algn="l" rtl="0">
              <a:spcBef>
                <a:spcPts val="0"/>
              </a:spcBef>
              <a:spcAft>
                <a:spcPts val="0"/>
              </a:spcAft>
              <a:buClr>
                <a:schemeClr val="dk1"/>
              </a:buClr>
              <a:buSzPts val="1100"/>
              <a:buFont typeface="Arial"/>
              <a:buNone/>
            </a:pPr>
            <a:r>
              <a:rPr lang="en-US"/>
              <a:t>o Platelet biochemistry</a:t>
            </a:r>
            <a:endParaRPr/>
          </a:p>
          <a:p>
            <a:pPr marL="0" lvl="0" indent="0" algn="l" rtl="0">
              <a:spcBef>
                <a:spcPts val="0"/>
              </a:spcBef>
              <a:spcAft>
                <a:spcPts val="0"/>
              </a:spcAft>
              <a:buClr>
                <a:schemeClr val="dk1"/>
              </a:buClr>
              <a:buSzPts val="1100"/>
              <a:buFont typeface="Arial"/>
              <a:buNone/>
            </a:pPr>
            <a:r>
              <a:rPr lang="en-US"/>
              <a:t>o Clotting cascade</a:t>
            </a:r>
            <a:endParaRPr/>
          </a:p>
          <a:p>
            <a:pPr marL="0" lvl="0" indent="0" algn="l" rtl="0">
              <a:spcBef>
                <a:spcPts val="0"/>
              </a:spcBef>
              <a:spcAft>
                <a:spcPts val="0"/>
              </a:spcAft>
              <a:buClr>
                <a:schemeClr val="dk1"/>
              </a:buClr>
              <a:buSzPts val="1100"/>
              <a:buFont typeface="Arial"/>
              <a:buNone/>
            </a:pPr>
            <a:r>
              <a:rPr lang="en-US"/>
              <a:t>o Structures and functions of RBC, WBC and platelets</a:t>
            </a:r>
            <a:endParaRPr/>
          </a:p>
          <a:p>
            <a:pPr marL="0" lvl="0" indent="0" algn="l" rtl="0">
              <a:spcBef>
                <a:spcPts val="0"/>
              </a:spcBef>
              <a:spcAft>
                <a:spcPts val="0"/>
              </a:spcAft>
              <a:buClr>
                <a:schemeClr val="dk1"/>
              </a:buClr>
              <a:buSzPts val="1100"/>
              <a:buFont typeface="Arial"/>
              <a:buNone/>
            </a:pPr>
            <a:r>
              <a:rPr lang="en-US"/>
              <a:t>o Constituents of plasma proteins</a:t>
            </a:r>
            <a:endParaRPr/>
          </a:p>
          <a:p>
            <a:pPr marL="0" lvl="0" indent="0" algn="l" rtl="0">
              <a:spcBef>
                <a:spcPts val="0"/>
              </a:spcBef>
              <a:spcAft>
                <a:spcPts val="0"/>
              </a:spcAft>
              <a:buClr>
                <a:schemeClr val="dk1"/>
              </a:buClr>
              <a:buSzPts val="1100"/>
              <a:buFont typeface="Arial"/>
              <a:buNone/>
            </a:pPr>
            <a:r>
              <a:rPr lang="en-US"/>
              <a:t>o Blood groups and the Rhesus system</a:t>
            </a:r>
            <a:endParaRPr/>
          </a:p>
          <a:p>
            <a:pPr marL="0" lvl="0" indent="0" algn="l" rtl="0">
              <a:spcBef>
                <a:spcPts val="0"/>
              </a:spcBef>
              <a:spcAft>
                <a:spcPts val="0"/>
              </a:spcAft>
              <a:buClr>
                <a:schemeClr val="dk1"/>
              </a:buClr>
              <a:buSzPts val="1100"/>
              <a:buFont typeface="Arial"/>
              <a:buNone/>
            </a:pPr>
            <a:r>
              <a:rPr lang="en-US"/>
              <a:t>o Methods and alternatives to blood transfusions</a:t>
            </a:r>
            <a:endParaRPr/>
          </a:p>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28ccd3f6d05_0_474"/>
          <p:cNvSpPr txBox="1">
            <a:spLocks noGrp="1"/>
          </p:cNvSpPr>
          <p:nvPr>
            <p:ph type="title"/>
          </p:nvPr>
        </p:nvSpPr>
        <p:spPr>
          <a:xfrm>
            <a:off x="332350" y="278747"/>
            <a:ext cx="10515600" cy="20649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Q. Where is the apex of the heart located?</a:t>
            </a:r>
            <a:endParaRPr/>
          </a:p>
        </p:txBody>
      </p:sp>
      <p:sp>
        <p:nvSpPr>
          <p:cNvPr id="493" name="Google Shape;493;g28ccd3f6d05_0_474"/>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28ccd3f6d05_0_480"/>
          <p:cNvSpPr txBox="1">
            <a:spLocks noGrp="1"/>
          </p:cNvSpPr>
          <p:nvPr>
            <p:ph type="title"/>
          </p:nvPr>
        </p:nvSpPr>
        <p:spPr>
          <a:xfrm>
            <a:off x="285900" y="292625"/>
            <a:ext cx="11906100" cy="2852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1100"/>
              <a:buFont typeface="Arial"/>
              <a:buNone/>
            </a:pPr>
            <a:r>
              <a:rPr lang="en-US"/>
              <a:t>Q. Where is the apex of the heart located?</a:t>
            </a:r>
            <a:endParaRPr/>
          </a:p>
          <a:p>
            <a:pPr marL="0" lvl="0" indent="0" algn="l" rtl="0">
              <a:spcBef>
                <a:spcPts val="0"/>
              </a:spcBef>
              <a:spcAft>
                <a:spcPts val="0"/>
              </a:spcAft>
              <a:buNone/>
            </a:pPr>
            <a:endParaRPr/>
          </a:p>
        </p:txBody>
      </p:sp>
      <p:sp>
        <p:nvSpPr>
          <p:cNvPr id="500" name="Google Shape;500;g28ccd3f6d05_0_480"/>
          <p:cNvSpPr txBox="1">
            <a:spLocks noGrp="1"/>
          </p:cNvSpPr>
          <p:nvPr>
            <p:ph type="body" idx="1"/>
          </p:nvPr>
        </p:nvSpPr>
        <p:spPr>
          <a:xfrm>
            <a:off x="285900" y="2173363"/>
            <a:ext cx="105156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4000" b="1">
                <a:solidFill>
                  <a:srgbClr val="484848"/>
                </a:solidFill>
              </a:rPr>
              <a:t>The 5th Intercostal space on the Left hand side </a:t>
            </a:r>
            <a:endParaRPr sz="4000" b="1">
              <a:solidFill>
                <a:srgbClr val="484848"/>
              </a:solidFill>
            </a:endParaRPr>
          </a:p>
        </p:txBody>
      </p:sp>
      <p:pic>
        <p:nvPicPr>
          <p:cNvPr id="501" name="Google Shape;501;g28ccd3f6d05_0_480"/>
          <p:cNvPicPr preferRelativeResize="0"/>
          <p:nvPr/>
        </p:nvPicPr>
        <p:blipFill>
          <a:blip r:embed="rId3">
            <a:alphaModFix/>
          </a:blip>
          <a:stretch>
            <a:fillRect/>
          </a:stretch>
        </p:blipFill>
        <p:spPr>
          <a:xfrm>
            <a:off x="2208425" y="2861950"/>
            <a:ext cx="6865399" cy="38636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g28ccd3f6d05_0_382"/>
          <p:cNvPicPr preferRelativeResize="0"/>
          <p:nvPr/>
        </p:nvPicPr>
        <p:blipFill rotWithShape="1">
          <a:blip r:embed="rId3">
            <a:alphaModFix/>
          </a:blip>
          <a:srcRect t="9543"/>
          <a:stretch/>
        </p:blipFill>
        <p:spPr>
          <a:xfrm>
            <a:off x="2431775" y="1497525"/>
            <a:ext cx="7674924" cy="4958850"/>
          </a:xfrm>
          <a:prstGeom prst="rect">
            <a:avLst/>
          </a:prstGeom>
          <a:noFill/>
          <a:ln>
            <a:noFill/>
          </a:ln>
        </p:spPr>
      </p:pic>
      <p:sp>
        <p:nvSpPr>
          <p:cNvPr id="507" name="Google Shape;507;g28ccd3f6d05_0_382"/>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8" name="Google Shape;508;g28ccd3f6d05_0_382"/>
          <p:cNvSpPr txBox="1"/>
          <p:nvPr/>
        </p:nvSpPr>
        <p:spPr>
          <a:xfrm>
            <a:off x="304800" y="341800"/>
            <a:ext cx="98019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600">
                <a:solidFill>
                  <a:schemeClr val="lt1"/>
                </a:solidFill>
                <a:latin typeface="Calibri"/>
                <a:ea typeface="Calibri"/>
                <a:cs typeface="Calibri"/>
                <a:sym typeface="Calibri"/>
              </a:rPr>
              <a:t>o Anatomy of the heart (chambers and vessels)</a:t>
            </a:r>
            <a:endParaRPr sz="36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36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a:solidFill>
                <a:schemeClr val="lt1"/>
              </a:solidFill>
              <a:latin typeface="Calibri"/>
              <a:ea typeface="Calibri"/>
              <a:cs typeface="Calibri"/>
              <a:sym typeface="Calibri"/>
            </a:endParaRPr>
          </a:p>
        </p:txBody>
      </p:sp>
      <p:sp>
        <p:nvSpPr>
          <p:cNvPr id="509" name="Google Shape;509;g28ccd3f6d05_0_382"/>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510" name="Google Shape;510;g28ccd3f6d05_0_382"/>
          <p:cNvPicPr preferRelativeResize="0"/>
          <p:nvPr/>
        </p:nvPicPr>
        <p:blipFill rotWithShape="1">
          <a:blip r:embed="rId4">
            <a:alphaModFix/>
          </a:blip>
          <a:srcRect/>
          <a:stretch/>
        </p:blipFill>
        <p:spPr>
          <a:xfrm>
            <a:off x="304800" y="5612873"/>
            <a:ext cx="1023223" cy="1026582"/>
          </a:xfrm>
          <a:prstGeom prst="rect">
            <a:avLst/>
          </a:prstGeom>
          <a:noFill/>
          <a:ln>
            <a:noFill/>
          </a:ln>
        </p:spPr>
      </p:pic>
      <p:sp>
        <p:nvSpPr>
          <p:cNvPr id="511" name="Google Shape;511;g28ccd3f6d05_0_382"/>
          <p:cNvSpPr/>
          <p:nvPr/>
        </p:nvSpPr>
        <p:spPr>
          <a:xfrm>
            <a:off x="2535575" y="2739775"/>
            <a:ext cx="1974000" cy="425400"/>
          </a:xfrm>
          <a:prstGeom prst="rect">
            <a:avLst/>
          </a:prstGeom>
          <a:solidFill>
            <a:srgbClr val="293267"/>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12" name="Google Shape;512;g28ccd3f6d05_0_382"/>
          <p:cNvSpPr/>
          <p:nvPr/>
        </p:nvSpPr>
        <p:spPr>
          <a:xfrm>
            <a:off x="2431775" y="3723900"/>
            <a:ext cx="1974000" cy="204300"/>
          </a:xfrm>
          <a:prstGeom prst="rect">
            <a:avLst/>
          </a:prstGeom>
          <a:solidFill>
            <a:srgbClr val="293267"/>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13" name="Google Shape;513;g28ccd3f6d05_0_382"/>
          <p:cNvSpPr/>
          <p:nvPr/>
        </p:nvSpPr>
        <p:spPr>
          <a:xfrm>
            <a:off x="8217850" y="2653175"/>
            <a:ext cx="1974000" cy="425400"/>
          </a:xfrm>
          <a:prstGeom prst="rect">
            <a:avLst/>
          </a:prstGeom>
          <a:solidFill>
            <a:srgbClr val="293267"/>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14" name="Google Shape;514;g28ccd3f6d05_0_382"/>
          <p:cNvSpPr/>
          <p:nvPr/>
        </p:nvSpPr>
        <p:spPr>
          <a:xfrm>
            <a:off x="8132700" y="1937675"/>
            <a:ext cx="1974000" cy="425400"/>
          </a:xfrm>
          <a:prstGeom prst="rect">
            <a:avLst/>
          </a:prstGeom>
          <a:solidFill>
            <a:srgbClr val="293267"/>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15" name="Google Shape;515;g28ccd3f6d05_0_382"/>
          <p:cNvSpPr/>
          <p:nvPr/>
        </p:nvSpPr>
        <p:spPr>
          <a:xfrm>
            <a:off x="2309075" y="4316828"/>
            <a:ext cx="1974000" cy="569400"/>
          </a:xfrm>
          <a:prstGeom prst="rect">
            <a:avLst/>
          </a:prstGeom>
          <a:solidFill>
            <a:srgbClr val="293267"/>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16" name="Google Shape;516;g28ccd3f6d05_0_382"/>
          <p:cNvSpPr/>
          <p:nvPr/>
        </p:nvSpPr>
        <p:spPr>
          <a:xfrm>
            <a:off x="2173650" y="4886225"/>
            <a:ext cx="1974000" cy="204300"/>
          </a:xfrm>
          <a:prstGeom prst="rect">
            <a:avLst/>
          </a:prstGeom>
          <a:solidFill>
            <a:srgbClr val="293267"/>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17" name="Google Shape;517;g28ccd3f6d05_0_382"/>
          <p:cNvSpPr/>
          <p:nvPr/>
        </p:nvSpPr>
        <p:spPr>
          <a:xfrm>
            <a:off x="2173650" y="5436650"/>
            <a:ext cx="1974000" cy="425400"/>
          </a:xfrm>
          <a:prstGeom prst="rect">
            <a:avLst/>
          </a:prstGeom>
          <a:solidFill>
            <a:srgbClr val="293267"/>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18" name="Google Shape;518;g28ccd3f6d05_0_382"/>
          <p:cNvSpPr/>
          <p:nvPr/>
        </p:nvSpPr>
        <p:spPr>
          <a:xfrm>
            <a:off x="2309075" y="5913463"/>
            <a:ext cx="1974000" cy="425400"/>
          </a:xfrm>
          <a:prstGeom prst="rect">
            <a:avLst/>
          </a:prstGeom>
          <a:solidFill>
            <a:srgbClr val="293267"/>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19" name="Google Shape;519;g28ccd3f6d05_0_382"/>
          <p:cNvSpPr/>
          <p:nvPr/>
        </p:nvSpPr>
        <p:spPr>
          <a:xfrm>
            <a:off x="8217850" y="4905675"/>
            <a:ext cx="1974000" cy="425400"/>
          </a:xfrm>
          <a:prstGeom prst="rect">
            <a:avLst/>
          </a:prstGeom>
          <a:solidFill>
            <a:srgbClr val="293267"/>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20" name="Google Shape;520;g28ccd3f6d05_0_382"/>
          <p:cNvSpPr/>
          <p:nvPr/>
        </p:nvSpPr>
        <p:spPr>
          <a:xfrm>
            <a:off x="8132700" y="4388825"/>
            <a:ext cx="1974000" cy="425400"/>
          </a:xfrm>
          <a:prstGeom prst="rect">
            <a:avLst/>
          </a:prstGeom>
          <a:solidFill>
            <a:srgbClr val="293267"/>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21" name="Google Shape;521;g28ccd3f6d05_0_382"/>
          <p:cNvSpPr/>
          <p:nvPr/>
        </p:nvSpPr>
        <p:spPr>
          <a:xfrm>
            <a:off x="8217850" y="3779425"/>
            <a:ext cx="1974000" cy="425400"/>
          </a:xfrm>
          <a:prstGeom prst="rect">
            <a:avLst/>
          </a:prstGeom>
          <a:solidFill>
            <a:srgbClr val="293267"/>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22" name="Google Shape;522;g28ccd3f6d05_0_382"/>
          <p:cNvSpPr/>
          <p:nvPr/>
        </p:nvSpPr>
        <p:spPr>
          <a:xfrm>
            <a:off x="8217850" y="3216300"/>
            <a:ext cx="1974000" cy="425400"/>
          </a:xfrm>
          <a:prstGeom prst="rect">
            <a:avLst/>
          </a:prstGeom>
          <a:solidFill>
            <a:srgbClr val="293267"/>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23" name="Google Shape;523;g28ccd3f6d05_0_382"/>
          <p:cNvSpPr/>
          <p:nvPr/>
        </p:nvSpPr>
        <p:spPr>
          <a:xfrm>
            <a:off x="8217850" y="5561350"/>
            <a:ext cx="1974000" cy="425400"/>
          </a:xfrm>
          <a:prstGeom prst="rect">
            <a:avLst/>
          </a:prstGeom>
          <a:solidFill>
            <a:srgbClr val="293267"/>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5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5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28ccd3f6d05_0_373"/>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g28ccd3f6d05_0_373"/>
          <p:cNvSpPr txBox="1"/>
          <p:nvPr/>
        </p:nvSpPr>
        <p:spPr>
          <a:xfrm>
            <a:off x="304800" y="341800"/>
            <a:ext cx="9801900" cy="286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600">
                <a:solidFill>
                  <a:schemeClr val="lt1"/>
                </a:solidFill>
                <a:latin typeface="Calibri"/>
                <a:ea typeface="Calibri"/>
                <a:cs typeface="Calibri"/>
                <a:sym typeface="Calibri"/>
              </a:rPr>
              <a:t>o Heart valves, papillary muscles, chordae tendinae</a:t>
            </a:r>
            <a:endParaRPr sz="36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36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36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36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a:solidFill>
                <a:schemeClr val="lt1"/>
              </a:solidFill>
              <a:latin typeface="Calibri"/>
              <a:ea typeface="Calibri"/>
              <a:cs typeface="Calibri"/>
              <a:sym typeface="Calibri"/>
            </a:endParaRPr>
          </a:p>
        </p:txBody>
      </p:sp>
      <p:sp>
        <p:nvSpPr>
          <p:cNvPr id="530" name="Google Shape;530;g28ccd3f6d05_0_373"/>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531" name="Google Shape;531;g28ccd3f6d05_0_373"/>
          <p:cNvPicPr preferRelativeResize="0"/>
          <p:nvPr/>
        </p:nvPicPr>
        <p:blipFill rotWithShape="1">
          <a:blip r:embed="rId3">
            <a:alphaModFix/>
          </a:blip>
          <a:srcRect/>
          <a:stretch/>
        </p:blipFill>
        <p:spPr>
          <a:xfrm>
            <a:off x="304800" y="6057452"/>
            <a:ext cx="580100" cy="582000"/>
          </a:xfrm>
          <a:prstGeom prst="rect">
            <a:avLst/>
          </a:prstGeom>
          <a:noFill/>
          <a:ln>
            <a:noFill/>
          </a:ln>
        </p:spPr>
      </p:pic>
      <p:pic>
        <p:nvPicPr>
          <p:cNvPr id="532" name="Google Shape;532;g28ccd3f6d05_0_373"/>
          <p:cNvPicPr preferRelativeResize="0"/>
          <p:nvPr/>
        </p:nvPicPr>
        <p:blipFill>
          <a:blip r:embed="rId4">
            <a:alphaModFix/>
          </a:blip>
          <a:stretch>
            <a:fillRect/>
          </a:stretch>
        </p:blipFill>
        <p:spPr>
          <a:xfrm>
            <a:off x="8286350" y="1460750"/>
            <a:ext cx="3905661" cy="5207575"/>
          </a:xfrm>
          <a:prstGeom prst="rect">
            <a:avLst/>
          </a:prstGeom>
          <a:noFill/>
          <a:ln>
            <a:noFill/>
          </a:ln>
        </p:spPr>
      </p:pic>
      <p:pic>
        <p:nvPicPr>
          <p:cNvPr id="533" name="Google Shape;533;g28ccd3f6d05_0_373"/>
          <p:cNvPicPr preferRelativeResize="0"/>
          <p:nvPr/>
        </p:nvPicPr>
        <p:blipFill>
          <a:blip r:embed="rId5">
            <a:alphaModFix/>
          </a:blip>
          <a:stretch>
            <a:fillRect/>
          </a:stretch>
        </p:blipFill>
        <p:spPr>
          <a:xfrm>
            <a:off x="278300" y="1460750"/>
            <a:ext cx="7858530" cy="5207575"/>
          </a:xfrm>
          <a:prstGeom prst="rect">
            <a:avLst/>
          </a:prstGeom>
          <a:noFill/>
          <a:ln>
            <a:noFill/>
          </a:ln>
        </p:spPr>
      </p:pic>
      <p:sp>
        <p:nvSpPr>
          <p:cNvPr id="534" name="Google Shape;534;g28ccd3f6d05_0_373"/>
          <p:cNvSpPr txBox="1"/>
          <p:nvPr/>
        </p:nvSpPr>
        <p:spPr>
          <a:xfrm>
            <a:off x="402175" y="5461000"/>
            <a:ext cx="15876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535" name="Google Shape;535;g28ccd3f6d05_0_373"/>
          <p:cNvSpPr/>
          <p:nvPr/>
        </p:nvSpPr>
        <p:spPr>
          <a:xfrm>
            <a:off x="152175" y="5461375"/>
            <a:ext cx="287400" cy="186000"/>
          </a:xfrm>
          <a:prstGeom prst="right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36" name="Google Shape;536;g28ccd3f6d05_0_373"/>
          <p:cNvSpPr/>
          <p:nvPr/>
        </p:nvSpPr>
        <p:spPr>
          <a:xfrm>
            <a:off x="152175" y="5038550"/>
            <a:ext cx="287400" cy="186000"/>
          </a:xfrm>
          <a:prstGeom prst="right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37" name="Google Shape;537;g28ccd3f6d05_0_373"/>
          <p:cNvSpPr/>
          <p:nvPr/>
        </p:nvSpPr>
        <p:spPr>
          <a:xfrm>
            <a:off x="7202925" y="5078125"/>
            <a:ext cx="434100" cy="186000"/>
          </a:xfrm>
          <a:prstGeom prst="left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28ccd3f6d05_0_305"/>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3" name="Google Shape;543;g28ccd3f6d05_0_305"/>
          <p:cNvSpPr txBox="1"/>
          <p:nvPr/>
        </p:nvSpPr>
        <p:spPr>
          <a:xfrm>
            <a:off x="539459" y="487956"/>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Aortic Branches </a:t>
            </a:r>
            <a:endParaRPr sz="1800" b="0" i="0" u="none" strike="noStrike" cap="none">
              <a:solidFill>
                <a:schemeClr val="dk1"/>
              </a:solidFill>
              <a:latin typeface="Calibri"/>
              <a:ea typeface="Calibri"/>
              <a:cs typeface="Calibri"/>
              <a:sym typeface="Calibri"/>
            </a:endParaRPr>
          </a:p>
        </p:txBody>
      </p:sp>
      <p:sp>
        <p:nvSpPr>
          <p:cNvPr id="544" name="Google Shape;544;g28ccd3f6d05_0_305"/>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545" name="Google Shape;545;g28ccd3f6d05_0_305"/>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546" name="Google Shape;546;g28ccd3f6d05_0_305"/>
          <p:cNvPicPr preferRelativeResize="0"/>
          <p:nvPr/>
        </p:nvPicPr>
        <p:blipFill>
          <a:blip r:embed="rId4">
            <a:alphaModFix/>
          </a:blip>
          <a:stretch>
            <a:fillRect/>
          </a:stretch>
        </p:blipFill>
        <p:spPr>
          <a:xfrm>
            <a:off x="2955650" y="1758825"/>
            <a:ext cx="6692206" cy="4155662"/>
          </a:xfrm>
          <a:prstGeom prst="rect">
            <a:avLst/>
          </a:prstGeom>
          <a:noFill/>
          <a:ln>
            <a:noFill/>
          </a:ln>
        </p:spPr>
      </p:pic>
      <p:sp>
        <p:nvSpPr>
          <p:cNvPr id="547" name="Google Shape;547;g28ccd3f6d05_0_305"/>
          <p:cNvSpPr txBox="1"/>
          <p:nvPr/>
        </p:nvSpPr>
        <p:spPr>
          <a:xfrm>
            <a:off x="476250" y="1672675"/>
            <a:ext cx="2276700" cy="96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30 second challenge to draw out aortic arch and its branches!!!</a:t>
            </a:r>
            <a:endParaRPr sz="2000">
              <a:latin typeface="Calibri"/>
              <a:ea typeface="Calibri"/>
              <a:cs typeface="Calibri"/>
              <a:sym typeface="Calibri"/>
            </a:endParaRPr>
          </a:p>
        </p:txBody>
      </p:sp>
      <p:sp>
        <p:nvSpPr>
          <p:cNvPr id="548" name="Google Shape;548;g28ccd3f6d05_0_305"/>
          <p:cNvSpPr txBox="1"/>
          <p:nvPr/>
        </p:nvSpPr>
        <p:spPr>
          <a:xfrm>
            <a:off x="9752400" y="1758825"/>
            <a:ext cx="1956600" cy="8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Calibri"/>
                <a:ea typeface="Calibri"/>
                <a:cs typeface="Calibri"/>
                <a:sym typeface="Calibri"/>
              </a:rPr>
              <a:t>At which vertebral level does the aortic arch end?</a:t>
            </a:r>
            <a:endParaRPr sz="1600">
              <a:latin typeface="Calibri"/>
              <a:ea typeface="Calibri"/>
              <a:cs typeface="Calibri"/>
              <a:sym typeface="Calibri"/>
            </a:endParaRPr>
          </a:p>
        </p:txBody>
      </p:sp>
      <p:sp>
        <p:nvSpPr>
          <p:cNvPr id="549" name="Google Shape;549;g28ccd3f6d05_0_305"/>
          <p:cNvSpPr txBox="1"/>
          <p:nvPr/>
        </p:nvSpPr>
        <p:spPr>
          <a:xfrm>
            <a:off x="9803800" y="3124800"/>
            <a:ext cx="1956600" cy="10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Calibri"/>
                <a:ea typeface="Calibri"/>
                <a:cs typeface="Calibri"/>
                <a:sym typeface="Calibri"/>
              </a:rPr>
              <a:t>What is the first branch of the aortic arch?</a:t>
            </a:r>
            <a:endParaRPr sz="1600">
              <a:latin typeface="Calibri"/>
              <a:ea typeface="Calibri"/>
              <a:cs typeface="Calibri"/>
              <a:sym typeface="Calibri"/>
            </a:endParaRPr>
          </a:p>
        </p:txBody>
      </p:sp>
      <p:sp>
        <p:nvSpPr>
          <p:cNvPr id="550" name="Google Shape;550;g28ccd3f6d05_0_305"/>
          <p:cNvSpPr txBox="1"/>
          <p:nvPr/>
        </p:nvSpPr>
        <p:spPr>
          <a:xfrm>
            <a:off x="9699250" y="2520625"/>
            <a:ext cx="1956600" cy="2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Calibri"/>
                <a:ea typeface="Calibri"/>
                <a:cs typeface="Calibri"/>
                <a:sym typeface="Calibri"/>
              </a:rPr>
              <a:t>T4- angle of Louis</a:t>
            </a:r>
            <a:endParaRPr sz="1600">
              <a:latin typeface="Calibri"/>
              <a:ea typeface="Calibri"/>
              <a:cs typeface="Calibri"/>
              <a:sym typeface="Calibri"/>
            </a:endParaRPr>
          </a:p>
        </p:txBody>
      </p:sp>
      <p:sp>
        <p:nvSpPr>
          <p:cNvPr id="551" name="Google Shape;551;g28ccd3f6d05_0_305"/>
          <p:cNvSpPr txBox="1"/>
          <p:nvPr/>
        </p:nvSpPr>
        <p:spPr>
          <a:xfrm>
            <a:off x="9850300" y="4007450"/>
            <a:ext cx="16545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Calibri"/>
                <a:ea typeface="Calibri"/>
                <a:cs typeface="Calibri"/>
                <a:sym typeface="Calibri"/>
              </a:rPr>
              <a:t>Left and Right coronary arteries</a:t>
            </a:r>
            <a:endParaRPr sz="16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28d36486c3e_0_0"/>
          <p:cNvSpPr txBox="1">
            <a:spLocks noGrp="1"/>
          </p:cNvSpPr>
          <p:nvPr>
            <p:ph type="ctrTitle"/>
          </p:nvPr>
        </p:nvSpPr>
        <p:spPr>
          <a:xfrm>
            <a:off x="1524000" y="1122375"/>
            <a:ext cx="9952800" cy="2387700"/>
          </a:xfrm>
          <a:prstGeom prst="rect">
            <a:avLst/>
          </a:prstGeom>
        </p:spPr>
        <p:txBody>
          <a:bodyPr spcFirstLastPara="1" wrap="square" lIns="91425" tIns="45700" rIns="91425" bIns="45700" anchor="b" anchorCtr="0">
            <a:normAutofit fontScale="90000"/>
          </a:bodyPr>
          <a:lstStyle/>
          <a:p>
            <a:pPr marL="0" lvl="0" indent="0" algn="ctr" rtl="0">
              <a:spcBef>
                <a:spcPts val="0"/>
              </a:spcBef>
              <a:spcAft>
                <a:spcPts val="0"/>
              </a:spcAft>
              <a:buNone/>
            </a:pPr>
            <a:r>
              <a:rPr lang="en-US"/>
              <a:t>What are the main </a:t>
            </a:r>
            <a:r>
              <a:rPr lang="en-US" b="1"/>
              <a:t>branches</a:t>
            </a:r>
            <a:r>
              <a:rPr lang="en-US"/>
              <a:t> of the left and right coronary artery?</a:t>
            </a:r>
            <a:endParaRPr/>
          </a:p>
        </p:txBody>
      </p:sp>
      <p:sp>
        <p:nvSpPr>
          <p:cNvPr id="558" name="Google Shape;558;g28d36486c3e_0_0"/>
          <p:cNvSpPr txBox="1">
            <a:spLocks noGrp="1"/>
          </p:cNvSpPr>
          <p:nvPr>
            <p:ph type="subTitle" idx="1"/>
          </p:nvPr>
        </p:nvSpPr>
        <p:spPr>
          <a:xfrm>
            <a:off x="-1625050" y="1558638"/>
            <a:ext cx="9144000" cy="1655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a:t>Quick thinking activity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28ccd3f6d05_0_296"/>
          <p:cNvSpPr/>
          <p:nvPr/>
        </p:nvSpPr>
        <p:spPr>
          <a:xfrm rot="5400065">
            <a:off x="9591029" y="1991194"/>
            <a:ext cx="2877336" cy="2181600"/>
          </a:xfrm>
          <a:prstGeom prst="irregularSeal1">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64" name="Google Shape;564;g28ccd3f6d05_0_296"/>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5" name="Google Shape;565;g28ccd3f6d05_0_296"/>
          <p:cNvSpPr txBox="1"/>
          <p:nvPr/>
        </p:nvSpPr>
        <p:spPr>
          <a:xfrm>
            <a:off x="485025" y="367575"/>
            <a:ext cx="11635500" cy="1200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US" sz="2500">
                <a:solidFill>
                  <a:schemeClr val="lt1"/>
                </a:solidFill>
              </a:rPr>
              <a:t>o </a:t>
            </a:r>
            <a:r>
              <a:rPr lang="en-US" sz="3600">
                <a:solidFill>
                  <a:schemeClr val="lt1"/>
                </a:solidFill>
              </a:rPr>
              <a:t>Coronary arteries </a:t>
            </a:r>
            <a:endParaRPr sz="3600">
              <a:solidFill>
                <a:schemeClr val="lt1"/>
              </a:solidFill>
            </a:endParaRPr>
          </a:p>
          <a:p>
            <a:pPr marL="0" marR="0" lvl="0" indent="0" algn="l" rtl="0">
              <a:lnSpc>
                <a:spcPct val="100000"/>
              </a:lnSpc>
              <a:spcBef>
                <a:spcPts val="0"/>
              </a:spcBef>
              <a:spcAft>
                <a:spcPts val="0"/>
              </a:spcAft>
              <a:buClr>
                <a:srgbClr val="000000"/>
              </a:buClr>
              <a:buSzPts val="3600"/>
              <a:buFont typeface="Arial"/>
              <a:buNone/>
            </a:pPr>
            <a:endParaRPr sz="3600">
              <a:solidFill>
                <a:schemeClr val="lt1"/>
              </a:solidFill>
              <a:latin typeface="Calibri"/>
              <a:ea typeface="Calibri"/>
              <a:cs typeface="Calibri"/>
              <a:sym typeface="Calibri"/>
            </a:endParaRPr>
          </a:p>
        </p:txBody>
      </p:sp>
      <p:sp>
        <p:nvSpPr>
          <p:cNvPr id="566" name="Google Shape;566;g28ccd3f6d05_0_296"/>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567" name="Google Shape;567;g28ccd3f6d05_0_296"/>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568" name="Google Shape;568;g28ccd3f6d05_0_296"/>
          <p:cNvPicPr preferRelativeResize="0"/>
          <p:nvPr/>
        </p:nvPicPr>
        <p:blipFill>
          <a:blip r:embed="rId4">
            <a:alphaModFix/>
          </a:blip>
          <a:stretch>
            <a:fillRect/>
          </a:stretch>
        </p:blipFill>
        <p:spPr>
          <a:xfrm>
            <a:off x="2063663" y="1382700"/>
            <a:ext cx="8064774" cy="5185400"/>
          </a:xfrm>
          <a:prstGeom prst="rect">
            <a:avLst/>
          </a:prstGeom>
          <a:noFill/>
          <a:ln>
            <a:noFill/>
          </a:ln>
        </p:spPr>
      </p:pic>
      <p:sp>
        <p:nvSpPr>
          <p:cNvPr id="569" name="Google Shape;569;g28ccd3f6d05_0_296"/>
          <p:cNvSpPr/>
          <p:nvPr/>
        </p:nvSpPr>
        <p:spPr>
          <a:xfrm>
            <a:off x="7948125" y="2225175"/>
            <a:ext cx="1749600" cy="396000"/>
          </a:xfrm>
          <a:prstGeom prst="rect">
            <a:avLst/>
          </a:prstGeom>
          <a:solidFill>
            <a:srgbClr val="2932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0" name="Google Shape;570;g28ccd3f6d05_0_296"/>
          <p:cNvSpPr/>
          <p:nvPr/>
        </p:nvSpPr>
        <p:spPr>
          <a:xfrm>
            <a:off x="7948125" y="5987263"/>
            <a:ext cx="1749600" cy="277800"/>
          </a:xfrm>
          <a:prstGeom prst="rect">
            <a:avLst/>
          </a:prstGeom>
          <a:solidFill>
            <a:srgbClr val="2932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1" name="Google Shape;571;g28ccd3f6d05_0_296"/>
          <p:cNvSpPr txBox="1"/>
          <p:nvPr/>
        </p:nvSpPr>
        <p:spPr>
          <a:xfrm>
            <a:off x="0" y="1628738"/>
            <a:ext cx="2063700" cy="1749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alibri"/>
              <a:buAutoNum type="arabicPeriod"/>
            </a:pPr>
            <a:r>
              <a:rPr lang="en-US" sz="1800">
                <a:latin typeface="Calibri"/>
                <a:ea typeface="Calibri"/>
                <a:cs typeface="Calibri"/>
                <a:sym typeface="Calibri"/>
              </a:rPr>
              <a:t>orientate the heart; surfaces, aorta, SVC, IVC, Pulmonary veins, pulmonary arteries </a:t>
            </a:r>
            <a:endParaRPr sz="1800">
              <a:latin typeface="Calibri"/>
              <a:ea typeface="Calibri"/>
              <a:cs typeface="Calibri"/>
              <a:sym typeface="Calibri"/>
            </a:endParaRPr>
          </a:p>
          <a:p>
            <a:pPr marL="457200" lvl="0" indent="-342900" algn="l" rtl="0">
              <a:spcBef>
                <a:spcPts val="0"/>
              </a:spcBef>
              <a:spcAft>
                <a:spcPts val="0"/>
              </a:spcAft>
              <a:buSzPts val="1800"/>
              <a:buFont typeface="Calibri"/>
              <a:buAutoNum type="arabicPeriod"/>
            </a:pPr>
            <a:r>
              <a:rPr lang="en-US" sz="1800">
                <a:latin typeface="Calibri"/>
                <a:ea typeface="Calibri"/>
                <a:cs typeface="Calibri"/>
                <a:sym typeface="Calibri"/>
              </a:rPr>
              <a:t>Identify the LCA and RCA</a:t>
            </a:r>
            <a:endParaRPr sz="1800">
              <a:latin typeface="Calibri"/>
              <a:ea typeface="Calibri"/>
              <a:cs typeface="Calibri"/>
              <a:sym typeface="Calibri"/>
            </a:endParaRPr>
          </a:p>
          <a:p>
            <a:pPr marL="457200" lvl="0" indent="-342900" algn="l" rtl="0">
              <a:spcBef>
                <a:spcPts val="0"/>
              </a:spcBef>
              <a:spcAft>
                <a:spcPts val="0"/>
              </a:spcAft>
              <a:buSzPts val="1800"/>
              <a:buFont typeface="Calibri"/>
              <a:buAutoNum type="arabicPeriod"/>
            </a:pPr>
            <a:r>
              <a:rPr lang="en-US" sz="1800">
                <a:latin typeface="Calibri"/>
                <a:ea typeface="Calibri"/>
                <a:cs typeface="Calibri"/>
                <a:sym typeface="Calibri"/>
              </a:rPr>
              <a:t>Identify the branches from the coronary arteries</a:t>
            </a:r>
            <a:endParaRPr sz="1800">
              <a:latin typeface="Calibri"/>
              <a:ea typeface="Calibri"/>
              <a:cs typeface="Calibri"/>
              <a:sym typeface="Calibri"/>
            </a:endParaRPr>
          </a:p>
        </p:txBody>
      </p:sp>
      <p:sp>
        <p:nvSpPr>
          <p:cNvPr id="572" name="Google Shape;572;g28ccd3f6d05_0_296"/>
          <p:cNvSpPr/>
          <p:nvPr/>
        </p:nvSpPr>
        <p:spPr>
          <a:xfrm>
            <a:off x="2390200" y="2951250"/>
            <a:ext cx="1640700" cy="277800"/>
          </a:xfrm>
          <a:prstGeom prst="rect">
            <a:avLst/>
          </a:prstGeom>
          <a:solidFill>
            <a:srgbClr val="2932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3" name="Google Shape;573;g28ccd3f6d05_0_296"/>
          <p:cNvSpPr/>
          <p:nvPr/>
        </p:nvSpPr>
        <p:spPr>
          <a:xfrm>
            <a:off x="7948125" y="1758500"/>
            <a:ext cx="1749600" cy="396000"/>
          </a:xfrm>
          <a:prstGeom prst="rect">
            <a:avLst/>
          </a:prstGeom>
          <a:solidFill>
            <a:srgbClr val="2932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4" name="Google Shape;574;g28ccd3f6d05_0_296"/>
          <p:cNvSpPr/>
          <p:nvPr/>
        </p:nvSpPr>
        <p:spPr>
          <a:xfrm>
            <a:off x="2527050" y="2364657"/>
            <a:ext cx="1749600" cy="277800"/>
          </a:xfrm>
          <a:prstGeom prst="rect">
            <a:avLst/>
          </a:prstGeom>
          <a:solidFill>
            <a:srgbClr val="2932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5" name="Google Shape;575;g28ccd3f6d05_0_296"/>
          <p:cNvSpPr/>
          <p:nvPr/>
        </p:nvSpPr>
        <p:spPr>
          <a:xfrm>
            <a:off x="2390200" y="5926500"/>
            <a:ext cx="1640700" cy="277800"/>
          </a:xfrm>
          <a:prstGeom prst="rect">
            <a:avLst/>
          </a:prstGeom>
          <a:solidFill>
            <a:srgbClr val="2932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6" name="Google Shape;576;g28ccd3f6d05_0_296"/>
          <p:cNvSpPr/>
          <p:nvPr/>
        </p:nvSpPr>
        <p:spPr>
          <a:xfrm>
            <a:off x="2527050" y="1538788"/>
            <a:ext cx="1749600" cy="517200"/>
          </a:xfrm>
          <a:prstGeom prst="rect">
            <a:avLst/>
          </a:prstGeom>
          <a:solidFill>
            <a:srgbClr val="2932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7" name="Google Shape;577;g28ccd3f6d05_0_296"/>
          <p:cNvSpPr/>
          <p:nvPr/>
        </p:nvSpPr>
        <p:spPr>
          <a:xfrm>
            <a:off x="2281288" y="3438925"/>
            <a:ext cx="1749600" cy="656100"/>
          </a:xfrm>
          <a:prstGeom prst="rect">
            <a:avLst/>
          </a:prstGeom>
          <a:solidFill>
            <a:srgbClr val="2932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8" name="Google Shape;578;g28ccd3f6d05_0_296"/>
          <p:cNvSpPr/>
          <p:nvPr/>
        </p:nvSpPr>
        <p:spPr>
          <a:xfrm>
            <a:off x="8089650" y="2781925"/>
            <a:ext cx="1749600" cy="396000"/>
          </a:xfrm>
          <a:prstGeom prst="rect">
            <a:avLst/>
          </a:prstGeom>
          <a:solidFill>
            <a:srgbClr val="2932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9" name="Google Shape;579;g28ccd3f6d05_0_296"/>
          <p:cNvSpPr/>
          <p:nvPr/>
        </p:nvSpPr>
        <p:spPr>
          <a:xfrm>
            <a:off x="8089650" y="3356953"/>
            <a:ext cx="1749600" cy="847200"/>
          </a:xfrm>
          <a:prstGeom prst="rect">
            <a:avLst/>
          </a:prstGeom>
          <a:solidFill>
            <a:srgbClr val="2932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80" name="Google Shape;580;g28ccd3f6d05_0_296"/>
          <p:cNvSpPr/>
          <p:nvPr/>
        </p:nvSpPr>
        <p:spPr>
          <a:xfrm>
            <a:off x="8089650" y="4325350"/>
            <a:ext cx="1749600" cy="396000"/>
          </a:xfrm>
          <a:prstGeom prst="rect">
            <a:avLst/>
          </a:prstGeom>
          <a:solidFill>
            <a:srgbClr val="2932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81" name="Google Shape;581;g28ccd3f6d05_0_296"/>
          <p:cNvSpPr/>
          <p:nvPr/>
        </p:nvSpPr>
        <p:spPr>
          <a:xfrm>
            <a:off x="8089650" y="4837110"/>
            <a:ext cx="1749600" cy="517200"/>
          </a:xfrm>
          <a:prstGeom prst="rect">
            <a:avLst/>
          </a:prstGeom>
          <a:solidFill>
            <a:srgbClr val="2932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82" name="Google Shape;582;g28ccd3f6d05_0_296"/>
          <p:cNvSpPr/>
          <p:nvPr/>
        </p:nvSpPr>
        <p:spPr>
          <a:xfrm>
            <a:off x="8089650" y="5406600"/>
            <a:ext cx="1749600" cy="517200"/>
          </a:xfrm>
          <a:prstGeom prst="rect">
            <a:avLst/>
          </a:prstGeom>
          <a:solidFill>
            <a:srgbClr val="2932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83" name="Google Shape;583;g28ccd3f6d05_0_296"/>
          <p:cNvSpPr/>
          <p:nvPr/>
        </p:nvSpPr>
        <p:spPr>
          <a:xfrm>
            <a:off x="2335750" y="5118350"/>
            <a:ext cx="1749600" cy="656100"/>
          </a:xfrm>
          <a:prstGeom prst="rect">
            <a:avLst/>
          </a:prstGeom>
          <a:solidFill>
            <a:srgbClr val="2932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84" name="Google Shape;584;g28ccd3f6d05_0_296"/>
          <p:cNvSpPr/>
          <p:nvPr/>
        </p:nvSpPr>
        <p:spPr>
          <a:xfrm>
            <a:off x="2146000" y="4278638"/>
            <a:ext cx="1749600" cy="656100"/>
          </a:xfrm>
          <a:prstGeom prst="rect">
            <a:avLst/>
          </a:prstGeom>
          <a:solidFill>
            <a:srgbClr val="2932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85" name="Google Shape;585;g28ccd3f6d05_0_296"/>
          <p:cNvSpPr txBox="1"/>
          <p:nvPr/>
        </p:nvSpPr>
        <p:spPr>
          <a:xfrm>
            <a:off x="10301000" y="2043400"/>
            <a:ext cx="2001300" cy="23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293267"/>
                </a:solidFill>
                <a:latin typeface="Calibri"/>
                <a:ea typeface="Calibri"/>
                <a:cs typeface="Calibri"/>
                <a:sym typeface="Calibri"/>
              </a:rPr>
              <a:t>When thinking about coronary arteries think about their purpose and which teroties they supply!</a:t>
            </a:r>
            <a:endParaRPr sz="1800">
              <a:solidFill>
                <a:srgbClr val="293267"/>
              </a:solidFill>
              <a:latin typeface="Calibri"/>
              <a:ea typeface="Calibri"/>
              <a:cs typeface="Calibri"/>
              <a:sym typeface="Calibri"/>
            </a:endParaRPr>
          </a:p>
          <a:p>
            <a:pPr marL="0" lvl="0" indent="0" algn="l" rtl="0">
              <a:spcBef>
                <a:spcPts val="0"/>
              </a:spcBef>
              <a:spcAft>
                <a:spcPts val="0"/>
              </a:spcAft>
              <a:buNone/>
            </a:pPr>
            <a:endParaRPr sz="1800">
              <a:solidFill>
                <a:srgbClr val="293267"/>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7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7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7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6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7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7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7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7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7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7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8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58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58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8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58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6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28d36486c3e_0_25"/>
          <p:cNvSpPr txBox="1">
            <a:spLocks noGrp="1"/>
          </p:cNvSpPr>
          <p:nvPr>
            <p:ph type="body" idx="1"/>
          </p:nvPr>
        </p:nvSpPr>
        <p:spPr>
          <a:xfrm>
            <a:off x="8299625" y="1558675"/>
            <a:ext cx="3892500" cy="4054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2000"/>
              <a:t>Left coronary artery: </a:t>
            </a:r>
            <a:endParaRPr sz="2000"/>
          </a:p>
          <a:p>
            <a:pPr marL="457200" lvl="0" indent="-355600" algn="l" rtl="0">
              <a:lnSpc>
                <a:spcPct val="90000"/>
              </a:lnSpc>
              <a:spcBef>
                <a:spcPts val="0"/>
              </a:spcBef>
              <a:spcAft>
                <a:spcPts val="0"/>
              </a:spcAft>
              <a:buSzPts val="2000"/>
              <a:buChar char="-"/>
            </a:pPr>
            <a:r>
              <a:rPr lang="en-US" sz="2000"/>
              <a:t>LAD</a:t>
            </a:r>
            <a:endParaRPr sz="2000"/>
          </a:p>
          <a:p>
            <a:pPr marL="457200" lvl="0" indent="-355600" algn="l" rtl="0">
              <a:lnSpc>
                <a:spcPct val="90000"/>
              </a:lnSpc>
              <a:spcBef>
                <a:spcPts val="0"/>
              </a:spcBef>
              <a:spcAft>
                <a:spcPts val="0"/>
              </a:spcAft>
              <a:buSzPts val="2000"/>
              <a:buChar char="-"/>
            </a:pPr>
            <a:r>
              <a:rPr lang="en-US" sz="2000"/>
              <a:t>Circumflex</a:t>
            </a:r>
            <a:endParaRPr sz="2000"/>
          </a:p>
          <a:p>
            <a:pPr marL="0" lvl="0" indent="0" algn="l" rtl="0">
              <a:lnSpc>
                <a:spcPct val="90000"/>
              </a:lnSpc>
              <a:spcBef>
                <a:spcPts val="0"/>
              </a:spcBef>
              <a:spcAft>
                <a:spcPts val="0"/>
              </a:spcAft>
              <a:buNone/>
            </a:pPr>
            <a:endParaRPr sz="2000"/>
          </a:p>
          <a:p>
            <a:pPr marL="0" lvl="0" indent="0" algn="l" rtl="0">
              <a:lnSpc>
                <a:spcPct val="90000"/>
              </a:lnSpc>
              <a:spcBef>
                <a:spcPts val="0"/>
              </a:spcBef>
              <a:spcAft>
                <a:spcPts val="0"/>
              </a:spcAft>
              <a:buNone/>
            </a:pPr>
            <a:r>
              <a:rPr lang="en-US" sz="2000" b="1"/>
              <a:t>LAD</a:t>
            </a:r>
            <a:r>
              <a:rPr lang="en-US" sz="2000"/>
              <a:t>= </a:t>
            </a:r>
            <a:r>
              <a:rPr lang="en-US" sz="1700"/>
              <a:t>anterior 2/3rd interventricular septum, Right and Left ventricle </a:t>
            </a:r>
            <a:endParaRPr sz="1700"/>
          </a:p>
          <a:p>
            <a:pPr marL="0" lvl="0" indent="0" algn="l" rtl="0">
              <a:lnSpc>
                <a:spcPct val="90000"/>
              </a:lnSpc>
              <a:spcBef>
                <a:spcPts val="0"/>
              </a:spcBef>
              <a:spcAft>
                <a:spcPts val="0"/>
              </a:spcAft>
              <a:buNone/>
            </a:pPr>
            <a:r>
              <a:rPr lang="en-US" sz="2000" b="1"/>
              <a:t>L Cx</a:t>
            </a:r>
            <a:r>
              <a:rPr lang="en-US" sz="2000"/>
              <a:t>= </a:t>
            </a:r>
            <a:r>
              <a:rPr lang="en-US" sz="1700"/>
              <a:t>L atrium, L ventricle</a:t>
            </a:r>
            <a:endParaRPr sz="1700"/>
          </a:p>
          <a:p>
            <a:pPr marL="0" lvl="0" indent="0" algn="l" rtl="0">
              <a:lnSpc>
                <a:spcPct val="90000"/>
              </a:lnSpc>
              <a:spcBef>
                <a:spcPts val="0"/>
              </a:spcBef>
              <a:spcAft>
                <a:spcPts val="0"/>
              </a:spcAft>
              <a:buNone/>
            </a:pPr>
            <a:r>
              <a:rPr lang="en-US" sz="2000" b="1"/>
              <a:t>L Marginal</a:t>
            </a:r>
            <a:r>
              <a:rPr lang="en-US" sz="2000"/>
              <a:t>= </a:t>
            </a:r>
            <a:r>
              <a:rPr lang="en-US" sz="1700"/>
              <a:t>L ventricle  </a:t>
            </a:r>
            <a:endParaRPr sz="1700"/>
          </a:p>
          <a:p>
            <a:pPr marL="0" lvl="0" indent="0" algn="l" rtl="0">
              <a:lnSpc>
                <a:spcPct val="90000"/>
              </a:lnSpc>
              <a:spcBef>
                <a:spcPts val="0"/>
              </a:spcBef>
              <a:spcAft>
                <a:spcPts val="0"/>
              </a:spcAft>
              <a:buNone/>
            </a:pPr>
            <a:endParaRPr sz="1500"/>
          </a:p>
          <a:p>
            <a:pPr marL="342900" lvl="0" indent="0" algn="l" rtl="0">
              <a:lnSpc>
                <a:spcPct val="90000"/>
              </a:lnSpc>
              <a:spcBef>
                <a:spcPts val="0"/>
              </a:spcBef>
              <a:spcAft>
                <a:spcPts val="0"/>
              </a:spcAft>
              <a:buClr>
                <a:schemeClr val="dk1"/>
              </a:buClr>
              <a:buSzPts val="2800"/>
              <a:buNone/>
            </a:pPr>
            <a:endParaRPr sz="1500"/>
          </a:p>
          <a:p>
            <a:pPr marL="342900" lvl="0" indent="0" algn="l" rtl="0">
              <a:lnSpc>
                <a:spcPct val="90000"/>
              </a:lnSpc>
              <a:spcBef>
                <a:spcPts val="0"/>
              </a:spcBef>
              <a:spcAft>
                <a:spcPts val="0"/>
              </a:spcAft>
              <a:buClr>
                <a:schemeClr val="dk1"/>
              </a:buClr>
              <a:buSzPts val="2800"/>
              <a:buNone/>
            </a:pPr>
            <a:endParaRPr sz="1500"/>
          </a:p>
        </p:txBody>
      </p:sp>
      <p:sp>
        <p:nvSpPr>
          <p:cNvPr id="591" name="Google Shape;591;g28d36486c3e_0_25"/>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2" name="Google Shape;592;g28d36486c3e_0_25"/>
          <p:cNvSpPr txBox="1"/>
          <p:nvPr/>
        </p:nvSpPr>
        <p:spPr>
          <a:xfrm>
            <a:off x="278250" y="239700"/>
            <a:ext cx="11635500" cy="1200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US" sz="2500">
                <a:solidFill>
                  <a:schemeClr val="lt1"/>
                </a:solidFill>
              </a:rPr>
              <a:t>o </a:t>
            </a:r>
            <a:r>
              <a:rPr lang="en-US" sz="3600">
                <a:solidFill>
                  <a:schemeClr val="lt1"/>
                </a:solidFill>
              </a:rPr>
              <a:t>Coronary arteries and their supply territories</a:t>
            </a:r>
            <a:endParaRPr sz="3600">
              <a:solidFill>
                <a:schemeClr val="lt1"/>
              </a:solidFill>
            </a:endParaRPr>
          </a:p>
          <a:p>
            <a:pPr marL="0" marR="0" lvl="0" indent="0" algn="l" rtl="0">
              <a:lnSpc>
                <a:spcPct val="100000"/>
              </a:lnSpc>
              <a:spcBef>
                <a:spcPts val="0"/>
              </a:spcBef>
              <a:spcAft>
                <a:spcPts val="0"/>
              </a:spcAft>
              <a:buClr>
                <a:srgbClr val="000000"/>
              </a:buClr>
              <a:buSzPts val="3600"/>
              <a:buFont typeface="Arial"/>
              <a:buNone/>
            </a:pPr>
            <a:endParaRPr sz="3600">
              <a:solidFill>
                <a:schemeClr val="lt1"/>
              </a:solidFill>
              <a:latin typeface="Calibri"/>
              <a:ea typeface="Calibri"/>
              <a:cs typeface="Calibri"/>
              <a:sym typeface="Calibri"/>
            </a:endParaRPr>
          </a:p>
        </p:txBody>
      </p:sp>
      <p:sp>
        <p:nvSpPr>
          <p:cNvPr id="593" name="Google Shape;593;g28d36486c3e_0_25"/>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594" name="Google Shape;594;g28d36486c3e_0_25"/>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595" name="Google Shape;595;g28d36486c3e_0_25"/>
          <p:cNvPicPr preferRelativeResize="0"/>
          <p:nvPr/>
        </p:nvPicPr>
        <p:blipFill>
          <a:blip r:embed="rId4">
            <a:alphaModFix/>
          </a:blip>
          <a:stretch>
            <a:fillRect/>
          </a:stretch>
        </p:blipFill>
        <p:spPr>
          <a:xfrm>
            <a:off x="2369975" y="1432325"/>
            <a:ext cx="6210771" cy="3993350"/>
          </a:xfrm>
          <a:prstGeom prst="rect">
            <a:avLst/>
          </a:prstGeom>
          <a:noFill/>
          <a:ln>
            <a:noFill/>
          </a:ln>
        </p:spPr>
      </p:pic>
      <p:sp>
        <p:nvSpPr>
          <p:cNvPr id="596" name="Google Shape;596;g28d36486c3e_0_25"/>
          <p:cNvSpPr txBox="1"/>
          <p:nvPr/>
        </p:nvSpPr>
        <p:spPr>
          <a:xfrm>
            <a:off x="209950" y="1651525"/>
            <a:ext cx="2771100" cy="24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latin typeface="Calibri"/>
                <a:ea typeface="Calibri"/>
                <a:cs typeface="Calibri"/>
                <a:sym typeface="Calibri"/>
              </a:rPr>
              <a:t>Right Coronary artery</a:t>
            </a:r>
            <a:r>
              <a:rPr lang="en-US" sz="2000">
                <a:latin typeface="Calibri"/>
                <a:ea typeface="Calibri"/>
                <a:cs typeface="Calibri"/>
                <a:sym typeface="Calibri"/>
              </a:rPr>
              <a:t>= </a:t>
            </a:r>
            <a:endParaRPr sz="2000">
              <a:latin typeface="Calibri"/>
              <a:ea typeface="Calibri"/>
              <a:cs typeface="Calibri"/>
              <a:sym typeface="Calibri"/>
            </a:endParaRPr>
          </a:p>
          <a:p>
            <a:pPr marL="0" lvl="0" indent="0" algn="l" rtl="0">
              <a:spcBef>
                <a:spcPts val="0"/>
              </a:spcBef>
              <a:spcAft>
                <a:spcPts val="0"/>
              </a:spcAft>
              <a:buNone/>
            </a:pPr>
            <a:r>
              <a:rPr lang="en-US" sz="1700">
                <a:latin typeface="Calibri"/>
                <a:ea typeface="Calibri"/>
                <a:cs typeface="Calibri"/>
                <a:sym typeface="Calibri"/>
              </a:rPr>
              <a:t>R atrium and R ventricle</a:t>
            </a:r>
            <a:endParaRPr sz="1700">
              <a:latin typeface="Calibri"/>
              <a:ea typeface="Calibri"/>
              <a:cs typeface="Calibri"/>
              <a:sym typeface="Calibri"/>
            </a:endParaRPr>
          </a:p>
          <a:p>
            <a:pPr marL="0" lvl="0" indent="0" algn="l" rtl="0">
              <a:spcBef>
                <a:spcPts val="0"/>
              </a:spcBef>
              <a:spcAft>
                <a:spcPts val="0"/>
              </a:spcAft>
              <a:buNone/>
            </a:pPr>
            <a:r>
              <a:rPr lang="en-US" sz="2000" b="1">
                <a:latin typeface="Calibri"/>
                <a:ea typeface="Calibri"/>
                <a:cs typeface="Calibri"/>
                <a:sym typeface="Calibri"/>
              </a:rPr>
              <a:t>R marginal</a:t>
            </a:r>
            <a:r>
              <a:rPr lang="en-US" sz="2000">
                <a:latin typeface="Calibri"/>
                <a:ea typeface="Calibri"/>
                <a:cs typeface="Calibri"/>
                <a:sym typeface="Calibri"/>
              </a:rPr>
              <a:t>= </a:t>
            </a:r>
            <a:r>
              <a:rPr lang="en-US" sz="1700">
                <a:latin typeface="Calibri"/>
                <a:ea typeface="Calibri"/>
                <a:cs typeface="Calibri"/>
                <a:sym typeface="Calibri"/>
              </a:rPr>
              <a:t>R ventricle and apex of heart </a:t>
            </a:r>
            <a:endParaRPr sz="1700">
              <a:latin typeface="Calibri"/>
              <a:ea typeface="Calibri"/>
              <a:cs typeface="Calibri"/>
              <a:sym typeface="Calibri"/>
            </a:endParaRPr>
          </a:p>
          <a:p>
            <a:pPr marL="0" lvl="0" indent="0" algn="l" rtl="0">
              <a:spcBef>
                <a:spcPts val="0"/>
              </a:spcBef>
              <a:spcAft>
                <a:spcPts val="0"/>
              </a:spcAft>
              <a:buNone/>
            </a:pPr>
            <a:r>
              <a:rPr lang="en-US" sz="2000" b="1">
                <a:latin typeface="Calibri"/>
                <a:ea typeface="Calibri"/>
                <a:cs typeface="Calibri"/>
                <a:sym typeface="Calibri"/>
              </a:rPr>
              <a:t>PIV= </a:t>
            </a:r>
            <a:r>
              <a:rPr lang="en-US" sz="1700">
                <a:latin typeface="Calibri"/>
                <a:ea typeface="Calibri"/>
                <a:cs typeface="Calibri"/>
                <a:sym typeface="Calibri"/>
              </a:rPr>
              <a:t>posterior ⅓ interventricular septum </a:t>
            </a:r>
            <a:endParaRPr sz="1700">
              <a:latin typeface="Calibri"/>
              <a:ea typeface="Calibri"/>
              <a:cs typeface="Calibri"/>
              <a:sym typeface="Calibri"/>
            </a:endParaRPr>
          </a:p>
          <a:p>
            <a:pPr marL="0" lvl="0" indent="0" algn="l" rtl="0">
              <a:spcBef>
                <a:spcPts val="0"/>
              </a:spcBef>
              <a:spcAft>
                <a:spcPts val="0"/>
              </a:spcAft>
              <a:buNone/>
            </a:pPr>
            <a:r>
              <a:rPr lang="en-US" sz="1700">
                <a:latin typeface="Calibri"/>
                <a:ea typeface="Calibri"/>
                <a:cs typeface="Calibri"/>
                <a:sym typeface="Calibri"/>
              </a:rPr>
              <a:t>and AV node</a:t>
            </a:r>
            <a:endParaRPr sz="17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28ccd3f6d05_0_287"/>
          <p:cNvSpPr txBox="1">
            <a:spLocks noGrp="1"/>
          </p:cNvSpPr>
          <p:nvPr>
            <p:ph type="body" idx="1"/>
          </p:nvPr>
        </p:nvSpPr>
        <p:spPr>
          <a:xfrm>
            <a:off x="78950" y="1600200"/>
            <a:ext cx="11635500" cy="4526100"/>
          </a:xfrm>
          <a:prstGeom prst="rect">
            <a:avLst/>
          </a:prstGeom>
          <a:noFill/>
          <a:ln>
            <a:noFill/>
          </a:ln>
        </p:spPr>
        <p:txBody>
          <a:bodyPr spcFirstLastPara="1" wrap="square" lIns="91425" tIns="91425" rIns="91425" bIns="91425" anchor="t" anchorCtr="0">
            <a:noAutofit/>
          </a:bodyPr>
          <a:lstStyle/>
          <a:p>
            <a:pPr marL="342900" lvl="0" indent="0" algn="l" rtl="0">
              <a:lnSpc>
                <a:spcPct val="90000"/>
              </a:lnSpc>
              <a:spcBef>
                <a:spcPts val="0"/>
              </a:spcBef>
              <a:spcAft>
                <a:spcPts val="0"/>
              </a:spcAft>
              <a:buClr>
                <a:schemeClr val="dk1"/>
              </a:buClr>
              <a:buSzPts val="2800"/>
              <a:buNone/>
            </a:pPr>
            <a:r>
              <a:rPr lang="en-US"/>
              <a:t>Dominance of the heart is determined by whether the LCA or RCA supply the PIV artery, which runs along the posterior interventricular sulcus to the apex of the heart. </a:t>
            </a:r>
            <a:endParaRPr/>
          </a:p>
        </p:txBody>
      </p:sp>
      <p:sp>
        <p:nvSpPr>
          <p:cNvPr id="602" name="Google Shape;602;g28ccd3f6d05_0_287"/>
          <p:cNvSpPr txBox="1">
            <a:spLocks noGrp="1"/>
          </p:cNvSpPr>
          <p:nvPr>
            <p:ph type="body" idx="2"/>
          </p:nvPr>
        </p:nvSpPr>
        <p:spPr>
          <a:xfrm>
            <a:off x="78950" y="3055775"/>
            <a:ext cx="5788200" cy="4526100"/>
          </a:xfrm>
          <a:prstGeom prst="rect">
            <a:avLst/>
          </a:prstGeom>
          <a:noFill/>
          <a:ln>
            <a:noFill/>
          </a:ln>
        </p:spPr>
        <p:txBody>
          <a:bodyPr spcFirstLastPara="1" wrap="square" lIns="91425" tIns="91425" rIns="91425" bIns="91425" anchor="t" anchorCtr="0">
            <a:noAutofit/>
          </a:bodyPr>
          <a:lstStyle/>
          <a:p>
            <a:pPr marL="342900" lvl="0" indent="0" algn="l" rtl="0">
              <a:lnSpc>
                <a:spcPct val="90000"/>
              </a:lnSpc>
              <a:spcBef>
                <a:spcPts val="0"/>
              </a:spcBef>
              <a:spcAft>
                <a:spcPts val="0"/>
              </a:spcAft>
              <a:buClr>
                <a:schemeClr val="dk1"/>
              </a:buClr>
              <a:buSzPts val="2800"/>
              <a:buNone/>
            </a:pPr>
            <a:r>
              <a:rPr lang="en-US"/>
              <a:t>RCA only in 70% of people</a:t>
            </a:r>
            <a:endParaRPr/>
          </a:p>
          <a:p>
            <a:pPr marL="342900" lvl="0" indent="0" algn="l" rtl="0">
              <a:lnSpc>
                <a:spcPct val="90000"/>
              </a:lnSpc>
              <a:spcBef>
                <a:spcPts val="0"/>
              </a:spcBef>
              <a:spcAft>
                <a:spcPts val="0"/>
              </a:spcAft>
              <a:buClr>
                <a:schemeClr val="dk1"/>
              </a:buClr>
              <a:buSzPts val="2800"/>
              <a:buNone/>
            </a:pPr>
            <a:r>
              <a:rPr lang="en-US"/>
              <a:t>LCA only in 10% of people</a:t>
            </a:r>
            <a:endParaRPr/>
          </a:p>
          <a:p>
            <a:pPr marL="342900" lvl="0" indent="0" algn="l" rtl="0">
              <a:lnSpc>
                <a:spcPct val="90000"/>
              </a:lnSpc>
              <a:spcBef>
                <a:spcPts val="0"/>
              </a:spcBef>
              <a:spcAft>
                <a:spcPts val="0"/>
              </a:spcAft>
              <a:buClr>
                <a:schemeClr val="dk1"/>
              </a:buClr>
              <a:buSzPts val="2800"/>
              <a:buNone/>
            </a:pPr>
            <a:r>
              <a:rPr lang="en-US"/>
              <a:t>RCA and LCA in 20% people </a:t>
            </a:r>
            <a:endParaRPr/>
          </a:p>
        </p:txBody>
      </p:sp>
      <p:sp>
        <p:nvSpPr>
          <p:cNvPr id="603" name="Google Shape;603;g28ccd3f6d05_0_287"/>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4" name="Google Shape;604;g28ccd3f6d05_0_287"/>
          <p:cNvSpPr txBox="1"/>
          <p:nvPr/>
        </p:nvSpPr>
        <p:spPr>
          <a:xfrm>
            <a:off x="811771" y="449700"/>
            <a:ext cx="6594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Dominance </a:t>
            </a:r>
            <a:endParaRPr sz="1800" b="0" i="0" u="none" strike="noStrike" cap="none">
              <a:solidFill>
                <a:schemeClr val="dk1"/>
              </a:solidFill>
              <a:latin typeface="Calibri"/>
              <a:ea typeface="Calibri"/>
              <a:cs typeface="Calibri"/>
              <a:sym typeface="Calibri"/>
            </a:endParaRPr>
          </a:p>
        </p:txBody>
      </p:sp>
      <p:sp>
        <p:nvSpPr>
          <p:cNvPr id="605" name="Google Shape;605;g28ccd3f6d05_0_287"/>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606" name="Google Shape;606;g28ccd3f6d05_0_287"/>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607" name="Google Shape;607;g28ccd3f6d05_0_287"/>
          <p:cNvPicPr preferRelativeResize="0"/>
          <p:nvPr/>
        </p:nvPicPr>
        <p:blipFill>
          <a:blip r:embed="rId4">
            <a:alphaModFix/>
          </a:blip>
          <a:stretch>
            <a:fillRect/>
          </a:stretch>
        </p:blipFill>
        <p:spPr>
          <a:xfrm>
            <a:off x="7185350" y="2474950"/>
            <a:ext cx="3794449" cy="3794450"/>
          </a:xfrm>
          <a:prstGeom prst="rect">
            <a:avLst/>
          </a:prstGeom>
          <a:noFill/>
          <a:ln>
            <a:noFill/>
          </a:ln>
        </p:spPr>
      </p:pic>
      <p:sp>
        <p:nvSpPr>
          <p:cNvPr id="608" name="Google Shape;608;g28ccd3f6d05_0_287"/>
          <p:cNvSpPr/>
          <p:nvPr/>
        </p:nvSpPr>
        <p:spPr>
          <a:xfrm>
            <a:off x="2253350" y="3219050"/>
            <a:ext cx="587700" cy="2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09" name="Google Shape;609;g28ccd3f6d05_0_287"/>
          <p:cNvSpPr/>
          <p:nvPr/>
        </p:nvSpPr>
        <p:spPr>
          <a:xfrm>
            <a:off x="2253350" y="3623150"/>
            <a:ext cx="587700" cy="2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10" name="Google Shape;610;g28ccd3f6d05_0_287"/>
          <p:cNvSpPr/>
          <p:nvPr/>
        </p:nvSpPr>
        <p:spPr>
          <a:xfrm>
            <a:off x="2762675" y="4027250"/>
            <a:ext cx="587700" cy="2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11" name="Google Shape;611;g28ccd3f6d05_0_287"/>
          <p:cNvSpPr txBox="1"/>
          <p:nvPr/>
        </p:nvSpPr>
        <p:spPr>
          <a:xfrm>
            <a:off x="550600" y="4955450"/>
            <a:ext cx="54903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0000FF"/>
                </a:solidFill>
                <a:latin typeface="Calibri"/>
                <a:ea typeface="Calibri"/>
                <a:cs typeface="Calibri"/>
                <a:sym typeface="Calibri"/>
              </a:rPr>
              <a:t>What % of people does the RCA supply the PIV artery?</a:t>
            </a:r>
            <a:endParaRPr sz="1800">
              <a:solidFill>
                <a:srgbClr val="0000FF"/>
              </a:solidFill>
              <a:latin typeface="Calibri"/>
              <a:ea typeface="Calibri"/>
              <a:cs typeface="Calibri"/>
              <a:sym typeface="Calibri"/>
            </a:endParaRPr>
          </a:p>
        </p:txBody>
      </p:sp>
      <p:sp>
        <p:nvSpPr>
          <p:cNvPr id="612" name="Google Shape;612;g28ccd3f6d05_0_287"/>
          <p:cNvSpPr txBox="1"/>
          <p:nvPr/>
        </p:nvSpPr>
        <p:spPr>
          <a:xfrm>
            <a:off x="1328025" y="5333200"/>
            <a:ext cx="12900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00"/>
                </a:highlight>
                <a:latin typeface="Calibri"/>
                <a:ea typeface="Calibri"/>
                <a:cs typeface="Calibri"/>
                <a:sym typeface="Calibri"/>
              </a:rPr>
              <a:t>90%</a:t>
            </a:r>
            <a:endParaRPr sz="1800">
              <a:highlight>
                <a:srgbClr val="FFFF00"/>
              </a:highlight>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0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0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28d36486c3e_0_73"/>
          <p:cNvSpPr/>
          <p:nvPr/>
        </p:nvSpPr>
        <p:spPr>
          <a:xfrm>
            <a:off x="293925" y="3596950"/>
            <a:ext cx="3149075" cy="2015925"/>
          </a:xfrm>
          <a:prstGeom prst="flowChartProcess">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18" name="Google Shape;618;g28d36486c3e_0_73"/>
          <p:cNvSpPr txBox="1">
            <a:spLocks noGrp="1"/>
          </p:cNvSpPr>
          <p:nvPr>
            <p:ph type="body" idx="1"/>
          </p:nvPr>
        </p:nvSpPr>
        <p:spPr>
          <a:xfrm>
            <a:off x="53963" y="1460250"/>
            <a:ext cx="11635500" cy="1576800"/>
          </a:xfrm>
          <a:prstGeom prst="rect">
            <a:avLst/>
          </a:prstGeom>
          <a:noFill/>
          <a:ln>
            <a:noFill/>
          </a:ln>
        </p:spPr>
        <p:txBody>
          <a:bodyPr spcFirstLastPara="1" wrap="square" lIns="91425" tIns="91425" rIns="91425" bIns="91425" anchor="t" anchorCtr="0">
            <a:noAutofit/>
          </a:bodyPr>
          <a:lstStyle/>
          <a:p>
            <a:pPr marL="342900" lvl="0" indent="0" algn="l" rtl="0">
              <a:lnSpc>
                <a:spcPct val="90000"/>
              </a:lnSpc>
              <a:spcBef>
                <a:spcPts val="0"/>
              </a:spcBef>
              <a:spcAft>
                <a:spcPts val="0"/>
              </a:spcAft>
              <a:buClr>
                <a:schemeClr val="dk1"/>
              </a:buClr>
              <a:buSzPts val="2800"/>
              <a:buNone/>
            </a:pPr>
            <a:r>
              <a:rPr lang="en-US" b="1"/>
              <a:t>SAN:</a:t>
            </a:r>
            <a:endParaRPr b="1"/>
          </a:p>
          <a:p>
            <a:pPr marL="342900" lvl="0" indent="0" algn="l" rtl="0">
              <a:lnSpc>
                <a:spcPct val="90000"/>
              </a:lnSpc>
              <a:spcBef>
                <a:spcPts val="0"/>
              </a:spcBef>
              <a:spcAft>
                <a:spcPts val="0"/>
              </a:spcAft>
              <a:buClr>
                <a:schemeClr val="dk1"/>
              </a:buClr>
              <a:buSzPts val="2800"/>
              <a:buNone/>
            </a:pPr>
            <a:r>
              <a:rPr lang="en-US"/>
              <a:t>60% of people=RCA</a:t>
            </a:r>
            <a:endParaRPr/>
          </a:p>
          <a:p>
            <a:pPr marL="342900" lvl="0" indent="0" algn="l" rtl="0">
              <a:lnSpc>
                <a:spcPct val="90000"/>
              </a:lnSpc>
              <a:spcBef>
                <a:spcPts val="0"/>
              </a:spcBef>
              <a:spcAft>
                <a:spcPts val="0"/>
              </a:spcAft>
              <a:buClr>
                <a:schemeClr val="dk1"/>
              </a:buClr>
              <a:buSzPts val="2800"/>
              <a:buNone/>
            </a:pPr>
            <a:r>
              <a:rPr lang="en-US"/>
              <a:t>40% of people=LCA</a:t>
            </a:r>
            <a:endParaRPr/>
          </a:p>
        </p:txBody>
      </p:sp>
      <p:sp>
        <p:nvSpPr>
          <p:cNvPr id="619" name="Google Shape;619;g28d36486c3e_0_73"/>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0" name="Google Shape;620;g28d36486c3e_0_73"/>
          <p:cNvSpPr txBox="1"/>
          <p:nvPr/>
        </p:nvSpPr>
        <p:spPr>
          <a:xfrm>
            <a:off x="811771" y="449700"/>
            <a:ext cx="6594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Conducting System</a:t>
            </a:r>
            <a:endParaRPr sz="1800" b="0" i="0" u="none" strike="noStrike" cap="none">
              <a:solidFill>
                <a:schemeClr val="dk1"/>
              </a:solidFill>
              <a:latin typeface="Calibri"/>
              <a:ea typeface="Calibri"/>
              <a:cs typeface="Calibri"/>
              <a:sym typeface="Calibri"/>
            </a:endParaRPr>
          </a:p>
        </p:txBody>
      </p:sp>
      <p:sp>
        <p:nvSpPr>
          <p:cNvPr id="621" name="Google Shape;621;g28d36486c3e_0_73"/>
          <p:cNvSpPr txBox="1"/>
          <p:nvPr/>
        </p:nvSpPr>
        <p:spPr>
          <a:xfrm>
            <a:off x="1015754" y="6172763"/>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622" name="Google Shape;622;g28d36486c3e_0_73"/>
          <p:cNvPicPr preferRelativeResize="0"/>
          <p:nvPr/>
        </p:nvPicPr>
        <p:blipFill rotWithShape="1">
          <a:blip r:embed="rId3">
            <a:alphaModFix/>
          </a:blip>
          <a:srcRect/>
          <a:stretch/>
        </p:blipFill>
        <p:spPr>
          <a:xfrm>
            <a:off x="304800" y="5892799"/>
            <a:ext cx="710950" cy="713275"/>
          </a:xfrm>
          <a:prstGeom prst="rect">
            <a:avLst/>
          </a:prstGeom>
          <a:noFill/>
          <a:ln>
            <a:noFill/>
          </a:ln>
        </p:spPr>
      </p:pic>
      <p:pic>
        <p:nvPicPr>
          <p:cNvPr id="623" name="Google Shape;623;g28d36486c3e_0_73"/>
          <p:cNvPicPr preferRelativeResize="0"/>
          <p:nvPr/>
        </p:nvPicPr>
        <p:blipFill>
          <a:blip r:embed="rId4">
            <a:alphaModFix/>
          </a:blip>
          <a:stretch>
            <a:fillRect/>
          </a:stretch>
        </p:blipFill>
        <p:spPr>
          <a:xfrm>
            <a:off x="3490225" y="1539550"/>
            <a:ext cx="4258250" cy="3416377"/>
          </a:xfrm>
          <a:prstGeom prst="rect">
            <a:avLst/>
          </a:prstGeom>
          <a:noFill/>
          <a:ln>
            <a:noFill/>
          </a:ln>
        </p:spPr>
      </p:pic>
      <p:sp>
        <p:nvSpPr>
          <p:cNvPr id="624" name="Google Shape;624;g28d36486c3e_0_73"/>
          <p:cNvSpPr txBox="1"/>
          <p:nvPr/>
        </p:nvSpPr>
        <p:spPr>
          <a:xfrm>
            <a:off x="7795700" y="1539550"/>
            <a:ext cx="4004400" cy="4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rgbClr val="0000FF"/>
                </a:solidFill>
                <a:latin typeface="Calibri"/>
                <a:ea typeface="Calibri"/>
                <a:cs typeface="Calibri"/>
                <a:sym typeface="Calibri"/>
              </a:rPr>
              <a:t>Which artery supplies the AVN?</a:t>
            </a:r>
            <a:endParaRPr sz="2000">
              <a:solidFill>
                <a:srgbClr val="0000FF"/>
              </a:solidFill>
              <a:latin typeface="Calibri"/>
              <a:ea typeface="Calibri"/>
              <a:cs typeface="Calibri"/>
              <a:sym typeface="Calibri"/>
            </a:endParaRPr>
          </a:p>
        </p:txBody>
      </p:sp>
      <p:sp>
        <p:nvSpPr>
          <p:cNvPr id="625" name="Google Shape;625;g28d36486c3e_0_73"/>
          <p:cNvSpPr txBox="1"/>
          <p:nvPr/>
        </p:nvSpPr>
        <p:spPr>
          <a:xfrm>
            <a:off x="7935675" y="2015400"/>
            <a:ext cx="37539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Posterior Interventricular Artery</a:t>
            </a:r>
            <a:endParaRPr sz="2000">
              <a:latin typeface="Calibri"/>
              <a:ea typeface="Calibri"/>
              <a:cs typeface="Calibri"/>
              <a:sym typeface="Calibri"/>
            </a:endParaRPr>
          </a:p>
        </p:txBody>
      </p:sp>
      <p:sp>
        <p:nvSpPr>
          <p:cNvPr id="626" name="Google Shape;626;g28d36486c3e_0_73"/>
          <p:cNvSpPr txBox="1"/>
          <p:nvPr/>
        </p:nvSpPr>
        <p:spPr>
          <a:xfrm>
            <a:off x="7641750" y="2407275"/>
            <a:ext cx="3682500" cy="1483500"/>
          </a:xfrm>
          <a:prstGeom prst="rect">
            <a:avLst/>
          </a:prstGeom>
          <a:noFill/>
          <a:ln>
            <a:noFill/>
          </a:ln>
        </p:spPr>
        <p:txBody>
          <a:bodyPr spcFirstLastPara="1" wrap="square" lIns="91425" tIns="91425" rIns="91425" bIns="91425" anchor="t" anchorCtr="0">
            <a:noAutofit/>
          </a:bodyPr>
          <a:lstStyle/>
          <a:p>
            <a:pPr marL="342900" lvl="0" indent="0" algn="l" rtl="0">
              <a:lnSpc>
                <a:spcPct val="90000"/>
              </a:lnSpc>
              <a:spcBef>
                <a:spcPts val="0"/>
              </a:spcBef>
              <a:spcAft>
                <a:spcPts val="0"/>
              </a:spcAft>
              <a:buClr>
                <a:schemeClr val="dk1"/>
              </a:buClr>
              <a:buSzPts val="2800"/>
              <a:buFont typeface="Arial"/>
              <a:buNone/>
            </a:pPr>
            <a:endParaRPr sz="600">
              <a:latin typeface="Calibri"/>
              <a:ea typeface="Calibri"/>
              <a:cs typeface="Calibri"/>
              <a:sym typeface="Calibri"/>
            </a:endParaRPr>
          </a:p>
        </p:txBody>
      </p:sp>
      <p:sp>
        <p:nvSpPr>
          <p:cNvPr id="627" name="Google Shape;627;g28d36486c3e_0_73"/>
          <p:cNvSpPr txBox="1"/>
          <p:nvPr/>
        </p:nvSpPr>
        <p:spPr>
          <a:xfrm>
            <a:off x="304800" y="3512975"/>
            <a:ext cx="3051000" cy="14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SAN and AVN are both located in the right atrium.  </a:t>
            </a:r>
            <a:r>
              <a:rPr lang="en-US" sz="1800" b="1">
                <a:latin typeface="Calibri"/>
                <a:ea typeface="Calibri"/>
                <a:cs typeface="Calibri"/>
                <a:sym typeface="Calibri"/>
              </a:rPr>
              <a:t>SAN</a:t>
            </a:r>
            <a:r>
              <a:rPr lang="en-US" sz="1800">
                <a:latin typeface="Calibri"/>
                <a:ea typeface="Calibri"/>
                <a:cs typeface="Calibri"/>
                <a:sym typeface="Calibri"/>
              </a:rPr>
              <a:t> is present near the </a:t>
            </a:r>
            <a:r>
              <a:rPr lang="en-US" sz="1800" b="1">
                <a:latin typeface="Calibri"/>
                <a:ea typeface="Calibri"/>
                <a:cs typeface="Calibri"/>
                <a:sym typeface="Calibri"/>
              </a:rPr>
              <a:t>opening of SCV along the sulcus terminalis</a:t>
            </a:r>
            <a:r>
              <a:rPr lang="en-US" sz="1800">
                <a:latin typeface="Calibri"/>
                <a:ea typeface="Calibri"/>
                <a:cs typeface="Calibri"/>
                <a:sym typeface="Calibri"/>
              </a:rPr>
              <a:t> and the </a:t>
            </a:r>
            <a:r>
              <a:rPr lang="en-US" sz="1800" b="1">
                <a:latin typeface="Calibri"/>
                <a:ea typeface="Calibri"/>
                <a:cs typeface="Calibri"/>
                <a:sym typeface="Calibri"/>
              </a:rPr>
              <a:t>AVN</a:t>
            </a:r>
            <a:r>
              <a:rPr lang="en-US" sz="1800">
                <a:latin typeface="Calibri"/>
                <a:ea typeface="Calibri"/>
                <a:cs typeface="Calibri"/>
                <a:sym typeface="Calibri"/>
              </a:rPr>
              <a:t> is </a:t>
            </a:r>
            <a:r>
              <a:rPr lang="en-US" sz="1800" b="1">
                <a:latin typeface="Calibri"/>
                <a:ea typeface="Calibri"/>
                <a:cs typeface="Calibri"/>
                <a:sym typeface="Calibri"/>
              </a:rPr>
              <a:t>near the tricuspid valve on the interatrial septum. </a:t>
            </a:r>
            <a:endParaRPr sz="1800" b="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28fc67cd941_0_2"/>
          <p:cNvSpPr txBox="1">
            <a:spLocks noGrp="1"/>
          </p:cNvSpPr>
          <p:nvPr>
            <p:ph type="body" idx="1"/>
          </p:nvPr>
        </p:nvSpPr>
        <p:spPr>
          <a:xfrm>
            <a:off x="430629" y="1563069"/>
            <a:ext cx="11330700" cy="4526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3200" b="1" u="sng"/>
              <a:t>Anatomy</a:t>
            </a:r>
            <a:endParaRPr/>
          </a:p>
          <a:p>
            <a:pPr marL="457200" lvl="0" indent="-457200" algn="l" rtl="0">
              <a:lnSpc>
                <a:spcPct val="90000"/>
              </a:lnSpc>
              <a:spcBef>
                <a:spcPts val="0"/>
              </a:spcBef>
              <a:spcAft>
                <a:spcPts val="0"/>
              </a:spcAft>
              <a:buClr>
                <a:schemeClr val="dk1"/>
              </a:buClr>
              <a:buSzPts val="2800"/>
              <a:buFont typeface="Arial"/>
              <a:buChar char="•"/>
            </a:pPr>
            <a:r>
              <a:rPr lang="en-US" sz="3200"/>
              <a:t>Breast anatomy </a:t>
            </a:r>
            <a:endParaRPr/>
          </a:p>
          <a:p>
            <a:pPr marL="457200" lvl="0" indent="-457200" algn="l" rtl="0">
              <a:lnSpc>
                <a:spcPct val="90000"/>
              </a:lnSpc>
              <a:spcBef>
                <a:spcPts val="0"/>
              </a:spcBef>
              <a:spcAft>
                <a:spcPts val="0"/>
              </a:spcAft>
              <a:buClr>
                <a:schemeClr val="dk1"/>
              </a:buClr>
              <a:buSzPts val="2800"/>
              <a:buFont typeface="Arial"/>
              <a:buChar char="•"/>
            </a:pPr>
            <a:r>
              <a:rPr lang="en-US" sz="3200"/>
              <a:t>Cardiovascular embryology</a:t>
            </a:r>
            <a:endParaRPr/>
          </a:p>
          <a:p>
            <a:pPr marL="457200" lvl="0" indent="-457200" algn="l" rtl="0">
              <a:lnSpc>
                <a:spcPct val="90000"/>
              </a:lnSpc>
              <a:spcBef>
                <a:spcPts val="0"/>
              </a:spcBef>
              <a:spcAft>
                <a:spcPts val="0"/>
              </a:spcAft>
              <a:buClr>
                <a:schemeClr val="dk1"/>
              </a:buClr>
              <a:buSzPts val="2800"/>
              <a:buFont typeface="Arial"/>
              <a:buChar char="•"/>
            </a:pPr>
            <a:r>
              <a:rPr lang="en-US" sz="3200"/>
              <a:t>The passage of the vagus and phrenic nerves </a:t>
            </a:r>
            <a:endParaRPr/>
          </a:p>
          <a:p>
            <a:pPr marL="457200" lvl="0" indent="-457200" algn="l" rtl="0">
              <a:lnSpc>
                <a:spcPct val="90000"/>
              </a:lnSpc>
              <a:spcBef>
                <a:spcPts val="0"/>
              </a:spcBef>
              <a:spcAft>
                <a:spcPts val="0"/>
              </a:spcAft>
              <a:buClr>
                <a:schemeClr val="dk1"/>
              </a:buClr>
              <a:buSzPts val="2800"/>
              <a:buFont typeface="Arial"/>
              <a:buChar char="•"/>
            </a:pPr>
            <a:r>
              <a:rPr lang="en-US" sz="3200"/>
              <a:t>Surface landmarks of the thorax </a:t>
            </a:r>
            <a:endParaRPr/>
          </a:p>
          <a:p>
            <a:pPr marL="457200" lvl="0" indent="-279400" algn="l" rtl="0">
              <a:lnSpc>
                <a:spcPct val="90000"/>
              </a:lnSpc>
              <a:spcBef>
                <a:spcPts val="0"/>
              </a:spcBef>
              <a:spcAft>
                <a:spcPts val="0"/>
              </a:spcAft>
              <a:buClr>
                <a:schemeClr val="dk1"/>
              </a:buClr>
              <a:buSzPts val="2800"/>
              <a:buFont typeface="Arial"/>
              <a:buNone/>
            </a:pPr>
            <a:endParaRPr sz="3200"/>
          </a:p>
          <a:p>
            <a:pPr marL="177800" lvl="0" indent="0" algn="l" rtl="0">
              <a:lnSpc>
                <a:spcPct val="90000"/>
              </a:lnSpc>
              <a:spcBef>
                <a:spcPts val="0"/>
              </a:spcBef>
              <a:spcAft>
                <a:spcPts val="0"/>
              </a:spcAft>
              <a:buClr>
                <a:schemeClr val="dk1"/>
              </a:buClr>
              <a:buSzPts val="2800"/>
              <a:buFont typeface="Arial"/>
              <a:buNone/>
            </a:pPr>
            <a:endParaRPr sz="3200"/>
          </a:p>
        </p:txBody>
      </p:sp>
      <p:sp>
        <p:nvSpPr>
          <p:cNvPr id="125" name="Google Shape;125;g28fc67cd941_0_2"/>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126" name="Google Shape;126;g28fc67cd941_0_2"/>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27" name="Google Shape;127;g28fc67cd941_0_2"/>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28" name="Google Shape;128;g28fc67cd941_0_2"/>
          <p:cNvSpPr txBox="1"/>
          <p:nvPr/>
        </p:nvSpPr>
        <p:spPr>
          <a:xfrm>
            <a:off x="556458" y="488047"/>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Aims and Objectives</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28d36486c3e_0_55"/>
          <p:cNvSpPr txBox="1">
            <a:spLocks noGrp="1"/>
          </p:cNvSpPr>
          <p:nvPr>
            <p:ph type="body" idx="1"/>
          </p:nvPr>
        </p:nvSpPr>
        <p:spPr>
          <a:xfrm>
            <a:off x="-199050" y="4732725"/>
            <a:ext cx="7868700" cy="1143000"/>
          </a:xfrm>
          <a:prstGeom prst="rect">
            <a:avLst/>
          </a:prstGeom>
          <a:noFill/>
          <a:ln>
            <a:noFill/>
          </a:ln>
        </p:spPr>
        <p:txBody>
          <a:bodyPr spcFirstLastPara="1" wrap="square" lIns="91425" tIns="91425" rIns="91425" bIns="91425" anchor="t" anchorCtr="0">
            <a:noAutofit/>
          </a:bodyPr>
          <a:lstStyle/>
          <a:p>
            <a:pPr marL="342900" lvl="0" indent="0" algn="l" rtl="0">
              <a:lnSpc>
                <a:spcPct val="90000"/>
              </a:lnSpc>
              <a:spcBef>
                <a:spcPts val="0"/>
              </a:spcBef>
              <a:spcAft>
                <a:spcPts val="0"/>
              </a:spcAft>
              <a:buClr>
                <a:schemeClr val="dk1"/>
              </a:buClr>
              <a:buSzPts val="2800"/>
              <a:buNone/>
            </a:pPr>
            <a:r>
              <a:rPr lang="en-US"/>
              <a:t>The coronary sinus drains directly into the the right atrium!</a:t>
            </a:r>
            <a:endParaRPr/>
          </a:p>
        </p:txBody>
      </p:sp>
      <p:sp>
        <p:nvSpPr>
          <p:cNvPr id="633" name="Google Shape;633;g28d36486c3e_0_55"/>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4" name="Google Shape;634;g28d36486c3e_0_55"/>
          <p:cNvSpPr txBox="1"/>
          <p:nvPr/>
        </p:nvSpPr>
        <p:spPr>
          <a:xfrm>
            <a:off x="454422" y="337756"/>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Venous drainage </a:t>
            </a:r>
            <a:endParaRPr sz="1800" b="0" i="0" u="none" strike="noStrike" cap="none">
              <a:solidFill>
                <a:schemeClr val="dk1"/>
              </a:solidFill>
              <a:latin typeface="Calibri"/>
              <a:ea typeface="Calibri"/>
              <a:cs typeface="Calibri"/>
              <a:sym typeface="Calibri"/>
            </a:endParaRPr>
          </a:p>
        </p:txBody>
      </p:sp>
      <p:sp>
        <p:nvSpPr>
          <p:cNvPr id="635" name="Google Shape;635;g28d36486c3e_0_55"/>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636" name="Google Shape;636;g28d36486c3e_0_55"/>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637" name="Google Shape;637;g28d36486c3e_0_55"/>
          <p:cNvPicPr preferRelativeResize="0"/>
          <p:nvPr/>
        </p:nvPicPr>
        <p:blipFill>
          <a:blip r:embed="rId4">
            <a:alphaModFix/>
          </a:blip>
          <a:stretch>
            <a:fillRect/>
          </a:stretch>
        </p:blipFill>
        <p:spPr>
          <a:xfrm>
            <a:off x="5764750" y="1382700"/>
            <a:ext cx="5812926" cy="3955852"/>
          </a:xfrm>
          <a:prstGeom prst="rect">
            <a:avLst/>
          </a:prstGeom>
          <a:noFill/>
          <a:ln>
            <a:noFill/>
          </a:ln>
        </p:spPr>
      </p:pic>
      <p:pic>
        <p:nvPicPr>
          <p:cNvPr id="638" name="Google Shape;638;g28d36486c3e_0_55"/>
          <p:cNvPicPr preferRelativeResize="0"/>
          <p:nvPr/>
        </p:nvPicPr>
        <p:blipFill>
          <a:blip r:embed="rId5">
            <a:alphaModFix/>
          </a:blip>
          <a:stretch>
            <a:fillRect/>
          </a:stretch>
        </p:blipFill>
        <p:spPr>
          <a:xfrm>
            <a:off x="13" y="1452800"/>
            <a:ext cx="5602925" cy="3110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32"/>
                                        </p:tgtEl>
                                        <p:attrNameLst>
                                          <p:attrName>style.visibility</p:attrName>
                                        </p:attrNameLst>
                                      </p:cBhvr>
                                      <p:to>
                                        <p:strVal val="visible"/>
                                      </p:to>
                                    </p:set>
                                    <p:anim calcmode="lin" valueType="num">
                                      <p:cBhvr additive="base">
                                        <p:cTn id="7" dur="1000"/>
                                        <p:tgtEl>
                                          <p:spTgt spid="632"/>
                                        </p:tgtEl>
                                        <p:attrNameLst>
                                          <p:attrName>ppt_w</p:attrName>
                                        </p:attrNameLst>
                                      </p:cBhvr>
                                      <p:tavLst>
                                        <p:tav tm="0">
                                          <p:val>
                                            <p:strVal val="0"/>
                                          </p:val>
                                        </p:tav>
                                        <p:tav tm="100000">
                                          <p:val>
                                            <p:strVal val="#ppt_w"/>
                                          </p:val>
                                        </p:tav>
                                      </p:tavLst>
                                    </p:anim>
                                    <p:anim calcmode="lin" valueType="num">
                                      <p:cBhvr additive="base">
                                        <p:cTn id="8" dur="1000"/>
                                        <p:tgtEl>
                                          <p:spTgt spid="63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28ccd3f6d05_0_38"/>
          <p:cNvSpPr txBox="1">
            <a:spLocks noGrp="1"/>
          </p:cNvSpPr>
          <p:nvPr>
            <p:ph type="body" idx="1"/>
          </p:nvPr>
        </p:nvSpPr>
        <p:spPr>
          <a:xfrm>
            <a:off x="-139975" y="1382700"/>
            <a:ext cx="12192000" cy="1934400"/>
          </a:xfrm>
          <a:prstGeom prst="rect">
            <a:avLst/>
          </a:prstGeom>
          <a:noFill/>
          <a:ln>
            <a:noFill/>
          </a:ln>
        </p:spPr>
        <p:txBody>
          <a:bodyPr spcFirstLastPara="1" wrap="square" lIns="91425" tIns="91425" rIns="91425" bIns="91425" anchor="t" anchorCtr="0">
            <a:noAutofit/>
          </a:bodyPr>
          <a:lstStyle/>
          <a:p>
            <a:pPr marL="342900" lvl="0" indent="0" algn="l" rtl="0">
              <a:lnSpc>
                <a:spcPct val="90000"/>
              </a:lnSpc>
              <a:spcBef>
                <a:spcPts val="0"/>
              </a:spcBef>
              <a:spcAft>
                <a:spcPts val="0"/>
              </a:spcAft>
              <a:buClr>
                <a:schemeClr val="dk1"/>
              </a:buClr>
              <a:buSzPts val="2800"/>
              <a:buNone/>
            </a:pPr>
            <a:r>
              <a:rPr lang="en-US"/>
              <a:t>Valve auscultations refer to the sound of the valve cusps snapping shut. </a:t>
            </a:r>
            <a:endParaRPr/>
          </a:p>
          <a:p>
            <a:pPr marL="342900" lvl="0" indent="0" algn="l" rtl="0">
              <a:lnSpc>
                <a:spcPct val="90000"/>
              </a:lnSpc>
              <a:spcBef>
                <a:spcPts val="0"/>
              </a:spcBef>
              <a:spcAft>
                <a:spcPts val="0"/>
              </a:spcAft>
              <a:buClr>
                <a:schemeClr val="dk1"/>
              </a:buClr>
              <a:buSzPts val="2800"/>
              <a:buNone/>
            </a:pPr>
            <a:endParaRPr/>
          </a:p>
          <a:p>
            <a:pPr marL="342900" lvl="0" indent="0" algn="l" rtl="0">
              <a:lnSpc>
                <a:spcPct val="90000"/>
              </a:lnSpc>
              <a:spcBef>
                <a:spcPts val="0"/>
              </a:spcBef>
              <a:spcAft>
                <a:spcPts val="0"/>
              </a:spcAft>
              <a:buClr>
                <a:schemeClr val="dk1"/>
              </a:buClr>
              <a:buSzPts val="2800"/>
              <a:buNone/>
            </a:pPr>
            <a:r>
              <a:rPr lang="en-US"/>
              <a:t>As we have 4 valves, there are 4 sites to hear heart sounds:</a:t>
            </a:r>
            <a:endParaRPr/>
          </a:p>
          <a:p>
            <a:pPr marL="342900" lvl="0" indent="0" algn="l" rtl="0">
              <a:lnSpc>
                <a:spcPct val="90000"/>
              </a:lnSpc>
              <a:spcBef>
                <a:spcPts val="0"/>
              </a:spcBef>
              <a:spcAft>
                <a:spcPts val="0"/>
              </a:spcAft>
              <a:buClr>
                <a:schemeClr val="dk1"/>
              </a:buClr>
              <a:buSzPts val="1100"/>
              <a:buFont typeface="Arial"/>
              <a:buNone/>
            </a:pPr>
            <a:r>
              <a:rPr lang="en-US"/>
              <a:t>Think about the names of the 4 valves and where they are located? </a:t>
            </a:r>
            <a:endParaRPr/>
          </a:p>
          <a:p>
            <a:pPr marL="342900" lvl="0" indent="0" algn="l" rtl="0">
              <a:lnSpc>
                <a:spcPct val="90000"/>
              </a:lnSpc>
              <a:spcBef>
                <a:spcPts val="0"/>
              </a:spcBef>
              <a:spcAft>
                <a:spcPts val="0"/>
              </a:spcAft>
              <a:buClr>
                <a:schemeClr val="dk1"/>
              </a:buClr>
              <a:buSzPts val="1100"/>
              <a:buFont typeface="Arial"/>
              <a:buNone/>
            </a:pPr>
            <a:endParaRPr/>
          </a:p>
          <a:p>
            <a:pPr marL="0" lvl="0" indent="0" algn="l" rtl="0">
              <a:lnSpc>
                <a:spcPct val="90000"/>
              </a:lnSpc>
              <a:spcBef>
                <a:spcPts val="0"/>
              </a:spcBef>
              <a:spcAft>
                <a:spcPts val="0"/>
              </a:spcAft>
              <a:buClr>
                <a:schemeClr val="dk1"/>
              </a:buClr>
              <a:buSzPts val="2800"/>
              <a:buNone/>
            </a:pPr>
            <a:endParaRPr/>
          </a:p>
          <a:p>
            <a:pPr marL="342900" lvl="0" indent="0" algn="l" rtl="0">
              <a:lnSpc>
                <a:spcPct val="90000"/>
              </a:lnSpc>
              <a:spcBef>
                <a:spcPts val="0"/>
              </a:spcBef>
              <a:spcAft>
                <a:spcPts val="0"/>
              </a:spcAft>
              <a:buClr>
                <a:schemeClr val="dk1"/>
              </a:buClr>
              <a:buSzPts val="2800"/>
              <a:buNone/>
            </a:pPr>
            <a:endParaRPr/>
          </a:p>
          <a:p>
            <a:pPr marL="457200" lvl="0" indent="-342900" algn="l" rtl="0">
              <a:lnSpc>
                <a:spcPct val="90000"/>
              </a:lnSpc>
              <a:spcBef>
                <a:spcPts val="0"/>
              </a:spcBef>
              <a:spcAft>
                <a:spcPts val="0"/>
              </a:spcAft>
              <a:buSzPts val="1800"/>
              <a:buChar char="-"/>
            </a:pPr>
            <a:endParaRPr/>
          </a:p>
          <a:p>
            <a:pPr marL="0" lvl="0" indent="0" algn="l" rtl="0">
              <a:lnSpc>
                <a:spcPct val="115000"/>
              </a:lnSpc>
              <a:spcBef>
                <a:spcPts val="0"/>
              </a:spcBef>
              <a:spcAft>
                <a:spcPts val="300"/>
              </a:spcAft>
              <a:buNone/>
            </a:pPr>
            <a:r>
              <a:rPr lang="en-US"/>
              <a:t>  </a:t>
            </a:r>
            <a:endParaRPr/>
          </a:p>
        </p:txBody>
      </p:sp>
      <p:sp>
        <p:nvSpPr>
          <p:cNvPr id="644" name="Google Shape;644;g28ccd3f6d05_0_38"/>
          <p:cNvSpPr txBox="1">
            <a:spLocks noGrp="1"/>
          </p:cNvSpPr>
          <p:nvPr>
            <p:ph type="body" idx="2"/>
          </p:nvPr>
        </p:nvSpPr>
        <p:spPr>
          <a:xfrm>
            <a:off x="2227050" y="3167750"/>
            <a:ext cx="9532800" cy="45261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US" sz="2900"/>
              <a:t>2nd intercostal space,right side of the sternum </a:t>
            </a:r>
            <a:endParaRPr sz="2900"/>
          </a:p>
          <a:p>
            <a:pPr marL="457200" lvl="0" indent="0" algn="l" rtl="0">
              <a:spcBef>
                <a:spcPts val="0"/>
              </a:spcBef>
              <a:spcAft>
                <a:spcPts val="0"/>
              </a:spcAft>
              <a:buNone/>
            </a:pPr>
            <a:r>
              <a:rPr lang="en-US" sz="2900"/>
              <a:t>        2nd intercostal space, left side of the sternum</a:t>
            </a:r>
            <a:endParaRPr sz="2900"/>
          </a:p>
          <a:p>
            <a:pPr marL="457200" lvl="0" indent="0" algn="l" rtl="0">
              <a:spcBef>
                <a:spcPts val="0"/>
              </a:spcBef>
              <a:spcAft>
                <a:spcPts val="0"/>
              </a:spcAft>
              <a:buNone/>
            </a:pPr>
            <a:r>
              <a:rPr lang="en-US" sz="2900"/>
              <a:t>     5th intercostal space, lower-left of sternum</a:t>
            </a:r>
            <a:endParaRPr sz="2900"/>
          </a:p>
          <a:p>
            <a:pPr marL="457200" lvl="0" indent="0" algn="l" rtl="0">
              <a:spcBef>
                <a:spcPts val="0"/>
              </a:spcBef>
              <a:spcAft>
                <a:spcPts val="0"/>
              </a:spcAft>
              <a:buNone/>
            </a:pPr>
            <a:r>
              <a:rPr lang="en-US"/>
              <a:t>5th intercostal space, mid-clavicular line</a:t>
            </a:r>
            <a:endParaRPr/>
          </a:p>
        </p:txBody>
      </p:sp>
      <p:sp>
        <p:nvSpPr>
          <p:cNvPr id="645" name="Google Shape;645;g28ccd3f6d05_0_38"/>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6" name="Google Shape;646;g28ccd3f6d05_0_38"/>
          <p:cNvSpPr txBox="1"/>
          <p:nvPr/>
        </p:nvSpPr>
        <p:spPr>
          <a:xfrm>
            <a:off x="304800" y="299875"/>
            <a:ext cx="10518900" cy="1200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US" sz="3600">
                <a:solidFill>
                  <a:schemeClr val="lt1"/>
                </a:solidFill>
                <a:latin typeface="Calibri"/>
                <a:ea typeface="Calibri"/>
                <a:cs typeface="Calibri"/>
                <a:sym typeface="Calibri"/>
              </a:rPr>
              <a:t>o Location of valve auscultations</a:t>
            </a:r>
            <a:endParaRPr sz="36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a:solidFill>
                <a:schemeClr val="lt1"/>
              </a:solidFill>
              <a:latin typeface="Calibri"/>
              <a:ea typeface="Calibri"/>
              <a:cs typeface="Calibri"/>
              <a:sym typeface="Calibri"/>
            </a:endParaRPr>
          </a:p>
        </p:txBody>
      </p:sp>
      <p:sp>
        <p:nvSpPr>
          <p:cNvPr id="647" name="Google Shape;647;g28ccd3f6d05_0_38"/>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648" name="Google Shape;648;g28ccd3f6d05_0_38"/>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649" name="Google Shape;649;g28ccd3f6d05_0_38"/>
          <p:cNvSpPr txBox="1"/>
          <p:nvPr/>
        </p:nvSpPr>
        <p:spPr>
          <a:xfrm>
            <a:off x="304800" y="3167750"/>
            <a:ext cx="3502200" cy="1736100"/>
          </a:xfrm>
          <a:prstGeom prst="rect">
            <a:avLst/>
          </a:prstGeom>
          <a:noFill/>
          <a:ln>
            <a:noFill/>
          </a:ln>
        </p:spPr>
        <p:txBody>
          <a:bodyPr spcFirstLastPara="1" wrap="square" lIns="91425" tIns="91425" rIns="91425" bIns="91425" anchor="t" anchorCtr="0">
            <a:spAutoFit/>
          </a:bodyPr>
          <a:lstStyle/>
          <a:p>
            <a:pPr marL="457200" lvl="0" indent="-342900" algn="l" rtl="0">
              <a:lnSpc>
                <a:spcPct val="90000"/>
              </a:lnSpc>
              <a:spcBef>
                <a:spcPts val="0"/>
              </a:spcBef>
              <a:spcAft>
                <a:spcPts val="0"/>
              </a:spcAft>
              <a:buClr>
                <a:schemeClr val="dk1"/>
              </a:buClr>
              <a:buSzPts val="1800"/>
              <a:buChar char="-"/>
            </a:pPr>
            <a:r>
              <a:rPr lang="en-US" sz="2800" b="1">
                <a:solidFill>
                  <a:schemeClr val="dk1"/>
                </a:solidFill>
                <a:latin typeface="Calibri"/>
                <a:ea typeface="Calibri"/>
                <a:cs typeface="Calibri"/>
                <a:sym typeface="Calibri"/>
              </a:rPr>
              <a:t>Aortic valve:</a:t>
            </a:r>
            <a:endParaRPr sz="2800" b="1">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Char char="-"/>
            </a:pPr>
            <a:r>
              <a:rPr lang="en-US" sz="2800" b="1">
                <a:solidFill>
                  <a:schemeClr val="dk1"/>
                </a:solidFill>
                <a:latin typeface="Calibri"/>
                <a:ea typeface="Calibri"/>
                <a:cs typeface="Calibri"/>
                <a:sym typeface="Calibri"/>
              </a:rPr>
              <a:t>pulmonary valve:</a:t>
            </a:r>
            <a:endParaRPr sz="2800" b="1">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Char char="-"/>
            </a:pPr>
            <a:r>
              <a:rPr lang="en-US" sz="2800" b="1">
                <a:solidFill>
                  <a:schemeClr val="dk1"/>
                </a:solidFill>
                <a:latin typeface="Calibri"/>
                <a:ea typeface="Calibri"/>
                <a:cs typeface="Calibri"/>
                <a:sym typeface="Calibri"/>
              </a:rPr>
              <a:t>tricuspid valve: </a:t>
            </a:r>
            <a:endParaRPr sz="2800" b="1">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Char char="-"/>
            </a:pPr>
            <a:r>
              <a:rPr lang="en-US" sz="2800" b="1">
                <a:solidFill>
                  <a:schemeClr val="dk1"/>
                </a:solidFill>
                <a:latin typeface="Calibri"/>
                <a:ea typeface="Calibri"/>
                <a:cs typeface="Calibri"/>
                <a:sym typeface="Calibri"/>
              </a:rPr>
              <a:t>mitral valve:</a:t>
            </a:r>
            <a:endParaRPr b="1"/>
          </a:p>
        </p:txBody>
      </p:sp>
      <p:pic>
        <p:nvPicPr>
          <p:cNvPr id="650" name="Google Shape;650;g28ccd3f6d05_0_38"/>
          <p:cNvPicPr preferRelativeResize="0"/>
          <p:nvPr/>
        </p:nvPicPr>
        <p:blipFill rotWithShape="1">
          <a:blip r:embed="rId4">
            <a:alphaModFix/>
          </a:blip>
          <a:srcRect b="40266"/>
          <a:stretch/>
        </p:blipFill>
        <p:spPr>
          <a:xfrm>
            <a:off x="125950" y="1521537"/>
            <a:ext cx="5786275" cy="4070275"/>
          </a:xfrm>
          <a:prstGeom prst="rect">
            <a:avLst/>
          </a:prstGeom>
          <a:noFill/>
          <a:ln>
            <a:noFill/>
          </a:ln>
        </p:spPr>
      </p:pic>
      <p:pic>
        <p:nvPicPr>
          <p:cNvPr id="651" name="Google Shape;651;g28ccd3f6d05_0_38"/>
          <p:cNvPicPr preferRelativeResize="0"/>
          <p:nvPr/>
        </p:nvPicPr>
        <p:blipFill>
          <a:blip r:embed="rId5">
            <a:alphaModFix/>
          </a:blip>
          <a:stretch>
            <a:fillRect/>
          </a:stretch>
        </p:blipFill>
        <p:spPr>
          <a:xfrm>
            <a:off x="5912225" y="1500474"/>
            <a:ext cx="4834875" cy="4819745"/>
          </a:xfrm>
          <a:prstGeom prst="rect">
            <a:avLst/>
          </a:prstGeom>
          <a:noFill/>
          <a:ln>
            <a:noFill/>
          </a:ln>
        </p:spPr>
      </p:pic>
      <p:sp>
        <p:nvSpPr>
          <p:cNvPr id="652" name="Google Shape;652;g28ccd3f6d05_0_38"/>
          <p:cNvSpPr txBox="1"/>
          <p:nvPr/>
        </p:nvSpPr>
        <p:spPr>
          <a:xfrm>
            <a:off x="330775" y="935175"/>
            <a:ext cx="5376600" cy="11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FFFFFF"/>
                </a:solidFill>
                <a:latin typeface="Calibri"/>
                <a:ea typeface="Calibri"/>
                <a:cs typeface="Calibri"/>
                <a:sym typeface="Calibri"/>
              </a:rPr>
              <a:t>For private revision:</a:t>
            </a:r>
            <a:endParaRPr sz="2000" b="1">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28ccd3f6d05_0_207"/>
          <p:cNvSpPr txBox="1">
            <a:spLocks noGrp="1"/>
          </p:cNvSpPr>
          <p:nvPr>
            <p:ph type="body" idx="1"/>
          </p:nvPr>
        </p:nvSpPr>
        <p:spPr>
          <a:xfrm>
            <a:off x="1981200" y="1600201"/>
            <a:ext cx="82296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a:t>Why are incisions made in the middle to lower part of the intercostal space? </a:t>
            </a:r>
            <a:endParaRPr/>
          </a:p>
        </p:txBody>
      </p:sp>
      <p:sp>
        <p:nvSpPr>
          <p:cNvPr id="658" name="Google Shape;658;g28ccd3f6d05_0_207"/>
          <p:cNvSpPr txBox="1"/>
          <p:nvPr/>
        </p:nvSpPr>
        <p:spPr>
          <a:xfrm>
            <a:off x="304800" y="239712"/>
            <a:ext cx="115560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9" name="Google Shape;659;g28ccd3f6d05_0_207"/>
          <p:cNvSpPr txBox="1"/>
          <p:nvPr/>
        </p:nvSpPr>
        <p:spPr>
          <a:xfrm>
            <a:off x="2711609" y="449706"/>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Questions</a:t>
            </a:r>
            <a:endParaRPr sz="1800" b="0" i="0" u="none" strike="noStrike" cap="none">
              <a:solidFill>
                <a:schemeClr val="dk1"/>
              </a:solidFill>
              <a:latin typeface="Calibri"/>
              <a:ea typeface="Calibri"/>
              <a:cs typeface="Calibri"/>
              <a:sym typeface="Calibri"/>
            </a:endParaRPr>
          </a:p>
        </p:txBody>
      </p:sp>
      <p:sp>
        <p:nvSpPr>
          <p:cNvPr id="660" name="Google Shape;660;g28ccd3f6d05_0_207"/>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661" name="Google Shape;661;g28ccd3f6d05_0_207"/>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g28ccd3f6d05_0_223"/>
          <p:cNvSpPr txBox="1">
            <a:spLocks noGrp="1"/>
          </p:cNvSpPr>
          <p:nvPr>
            <p:ph type="body" idx="1"/>
          </p:nvPr>
        </p:nvSpPr>
        <p:spPr>
          <a:xfrm>
            <a:off x="122250" y="1419751"/>
            <a:ext cx="82296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a:t>Why are incisions made in the middle to lower part of the intercostal space?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To avoid the neurovascular bundle which is found at the superior part of the intercostal space </a:t>
            </a:r>
            <a:endParaRPr/>
          </a:p>
        </p:txBody>
      </p:sp>
      <p:sp>
        <p:nvSpPr>
          <p:cNvPr id="667" name="Google Shape;667;g28ccd3f6d05_0_223"/>
          <p:cNvSpPr txBox="1"/>
          <p:nvPr/>
        </p:nvSpPr>
        <p:spPr>
          <a:xfrm>
            <a:off x="304800" y="239712"/>
            <a:ext cx="115560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8" name="Google Shape;668;g28ccd3f6d05_0_223"/>
          <p:cNvSpPr txBox="1"/>
          <p:nvPr/>
        </p:nvSpPr>
        <p:spPr>
          <a:xfrm>
            <a:off x="2711609" y="449706"/>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Answer</a:t>
            </a:r>
            <a:endParaRPr sz="1800" b="0" i="0" u="none" strike="noStrike" cap="none">
              <a:solidFill>
                <a:schemeClr val="dk1"/>
              </a:solidFill>
              <a:latin typeface="Calibri"/>
              <a:ea typeface="Calibri"/>
              <a:cs typeface="Calibri"/>
              <a:sym typeface="Calibri"/>
            </a:endParaRPr>
          </a:p>
        </p:txBody>
      </p:sp>
      <p:sp>
        <p:nvSpPr>
          <p:cNvPr id="669" name="Google Shape;669;g28ccd3f6d05_0_223"/>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670" name="Google Shape;670;g28ccd3f6d05_0_223"/>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671" name="Google Shape;671;g28ccd3f6d05_0_223"/>
          <p:cNvPicPr preferRelativeResize="0"/>
          <p:nvPr/>
        </p:nvPicPr>
        <p:blipFill>
          <a:blip r:embed="rId4">
            <a:alphaModFix/>
          </a:blip>
          <a:stretch>
            <a:fillRect/>
          </a:stretch>
        </p:blipFill>
        <p:spPr>
          <a:xfrm>
            <a:off x="6977125" y="3120175"/>
            <a:ext cx="4976625" cy="34270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28fc67cd941_0_2208"/>
          <p:cNvSpPr txBox="1">
            <a:spLocks noGrp="1"/>
          </p:cNvSpPr>
          <p:nvPr>
            <p:ph type="body" idx="1"/>
          </p:nvPr>
        </p:nvSpPr>
        <p:spPr>
          <a:xfrm>
            <a:off x="1981200" y="1600201"/>
            <a:ext cx="82296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a:t>Which of the following is false regarding cardiac muscle?</a:t>
            </a:r>
            <a:endParaRPr/>
          </a:p>
          <a:p>
            <a:pPr marL="457200" lvl="0" indent="-342900" algn="l" rtl="0">
              <a:lnSpc>
                <a:spcPct val="90000"/>
              </a:lnSpc>
              <a:spcBef>
                <a:spcPts val="0"/>
              </a:spcBef>
              <a:spcAft>
                <a:spcPts val="0"/>
              </a:spcAft>
              <a:buSzPts val="1800"/>
              <a:buAutoNum type="arabicPeriod"/>
            </a:pPr>
            <a:r>
              <a:rPr lang="en-US"/>
              <a:t>It is striated</a:t>
            </a:r>
            <a:endParaRPr/>
          </a:p>
          <a:p>
            <a:pPr marL="457200" lvl="0" indent="-342900" algn="l" rtl="0">
              <a:lnSpc>
                <a:spcPct val="90000"/>
              </a:lnSpc>
              <a:spcBef>
                <a:spcPts val="0"/>
              </a:spcBef>
              <a:spcAft>
                <a:spcPts val="0"/>
              </a:spcAft>
              <a:buSzPts val="1800"/>
              <a:buAutoNum type="arabicPeriod"/>
            </a:pPr>
            <a:r>
              <a:rPr lang="en-US"/>
              <a:t>It has intercalated discs</a:t>
            </a:r>
            <a:endParaRPr/>
          </a:p>
          <a:p>
            <a:pPr marL="457200" lvl="0" indent="-342900" algn="l" rtl="0">
              <a:lnSpc>
                <a:spcPct val="90000"/>
              </a:lnSpc>
              <a:spcBef>
                <a:spcPts val="0"/>
              </a:spcBef>
              <a:spcAft>
                <a:spcPts val="0"/>
              </a:spcAft>
              <a:buSzPts val="1800"/>
              <a:buAutoNum type="arabicPeriod"/>
            </a:pPr>
            <a:r>
              <a:rPr lang="en-US"/>
              <a:t>It is multinucleated</a:t>
            </a:r>
            <a:endParaRPr/>
          </a:p>
          <a:p>
            <a:pPr marL="457200" lvl="0" indent="-342900" algn="l" rtl="0">
              <a:lnSpc>
                <a:spcPct val="90000"/>
              </a:lnSpc>
              <a:spcBef>
                <a:spcPts val="0"/>
              </a:spcBef>
              <a:spcAft>
                <a:spcPts val="0"/>
              </a:spcAft>
              <a:buSzPts val="1800"/>
              <a:buAutoNum type="arabicPeriod"/>
            </a:pPr>
            <a:r>
              <a:rPr lang="en-US"/>
              <a:t>Nucei are central </a:t>
            </a:r>
            <a:endParaRPr/>
          </a:p>
        </p:txBody>
      </p:sp>
      <p:sp>
        <p:nvSpPr>
          <p:cNvPr id="677" name="Google Shape;677;g28fc67cd941_0_2208"/>
          <p:cNvSpPr txBox="1"/>
          <p:nvPr/>
        </p:nvSpPr>
        <p:spPr>
          <a:xfrm>
            <a:off x="304800" y="239712"/>
            <a:ext cx="115560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8" name="Google Shape;678;g28fc67cd941_0_2208"/>
          <p:cNvSpPr txBox="1"/>
          <p:nvPr/>
        </p:nvSpPr>
        <p:spPr>
          <a:xfrm>
            <a:off x="2711609" y="449706"/>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Questions</a:t>
            </a:r>
            <a:endParaRPr sz="1800" b="0" i="0" u="none" strike="noStrike" cap="none">
              <a:solidFill>
                <a:schemeClr val="dk1"/>
              </a:solidFill>
              <a:latin typeface="Calibri"/>
              <a:ea typeface="Calibri"/>
              <a:cs typeface="Calibri"/>
              <a:sym typeface="Calibri"/>
            </a:endParaRPr>
          </a:p>
        </p:txBody>
      </p:sp>
      <p:sp>
        <p:nvSpPr>
          <p:cNvPr id="679" name="Google Shape;679;g28fc67cd941_0_2208"/>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680" name="Google Shape;680;g28fc67cd941_0_2208"/>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28fc67cd941_0_2242"/>
          <p:cNvSpPr txBox="1">
            <a:spLocks noGrp="1"/>
          </p:cNvSpPr>
          <p:nvPr>
            <p:ph type="body" idx="1"/>
          </p:nvPr>
        </p:nvSpPr>
        <p:spPr>
          <a:xfrm>
            <a:off x="595099" y="1563000"/>
            <a:ext cx="11026093"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dirty="0"/>
              <a:t>Which of the following is false regarding cardiac muscle?</a:t>
            </a:r>
            <a:endParaRPr dirty="0"/>
          </a:p>
          <a:p>
            <a:pPr marL="457200" lvl="0" indent="-342900" algn="l" rtl="0">
              <a:lnSpc>
                <a:spcPct val="90000"/>
              </a:lnSpc>
              <a:spcBef>
                <a:spcPts val="0"/>
              </a:spcBef>
              <a:spcAft>
                <a:spcPts val="0"/>
              </a:spcAft>
              <a:buSzPts val="1800"/>
              <a:buAutoNum type="arabicPeriod"/>
            </a:pPr>
            <a:r>
              <a:rPr lang="en-US" dirty="0"/>
              <a:t>It is striated</a:t>
            </a:r>
            <a:endParaRPr dirty="0"/>
          </a:p>
          <a:p>
            <a:pPr marL="457200" lvl="0" indent="-342900" algn="l" rtl="0">
              <a:lnSpc>
                <a:spcPct val="90000"/>
              </a:lnSpc>
              <a:spcBef>
                <a:spcPts val="0"/>
              </a:spcBef>
              <a:spcAft>
                <a:spcPts val="0"/>
              </a:spcAft>
              <a:buSzPts val="1800"/>
              <a:buAutoNum type="arabicPeriod"/>
            </a:pPr>
            <a:r>
              <a:rPr lang="en-US" dirty="0"/>
              <a:t>It has </a:t>
            </a:r>
            <a:r>
              <a:rPr lang="en-US" dirty="0">
                <a:highlight>
                  <a:srgbClr val="FFFF00"/>
                </a:highlight>
              </a:rPr>
              <a:t>intercalated discs= unique to cardiac muscle</a:t>
            </a:r>
            <a:endParaRPr dirty="0">
              <a:highlight>
                <a:srgbClr val="FFFF00"/>
              </a:highlight>
            </a:endParaRPr>
          </a:p>
          <a:p>
            <a:pPr marL="457200" lvl="0" indent="-342900" algn="l" rtl="0">
              <a:lnSpc>
                <a:spcPct val="90000"/>
              </a:lnSpc>
              <a:spcBef>
                <a:spcPts val="0"/>
              </a:spcBef>
              <a:spcAft>
                <a:spcPts val="0"/>
              </a:spcAft>
              <a:buSzPts val="1800"/>
              <a:buAutoNum type="arabicPeriod"/>
            </a:pPr>
            <a:r>
              <a:rPr lang="en-US" sz="3600" b="1" dirty="0">
                <a:highlight>
                  <a:srgbClr val="FF9900"/>
                </a:highlight>
              </a:rPr>
              <a:t>It is multinucleated → only skeletal muscle!</a:t>
            </a:r>
            <a:endParaRPr sz="3600" b="1" dirty="0">
              <a:highlight>
                <a:srgbClr val="FF9900"/>
              </a:highlight>
            </a:endParaRPr>
          </a:p>
          <a:p>
            <a:pPr marL="457200" lvl="0" indent="-342900" algn="l" rtl="0">
              <a:lnSpc>
                <a:spcPct val="90000"/>
              </a:lnSpc>
              <a:spcBef>
                <a:spcPts val="0"/>
              </a:spcBef>
              <a:spcAft>
                <a:spcPts val="0"/>
              </a:spcAft>
              <a:buSzPts val="1800"/>
              <a:buAutoNum type="arabicPeriod"/>
            </a:pPr>
            <a:r>
              <a:rPr lang="en-US" dirty="0"/>
              <a:t>Nuclei are central </a:t>
            </a:r>
            <a:endParaRPr dirty="0"/>
          </a:p>
        </p:txBody>
      </p:sp>
      <p:sp>
        <p:nvSpPr>
          <p:cNvPr id="686" name="Google Shape;686;g28fc67cd941_0_2242"/>
          <p:cNvSpPr txBox="1"/>
          <p:nvPr/>
        </p:nvSpPr>
        <p:spPr>
          <a:xfrm>
            <a:off x="304800" y="239712"/>
            <a:ext cx="115560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7" name="Google Shape;687;g28fc67cd941_0_2242"/>
          <p:cNvSpPr txBox="1"/>
          <p:nvPr/>
        </p:nvSpPr>
        <p:spPr>
          <a:xfrm>
            <a:off x="2711609" y="449706"/>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Answer</a:t>
            </a:r>
            <a:endParaRPr sz="1800" b="0" i="0" u="none" strike="noStrike" cap="none">
              <a:solidFill>
                <a:schemeClr val="dk1"/>
              </a:solidFill>
              <a:latin typeface="Calibri"/>
              <a:ea typeface="Calibri"/>
              <a:cs typeface="Calibri"/>
              <a:sym typeface="Calibri"/>
            </a:endParaRPr>
          </a:p>
        </p:txBody>
      </p:sp>
      <p:sp>
        <p:nvSpPr>
          <p:cNvPr id="688" name="Google Shape;688;g28fc67cd941_0_2242"/>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689" name="Google Shape;689;g28fc67cd941_0_2242"/>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2" name="TextBox 1">
            <a:extLst>
              <a:ext uri="{FF2B5EF4-FFF2-40B4-BE49-F238E27FC236}">
                <a16:creationId xmlns:a16="http://schemas.microsoft.com/office/drawing/2014/main" id="{EB2E8584-991B-FA05-9302-4B69DBBE6010}"/>
              </a:ext>
            </a:extLst>
          </p:cNvPr>
          <p:cNvSpPr txBox="1"/>
          <p:nvPr/>
        </p:nvSpPr>
        <p:spPr>
          <a:xfrm>
            <a:off x="816411" y="3973483"/>
            <a:ext cx="9858895" cy="1846659"/>
          </a:xfrm>
          <a:prstGeom prst="rect">
            <a:avLst/>
          </a:prstGeom>
          <a:noFill/>
        </p:spPr>
        <p:txBody>
          <a:bodyPr wrap="square" rtlCol="0">
            <a:spAutoFit/>
          </a:bodyPr>
          <a:lstStyle/>
          <a:p>
            <a:pPr marL="342900" indent="-342900">
              <a:buFontTx/>
              <a:buChar char="-"/>
            </a:pPr>
            <a:r>
              <a:rPr lang="en-US" sz="2000" dirty="0"/>
              <a:t>Cardiac muscle is striated, each myocyte has one central nuclei</a:t>
            </a:r>
          </a:p>
          <a:p>
            <a:pPr marL="342900" indent="-342900">
              <a:buFontTx/>
              <a:buChar char="-"/>
            </a:pPr>
            <a:endParaRPr lang="en-US" sz="2000" dirty="0"/>
          </a:p>
          <a:p>
            <a:r>
              <a:rPr lang="en-US" sz="2000" dirty="0"/>
              <a:t> - Intercalated discs are specialised connections between myocytes in CARDIAC muscle, they join individual myocytes together to form long and branching chain so cardiac muscles is also branched </a:t>
            </a:r>
          </a:p>
          <a:p>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28fc67cd941_0_2216"/>
          <p:cNvSpPr txBox="1">
            <a:spLocks noGrp="1"/>
          </p:cNvSpPr>
          <p:nvPr>
            <p:ph type="body" idx="1"/>
          </p:nvPr>
        </p:nvSpPr>
        <p:spPr>
          <a:xfrm>
            <a:off x="1981200" y="1600201"/>
            <a:ext cx="82296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a:t>An occlusion in which coronary artery is most likely to be fatal?</a:t>
            </a:r>
            <a:endParaRPr/>
          </a:p>
        </p:txBody>
      </p:sp>
      <p:sp>
        <p:nvSpPr>
          <p:cNvPr id="695" name="Google Shape;695;g28fc67cd941_0_2216"/>
          <p:cNvSpPr txBox="1"/>
          <p:nvPr/>
        </p:nvSpPr>
        <p:spPr>
          <a:xfrm>
            <a:off x="304800" y="239712"/>
            <a:ext cx="115560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6" name="Google Shape;696;g28fc67cd941_0_2216"/>
          <p:cNvSpPr txBox="1"/>
          <p:nvPr/>
        </p:nvSpPr>
        <p:spPr>
          <a:xfrm>
            <a:off x="2711609" y="449706"/>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Questions</a:t>
            </a:r>
            <a:endParaRPr sz="1800" b="0" i="0" u="none" strike="noStrike" cap="none">
              <a:solidFill>
                <a:schemeClr val="dk1"/>
              </a:solidFill>
              <a:latin typeface="Calibri"/>
              <a:ea typeface="Calibri"/>
              <a:cs typeface="Calibri"/>
              <a:sym typeface="Calibri"/>
            </a:endParaRPr>
          </a:p>
        </p:txBody>
      </p:sp>
      <p:sp>
        <p:nvSpPr>
          <p:cNvPr id="697" name="Google Shape;697;g28fc67cd941_0_2216"/>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698" name="Google Shape;698;g28fc67cd941_0_221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28fc67cd941_0_2250"/>
          <p:cNvSpPr txBox="1">
            <a:spLocks noGrp="1"/>
          </p:cNvSpPr>
          <p:nvPr>
            <p:ph type="body" idx="1"/>
          </p:nvPr>
        </p:nvSpPr>
        <p:spPr>
          <a:xfrm>
            <a:off x="1981200" y="1600201"/>
            <a:ext cx="82296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a:t>An occlusion in which coronary artery is most likely to be fatal?</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LCA:</a:t>
            </a:r>
            <a:endParaRPr/>
          </a:p>
          <a:p>
            <a:pPr marL="342900" lvl="0" indent="-342900" algn="l" rtl="0">
              <a:lnSpc>
                <a:spcPct val="90000"/>
              </a:lnSpc>
              <a:spcBef>
                <a:spcPts val="0"/>
              </a:spcBef>
              <a:spcAft>
                <a:spcPts val="0"/>
              </a:spcAft>
              <a:buClr>
                <a:schemeClr val="dk1"/>
              </a:buClr>
              <a:buSzPts val="2800"/>
              <a:buNone/>
            </a:pPr>
            <a:r>
              <a:rPr lang="en-US"/>
              <a:t>Since it branches into the Cx and LAD which supplies</a:t>
            </a:r>
            <a:endParaRPr/>
          </a:p>
          <a:p>
            <a:pPr marL="342900" lvl="0" indent="-342900" algn="l" rtl="0">
              <a:lnSpc>
                <a:spcPct val="90000"/>
              </a:lnSpc>
              <a:spcBef>
                <a:spcPts val="0"/>
              </a:spcBef>
              <a:spcAft>
                <a:spcPts val="0"/>
              </a:spcAft>
              <a:buClr>
                <a:schemeClr val="dk1"/>
              </a:buClr>
              <a:buSzPts val="2800"/>
              <a:buNone/>
            </a:pPr>
            <a:r>
              <a:rPr lang="en-US"/>
              <a:t>left output to the body </a:t>
            </a:r>
            <a:endParaRPr/>
          </a:p>
          <a:p>
            <a:pPr marL="342900" lvl="0" indent="-342900" algn="l" rtl="0">
              <a:lnSpc>
                <a:spcPct val="90000"/>
              </a:lnSpc>
              <a:spcBef>
                <a:spcPts val="0"/>
              </a:spcBef>
              <a:spcAft>
                <a:spcPts val="0"/>
              </a:spcAft>
              <a:buClr>
                <a:schemeClr val="dk1"/>
              </a:buClr>
              <a:buSzPts val="1100"/>
              <a:buFont typeface="Arial"/>
              <a:buNone/>
            </a:pPr>
            <a:endParaRPr/>
          </a:p>
          <a:p>
            <a:pPr marL="342900" lvl="0" indent="-342900" algn="l" rtl="0">
              <a:lnSpc>
                <a:spcPct val="90000"/>
              </a:lnSpc>
              <a:spcBef>
                <a:spcPts val="0"/>
              </a:spcBef>
              <a:spcAft>
                <a:spcPts val="0"/>
              </a:spcAft>
              <a:buClr>
                <a:schemeClr val="dk1"/>
              </a:buClr>
              <a:buSzPts val="2800"/>
              <a:buNone/>
            </a:pPr>
            <a:r>
              <a:rPr lang="en-US"/>
              <a:t> </a:t>
            </a:r>
            <a:endParaRPr/>
          </a:p>
        </p:txBody>
      </p:sp>
      <p:sp>
        <p:nvSpPr>
          <p:cNvPr id="704" name="Google Shape;704;g28fc67cd941_0_2250"/>
          <p:cNvSpPr txBox="1"/>
          <p:nvPr/>
        </p:nvSpPr>
        <p:spPr>
          <a:xfrm>
            <a:off x="304800" y="239712"/>
            <a:ext cx="115560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5" name="Google Shape;705;g28fc67cd941_0_2250"/>
          <p:cNvSpPr txBox="1"/>
          <p:nvPr/>
        </p:nvSpPr>
        <p:spPr>
          <a:xfrm>
            <a:off x="2711609" y="449706"/>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Answer </a:t>
            </a:r>
            <a:endParaRPr sz="1800" b="0" i="0" u="none" strike="noStrike" cap="none">
              <a:solidFill>
                <a:schemeClr val="dk1"/>
              </a:solidFill>
              <a:latin typeface="Calibri"/>
              <a:ea typeface="Calibri"/>
              <a:cs typeface="Calibri"/>
              <a:sym typeface="Calibri"/>
            </a:endParaRPr>
          </a:p>
        </p:txBody>
      </p:sp>
      <p:sp>
        <p:nvSpPr>
          <p:cNvPr id="706" name="Google Shape;706;g28fc67cd941_0_2250"/>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707" name="Google Shape;707;g28fc67cd941_0_2250"/>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g28ccd3f6d05_0_83"/>
          <p:cNvSpPr txBox="1">
            <a:spLocks noGrp="1"/>
          </p:cNvSpPr>
          <p:nvPr>
            <p:ph type="title"/>
          </p:nvPr>
        </p:nvSpPr>
        <p:spPr>
          <a:xfrm>
            <a:off x="338725" y="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What have we covered so far? </a:t>
            </a:r>
            <a:endParaRPr/>
          </a:p>
        </p:txBody>
      </p:sp>
      <p:sp>
        <p:nvSpPr>
          <p:cNvPr id="714" name="Google Shape;714;g28ccd3f6d05_0_83"/>
          <p:cNvSpPr txBox="1">
            <a:spLocks noGrp="1"/>
          </p:cNvSpPr>
          <p:nvPr>
            <p:ph type="body" idx="1"/>
          </p:nvPr>
        </p:nvSpPr>
        <p:spPr>
          <a:xfrm>
            <a:off x="420000" y="1012500"/>
            <a:ext cx="10515600" cy="57195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Thoracic cage: ribs, vertebrae, sternum and clavicles</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Pectoral muscles and serratus anterior</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Surface landmarks on the chest</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Dermatomes of the chest and innervation of the skin</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Anatomy and neurovascular supply of the breast</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Anatomy of the heart (chambers and vessels)</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Heart valves, papillary muscles, chordae tendinae</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Heart surfaces and borders</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Location of valve auscultations</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Fossa ovale and ligamentum arteriosum</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Coronary arteries and their supply territories</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Referred heart pain</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Location of conduction system (SAN, AVN ..)</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Pericardium</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Vagus and phrenic nerves and their pathways through the thorax and their diaphragm</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piercings</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Aortic branches</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SVC (location and borders)</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Position of structures relative to the heart</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Aortic arches</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highlight>
                  <a:srgbClr val="FFFF00"/>
                </a:highlight>
                <a:latin typeface="Arial"/>
                <a:ea typeface="Arial"/>
                <a:cs typeface="Arial"/>
                <a:sym typeface="Arial"/>
              </a:rPr>
              <a:t>o Venous drainage</a:t>
            </a: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4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b="1">
                <a:latin typeface="Arial"/>
                <a:ea typeface="Arial"/>
                <a:cs typeface="Arial"/>
                <a:sym typeface="Arial"/>
              </a:rPr>
              <a:t>Blood:</a:t>
            </a:r>
            <a:endParaRPr sz="1400" b="1">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Platelet biochemistry</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Clotting cascade</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solidFill>
                  <a:srgbClr val="0000FF"/>
                </a:solidFill>
                <a:latin typeface="Arial"/>
                <a:ea typeface="Arial"/>
                <a:cs typeface="Arial"/>
                <a:sym typeface="Arial"/>
              </a:rPr>
              <a:t>o Structures and functions of RBC, WBC and platelets</a:t>
            </a:r>
            <a:endParaRPr sz="1400">
              <a:solidFill>
                <a:srgbClr val="0000FF"/>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solidFill>
                  <a:srgbClr val="0000FF"/>
                </a:solidFill>
                <a:latin typeface="Arial"/>
                <a:ea typeface="Arial"/>
                <a:cs typeface="Arial"/>
                <a:sym typeface="Arial"/>
              </a:rPr>
              <a:t>o Constituents of plasma proteins</a:t>
            </a:r>
            <a:endParaRPr sz="1400">
              <a:solidFill>
                <a:srgbClr val="0000FF"/>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Blood groups and the Rhesus system</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Methods and alternatives to blood transfusions</a:t>
            </a:r>
            <a:endParaRPr sz="1400">
              <a:highlight>
                <a:srgbClr val="FFFF00"/>
              </a:highlight>
              <a:latin typeface="Arial"/>
              <a:ea typeface="Arial"/>
              <a:cs typeface="Arial"/>
              <a:sym typeface="Arial"/>
            </a:endParaRPr>
          </a:p>
          <a:p>
            <a:pPr marL="0" lvl="0" indent="0" algn="l" rtl="0">
              <a:spcBef>
                <a:spcPts val="100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g28d3e8537c9_0_20"/>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What are the constituents of blood?</a:t>
            </a:r>
            <a:endParaRPr/>
          </a:p>
        </p:txBody>
      </p:sp>
      <p:sp>
        <p:nvSpPr>
          <p:cNvPr id="721" name="Google Shape;721;g28d3e8537c9_0_20"/>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28fc67cd941_0_85"/>
          <p:cNvSpPr txBox="1">
            <a:spLocks noGrp="1"/>
          </p:cNvSpPr>
          <p:nvPr>
            <p:ph type="body" idx="1"/>
          </p:nvPr>
        </p:nvSpPr>
        <p:spPr>
          <a:xfrm>
            <a:off x="304800" y="1646395"/>
            <a:ext cx="55641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b="1"/>
              <a:t>5 axillary lymph nodes-</a:t>
            </a:r>
            <a:r>
              <a:rPr lang="en-US"/>
              <a:t> apical receive lymph from all other nodes- usually involved in breast cancer metastasis- lymphoedema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Subclavian artery —&gt; axillary artery —&gt; lateral thoracic artery</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Subclavian artery —&gt; internal thoracic artery</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p:txBody>
      </p:sp>
      <p:sp>
        <p:nvSpPr>
          <p:cNvPr id="134" name="Google Shape;134;g28fc67cd941_0_85"/>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135" name="Google Shape;135;g28fc67cd941_0_85"/>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6" name="Google Shape;136;g28fc67cd941_0_85"/>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37" name="Google Shape;137;g28fc67cd941_0_85"/>
          <p:cNvSpPr txBox="1"/>
          <p:nvPr/>
        </p:nvSpPr>
        <p:spPr>
          <a:xfrm>
            <a:off x="816411" y="503395"/>
            <a:ext cx="9909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Breast anatomy: lymph nodes and blood vessels </a:t>
            </a:r>
            <a:endParaRPr sz="1800" b="0" i="0" u="none" strike="noStrike" cap="none">
              <a:solidFill>
                <a:schemeClr val="dk1"/>
              </a:solidFill>
              <a:latin typeface="Calibri"/>
              <a:ea typeface="Calibri"/>
              <a:cs typeface="Calibri"/>
              <a:sym typeface="Calibri"/>
            </a:endParaRPr>
          </a:p>
        </p:txBody>
      </p:sp>
      <p:pic>
        <p:nvPicPr>
          <p:cNvPr id="138" name="Google Shape;138;g28fc67cd941_0_85"/>
          <p:cNvPicPr preferRelativeResize="0"/>
          <p:nvPr/>
        </p:nvPicPr>
        <p:blipFill rotWithShape="1">
          <a:blip r:embed="rId4">
            <a:alphaModFix/>
          </a:blip>
          <a:srcRect/>
          <a:stretch/>
        </p:blipFill>
        <p:spPr>
          <a:xfrm>
            <a:off x="6323063" y="1449933"/>
            <a:ext cx="5550886" cy="540806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g28d3e8537c9_0_13"/>
          <p:cNvSpPr txBox="1">
            <a:spLocks noGrp="1"/>
          </p:cNvSpPr>
          <p:nvPr>
            <p:ph type="body" idx="1"/>
          </p:nvPr>
        </p:nvSpPr>
        <p:spPr>
          <a:xfrm>
            <a:off x="9307275" y="789925"/>
            <a:ext cx="27588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-RBC = 43%</a:t>
            </a:r>
            <a:endParaRPr/>
          </a:p>
          <a:p>
            <a:pPr marL="0" lvl="0" indent="0" algn="l" rtl="0">
              <a:spcBef>
                <a:spcPts val="1000"/>
              </a:spcBef>
              <a:spcAft>
                <a:spcPts val="0"/>
              </a:spcAft>
              <a:buNone/>
            </a:pPr>
            <a:r>
              <a:rPr lang="en-US"/>
              <a:t>-WBC and platelets= 1%</a:t>
            </a:r>
            <a:endParaRPr/>
          </a:p>
          <a:p>
            <a:pPr marL="0" lvl="0" indent="0" algn="l" rtl="0">
              <a:spcBef>
                <a:spcPts val="1000"/>
              </a:spcBef>
              <a:spcAft>
                <a:spcPts val="0"/>
              </a:spcAft>
              <a:buNone/>
            </a:pPr>
            <a:r>
              <a:rPr lang="en-US"/>
              <a:t>-Plasma= 56%</a:t>
            </a:r>
            <a:endParaRPr/>
          </a:p>
        </p:txBody>
      </p:sp>
      <p:pic>
        <p:nvPicPr>
          <p:cNvPr id="728" name="Google Shape;728;g28d3e8537c9_0_13"/>
          <p:cNvPicPr preferRelativeResize="0"/>
          <p:nvPr/>
        </p:nvPicPr>
        <p:blipFill>
          <a:blip r:embed="rId3">
            <a:alphaModFix/>
          </a:blip>
          <a:stretch>
            <a:fillRect/>
          </a:stretch>
        </p:blipFill>
        <p:spPr>
          <a:xfrm>
            <a:off x="125950" y="846750"/>
            <a:ext cx="9181325" cy="5164501"/>
          </a:xfrm>
          <a:prstGeom prst="rect">
            <a:avLst/>
          </a:prstGeom>
          <a:noFill/>
          <a:ln>
            <a:noFill/>
          </a:ln>
        </p:spPr>
      </p:pic>
      <p:sp>
        <p:nvSpPr>
          <p:cNvPr id="729" name="Google Shape;729;g28d3e8537c9_0_13"/>
          <p:cNvSpPr txBox="1"/>
          <p:nvPr/>
        </p:nvSpPr>
        <p:spPr>
          <a:xfrm>
            <a:off x="433875" y="111975"/>
            <a:ext cx="6564000" cy="7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latin typeface="Calibri"/>
                <a:ea typeface="Calibri"/>
                <a:cs typeface="Calibri"/>
                <a:sym typeface="Calibri"/>
              </a:rPr>
              <a:t>5 litres in the human body </a:t>
            </a:r>
            <a:endParaRPr sz="3600">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g28ccd3f6d05_0_29"/>
          <p:cNvSpPr txBox="1">
            <a:spLocks noGrp="1"/>
          </p:cNvSpPr>
          <p:nvPr>
            <p:ph type="body" idx="1"/>
          </p:nvPr>
        </p:nvSpPr>
        <p:spPr>
          <a:xfrm>
            <a:off x="278300" y="1600200"/>
            <a:ext cx="5741400" cy="4526100"/>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SzPts val="1800"/>
              <a:buChar char="-"/>
            </a:pPr>
            <a:r>
              <a:rPr lang="en-US"/>
              <a:t>Fluid = blood without the cells</a:t>
            </a:r>
            <a:endParaRPr/>
          </a:p>
          <a:p>
            <a:pPr marL="457200" lvl="0" indent="-342900" algn="l" rtl="0">
              <a:lnSpc>
                <a:spcPct val="90000"/>
              </a:lnSpc>
              <a:spcBef>
                <a:spcPts val="0"/>
              </a:spcBef>
              <a:spcAft>
                <a:spcPts val="0"/>
              </a:spcAft>
              <a:buSzPts val="1800"/>
              <a:buChar char="-"/>
            </a:pPr>
            <a:r>
              <a:rPr lang="en-US"/>
              <a:t>salts</a:t>
            </a:r>
            <a:endParaRPr/>
          </a:p>
          <a:p>
            <a:pPr marL="457200" lvl="0" indent="-342900" algn="l" rtl="0">
              <a:lnSpc>
                <a:spcPct val="90000"/>
              </a:lnSpc>
              <a:spcBef>
                <a:spcPts val="0"/>
              </a:spcBef>
              <a:spcAft>
                <a:spcPts val="0"/>
              </a:spcAft>
              <a:buSzPts val="1800"/>
              <a:buChar char="-"/>
            </a:pPr>
            <a:r>
              <a:rPr lang="en-US"/>
              <a:t>proteins: </a:t>
            </a:r>
            <a:r>
              <a:rPr lang="en-US" b="1"/>
              <a:t>Albumin (oncotic pressure), Globilis (ImG), fibrinogen</a:t>
            </a:r>
            <a:endParaRPr b="1"/>
          </a:p>
          <a:p>
            <a:pPr marL="457200" lvl="0" indent="-342900" algn="l" rtl="0">
              <a:lnSpc>
                <a:spcPct val="90000"/>
              </a:lnSpc>
              <a:spcBef>
                <a:spcPts val="0"/>
              </a:spcBef>
              <a:spcAft>
                <a:spcPts val="0"/>
              </a:spcAft>
              <a:buSzPts val="1800"/>
              <a:buChar char="-"/>
            </a:pPr>
            <a:r>
              <a:rPr lang="en-US"/>
              <a:t>Hormones</a:t>
            </a:r>
            <a:endParaRPr/>
          </a:p>
          <a:p>
            <a:pPr marL="457200" lvl="0" indent="-342900" algn="l" rtl="0">
              <a:lnSpc>
                <a:spcPct val="90000"/>
              </a:lnSpc>
              <a:spcBef>
                <a:spcPts val="0"/>
              </a:spcBef>
              <a:spcAft>
                <a:spcPts val="0"/>
              </a:spcAft>
              <a:buSzPts val="1800"/>
              <a:buChar char="-"/>
            </a:pPr>
            <a:r>
              <a:rPr lang="en-US"/>
              <a:t>coagulation/clotting factors</a:t>
            </a:r>
            <a:endParaRPr/>
          </a:p>
          <a:p>
            <a:pPr marL="457200" lvl="0" indent="-342900" algn="l" rtl="0">
              <a:lnSpc>
                <a:spcPct val="90000"/>
              </a:lnSpc>
              <a:spcBef>
                <a:spcPts val="0"/>
              </a:spcBef>
              <a:spcAft>
                <a:spcPts val="0"/>
              </a:spcAft>
              <a:buSzPts val="1800"/>
              <a:buChar char="-"/>
            </a:pPr>
            <a:r>
              <a:rPr lang="en-US"/>
              <a:t>minerals </a:t>
            </a:r>
            <a:endParaRPr/>
          </a:p>
          <a:p>
            <a:pPr marL="457200" lvl="0" indent="-342900" algn="l" rtl="0">
              <a:lnSpc>
                <a:spcPct val="90000"/>
              </a:lnSpc>
              <a:spcBef>
                <a:spcPts val="0"/>
              </a:spcBef>
              <a:spcAft>
                <a:spcPts val="0"/>
              </a:spcAft>
              <a:buSzPts val="1800"/>
              <a:buChar char="-"/>
            </a:pPr>
            <a:r>
              <a:rPr lang="en-US"/>
              <a:t>water </a:t>
            </a:r>
            <a:endParaRPr/>
          </a:p>
        </p:txBody>
      </p:sp>
      <p:sp>
        <p:nvSpPr>
          <p:cNvPr id="735" name="Google Shape;735;g28ccd3f6d05_0_29"/>
          <p:cNvSpPr txBox="1">
            <a:spLocks noGrp="1"/>
          </p:cNvSpPr>
          <p:nvPr>
            <p:ph type="body" idx="2"/>
          </p:nvPr>
        </p:nvSpPr>
        <p:spPr>
          <a:xfrm>
            <a:off x="5458400" y="2113350"/>
            <a:ext cx="6843900" cy="4526100"/>
          </a:xfrm>
          <a:prstGeom prst="rect">
            <a:avLst/>
          </a:prstGeom>
          <a:noFill/>
          <a:ln>
            <a:noFill/>
          </a:ln>
        </p:spPr>
        <p:txBody>
          <a:bodyPr spcFirstLastPara="1" wrap="square" lIns="91425" tIns="91425" rIns="91425" bIns="91425" anchor="t" anchorCtr="0">
            <a:noAutofit/>
          </a:bodyPr>
          <a:lstStyle/>
          <a:p>
            <a:pPr marL="342900" lvl="0" indent="0" algn="l" rtl="0">
              <a:lnSpc>
                <a:spcPct val="90000"/>
              </a:lnSpc>
              <a:spcBef>
                <a:spcPts val="0"/>
              </a:spcBef>
              <a:spcAft>
                <a:spcPts val="0"/>
              </a:spcAft>
              <a:buClr>
                <a:schemeClr val="dk1"/>
              </a:buClr>
              <a:buSzPts val="2800"/>
              <a:buNone/>
            </a:pPr>
            <a:r>
              <a:rPr lang="en-US" sz="2100" b="1">
                <a:solidFill>
                  <a:srgbClr val="741B47"/>
                </a:solidFill>
              </a:rPr>
              <a:t>Blood serum</a:t>
            </a:r>
            <a:r>
              <a:rPr lang="en-US" sz="2100">
                <a:solidFill>
                  <a:srgbClr val="741B47"/>
                </a:solidFill>
              </a:rPr>
              <a:t>= Blood plasma without the clotting factors </a:t>
            </a:r>
            <a:endParaRPr sz="2100">
              <a:solidFill>
                <a:srgbClr val="741B47"/>
              </a:solidFill>
            </a:endParaRPr>
          </a:p>
        </p:txBody>
      </p:sp>
      <p:sp>
        <p:nvSpPr>
          <p:cNvPr id="736" name="Google Shape;736;g28ccd3f6d05_0_29"/>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7" name="Google Shape;737;g28ccd3f6d05_0_29"/>
          <p:cNvSpPr txBox="1"/>
          <p:nvPr/>
        </p:nvSpPr>
        <p:spPr>
          <a:xfrm>
            <a:off x="484102" y="356000"/>
            <a:ext cx="11429700" cy="1031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200">
                <a:solidFill>
                  <a:schemeClr val="lt1"/>
                </a:solidFill>
                <a:latin typeface="Calibri"/>
                <a:ea typeface="Calibri"/>
                <a:cs typeface="Calibri"/>
                <a:sym typeface="Calibri"/>
              </a:rPr>
              <a:t>Plasma</a:t>
            </a:r>
            <a:endParaRPr sz="3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2900">
              <a:solidFill>
                <a:schemeClr val="lt1"/>
              </a:solidFill>
              <a:latin typeface="Calibri"/>
              <a:ea typeface="Calibri"/>
              <a:cs typeface="Calibri"/>
              <a:sym typeface="Calibri"/>
            </a:endParaRPr>
          </a:p>
        </p:txBody>
      </p:sp>
      <p:sp>
        <p:nvSpPr>
          <p:cNvPr id="738" name="Google Shape;738;g28ccd3f6d05_0_29"/>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739" name="Google Shape;739;g28ccd3f6d05_0_29"/>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740" name="Google Shape;740;g28ccd3f6d05_0_29"/>
          <p:cNvSpPr txBox="1"/>
          <p:nvPr/>
        </p:nvSpPr>
        <p:spPr>
          <a:xfrm>
            <a:off x="5878275" y="1735500"/>
            <a:ext cx="5640300" cy="5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Definition of blood serum? </a:t>
            </a:r>
            <a:endParaRPr sz="2000">
              <a:latin typeface="Calibri"/>
              <a:ea typeface="Calibri"/>
              <a:cs typeface="Calibri"/>
              <a:sym typeface="Calibri"/>
            </a:endParaRPr>
          </a:p>
        </p:txBody>
      </p:sp>
      <p:pic>
        <p:nvPicPr>
          <p:cNvPr id="741" name="Google Shape;741;g28ccd3f6d05_0_29"/>
          <p:cNvPicPr preferRelativeResize="0"/>
          <p:nvPr/>
        </p:nvPicPr>
        <p:blipFill>
          <a:blip r:embed="rId4">
            <a:alphaModFix/>
          </a:blip>
          <a:stretch>
            <a:fillRect/>
          </a:stretch>
        </p:blipFill>
        <p:spPr>
          <a:xfrm>
            <a:off x="5547750" y="2737338"/>
            <a:ext cx="5294648" cy="32781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28d3e8537c9_0_41"/>
          <p:cNvSpPr txBox="1">
            <a:spLocks noGrp="1"/>
          </p:cNvSpPr>
          <p:nvPr>
            <p:ph type="body" idx="1"/>
          </p:nvPr>
        </p:nvSpPr>
        <p:spPr>
          <a:xfrm>
            <a:off x="-237925" y="1446250"/>
            <a:ext cx="6942000" cy="4526100"/>
          </a:xfrm>
          <a:prstGeom prst="rect">
            <a:avLst/>
          </a:prstGeom>
          <a:noFill/>
          <a:ln>
            <a:noFill/>
          </a:ln>
        </p:spPr>
        <p:txBody>
          <a:bodyPr spcFirstLastPara="1" wrap="square" lIns="91425" tIns="91425" rIns="91425" bIns="91425" anchor="t" anchorCtr="0">
            <a:noAutofit/>
          </a:bodyPr>
          <a:lstStyle/>
          <a:p>
            <a:pPr marL="342900" lvl="0" indent="0" algn="l" rtl="0">
              <a:lnSpc>
                <a:spcPct val="90000"/>
              </a:lnSpc>
              <a:spcBef>
                <a:spcPts val="0"/>
              </a:spcBef>
              <a:spcAft>
                <a:spcPts val="0"/>
              </a:spcAft>
              <a:buClr>
                <a:schemeClr val="dk1"/>
              </a:buClr>
              <a:buSzPts val="2800"/>
              <a:buNone/>
            </a:pPr>
            <a:r>
              <a:rPr lang="en-US" sz="2700"/>
              <a:t>Erythrocytes:</a:t>
            </a:r>
            <a:endParaRPr sz="2700"/>
          </a:p>
          <a:p>
            <a:pPr marL="342900" lvl="0" indent="0" algn="l" rtl="0">
              <a:lnSpc>
                <a:spcPct val="90000"/>
              </a:lnSpc>
              <a:spcBef>
                <a:spcPts val="0"/>
              </a:spcBef>
              <a:spcAft>
                <a:spcPts val="0"/>
              </a:spcAft>
              <a:buClr>
                <a:schemeClr val="dk1"/>
              </a:buClr>
              <a:buSzPts val="2800"/>
              <a:buNone/>
            </a:pPr>
            <a:r>
              <a:rPr lang="en-US" sz="2700"/>
              <a:t>Lifespan= </a:t>
            </a:r>
            <a:endParaRPr sz="2700"/>
          </a:p>
          <a:p>
            <a:pPr marL="342900" lvl="0" indent="0" algn="l" rtl="0">
              <a:lnSpc>
                <a:spcPct val="90000"/>
              </a:lnSpc>
              <a:spcBef>
                <a:spcPts val="0"/>
              </a:spcBef>
              <a:spcAft>
                <a:spcPts val="0"/>
              </a:spcAft>
              <a:buClr>
                <a:schemeClr val="dk1"/>
              </a:buClr>
              <a:buSzPts val="2800"/>
              <a:buNone/>
            </a:pPr>
            <a:r>
              <a:rPr lang="en-US" sz="2700"/>
              <a:t>shape=</a:t>
            </a:r>
            <a:endParaRPr sz="2700"/>
          </a:p>
          <a:p>
            <a:pPr marL="342900" lvl="0" indent="0" algn="l" rtl="0">
              <a:lnSpc>
                <a:spcPct val="90000"/>
              </a:lnSpc>
              <a:spcBef>
                <a:spcPts val="0"/>
              </a:spcBef>
              <a:spcAft>
                <a:spcPts val="0"/>
              </a:spcAft>
              <a:buClr>
                <a:schemeClr val="dk1"/>
              </a:buClr>
              <a:buSzPts val="2800"/>
              <a:buNone/>
            </a:pPr>
            <a:r>
              <a:rPr lang="en-US" sz="2700"/>
              <a:t>function= </a:t>
            </a:r>
            <a:endParaRPr sz="2700"/>
          </a:p>
          <a:p>
            <a:pPr marL="342900" lvl="0" indent="0" algn="l" rtl="0">
              <a:lnSpc>
                <a:spcPct val="90000"/>
              </a:lnSpc>
              <a:spcBef>
                <a:spcPts val="0"/>
              </a:spcBef>
              <a:spcAft>
                <a:spcPts val="0"/>
              </a:spcAft>
              <a:buClr>
                <a:schemeClr val="dk1"/>
              </a:buClr>
              <a:buSzPts val="2800"/>
              <a:buNone/>
            </a:pPr>
            <a:r>
              <a:rPr lang="en-US" sz="2700"/>
              <a:t>protein=</a:t>
            </a:r>
            <a:endParaRPr sz="2700"/>
          </a:p>
          <a:p>
            <a:pPr marL="342900" lvl="0" indent="0" algn="l" rtl="0">
              <a:lnSpc>
                <a:spcPct val="90000"/>
              </a:lnSpc>
              <a:spcBef>
                <a:spcPts val="0"/>
              </a:spcBef>
              <a:spcAft>
                <a:spcPts val="0"/>
              </a:spcAft>
              <a:buClr>
                <a:schemeClr val="dk1"/>
              </a:buClr>
              <a:buSzPts val="2800"/>
              <a:buNone/>
            </a:pPr>
            <a:r>
              <a:rPr lang="en-US" sz="2700"/>
              <a:t>produced= </a:t>
            </a:r>
            <a:endParaRPr sz="2700"/>
          </a:p>
          <a:p>
            <a:pPr marL="342900" lvl="0" indent="0" algn="l" rtl="0">
              <a:lnSpc>
                <a:spcPct val="90000"/>
              </a:lnSpc>
              <a:spcBef>
                <a:spcPts val="0"/>
              </a:spcBef>
              <a:spcAft>
                <a:spcPts val="0"/>
              </a:spcAft>
              <a:buClr>
                <a:schemeClr val="dk1"/>
              </a:buClr>
              <a:buSzPts val="2800"/>
              <a:buNone/>
            </a:pPr>
            <a:r>
              <a:rPr lang="en-US" sz="2700"/>
              <a:t>destroyed= </a:t>
            </a:r>
            <a:endParaRPr sz="2700"/>
          </a:p>
          <a:p>
            <a:pPr marL="342900" lvl="0" indent="0" algn="l" rtl="0">
              <a:lnSpc>
                <a:spcPct val="90000"/>
              </a:lnSpc>
              <a:spcBef>
                <a:spcPts val="0"/>
              </a:spcBef>
              <a:spcAft>
                <a:spcPts val="0"/>
              </a:spcAft>
              <a:buClr>
                <a:schemeClr val="dk1"/>
              </a:buClr>
              <a:buSzPts val="2800"/>
              <a:buNone/>
            </a:pPr>
            <a:r>
              <a:rPr lang="en-US" sz="2700"/>
              <a:t>Hormone involved in </a:t>
            </a:r>
            <a:r>
              <a:rPr lang="en-US" sz="2500"/>
              <a:t>erythropoiesis</a:t>
            </a:r>
            <a:r>
              <a:rPr lang="en-US" sz="2700"/>
              <a:t>= </a:t>
            </a:r>
            <a:endParaRPr/>
          </a:p>
        </p:txBody>
      </p:sp>
      <p:sp>
        <p:nvSpPr>
          <p:cNvPr id="747" name="Google Shape;747;g28d3e8537c9_0_41"/>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8" name="Google Shape;748;g28d3e8537c9_0_41"/>
          <p:cNvSpPr txBox="1"/>
          <p:nvPr/>
        </p:nvSpPr>
        <p:spPr>
          <a:xfrm>
            <a:off x="484102" y="356000"/>
            <a:ext cx="11429700" cy="985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900">
                <a:solidFill>
                  <a:schemeClr val="lt1"/>
                </a:solidFill>
                <a:latin typeface="Calibri"/>
                <a:ea typeface="Calibri"/>
                <a:cs typeface="Calibri"/>
                <a:sym typeface="Calibri"/>
              </a:rPr>
              <a:t>o Structures and functions of RBC</a:t>
            </a:r>
            <a:endParaRPr sz="29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2900">
              <a:solidFill>
                <a:schemeClr val="lt1"/>
              </a:solidFill>
              <a:latin typeface="Calibri"/>
              <a:ea typeface="Calibri"/>
              <a:cs typeface="Calibri"/>
              <a:sym typeface="Calibri"/>
            </a:endParaRPr>
          </a:p>
        </p:txBody>
      </p:sp>
      <p:sp>
        <p:nvSpPr>
          <p:cNvPr id="749" name="Google Shape;749;g28d3e8537c9_0_41"/>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750" name="Google Shape;750;g28d3e8537c9_0_41"/>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751" name="Google Shape;751;g28d3e8537c9_0_41"/>
          <p:cNvPicPr preferRelativeResize="0"/>
          <p:nvPr/>
        </p:nvPicPr>
        <p:blipFill>
          <a:blip r:embed="rId4">
            <a:alphaModFix/>
          </a:blip>
          <a:stretch>
            <a:fillRect/>
          </a:stretch>
        </p:blipFill>
        <p:spPr>
          <a:xfrm>
            <a:off x="5574325" y="1507098"/>
            <a:ext cx="5989400" cy="306957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g28d3e8537c9_0_26"/>
          <p:cNvSpPr txBox="1">
            <a:spLocks noGrp="1"/>
          </p:cNvSpPr>
          <p:nvPr>
            <p:ph type="body" idx="1"/>
          </p:nvPr>
        </p:nvSpPr>
        <p:spPr>
          <a:xfrm>
            <a:off x="-335900" y="1446250"/>
            <a:ext cx="7305900" cy="4526100"/>
          </a:xfrm>
          <a:prstGeom prst="rect">
            <a:avLst/>
          </a:prstGeom>
          <a:noFill/>
          <a:ln>
            <a:noFill/>
          </a:ln>
        </p:spPr>
        <p:txBody>
          <a:bodyPr spcFirstLastPara="1" wrap="square" lIns="91425" tIns="91425" rIns="91425" bIns="91425" anchor="t" anchorCtr="0">
            <a:noAutofit/>
          </a:bodyPr>
          <a:lstStyle/>
          <a:p>
            <a:pPr marL="342900" lvl="0" indent="0" algn="l" rtl="0">
              <a:lnSpc>
                <a:spcPct val="90000"/>
              </a:lnSpc>
              <a:spcBef>
                <a:spcPts val="0"/>
              </a:spcBef>
              <a:spcAft>
                <a:spcPts val="0"/>
              </a:spcAft>
              <a:buClr>
                <a:schemeClr val="dk1"/>
              </a:buClr>
              <a:buSzPts val="2800"/>
              <a:buNone/>
            </a:pPr>
            <a:r>
              <a:rPr lang="en-US" sz="2500"/>
              <a:t>Erythrocytes:</a:t>
            </a:r>
            <a:endParaRPr sz="2500"/>
          </a:p>
          <a:p>
            <a:pPr marL="342900" lvl="0" indent="0" algn="l" rtl="0">
              <a:lnSpc>
                <a:spcPct val="90000"/>
              </a:lnSpc>
              <a:spcBef>
                <a:spcPts val="0"/>
              </a:spcBef>
              <a:spcAft>
                <a:spcPts val="0"/>
              </a:spcAft>
              <a:buClr>
                <a:schemeClr val="dk1"/>
              </a:buClr>
              <a:buSzPts val="2800"/>
              <a:buNone/>
            </a:pPr>
            <a:r>
              <a:rPr lang="en-US" sz="2500"/>
              <a:t>Lifespan= 4 month</a:t>
            </a:r>
            <a:endParaRPr sz="2500"/>
          </a:p>
          <a:p>
            <a:pPr marL="342900" lvl="0" indent="0" algn="l" rtl="0">
              <a:lnSpc>
                <a:spcPct val="90000"/>
              </a:lnSpc>
              <a:spcBef>
                <a:spcPts val="0"/>
              </a:spcBef>
              <a:spcAft>
                <a:spcPts val="0"/>
              </a:spcAft>
              <a:buClr>
                <a:schemeClr val="dk1"/>
              </a:buClr>
              <a:buSzPts val="2800"/>
              <a:buNone/>
            </a:pPr>
            <a:r>
              <a:rPr lang="en-US" sz="2500"/>
              <a:t>shape= anucleate, biconcave </a:t>
            </a:r>
            <a:endParaRPr sz="2500"/>
          </a:p>
          <a:p>
            <a:pPr marL="342900" lvl="0" indent="0" algn="l" rtl="0">
              <a:spcBef>
                <a:spcPts val="0"/>
              </a:spcBef>
              <a:spcAft>
                <a:spcPts val="0"/>
              </a:spcAft>
              <a:buClr>
                <a:schemeClr val="dk1"/>
              </a:buClr>
              <a:buSzPts val="2800"/>
              <a:buNone/>
            </a:pPr>
            <a:r>
              <a:rPr lang="en-US" sz="2500"/>
              <a:t>Function= O2/CO2 carrier</a:t>
            </a:r>
            <a:endParaRPr sz="2500"/>
          </a:p>
          <a:p>
            <a:pPr marL="342900" lvl="0" indent="0" algn="l" rtl="0">
              <a:spcBef>
                <a:spcPts val="0"/>
              </a:spcBef>
              <a:spcAft>
                <a:spcPts val="0"/>
              </a:spcAft>
              <a:buClr>
                <a:schemeClr val="dk1"/>
              </a:buClr>
              <a:buSzPts val="2800"/>
              <a:buNone/>
            </a:pPr>
            <a:r>
              <a:rPr lang="en-US" sz="2500"/>
              <a:t>protein= </a:t>
            </a:r>
            <a:r>
              <a:rPr lang="en-US" sz="2500">
                <a:highlight>
                  <a:srgbClr val="FFFF00"/>
                </a:highlight>
              </a:rPr>
              <a:t>haemoglobin</a:t>
            </a:r>
            <a:r>
              <a:rPr lang="en-US" sz="2500"/>
              <a:t> (2 beta and 2 alpha chains, Haeme, Fe2+ </a:t>
            </a:r>
            <a:endParaRPr sz="2500"/>
          </a:p>
          <a:p>
            <a:pPr marL="342900" lvl="0" indent="0" algn="l" rtl="0">
              <a:spcBef>
                <a:spcPts val="0"/>
              </a:spcBef>
              <a:spcAft>
                <a:spcPts val="0"/>
              </a:spcAft>
              <a:buClr>
                <a:schemeClr val="dk1"/>
              </a:buClr>
              <a:buSzPts val="2800"/>
              <a:buNone/>
            </a:pPr>
            <a:r>
              <a:rPr lang="en-US" sz="2500"/>
              <a:t>produced= </a:t>
            </a:r>
            <a:r>
              <a:rPr lang="en-US" sz="2500">
                <a:highlight>
                  <a:srgbClr val="FFFF00"/>
                </a:highlight>
              </a:rPr>
              <a:t>liver in fetus</a:t>
            </a:r>
            <a:r>
              <a:rPr lang="en-US" sz="2500"/>
              <a:t>, </a:t>
            </a:r>
            <a:r>
              <a:rPr lang="en-US" sz="2500">
                <a:highlight>
                  <a:srgbClr val="FFFF00"/>
                </a:highlight>
              </a:rPr>
              <a:t>bone marrow</a:t>
            </a:r>
            <a:r>
              <a:rPr lang="en-US" sz="2500"/>
              <a:t>-Adults: Erythropoiesis occurs in certain bones, including </a:t>
            </a:r>
            <a:r>
              <a:rPr lang="en-US" sz="2500">
                <a:highlight>
                  <a:srgbClr val="FFFF00"/>
                </a:highlight>
              </a:rPr>
              <a:t>pelvis, vertebrae, ribs and breastbone,</a:t>
            </a:r>
            <a:r>
              <a:rPr lang="en-US" sz="2500"/>
              <a:t> children: all bone marrow </a:t>
            </a:r>
            <a:endParaRPr sz="2500"/>
          </a:p>
          <a:p>
            <a:pPr marL="342900" lvl="0" indent="0" algn="l" rtl="0">
              <a:spcBef>
                <a:spcPts val="0"/>
              </a:spcBef>
              <a:spcAft>
                <a:spcPts val="0"/>
              </a:spcAft>
              <a:buClr>
                <a:schemeClr val="dk1"/>
              </a:buClr>
              <a:buSzPts val="2800"/>
              <a:buNone/>
            </a:pPr>
            <a:r>
              <a:rPr lang="en-US" sz="2500"/>
              <a:t>destroyed =liver and spleen </a:t>
            </a:r>
            <a:endParaRPr sz="2500"/>
          </a:p>
          <a:p>
            <a:pPr marL="342900" lvl="0" indent="0" algn="l" rtl="0">
              <a:lnSpc>
                <a:spcPct val="90000"/>
              </a:lnSpc>
              <a:spcBef>
                <a:spcPts val="0"/>
              </a:spcBef>
              <a:spcAft>
                <a:spcPts val="0"/>
              </a:spcAft>
              <a:buClr>
                <a:schemeClr val="dk1"/>
              </a:buClr>
              <a:buSzPts val="2800"/>
              <a:buNone/>
            </a:pPr>
            <a:r>
              <a:rPr lang="en-US" sz="2500"/>
              <a:t>Hormone involved in erythropoiesis= </a:t>
            </a:r>
            <a:r>
              <a:rPr lang="en-US" sz="2500">
                <a:highlight>
                  <a:srgbClr val="FFFF00"/>
                </a:highlight>
              </a:rPr>
              <a:t>Erythropoietin</a:t>
            </a:r>
            <a:r>
              <a:rPr lang="en-US" sz="2500"/>
              <a:t> </a:t>
            </a:r>
            <a:r>
              <a:rPr lang="en-US" sz="2600"/>
              <a:t> </a:t>
            </a:r>
            <a:endParaRPr sz="2600"/>
          </a:p>
        </p:txBody>
      </p:sp>
      <p:sp>
        <p:nvSpPr>
          <p:cNvPr id="757" name="Google Shape;757;g28d3e8537c9_0_26"/>
          <p:cNvSpPr txBox="1">
            <a:spLocks noGrp="1"/>
          </p:cNvSpPr>
          <p:nvPr>
            <p:ph type="body" idx="2"/>
          </p:nvPr>
        </p:nvSpPr>
        <p:spPr>
          <a:xfrm>
            <a:off x="6343400" y="1382700"/>
            <a:ext cx="5570400" cy="4526100"/>
          </a:xfrm>
          <a:prstGeom prst="rect">
            <a:avLst/>
          </a:prstGeom>
          <a:noFill/>
          <a:ln>
            <a:noFill/>
          </a:ln>
        </p:spPr>
        <p:txBody>
          <a:bodyPr spcFirstLastPara="1" wrap="square" lIns="91425" tIns="91425" rIns="91425" bIns="91425" anchor="t" anchorCtr="0">
            <a:noAutofit/>
          </a:bodyPr>
          <a:lstStyle/>
          <a:p>
            <a:pPr marL="342900" lvl="0" indent="0" algn="l" rtl="0">
              <a:lnSpc>
                <a:spcPct val="90000"/>
              </a:lnSpc>
              <a:spcBef>
                <a:spcPts val="0"/>
              </a:spcBef>
              <a:spcAft>
                <a:spcPts val="0"/>
              </a:spcAft>
              <a:buClr>
                <a:schemeClr val="dk1"/>
              </a:buClr>
              <a:buSzPts val="2800"/>
              <a:buNone/>
            </a:pPr>
            <a:r>
              <a:rPr lang="en-US"/>
              <a:t>What is the word for </a:t>
            </a:r>
            <a:r>
              <a:rPr lang="en-US" i="1"/>
              <a:t>the ratio of volume of RBCs to total volume of blood</a:t>
            </a:r>
            <a:r>
              <a:rPr lang="en-US"/>
              <a:t>?</a:t>
            </a:r>
            <a:endParaRPr/>
          </a:p>
        </p:txBody>
      </p:sp>
      <p:sp>
        <p:nvSpPr>
          <p:cNvPr id="758" name="Google Shape;758;g28d3e8537c9_0_26"/>
          <p:cNvSpPr txBox="1"/>
          <p:nvPr/>
        </p:nvSpPr>
        <p:spPr>
          <a:xfrm>
            <a:off x="278296" y="239712"/>
            <a:ext cx="116355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9" name="Google Shape;759;g28d3e8537c9_0_26"/>
          <p:cNvSpPr txBox="1"/>
          <p:nvPr/>
        </p:nvSpPr>
        <p:spPr>
          <a:xfrm>
            <a:off x="484102" y="356000"/>
            <a:ext cx="11429700" cy="985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900">
                <a:solidFill>
                  <a:schemeClr val="lt1"/>
                </a:solidFill>
                <a:latin typeface="Calibri"/>
                <a:ea typeface="Calibri"/>
                <a:cs typeface="Calibri"/>
                <a:sym typeface="Calibri"/>
              </a:rPr>
              <a:t>o Structures and functions of RBC</a:t>
            </a:r>
            <a:endParaRPr sz="29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2900">
              <a:solidFill>
                <a:schemeClr val="lt1"/>
              </a:solidFill>
              <a:latin typeface="Calibri"/>
              <a:ea typeface="Calibri"/>
              <a:cs typeface="Calibri"/>
              <a:sym typeface="Calibri"/>
            </a:endParaRPr>
          </a:p>
        </p:txBody>
      </p:sp>
      <p:sp>
        <p:nvSpPr>
          <p:cNvPr id="760" name="Google Shape;760;g28d3e8537c9_0_26"/>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761" name="Google Shape;761;g28d3e8537c9_0_26"/>
          <p:cNvPicPr preferRelativeResize="0"/>
          <p:nvPr/>
        </p:nvPicPr>
        <p:blipFill rotWithShape="1">
          <a:blip r:embed="rId3">
            <a:alphaModFix/>
          </a:blip>
          <a:srcRect/>
          <a:stretch/>
        </p:blipFill>
        <p:spPr>
          <a:xfrm>
            <a:off x="304800" y="5654250"/>
            <a:ext cx="981985" cy="985200"/>
          </a:xfrm>
          <a:prstGeom prst="rect">
            <a:avLst/>
          </a:prstGeom>
          <a:noFill/>
          <a:ln>
            <a:noFill/>
          </a:ln>
        </p:spPr>
      </p:pic>
      <p:sp>
        <p:nvSpPr>
          <p:cNvPr id="762" name="Google Shape;762;g28d3e8537c9_0_26"/>
          <p:cNvSpPr txBox="1"/>
          <p:nvPr/>
        </p:nvSpPr>
        <p:spPr>
          <a:xfrm>
            <a:off x="7666400" y="2117350"/>
            <a:ext cx="4247400" cy="9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latin typeface="Calibri"/>
                <a:ea typeface="Calibri"/>
                <a:cs typeface="Calibri"/>
                <a:sym typeface="Calibri"/>
              </a:rPr>
              <a:t>Haematocrit</a:t>
            </a:r>
            <a:endParaRPr sz="2400" b="1">
              <a:latin typeface="Calibri"/>
              <a:ea typeface="Calibri"/>
              <a:cs typeface="Calibri"/>
              <a:sym typeface="Calibri"/>
            </a:endParaRPr>
          </a:p>
        </p:txBody>
      </p:sp>
      <p:pic>
        <p:nvPicPr>
          <p:cNvPr id="763" name="Google Shape;763;g28d3e8537c9_0_26"/>
          <p:cNvPicPr preferRelativeResize="0"/>
          <p:nvPr/>
        </p:nvPicPr>
        <p:blipFill>
          <a:blip r:embed="rId4">
            <a:alphaModFix/>
          </a:blip>
          <a:stretch>
            <a:fillRect/>
          </a:stretch>
        </p:blipFill>
        <p:spPr>
          <a:xfrm>
            <a:off x="6830025" y="2657519"/>
            <a:ext cx="4247400" cy="39819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5"/>
          <p:cNvSpPr txBox="1">
            <a:spLocks noGrp="1"/>
          </p:cNvSpPr>
          <p:nvPr>
            <p:ph type="body" idx="1"/>
          </p:nvPr>
        </p:nvSpPr>
        <p:spPr>
          <a:xfrm>
            <a:off x="97975" y="1419675"/>
            <a:ext cx="12192000" cy="4526100"/>
          </a:xfrm>
          <a:prstGeom prst="rect">
            <a:avLst/>
          </a:prstGeom>
          <a:noFill/>
          <a:ln>
            <a:noFill/>
          </a:ln>
        </p:spPr>
        <p:txBody>
          <a:bodyPr spcFirstLastPara="1" wrap="square" lIns="91425" tIns="91425" rIns="91425" bIns="91425" anchor="t" anchorCtr="0">
            <a:noAutofit/>
          </a:bodyPr>
          <a:lstStyle/>
          <a:p>
            <a:pPr marL="342900" lvl="0" indent="0" algn="l" rtl="0">
              <a:lnSpc>
                <a:spcPct val="90000"/>
              </a:lnSpc>
              <a:spcBef>
                <a:spcPts val="0"/>
              </a:spcBef>
              <a:spcAft>
                <a:spcPts val="0"/>
              </a:spcAft>
              <a:buClr>
                <a:schemeClr val="dk1"/>
              </a:buClr>
              <a:buSzPts val="2800"/>
              <a:buNone/>
            </a:pPr>
            <a:r>
              <a:rPr lang="en-US" sz="2000"/>
              <a:t>Leucocytes: </a:t>
            </a:r>
            <a:endParaRPr sz="2000"/>
          </a:p>
          <a:p>
            <a:pPr marL="342900" lvl="0" indent="0" algn="l" rtl="0">
              <a:lnSpc>
                <a:spcPct val="90000"/>
              </a:lnSpc>
              <a:spcBef>
                <a:spcPts val="0"/>
              </a:spcBef>
              <a:spcAft>
                <a:spcPts val="0"/>
              </a:spcAft>
              <a:buClr>
                <a:schemeClr val="dk1"/>
              </a:buClr>
              <a:buSzPts val="2800"/>
              <a:buNone/>
            </a:pPr>
            <a:r>
              <a:rPr lang="en-US" sz="2000" b="1"/>
              <a:t>Granulocytes</a:t>
            </a:r>
            <a:r>
              <a:rPr lang="en-US" sz="2000"/>
              <a:t>= innate immune response </a:t>
            </a:r>
            <a:endParaRPr sz="2000"/>
          </a:p>
          <a:p>
            <a:pPr marL="342900" lvl="0" indent="0" algn="l" rtl="0">
              <a:lnSpc>
                <a:spcPct val="90000"/>
              </a:lnSpc>
              <a:spcBef>
                <a:spcPts val="0"/>
              </a:spcBef>
              <a:spcAft>
                <a:spcPts val="0"/>
              </a:spcAft>
              <a:buClr>
                <a:schemeClr val="dk1"/>
              </a:buClr>
              <a:buSzPts val="2800"/>
              <a:buNone/>
            </a:pPr>
            <a:r>
              <a:rPr lang="en-US" sz="2000" b="1">
                <a:highlight>
                  <a:srgbClr val="FFFF00"/>
                </a:highlight>
              </a:rPr>
              <a:t>A</a:t>
            </a:r>
            <a:r>
              <a:rPr lang="en-US" sz="2000" b="1"/>
              <a:t>granulocytes</a:t>
            </a:r>
            <a:r>
              <a:rPr lang="en-US" sz="2000"/>
              <a:t>= </a:t>
            </a:r>
            <a:r>
              <a:rPr lang="en-US" sz="2000">
                <a:highlight>
                  <a:srgbClr val="FFFF00"/>
                </a:highlight>
              </a:rPr>
              <a:t>a</a:t>
            </a:r>
            <a:r>
              <a:rPr lang="en-US" sz="2000"/>
              <a:t>daptive immune response </a:t>
            </a:r>
            <a:endParaRPr sz="2000"/>
          </a:p>
          <a:p>
            <a:pPr marL="342900" lvl="0" indent="0" algn="l" rtl="0">
              <a:lnSpc>
                <a:spcPct val="90000"/>
              </a:lnSpc>
              <a:spcBef>
                <a:spcPts val="0"/>
              </a:spcBef>
              <a:spcAft>
                <a:spcPts val="0"/>
              </a:spcAft>
              <a:buClr>
                <a:schemeClr val="dk1"/>
              </a:buClr>
              <a:buSzPts val="2800"/>
              <a:buNone/>
            </a:pPr>
            <a:endParaRPr sz="2000"/>
          </a:p>
          <a:p>
            <a:pPr marL="342900" lvl="0" indent="0" algn="l" rtl="0">
              <a:lnSpc>
                <a:spcPct val="90000"/>
              </a:lnSpc>
              <a:spcBef>
                <a:spcPts val="0"/>
              </a:spcBef>
              <a:spcAft>
                <a:spcPts val="0"/>
              </a:spcAft>
              <a:buClr>
                <a:schemeClr val="dk1"/>
              </a:buClr>
              <a:buSzPts val="2800"/>
              <a:buNone/>
            </a:pPr>
            <a:r>
              <a:rPr lang="en-US" sz="2000"/>
              <a:t>granulocytes → Neutrophil, Eosinophil, Basophil</a:t>
            </a:r>
            <a:endParaRPr sz="2000"/>
          </a:p>
          <a:p>
            <a:pPr marL="342900" lvl="0" indent="0" algn="l" rtl="0">
              <a:lnSpc>
                <a:spcPct val="90000"/>
              </a:lnSpc>
              <a:spcBef>
                <a:spcPts val="0"/>
              </a:spcBef>
              <a:spcAft>
                <a:spcPts val="0"/>
              </a:spcAft>
              <a:buClr>
                <a:schemeClr val="dk1"/>
              </a:buClr>
              <a:buSzPts val="2800"/>
              <a:buNone/>
            </a:pPr>
            <a:r>
              <a:rPr lang="en-US" sz="2000"/>
              <a:t>Agranulocye→ lymphocytes and monocytes </a:t>
            </a:r>
            <a:endParaRPr sz="2000"/>
          </a:p>
          <a:p>
            <a:pPr marL="342900" lvl="0" indent="0" algn="l" rtl="0">
              <a:lnSpc>
                <a:spcPct val="90000"/>
              </a:lnSpc>
              <a:spcBef>
                <a:spcPts val="0"/>
              </a:spcBef>
              <a:spcAft>
                <a:spcPts val="0"/>
              </a:spcAft>
              <a:buClr>
                <a:schemeClr val="dk1"/>
              </a:buClr>
              <a:buSzPts val="2800"/>
              <a:buNone/>
            </a:pPr>
            <a:r>
              <a:rPr lang="en-US" sz="2000"/>
              <a:t>Plateles- cell fragments found in bone marrow </a:t>
            </a:r>
            <a:endParaRPr sz="2000"/>
          </a:p>
        </p:txBody>
      </p:sp>
      <p:sp>
        <p:nvSpPr>
          <p:cNvPr id="769" name="Google Shape;769;p5"/>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0" name="Google Shape;770;p5"/>
          <p:cNvSpPr txBox="1"/>
          <p:nvPr/>
        </p:nvSpPr>
        <p:spPr>
          <a:xfrm>
            <a:off x="699796" y="449700"/>
            <a:ext cx="6705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Structure and Function of WBC</a:t>
            </a:r>
            <a:endParaRPr sz="1800" b="0" i="0" u="none" strike="noStrike" cap="none">
              <a:solidFill>
                <a:schemeClr val="dk1"/>
              </a:solidFill>
              <a:latin typeface="Calibri"/>
              <a:ea typeface="Calibri"/>
              <a:cs typeface="Calibri"/>
              <a:sym typeface="Calibri"/>
            </a:endParaRPr>
          </a:p>
        </p:txBody>
      </p:sp>
      <p:sp>
        <p:nvSpPr>
          <p:cNvPr id="771" name="Google Shape;771;p5"/>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772" name="Google Shape;772;p5"/>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773" name="Google Shape;773;p5"/>
          <p:cNvPicPr preferRelativeResize="0"/>
          <p:nvPr/>
        </p:nvPicPr>
        <p:blipFill>
          <a:blip r:embed="rId4">
            <a:alphaModFix/>
          </a:blip>
          <a:stretch>
            <a:fillRect/>
          </a:stretch>
        </p:blipFill>
        <p:spPr>
          <a:xfrm>
            <a:off x="5634063" y="1720650"/>
            <a:ext cx="6410325" cy="3924300"/>
          </a:xfrm>
          <a:prstGeom prst="rect">
            <a:avLst/>
          </a:prstGeom>
          <a:noFill/>
          <a:ln>
            <a:noFill/>
          </a:ln>
        </p:spPr>
      </p:pic>
      <p:sp>
        <p:nvSpPr>
          <p:cNvPr id="774" name="Google Shape;774;p5"/>
          <p:cNvSpPr txBox="1"/>
          <p:nvPr/>
        </p:nvSpPr>
        <p:spPr>
          <a:xfrm>
            <a:off x="181975" y="4044675"/>
            <a:ext cx="4730700" cy="19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latin typeface="Calibri"/>
                <a:ea typeface="Calibri"/>
                <a:cs typeface="Calibri"/>
                <a:sym typeface="Calibri"/>
              </a:rPr>
              <a:t>Which WBC is the commonest?</a:t>
            </a:r>
            <a:endParaRPr sz="19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g28d3e8537c9_0_57"/>
          <p:cNvSpPr txBox="1">
            <a:spLocks noGrp="1"/>
          </p:cNvSpPr>
          <p:nvPr>
            <p:ph type="body" idx="1"/>
          </p:nvPr>
        </p:nvSpPr>
        <p:spPr>
          <a:xfrm>
            <a:off x="119750" y="1419751"/>
            <a:ext cx="8229600" cy="45261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None/>
            </a:pPr>
            <a:r>
              <a:rPr lang="en-US" sz="2400" b="1" dirty="0"/>
              <a:t>Neutrophils</a:t>
            </a:r>
            <a:r>
              <a:rPr lang="en-US" sz="2400" dirty="0"/>
              <a:t>: (most common)</a:t>
            </a:r>
            <a:endParaRPr sz="2400" dirty="0"/>
          </a:p>
          <a:p>
            <a:pPr marL="457200" lvl="0" indent="-381000" algn="l" rtl="0">
              <a:lnSpc>
                <a:spcPct val="90000"/>
              </a:lnSpc>
              <a:spcBef>
                <a:spcPts val="0"/>
              </a:spcBef>
              <a:spcAft>
                <a:spcPts val="0"/>
              </a:spcAft>
              <a:buSzPts val="2400"/>
              <a:buChar char="-"/>
            </a:pPr>
            <a:r>
              <a:rPr lang="en-US" sz="2400" dirty="0"/>
              <a:t>Multi-lobed</a:t>
            </a:r>
            <a:endParaRPr sz="2400" dirty="0"/>
          </a:p>
          <a:p>
            <a:pPr marL="457200" lvl="0" indent="-381000" algn="l" rtl="0">
              <a:lnSpc>
                <a:spcPct val="90000"/>
              </a:lnSpc>
              <a:spcBef>
                <a:spcPts val="0"/>
              </a:spcBef>
              <a:spcAft>
                <a:spcPts val="0"/>
              </a:spcAft>
              <a:buSzPts val="2400"/>
              <a:buChar char="-"/>
            </a:pPr>
            <a:r>
              <a:rPr lang="en-US" sz="2400" dirty="0"/>
              <a:t>granular cytoplasm </a:t>
            </a:r>
            <a:endParaRPr sz="2400" dirty="0"/>
          </a:p>
          <a:p>
            <a:pPr marL="457200" lvl="0" indent="-381000" algn="l" rtl="0">
              <a:lnSpc>
                <a:spcPct val="90000"/>
              </a:lnSpc>
              <a:spcBef>
                <a:spcPts val="0"/>
              </a:spcBef>
              <a:spcAft>
                <a:spcPts val="0"/>
              </a:spcAft>
              <a:buSzPts val="2400"/>
              <a:buChar char="-"/>
            </a:pPr>
            <a:r>
              <a:rPr lang="en-US" sz="2400" dirty="0"/>
              <a:t>phagocytic </a:t>
            </a:r>
            <a:endParaRPr sz="2400" dirty="0"/>
          </a:p>
          <a:p>
            <a:pPr marL="457200" lvl="0" indent="0" algn="l" rtl="0">
              <a:lnSpc>
                <a:spcPct val="90000"/>
              </a:lnSpc>
              <a:spcBef>
                <a:spcPts val="0"/>
              </a:spcBef>
              <a:spcAft>
                <a:spcPts val="0"/>
              </a:spcAft>
              <a:buNone/>
            </a:pPr>
            <a:endParaRPr dirty="0"/>
          </a:p>
        </p:txBody>
      </p:sp>
      <p:sp>
        <p:nvSpPr>
          <p:cNvPr id="780" name="Google Shape;780;g28d3e8537c9_0_57"/>
          <p:cNvSpPr txBox="1"/>
          <p:nvPr/>
        </p:nvSpPr>
        <p:spPr>
          <a:xfrm>
            <a:off x="304800" y="239712"/>
            <a:ext cx="115560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1" name="Google Shape;781;g28d3e8537c9_0_57"/>
          <p:cNvSpPr txBox="1"/>
          <p:nvPr/>
        </p:nvSpPr>
        <p:spPr>
          <a:xfrm>
            <a:off x="2711609" y="449706"/>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Granulocytes </a:t>
            </a:r>
            <a:endParaRPr sz="1800" b="0" i="0" u="none" strike="noStrike" cap="none">
              <a:solidFill>
                <a:schemeClr val="dk1"/>
              </a:solidFill>
              <a:latin typeface="Calibri"/>
              <a:ea typeface="Calibri"/>
              <a:cs typeface="Calibri"/>
              <a:sym typeface="Calibri"/>
            </a:endParaRPr>
          </a:p>
        </p:txBody>
      </p:sp>
      <p:sp>
        <p:nvSpPr>
          <p:cNvPr id="782" name="Google Shape;782;g28d3e8537c9_0_57"/>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783" name="Google Shape;783;g28d3e8537c9_0_57"/>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784" name="Google Shape;784;g28d3e8537c9_0_57"/>
          <p:cNvSpPr txBox="1"/>
          <p:nvPr/>
        </p:nvSpPr>
        <p:spPr>
          <a:xfrm>
            <a:off x="424750" y="3272175"/>
            <a:ext cx="3429600" cy="10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785" name="Google Shape;785;g28d3e8537c9_0_57"/>
          <p:cNvSpPr txBox="1">
            <a:spLocks noGrp="1"/>
          </p:cNvSpPr>
          <p:nvPr>
            <p:ph type="body" idx="1"/>
          </p:nvPr>
        </p:nvSpPr>
        <p:spPr>
          <a:xfrm>
            <a:off x="119750" y="2800226"/>
            <a:ext cx="8229600" cy="45261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None/>
            </a:pPr>
            <a:r>
              <a:rPr lang="en-US" sz="2400" b="1" dirty="0"/>
              <a:t>Eosinophils</a:t>
            </a:r>
            <a:r>
              <a:rPr lang="en-US" sz="2400" dirty="0"/>
              <a:t>: </a:t>
            </a:r>
            <a:endParaRPr sz="2400" dirty="0"/>
          </a:p>
          <a:p>
            <a:pPr marL="457200" lvl="0" indent="-381000" algn="l" rtl="0">
              <a:lnSpc>
                <a:spcPct val="90000"/>
              </a:lnSpc>
              <a:spcBef>
                <a:spcPts val="0"/>
              </a:spcBef>
              <a:spcAft>
                <a:spcPts val="0"/>
              </a:spcAft>
              <a:buSzPts val="2400"/>
              <a:buChar char="-"/>
            </a:pPr>
            <a:r>
              <a:rPr lang="en-US" sz="2400" dirty="0"/>
              <a:t>tri-lobed</a:t>
            </a:r>
            <a:endParaRPr sz="2400" dirty="0"/>
          </a:p>
          <a:p>
            <a:pPr marL="457200" lvl="0" indent="-381000" algn="l" rtl="0">
              <a:lnSpc>
                <a:spcPct val="90000"/>
              </a:lnSpc>
              <a:spcBef>
                <a:spcPts val="0"/>
              </a:spcBef>
              <a:spcAft>
                <a:spcPts val="0"/>
              </a:spcAft>
              <a:buSzPts val="2400"/>
              <a:buChar char="-"/>
            </a:pPr>
            <a:r>
              <a:rPr lang="en-US" sz="2400" dirty="0"/>
              <a:t>large, red cytoplasmic granules</a:t>
            </a:r>
            <a:endParaRPr sz="2400" dirty="0"/>
          </a:p>
          <a:p>
            <a:pPr marL="457200" lvl="0" indent="-381000" algn="l" rtl="0">
              <a:lnSpc>
                <a:spcPct val="90000"/>
              </a:lnSpc>
              <a:spcBef>
                <a:spcPts val="0"/>
              </a:spcBef>
              <a:spcAft>
                <a:spcPts val="0"/>
              </a:spcAft>
              <a:buSzPts val="2400"/>
              <a:buChar char="-"/>
            </a:pPr>
            <a:r>
              <a:rPr lang="en-US" sz="2400" dirty="0"/>
              <a:t>phagocytic, receptor for </a:t>
            </a:r>
            <a:r>
              <a:rPr lang="en-US" sz="2400" dirty="0" err="1"/>
              <a:t>IgE</a:t>
            </a:r>
            <a:r>
              <a:rPr lang="en-US" sz="2400" dirty="0"/>
              <a:t>, </a:t>
            </a:r>
            <a:r>
              <a:rPr lang="en-US" sz="2400" dirty="0" err="1"/>
              <a:t>neutralise</a:t>
            </a:r>
            <a:r>
              <a:rPr lang="en-US" sz="2400" dirty="0"/>
              <a:t> histamine </a:t>
            </a:r>
            <a:endParaRPr sz="2400" dirty="0"/>
          </a:p>
          <a:p>
            <a:pPr marL="457200" lvl="0" indent="0" algn="l" rtl="0">
              <a:lnSpc>
                <a:spcPct val="90000"/>
              </a:lnSpc>
              <a:spcBef>
                <a:spcPts val="0"/>
              </a:spcBef>
              <a:spcAft>
                <a:spcPts val="0"/>
              </a:spcAft>
              <a:buNone/>
            </a:pPr>
            <a:endParaRPr sz="2400" dirty="0"/>
          </a:p>
        </p:txBody>
      </p:sp>
      <p:sp>
        <p:nvSpPr>
          <p:cNvPr id="786" name="Google Shape;786;g28d3e8537c9_0_57"/>
          <p:cNvSpPr txBox="1">
            <a:spLocks noGrp="1"/>
          </p:cNvSpPr>
          <p:nvPr>
            <p:ph type="body" idx="1"/>
          </p:nvPr>
        </p:nvSpPr>
        <p:spPr>
          <a:xfrm>
            <a:off x="119750" y="4210126"/>
            <a:ext cx="8229600" cy="45261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None/>
            </a:pPr>
            <a:r>
              <a:rPr lang="en-US" sz="2400" b="1"/>
              <a:t>Basophils</a:t>
            </a:r>
            <a:r>
              <a:rPr lang="en-US" sz="2400"/>
              <a:t>:</a:t>
            </a:r>
            <a:endParaRPr sz="2400"/>
          </a:p>
          <a:p>
            <a:pPr marL="457200" lvl="0" indent="-381000" algn="l" rtl="0">
              <a:lnSpc>
                <a:spcPct val="90000"/>
              </a:lnSpc>
              <a:spcBef>
                <a:spcPts val="0"/>
              </a:spcBef>
              <a:spcAft>
                <a:spcPts val="0"/>
              </a:spcAft>
              <a:buSzPts val="2400"/>
              <a:buChar char="-"/>
            </a:pPr>
            <a:r>
              <a:rPr lang="en-US" sz="2400"/>
              <a:t>bi-lobed</a:t>
            </a:r>
            <a:endParaRPr sz="2400"/>
          </a:p>
          <a:p>
            <a:pPr marL="457200" lvl="0" indent="-381000" algn="l" rtl="0">
              <a:lnSpc>
                <a:spcPct val="90000"/>
              </a:lnSpc>
              <a:spcBef>
                <a:spcPts val="0"/>
              </a:spcBef>
              <a:spcAft>
                <a:spcPts val="0"/>
              </a:spcAft>
              <a:buSzPts val="2400"/>
              <a:buChar char="-"/>
            </a:pPr>
            <a:r>
              <a:rPr lang="en-US" sz="2400"/>
              <a:t>blue staining cytoplasmic granules containing histamine</a:t>
            </a:r>
            <a:endParaRPr sz="2400"/>
          </a:p>
          <a:p>
            <a:pPr marL="457200" lvl="0" indent="-342900" algn="l" rtl="0">
              <a:lnSpc>
                <a:spcPct val="90000"/>
              </a:lnSpc>
              <a:spcBef>
                <a:spcPts val="0"/>
              </a:spcBef>
              <a:spcAft>
                <a:spcPts val="0"/>
              </a:spcAft>
              <a:buSzPts val="1800"/>
              <a:buChar char="-"/>
            </a:pPr>
            <a:r>
              <a:rPr lang="en-US" sz="2400"/>
              <a:t>release histamine, prevent coagulation, receptors for IgE</a:t>
            </a:r>
            <a:r>
              <a:rPr lang="en-US"/>
              <a:t> </a:t>
            </a:r>
            <a:endParaRPr/>
          </a:p>
          <a:p>
            <a:pPr marL="457200" lvl="0" indent="0" algn="l" rtl="0">
              <a:lnSpc>
                <a:spcPct val="90000"/>
              </a:lnSpc>
              <a:spcBef>
                <a:spcPts val="0"/>
              </a:spcBef>
              <a:spcAft>
                <a:spcPts val="0"/>
              </a:spcAft>
              <a:buNone/>
            </a:pPr>
            <a:endParaRPr/>
          </a:p>
        </p:txBody>
      </p:sp>
      <p:sp>
        <p:nvSpPr>
          <p:cNvPr id="787" name="Google Shape;787;g28d3e8537c9_0_57"/>
          <p:cNvSpPr txBox="1"/>
          <p:nvPr/>
        </p:nvSpPr>
        <p:spPr>
          <a:xfrm>
            <a:off x="6746025" y="1419750"/>
            <a:ext cx="4912500" cy="71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a:ea typeface="Calibri"/>
                <a:cs typeface="Calibri"/>
                <a:sym typeface="Calibri"/>
              </a:rPr>
              <a:t>Which granulocytes increases in number in parasitic infection?</a:t>
            </a:r>
            <a:endParaRPr sz="2400">
              <a:latin typeface="Calibri"/>
              <a:ea typeface="Calibri"/>
              <a:cs typeface="Calibri"/>
              <a:sym typeface="Calibri"/>
            </a:endParaRPr>
          </a:p>
        </p:txBody>
      </p:sp>
      <p:sp>
        <p:nvSpPr>
          <p:cNvPr id="788" name="Google Shape;788;g28d3e8537c9_0_57"/>
          <p:cNvSpPr txBox="1"/>
          <p:nvPr/>
        </p:nvSpPr>
        <p:spPr>
          <a:xfrm>
            <a:off x="6746025" y="2133450"/>
            <a:ext cx="4912500" cy="71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a:ea typeface="Calibri"/>
                <a:cs typeface="Calibri"/>
                <a:sym typeface="Calibri"/>
              </a:rPr>
              <a:t>Eosinophils</a:t>
            </a:r>
            <a:endParaRPr sz="24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g28d3e8537c9_0_85"/>
          <p:cNvPicPr preferRelativeResize="0"/>
          <p:nvPr/>
        </p:nvPicPr>
        <p:blipFill>
          <a:blip r:embed="rId3">
            <a:alphaModFix/>
          </a:blip>
          <a:stretch>
            <a:fillRect/>
          </a:stretch>
        </p:blipFill>
        <p:spPr>
          <a:xfrm>
            <a:off x="300450" y="185581"/>
            <a:ext cx="11591104" cy="581475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g28d3e8537c9_0_71"/>
          <p:cNvSpPr txBox="1">
            <a:spLocks noGrp="1"/>
          </p:cNvSpPr>
          <p:nvPr>
            <p:ph type="body" idx="1"/>
          </p:nvPr>
        </p:nvSpPr>
        <p:spPr>
          <a:xfrm>
            <a:off x="-116000" y="1419751"/>
            <a:ext cx="8229600" cy="45261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None/>
            </a:pPr>
            <a:r>
              <a:rPr lang="en-US" sz="2000" b="1"/>
              <a:t>lymphocytes</a:t>
            </a:r>
            <a:r>
              <a:rPr lang="en-US" sz="2000"/>
              <a:t>:</a:t>
            </a:r>
            <a:endParaRPr sz="2000"/>
          </a:p>
          <a:p>
            <a:pPr marL="457200" lvl="0" indent="-355600" algn="l" rtl="0">
              <a:lnSpc>
                <a:spcPct val="90000"/>
              </a:lnSpc>
              <a:spcBef>
                <a:spcPts val="0"/>
              </a:spcBef>
              <a:spcAft>
                <a:spcPts val="0"/>
              </a:spcAft>
              <a:buSzPts val="2000"/>
              <a:buChar char="-"/>
            </a:pPr>
            <a:r>
              <a:rPr lang="en-US" sz="2000"/>
              <a:t>B cells→ become plasma cells, secret antibodies, </a:t>
            </a:r>
            <a:endParaRPr sz="2000"/>
          </a:p>
          <a:p>
            <a:pPr marL="457200" lvl="0" indent="-355600" algn="l" rtl="0">
              <a:lnSpc>
                <a:spcPct val="90000"/>
              </a:lnSpc>
              <a:spcBef>
                <a:spcPts val="0"/>
              </a:spcBef>
              <a:spcAft>
                <a:spcPts val="0"/>
              </a:spcAft>
              <a:buSzPts val="2000"/>
              <a:buChar char="-"/>
            </a:pPr>
            <a:r>
              <a:rPr lang="en-US" sz="2000"/>
              <a:t>T cells → Helper, Cytotoxic, Suppressor, Natural Killer</a:t>
            </a:r>
            <a:endParaRPr sz="2000"/>
          </a:p>
          <a:p>
            <a:pPr marL="457200" lvl="0" indent="0" algn="l" rtl="0">
              <a:lnSpc>
                <a:spcPct val="90000"/>
              </a:lnSpc>
              <a:spcBef>
                <a:spcPts val="0"/>
              </a:spcBef>
              <a:spcAft>
                <a:spcPts val="0"/>
              </a:spcAft>
              <a:buNone/>
            </a:pPr>
            <a:endParaRPr sz="2000"/>
          </a:p>
        </p:txBody>
      </p:sp>
      <p:sp>
        <p:nvSpPr>
          <p:cNvPr id="800" name="Google Shape;800;g28d3e8537c9_0_71"/>
          <p:cNvSpPr txBox="1"/>
          <p:nvPr/>
        </p:nvSpPr>
        <p:spPr>
          <a:xfrm>
            <a:off x="318000" y="201462"/>
            <a:ext cx="115560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1" name="Google Shape;801;g28d3e8537c9_0_71"/>
          <p:cNvSpPr txBox="1"/>
          <p:nvPr/>
        </p:nvSpPr>
        <p:spPr>
          <a:xfrm>
            <a:off x="2711609" y="449706"/>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Agranulocytes </a:t>
            </a:r>
            <a:endParaRPr sz="1800" b="0" i="0" u="none" strike="noStrike" cap="none">
              <a:solidFill>
                <a:schemeClr val="dk1"/>
              </a:solidFill>
              <a:latin typeface="Calibri"/>
              <a:ea typeface="Calibri"/>
              <a:cs typeface="Calibri"/>
              <a:sym typeface="Calibri"/>
            </a:endParaRPr>
          </a:p>
        </p:txBody>
      </p:sp>
      <p:sp>
        <p:nvSpPr>
          <p:cNvPr id="802" name="Google Shape;802;g28d3e8537c9_0_71"/>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803" name="Google Shape;803;g28d3e8537c9_0_71"/>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804" name="Google Shape;804;g28d3e8537c9_0_71"/>
          <p:cNvSpPr txBox="1"/>
          <p:nvPr/>
        </p:nvSpPr>
        <p:spPr>
          <a:xfrm>
            <a:off x="424750" y="3272175"/>
            <a:ext cx="3429600" cy="10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805" name="Google Shape;805;g28d3e8537c9_0_71"/>
          <p:cNvSpPr txBox="1">
            <a:spLocks noGrp="1"/>
          </p:cNvSpPr>
          <p:nvPr>
            <p:ph type="body" idx="1"/>
          </p:nvPr>
        </p:nvSpPr>
        <p:spPr>
          <a:xfrm>
            <a:off x="-116000" y="2702250"/>
            <a:ext cx="6153900" cy="45261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None/>
            </a:pPr>
            <a:r>
              <a:rPr lang="en-US" sz="2000" b="1"/>
              <a:t>Monocytes</a:t>
            </a:r>
            <a:r>
              <a:rPr lang="en-US" sz="2000"/>
              <a:t>: </a:t>
            </a:r>
            <a:endParaRPr sz="2000"/>
          </a:p>
          <a:p>
            <a:pPr marL="457200" lvl="0" indent="-355600" algn="l" rtl="0">
              <a:lnSpc>
                <a:spcPct val="90000"/>
              </a:lnSpc>
              <a:spcBef>
                <a:spcPts val="0"/>
              </a:spcBef>
              <a:spcAft>
                <a:spcPts val="0"/>
              </a:spcAft>
              <a:buSzPts val="2000"/>
              <a:buChar char="-"/>
            </a:pPr>
            <a:r>
              <a:rPr lang="en-US" sz="2000"/>
              <a:t>immature </a:t>
            </a:r>
            <a:endParaRPr sz="2000"/>
          </a:p>
          <a:p>
            <a:pPr marL="457200" lvl="0" indent="-355600" algn="l" rtl="0">
              <a:lnSpc>
                <a:spcPct val="90000"/>
              </a:lnSpc>
              <a:spcBef>
                <a:spcPts val="0"/>
              </a:spcBef>
              <a:spcAft>
                <a:spcPts val="0"/>
              </a:spcAft>
              <a:buSzPts val="2000"/>
              <a:buChar char="-"/>
            </a:pPr>
            <a:r>
              <a:rPr lang="en-US" sz="2000"/>
              <a:t>monocyte within blood differentiates into macrophages in tissue</a:t>
            </a:r>
            <a:endParaRPr sz="2000"/>
          </a:p>
          <a:p>
            <a:pPr marL="457200" lvl="0" indent="-355600" algn="l" rtl="0">
              <a:lnSpc>
                <a:spcPct val="90000"/>
              </a:lnSpc>
              <a:spcBef>
                <a:spcPts val="0"/>
              </a:spcBef>
              <a:spcAft>
                <a:spcPts val="0"/>
              </a:spcAft>
              <a:buSzPts val="2000"/>
              <a:buChar char="-"/>
            </a:pPr>
            <a:r>
              <a:rPr lang="en-US" sz="2000"/>
              <a:t>differentiate:</a:t>
            </a:r>
            <a:endParaRPr sz="2000"/>
          </a:p>
          <a:p>
            <a:pPr marL="457200" lvl="0" indent="0" algn="l" rtl="0">
              <a:lnSpc>
                <a:spcPct val="90000"/>
              </a:lnSpc>
              <a:spcBef>
                <a:spcPts val="0"/>
              </a:spcBef>
              <a:spcAft>
                <a:spcPts val="0"/>
              </a:spcAft>
              <a:buNone/>
            </a:pPr>
            <a:r>
              <a:rPr lang="en-US" sz="2000"/>
              <a:t> -Tissue macrophage</a:t>
            </a:r>
            <a:endParaRPr sz="2000"/>
          </a:p>
          <a:p>
            <a:pPr marL="457200" lvl="0" indent="0" algn="l" rtl="0">
              <a:lnSpc>
                <a:spcPct val="90000"/>
              </a:lnSpc>
              <a:spcBef>
                <a:spcPts val="0"/>
              </a:spcBef>
              <a:spcAft>
                <a:spcPts val="0"/>
              </a:spcAft>
              <a:buNone/>
            </a:pPr>
            <a:r>
              <a:rPr lang="en-US" sz="2000"/>
              <a:t>-Kupffer cells (Liver)</a:t>
            </a:r>
            <a:endParaRPr sz="2000"/>
          </a:p>
          <a:p>
            <a:pPr marL="457200" lvl="0" indent="0" algn="l" rtl="0">
              <a:lnSpc>
                <a:spcPct val="90000"/>
              </a:lnSpc>
              <a:spcBef>
                <a:spcPts val="0"/>
              </a:spcBef>
              <a:spcAft>
                <a:spcPts val="0"/>
              </a:spcAft>
              <a:buNone/>
            </a:pPr>
            <a:r>
              <a:rPr lang="en-US" sz="2000"/>
              <a:t>-Osteoclasts (bone)</a:t>
            </a:r>
            <a:endParaRPr sz="2000"/>
          </a:p>
          <a:p>
            <a:pPr marL="457200" lvl="0" indent="0" algn="l" rtl="0">
              <a:lnSpc>
                <a:spcPct val="90000"/>
              </a:lnSpc>
              <a:spcBef>
                <a:spcPts val="0"/>
              </a:spcBef>
              <a:spcAft>
                <a:spcPts val="0"/>
              </a:spcAft>
              <a:buNone/>
            </a:pPr>
            <a:r>
              <a:rPr lang="en-US" sz="2000"/>
              <a:t>-APC</a:t>
            </a:r>
            <a:endParaRPr sz="2000"/>
          </a:p>
          <a:p>
            <a:pPr marL="457200" lvl="0" indent="0" algn="l" rtl="0">
              <a:lnSpc>
                <a:spcPct val="90000"/>
              </a:lnSpc>
              <a:spcBef>
                <a:spcPts val="0"/>
              </a:spcBef>
              <a:spcAft>
                <a:spcPts val="0"/>
              </a:spcAft>
              <a:buNone/>
            </a:pPr>
            <a:r>
              <a:rPr lang="en-US" sz="2000"/>
              <a:t>-Alveolar macrophages (lung </a:t>
            </a:r>
            <a:endParaRPr sz="2000"/>
          </a:p>
          <a:p>
            <a:pPr marL="457200" lvl="0" indent="0" algn="l" rtl="0">
              <a:lnSpc>
                <a:spcPct val="90000"/>
              </a:lnSpc>
              <a:spcBef>
                <a:spcPts val="0"/>
              </a:spcBef>
              <a:spcAft>
                <a:spcPts val="0"/>
              </a:spcAft>
              <a:buNone/>
            </a:pPr>
            <a:endParaRPr sz="2400"/>
          </a:p>
        </p:txBody>
      </p:sp>
      <p:pic>
        <p:nvPicPr>
          <p:cNvPr id="806" name="Google Shape;806;g28d3e8537c9_0_71"/>
          <p:cNvPicPr preferRelativeResize="0"/>
          <p:nvPr/>
        </p:nvPicPr>
        <p:blipFill>
          <a:blip r:embed="rId4">
            <a:alphaModFix/>
          </a:blip>
          <a:stretch>
            <a:fillRect/>
          </a:stretch>
        </p:blipFill>
        <p:spPr>
          <a:xfrm>
            <a:off x="4831676" y="2393326"/>
            <a:ext cx="6950897" cy="35525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g28fc67cd941_0_1267"/>
          <p:cNvSpPr txBox="1">
            <a:spLocks noGrp="1"/>
          </p:cNvSpPr>
          <p:nvPr>
            <p:ph type="body" idx="1"/>
          </p:nvPr>
        </p:nvSpPr>
        <p:spPr>
          <a:xfrm>
            <a:off x="430629" y="1563069"/>
            <a:ext cx="11330700" cy="4526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3200" b="1" u="sng"/>
              <a:t>Physiology</a:t>
            </a:r>
            <a:endParaRPr/>
          </a:p>
          <a:p>
            <a:pPr marL="457200" lvl="0" indent="-457200" algn="l" rtl="0">
              <a:lnSpc>
                <a:spcPct val="90000"/>
              </a:lnSpc>
              <a:spcBef>
                <a:spcPts val="0"/>
              </a:spcBef>
              <a:spcAft>
                <a:spcPts val="0"/>
              </a:spcAft>
              <a:buClr>
                <a:schemeClr val="dk1"/>
              </a:buClr>
              <a:buSzPts val="2800"/>
              <a:buFont typeface="Arial"/>
              <a:buChar char="•"/>
            </a:pPr>
            <a:r>
              <a:rPr lang="en-US" sz="3200"/>
              <a:t>Platelets and haemostasis</a:t>
            </a:r>
            <a:endParaRPr sz="3200"/>
          </a:p>
          <a:p>
            <a:pPr marL="457200" lvl="0" indent="-457200" algn="l" rtl="0">
              <a:lnSpc>
                <a:spcPct val="90000"/>
              </a:lnSpc>
              <a:spcBef>
                <a:spcPts val="0"/>
              </a:spcBef>
              <a:spcAft>
                <a:spcPts val="0"/>
              </a:spcAft>
              <a:buClr>
                <a:schemeClr val="dk1"/>
              </a:buClr>
              <a:buSzPts val="2800"/>
              <a:buFont typeface="Arial"/>
              <a:buChar char="•"/>
            </a:pPr>
            <a:r>
              <a:rPr lang="en-US" sz="3200"/>
              <a:t>Blood groups and the rhesus system </a:t>
            </a:r>
            <a:endParaRPr/>
          </a:p>
          <a:p>
            <a:pPr marL="457200" lvl="0" indent="-279400" algn="l" rtl="0">
              <a:lnSpc>
                <a:spcPct val="90000"/>
              </a:lnSpc>
              <a:spcBef>
                <a:spcPts val="0"/>
              </a:spcBef>
              <a:spcAft>
                <a:spcPts val="0"/>
              </a:spcAft>
              <a:buClr>
                <a:schemeClr val="dk1"/>
              </a:buClr>
              <a:buSzPts val="2800"/>
              <a:buFont typeface="Arial"/>
              <a:buNone/>
            </a:pPr>
            <a:endParaRPr sz="3200"/>
          </a:p>
        </p:txBody>
      </p:sp>
      <p:sp>
        <p:nvSpPr>
          <p:cNvPr id="812" name="Google Shape;812;g28fc67cd941_0_1267"/>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813" name="Google Shape;813;g28fc67cd941_0_1267"/>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14" name="Google Shape;814;g28fc67cd941_0_1267"/>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815" name="Google Shape;815;g28fc67cd941_0_1267"/>
          <p:cNvSpPr txBox="1"/>
          <p:nvPr/>
        </p:nvSpPr>
        <p:spPr>
          <a:xfrm>
            <a:off x="556458" y="488047"/>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Aims and Objectives</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g28fc67cd941_0_1350"/>
          <p:cNvSpPr txBox="1">
            <a:spLocks noGrp="1"/>
          </p:cNvSpPr>
          <p:nvPr>
            <p:ph type="body" idx="1"/>
          </p:nvPr>
        </p:nvSpPr>
        <p:spPr>
          <a:xfrm>
            <a:off x="304799" y="1600201"/>
            <a:ext cx="115692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b="1"/>
              <a:t>Size:</a:t>
            </a:r>
            <a:r>
              <a:rPr lang="en-US"/>
              <a:t> anucleate, 2-4uM</a:t>
            </a:r>
            <a:endParaRPr/>
          </a:p>
          <a:p>
            <a:pPr marL="342900" lvl="0" indent="-342900" algn="l" rtl="0">
              <a:lnSpc>
                <a:spcPct val="90000"/>
              </a:lnSpc>
              <a:spcBef>
                <a:spcPts val="0"/>
              </a:spcBef>
              <a:spcAft>
                <a:spcPts val="0"/>
              </a:spcAft>
              <a:buClr>
                <a:schemeClr val="dk1"/>
              </a:buClr>
              <a:buSzPts val="2800"/>
              <a:buNone/>
            </a:pPr>
            <a:r>
              <a:rPr lang="en-US" b="1"/>
              <a:t>Lifespan:</a:t>
            </a:r>
            <a:r>
              <a:rPr lang="en-US"/>
              <a:t> 7-10 days</a:t>
            </a:r>
            <a:endParaRPr/>
          </a:p>
          <a:p>
            <a:pPr marL="342900" lvl="0" indent="-342900" algn="l" rtl="0">
              <a:lnSpc>
                <a:spcPct val="90000"/>
              </a:lnSpc>
              <a:spcBef>
                <a:spcPts val="0"/>
              </a:spcBef>
              <a:spcAft>
                <a:spcPts val="0"/>
              </a:spcAft>
              <a:buClr>
                <a:schemeClr val="dk1"/>
              </a:buClr>
              <a:buSzPts val="2800"/>
              <a:buNone/>
            </a:pPr>
            <a:r>
              <a:rPr lang="en-US" b="1"/>
              <a:t>Origin:</a:t>
            </a:r>
            <a:r>
              <a:rPr lang="en-US"/>
              <a:t> thrombopoesis from megakaryocytes </a:t>
            </a:r>
            <a:endParaRPr/>
          </a:p>
          <a:p>
            <a:pPr marL="342900" lvl="0" indent="-342900" algn="l" rtl="0">
              <a:lnSpc>
                <a:spcPct val="90000"/>
              </a:lnSpc>
              <a:spcBef>
                <a:spcPts val="0"/>
              </a:spcBef>
              <a:spcAft>
                <a:spcPts val="0"/>
              </a:spcAft>
              <a:buClr>
                <a:schemeClr val="dk1"/>
              </a:buClr>
              <a:buSzPts val="2800"/>
              <a:buNone/>
            </a:pPr>
            <a:r>
              <a:rPr lang="en-US" b="1"/>
              <a:t>Activation:</a:t>
            </a:r>
            <a:r>
              <a:rPr lang="en-US"/>
              <a:t> shape change from smooth discoid to spiculated with pseudopodia to increase surface area</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b="1" u="sng"/>
              <a:t>Haemostasis </a:t>
            </a:r>
            <a:endParaRPr/>
          </a:p>
          <a:p>
            <a:pPr marL="342900" lvl="0" indent="-342900" algn="l" rtl="0">
              <a:lnSpc>
                <a:spcPct val="90000"/>
              </a:lnSpc>
              <a:spcBef>
                <a:spcPts val="0"/>
              </a:spcBef>
              <a:spcAft>
                <a:spcPts val="0"/>
              </a:spcAft>
              <a:buClr>
                <a:schemeClr val="dk1"/>
              </a:buClr>
              <a:buSzPts val="2800"/>
              <a:buNone/>
            </a:pPr>
            <a:r>
              <a:rPr lang="en-US"/>
              <a:t>Primary- forms temporary platelet plug </a:t>
            </a:r>
            <a:endParaRPr/>
          </a:p>
          <a:p>
            <a:pPr marL="342900" lvl="0" indent="-342900" algn="l" rtl="0">
              <a:lnSpc>
                <a:spcPct val="90000"/>
              </a:lnSpc>
              <a:spcBef>
                <a:spcPts val="0"/>
              </a:spcBef>
              <a:spcAft>
                <a:spcPts val="0"/>
              </a:spcAft>
              <a:buClr>
                <a:schemeClr val="dk1"/>
              </a:buClr>
              <a:buSzPts val="2800"/>
              <a:buNone/>
            </a:pPr>
            <a:r>
              <a:rPr lang="en-US"/>
              <a:t>Secondary- coagulation cascade forms permanent fibrin clot </a:t>
            </a:r>
            <a:endParaRPr/>
          </a:p>
          <a:p>
            <a:pPr marL="342900" lvl="0" indent="-342900" algn="l" rtl="0">
              <a:lnSpc>
                <a:spcPct val="90000"/>
              </a:lnSpc>
              <a:spcBef>
                <a:spcPts val="0"/>
              </a:spcBef>
              <a:spcAft>
                <a:spcPts val="0"/>
              </a:spcAft>
              <a:buClr>
                <a:schemeClr val="dk1"/>
              </a:buClr>
              <a:buSzPts val="2800"/>
              <a:buNone/>
            </a:pPr>
            <a:endParaRPr/>
          </a:p>
        </p:txBody>
      </p:sp>
      <p:sp>
        <p:nvSpPr>
          <p:cNvPr id="821" name="Google Shape;821;g28fc67cd941_0_1350"/>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822" name="Google Shape;822;g28fc67cd941_0_1350"/>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23" name="Google Shape;823;g28fc67cd941_0_1350"/>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824" name="Google Shape;824;g28fc67cd941_0_1350"/>
          <p:cNvSpPr txBox="1"/>
          <p:nvPr/>
        </p:nvSpPr>
        <p:spPr>
          <a:xfrm>
            <a:off x="436193" y="488068"/>
            <a:ext cx="621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Platelets and haemostasis</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28fc67cd941_0_169"/>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144" name="Google Shape;144;g28fc67cd941_0_169"/>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45" name="Google Shape;145;g28fc67cd941_0_169"/>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46" name="Google Shape;146;g28fc67cd941_0_169"/>
          <p:cNvSpPr txBox="1"/>
          <p:nvPr/>
        </p:nvSpPr>
        <p:spPr>
          <a:xfrm>
            <a:off x="613352" y="503456"/>
            <a:ext cx="6770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Cardiovascular embryology </a:t>
            </a:r>
            <a:endParaRPr sz="3600" b="0" i="0" u="none" strike="noStrike" cap="none">
              <a:solidFill>
                <a:schemeClr val="lt1"/>
              </a:solidFill>
              <a:latin typeface="Calibri"/>
              <a:ea typeface="Calibri"/>
              <a:cs typeface="Calibri"/>
              <a:sym typeface="Calibri"/>
            </a:endParaRPr>
          </a:p>
        </p:txBody>
      </p:sp>
      <p:pic>
        <p:nvPicPr>
          <p:cNvPr id="147" name="Google Shape;147;g28fc67cd941_0_169"/>
          <p:cNvPicPr preferRelativeResize="0"/>
          <p:nvPr/>
        </p:nvPicPr>
        <p:blipFill rotWithShape="1">
          <a:blip r:embed="rId4">
            <a:alphaModFix/>
          </a:blip>
          <a:srcRect/>
          <a:stretch/>
        </p:blipFill>
        <p:spPr>
          <a:xfrm>
            <a:off x="9654985" y="2212946"/>
            <a:ext cx="2490257" cy="3489951"/>
          </a:xfrm>
          <a:prstGeom prst="rect">
            <a:avLst/>
          </a:prstGeom>
          <a:noFill/>
          <a:ln>
            <a:noFill/>
          </a:ln>
        </p:spPr>
      </p:pic>
      <p:pic>
        <p:nvPicPr>
          <p:cNvPr id="148" name="Google Shape;148;g28fc67cd941_0_169"/>
          <p:cNvPicPr preferRelativeResize="0"/>
          <p:nvPr/>
        </p:nvPicPr>
        <p:blipFill rotWithShape="1">
          <a:blip r:embed="rId5">
            <a:alphaModFix/>
          </a:blip>
          <a:srcRect/>
          <a:stretch/>
        </p:blipFill>
        <p:spPr>
          <a:xfrm>
            <a:off x="46758" y="1646456"/>
            <a:ext cx="9581394" cy="490074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g28fc67cd941_0_1433"/>
          <p:cNvSpPr txBox="1">
            <a:spLocks noGrp="1"/>
          </p:cNvSpPr>
          <p:nvPr>
            <p:ph type="body" idx="1"/>
          </p:nvPr>
        </p:nvSpPr>
        <p:spPr>
          <a:xfrm>
            <a:off x="304799" y="1600201"/>
            <a:ext cx="115692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sz="2400" b="1"/>
              <a:t>1. Injury: </a:t>
            </a:r>
            <a:r>
              <a:rPr lang="en-US" sz="2400"/>
              <a:t>vasoconstriction via endothelin release</a:t>
            </a:r>
            <a:endParaRPr/>
          </a:p>
          <a:p>
            <a:pPr marL="342900" lvl="0" indent="-342900" algn="l" rtl="0">
              <a:lnSpc>
                <a:spcPct val="90000"/>
              </a:lnSpc>
              <a:spcBef>
                <a:spcPts val="0"/>
              </a:spcBef>
              <a:spcAft>
                <a:spcPts val="0"/>
              </a:spcAft>
              <a:buClr>
                <a:schemeClr val="dk1"/>
              </a:buClr>
              <a:buSzPts val="2800"/>
              <a:buNone/>
            </a:pPr>
            <a:r>
              <a:rPr lang="en-US" sz="2400" b="1"/>
              <a:t>2. Adhesion: </a:t>
            </a:r>
            <a:r>
              <a:rPr lang="en-US" sz="2400"/>
              <a:t>exposed </a:t>
            </a:r>
            <a:r>
              <a:rPr lang="en-US" sz="2400">
                <a:solidFill>
                  <a:srgbClr val="BCA131"/>
                </a:solidFill>
              </a:rPr>
              <a:t>collagen</a:t>
            </a:r>
            <a:r>
              <a:rPr lang="en-US" sz="2400"/>
              <a:t>-</a:t>
            </a:r>
            <a:r>
              <a:rPr lang="en-US" sz="2400">
                <a:solidFill>
                  <a:srgbClr val="ED6A10"/>
                </a:solidFill>
              </a:rPr>
              <a:t>vWF</a:t>
            </a:r>
            <a:r>
              <a:rPr lang="en-US" sz="2400"/>
              <a:t>-</a:t>
            </a:r>
            <a:r>
              <a:rPr lang="en-US" sz="2400">
                <a:solidFill>
                  <a:srgbClr val="00B050"/>
                </a:solidFill>
              </a:rPr>
              <a:t>GP1b</a:t>
            </a:r>
            <a:r>
              <a:rPr lang="en-US" sz="2400"/>
              <a:t>-</a:t>
            </a:r>
            <a:r>
              <a:rPr lang="en-US" sz="2400">
                <a:solidFill>
                  <a:srgbClr val="8721C2"/>
                </a:solidFill>
              </a:rPr>
              <a:t>platelet </a:t>
            </a:r>
            <a:endParaRPr/>
          </a:p>
          <a:p>
            <a:pPr marL="342900" lvl="0" indent="-342900" algn="l" rtl="0">
              <a:lnSpc>
                <a:spcPct val="90000"/>
              </a:lnSpc>
              <a:spcBef>
                <a:spcPts val="0"/>
              </a:spcBef>
              <a:spcAft>
                <a:spcPts val="0"/>
              </a:spcAft>
              <a:buClr>
                <a:schemeClr val="dk1"/>
              </a:buClr>
              <a:buSzPts val="2800"/>
              <a:buNone/>
            </a:pPr>
            <a:r>
              <a:rPr lang="en-US" sz="2400" b="1"/>
              <a:t>3. Activation: </a:t>
            </a:r>
            <a:r>
              <a:rPr lang="en-US" sz="2400"/>
              <a:t>pseudopodia and granule release </a:t>
            </a:r>
            <a:endParaRPr/>
          </a:p>
          <a:p>
            <a:pPr marL="342900" lvl="0" indent="-342900" algn="l" rtl="0">
              <a:lnSpc>
                <a:spcPct val="90000"/>
              </a:lnSpc>
              <a:spcBef>
                <a:spcPts val="0"/>
              </a:spcBef>
              <a:spcAft>
                <a:spcPts val="0"/>
              </a:spcAft>
              <a:buClr>
                <a:schemeClr val="dk1"/>
              </a:buClr>
              <a:buSzPts val="2800"/>
              <a:buNone/>
            </a:pPr>
            <a:r>
              <a:rPr lang="en-US" sz="2400" b="1"/>
              <a:t>4. Aggregation: </a:t>
            </a:r>
            <a:r>
              <a:rPr lang="en-US" sz="2400">
                <a:solidFill>
                  <a:srgbClr val="8721C2"/>
                </a:solidFill>
              </a:rPr>
              <a:t>platelet</a:t>
            </a:r>
            <a:r>
              <a:rPr lang="en-US" sz="2400"/>
              <a:t>-</a:t>
            </a:r>
            <a:r>
              <a:rPr lang="en-US" sz="2400">
                <a:solidFill>
                  <a:srgbClr val="00B0F0"/>
                </a:solidFill>
              </a:rPr>
              <a:t>GP2b/3a</a:t>
            </a:r>
            <a:r>
              <a:rPr lang="en-US" sz="2400"/>
              <a:t>-</a:t>
            </a:r>
            <a:r>
              <a:rPr lang="en-US" sz="2400">
                <a:solidFill>
                  <a:srgbClr val="ED11CC"/>
                </a:solidFill>
              </a:rPr>
              <a:t>fibrinogen</a:t>
            </a:r>
            <a:r>
              <a:rPr lang="en-US" sz="2400"/>
              <a:t>-</a:t>
            </a:r>
            <a:r>
              <a:rPr lang="en-US" sz="2400">
                <a:solidFill>
                  <a:srgbClr val="00B0F0"/>
                </a:solidFill>
              </a:rPr>
              <a:t>GP2b/3a</a:t>
            </a:r>
            <a:r>
              <a:rPr lang="en-US" sz="2400"/>
              <a:t>-</a:t>
            </a:r>
            <a:r>
              <a:rPr lang="en-US" sz="2400">
                <a:solidFill>
                  <a:srgbClr val="8721C2"/>
                </a:solidFill>
              </a:rPr>
              <a:t>platelet</a:t>
            </a:r>
            <a:endParaRPr/>
          </a:p>
          <a:p>
            <a:pPr marL="342900" lvl="0" indent="-342900" algn="l" rtl="0">
              <a:lnSpc>
                <a:spcPct val="90000"/>
              </a:lnSpc>
              <a:spcBef>
                <a:spcPts val="0"/>
              </a:spcBef>
              <a:spcAft>
                <a:spcPts val="0"/>
              </a:spcAft>
              <a:buClr>
                <a:schemeClr val="dk1"/>
              </a:buClr>
              <a:buSzPts val="2800"/>
              <a:buNone/>
            </a:pPr>
            <a:endParaRPr b="1"/>
          </a:p>
          <a:p>
            <a:pPr marL="342900" lvl="0" indent="-342900" algn="l" rtl="0">
              <a:lnSpc>
                <a:spcPct val="90000"/>
              </a:lnSpc>
              <a:spcBef>
                <a:spcPts val="0"/>
              </a:spcBef>
              <a:spcAft>
                <a:spcPts val="0"/>
              </a:spcAft>
              <a:buClr>
                <a:schemeClr val="dk1"/>
              </a:buClr>
              <a:buSzPts val="2800"/>
              <a:buNone/>
            </a:pPr>
            <a:endParaRPr b="1"/>
          </a:p>
          <a:p>
            <a:pPr marL="342900" lvl="0" indent="-342900" algn="l" rtl="0">
              <a:lnSpc>
                <a:spcPct val="90000"/>
              </a:lnSpc>
              <a:spcBef>
                <a:spcPts val="0"/>
              </a:spcBef>
              <a:spcAft>
                <a:spcPts val="0"/>
              </a:spcAft>
              <a:buClr>
                <a:schemeClr val="dk1"/>
              </a:buClr>
              <a:buSzPts val="2800"/>
              <a:buNone/>
            </a:pPr>
            <a:endParaRPr b="1"/>
          </a:p>
          <a:p>
            <a:pPr marL="342900" lvl="0" indent="-342900" algn="l" rtl="0">
              <a:lnSpc>
                <a:spcPct val="90000"/>
              </a:lnSpc>
              <a:spcBef>
                <a:spcPts val="0"/>
              </a:spcBef>
              <a:spcAft>
                <a:spcPts val="0"/>
              </a:spcAft>
              <a:buClr>
                <a:schemeClr val="dk1"/>
              </a:buClr>
              <a:buSzPts val="2800"/>
              <a:buNone/>
            </a:pPr>
            <a:endParaRPr b="1"/>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p:txBody>
      </p:sp>
      <p:sp>
        <p:nvSpPr>
          <p:cNvPr id="830" name="Google Shape;830;g28fc67cd941_0_1433"/>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831" name="Google Shape;831;g28fc67cd941_0_1433"/>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32" name="Google Shape;832;g28fc67cd941_0_1433"/>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833" name="Google Shape;833;g28fc67cd941_0_1433"/>
          <p:cNvSpPr txBox="1"/>
          <p:nvPr/>
        </p:nvSpPr>
        <p:spPr>
          <a:xfrm>
            <a:off x="556456" y="512114"/>
            <a:ext cx="8583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Primary haemostasis: platelet plug formation</a:t>
            </a:r>
            <a:endParaRPr sz="1800" b="0" i="0" u="none" strike="noStrike" cap="none">
              <a:solidFill>
                <a:schemeClr val="dk1"/>
              </a:solidFill>
              <a:latin typeface="Calibri"/>
              <a:ea typeface="Calibri"/>
              <a:cs typeface="Calibri"/>
              <a:sym typeface="Calibri"/>
            </a:endParaRPr>
          </a:p>
        </p:txBody>
      </p:sp>
      <p:pic>
        <p:nvPicPr>
          <p:cNvPr id="834" name="Google Shape;834;g28fc67cd941_0_1433"/>
          <p:cNvPicPr preferRelativeResize="0"/>
          <p:nvPr/>
        </p:nvPicPr>
        <p:blipFill rotWithShape="1">
          <a:blip r:embed="rId4">
            <a:alphaModFix/>
          </a:blip>
          <a:srcRect/>
          <a:stretch/>
        </p:blipFill>
        <p:spPr>
          <a:xfrm>
            <a:off x="1465904" y="3125348"/>
            <a:ext cx="5442127" cy="390268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g28fc67cd941_0_1517"/>
          <p:cNvSpPr txBox="1">
            <a:spLocks noGrp="1"/>
          </p:cNvSpPr>
          <p:nvPr>
            <p:ph type="body" idx="1"/>
          </p:nvPr>
        </p:nvSpPr>
        <p:spPr>
          <a:xfrm>
            <a:off x="304799" y="1600201"/>
            <a:ext cx="115692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sz="2400"/>
              <a:t>Various proteolytic enzymes that circulate in the plasma inactive </a:t>
            </a:r>
            <a:endParaRPr/>
          </a:p>
          <a:p>
            <a:pPr marL="342900" lvl="0" indent="-342900" algn="l" rtl="0">
              <a:lnSpc>
                <a:spcPct val="90000"/>
              </a:lnSpc>
              <a:spcBef>
                <a:spcPts val="0"/>
              </a:spcBef>
              <a:spcAft>
                <a:spcPts val="0"/>
              </a:spcAft>
              <a:buClr>
                <a:schemeClr val="dk1"/>
              </a:buClr>
              <a:buSzPts val="2800"/>
              <a:buNone/>
            </a:pPr>
            <a:r>
              <a:rPr lang="en-US" sz="2400" b="1">
                <a:solidFill>
                  <a:schemeClr val="dk1"/>
                </a:solidFill>
              </a:rPr>
              <a:t>Liver makes: </a:t>
            </a:r>
            <a:r>
              <a:rPr lang="en-US" sz="2400">
                <a:solidFill>
                  <a:schemeClr val="dk1"/>
                </a:solidFill>
              </a:rPr>
              <a:t>prothrombin, VNF, fibrinogen, coagulation factors </a:t>
            </a:r>
            <a:endParaRPr/>
          </a:p>
          <a:p>
            <a:pPr marL="342900" lvl="0" indent="-342900" algn="l" rtl="0">
              <a:lnSpc>
                <a:spcPct val="90000"/>
              </a:lnSpc>
              <a:spcBef>
                <a:spcPts val="0"/>
              </a:spcBef>
              <a:spcAft>
                <a:spcPts val="0"/>
              </a:spcAft>
              <a:buClr>
                <a:schemeClr val="dk1"/>
              </a:buClr>
              <a:buSzPts val="2800"/>
              <a:buNone/>
            </a:pPr>
            <a:r>
              <a:rPr lang="en-US" sz="2400" b="1">
                <a:solidFill>
                  <a:schemeClr val="dk1"/>
                </a:solidFill>
              </a:rPr>
              <a:t>Blood serum </a:t>
            </a:r>
            <a:r>
              <a:rPr lang="en-US" sz="2400">
                <a:solidFill>
                  <a:schemeClr val="dk1"/>
                </a:solidFill>
              </a:rPr>
              <a:t>= blood plasma without clotting factors </a:t>
            </a:r>
            <a:endParaRPr/>
          </a:p>
          <a:p>
            <a:pPr marL="342900" lvl="0" indent="-342900" algn="l" rtl="0">
              <a:lnSpc>
                <a:spcPct val="90000"/>
              </a:lnSpc>
              <a:spcBef>
                <a:spcPts val="0"/>
              </a:spcBef>
              <a:spcAft>
                <a:spcPts val="0"/>
              </a:spcAft>
              <a:buClr>
                <a:schemeClr val="dk1"/>
              </a:buClr>
              <a:buSzPts val="2800"/>
              <a:buNone/>
            </a:pPr>
            <a:r>
              <a:rPr lang="en-US" sz="2400" b="1">
                <a:solidFill>
                  <a:schemeClr val="dk1"/>
                </a:solidFill>
              </a:rPr>
              <a:t>Vitamin K dependant factors:</a:t>
            </a:r>
            <a:r>
              <a:rPr lang="en-US" sz="2400">
                <a:solidFill>
                  <a:schemeClr val="dk1"/>
                </a:solidFill>
              </a:rPr>
              <a:t> 10, 9, 7, 2</a:t>
            </a:r>
            <a:endParaRPr/>
          </a:p>
          <a:p>
            <a:pPr marL="342900" lvl="0" indent="-342900" algn="l" rtl="0">
              <a:lnSpc>
                <a:spcPct val="90000"/>
              </a:lnSpc>
              <a:spcBef>
                <a:spcPts val="0"/>
              </a:spcBef>
              <a:spcAft>
                <a:spcPts val="0"/>
              </a:spcAft>
              <a:buClr>
                <a:schemeClr val="dk1"/>
              </a:buClr>
              <a:buSzPts val="2800"/>
              <a:buNone/>
            </a:pPr>
            <a:endParaRPr b="1"/>
          </a:p>
          <a:p>
            <a:pPr marL="342900" lvl="0" indent="-342900" algn="l" rtl="0">
              <a:lnSpc>
                <a:spcPct val="90000"/>
              </a:lnSpc>
              <a:spcBef>
                <a:spcPts val="0"/>
              </a:spcBef>
              <a:spcAft>
                <a:spcPts val="0"/>
              </a:spcAft>
              <a:buClr>
                <a:schemeClr val="dk1"/>
              </a:buClr>
              <a:buSzPts val="2800"/>
              <a:buNone/>
            </a:pPr>
            <a:endParaRPr b="1"/>
          </a:p>
          <a:p>
            <a:pPr marL="342900" lvl="0" indent="-342900" algn="l" rtl="0">
              <a:lnSpc>
                <a:spcPct val="90000"/>
              </a:lnSpc>
              <a:spcBef>
                <a:spcPts val="0"/>
              </a:spcBef>
              <a:spcAft>
                <a:spcPts val="0"/>
              </a:spcAft>
              <a:buClr>
                <a:schemeClr val="dk1"/>
              </a:buClr>
              <a:buSzPts val="2800"/>
              <a:buNone/>
            </a:pPr>
            <a:endParaRPr b="1"/>
          </a:p>
          <a:p>
            <a:pPr marL="342900" lvl="0" indent="-342900" algn="l" rtl="0">
              <a:lnSpc>
                <a:spcPct val="90000"/>
              </a:lnSpc>
              <a:spcBef>
                <a:spcPts val="0"/>
              </a:spcBef>
              <a:spcAft>
                <a:spcPts val="0"/>
              </a:spcAft>
              <a:buClr>
                <a:schemeClr val="dk1"/>
              </a:buClr>
              <a:buSzPts val="2800"/>
              <a:buNone/>
            </a:pPr>
            <a:endParaRPr b="1"/>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p:txBody>
      </p:sp>
      <p:sp>
        <p:nvSpPr>
          <p:cNvPr id="840" name="Google Shape;840;g28fc67cd941_0_1517"/>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841" name="Google Shape;841;g28fc67cd941_0_1517"/>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42" name="Google Shape;842;g28fc67cd941_0_1517"/>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843" name="Google Shape;843;g28fc67cd941_0_1517"/>
          <p:cNvSpPr txBox="1"/>
          <p:nvPr/>
        </p:nvSpPr>
        <p:spPr>
          <a:xfrm>
            <a:off x="556456" y="512114"/>
            <a:ext cx="9873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Secondary haemostasis: the coagulation cascade</a:t>
            </a:r>
            <a:endParaRPr sz="1800" b="0" i="0" u="none" strike="noStrike" cap="none">
              <a:solidFill>
                <a:schemeClr val="dk1"/>
              </a:solidFill>
              <a:latin typeface="Calibri"/>
              <a:ea typeface="Calibri"/>
              <a:cs typeface="Calibri"/>
              <a:sym typeface="Calibri"/>
            </a:endParaRPr>
          </a:p>
        </p:txBody>
      </p:sp>
      <p:pic>
        <p:nvPicPr>
          <p:cNvPr id="844" name="Google Shape;844;g28fc67cd941_0_1517"/>
          <p:cNvPicPr preferRelativeResize="0"/>
          <p:nvPr/>
        </p:nvPicPr>
        <p:blipFill rotWithShape="1">
          <a:blip r:embed="rId4">
            <a:alphaModFix/>
          </a:blip>
          <a:srcRect/>
          <a:stretch/>
        </p:blipFill>
        <p:spPr>
          <a:xfrm>
            <a:off x="223889" y="3249479"/>
            <a:ext cx="11744222" cy="3318587"/>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28fc67cd941_0_1601"/>
          <p:cNvSpPr txBox="1">
            <a:spLocks noGrp="1"/>
          </p:cNvSpPr>
          <p:nvPr>
            <p:ph type="body" idx="1"/>
          </p:nvPr>
        </p:nvSpPr>
        <p:spPr>
          <a:xfrm>
            <a:off x="304800" y="1525879"/>
            <a:ext cx="99060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b="1"/>
              <a:t>Mendelian inheritance: </a:t>
            </a:r>
            <a:r>
              <a:rPr lang="en-US"/>
              <a:t>A and B are co-dominant, O is recessive </a:t>
            </a:r>
            <a:endParaRPr/>
          </a:p>
          <a:p>
            <a:pPr marL="342900" lvl="0" indent="-342900" algn="l" rtl="0">
              <a:lnSpc>
                <a:spcPct val="90000"/>
              </a:lnSpc>
              <a:spcBef>
                <a:spcPts val="0"/>
              </a:spcBef>
              <a:spcAft>
                <a:spcPts val="0"/>
              </a:spcAft>
              <a:buClr>
                <a:schemeClr val="dk1"/>
              </a:buClr>
              <a:buSzPts val="2800"/>
              <a:buNone/>
            </a:pPr>
            <a:endParaRPr/>
          </a:p>
        </p:txBody>
      </p:sp>
      <p:sp>
        <p:nvSpPr>
          <p:cNvPr id="850" name="Google Shape;850;g28fc67cd941_0_1601"/>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851" name="Google Shape;851;g28fc67cd941_0_1601"/>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52" name="Google Shape;852;g28fc67cd941_0_1601"/>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853" name="Google Shape;853;g28fc67cd941_0_1601"/>
          <p:cNvSpPr txBox="1"/>
          <p:nvPr/>
        </p:nvSpPr>
        <p:spPr>
          <a:xfrm>
            <a:off x="563593" y="481590"/>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Blood Groups </a:t>
            </a:r>
            <a:endParaRPr sz="1800" b="0" i="0" u="none" strike="noStrike" cap="none">
              <a:solidFill>
                <a:schemeClr val="dk1"/>
              </a:solidFill>
              <a:latin typeface="Calibri"/>
              <a:ea typeface="Calibri"/>
              <a:cs typeface="Calibri"/>
              <a:sym typeface="Calibri"/>
            </a:endParaRPr>
          </a:p>
        </p:txBody>
      </p:sp>
      <p:pic>
        <p:nvPicPr>
          <p:cNvPr id="854" name="Google Shape;854;g28fc67cd941_0_1601"/>
          <p:cNvPicPr preferRelativeResize="0"/>
          <p:nvPr/>
        </p:nvPicPr>
        <p:blipFill rotWithShape="1">
          <a:blip r:embed="rId4">
            <a:alphaModFix/>
          </a:blip>
          <a:srcRect/>
          <a:stretch/>
        </p:blipFill>
        <p:spPr>
          <a:xfrm>
            <a:off x="424499" y="2416920"/>
            <a:ext cx="11329749" cy="304636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g28fc67cd941_0_1685"/>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860" name="Google Shape;860;g28fc67cd941_0_1685"/>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61" name="Google Shape;861;g28fc67cd941_0_1685"/>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862" name="Google Shape;862;g28fc67cd941_0_1685"/>
          <p:cNvSpPr txBox="1"/>
          <p:nvPr/>
        </p:nvSpPr>
        <p:spPr>
          <a:xfrm>
            <a:off x="563593" y="521990"/>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The Rhesus System</a:t>
            </a:r>
            <a:endParaRPr sz="1800" b="0" i="0" u="none" strike="noStrike" cap="none">
              <a:solidFill>
                <a:schemeClr val="dk1"/>
              </a:solidFill>
              <a:latin typeface="Calibri"/>
              <a:ea typeface="Calibri"/>
              <a:cs typeface="Calibri"/>
              <a:sym typeface="Calibri"/>
            </a:endParaRPr>
          </a:p>
        </p:txBody>
      </p:sp>
      <p:pic>
        <p:nvPicPr>
          <p:cNvPr id="863" name="Google Shape;863;g28fc67cd941_0_1685"/>
          <p:cNvPicPr preferRelativeResize="0"/>
          <p:nvPr/>
        </p:nvPicPr>
        <p:blipFill rotWithShape="1">
          <a:blip r:embed="rId4">
            <a:alphaModFix/>
          </a:blip>
          <a:srcRect/>
          <a:stretch/>
        </p:blipFill>
        <p:spPr>
          <a:xfrm>
            <a:off x="3122836" y="3558382"/>
            <a:ext cx="5065711" cy="3434536"/>
          </a:xfrm>
          <a:prstGeom prst="rect">
            <a:avLst/>
          </a:prstGeom>
          <a:noFill/>
          <a:ln>
            <a:noFill/>
          </a:ln>
        </p:spPr>
      </p:pic>
      <p:sp>
        <p:nvSpPr>
          <p:cNvPr id="864" name="Google Shape;864;g28fc67cd941_0_1685"/>
          <p:cNvSpPr txBox="1">
            <a:spLocks noGrp="1"/>
          </p:cNvSpPr>
          <p:nvPr>
            <p:ph type="body" idx="1"/>
          </p:nvPr>
        </p:nvSpPr>
        <p:spPr>
          <a:xfrm>
            <a:off x="50922" y="1382713"/>
            <a:ext cx="121410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US" sz="2400"/>
              <a:t>1. RhD negative mum + RhD positive dad (RhD is dominant)</a:t>
            </a:r>
            <a:endParaRPr/>
          </a:p>
          <a:p>
            <a:pPr marL="114300" lvl="0" indent="0" algn="l" rtl="0">
              <a:lnSpc>
                <a:spcPct val="90000"/>
              </a:lnSpc>
              <a:spcBef>
                <a:spcPts val="1000"/>
              </a:spcBef>
              <a:spcAft>
                <a:spcPts val="0"/>
              </a:spcAft>
              <a:buSzPts val="1800"/>
              <a:buNone/>
            </a:pPr>
            <a:r>
              <a:rPr lang="en-US" sz="2400"/>
              <a:t>2. RhD positive baby no.1 —&gt; sensitisation- primary immune response —&gt; mum makes IgM anti-D antibodies (can’t cross placenta)</a:t>
            </a:r>
            <a:endParaRPr/>
          </a:p>
          <a:p>
            <a:pPr marL="114300" lvl="0" indent="0" algn="l" rtl="0">
              <a:lnSpc>
                <a:spcPct val="90000"/>
              </a:lnSpc>
              <a:spcBef>
                <a:spcPts val="1000"/>
              </a:spcBef>
              <a:spcAft>
                <a:spcPts val="0"/>
              </a:spcAft>
              <a:buSzPts val="1800"/>
              <a:buNone/>
            </a:pPr>
            <a:r>
              <a:rPr lang="en-US" sz="2400"/>
              <a:t>3. RhD positive babe no.2 —&gt; secondary immune response —&gt; mum makes many IgG antibodies —&gt; cross placenta- attack RhD antigens on foetal RBCs —&gt; haemolysis —&gt; anaemia</a:t>
            </a:r>
            <a:endParaRPr/>
          </a:p>
          <a:p>
            <a:pPr marL="114300" lvl="0" indent="0" algn="l" rtl="0">
              <a:lnSpc>
                <a:spcPct val="90000"/>
              </a:lnSpc>
              <a:spcBef>
                <a:spcPts val="1000"/>
              </a:spcBef>
              <a:spcAft>
                <a:spcPts val="0"/>
              </a:spcAft>
              <a:buSzPts val="1800"/>
              <a:buNone/>
            </a:pPr>
            <a:r>
              <a:rPr lang="en-US" sz="2400" b="1">
                <a:solidFill>
                  <a:srgbClr val="8721C2"/>
                </a:solidFill>
              </a:rPr>
              <a:t>IgG Goes to foetus </a:t>
            </a:r>
            <a:r>
              <a:rPr lang="en-US" sz="2400"/>
              <a:t> </a:t>
            </a:r>
            <a:endParaRPr sz="24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g28fc67cd941_0_1769"/>
          <p:cNvSpPr txBox="1">
            <a:spLocks noGrp="1"/>
          </p:cNvSpPr>
          <p:nvPr>
            <p:ph type="body" idx="1"/>
          </p:nvPr>
        </p:nvSpPr>
        <p:spPr>
          <a:xfrm>
            <a:off x="304800" y="1456708"/>
            <a:ext cx="112581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u="sng"/>
              <a:t>Which of these is false?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A- platelets live for 7-10 days</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B- platelet plugs are temporary</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C- low dose aspirin inhibits COX2</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D- vitamin K dependant factors are 10, 9, 7 and 2</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p:txBody>
      </p:sp>
      <p:sp>
        <p:nvSpPr>
          <p:cNvPr id="870" name="Google Shape;870;g28fc67cd941_0_1769"/>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871" name="Google Shape;871;g28fc67cd941_0_1769"/>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72" name="Google Shape;872;g28fc67cd941_0_1769"/>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873" name="Google Shape;873;g28fc67cd941_0_1769"/>
          <p:cNvSpPr txBox="1"/>
          <p:nvPr/>
        </p:nvSpPr>
        <p:spPr>
          <a:xfrm>
            <a:off x="615759" y="449706"/>
            <a:ext cx="6790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Physiology practice questions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g28fc67cd941_0_1852"/>
          <p:cNvSpPr txBox="1">
            <a:spLocks noGrp="1"/>
          </p:cNvSpPr>
          <p:nvPr>
            <p:ph type="body" idx="1"/>
          </p:nvPr>
        </p:nvSpPr>
        <p:spPr>
          <a:xfrm>
            <a:off x="304800" y="1456708"/>
            <a:ext cx="112581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u="sng"/>
              <a:t>Which of these is false? </a:t>
            </a:r>
            <a:endParaRPr/>
          </a:p>
          <a:p>
            <a:pPr marL="342900" lvl="0" indent="-342900" algn="l" rtl="0">
              <a:lnSpc>
                <a:spcPct val="90000"/>
              </a:lnSpc>
              <a:spcBef>
                <a:spcPts val="0"/>
              </a:spcBef>
              <a:spcAft>
                <a:spcPts val="0"/>
              </a:spcAft>
              <a:buClr>
                <a:schemeClr val="dk1"/>
              </a:buClr>
              <a:buSzPts val="2800"/>
              <a:buNone/>
            </a:pPr>
            <a:endParaRPr>
              <a:solidFill>
                <a:srgbClr val="00B0F0"/>
              </a:solidFill>
            </a:endParaRPr>
          </a:p>
          <a:p>
            <a:pPr marL="342900" lvl="0" indent="-342900" algn="l" rtl="0">
              <a:lnSpc>
                <a:spcPct val="90000"/>
              </a:lnSpc>
              <a:spcBef>
                <a:spcPts val="0"/>
              </a:spcBef>
              <a:spcAft>
                <a:spcPts val="0"/>
              </a:spcAft>
              <a:buClr>
                <a:schemeClr val="dk1"/>
              </a:buClr>
              <a:buSzPts val="2800"/>
              <a:buNone/>
            </a:pPr>
            <a:r>
              <a:rPr lang="en-US">
                <a:solidFill>
                  <a:srgbClr val="00B0F0"/>
                </a:solidFill>
              </a:rPr>
              <a:t>A- platelets live for 7-10 days</a:t>
            </a:r>
            <a:endParaRPr/>
          </a:p>
          <a:p>
            <a:pPr marL="342900" lvl="0" indent="-342900" algn="l" rtl="0">
              <a:lnSpc>
                <a:spcPct val="90000"/>
              </a:lnSpc>
              <a:spcBef>
                <a:spcPts val="0"/>
              </a:spcBef>
              <a:spcAft>
                <a:spcPts val="0"/>
              </a:spcAft>
              <a:buClr>
                <a:schemeClr val="dk1"/>
              </a:buClr>
              <a:buSzPts val="2800"/>
              <a:buNone/>
            </a:pPr>
            <a:endParaRPr>
              <a:solidFill>
                <a:srgbClr val="00B0F0"/>
              </a:solidFill>
            </a:endParaRPr>
          </a:p>
          <a:p>
            <a:pPr marL="342900" lvl="0" indent="-342900" algn="l" rtl="0">
              <a:lnSpc>
                <a:spcPct val="90000"/>
              </a:lnSpc>
              <a:spcBef>
                <a:spcPts val="0"/>
              </a:spcBef>
              <a:spcAft>
                <a:spcPts val="0"/>
              </a:spcAft>
              <a:buClr>
                <a:schemeClr val="dk1"/>
              </a:buClr>
              <a:buSzPts val="2800"/>
              <a:buNone/>
            </a:pPr>
            <a:r>
              <a:rPr lang="en-US">
                <a:solidFill>
                  <a:srgbClr val="00B0F0"/>
                </a:solidFill>
              </a:rPr>
              <a:t>B- platelet plugs are temporary</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solidFill>
                  <a:srgbClr val="FF0000"/>
                </a:solidFill>
              </a:rPr>
              <a:t>C- low dose aspirin inhibits </a:t>
            </a:r>
            <a:r>
              <a:rPr lang="en-US" strike="sngStrike">
                <a:solidFill>
                  <a:srgbClr val="FF0000"/>
                </a:solidFill>
              </a:rPr>
              <a:t>COX2</a:t>
            </a:r>
            <a:r>
              <a:rPr lang="en-US">
                <a:solidFill>
                  <a:srgbClr val="FF0000"/>
                </a:solidFill>
              </a:rPr>
              <a:t> </a:t>
            </a:r>
            <a:r>
              <a:rPr lang="en-US">
                <a:solidFill>
                  <a:schemeClr val="accent5"/>
                </a:solidFill>
              </a:rPr>
              <a:t>COX1</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solidFill>
                  <a:schemeClr val="accent5"/>
                </a:solidFill>
              </a:rPr>
              <a:t>D- vitamin K dependant factors are 10, 9, 7 and 2</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p:txBody>
      </p:sp>
      <p:sp>
        <p:nvSpPr>
          <p:cNvPr id="879" name="Google Shape;879;g28fc67cd941_0_1852"/>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880" name="Google Shape;880;g28fc67cd941_0_1852"/>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81" name="Google Shape;881;g28fc67cd941_0_1852"/>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882" name="Google Shape;882;g28fc67cd941_0_1852"/>
          <p:cNvSpPr txBox="1"/>
          <p:nvPr/>
        </p:nvSpPr>
        <p:spPr>
          <a:xfrm>
            <a:off x="615759" y="449706"/>
            <a:ext cx="6790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Physiology practice questions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g28fc67cd941_0_1935"/>
          <p:cNvSpPr txBox="1">
            <a:spLocks noGrp="1"/>
          </p:cNvSpPr>
          <p:nvPr>
            <p:ph type="body" idx="1"/>
          </p:nvPr>
        </p:nvSpPr>
        <p:spPr>
          <a:xfrm>
            <a:off x="304800" y="1456708"/>
            <a:ext cx="112581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u="sng"/>
              <a:t>Which of these is false?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A- universal plasma donor is AB+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B- blood type O have no antigens on RBCs</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C- IgG is mostly involved in the primary immune response</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D- IgG can cross the placenta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p:txBody>
      </p:sp>
      <p:sp>
        <p:nvSpPr>
          <p:cNvPr id="888" name="Google Shape;888;g28fc67cd941_0_1935"/>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889" name="Google Shape;889;g28fc67cd941_0_1935"/>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90" name="Google Shape;890;g28fc67cd941_0_1935"/>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891" name="Google Shape;891;g28fc67cd941_0_1935"/>
          <p:cNvSpPr txBox="1"/>
          <p:nvPr/>
        </p:nvSpPr>
        <p:spPr>
          <a:xfrm>
            <a:off x="615759" y="449706"/>
            <a:ext cx="6790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Physiology practice questions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g28fc67cd941_0_2018"/>
          <p:cNvSpPr txBox="1">
            <a:spLocks noGrp="1"/>
          </p:cNvSpPr>
          <p:nvPr>
            <p:ph type="body" idx="1"/>
          </p:nvPr>
        </p:nvSpPr>
        <p:spPr>
          <a:xfrm>
            <a:off x="304800" y="1456708"/>
            <a:ext cx="112581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u="sng"/>
              <a:t>Which of these is false? </a:t>
            </a:r>
            <a:endParaRPr/>
          </a:p>
          <a:p>
            <a:pPr marL="342900" lvl="0" indent="-342900" algn="l" rtl="0">
              <a:lnSpc>
                <a:spcPct val="90000"/>
              </a:lnSpc>
              <a:spcBef>
                <a:spcPts val="0"/>
              </a:spcBef>
              <a:spcAft>
                <a:spcPts val="0"/>
              </a:spcAft>
              <a:buClr>
                <a:schemeClr val="dk1"/>
              </a:buClr>
              <a:buSzPts val="2800"/>
              <a:buNone/>
            </a:pPr>
            <a:endParaRPr>
              <a:solidFill>
                <a:schemeClr val="accent5"/>
              </a:solidFill>
            </a:endParaRPr>
          </a:p>
          <a:p>
            <a:pPr marL="342900" lvl="0" indent="-342900" algn="l" rtl="0">
              <a:lnSpc>
                <a:spcPct val="90000"/>
              </a:lnSpc>
              <a:spcBef>
                <a:spcPts val="0"/>
              </a:spcBef>
              <a:spcAft>
                <a:spcPts val="0"/>
              </a:spcAft>
              <a:buClr>
                <a:schemeClr val="dk1"/>
              </a:buClr>
              <a:buSzPts val="2800"/>
              <a:buNone/>
            </a:pPr>
            <a:r>
              <a:rPr lang="en-US">
                <a:solidFill>
                  <a:schemeClr val="accent5"/>
                </a:solidFill>
              </a:rPr>
              <a:t>A- universal plasma donor is AB+ </a:t>
            </a:r>
            <a:endParaRPr/>
          </a:p>
          <a:p>
            <a:pPr marL="342900" lvl="0" indent="-342900" algn="l" rtl="0">
              <a:lnSpc>
                <a:spcPct val="90000"/>
              </a:lnSpc>
              <a:spcBef>
                <a:spcPts val="0"/>
              </a:spcBef>
              <a:spcAft>
                <a:spcPts val="0"/>
              </a:spcAft>
              <a:buClr>
                <a:schemeClr val="dk1"/>
              </a:buClr>
              <a:buSzPts val="2800"/>
              <a:buNone/>
            </a:pPr>
            <a:endParaRPr>
              <a:solidFill>
                <a:schemeClr val="accent5"/>
              </a:solidFill>
            </a:endParaRPr>
          </a:p>
          <a:p>
            <a:pPr marL="342900" lvl="0" indent="-342900" algn="l" rtl="0">
              <a:lnSpc>
                <a:spcPct val="90000"/>
              </a:lnSpc>
              <a:spcBef>
                <a:spcPts val="0"/>
              </a:spcBef>
              <a:spcAft>
                <a:spcPts val="0"/>
              </a:spcAft>
              <a:buClr>
                <a:schemeClr val="dk1"/>
              </a:buClr>
              <a:buSzPts val="2800"/>
              <a:buNone/>
            </a:pPr>
            <a:r>
              <a:rPr lang="en-US">
                <a:solidFill>
                  <a:schemeClr val="accent5"/>
                </a:solidFill>
              </a:rPr>
              <a:t>B- blood type O have no antigens on RBCs</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solidFill>
                  <a:srgbClr val="FF0000"/>
                </a:solidFill>
              </a:rPr>
              <a:t>C- IgG is mostly involved in the </a:t>
            </a:r>
            <a:r>
              <a:rPr lang="en-US" strike="sngStrike">
                <a:solidFill>
                  <a:srgbClr val="FF0000"/>
                </a:solidFill>
              </a:rPr>
              <a:t>primary</a:t>
            </a:r>
            <a:r>
              <a:rPr lang="en-US">
                <a:solidFill>
                  <a:srgbClr val="FF0000"/>
                </a:solidFill>
              </a:rPr>
              <a:t> </a:t>
            </a:r>
            <a:r>
              <a:rPr lang="en-US">
                <a:solidFill>
                  <a:srgbClr val="00B050"/>
                </a:solidFill>
              </a:rPr>
              <a:t> </a:t>
            </a:r>
            <a:r>
              <a:rPr lang="en-US">
                <a:solidFill>
                  <a:schemeClr val="accent5"/>
                </a:solidFill>
              </a:rPr>
              <a:t>secondary</a:t>
            </a:r>
            <a:r>
              <a:rPr lang="en-US">
                <a:solidFill>
                  <a:srgbClr val="FF0000"/>
                </a:solidFill>
              </a:rPr>
              <a:t> immune response</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solidFill>
                  <a:schemeClr val="accent5"/>
                </a:solidFill>
              </a:rPr>
              <a:t>D- IgG can cross the placenta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endParaRPr/>
          </a:p>
        </p:txBody>
      </p:sp>
      <p:sp>
        <p:nvSpPr>
          <p:cNvPr id="897" name="Google Shape;897;g28fc67cd941_0_2018"/>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898" name="Google Shape;898;g28fc67cd941_0_2018"/>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99" name="Google Shape;899;g28fc67cd941_0_2018"/>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900" name="Google Shape;900;g28fc67cd941_0_2018"/>
          <p:cNvSpPr txBox="1"/>
          <p:nvPr/>
        </p:nvSpPr>
        <p:spPr>
          <a:xfrm>
            <a:off x="615759" y="449706"/>
            <a:ext cx="6790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Physiology practice questions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7"/>
          <p:cNvSpPr txBox="1">
            <a:spLocks noGrp="1"/>
          </p:cNvSpPr>
          <p:nvPr>
            <p:ph type="body" idx="1"/>
          </p:nvPr>
        </p:nvSpPr>
        <p:spPr>
          <a:xfrm>
            <a:off x="240875" y="1600200"/>
            <a:ext cx="77790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400" b="1">
                <a:latin typeface="Arial"/>
                <a:ea typeface="Arial"/>
                <a:cs typeface="Arial"/>
                <a:sym typeface="Arial"/>
              </a:rPr>
              <a:t>Anatomy:</a:t>
            </a:r>
            <a:endParaRPr sz="1400" b="1">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Thoracic cage: ribs, vertebrae, sternum and clavicles</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Pectoral muscles and serratus anterior</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Surface landmarks on the chest</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Dermatomes of the chest and innervation of the skin</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Anatomy and neurovascular supply of the breast</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Anatomy of the heart (chambers and vessels)</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Heart valves, papillary muscles, chordae tendinae</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Heart surfaces and borders</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Location of valve auscultations</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Fossa ovale and ligamentum arteriosum</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Coronary arteries and their supply territories</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Referred heart pain</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Location of conduction system (SAN, AVN ..)</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Pericardium</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Vagus and phrenic nerves and their pathways through the thorax and their diaphragm</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piercings</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Aortic branches</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SVC (location and borders)</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Position of structures relative to the heart</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Aortic arches</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400">
                <a:latin typeface="Arial"/>
                <a:ea typeface="Arial"/>
                <a:cs typeface="Arial"/>
                <a:sym typeface="Arial"/>
              </a:rPr>
              <a:t>o Venous drainage</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a:p>
        </p:txBody>
      </p:sp>
      <p:sp>
        <p:nvSpPr>
          <p:cNvPr id="906" name="Google Shape;906;p7"/>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7" name="Google Shape;907;p7"/>
          <p:cNvSpPr txBox="1"/>
          <p:nvPr/>
        </p:nvSpPr>
        <p:spPr>
          <a:xfrm>
            <a:off x="2193248" y="522021"/>
            <a:ext cx="7779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chemeClr val="lt1"/>
                </a:solidFill>
                <a:latin typeface="Calibri"/>
                <a:ea typeface="Calibri"/>
                <a:cs typeface="Calibri"/>
                <a:sym typeface="Calibri"/>
              </a:rPr>
              <a:t>Conclusion = covered all of this content!  </a:t>
            </a:r>
            <a:endParaRPr sz="1800" b="0" i="0" u="none" strike="noStrike" cap="none" dirty="0">
              <a:solidFill>
                <a:schemeClr val="dk1"/>
              </a:solidFill>
              <a:latin typeface="Calibri"/>
              <a:ea typeface="Calibri"/>
              <a:cs typeface="Calibri"/>
              <a:sym typeface="Calibri"/>
            </a:endParaRPr>
          </a:p>
        </p:txBody>
      </p:sp>
      <p:sp>
        <p:nvSpPr>
          <p:cNvPr id="908" name="Google Shape;908;p7"/>
          <p:cNvSpPr txBox="1"/>
          <p:nvPr/>
        </p:nvSpPr>
        <p:spPr>
          <a:xfrm>
            <a:off x="7906550" y="1600200"/>
            <a:ext cx="30000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dk1"/>
                </a:solidFill>
              </a:rPr>
              <a:t>Blood:</a:t>
            </a:r>
            <a:endParaRPr b="1">
              <a:solidFill>
                <a:schemeClr val="dk1"/>
              </a:solidFill>
            </a:endParaRPr>
          </a:p>
          <a:p>
            <a:pPr marL="0" lvl="0" indent="0" algn="l" rtl="0">
              <a:spcBef>
                <a:spcPts val="0"/>
              </a:spcBef>
              <a:spcAft>
                <a:spcPts val="0"/>
              </a:spcAft>
              <a:buNone/>
            </a:pPr>
            <a:r>
              <a:rPr lang="en-US">
                <a:solidFill>
                  <a:schemeClr val="dk1"/>
                </a:solidFill>
              </a:rPr>
              <a:t>o Platelet biochemistry</a:t>
            </a:r>
            <a:endParaRPr>
              <a:solidFill>
                <a:schemeClr val="dk1"/>
              </a:solidFill>
            </a:endParaRPr>
          </a:p>
          <a:p>
            <a:pPr marL="0" lvl="0" indent="0" algn="l" rtl="0">
              <a:spcBef>
                <a:spcPts val="0"/>
              </a:spcBef>
              <a:spcAft>
                <a:spcPts val="0"/>
              </a:spcAft>
              <a:buNone/>
            </a:pPr>
            <a:r>
              <a:rPr lang="en-US">
                <a:solidFill>
                  <a:schemeClr val="dk1"/>
                </a:solidFill>
              </a:rPr>
              <a:t>o Clotting cascade</a:t>
            </a:r>
            <a:endParaRPr>
              <a:solidFill>
                <a:schemeClr val="dk1"/>
              </a:solidFill>
            </a:endParaRPr>
          </a:p>
          <a:p>
            <a:pPr marL="0" lvl="0" indent="0" algn="l" rtl="0">
              <a:spcBef>
                <a:spcPts val="0"/>
              </a:spcBef>
              <a:spcAft>
                <a:spcPts val="0"/>
              </a:spcAft>
              <a:buNone/>
            </a:pPr>
            <a:r>
              <a:rPr lang="en-US">
                <a:solidFill>
                  <a:schemeClr val="dk1"/>
                </a:solidFill>
              </a:rPr>
              <a:t>o Structures and functions of RBC, WBC and platelets</a:t>
            </a:r>
            <a:endParaRPr>
              <a:solidFill>
                <a:schemeClr val="dk1"/>
              </a:solidFill>
            </a:endParaRPr>
          </a:p>
          <a:p>
            <a:pPr marL="0" lvl="0" indent="0" algn="l" rtl="0">
              <a:spcBef>
                <a:spcPts val="0"/>
              </a:spcBef>
              <a:spcAft>
                <a:spcPts val="0"/>
              </a:spcAft>
              <a:buNone/>
            </a:pPr>
            <a:r>
              <a:rPr lang="en-US">
                <a:solidFill>
                  <a:schemeClr val="dk1"/>
                </a:solidFill>
              </a:rPr>
              <a:t>o Constituents of plasma proteins</a:t>
            </a:r>
            <a:endParaRPr>
              <a:solidFill>
                <a:schemeClr val="dk1"/>
              </a:solidFill>
            </a:endParaRPr>
          </a:p>
          <a:p>
            <a:pPr marL="0" lvl="0" indent="0" algn="l" rtl="0">
              <a:spcBef>
                <a:spcPts val="0"/>
              </a:spcBef>
              <a:spcAft>
                <a:spcPts val="0"/>
              </a:spcAft>
              <a:buNone/>
            </a:pPr>
            <a:r>
              <a:rPr lang="en-US">
                <a:solidFill>
                  <a:schemeClr val="dk1"/>
                </a:solidFill>
              </a:rPr>
              <a:t>o Blood groups and the Rhesus system</a:t>
            </a:r>
            <a:endParaRPr>
              <a:solidFill>
                <a:schemeClr val="dk1"/>
              </a:solidFill>
            </a:endParaRPr>
          </a:p>
          <a:p>
            <a:pPr marL="0" lvl="0" indent="0" algn="l" rtl="0">
              <a:spcBef>
                <a:spcPts val="0"/>
              </a:spcBef>
              <a:spcAft>
                <a:spcPts val="0"/>
              </a:spcAft>
              <a:buNone/>
            </a:pPr>
            <a:r>
              <a:rPr lang="en-US">
                <a:solidFill>
                  <a:schemeClr val="dk1"/>
                </a:solidFill>
              </a:rPr>
              <a:t>o Methods and alternatives to blood transfusions</a:t>
            </a:r>
            <a:endParaRPr sz="2800">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g28fc67cd941_0_2101"/>
          <p:cNvSpPr txBox="1">
            <a:spLocks noGrp="1"/>
          </p:cNvSpPr>
          <p:nvPr>
            <p:ph type="body" idx="1"/>
          </p:nvPr>
        </p:nvSpPr>
        <p:spPr>
          <a:xfrm>
            <a:off x="304800" y="1658535"/>
            <a:ext cx="115560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a:t>Thank you for listening!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My IMMS notes are available via this link: </a:t>
            </a:r>
            <a:r>
              <a:rPr lang="en-US" u="sng">
                <a:solidFill>
                  <a:schemeClr val="hlink"/>
                </a:solidFill>
                <a:hlinkClick r:id="rId3"/>
              </a:rPr>
              <a:t>https://drive.google.com/drive/folders/1Gad1UVtdiFMHjAu4U3Sn7w6xufmCdFcR?usp=share_link</a:t>
            </a:r>
            <a:r>
              <a:rPr lang="en-US"/>
              <a:t>  </a:t>
            </a:r>
            <a:endParaRPr/>
          </a:p>
          <a:p>
            <a:pPr marL="342900" lvl="0" indent="-342900" algn="l" rtl="0">
              <a:lnSpc>
                <a:spcPct val="90000"/>
              </a:lnSpc>
              <a:spcBef>
                <a:spcPts val="0"/>
              </a:spcBef>
              <a:spcAft>
                <a:spcPts val="0"/>
              </a:spcAft>
              <a:buClr>
                <a:schemeClr val="dk1"/>
              </a:buClr>
              <a:buSzPts val="2800"/>
              <a:buNone/>
            </a:pPr>
            <a:endParaRPr/>
          </a:p>
          <a:p>
            <a:pPr marL="342900" lvl="0" indent="-342900" algn="l" rtl="0">
              <a:lnSpc>
                <a:spcPct val="90000"/>
              </a:lnSpc>
              <a:spcBef>
                <a:spcPts val="0"/>
              </a:spcBef>
              <a:spcAft>
                <a:spcPts val="0"/>
              </a:spcAft>
              <a:buClr>
                <a:schemeClr val="dk1"/>
              </a:buClr>
              <a:buSzPts val="2800"/>
              <a:buNone/>
            </a:pPr>
            <a:r>
              <a:rPr lang="en-US"/>
              <a:t>If you want access to my cardio notes then fill out this IMMS feedback form: </a:t>
            </a:r>
            <a:endParaRPr/>
          </a:p>
          <a:p>
            <a:pPr marL="342900" lvl="0" indent="-342900" algn="l" rtl="0">
              <a:lnSpc>
                <a:spcPct val="90000"/>
              </a:lnSpc>
              <a:spcBef>
                <a:spcPts val="0"/>
              </a:spcBef>
              <a:spcAft>
                <a:spcPts val="0"/>
              </a:spcAft>
              <a:buClr>
                <a:schemeClr val="dk1"/>
              </a:buClr>
              <a:buSzPts val="2800"/>
              <a:buNone/>
            </a:pPr>
            <a:r>
              <a:rPr lang="en-US" u="sng">
                <a:solidFill>
                  <a:schemeClr val="hlink"/>
                </a:solidFill>
                <a:hlinkClick r:id="rId4"/>
              </a:rPr>
              <a:t>https://forms.gle/V7wBYxt8qiTShGpZ7</a:t>
            </a:r>
            <a:r>
              <a:rPr lang="en-US"/>
              <a:t> </a:t>
            </a:r>
            <a:endParaRPr/>
          </a:p>
          <a:p>
            <a:pPr marL="342900" lvl="0" indent="-342900" algn="l" rtl="0">
              <a:lnSpc>
                <a:spcPct val="90000"/>
              </a:lnSpc>
              <a:spcBef>
                <a:spcPts val="0"/>
              </a:spcBef>
              <a:spcAft>
                <a:spcPts val="0"/>
              </a:spcAft>
              <a:buClr>
                <a:schemeClr val="dk1"/>
              </a:buClr>
              <a:buSzPts val="2800"/>
              <a:buNone/>
            </a:pPr>
            <a:endParaRPr/>
          </a:p>
        </p:txBody>
      </p:sp>
      <p:sp>
        <p:nvSpPr>
          <p:cNvPr id="914" name="Google Shape;914;g28fc67cd941_0_2101"/>
          <p:cNvSpPr txBox="1"/>
          <p:nvPr/>
        </p:nvSpPr>
        <p:spPr>
          <a:xfrm>
            <a:off x="304800" y="239712"/>
            <a:ext cx="115560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5" name="Google Shape;915;g28fc67cd941_0_2101"/>
          <p:cNvSpPr txBox="1"/>
          <p:nvPr/>
        </p:nvSpPr>
        <p:spPr>
          <a:xfrm>
            <a:off x="816411" y="484828"/>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Extra Advice </a:t>
            </a:r>
            <a:endParaRPr sz="1800" b="0" i="0" u="none" strike="noStrike" cap="none">
              <a:solidFill>
                <a:schemeClr val="dk1"/>
              </a:solidFill>
              <a:latin typeface="Calibri"/>
              <a:ea typeface="Calibri"/>
              <a:cs typeface="Calibri"/>
              <a:sym typeface="Calibri"/>
            </a:endParaRPr>
          </a:p>
        </p:txBody>
      </p:sp>
      <p:sp>
        <p:nvSpPr>
          <p:cNvPr id="916" name="Google Shape;916;g28fc67cd941_0_2101"/>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917" name="Google Shape;917;g28fc67cd941_0_2101"/>
          <p:cNvPicPr preferRelativeResize="0"/>
          <p:nvPr/>
        </p:nvPicPr>
        <p:blipFill rotWithShape="1">
          <a:blip r:embed="rId5">
            <a:alphaModFix/>
          </a:blip>
          <a:srcRect/>
          <a:stretch/>
        </p:blipFill>
        <p:spPr>
          <a:xfrm>
            <a:off x="304800" y="5612873"/>
            <a:ext cx="1023223" cy="1026582"/>
          </a:xfrm>
          <a:prstGeom prst="rect">
            <a:avLst/>
          </a:prstGeom>
          <a:noFill/>
          <a:ln>
            <a:noFill/>
          </a:ln>
        </p:spPr>
      </p:pic>
      <p:pic>
        <p:nvPicPr>
          <p:cNvPr id="918" name="Google Shape;918;g28fc67cd941_0_2101"/>
          <p:cNvPicPr preferRelativeResize="0"/>
          <p:nvPr/>
        </p:nvPicPr>
        <p:blipFill rotWithShape="1">
          <a:blip r:embed="rId6">
            <a:alphaModFix/>
          </a:blip>
          <a:srcRect/>
          <a:stretch/>
        </p:blipFill>
        <p:spPr>
          <a:xfrm>
            <a:off x="7598833" y="136807"/>
            <a:ext cx="4371791" cy="2491809"/>
          </a:xfrm>
          <a:prstGeom prst="rect">
            <a:avLst/>
          </a:prstGeom>
          <a:noFill/>
          <a:ln>
            <a:noFill/>
          </a:ln>
        </p:spPr>
      </p:pic>
      <p:pic>
        <p:nvPicPr>
          <p:cNvPr id="919" name="Google Shape;919;g28fc67cd941_0_2101"/>
          <p:cNvPicPr preferRelativeResize="0"/>
          <p:nvPr/>
        </p:nvPicPr>
        <p:blipFill rotWithShape="1">
          <a:blip r:embed="rId7">
            <a:alphaModFix/>
          </a:blip>
          <a:srcRect/>
          <a:stretch/>
        </p:blipFill>
        <p:spPr>
          <a:xfrm>
            <a:off x="7757583" y="4533331"/>
            <a:ext cx="4213043" cy="173605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8fc67cd941_0_253"/>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154" name="Google Shape;154;g28fc67cd941_0_253"/>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5" name="Google Shape;155;g28fc67cd941_0_253"/>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56" name="Google Shape;156;g28fc67cd941_0_253"/>
          <p:cNvSpPr txBox="1"/>
          <p:nvPr/>
        </p:nvSpPr>
        <p:spPr>
          <a:xfrm>
            <a:off x="613352" y="503456"/>
            <a:ext cx="6770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Cardiovascular embryology </a:t>
            </a:r>
            <a:endParaRPr sz="3600" b="0" i="0" u="none" strike="noStrike" cap="none">
              <a:solidFill>
                <a:schemeClr val="lt1"/>
              </a:solidFill>
              <a:latin typeface="Calibri"/>
              <a:ea typeface="Calibri"/>
              <a:cs typeface="Calibri"/>
              <a:sym typeface="Calibri"/>
            </a:endParaRPr>
          </a:p>
        </p:txBody>
      </p:sp>
      <p:sp>
        <p:nvSpPr>
          <p:cNvPr id="157" name="Google Shape;157;g28fc67cd941_0_25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pic>
        <p:nvPicPr>
          <p:cNvPr id="158" name="Google Shape;158;g28fc67cd941_0_253"/>
          <p:cNvPicPr preferRelativeResize="0"/>
          <p:nvPr/>
        </p:nvPicPr>
        <p:blipFill rotWithShape="1">
          <a:blip r:embed="rId4">
            <a:alphaModFix/>
          </a:blip>
          <a:srcRect/>
          <a:stretch/>
        </p:blipFill>
        <p:spPr>
          <a:xfrm>
            <a:off x="304800" y="1733200"/>
            <a:ext cx="8122627" cy="1522193"/>
          </a:xfrm>
          <a:prstGeom prst="rect">
            <a:avLst/>
          </a:prstGeom>
          <a:noFill/>
          <a:ln>
            <a:noFill/>
          </a:ln>
        </p:spPr>
      </p:pic>
      <p:pic>
        <p:nvPicPr>
          <p:cNvPr id="159" name="Google Shape;159;g28fc67cd941_0_253"/>
          <p:cNvPicPr preferRelativeResize="0"/>
          <p:nvPr/>
        </p:nvPicPr>
        <p:blipFill rotWithShape="1">
          <a:blip r:embed="rId5">
            <a:alphaModFix/>
          </a:blip>
          <a:srcRect/>
          <a:stretch/>
        </p:blipFill>
        <p:spPr>
          <a:xfrm>
            <a:off x="1249663" y="3354253"/>
            <a:ext cx="5498194" cy="3426411"/>
          </a:xfrm>
          <a:prstGeom prst="rect">
            <a:avLst/>
          </a:prstGeom>
          <a:noFill/>
          <a:ln>
            <a:noFill/>
          </a:ln>
        </p:spPr>
      </p:pic>
      <p:pic>
        <p:nvPicPr>
          <p:cNvPr id="160" name="Google Shape;160;g28fc67cd941_0_253"/>
          <p:cNvPicPr preferRelativeResize="0"/>
          <p:nvPr/>
        </p:nvPicPr>
        <p:blipFill rotWithShape="1">
          <a:blip r:embed="rId6">
            <a:alphaModFix/>
          </a:blip>
          <a:srcRect/>
          <a:stretch/>
        </p:blipFill>
        <p:spPr>
          <a:xfrm>
            <a:off x="6747857" y="3434606"/>
            <a:ext cx="5306261" cy="342339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g28fc67cd941_0_2186"/>
          <p:cNvSpPr txBox="1">
            <a:spLocks noGrp="1"/>
          </p:cNvSpPr>
          <p:nvPr>
            <p:ph type="body" idx="1"/>
          </p:nvPr>
        </p:nvSpPr>
        <p:spPr>
          <a:xfrm>
            <a:off x="636000" y="1832210"/>
            <a:ext cx="115560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US" sz="2000" u="sng" dirty="0">
                <a:solidFill>
                  <a:schemeClr val="hlink"/>
                </a:solidFill>
                <a:highlight>
                  <a:srgbClr val="FFFF00"/>
                </a:highlight>
                <a:latin typeface="Arial"/>
                <a:ea typeface="Arial"/>
                <a:cs typeface="Arial"/>
                <a:sym typeface="Arial"/>
                <a:hlinkClick r:id="rId3"/>
              </a:rPr>
              <a:t>https://quizlet.com/jrichenberg1/folders/cardiovascular?i=4old9b&amp;x=1xqt</a:t>
            </a:r>
            <a:r>
              <a:rPr lang="en-US" sz="2000" dirty="0">
                <a:solidFill>
                  <a:srgbClr val="2E3856"/>
                </a:solidFill>
                <a:highlight>
                  <a:srgbClr val="FFFF00"/>
                </a:highlight>
                <a:latin typeface="Arial"/>
                <a:ea typeface="Arial"/>
                <a:cs typeface="Arial"/>
                <a:sym typeface="Arial"/>
              </a:rPr>
              <a:t> </a:t>
            </a:r>
            <a:endParaRPr sz="2000" dirty="0">
              <a:solidFill>
                <a:srgbClr val="2E3856"/>
              </a:solidFill>
              <a:highlight>
                <a:srgbClr val="FFFF00"/>
              </a:highlight>
              <a:latin typeface="Arial"/>
              <a:ea typeface="Arial"/>
              <a:cs typeface="Arial"/>
              <a:sym typeface="Arial"/>
            </a:endParaRPr>
          </a:p>
          <a:p>
            <a:pPr marL="342900" lvl="0" indent="-342900" algn="l" rtl="0">
              <a:lnSpc>
                <a:spcPct val="90000"/>
              </a:lnSpc>
              <a:spcBef>
                <a:spcPts val="0"/>
              </a:spcBef>
              <a:spcAft>
                <a:spcPts val="0"/>
              </a:spcAft>
              <a:buClr>
                <a:schemeClr val="dk1"/>
              </a:buClr>
              <a:buSzPts val="2800"/>
              <a:buNone/>
            </a:pPr>
            <a:r>
              <a:rPr lang="en-US" sz="2000" dirty="0">
                <a:latin typeface="Arial"/>
                <a:ea typeface="Arial"/>
                <a:cs typeface="Arial"/>
                <a:sym typeface="Arial"/>
              </a:rPr>
              <a:t>(Flashcards based on the lectures from phase 1 2022-2023 cardio lectures</a:t>
            </a:r>
            <a:endParaRPr sz="2000" dirty="0">
              <a:latin typeface="Arial"/>
              <a:ea typeface="Arial"/>
              <a:cs typeface="Arial"/>
              <a:sym typeface="Arial"/>
            </a:endParaRPr>
          </a:p>
          <a:p>
            <a:pPr marL="342900" lvl="0" indent="-342900" algn="l" rtl="0">
              <a:lnSpc>
                <a:spcPct val="90000"/>
              </a:lnSpc>
              <a:spcBef>
                <a:spcPts val="0"/>
              </a:spcBef>
              <a:spcAft>
                <a:spcPts val="0"/>
              </a:spcAft>
              <a:buClr>
                <a:schemeClr val="dk1"/>
              </a:buClr>
              <a:buSzPts val="2800"/>
              <a:buNone/>
            </a:pPr>
            <a:endParaRPr sz="2000" dirty="0">
              <a:latin typeface="Arial"/>
              <a:ea typeface="Arial"/>
              <a:cs typeface="Arial"/>
              <a:sym typeface="Arial"/>
            </a:endParaRPr>
          </a:p>
          <a:p>
            <a:pPr marL="342900" lvl="0" indent="-342900" algn="l" rtl="0">
              <a:lnSpc>
                <a:spcPct val="90000"/>
              </a:lnSpc>
              <a:spcBef>
                <a:spcPts val="0"/>
              </a:spcBef>
              <a:spcAft>
                <a:spcPts val="0"/>
              </a:spcAft>
              <a:buClr>
                <a:schemeClr val="dk1"/>
              </a:buClr>
              <a:buSzPts val="2800"/>
              <a:buNone/>
            </a:pPr>
            <a:r>
              <a:rPr lang="en-US" sz="2000" dirty="0">
                <a:latin typeface="Arial"/>
                <a:ea typeface="Arial"/>
                <a:cs typeface="Arial"/>
                <a:sym typeface="Arial"/>
              </a:rPr>
              <a:t>For Anatomy </a:t>
            </a:r>
            <a:r>
              <a:rPr lang="en-US" sz="2000" dirty="0" err="1">
                <a:latin typeface="Arial"/>
                <a:ea typeface="Arial"/>
                <a:cs typeface="Arial"/>
                <a:sym typeface="Arial"/>
              </a:rPr>
              <a:t>youtube</a:t>
            </a:r>
            <a:r>
              <a:rPr lang="en-US" sz="2000" dirty="0">
                <a:latin typeface="Arial"/>
                <a:ea typeface="Arial"/>
                <a:cs typeface="Arial"/>
                <a:sym typeface="Arial"/>
              </a:rPr>
              <a:t> videos: </a:t>
            </a:r>
            <a:r>
              <a:rPr lang="en-US" sz="2000" b="1" dirty="0">
                <a:latin typeface="Arial"/>
                <a:ea typeface="Arial"/>
                <a:cs typeface="Arial"/>
                <a:sym typeface="Arial"/>
              </a:rPr>
              <a:t>Sam Webster</a:t>
            </a:r>
          </a:p>
          <a:p>
            <a:pPr marL="342900" lvl="0" indent="-342900" algn="l" rtl="0">
              <a:lnSpc>
                <a:spcPct val="90000"/>
              </a:lnSpc>
              <a:spcBef>
                <a:spcPts val="0"/>
              </a:spcBef>
              <a:spcAft>
                <a:spcPts val="0"/>
              </a:spcAft>
              <a:buClr>
                <a:schemeClr val="dk1"/>
              </a:buClr>
              <a:buSzPts val="2800"/>
              <a:buNone/>
            </a:pPr>
            <a:endParaRPr sz="2000" b="1" dirty="0">
              <a:latin typeface="Arial"/>
              <a:ea typeface="Arial"/>
              <a:cs typeface="Arial"/>
              <a:sym typeface="Arial"/>
            </a:endParaRPr>
          </a:p>
          <a:p>
            <a:pPr marL="342900" lvl="0" indent="-342900" algn="l" rtl="0">
              <a:lnSpc>
                <a:spcPct val="90000"/>
              </a:lnSpc>
              <a:spcBef>
                <a:spcPts val="0"/>
              </a:spcBef>
              <a:spcAft>
                <a:spcPts val="0"/>
              </a:spcAft>
              <a:buClr>
                <a:schemeClr val="dk1"/>
              </a:buClr>
              <a:buSzPts val="2800"/>
              <a:buNone/>
            </a:pPr>
            <a:r>
              <a:rPr lang="en-US" sz="2000" dirty="0">
                <a:latin typeface="Arial"/>
                <a:ea typeface="Arial"/>
                <a:cs typeface="Arial"/>
                <a:sym typeface="Arial"/>
              </a:rPr>
              <a:t>Anatomy app: </a:t>
            </a:r>
            <a:r>
              <a:rPr lang="en-US" sz="2000" b="1" dirty="0">
                <a:latin typeface="Arial"/>
                <a:ea typeface="Arial"/>
                <a:cs typeface="Arial"/>
                <a:sym typeface="Arial"/>
              </a:rPr>
              <a:t>Anatomy 3D atlas </a:t>
            </a:r>
            <a:endParaRPr sz="2000" b="1" dirty="0">
              <a:latin typeface="Arial"/>
              <a:ea typeface="Arial"/>
              <a:cs typeface="Arial"/>
              <a:sym typeface="Arial"/>
            </a:endParaRPr>
          </a:p>
          <a:p>
            <a:pPr marL="342900" lvl="0" indent="-342900" algn="l" rtl="0">
              <a:lnSpc>
                <a:spcPct val="90000"/>
              </a:lnSpc>
              <a:spcBef>
                <a:spcPts val="0"/>
              </a:spcBef>
              <a:spcAft>
                <a:spcPts val="0"/>
              </a:spcAft>
              <a:buClr>
                <a:schemeClr val="dk1"/>
              </a:buClr>
              <a:buSzPts val="2800"/>
              <a:buNone/>
            </a:pPr>
            <a:r>
              <a:rPr lang="en-US" sz="2000" dirty="0">
                <a:latin typeface="Arial"/>
                <a:ea typeface="Arial"/>
                <a:cs typeface="Arial"/>
                <a:sym typeface="Arial"/>
              </a:rPr>
              <a:t> </a:t>
            </a:r>
            <a:endParaRPr sz="2000" dirty="0">
              <a:latin typeface="Arial"/>
              <a:ea typeface="Arial"/>
              <a:cs typeface="Arial"/>
              <a:sym typeface="Arial"/>
            </a:endParaRPr>
          </a:p>
          <a:p>
            <a:pPr marL="342900" lvl="0" indent="-342900" algn="l" rtl="0">
              <a:lnSpc>
                <a:spcPct val="90000"/>
              </a:lnSpc>
              <a:spcBef>
                <a:spcPts val="0"/>
              </a:spcBef>
              <a:spcAft>
                <a:spcPts val="0"/>
              </a:spcAft>
              <a:buClr>
                <a:schemeClr val="dk1"/>
              </a:buClr>
              <a:buSzPts val="2800"/>
              <a:buNone/>
            </a:pPr>
            <a:r>
              <a:rPr lang="en-US" sz="2000" b="1" dirty="0">
                <a:latin typeface="Arial"/>
                <a:ea typeface="Arial"/>
                <a:cs typeface="Arial"/>
                <a:sym typeface="Arial"/>
              </a:rPr>
              <a:t>Teach me anatomy/physiology</a:t>
            </a:r>
            <a:endParaRPr sz="2000" b="1" dirty="0">
              <a:latin typeface="Arial"/>
              <a:ea typeface="Arial"/>
              <a:cs typeface="Arial"/>
              <a:sym typeface="Arial"/>
            </a:endParaRPr>
          </a:p>
        </p:txBody>
      </p:sp>
      <p:sp>
        <p:nvSpPr>
          <p:cNvPr id="925" name="Google Shape;925;g28fc67cd941_0_2186"/>
          <p:cNvSpPr txBox="1"/>
          <p:nvPr/>
        </p:nvSpPr>
        <p:spPr>
          <a:xfrm>
            <a:off x="304800" y="239712"/>
            <a:ext cx="115560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6" name="Google Shape;926;g28fc67cd941_0_2186"/>
          <p:cNvSpPr txBox="1"/>
          <p:nvPr/>
        </p:nvSpPr>
        <p:spPr>
          <a:xfrm>
            <a:off x="816411" y="484828"/>
            <a:ext cx="46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Extra Resources </a:t>
            </a:r>
            <a:endParaRPr sz="1800" b="0" i="0" u="none" strike="noStrike" cap="none">
              <a:solidFill>
                <a:schemeClr val="dk1"/>
              </a:solidFill>
              <a:latin typeface="Calibri"/>
              <a:ea typeface="Calibri"/>
              <a:cs typeface="Calibri"/>
              <a:sym typeface="Calibri"/>
            </a:endParaRPr>
          </a:p>
        </p:txBody>
      </p:sp>
      <p:sp>
        <p:nvSpPr>
          <p:cNvPr id="927" name="Google Shape;927;g28fc67cd941_0_2186"/>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928" name="Google Shape;928;g28fc67cd941_0_2186"/>
          <p:cNvPicPr preferRelativeResize="0"/>
          <p:nvPr/>
        </p:nvPicPr>
        <p:blipFill rotWithShape="1">
          <a:blip r:embed="rId4">
            <a:alphaModFix/>
          </a:blip>
          <a:srcRect/>
          <a:stretch/>
        </p:blipFill>
        <p:spPr>
          <a:xfrm>
            <a:off x="304800" y="5612873"/>
            <a:ext cx="1023223" cy="1026582"/>
          </a:xfrm>
          <a:prstGeom prst="rect">
            <a:avLst/>
          </a:prstGeom>
          <a:noFill/>
          <a:ln>
            <a:noFill/>
          </a:ln>
        </p:spPr>
      </p:pic>
      <p:pic>
        <p:nvPicPr>
          <p:cNvPr id="929" name="Google Shape;929;g28fc67cd941_0_2186"/>
          <p:cNvPicPr preferRelativeResize="0"/>
          <p:nvPr/>
        </p:nvPicPr>
        <p:blipFill>
          <a:blip r:embed="rId5">
            <a:alphaModFix/>
          </a:blip>
          <a:stretch>
            <a:fillRect/>
          </a:stretch>
        </p:blipFill>
        <p:spPr>
          <a:xfrm>
            <a:off x="9414890" y="1382712"/>
            <a:ext cx="1133475" cy="1133475"/>
          </a:xfrm>
          <a:prstGeom prst="rect">
            <a:avLst/>
          </a:prstGeom>
          <a:noFill/>
          <a:ln>
            <a:noFill/>
          </a:ln>
        </p:spPr>
      </p:pic>
      <p:sp>
        <p:nvSpPr>
          <p:cNvPr id="2" name="TextBox 1">
            <a:extLst>
              <a:ext uri="{FF2B5EF4-FFF2-40B4-BE49-F238E27FC236}">
                <a16:creationId xmlns:a16="http://schemas.microsoft.com/office/drawing/2014/main" id="{8C50261D-6FBF-7045-1F95-060B30AFE93A}"/>
              </a:ext>
            </a:extLst>
          </p:cNvPr>
          <p:cNvSpPr txBox="1"/>
          <p:nvPr/>
        </p:nvSpPr>
        <p:spPr>
          <a:xfrm>
            <a:off x="604058" y="4341814"/>
            <a:ext cx="10951942" cy="1415772"/>
          </a:xfrm>
          <a:prstGeom prst="rect">
            <a:avLst/>
          </a:prstGeom>
          <a:noFill/>
        </p:spPr>
        <p:txBody>
          <a:bodyPr wrap="square" rtlCol="0">
            <a:spAutoFit/>
          </a:bodyPr>
          <a:lstStyle/>
          <a:p>
            <a:r>
              <a:rPr lang="en-US" sz="1800" b="1" dirty="0">
                <a:solidFill>
                  <a:schemeClr val="accent3">
                    <a:lumMod val="50000"/>
                  </a:schemeClr>
                </a:solidFill>
              </a:rPr>
              <a:t>take it in bite sized chunks- </a:t>
            </a:r>
            <a:r>
              <a:rPr lang="en-US" sz="1800" dirty="0"/>
              <a:t>use your friends/</a:t>
            </a:r>
            <a:r>
              <a:rPr lang="en-US" sz="1800" b="1" dirty="0"/>
              <a:t>peers for study sessions</a:t>
            </a:r>
            <a:r>
              <a:rPr lang="en-US" sz="1800" dirty="0"/>
              <a:t>, make the most of your anatomy, </a:t>
            </a:r>
            <a:r>
              <a:rPr lang="en-US" sz="1800" b="1" dirty="0"/>
              <a:t>flashcards</a:t>
            </a:r>
            <a:r>
              <a:rPr lang="en-US" sz="1800" dirty="0"/>
              <a:t>, </a:t>
            </a:r>
            <a:r>
              <a:rPr lang="en-US" sz="1800" b="1" dirty="0"/>
              <a:t>mind maps on a whiteboard </a:t>
            </a:r>
            <a:r>
              <a:rPr lang="en-US" sz="1800" dirty="0"/>
              <a:t>(really recommend getting a mini whiteboard for </a:t>
            </a:r>
            <a:r>
              <a:rPr lang="en-US" sz="1800" b="1" dirty="0"/>
              <a:t>blurting</a:t>
            </a:r>
            <a:r>
              <a:rPr lang="en-US" sz="1800" dirty="0"/>
              <a:t>/mind maps), </a:t>
            </a:r>
            <a:r>
              <a:rPr lang="en-US" sz="1800" b="1" dirty="0"/>
              <a:t>practice by teaching </a:t>
            </a:r>
            <a:r>
              <a:rPr lang="en-US" sz="1800" dirty="0"/>
              <a:t>the topics as this will highlight what you really understand and what needs a bit more work </a:t>
            </a:r>
          </a:p>
          <a:p>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g292a7874733_0_0"/>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Key things to remember:</a:t>
            </a:r>
            <a:endParaRPr/>
          </a:p>
        </p:txBody>
      </p:sp>
      <p:sp>
        <p:nvSpPr>
          <p:cNvPr id="936" name="Google Shape;936;g292a7874733_0_0"/>
          <p:cNvSpPr txBox="1">
            <a:spLocks noGrp="1"/>
          </p:cNvSpPr>
          <p:nvPr>
            <p:ph type="body" idx="1"/>
          </p:nvPr>
        </p:nvSpPr>
        <p:spPr>
          <a:xfrm>
            <a:off x="-60425" y="965775"/>
            <a:ext cx="12192000" cy="5076600"/>
          </a:xfrm>
          <a:prstGeom prst="rect">
            <a:avLst/>
          </a:prstGeom>
        </p:spPr>
        <p:txBody>
          <a:bodyPr spcFirstLastPara="1" wrap="square" lIns="91425" tIns="45700" rIns="91425" bIns="45700" anchor="t" anchorCtr="0">
            <a:normAutofit/>
          </a:bodyPr>
          <a:lstStyle/>
          <a:p>
            <a:pPr marL="457200" lvl="0" indent="-330200" algn="l" rtl="0">
              <a:spcBef>
                <a:spcPts val="1000"/>
              </a:spcBef>
              <a:spcAft>
                <a:spcPts val="0"/>
              </a:spcAft>
              <a:buSzPts val="1600"/>
              <a:buChar char="•"/>
            </a:pPr>
            <a:r>
              <a:rPr lang="en-US" sz="2600"/>
              <a:t>Don’t panic! It can feel very overwhelming and like there is way too much information to learn but remember you have lots of time and will know more than you think. </a:t>
            </a:r>
            <a:endParaRPr sz="2600"/>
          </a:p>
          <a:p>
            <a:pPr marL="457200" lvl="0" indent="-330200" algn="l" rtl="0">
              <a:spcBef>
                <a:spcPts val="0"/>
              </a:spcBef>
              <a:spcAft>
                <a:spcPts val="0"/>
              </a:spcAft>
              <a:buSzPts val="1600"/>
              <a:buChar char="•"/>
            </a:pPr>
            <a:r>
              <a:rPr lang="en-US" sz="2600"/>
              <a:t>Little and often → break the information down into manageable chunks and don’t try to learn everything in one go. </a:t>
            </a:r>
            <a:endParaRPr sz="2600"/>
          </a:p>
          <a:p>
            <a:pPr marL="457200" lvl="0" indent="-330200" algn="l" rtl="0">
              <a:spcBef>
                <a:spcPts val="0"/>
              </a:spcBef>
              <a:spcAft>
                <a:spcPts val="0"/>
              </a:spcAft>
              <a:buSzPts val="1600"/>
              <a:buChar char="•"/>
            </a:pPr>
            <a:r>
              <a:rPr lang="en-US" sz="2600"/>
              <a:t>When thinking about anatomy, link structures to functions, utilise your anatomy sessions and use image occlusion (if that helps you)</a:t>
            </a:r>
            <a:endParaRPr sz="2600"/>
          </a:p>
          <a:p>
            <a:pPr marL="457200" lvl="0" indent="-330200" algn="l" rtl="0">
              <a:spcBef>
                <a:spcPts val="0"/>
              </a:spcBef>
              <a:spcAft>
                <a:spcPts val="0"/>
              </a:spcAft>
              <a:buSzPts val="1600"/>
              <a:buChar char="•"/>
            </a:pPr>
            <a:r>
              <a:rPr lang="en-US" sz="2600"/>
              <a:t>You are doing well and you really can do this :) </a:t>
            </a:r>
            <a:endParaRPr sz="2600"/>
          </a:p>
          <a:p>
            <a:pPr marL="457200" lvl="0" indent="-330200" algn="l" rtl="0">
              <a:spcBef>
                <a:spcPts val="0"/>
              </a:spcBef>
              <a:spcAft>
                <a:spcPts val="0"/>
              </a:spcAft>
              <a:buSzPts val="1600"/>
              <a:buChar char="•"/>
            </a:pPr>
            <a:r>
              <a:rPr lang="en-US" sz="2600"/>
              <a:t>These slides will be available as a revision resource</a:t>
            </a:r>
            <a:endParaRPr sz="2600"/>
          </a:p>
          <a:p>
            <a:pPr marL="457200" lvl="0" indent="-342900" algn="l" rtl="0">
              <a:spcBef>
                <a:spcPts val="0"/>
              </a:spcBef>
              <a:spcAft>
                <a:spcPts val="0"/>
              </a:spcAft>
              <a:buSzPts val="1800"/>
              <a:buChar char="•"/>
            </a:pPr>
            <a:r>
              <a:rPr lang="en-US" sz="2600"/>
              <a:t>Well done for completing this session </a:t>
            </a:r>
            <a:endParaRPr sz="2600"/>
          </a:p>
          <a:p>
            <a:pPr marL="457200" lvl="0" indent="-342900" algn="l" rtl="0">
              <a:spcBef>
                <a:spcPts val="0"/>
              </a:spcBef>
              <a:spcAft>
                <a:spcPts val="0"/>
              </a:spcAft>
              <a:buSzPts val="1800"/>
              <a:buChar char="•"/>
            </a:pPr>
            <a:r>
              <a:rPr lang="en-US" sz="2600"/>
              <a:t>Thank you for attend</a:t>
            </a:r>
            <a:r>
              <a:rPr lang="en-US"/>
              <a:t>ing </a:t>
            </a:r>
            <a:endParaRPr/>
          </a:p>
        </p:txBody>
      </p:sp>
      <p:pic>
        <p:nvPicPr>
          <p:cNvPr id="937" name="Google Shape;937;g292a7874733_0_0"/>
          <p:cNvPicPr preferRelativeResize="0"/>
          <p:nvPr/>
        </p:nvPicPr>
        <p:blipFill>
          <a:blip r:embed="rId3">
            <a:alphaModFix/>
          </a:blip>
          <a:stretch>
            <a:fillRect/>
          </a:stretch>
        </p:blipFill>
        <p:spPr>
          <a:xfrm>
            <a:off x="173549" y="4697900"/>
            <a:ext cx="5094050" cy="1858000"/>
          </a:xfrm>
          <a:prstGeom prst="rect">
            <a:avLst/>
          </a:prstGeom>
          <a:noFill/>
          <a:ln>
            <a:noFill/>
          </a:ln>
        </p:spPr>
      </p:pic>
      <p:pic>
        <p:nvPicPr>
          <p:cNvPr id="938" name="Google Shape;938;g292a7874733_0_0"/>
          <p:cNvPicPr preferRelativeResize="0"/>
          <p:nvPr/>
        </p:nvPicPr>
        <p:blipFill>
          <a:blip r:embed="rId4">
            <a:alphaModFix/>
          </a:blip>
          <a:stretch>
            <a:fillRect/>
          </a:stretch>
        </p:blipFill>
        <p:spPr>
          <a:xfrm>
            <a:off x="7331000" y="3413900"/>
            <a:ext cx="4800575" cy="3050350"/>
          </a:xfrm>
          <a:prstGeom prst="rect">
            <a:avLst/>
          </a:prstGeom>
          <a:noFill/>
          <a:ln>
            <a:noFill/>
          </a:ln>
        </p:spPr>
      </p:pic>
      <p:pic>
        <p:nvPicPr>
          <p:cNvPr id="939" name="Google Shape;939;g292a7874733_0_0"/>
          <p:cNvPicPr preferRelativeResize="0"/>
          <p:nvPr/>
        </p:nvPicPr>
        <p:blipFill>
          <a:blip r:embed="rId5">
            <a:alphaModFix/>
          </a:blip>
          <a:stretch>
            <a:fillRect/>
          </a:stretch>
        </p:blipFill>
        <p:spPr>
          <a:xfrm>
            <a:off x="5376014" y="4697900"/>
            <a:ext cx="1846568" cy="185799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8"/>
          <p:cNvSpPr txBox="1"/>
          <p:nvPr/>
        </p:nvSpPr>
        <p:spPr>
          <a:xfrm>
            <a:off x="2711609" y="6343650"/>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945" name="Google Shape;945;p8"/>
          <p:cNvPicPr preferRelativeResize="0"/>
          <p:nvPr/>
        </p:nvPicPr>
        <p:blipFill rotWithShape="1">
          <a:blip r:embed="rId3">
            <a:alphaModFix/>
          </a:blip>
          <a:srcRect/>
          <a:stretch/>
        </p:blipFill>
        <p:spPr>
          <a:xfrm>
            <a:off x="127562" y="5831414"/>
            <a:ext cx="1023223" cy="1026582"/>
          </a:xfrm>
          <a:prstGeom prst="rect">
            <a:avLst/>
          </a:prstGeom>
          <a:noFill/>
          <a:ln>
            <a:noFill/>
          </a:ln>
        </p:spPr>
      </p:pic>
      <p:sp>
        <p:nvSpPr>
          <p:cNvPr id="946" name="Google Shape;946;p8"/>
          <p:cNvSpPr txBox="1"/>
          <p:nvPr/>
        </p:nvSpPr>
        <p:spPr>
          <a:xfrm>
            <a:off x="127554" y="79700"/>
            <a:ext cx="117324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Feedback:</a:t>
            </a: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To have access to the powerpoint, please fill out this form!</a:t>
            </a:r>
            <a:endParaRPr sz="36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a:solidFill>
                <a:schemeClr val="dk1"/>
              </a:solidFill>
              <a:latin typeface="Calibri"/>
              <a:ea typeface="Calibri"/>
              <a:cs typeface="Calibri"/>
              <a:sym typeface="Calibri"/>
            </a:endParaRPr>
          </a:p>
        </p:txBody>
      </p:sp>
      <p:sp>
        <p:nvSpPr>
          <p:cNvPr id="947" name="Google Shape;947;p8"/>
          <p:cNvSpPr txBox="1"/>
          <p:nvPr/>
        </p:nvSpPr>
        <p:spPr>
          <a:xfrm>
            <a:off x="1225550" y="5321325"/>
            <a:ext cx="106344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400" u="sng">
                <a:solidFill>
                  <a:schemeClr val="hlink"/>
                </a:solidFill>
                <a:latin typeface="Calibri"/>
                <a:ea typeface="Calibri"/>
                <a:cs typeface="Calibri"/>
                <a:sym typeface="Calibri"/>
                <a:hlinkClick r:id="rId4"/>
              </a:rPr>
              <a:t>https://docs.google.com/forms/d/e/1FAIpQLSefNBjNn8KT9xlultvx-uVnGMiYEHWxJ8Rlw1tEmCmdcqowTg/viewform?usp=sf_link</a:t>
            </a: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pic>
        <p:nvPicPr>
          <p:cNvPr id="948" name="Google Shape;948;p8"/>
          <p:cNvPicPr preferRelativeResize="0"/>
          <p:nvPr/>
        </p:nvPicPr>
        <p:blipFill>
          <a:blip r:embed="rId5">
            <a:alphaModFix/>
          </a:blip>
          <a:stretch>
            <a:fillRect/>
          </a:stretch>
        </p:blipFill>
        <p:spPr>
          <a:xfrm>
            <a:off x="3959025" y="1380927"/>
            <a:ext cx="3639149" cy="363914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p9"/>
          <p:cNvPicPr preferRelativeResize="0"/>
          <p:nvPr/>
        </p:nvPicPr>
        <p:blipFill rotWithShape="1">
          <a:blip r:embed="rId3">
            <a:alphaModFix/>
          </a:blip>
          <a:srcRect r="3646"/>
          <a:stretch/>
        </p:blipFill>
        <p:spPr>
          <a:xfrm>
            <a:off x="2998243" y="0"/>
            <a:ext cx="6134099" cy="6858000"/>
          </a:xfrm>
          <a:prstGeom prst="rect">
            <a:avLst/>
          </a:prstGeom>
          <a:noFill/>
          <a:ln w="9525" cap="flat" cmpd="sng">
            <a:solidFill>
              <a:srgbClr val="293267"/>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8fc67cd941_0_339"/>
          <p:cNvSpPr txBox="1"/>
          <p:nvPr/>
        </p:nvSpPr>
        <p:spPr>
          <a:xfrm>
            <a:off x="1465904" y="6269388"/>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166" name="Google Shape;166;g28fc67cd941_0_339"/>
          <p:cNvSpPr txBox="1"/>
          <p:nvPr/>
        </p:nvSpPr>
        <p:spPr>
          <a:xfrm>
            <a:off x="304800" y="239713"/>
            <a:ext cx="115692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67" name="Google Shape;167;g28fc67cd941_0_339"/>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68" name="Google Shape;168;g28fc67cd941_0_339"/>
          <p:cNvSpPr txBox="1"/>
          <p:nvPr/>
        </p:nvSpPr>
        <p:spPr>
          <a:xfrm>
            <a:off x="613352" y="503456"/>
            <a:ext cx="6770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Cardiovascular embryology </a:t>
            </a:r>
            <a:endParaRPr sz="3600" b="0" i="0" u="none" strike="noStrike" cap="none">
              <a:solidFill>
                <a:schemeClr val="lt1"/>
              </a:solidFill>
              <a:latin typeface="Calibri"/>
              <a:ea typeface="Calibri"/>
              <a:cs typeface="Calibri"/>
              <a:sym typeface="Calibri"/>
            </a:endParaRPr>
          </a:p>
        </p:txBody>
      </p:sp>
      <p:pic>
        <p:nvPicPr>
          <p:cNvPr id="169" name="Google Shape;169;g28fc67cd941_0_339"/>
          <p:cNvPicPr preferRelativeResize="0"/>
          <p:nvPr/>
        </p:nvPicPr>
        <p:blipFill rotWithShape="1">
          <a:blip r:embed="rId4">
            <a:alphaModFix/>
          </a:blip>
          <a:srcRect/>
          <a:stretch/>
        </p:blipFill>
        <p:spPr>
          <a:xfrm>
            <a:off x="304800" y="1486071"/>
            <a:ext cx="6847734" cy="1385534"/>
          </a:xfrm>
          <a:prstGeom prst="rect">
            <a:avLst/>
          </a:prstGeom>
          <a:noFill/>
          <a:ln>
            <a:noFill/>
          </a:ln>
        </p:spPr>
      </p:pic>
      <p:pic>
        <p:nvPicPr>
          <p:cNvPr id="170" name="Google Shape;170;g28fc67cd941_0_339"/>
          <p:cNvPicPr preferRelativeResize="0"/>
          <p:nvPr/>
        </p:nvPicPr>
        <p:blipFill rotWithShape="1">
          <a:blip r:embed="rId5">
            <a:alphaModFix/>
          </a:blip>
          <a:srcRect/>
          <a:stretch/>
        </p:blipFill>
        <p:spPr>
          <a:xfrm>
            <a:off x="7152535" y="2870618"/>
            <a:ext cx="4897960" cy="3987381"/>
          </a:xfrm>
          <a:prstGeom prst="rect">
            <a:avLst/>
          </a:prstGeom>
          <a:noFill/>
          <a:ln>
            <a:noFill/>
          </a:ln>
        </p:spPr>
      </p:pic>
      <p:pic>
        <p:nvPicPr>
          <p:cNvPr id="171" name="Google Shape;171;g28fc67cd941_0_339"/>
          <p:cNvPicPr preferRelativeResize="0"/>
          <p:nvPr/>
        </p:nvPicPr>
        <p:blipFill rotWithShape="1">
          <a:blip r:embed="rId6">
            <a:alphaModFix/>
          </a:blip>
          <a:srcRect/>
          <a:stretch/>
        </p:blipFill>
        <p:spPr>
          <a:xfrm>
            <a:off x="1223773" y="3136515"/>
            <a:ext cx="5877516" cy="36628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8F4E4"/>
      </a:lt1>
      <a:dk2>
        <a:srgbClr val="44546A"/>
      </a:dk2>
      <a:lt2>
        <a:srgbClr val="F8F4E4"/>
      </a:lt2>
      <a:accent1>
        <a:srgbClr val="D7B5C6"/>
      </a:accent1>
      <a:accent2>
        <a:srgbClr val="9A8AFA"/>
      </a:accent2>
      <a:accent3>
        <a:srgbClr val="E9D1F7"/>
      </a:accent3>
      <a:accent4>
        <a:srgbClr val="8496B0"/>
      </a:accent4>
      <a:accent5>
        <a:srgbClr val="48A1FA"/>
      </a:accent5>
      <a:accent6>
        <a:srgbClr val="F7CBAC"/>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5616</Words>
  <Application>Microsoft Macintosh PowerPoint</Application>
  <PresentationFormat>Widescreen</PresentationFormat>
  <Paragraphs>826</Paragraphs>
  <Slides>83</Slides>
  <Notes>83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83</vt:i4>
      </vt:variant>
    </vt:vector>
  </HeadingPairs>
  <TitlesOfParts>
    <vt:vector size="87" baseType="lpstr">
      <vt:lpstr>Calibri</vt:lpstr>
      <vt:lpstr>Arial</vt:lpstr>
      <vt:lpstr>Radley</vt:lpstr>
      <vt:lpstr>Office Theme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other layers surrounding the heart?</vt:lpstr>
      <vt:lpstr>PowerPoint Presentation</vt:lpstr>
      <vt:lpstr>PowerPoint Presentation</vt:lpstr>
      <vt:lpstr>PowerPoint Presentation</vt:lpstr>
      <vt:lpstr>PowerPoint Presentation</vt:lpstr>
      <vt:lpstr>Q. Where is the apex of the heart located?</vt:lpstr>
      <vt:lpstr>Q. Where is the apex of the heart located? </vt:lpstr>
      <vt:lpstr>PowerPoint Presentation</vt:lpstr>
      <vt:lpstr>PowerPoint Presentation</vt:lpstr>
      <vt:lpstr>PowerPoint Presentation</vt:lpstr>
      <vt:lpstr>What are the main branches of the left and right coronary artery?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have we covered so far? </vt:lpstr>
      <vt:lpstr>What are the constituents of blood?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things to remember: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Student</dc:creator>
  <cp:lastModifiedBy>jemima richenberg</cp:lastModifiedBy>
  <cp:revision>1</cp:revision>
  <dcterms:modified xsi:type="dcterms:W3CDTF">2023-10-29T08:54:22Z</dcterms:modified>
</cp:coreProperties>
</file>