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111"/>
  </p:notesMasterIdLst>
  <p:sldIdLst>
    <p:sldId id="258" r:id="rId2"/>
    <p:sldId id="256" r:id="rId3"/>
    <p:sldId id="257" r:id="rId4"/>
    <p:sldId id="288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6" r:id="rId13"/>
    <p:sldId id="267" r:id="rId14"/>
    <p:sldId id="297" r:id="rId15"/>
    <p:sldId id="299" r:id="rId16"/>
    <p:sldId id="298" r:id="rId17"/>
    <p:sldId id="300" r:id="rId18"/>
    <p:sldId id="301" r:id="rId19"/>
    <p:sldId id="302" r:id="rId20"/>
    <p:sldId id="303" r:id="rId21"/>
    <p:sldId id="305" r:id="rId22"/>
    <p:sldId id="310" r:id="rId23"/>
    <p:sldId id="306" r:id="rId24"/>
    <p:sldId id="307" r:id="rId25"/>
    <p:sldId id="308" r:id="rId26"/>
    <p:sldId id="309" r:id="rId27"/>
    <p:sldId id="311" r:id="rId28"/>
    <p:sldId id="316" r:id="rId29"/>
    <p:sldId id="312" r:id="rId30"/>
    <p:sldId id="313" r:id="rId31"/>
    <p:sldId id="314" r:id="rId32"/>
    <p:sldId id="315" r:id="rId33"/>
    <p:sldId id="318" r:id="rId34"/>
    <p:sldId id="319" r:id="rId35"/>
    <p:sldId id="320" r:id="rId36"/>
    <p:sldId id="321" r:id="rId37"/>
    <p:sldId id="324" r:id="rId38"/>
    <p:sldId id="322" r:id="rId39"/>
    <p:sldId id="323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276" r:id="rId58"/>
    <p:sldId id="277" r:id="rId59"/>
    <p:sldId id="370" r:id="rId60"/>
    <p:sldId id="371" r:id="rId61"/>
    <p:sldId id="372" r:id="rId62"/>
    <p:sldId id="373" r:id="rId63"/>
    <p:sldId id="374" r:id="rId64"/>
    <p:sldId id="375" r:id="rId65"/>
    <p:sldId id="376" r:id="rId66"/>
    <p:sldId id="377" r:id="rId67"/>
    <p:sldId id="378" r:id="rId68"/>
    <p:sldId id="278" r:id="rId69"/>
    <p:sldId id="279" r:id="rId70"/>
    <p:sldId id="280" r:id="rId71"/>
    <p:sldId id="281" r:id="rId72"/>
    <p:sldId id="282" r:id="rId73"/>
    <p:sldId id="283" r:id="rId74"/>
    <p:sldId id="284" r:id="rId75"/>
    <p:sldId id="285" r:id="rId76"/>
    <p:sldId id="334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3" r:id="rId98"/>
    <p:sldId id="364" r:id="rId99"/>
    <p:sldId id="365" r:id="rId100"/>
    <p:sldId id="366" r:id="rId101"/>
    <p:sldId id="367" r:id="rId102"/>
    <p:sldId id="368" r:id="rId103"/>
    <p:sldId id="369" r:id="rId104"/>
    <p:sldId id="289" r:id="rId105"/>
    <p:sldId id="290" r:id="rId106"/>
    <p:sldId id="291" r:id="rId107"/>
    <p:sldId id="292" r:id="rId108"/>
    <p:sldId id="295" r:id="rId109"/>
    <p:sldId id="259" r:id="rId1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BF"/>
    <a:srgbClr val="BFB0D0"/>
    <a:srgbClr val="C4B6D4"/>
    <a:srgbClr val="CCC0DA"/>
    <a:srgbClr val="E4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 autoAdjust="0"/>
    <p:restoredTop sz="87082" autoAdjust="0"/>
  </p:normalViewPr>
  <p:slideViewPr>
    <p:cSldViewPr snapToGrid="0" snapToObjects="1">
      <p:cViewPr>
        <p:scale>
          <a:sx n="72" d="100"/>
          <a:sy n="72" d="100"/>
        </p:scale>
        <p:origin x="1864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77CB-F419-4786-A69B-4DA8327FD056}" type="datetimeFigureOut">
              <a:rPr lang="en-GB" smtClean="0"/>
              <a:t>15/03/2017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5026-B2CB-47E0-9D0D-5070FA7AF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9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0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Mitral</a:t>
            </a:r>
            <a:r>
              <a:rPr lang="en-US" baseline="0" dirty="0" smtClean="0"/>
              <a:t> valve auscultated at the apex, radiating to axilla.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Mitral valve prevents backflow of blood into left atrium during systole.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Mitral opens to allow left ventricular filling during diastole.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Aortic valve auscultated in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intercostal space, left of sternum, radiating to carotids.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Aortic valve opens during systole.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Aortic valve closes during diastole to allow adequate filling of left ventricle (</a:t>
            </a:r>
            <a:r>
              <a:rPr lang="en-US" baseline="0" dirty="0" err="1" smtClean="0"/>
              <a:t>maximise</a:t>
            </a:r>
            <a:r>
              <a:rPr lang="en-US" baseline="0" dirty="0" smtClean="0"/>
              <a:t> efficiency of cardiac output)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Commonest cause is rheumatic heart disease: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to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rheumatic fever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(group A strep).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Inflammation leads to commissural fusion and reduction in mitral valve orifice area.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 shows doming pattern.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years, progresses to valve thickening, cusp fusion, calcium deposition,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stenotic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Pathophysiology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valve orifice is 4-6cm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is reduced &lt;1cm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severe MS is present.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sufficient cardiac output, left atrial pressure increases and left atrial hypertrophy and dilatation occur.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progress to increased pressure in pulmonary venous, pulmonary arterial and right heart.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 oedema may occur.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Reactive pulmonary hypertension may occur.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dyspnoea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Productive cough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(blood-tinged, frothy or frank haemoptysis)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heart failure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Weakness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Fatigue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/lower limb swelling)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 fibrillation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(caused by enlarged left atrium)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Palpitations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Systemic emboli (stroke)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Murmur: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Mid-diastolic rumble at apex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Loud S1, loud S2, opening snap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Opening snap: increased left atrial pressure.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Mid-diastolic rumble: left ventricle fills, blood flows through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stenosed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CXR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heart, enlarged left atrium.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Calcified mitral valve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 oedema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Sinus rhythm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 P wave (left atrial activation)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</a:t>
            </a:r>
            <a:r>
              <a:rPr lang="en-US" b="0" u="sng" dirty="0" smtClean="0">
                <a:effectLst/>
              </a:rPr>
              <a:t>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atrial enlargement</a:t>
            </a:r>
            <a:r>
              <a:rPr lang="en-US" b="0" dirty="0" smtClean="0">
                <a:effectLst/>
              </a:rPr>
              <a:t>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 AF</a:t>
            </a:r>
          </a:p>
          <a:p>
            <a:r>
              <a:rPr lang="en-US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Digoxin + </a:t>
            </a:r>
            <a:r>
              <a:rPr lang="en-US" sz="1200" b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</a:t>
            </a:r>
            <a:endParaRPr lang="en-US" sz="1200" b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</a:t>
            </a:r>
            <a:r>
              <a:rPr lang="en-US" sz="1200" b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endParaRPr lang="en-US" sz="1200" b="0" u="sng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dose diuretics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seen in: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Cardiomyopathy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Marfan’s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Ehlers-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Danlos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Pathophysiology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Regurgitation into left atrium produces left atrial dilatation (but little increase in pressure if MR is long standing.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left atrial pressure if acute MR (rise in pulmonary venous pressure and pulmonary oedema).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Stroke volume must increase to compensate for the regurgitation: left ventricular hypertrophy occurs.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Palpitation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(often felt due to increase in stroke volume)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 and orthopnoea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(due to secondary left ventricular failure and pulmonary hypertension)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Fatigue and lethargy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(reduced cardiac output)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0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S3</a:t>
            </a:r>
            <a:r>
              <a:rPr lang="en-US" baseline="0" dirty="0" smtClean="0"/>
              <a:t> heart sound: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 rush of blood back into the dilated left ventricle in early diastole</a:t>
            </a:r>
            <a:r>
              <a:rPr lang="en-US" b="0" dirty="0" smtClean="0">
                <a:effectLst/>
              </a:rPr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CXR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atrial and left ventricular enlargement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Calcified mitral valve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 P waves (left atrial delay)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ventricular hypertrophy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</a:t>
            </a:r>
            <a:r>
              <a:rPr lang="en-US" b="0" u="sng" dirty="0" smtClean="0">
                <a:effectLst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Dilated left atrium and left ventricle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Calcific Aortic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Valvular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 (CAVD)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Commonest cause.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 elderly.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 process (T lymphocytes, macrophages) results in thickening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subendothelium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fibrosis.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Lesions contain lipoproteins that calcify.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FACTORS: old age, male gender, elevated lipoprotein, low LDL, HTN, DM, smoking.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Bicuspid aortic valve (BAV)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Commonest congenital heart disease, 1-2% live births.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CAVD of a BAV present earlier.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with aortic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coarctation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root dilatation, aortic dissection.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 regular echo.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Rheumatic fever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Progressive fusion and thickening of aortic valve.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causes: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 kidney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Paget’s disease of bone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radiation exposure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Homozygous familial hypercholesterolaemia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Pathophysiology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Obstructed left ventricular emptying leads to increased left ventricular pressure and hypertrophy.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 to ischaemia of the left ventricular myocardium.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Angina, arrhythmias and left ventricular failure result.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Exercise-induced syncope</a:t>
            </a: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 output can’t increase with exercise due to obstructed output.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Angina (ischaemia of myocardium)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 (increased left ventricular pressure)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Murmur: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Systolic, low pitched, ejection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Radiating to carotids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Ejection click, soft A2, S4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Palpable systolic thrill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S4 caused by atrial contraction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CXR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Relatively small heart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Prominent, dilated ascending aorta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Turbulent blood flow causes “post-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stenotic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dilatation”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Calcified aortic valve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ventricular hypertrophy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atrial delay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</a:t>
            </a:r>
            <a:r>
              <a:rPr lang="en-US" b="0" u="sng" dirty="0" smtClean="0">
                <a:effectLst/>
              </a:rPr>
              <a:t> 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Thickened, calcified and immobile aortic valve cusps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ventricular hypertrophy may be used for severity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of acute AR: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disease affecting the aortic valve (acute rheumatic fever, infective endocarditis, aortic dissection).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of chronic AR: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Rheumatic heart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Syphilis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Arthritides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(reactive arthritis,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RA)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 HTN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Bicuspid aortic valve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Marfan’s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Pathophysiology as </a:t>
            </a:r>
            <a:r>
              <a:rPr lang="en-US" dirty="0" err="1" smtClean="0"/>
              <a:t>aboce</a:t>
            </a:r>
            <a:endParaRPr lang="en-US" dirty="0" smtClean="0"/>
          </a:p>
          <a:p>
            <a:r>
              <a:rPr lang="en-US" dirty="0" smtClean="0"/>
              <a:t>Usual risk factors – smoking, age, low HDLs, High LDLs,</a:t>
            </a:r>
            <a:r>
              <a:rPr lang="en-US" baseline="0" dirty="0" smtClean="0"/>
              <a:t> obesity, male, afro-</a:t>
            </a:r>
            <a:r>
              <a:rPr lang="en-US" baseline="0" dirty="0" err="1" smtClean="0"/>
              <a:t>caribbean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48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Pathophysiology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Reflux of blood from aorta through the aortic valve, into the left ventricle, during diastole.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maintain cardiac output, stroke volume must increase.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ventricular enlargement occurs.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Diastolic pressure drops (aortic runoff during diastole), decreased coronary perfusion.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Enlarged left ventricle is less efficient and demand for oxygen is greater: ischaemia occurs.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stroke volume (felt as palpitation, as in mitral regurgitation)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Angina (ischaemia of myocardium)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 (left ventricular dilatation and dysfunction)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Murmur: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High-pitched, early diastolic murmur (reflux of blood)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Ejection systolic at base and into neck (volume overload)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Mid-diastolic rumble at the apex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regurgitant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blood impinging on anterior mitral valve cusp)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CXR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ventricular enlargement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Dilatation of ascending aorta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Calcified aorta (syphilis)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ventricular hypertrophy with volume overload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 R waves, deeply inverted T waves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</a:t>
            </a:r>
            <a:r>
              <a:rPr lang="en-US" b="0" u="sng" dirty="0" smtClean="0">
                <a:effectLst/>
              </a:rPr>
              <a:t>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Vigorous cardiac contraction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Dilated left ventricle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Diastolic fluttering of mitral leaflets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Endovascular infection of cardiovascular structures: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 valves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 and ventricular endocardium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Intrathoracic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vessels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Prosthetic heart valves, pacemaker leads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Pathophysiology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 of organisms in blood.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Abnormal cardiac endothelium, facilitating adherence and growth of organisms.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Bacteraemia (poor dental hygiene, IVDU, soft tissue infections).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Aortic and mitral valves mostly affected.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Right-sided lesions more common in IVDU.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Duke’s Criteria for Infective Endocarditis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major OR 1 major + 3 minor OR 5 minor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Criteria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blood culture (x2)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on echo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 Criteria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Fever &gt;38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Predisposition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Vascular/immunological signs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culture (minor)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 (minor)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Immunological Signs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Glomerulonephritis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Osler’s nodes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Roth’s spots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Rheumatoid factor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 Signs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arterial emboli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Septic pulmonary infarcts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Mycotic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aneurysm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Intracranial haemorrhages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Conjunctival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haemorrhages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Janeway’s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Splinter haemorrhages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factors – FH, smoking, DM, Metabolic syndrome, hypertension, </a:t>
            </a:r>
            <a:r>
              <a:rPr lang="en-US" dirty="0" err="1" smtClean="0"/>
              <a:t>hyperlipidaemia</a:t>
            </a:r>
            <a:r>
              <a:rPr lang="en-US" dirty="0" smtClean="0"/>
              <a:t>, obesity, lack of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85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cultures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sets from different sites</a:t>
            </a:r>
          </a:p>
          <a:p>
            <a:pPr marL="0" indent="0">
              <a:buFont typeface="Aria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high WCC,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U&amp;E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urea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creatinine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LFTs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ESR/CRP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Urine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Proteinuria/haematuria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Prolonged PR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 oedema left side, pulmonary emboli right side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 smtClean="0"/>
              <a:t>Initial pharyngeal infection.</a:t>
            </a:r>
          </a:p>
          <a:p>
            <a:endParaRPr lang="en-US" u="none" dirty="0" smtClean="0"/>
          </a:p>
          <a:p>
            <a:r>
              <a:rPr lang="en-US" u="none" dirty="0" smtClean="0"/>
              <a:t>Clinical</a:t>
            </a:r>
            <a:r>
              <a:rPr lang="en-US" u="none" baseline="0" dirty="0" smtClean="0"/>
              <a:t> syndrome of rheumatic fever follows.</a:t>
            </a:r>
          </a:p>
          <a:p>
            <a:pPr marL="171450" indent="-171450">
              <a:buFont typeface="Arial"/>
              <a:buChar char="•"/>
            </a:pPr>
            <a:r>
              <a:rPr lang="en-US" u="none" baseline="0" dirty="0" smtClean="0"/>
              <a:t>Autoimmune reaction, triggered by proteins on cell wall of strep. </a:t>
            </a:r>
            <a:r>
              <a:rPr lang="en-US" u="none" baseline="0" dirty="0" err="1" smtClean="0"/>
              <a:t>Pyogenes</a:t>
            </a:r>
            <a:r>
              <a:rPr lang="en-US" u="none" baseline="0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u="none" baseline="0" dirty="0" smtClean="0"/>
              <a:t>Inflammatory reaction causes the symptoms, not direct infection, nor bacterial toxins.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“CASES FRAPP”</a:t>
            </a:r>
          </a:p>
          <a:p>
            <a:endParaRPr lang="en-US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 Criteria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Carditis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Arthritis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Subcutaneous nodules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Erythema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marginatum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Sydenham's chorea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 Criteria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Fever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Raised ESR or CRP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Arthalgia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Prolonged PR interval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rheumatic fever</a:t>
            </a:r>
          </a:p>
          <a:p>
            <a:pPr marL="171450" indent="-171450"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MAKE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DIAGNOSIS</a:t>
            </a:r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228600" indent="-228600">
              <a:buFontTx/>
              <a:buAutoNum type="arabicPeriod"/>
            </a:pPr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 of strep infection (throat swab, Hx, elevated ASO)</a:t>
            </a:r>
          </a:p>
          <a:p>
            <a:pPr marL="228600" indent="-228600">
              <a:buFontTx/>
              <a:buAutoNum type="arabicPeriod"/>
            </a:pPr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Major criteria OR 1 major + 2 minor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Usual plus stress and salt</a:t>
            </a:r>
          </a:p>
          <a:p>
            <a:r>
              <a:rPr lang="en-US" dirty="0" smtClean="0"/>
              <a:t>Secondary</a:t>
            </a:r>
            <a:r>
              <a:rPr lang="en-US" baseline="0" dirty="0" smtClean="0"/>
              <a:t> causes of hypertension-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Renal (most common cause of secondary hypertension): glomerulonephritis, </a:t>
            </a:r>
            <a:r>
              <a:rPr lang="en-US" baseline="0" dirty="0" err="1" smtClean="0"/>
              <a:t>polyarteritis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nodosa</a:t>
            </a:r>
            <a:r>
              <a:rPr lang="en-US" baseline="0" dirty="0" smtClean="0"/>
              <a:t>, systemic sclerosis, pyelonephritis, PKD) or </a:t>
            </a:r>
            <a:r>
              <a:rPr lang="en-US" baseline="0" dirty="0" err="1" smtClean="0"/>
              <a:t>renovascular</a:t>
            </a:r>
            <a:r>
              <a:rPr lang="en-US" baseline="0" dirty="0" smtClean="0"/>
              <a:t> disease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Preeclampsia/ pregnancy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Coarcation</a:t>
            </a:r>
            <a:r>
              <a:rPr lang="en-US" baseline="0" dirty="0" smtClean="0"/>
              <a:t> of the aorta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Alcohol, cocaine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Endocrine: Cushing’s, Conn’s, Hyperthyroidism, </a:t>
            </a:r>
            <a:r>
              <a:rPr lang="en-US" baseline="0" dirty="0" err="1" smtClean="0"/>
              <a:t>Phaeochromocytoma</a:t>
            </a:r>
            <a:r>
              <a:rPr lang="en-US" baseline="0" dirty="0" smtClean="0"/>
              <a:t>, Acromegaly, Hyperparathyroidism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7292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Usually</a:t>
            </a:r>
            <a:r>
              <a:rPr lang="en-US" baseline="0" dirty="0" smtClean="0"/>
              <a:t> asymptomatic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832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one is suggestive, home is diagnostic</a:t>
            </a:r>
            <a:br>
              <a:rPr lang="en-US" baseline="0" dirty="0" smtClean="0"/>
            </a:br>
            <a:r>
              <a:rPr lang="en-US" baseline="0" dirty="0" smtClean="0"/>
              <a:t>Screen every 5 years in adults as silent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244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calcium</a:t>
            </a:r>
            <a:r>
              <a:rPr lang="en-US" baseline="0" dirty="0" smtClean="0"/>
              <a:t>, MRI renal arteries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855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 1 – only treat if end organ damage or diabetes or QRISK</a:t>
            </a:r>
            <a:r>
              <a:rPr lang="en-US" baseline="0" dirty="0" smtClean="0"/>
              <a:t> &gt;20%</a:t>
            </a:r>
          </a:p>
          <a:p>
            <a:r>
              <a:rPr lang="en-US" baseline="0" dirty="0" smtClean="0"/>
              <a:t>Stage 2 – treat</a:t>
            </a:r>
          </a:p>
          <a:p>
            <a:r>
              <a:rPr lang="en-US" baseline="0" dirty="0" smtClean="0"/>
              <a:t>Thiazide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bendroflumethiazide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2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Aetiology</a:t>
            </a:r>
            <a:r>
              <a:rPr lang="en-US" dirty="0" smtClean="0"/>
              <a:t> – narrowing of the coronary</a:t>
            </a:r>
            <a:r>
              <a:rPr lang="en-US" baseline="0" dirty="0" smtClean="0"/>
              <a:t> artery due to atherosclerotic disease</a:t>
            </a:r>
            <a:endParaRPr lang="en-US" dirty="0" smtClean="0"/>
          </a:p>
          <a:p>
            <a:r>
              <a:rPr lang="en-US" dirty="0" smtClean="0"/>
              <a:t>Presentation</a:t>
            </a:r>
            <a:r>
              <a:rPr lang="en-US" baseline="0" dirty="0" smtClean="0"/>
              <a:t> – Chest pain on exertion, constricting discomfort in chest, neck, shoulders, jaw or arms, relieved by rest/GTN – all three = typical angina, 2 = atypical, 1 = not angina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605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Proteolysis, degradation</a:t>
            </a:r>
            <a:r>
              <a:rPr lang="en-US" baseline="0" dirty="0" smtClean="0"/>
              <a:t> of elastic lamellae and </a:t>
            </a:r>
            <a:r>
              <a:rPr lang="en-US" baseline="0" dirty="0" err="1" smtClean="0"/>
              <a:t>leuocyte</a:t>
            </a:r>
            <a:r>
              <a:rPr lang="en-US" baseline="0" dirty="0" smtClean="0"/>
              <a:t> infiltration</a:t>
            </a:r>
            <a:endParaRPr lang="en-US" dirty="0" smtClean="0"/>
          </a:p>
          <a:p>
            <a:r>
              <a:rPr lang="en-US" dirty="0" smtClean="0"/>
              <a:t>Abdominal (&gt;3cm</a:t>
            </a:r>
            <a:r>
              <a:rPr lang="en-US" baseline="0" dirty="0" smtClean="0"/>
              <a:t>) as normal aorta 2cm</a:t>
            </a:r>
            <a:r>
              <a:rPr lang="en-US" dirty="0" smtClean="0"/>
              <a:t> or thoracic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408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Marfans</a:t>
            </a:r>
            <a:r>
              <a:rPr lang="en-US" dirty="0" smtClean="0"/>
              <a:t>, Ehlers-</a:t>
            </a:r>
            <a:r>
              <a:rPr lang="en-US" dirty="0" err="1" smtClean="0"/>
              <a:t>danos</a:t>
            </a:r>
            <a:r>
              <a:rPr lang="en-US" dirty="0" smtClean="0"/>
              <a:t>, FH, trauma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437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886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from any structural or functional cardiac disorder that impairs ability of the heart to function as a pump, to support circulation.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Causes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Ischaemic heart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(35-40%)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Cardiomyopathy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(30-34%)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Hypertension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(15-20%)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Causes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Cardiomyopathy (restrictive)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Valve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Alcohol/drugs (chemo)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Congenital heart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heart failure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Tricuspid incompetence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Arrhythmias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Pericardial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Chagas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Pathophysiological Changes in Heart Failure 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Ventricular dilatation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Myocyte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hypertrophy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collagen synthesis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 myosin gene expression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Altered sarcoplasmic Ca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2+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-ATPase density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ANP secretion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Salt and water retention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Sympathetic stimulation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Peripheral vasoconstriction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Preload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Myocardial failure results in more blood left in ventricles after systole.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in increased venous return/preload.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Stretches myocardium, maintaining cardiac output (Starling’s law).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hepatic enlargement, ascites,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oedema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/>
              <a:buChar char="•"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Myocardial contractility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Initially, sympathetic stimulation acts to maintain cardiac output.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 sympathetic stimulation causes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myocyte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apoptosis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neurohormonal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activation (salt and water retention).</a:t>
            </a:r>
          </a:p>
          <a:p>
            <a:pPr marL="171450" indent="-171450">
              <a:buFont typeface="Arial"/>
              <a:buChar char="•"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Salt and water retention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 cardiac output leads to diminished renal perfusion, activating RAAS.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Sympathetic stimulation increases salt and water retention.</a:t>
            </a:r>
          </a:p>
          <a:p>
            <a:pPr marL="171450" indent="-171450">
              <a:buFont typeface="Arial"/>
              <a:buChar char="•"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Myocardial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remodelling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response to ischaemia,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myocyte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damage, etc.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Hypertrophy, loss of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myocytes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increased interstitial fibrosis.</a:t>
            </a:r>
          </a:p>
          <a:p>
            <a:pPr marL="171450" indent="-171450">
              <a:buFont typeface="Arial"/>
              <a:buChar char="•"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FBC, LFTs, U&amp;Es, BNP, TFTs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 enzymes/ proteins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kinase, troponin I, troponin 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Cardiomegaly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 congestion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lines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 oedema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Ischaemia, HTN, arrhythmia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Cardiac chamber dimension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Systolic and diastolic function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Valvular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Cardiomyopathies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echo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Dobutamine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identifies contractile reserve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Angiography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Quantify ejection fraction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 testing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</a:t>
            </a:r>
            <a:r>
              <a:rPr lang="en-GB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Ambulatory ECG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24hr monitoring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Lifestyle Advice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 control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Dietary modification (avoid large meals, salt restriction, omega-3)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Smoking cessation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activity, exercise training and cardiac rehab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 activity – avoid sildenafil (may cause profound hypotension)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ECG – Q waves, ST/ T changes, LBBB</a:t>
            </a:r>
          </a:p>
          <a:p>
            <a:r>
              <a:rPr lang="en-US" dirty="0" smtClean="0"/>
              <a:t>FBC  - exclude </a:t>
            </a:r>
            <a:r>
              <a:rPr lang="en-US" dirty="0" err="1" smtClean="0"/>
              <a:t>anaemia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853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Pharmaceutical Management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Diuretics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 diuretics (furosemide,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bumetanide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Thiazide diuretics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metolazone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Prescribed for symptomatic relief of dyspnoea and improve exercise tolerance.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 inhibitors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Lisinopril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ventricular function and patient wellbeing, and mortality.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Beta-Blockers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Bisoprolol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carvedilol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metoprolol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Nb. CI in asthma, 2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3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degree heart block.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Angiotensin-II Receptor Antagonists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Candesartan, valsartan.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Prescribed if cough produced by ACE-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usage.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Aldosterone Antagonists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Spironolactone.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Nb. Risk of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gynaecomastia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breast pain 1in10 men.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Calcium Glycosides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Digoxin if AF.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Haemorrhagic</a:t>
            </a:r>
            <a:r>
              <a:rPr lang="en-US" baseline="0" dirty="0" smtClean="0"/>
              <a:t> - bleeding, hence less circulating blood hence inadequate perfusion. Treatment = stop bleeding (surgery) and replace blood</a:t>
            </a:r>
          </a:p>
          <a:p>
            <a:r>
              <a:rPr lang="en-US" b="1" baseline="0" dirty="0" smtClean="0"/>
              <a:t>Hypovolaemic</a:t>
            </a:r>
            <a:r>
              <a:rPr lang="en-US" baseline="0" dirty="0" smtClean="0"/>
              <a:t> – low circulating volume (same)</a:t>
            </a:r>
          </a:p>
          <a:p>
            <a:r>
              <a:rPr lang="en-US" b="1" baseline="0" dirty="0" smtClean="0"/>
              <a:t>Anaphylactic – </a:t>
            </a:r>
            <a:r>
              <a:rPr lang="en-US" b="0" baseline="0" dirty="0" err="1" smtClean="0"/>
              <a:t>IgE</a:t>
            </a:r>
            <a:r>
              <a:rPr lang="en-US" b="0" baseline="0" dirty="0" smtClean="0"/>
              <a:t> mediated, releases histamine and inflammatory mediators -&gt; capillary leakage, mucosal oedema -&gt; shock.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Signs and symptoms of shock?</a:t>
            </a:r>
          </a:p>
          <a:p>
            <a:r>
              <a:rPr lang="en-US" b="0" baseline="0" dirty="0" smtClean="0"/>
              <a:t>Low BP</a:t>
            </a:r>
          </a:p>
          <a:p>
            <a:r>
              <a:rPr lang="en-US" b="0" baseline="0" dirty="0" smtClean="0"/>
              <a:t>High HR</a:t>
            </a:r>
          </a:p>
          <a:p>
            <a:r>
              <a:rPr lang="en-US" b="0" baseline="0" dirty="0" smtClean="0"/>
              <a:t>High RR</a:t>
            </a:r>
          </a:p>
          <a:p>
            <a:r>
              <a:rPr lang="en-US" b="0" baseline="0" dirty="0" smtClean="0"/>
              <a:t>Confusion</a:t>
            </a:r>
          </a:p>
          <a:p>
            <a:r>
              <a:rPr lang="en-US" b="0" baseline="0" dirty="0" smtClean="0"/>
              <a:t>Pallor</a:t>
            </a:r>
          </a:p>
          <a:p>
            <a:r>
              <a:rPr lang="en-US" b="0" baseline="0" dirty="0" smtClean="0"/>
              <a:t>Clammy</a:t>
            </a:r>
          </a:p>
          <a:p>
            <a:r>
              <a:rPr lang="en-US" b="0" baseline="0" dirty="0" smtClean="0"/>
              <a:t>Pale peripheries</a:t>
            </a:r>
          </a:p>
          <a:p>
            <a:r>
              <a:rPr lang="en-US" b="0" baseline="0" dirty="0" smtClean="0"/>
              <a:t>Reduced urine output</a:t>
            </a:r>
          </a:p>
          <a:p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S+</a:t>
            </a:r>
            <a:r>
              <a:rPr lang="en-US" baseline="0" dirty="0" smtClean="0"/>
              <a:t>S = itching, </a:t>
            </a:r>
            <a:r>
              <a:rPr lang="en-US" baseline="0" dirty="0" err="1" smtClean="0"/>
              <a:t>urticaria</a:t>
            </a:r>
            <a:r>
              <a:rPr lang="en-US" baseline="0" dirty="0" smtClean="0"/>
              <a:t>, angioedema, wheezing, stridor, </a:t>
            </a:r>
            <a:r>
              <a:rPr lang="en-US" baseline="0" dirty="0" err="1" smtClean="0"/>
              <a:t>n+v</a:t>
            </a:r>
            <a:r>
              <a:rPr lang="en-US" baseline="0" dirty="0" smtClean="0"/>
              <a:t>, abdominal pain, cyanosis, low BP etc.</a:t>
            </a:r>
          </a:p>
          <a:p>
            <a:r>
              <a:rPr lang="en-US" baseline="0" dirty="0" smtClean="0"/>
              <a:t>Triggers = nuts, milk, eggs, fish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1636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</a:t>
            </a:r>
            <a:r>
              <a:rPr lang="en-US" baseline="0" dirty="0" smtClean="0"/>
              <a:t> anti-histamines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222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factors – age, DM,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immunocompromised</a:t>
            </a:r>
            <a:r>
              <a:rPr lang="en-US" baseline="0" dirty="0" smtClean="0"/>
              <a:t>, alcoholics, burns, IVDU, pregnancy, catheter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Investigations – </a:t>
            </a:r>
            <a:r>
              <a:rPr lang="en-US" b="1" baseline="0" dirty="0" smtClean="0"/>
              <a:t>URINE DIPSTICK, BC</a:t>
            </a:r>
            <a:r>
              <a:rPr lang="en-US" baseline="0" dirty="0" smtClean="0"/>
              <a:t>, FBC, glucose, </a:t>
            </a:r>
            <a:r>
              <a:rPr lang="en-US" b="1" baseline="0" dirty="0" smtClean="0"/>
              <a:t>ABG, </a:t>
            </a:r>
            <a:r>
              <a:rPr lang="en-US" baseline="0" dirty="0" smtClean="0"/>
              <a:t>clotting screen, </a:t>
            </a:r>
            <a:r>
              <a:rPr lang="en-US" b="1" baseline="0" dirty="0" smtClean="0"/>
              <a:t>LACTATE, </a:t>
            </a:r>
            <a:r>
              <a:rPr lang="en-US" b="0" baseline="0" dirty="0" smtClean="0"/>
              <a:t>LFTs, RFTs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418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418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from any structural or functional cardiac disorder that impairs ability of the heart to function as a pump, to support circulation.</a:t>
            </a:r>
            <a:r>
              <a:rPr lang="en-US" dirty="0" smtClean="0">
                <a:effectLst/>
              </a:rPr>
              <a:t>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Causes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Ischaemic heart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(35-40%)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Cardiomyopathy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(30-34%)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Hypertension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(15-20%)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Causes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Cardiomyopathy (restrictive)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Valve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Alcohol/drugs (chemo)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Congenital heart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heart failure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Tricuspid incompetence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Arrhythmias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Pericardial disease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Infections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Chagas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GTN -&gt; wait 5 </a:t>
            </a:r>
            <a:r>
              <a:rPr lang="en-US" dirty="0" err="1" smtClean="0"/>
              <a:t>mins</a:t>
            </a:r>
            <a:r>
              <a:rPr lang="en-US" baseline="0" dirty="0" smtClean="0"/>
              <a:t> the again -&gt; wait 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again -&gt; wait 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then ambulance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4737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Occurs in 1-2% general population; 5-10% patients &gt;75 years old.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condition causing raised atrial pressure, increased atrial mass, atrial fibrosis, or inflammation/infiltration of the atrium.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HTN and heart failure are the commonest causes.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rheumatic heart disease, alcohol intoxication and thyrotoxicosis are classic causes.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Pathophysiology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Continuous, rapid (300-600/min) activation of the atria by multiple meandering re-entry wavelets.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a proportion of impulses conducted to the ventricles.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Refractory period.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waves (fibrillation of the baseline)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clear P waves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QRS is rapid and irregular (120-180bpm)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“Irregularly irregular”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Management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Rhythm control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Dronedarone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maintain sinus rhythm after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cardioversion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Amiodarone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left ventricular failure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 control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Beta-blocker (atenolol)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Rate-limiting calcium channel blocker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diltiazem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Digoxin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monotherapy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non-paroxysmal AF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Cardioversion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cardioversion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AF &gt;48hrs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Echo may be used to guide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cardioversion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Atrial Ablation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= No anticoagulation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= consider oral anticoagulation or aspirin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= oral anticoagulation (warfarin,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rivaroxaban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INR: 2.0-3.0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sawtooth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-like flutter waves (F waves)</a:t>
            </a: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Atrial Flutter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Electrical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cardioversion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Anticoagulated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3 weeks prior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cardioversion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Catheter ablation therapy for persistent flutter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Wolff-Parkinson-White syndrome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Pre-excited ECG (with short PR interval,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 QRS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waves)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palpitations.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 complex tachycardia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GB" sz="1200" b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Atrioventricular</a:t>
            </a:r>
            <a:r>
              <a:rPr lang="en-GB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Reciprocating Tachycardia (AVRT)</a:t>
            </a:r>
            <a:endParaRPr lang="en-US" sz="1200" b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circuit comprising AV node, His bundle, the ventricle and an abnormal connection of myocardial fibres.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Atrial activation occurs after ventricular activation: P wave usually seen between QRS and T wave.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node and ventricles activated normally, giving narrow QRS.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SVT</a:t>
            </a:r>
            <a:endParaRPr lang="en-US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Vagal manoeuvres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carotid massage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Valsalva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manoeuvre (preferred)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Facial immersion in cold water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 adenosine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Purine nucleotide that causes complete heart block for a fraction of a second as soon as it is administered.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S/E: bronchospasm, flushing, chest pain, heaviness of the limbs, sense of impending doom.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Long-Term Management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Verapamil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Beta-blockers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Diltiazem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Sustained Ventricular Tachycardia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&gt;30 seconds.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Pre-syncope, syncope, hypotension, cardiac arrest.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 120-220bpm.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ECG: rapid ventricular rhythm, broad QRS.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Visible P waves which appear to march through the tachycardia.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TREAT: emergency DC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cardioversion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amiodarone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condition stable.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Ventricular Fibrillation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 and irregular ventricular activation with no mechanical effect.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is pulseless and becomes rapidly unconscious, and respiration ceases.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ECG: shapeless, rapid oscillations.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TREAT: electrical defibrillation.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Implantable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cardioverter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-defibrillators if risk of recurrence.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STE-ACS – ST elevation and troponins raised</a:t>
            </a:r>
          </a:p>
          <a:p>
            <a:r>
              <a:rPr lang="en-US" baseline="0" dirty="0" smtClean="0"/>
              <a:t>NSTE-ACS – No ST elevation (sometimes depressed T/ST) and troponins raised</a:t>
            </a:r>
          </a:p>
          <a:p>
            <a:r>
              <a:rPr lang="en-US" baseline="0" dirty="0" smtClean="0"/>
              <a:t>Unstable Angina - Neither</a:t>
            </a:r>
          </a:p>
          <a:p>
            <a:r>
              <a:rPr lang="en-US" baseline="0" dirty="0" smtClean="0"/>
              <a:t>Presentation – prolonged chest pain &gt;20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destabilisation</a:t>
            </a:r>
            <a:r>
              <a:rPr lang="en-US" baseline="0" dirty="0" smtClean="0"/>
              <a:t> of angina, SOB, doom, sweating, vomiting, fatigue, pallor, palpitations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056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First-Degree AV Block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Prolongation of PR interval &gt;0.22s.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atrial depolarisation is followed by conduction to the ventricles but with delay.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Second-Degree AV Block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 waves conduct, some do not.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Mobitz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Block “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Wenckebach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block”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(block in AV node)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Progressive PR prolongation until a P wave fails to conduct.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 interval before the blocked P wave is much longer than PR interval after blocked P wave.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Second-Degree AV Block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 waves conduct, some do not.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Mobitz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Block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(block in His bundle)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Dropped QRS complex not preceded by progressive PR interval prolongation.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QRS wide &gt;0.12s.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Features of Chronic Lower Limb Ischaemia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Fontaine Classification: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I: asymptomatic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II: intermittent claudication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III: rest pain/nocturnal pain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IV: necrosis/gangrene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 limbs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 skin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hair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Diminished/absent pulses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Ulceration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Discoloration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Investigations for Chronic Limb Ischaemia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Ankle/brachial pressure index (ABPI)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0.5-0.9 = intermittent claudication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&lt;0.5 = critical limb ischaemia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Angiography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3D contrast MR angiography or CT angiography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Chronic Limb Ischaemia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factor management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smoking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 control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Low-dose aspirin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Pharmacological management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Peripheral vasodilators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naftidrofuryl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oxalate).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Cilostazol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symptomatic relief.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Bypass surgery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Endovascular revascularisation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  <a:r>
              <a:rPr lang="en-US" baseline="0" dirty="0" smtClean="0"/>
              <a:t> only if &lt;94% </a:t>
            </a:r>
            <a:r>
              <a:rPr lang="en-US" baseline="0" dirty="0" err="1" smtClean="0"/>
              <a:t>sats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2829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Acute Limb Ischaemia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Heparin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Long-term warfarin if emboli from AF/MI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Graft thrombolysis if patient has occluded a graft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Angioplasty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Embolectomy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Bypass graft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Features of Superficial Thrombophlebitis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Painful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Cord-like structure in leg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redness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Superficial Thrombophlebitis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 and elevation of the limb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Analgesia (NSAIDs)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Subcutaneous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fondaparinux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reduce rate of events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 Factors for DVT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Immobilisation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DVT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&gt;60 y 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Prolonged travel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 illness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Thrombophilia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Pregnancy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Features of DVT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Calf pain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Tenderness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Engorged superficial veins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Warm to touch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Ankle oedema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Homan’s sign (pain in calf on dorsiflexion of foot)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Investigations for DVT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D-dimer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 of 80%)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Iliofemoral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Thrombosis?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mode venous compression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Ultrasonography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Doppler USS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Below Knee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Thromboses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Venography (USS)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of DVT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 to prevent PE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Low-molecular weight heparin (LMWH) (short-term)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at the same time as warfarin.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when INR is in desired range.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Warfarin (long-term – 3 months) – INR 2.5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509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="1" dirty="0" smtClean="0"/>
              <a:t>Obesity, male, high LDLs, low HDLs, smoking, hypertension,</a:t>
            </a:r>
            <a:r>
              <a:rPr lang="en-US" b="1" baseline="0" dirty="0" smtClean="0"/>
              <a:t> afro-</a:t>
            </a:r>
            <a:r>
              <a:rPr lang="en-US" b="1" baseline="0" dirty="0" err="1" smtClean="0"/>
              <a:t>caribbean</a:t>
            </a:r>
            <a:endParaRPr lang="en-US" b="1" baseline="0" dirty="0" smtClean="0"/>
          </a:p>
          <a:p>
            <a:pPr marL="228600" indent="-228600">
              <a:buAutoNum type="arabicParenR"/>
            </a:pPr>
            <a:r>
              <a:rPr lang="en-US" b="1" baseline="0" dirty="0" smtClean="0"/>
              <a:t>Fatty streak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Macrophages, smooth muscle cells, lipid core, fibrous capsule, lymphocytes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418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b="1" dirty="0" smtClean="0"/>
              <a:t>As per the last question plus FH,</a:t>
            </a:r>
            <a:r>
              <a:rPr lang="en-US" b="1" baseline="0" dirty="0" smtClean="0"/>
              <a:t> previous MI, angina etc.</a:t>
            </a:r>
          </a:p>
          <a:p>
            <a:pPr marL="228600" indent="-228600">
              <a:buAutoNum type="arabicParenR"/>
            </a:pPr>
            <a:r>
              <a:rPr lang="en-US" b="1" baseline="0" dirty="0" smtClean="0"/>
              <a:t>Crushing central chest pain radiating to jaw, left arm, shoulder etc. SOB, impending doom, nausea, sweating, pallor…</a:t>
            </a:r>
          </a:p>
          <a:p>
            <a:pPr marL="228600" indent="-228600">
              <a:buAutoNum type="arabicParenR"/>
            </a:pPr>
            <a:r>
              <a:rPr lang="en-US" b="1" baseline="0" dirty="0" err="1" smtClean="0"/>
              <a:t>Revascularisation</a:t>
            </a:r>
            <a:r>
              <a:rPr lang="en-US" b="1" baseline="0" dirty="0" smtClean="0"/>
              <a:t> (PCI), MONA, </a:t>
            </a:r>
            <a:r>
              <a:rPr lang="en-US" b="1" baseline="0" dirty="0" err="1" smtClean="0"/>
              <a:t>fibrinolytics</a:t>
            </a:r>
            <a:endParaRPr lang="en-US" b="1" baseline="0" dirty="0" smtClean="0"/>
          </a:p>
          <a:p>
            <a:pPr marL="228600" indent="-228600">
              <a:buAutoNum type="arabicParenR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418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 smtClean="0"/>
              <a:t>decreased left ventricular output, increased pulmonary hypertension, increased fluid leakage from capillaries into alveoli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 smtClean="0"/>
              <a:t>Paroxysmal nocturnal </a:t>
            </a:r>
            <a:r>
              <a:rPr lang="en-GB" dirty="0" err="1" smtClean="0"/>
              <a:t>dyspnea</a:t>
            </a:r>
            <a:r>
              <a:rPr lang="en-GB" dirty="0" smtClean="0"/>
              <a:t> , coughing, wheezing, </a:t>
            </a:r>
            <a:r>
              <a:rPr lang="en-GB" dirty="0" err="1" smtClean="0"/>
              <a:t>orthopnea</a:t>
            </a:r>
            <a:endParaRPr lang="en-GB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dirty="0" smtClean="0"/>
              <a:t>Pathological hypertrophic growth of heart, </a:t>
            </a:r>
            <a:r>
              <a:rPr lang="en-GB" dirty="0" err="1" smtClean="0"/>
              <a:t>valvular</a:t>
            </a:r>
            <a:r>
              <a:rPr lang="en-GB" dirty="0" smtClean="0"/>
              <a:t> incompetence, decreased alveolar surface area/ alveolar </a:t>
            </a:r>
            <a:r>
              <a:rPr lang="en-GB" dirty="0" err="1" smtClean="0"/>
              <a:t>destructiom</a:t>
            </a:r>
            <a:r>
              <a:rPr lang="en-GB" dirty="0" smtClean="0"/>
              <a:t>, hypervolemia, progressive atherosclerosis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dirty="0" smtClean="0"/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4181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4181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1) Diastolic Pressure + ⅓*Pulse 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2) NO, Endothelin-1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3) Adenosine, NO, prostacyclin and K+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4) Reactive hyperaemia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4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2F8B-A6F5-4BA0-A5D4-9FF295966828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C4DF-0A60-4C64-9007-4D0DFAF2C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43DC-BF8D-431C-963F-44F0AF192E55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442B-EE9F-42CD-A5E8-BACB76E34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77C0-EAC6-4979-B212-20321CD22A99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67E6-FCDA-4B0C-8A71-18D4D1763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3404-EC59-4E77-A534-7851BA0F75EB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E0C2-A9D6-4362-A777-52B824D5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678A-D35E-47CB-90DB-A6D87C01FEF8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83C-22E2-438F-BA9A-9CE01834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B530-F5B1-494A-9659-A8E28923E1BB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896B-FBD6-41DF-8AE9-05CDA75D9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9DAA-AA81-4BFE-85CE-3C0FDF59E9AF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30DD-2A6A-4AFC-88A9-DEFC4718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FF9C-44D4-4B3D-8EA6-77D844CD4407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63A6-C8E0-49C6-8A0A-B38125CC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6E35-A7A0-4762-9949-8B665A401D40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1198-5503-45AF-83A4-C6E466A9D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B8F9-5D0D-4434-BB91-4D01AE5C1244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7F61-AF14-46FC-8304-9FAE58D41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7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FA00-51AA-4F38-9567-3B1A3EE6AACA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C7AB-EFA7-4C86-B807-35154BEA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999159-DD90-4F21-813D-1D8A76F35544}" type="datetimeFigureOut">
              <a:rPr lang="en-US"/>
              <a:pPr>
                <a:defRPr/>
              </a:pPr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3CD84-68E3-4086-961F-359A9A3F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2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2496" y="5687568"/>
            <a:ext cx="577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Cardiology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00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ECG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Cardiac Enzymes (at 6-12 hours)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FBC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Other bloods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Coronary angiography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Investigations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929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Venous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Superficial Thrombophlebitis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Inflammation, commonly saphenous veins.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uperficial-thrombophlebitis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771" y="2111102"/>
            <a:ext cx="5874657" cy="44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Venous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Superficial Thrombophlebitis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Rest and elevation of leg</a:t>
            </a:r>
          </a:p>
          <a:p>
            <a:r>
              <a:rPr lang="en-US" dirty="0" smtClean="0"/>
              <a:t>Analgesia</a:t>
            </a:r>
          </a:p>
          <a:p>
            <a:r>
              <a:rPr lang="en-US" dirty="0" err="1" smtClean="0"/>
              <a:t>Subcut</a:t>
            </a:r>
            <a:r>
              <a:rPr lang="en-US" dirty="0" smtClean="0"/>
              <a:t>. </a:t>
            </a:r>
            <a:r>
              <a:rPr lang="en-US" dirty="0" err="1" smtClean="0"/>
              <a:t>Fondaparinux</a:t>
            </a:r>
            <a:r>
              <a:rPr lang="en-US" dirty="0" smtClean="0"/>
              <a:t> may reduce recurrence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Venous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Deep Vein Thrombosis (DVT)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Risk factors?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Clinical Features</a:t>
            </a:r>
          </a:p>
          <a:p>
            <a:r>
              <a:rPr lang="en-US" dirty="0" smtClean="0"/>
              <a:t>Calf pain, swelling and tenderness</a:t>
            </a:r>
          </a:p>
          <a:p>
            <a:r>
              <a:rPr lang="en-US" dirty="0" smtClean="0"/>
              <a:t>Engorged superficial veins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Warm</a:t>
            </a:r>
            <a:r>
              <a:rPr lang="en-US" dirty="0" smtClean="0"/>
              <a:t> to touch</a:t>
            </a:r>
          </a:p>
          <a:p>
            <a:r>
              <a:rPr lang="en-US" dirty="0" smtClean="0"/>
              <a:t>PE symptoms?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Venous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Deep Vein Thrombosis (DVT)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Investigations</a:t>
            </a:r>
          </a:p>
          <a:p>
            <a:r>
              <a:rPr lang="en-US" dirty="0" smtClean="0"/>
              <a:t>D-dimer, Doppler, USS venography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LMWH and warfarin (INR 2.5)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 eaLnBrk="1" hangingPunct="1">
              <a:buAutoNum type="arabicParenR"/>
            </a:pPr>
            <a:r>
              <a:rPr lang="en-US" altLang="en-US" dirty="0" smtClean="0">
                <a:latin typeface="Cambria"/>
                <a:cs typeface="Cambria"/>
              </a:rPr>
              <a:t>5 risk factors for atherosclerosis?</a:t>
            </a:r>
          </a:p>
          <a:p>
            <a:pPr marL="514350" indent="-514350" eaLnBrk="1" hangingPunct="1">
              <a:buAutoNum type="arabicParenR"/>
            </a:pPr>
            <a:r>
              <a:rPr lang="en-US" altLang="en-US" dirty="0" smtClean="0">
                <a:latin typeface="Cambria"/>
                <a:cs typeface="Cambria"/>
              </a:rPr>
              <a:t>Typical lesion seen in </a:t>
            </a:r>
            <a:r>
              <a:rPr lang="en-US" altLang="en-US" dirty="0" err="1" smtClean="0">
                <a:latin typeface="Cambria"/>
                <a:cs typeface="Cambria"/>
              </a:rPr>
              <a:t>athersclerosis</a:t>
            </a:r>
            <a:r>
              <a:rPr lang="en-US" altLang="en-US" dirty="0" smtClean="0">
                <a:latin typeface="Cambria"/>
                <a:cs typeface="Cambria"/>
              </a:rPr>
              <a:t>?</a:t>
            </a:r>
          </a:p>
          <a:p>
            <a:pPr marL="514350" indent="-514350" eaLnBrk="1" hangingPunct="1">
              <a:buAutoNum type="arabicParenR"/>
            </a:pPr>
            <a:r>
              <a:rPr lang="en-US" altLang="en-US" dirty="0" smtClean="0">
                <a:latin typeface="Cambria"/>
                <a:cs typeface="Cambria"/>
              </a:rPr>
              <a:t>Three components?</a:t>
            </a:r>
          </a:p>
          <a:p>
            <a:pPr marL="514350" indent="-514350" eaLnBrk="1" hangingPunct="1">
              <a:buAutoNum type="arabicParenR"/>
            </a:pPr>
            <a:endParaRPr lang="en-US" altLang="en-US" dirty="0" smtClean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Questions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97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 eaLnBrk="1" hangingPunct="1">
              <a:buAutoNum type="arabicParenR"/>
            </a:pPr>
            <a:r>
              <a:rPr lang="en-US" altLang="en-US" dirty="0" smtClean="0">
                <a:latin typeface="Cambria"/>
                <a:cs typeface="Cambria"/>
              </a:rPr>
              <a:t>Risk factors for MI?</a:t>
            </a:r>
          </a:p>
          <a:p>
            <a:pPr marL="514350" indent="-514350" eaLnBrk="1" hangingPunct="1">
              <a:buAutoNum type="arabicParenR"/>
            </a:pPr>
            <a:r>
              <a:rPr lang="en-US" altLang="en-US" dirty="0" smtClean="0">
                <a:latin typeface="Cambria"/>
                <a:cs typeface="Cambria"/>
              </a:rPr>
              <a:t>Symptoms?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3) Treatment?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Questions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816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1) What </a:t>
            </a:r>
            <a:r>
              <a:rPr lang="en-GB" dirty="0"/>
              <a:t>causes pulmonary oedema in left ventricular </a:t>
            </a:r>
            <a:r>
              <a:rPr lang="en-GB" dirty="0" smtClean="0"/>
              <a:t>failure?</a:t>
            </a:r>
          </a:p>
          <a:p>
            <a:pPr marL="0" lvl="0" indent="0">
              <a:buNone/>
            </a:pPr>
            <a:r>
              <a:rPr lang="en-GB" dirty="0" smtClean="0"/>
              <a:t>2) What </a:t>
            </a:r>
            <a:r>
              <a:rPr lang="en-GB" dirty="0"/>
              <a:t>are the symptoms of LVF other than exceptional breathlessness, </a:t>
            </a:r>
            <a:r>
              <a:rPr lang="en-GB" dirty="0" smtClean="0"/>
              <a:t>fatigue?</a:t>
            </a:r>
          </a:p>
          <a:p>
            <a:pPr marL="0" lvl="0" indent="0">
              <a:buNone/>
            </a:pPr>
            <a:r>
              <a:rPr lang="en-GB" dirty="0" smtClean="0"/>
              <a:t>3) Give </a:t>
            </a:r>
            <a:r>
              <a:rPr lang="en-GB" dirty="0"/>
              <a:t>3 mechanisms why her symptoms might be getting worse? </a:t>
            </a:r>
            <a:endParaRPr lang="en-US" altLang="en-US" dirty="0" smtClean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Questions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3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1) Acute MI - which drug to give for thrombolysis? </a:t>
            </a:r>
          </a:p>
          <a:p>
            <a:pPr lvl="0"/>
            <a:r>
              <a:rPr lang="en-GB" dirty="0"/>
              <a:t>Streptokinase</a:t>
            </a:r>
          </a:p>
          <a:p>
            <a:pPr lvl="0"/>
            <a:r>
              <a:rPr lang="en-GB" dirty="0"/>
              <a:t>Warfarin</a:t>
            </a:r>
          </a:p>
          <a:p>
            <a:r>
              <a:rPr lang="en-GB" dirty="0" smtClean="0"/>
              <a:t>Heparin</a:t>
            </a:r>
          </a:p>
          <a:p>
            <a:r>
              <a:rPr lang="en-GB" dirty="0" smtClean="0"/>
              <a:t>Atenolol</a:t>
            </a:r>
          </a:p>
          <a:p>
            <a:r>
              <a:rPr lang="en-GB" dirty="0" err="1" smtClean="0"/>
              <a:t>Filodipine</a:t>
            </a:r>
            <a:r>
              <a:rPr lang="en-GB" dirty="0" smtClean="0"/>
              <a:t> </a:t>
            </a:r>
            <a:endParaRPr lang="en-US" altLang="en-US" dirty="0" smtClean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Questions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319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1) The </a:t>
            </a:r>
            <a:r>
              <a:rPr lang="en-GB" dirty="0"/>
              <a:t>product of </a:t>
            </a:r>
            <a:r>
              <a:rPr lang="en-GB" dirty="0" smtClean="0"/>
              <a:t>which </a:t>
            </a:r>
            <a:r>
              <a:rPr lang="en-GB" dirty="0"/>
              <a:t>two things will equal mean arterial </a:t>
            </a:r>
            <a:r>
              <a:rPr lang="en-GB" dirty="0" smtClean="0"/>
              <a:t>pressure.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2) Name two </a:t>
            </a:r>
            <a:r>
              <a:rPr lang="en-GB" dirty="0"/>
              <a:t>things released by endothelial cells for vascular tone</a:t>
            </a:r>
          </a:p>
          <a:p>
            <a:pPr marL="0" lvl="0" indent="0">
              <a:buNone/>
            </a:pPr>
            <a:r>
              <a:rPr lang="en-GB" dirty="0" smtClean="0"/>
              <a:t>3) Four </a:t>
            </a:r>
            <a:r>
              <a:rPr lang="en-GB" dirty="0"/>
              <a:t>things released by tissue to increase blood </a:t>
            </a:r>
            <a:r>
              <a:rPr lang="en-GB" dirty="0" smtClean="0"/>
              <a:t>flow</a:t>
            </a:r>
          </a:p>
          <a:p>
            <a:pPr marL="0" lvl="0" indent="0">
              <a:buNone/>
            </a:pPr>
            <a:r>
              <a:rPr lang="en-GB" dirty="0" smtClean="0"/>
              <a:t>4) Name of the </a:t>
            </a:r>
            <a:r>
              <a:rPr lang="en-GB" dirty="0"/>
              <a:t>phenomenon that causes increased blood flow to area </a:t>
            </a:r>
            <a:r>
              <a:rPr lang="en-GB" dirty="0" smtClean="0"/>
              <a:t>where </a:t>
            </a:r>
            <a:r>
              <a:rPr lang="en-GB" smtClean="0"/>
              <a:t>there was </a:t>
            </a:r>
            <a:r>
              <a:rPr lang="en-GB" dirty="0"/>
              <a:t>previously occlusion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mtClean="0">
                <a:latin typeface="Cambria"/>
                <a:cs typeface="Cambria"/>
              </a:rPr>
              <a:t>Questions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493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301" y="0"/>
            <a:ext cx="613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Investigations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1026" name="Picture 2" descr="Image result for STE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1120711"/>
            <a:ext cx="6515100" cy="52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ABCDE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MONA for suspected ACS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Aspirin and ticagrelor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Fondaparinux/LMWH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Revascularization (PCI) – failing this – streptokinase for thrombolysis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GTN, CaCB, Beta-blockers, statins, ACEi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Management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712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Shock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HF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Arrhythmia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Complications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783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 smtClean="0">
                <a:latin typeface="Cambria"/>
                <a:cs typeface="Cambria"/>
              </a:rPr>
              <a:t>Mitral Stenosis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 smtClean="0">
                <a:latin typeface="Cambria"/>
                <a:cs typeface="Cambria"/>
              </a:rPr>
              <a:t>Mitral Regurgitation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 smtClean="0">
                <a:latin typeface="Cambria"/>
                <a:cs typeface="Cambria"/>
              </a:rPr>
              <a:t>Aortic Stenosis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b="1" dirty="0" smtClean="0">
                <a:latin typeface="Cambria"/>
                <a:cs typeface="Cambria"/>
              </a:rPr>
              <a:t>Aortic Regurgitation</a:t>
            </a:r>
          </a:p>
          <a:p>
            <a:pPr eaLnBrk="1" hangingPunct="1"/>
            <a:endParaRPr lang="en-US" altLang="en-US" b="1" dirty="0" smtClean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Cambria"/>
                <a:cs typeface="Cambria"/>
              </a:rPr>
              <a:t>Valvular</a:t>
            </a:r>
            <a:r>
              <a:rPr lang="en-US" sz="4400" dirty="0" smtClean="0">
                <a:latin typeface="Cambria"/>
                <a:cs typeface="Cambria"/>
              </a:rPr>
              <a:t> Heart Disease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589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Cambria"/>
                <a:cs typeface="Cambria"/>
              </a:rPr>
              <a:t>Valvular</a:t>
            </a:r>
            <a:r>
              <a:rPr lang="en-US" sz="4400" dirty="0" smtClean="0">
                <a:latin typeface="Cambria"/>
                <a:cs typeface="Cambria"/>
              </a:rPr>
              <a:t> Heart Disease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9" name="Picture 8" descr="Macintosh HD:private:var:folders:v6:n4bw5cfd0ndfsxz80cvd8p2r0000gn:T:TemporaryItems:heart-valves-anatomy-duke-anatomy-lab-2-pre-lab-exercise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052285"/>
            <a:ext cx="8229600" cy="5403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6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Causes: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Commonest = rheumatic heart disease</a:t>
            </a:r>
          </a:p>
          <a:p>
            <a:pPr marL="0" indent="0" eaLnBrk="1" hangingPunct="1">
              <a:buNone/>
            </a:pPr>
            <a:endParaRPr lang="en-US" altLang="en-US" b="1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Pathophysiology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Inflammation, reduction in mitral orifice area.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Valve thickening, cusp fusion, calcium deposition.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Increased LA pressure.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Pulmonary </a:t>
            </a:r>
            <a:r>
              <a:rPr lang="en-US" altLang="en-US" dirty="0" err="1" smtClean="0">
                <a:latin typeface="Cambria"/>
                <a:cs typeface="Cambria"/>
              </a:rPr>
              <a:t>oedema</a:t>
            </a:r>
            <a:r>
              <a:rPr lang="en-US" altLang="en-US" dirty="0" smtClean="0">
                <a:latin typeface="Cambria"/>
                <a:cs typeface="Cambria"/>
              </a:rPr>
              <a:t>, pulmonary HTN.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1. Mitral Stenosis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25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SYMPTOMS: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b="1" dirty="0" err="1" smtClean="0">
                <a:latin typeface="Cambria"/>
                <a:cs typeface="Cambria"/>
              </a:rPr>
              <a:t>Dyspnoea</a:t>
            </a:r>
            <a:r>
              <a:rPr lang="en-US" altLang="en-US" b="1" dirty="0">
                <a:latin typeface="Cambria"/>
                <a:cs typeface="Cambria"/>
              </a:rPr>
              <a:t> </a:t>
            </a:r>
            <a:r>
              <a:rPr lang="en-US" altLang="en-US" b="1" dirty="0" smtClean="0">
                <a:latin typeface="Cambria"/>
                <a:cs typeface="Cambria"/>
              </a:rPr>
              <a:t>and productive cough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Right heart failure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AF</a:t>
            </a:r>
          </a:p>
          <a:p>
            <a:pPr eaLnBrk="1" hangingPunct="1"/>
            <a:endParaRPr lang="en-US" altLang="en-US" b="1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1. Mitral Stenosis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992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SIGNS:</a:t>
            </a:r>
            <a:r>
              <a:rPr lang="en-US" altLang="en-US" dirty="0">
                <a:latin typeface="Cambria"/>
                <a:cs typeface="Cambria"/>
              </a:rPr>
              <a:t> </a:t>
            </a:r>
            <a:r>
              <a:rPr lang="en-US" altLang="en-US" b="1" dirty="0" smtClean="0">
                <a:latin typeface="Cambria"/>
                <a:cs typeface="Cambria"/>
              </a:rPr>
              <a:t>Murmur </a:t>
            </a:r>
          </a:p>
          <a:p>
            <a:pPr eaLnBrk="1" hangingPunct="1"/>
            <a:r>
              <a:rPr lang="en-US" altLang="en-US" dirty="0">
                <a:latin typeface="Cambria"/>
                <a:cs typeface="Cambria"/>
              </a:rPr>
              <a:t>M</a:t>
            </a:r>
            <a:r>
              <a:rPr lang="en-US" altLang="en-US" dirty="0" smtClean="0">
                <a:latin typeface="Cambria"/>
                <a:cs typeface="Cambria"/>
              </a:rPr>
              <a:t>id-diastolic rumble at apex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Opening snap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1. Mitral Stenosis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9" name="Picture 8" descr="Macintosh HD:Users:ruaridhowen:Desktop:drive-download-20170305T131518Z-001:20170305_13131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730096" y="2336065"/>
            <a:ext cx="2794803" cy="4844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0480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Investigations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CXR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Echo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1. Mitral Stenosis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373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</a:t>
            </a:r>
          </a:p>
        </p:txBody>
      </p:sp>
      <p:sp>
        <p:nvSpPr>
          <p:cNvPr id="2051" name="Content Placeholder 15"/>
          <p:cNvSpPr>
            <a:spLocks noGrp="1"/>
          </p:cNvSpPr>
          <p:nvPr>
            <p:ph idx="1"/>
          </p:nvPr>
        </p:nvSpPr>
        <p:spPr>
          <a:xfrm>
            <a:off x="457200" y="2981325"/>
            <a:ext cx="8229600" cy="3144838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altLang="en-US" dirty="0" smtClean="0">
                <a:latin typeface="Cambria"/>
                <a:cs typeface="Cambria"/>
              </a:rPr>
              <a:t>Phase 2a Revision Session</a:t>
            </a:r>
          </a:p>
          <a:p>
            <a:pPr algn="r" eaLnBrk="1" hangingPunct="1">
              <a:buFont typeface="Arial" charset="0"/>
              <a:buNone/>
            </a:pPr>
            <a:endParaRPr lang="en-US" altLang="en-US" dirty="0">
              <a:latin typeface="Cambria"/>
              <a:cs typeface="Cambria"/>
            </a:endParaRPr>
          </a:p>
          <a:p>
            <a:pPr algn="r" eaLnBrk="1" hangingPunct="1">
              <a:buFont typeface="Arial" charset="0"/>
              <a:buNone/>
            </a:pPr>
            <a:r>
              <a:rPr lang="en-US" altLang="en-US" dirty="0" smtClean="0">
                <a:latin typeface="Cambria"/>
                <a:cs typeface="Cambria"/>
              </a:rPr>
              <a:t>Tom Stephenson &amp; </a:t>
            </a:r>
            <a:r>
              <a:rPr lang="en-US" altLang="en-US" dirty="0" err="1" smtClean="0">
                <a:latin typeface="Cambria"/>
                <a:cs typeface="Cambria"/>
              </a:rPr>
              <a:t>Ruaridh</a:t>
            </a:r>
            <a:r>
              <a:rPr lang="en-US" altLang="en-US" dirty="0" smtClean="0">
                <a:latin typeface="Cambria"/>
                <a:cs typeface="Cambria"/>
              </a:rPr>
              <a:t> Owen</a:t>
            </a:r>
          </a:p>
          <a:p>
            <a:pPr algn="r" eaLnBrk="1" hangingPunct="1">
              <a:buFont typeface="Arial" charset="0"/>
              <a:buNone/>
            </a:pPr>
            <a:r>
              <a:rPr lang="en-US" altLang="en-US" dirty="0" smtClean="0">
                <a:latin typeface="Cambria"/>
                <a:cs typeface="Cambria"/>
              </a:rPr>
              <a:t>8</a:t>
            </a:r>
            <a:r>
              <a:rPr lang="en-US" altLang="en-US" baseline="30000" dirty="0" smtClean="0">
                <a:latin typeface="Cambria"/>
                <a:cs typeface="Cambria"/>
              </a:rPr>
              <a:t>th</a:t>
            </a:r>
            <a:r>
              <a:rPr lang="en-US" altLang="en-US" dirty="0" smtClean="0">
                <a:latin typeface="Cambria"/>
                <a:cs typeface="Cambria"/>
              </a:rPr>
              <a:t> March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4638"/>
            <a:ext cx="8229600" cy="198120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3" name="TextBox 17"/>
          <p:cNvSpPr txBox="1">
            <a:spLocks noChangeArrowheads="1"/>
          </p:cNvSpPr>
          <p:nvPr/>
        </p:nvSpPr>
        <p:spPr bwMode="auto">
          <a:xfrm>
            <a:off x="878946" y="511272"/>
            <a:ext cx="73861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Apple Chancery"/>
                <a:ea typeface="Arial Hebrew Scholar Light" charset="-79"/>
                <a:cs typeface="Apple Chancery"/>
              </a:rPr>
              <a:t>Cardiology</a:t>
            </a:r>
            <a:endParaRPr lang="en-US" sz="6600" dirty="0">
              <a:ln>
                <a:solidFill>
                  <a:schemeClr val="tx2"/>
                </a:solidFill>
              </a:ln>
              <a:solidFill>
                <a:srgbClr val="002060"/>
              </a:solidFill>
              <a:latin typeface="Apple Chancery"/>
              <a:ea typeface="Arial Hebrew Scholar Light" charset="-79"/>
              <a:cs typeface="Apple Chancery"/>
            </a:endParaRP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1187610" y="6457669"/>
            <a:ext cx="5064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Management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Valvotomy</a:t>
            </a:r>
            <a:r>
              <a:rPr lang="en-US" altLang="en-US" dirty="0" smtClean="0">
                <a:latin typeface="Cambria"/>
                <a:cs typeface="Cambria"/>
              </a:rPr>
              <a:t> to widen the valve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Mitral valve replacement if severe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Treat AF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Treat </a:t>
            </a:r>
            <a:r>
              <a:rPr lang="en-US" altLang="en-US" dirty="0" err="1" smtClean="0">
                <a:latin typeface="Cambria"/>
                <a:cs typeface="Cambria"/>
              </a:rPr>
              <a:t>dyspnoea</a:t>
            </a:r>
            <a:endParaRPr lang="en-US" altLang="en-US" dirty="0" smtClean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1. Mitral Stenosis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541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Causes: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Degenerative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Ischaemic</a:t>
            </a:r>
            <a:r>
              <a:rPr lang="en-US" altLang="en-US" dirty="0" smtClean="0">
                <a:latin typeface="Cambria"/>
                <a:cs typeface="Cambria"/>
              </a:rPr>
              <a:t> heart disease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Rheumatic heart disease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Infective endocarditis</a:t>
            </a:r>
          </a:p>
          <a:p>
            <a:pPr marL="0" indent="0" eaLnBrk="1" hangingPunct="1">
              <a:buNone/>
            </a:pPr>
            <a:endParaRPr lang="en-US" altLang="en-US" b="1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2</a:t>
            </a:r>
            <a:r>
              <a:rPr lang="en-US" sz="4400" dirty="0" smtClean="0">
                <a:latin typeface="Cambria"/>
                <a:cs typeface="Cambria"/>
              </a:rPr>
              <a:t>. Mitral Regurgitation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600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Pathophysiology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Regurg</a:t>
            </a:r>
            <a:r>
              <a:rPr lang="en-US" altLang="en-US" dirty="0" smtClean="0">
                <a:latin typeface="Cambria"/>
                <a:cs typeface="Cambria"/>
              </a:rPr>
              <a:t>. </a:t>
            </a:r>
            <a:r>
              <a:rPr lang="en-US" altLang="en-US" dirty="0">
                <a:latin typeface="Cambria"/>
                <a:cs typeface="Cambria"/>
              </a:rPr>
              <a:t>i</a:t>
            </a:r>
            <a:r>
              <a:rPr lang="en-US" altLang="en-US" dirty="0" smtClean="0">
                <a:latin typeface="Cambria"/>
                <a:cs typeface="Cambria"/>
              </a:rPr>
              <a:t>nto LA -&gt; LA dilatation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Increased LA pressure if acute MR (pulmonary </a:t>
            </a:r>
            <a:r>
              <a:rPr lang="en-US" altLang="en-US" dirty="0" err="1" smtClean="0">
                <a:latin typeface="Cambria"/>
                <a:cs typeface="Cambria"/>
              </a:rPr>
              <a:t>oedema</a:t>
            </a:r>
            <a:r>
              <a:rPr lang="en-US" altLang="en-US" dirty="0" smtClean="0">
                <a:latin typeface="Cambria"/>
                <a:cs typeface="Cambria"/>
              </a:rPr>
              <a:t>, </a:t>
            </a:r>
            <a:r>
              <a:rPr lang="en-US" altLang="en-US" dirty="0" err="1" smtClean="0">
                <a:latin typeface="Cambria"/>
                <a:cs typeface="Cambria"/>
              </a:rPr>
              <a:t>etc</a:t>
            </a:r>
            <a:r>
              <a:rPr lang="en-US" altLang="en-US" dirty="0" smtClean="0">
                <a:latin typeface="Cambria"/>
                <a:cs typeface="Cambria"/>
              </a:rPr>
              <a:t>)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LV hypertrophy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2</a:t>
            </a:r>
            <a:r>
              <a:rPr lang="en-US" sz="4400" dirty="0" smtClean="0">
                <a:latin typeface="Cambria"/>
                <a:cs typeface="Cambria"/>
              </a:rPr>
              <a:t>. Mitral Regurgitation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341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SYMPTOMS: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‘Palpitation’</a:t>
            </a:r>
          </a:p>
          <a:p>
            <a:pPr eaLnBrk="1" hangingPunct="1"/>
            <a:r>
              <a:rPr lang="en-US" altLang="en-US" b="1" dirty="0" err="1" smtClean="0">
                <a:latin typeface="Cambria"/>
                <a:cs typeface="Cambria"/>
              </a:rPr>
              <a:t>Dyspnoea</a:t>
            </a:r>
            <a:r>
              <a:rPr lang="en-US" altLang="en-US" b="1" dirty="0" smtClean="0">
                <a:latin typeface="Cambria"/>
                <a:cs typeface="Cambria"/>
              </a:rPr>
              <a:t> and </a:t>
            </a:r>
            <a:r>
              <a:rPr lang="en-US" altLang="en-US" b="1" dirty="0" err="1" smtClean="0">
                <a:latin typeface="Cambria"/>
                <a:cs typeface="Cambria"/>
              </a:rPr>
              <a:t>orthopnoea</a:t>
            </a:r>
            <a:endParaRPr lang="en-US" altLang="en-US" b="1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Fatigue and lethargy</a:t>
            </a:r>
          </a:p>
          <a:p>
            <a:pPr eaLnBrk="1" hangingPunct="1"/>
            <a:endParaRPr lang="en-US" altLang="en-US" b="1" dirty="0" smtClean="0">
              <a:latin typeface="Cambria"/>
              <a:cs typeface="Cambria"/>
            </a:endParaRPr>
          </a:p>
          <a:p>
            <a:pPr eaLnBrk="1" hangingPunct="1"/>
            <a:endParaRPr lang="en-US" altLang="en-US" b="1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2. Mitral Regurgitation</a:t>
            </a:r>
          </a:p>
        </p:txBody>
      </p:sp>
    </p:spTree>
    <p:extLst>
      <p:ext uri="{BB962C8B-B14F-4D97-AF65-F5344CB8AC3E}">
        <p14:creationId xmlns:p14="http://schemas.microsoft.com/office/powerpoint/2010/main" val="26116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SIGNS:</a:t>
            </a:r>
            <a:r>
              <a:rPr lang="en-US" altLang="en-US" dirty="0">
                <a:latin typeface="Cambria"/>
                <a:cs typeface="Cambria"/>
              </a:rPr>
              <a:t> </a:t>
            </a:r>
            <a:r>
              <a:rPr lang="en-US" altLang="en-US" b="1" dirty="0" smtClean="0">
                <a:latin typeface="Cambria"/>
                <a:cs typeface="Cambria"/>
              </a:rPr>
              <a:t>Murmur 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Pansystolic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Palpable thrill (if severe)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2. Mitral Regurgitation</a:t>
            </a:r>
          </a:p>
        </p:txBody>
      </p:sp>
      <p:pic>
        <p:nvPicPr>
          <p:cNvPr id="10" name="Picture 9" descr="Macintosh HD:Users:ruaridhowen:Desktop:drive-download-20170305T131518Z-001:20170305_13132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211764" y="1950830"/>
            <a:ext cx="2767369" cy="5432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4989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Investigations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CXR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Echo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2. Mitral Regurgitation</a:t>
            </a:r>
          </a:p>
        </p:txBody>
      </p:sp>
    </p:spTree>
    <p:extLst>
      <p:ext uri="{BB962C8B-B14F-4D97-AF65-F5344CB8AC3E}">
        <p14:creationId xmlns:p14="http://schemas.microsoft.com/office/powerpoint/2010/main" val="38537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Management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Prophylaxis against endocarditis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Mitral valve repair/replacement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2. Mitral Regurgitation</a:t>
            </a:r>
          </a:p>
        </p:txBody>
      </p:sp>
    </p:spTree>
    <p:extLst>
      <p:ext uri="{BB962C8B-B14F-4D97-AF65-F5344CB8AC3E}">
        <p14:creationId xmlns:p14="http://schemas.microsoft.com/office/powerpoint/2010/main" val="27285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Causes: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Cambria"/>
                <a:cs typeface="Cambria"/>
              </a:rPr>
              <a:t>Calcific Aortic </a:t>
            </a:r>
            <a:r>
              <a:rPr lang="en-US" altLang="en-US" dirty="0" err="1" smtClean="0">
                <a:latin typeface="Cambria"/>
                <a:cs typeface="Cambria"/>
              </a:rPr>
              <a:t>Valvular</a:t>
            </a:r>
            <a:r>
              <a:rPr lang="en-US" altLang="en-US" dirty="0" smtClean="0">
                <a:latin typeface="Cambria"/>
                <a:cs typeface="Cambria"/>
              </a:rPr>
              <a:t> Disease (CAVD)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Cambria"/>
                <a:cs typeface="Cambria"/>
              </a:rPr>
              <a:t>Bicuspid Aortic Valve (BAV)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Cambria"/>
                <a:cs typeface="Cambria"/>
              </a:rPr>
              <a:t>Rheumatic Fever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3. Aortic Stenosis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499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Pathophysiology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Obstructed LV emptying -&gt; increased LV pressure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LV hypertrophy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Ischaemia of myocardium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3. Aortic Stenosis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222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latin typeface="Cambria"/>
                <a:cs typeface="Cambria"/>
              </a:rPr>
              <a:t>Usually no symptoms until moderately severe disease.</a:t>
            </a:r>
            <a:endParaRPr lang="en-US" dirty="0">
              <a:latin typeface="Cambria"/>
              <a:cs typeface="Cambria"/>
            </a:endParaRPr>
          </a:p>
          <a:p>
            <a:r>
              <a:rPr lang="en-GB" i="1" dirty="0">
                <a:latin typeface="Cambria"/>
                <a:cs typeface="Cambria"/>
              </a:rPr>
              <a:t>Aortic orifice reduced to 1/3 normal size.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n-US" altLang="en-US" b="1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SYMPTOMS: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Exercise-induced syncope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Angina</a:t>
            </a:r>
          </a:p>
          <a:p>
            <a:pPr eaLnBrk="1" hangingPunct="1"/>
            <a:r>
              <a:rPr lang="en-US" altLang="en-US" b="1" dirty="0" err="1" smtClean="0">
                <a:latin typeface="Cambria"/>
                <a:cs typeface="Cambria"/>
              </a:rPr>
              <a:t>Dyspnoea</a:t>
            </a:r>
            <a:endParaRPr lang="en-US" altLang="en-US" b="1" dirty="0" smtClean="0">
              <a:latin typeface="Cambria"/>
              <a:cs typeface="Cambria"/>
            </a:endParaRPr>
          </a:p>
          <a:p>
            <a:pPr eaLnBrk="1" hangingPunct="1"/>
            <a:endParaRPr lang="en-US" altLang="en-US" b="1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3. Aortic Stenosis</a:t>
            </a:r>
          </a:p>
        </p:txBody>
      </p:sp>
    </p:spTree>
    <p:extLst>
      <p:ext uri="{BB962C8B-B14F-4D97-AF65-F5344CB8AC3E}">
        <p14:creationId xmlns:p14="http://schemas.microsoft.com/office/powerpoint/2010/main" val="228344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Angina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ACS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MI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Complications of MI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Cambria"/>
                <a:cs typeface="Cambria"/>
              </a:rPr>
              <a:t>Ischaemic</a:t>
            </a:r>
            <a:r>
              <a:rPr lang="en-US" sz="4400" dirty="0" smtClean="0">
                <a:latin typeface="Cambria"/>
                <a:cs typeface="Cambria"/>
              </a:rPr>
              <a:t> Heart Disease</a:t>
            </a:r>
            <a:endParaRPr lang="en-US" sz="4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SIGNS:</a:t>
            </a:r>
            <a:r>
              <a:rPr lang="en-US" altLang="en-US" dirty="0">
                <a:latin typeface="Cambria"/>
                <a:cs typeface="Cambria"/>
              </a:rPr>
              <a:t> </a:t>
            </a:r>
            <a:r>
              <a:rPr lang="en-US" altLang="en-US" b="1" dirty="0" smtClean="0">
                <a:latin typeface="Cambria"/>
                <a:cs typeface="Cambria"/>
              </a:rPr>
              <a:t>Murmur 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Systolic, low pitched, ejection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Radiates to carotids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Ejection click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Palpable thrill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3. Aortic Stenosis</a:t>
            </a:r>
          </a:p>
        </p:txBody>
      </p:sp>
      <p:pic>
        <p:nvPicPr>
          <p:cNvPr id="10" name="Picture 9" descr="Macintosh HD:Users:ruaridhowen:Desktop:drive-download-20170305T131518Z-001:20170305_13130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424257" y="2549422"/>
            <a:ext cx="2635186" cy="4518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219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Investigations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CXR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Echo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3. Aortic Stenosis</a:t>
            </a:r>
          </a:p>
        </p:txBody>
      </p:sp>
    </p:spTree>
    <p:extLst>
      <p:ext uri="{BB962C8B-B14F-4D97-AF65-F5344CB8AC3E}">
        <p14:creationId xmlns:p14="http://schemas.microsoft.com/office/powerpoint/2010/main" val="6436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Management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Valve replacement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Prophylaxis for infective endocarditis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3. Aortic Stenosis</a:t>
            </a:r>
          </a:p>
        </p:txBody>
      </p:sp>
    </p:spTree>
    <p:extLst>
      <p:ext uri="{BB962C8B-B14F-4D97-AF65-F5344CB8AC3E}">
        <p14:creationId xmlns:p14="http://schemas.microsoft.com/office/powerpoint/2010/main" val="40261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Causes: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Any disease affecting the aortic valve (rheumatic fever, infective endocarditis, </a:t>
            </a:r>
            <a:r>
              <a:rPr lang="en-US" altLang="en-US" dirty="0" err="1" smtClean="0">
                <a:latin typeface="Cambria"/>
                <a:cs typeface="Cambria"/>
              </a:rPr>
              <a:t>etc</a:t>
            </a:r>
            <a:r>
              <a:rPr lang="en-US" altLang="en-US" dirty="0" smtClean="0">
                <a:latin typeface="Cambria"/>
                <a:cs typeface="Cambria"/>
              </a:rPr>
              <a:t>)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4. Aortic Regurgitation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8197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Pathophysiology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Blood refluxes from aorta to LV during diastole.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Stroke volume increases, LV hypertrophy.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Diastolic pressure drops.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4. Aortic Regurgitation</a:t>
            </a:r>
          </a:p>
        </p:txBody>
      </p:sp>
    </p:spTree>
    <p:extLst>
      <p:ext uri="{BB962C8B-B14F-4D97-AF65-F5344CB8AC3E}">
        <p14:creationId xmlns:p14="http://schemas.microsoft.com/office/powerpoint/2010/main" val="32120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latin typeface="Cambria"/>
                <a:cs typeface="Cambria"/>
              </a:rPr>
              <a:t>Significant symptoms occur late, don’t occur until left ventricular failure.</a:t>
            </a:r>
            <a:endParaRPr lang="en-US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SYMPTOMS: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Palpitations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Angina</a:t>
            </a:r>
          </a:p>
          <a:p>
            <a:pPr eaLnBrk="1" hangingPunct="1"/>
            <a:r>
              <a:rPr lang="en-US" altLang="en-US" b="1" dirty="0" err="1" smtClean="0">
                <a:latin typeface="Cambria"/>
                <a:cs typeface="Cambria"/>
              </a:rPr>
              <a:t>Dyspnoea</a:t>
            </a:r>
            <a:endParaRPr lang="en-US" altLang="en-US" b="1" dirty="0" smtClean="0">
              <a:latin typeface="Cambria"/>
              <a:cs typeface="Cambria"/>
            </a:endParaRPr>
          </a:p>
          <a:p>
            <a:pPr eaLnBrk="1" hangingPunct="1"/>
            <a:endParaRPr lang="en-US" altLang="en-US" b="1" dirty="0" smtClean="0">
              <a:latin typeface="Cambria"/>
              <a:cs typeface="Cambria"/>
            </a:endParaRPr>
          </a:p>
          <a:p>
            <a:pPr eaLnBrk="1" hangingPunct="1"/>
            <a:endParaRPr lang="en-US" altLang="en-US" b="1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4. Aortic Regurgitation</a:t>
            </a:r>
          </a:p>
        </p:txBody>
      </p:sp>
    </p:spTree>
    <p:extLst>
      <p:ext uri="{BB962C8B-B14F-4D97-AF65-F5344CB8AC3E}">
        <p14:creationId xmlns:p14="http://schemas.microsoft.com/office/powerpoint/2010/main" val="9957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SIGNS:</a:t>
            </a:r>
            <a:r>
              <a:rPr lang="en-US" altLang="en-US" dirty="0">
                <a:latin typeface="Cambria"/>
                <a:cs typeface="Cambria"/>
              </a:rPr>
              <a:t> </a:t>
            </a:r>
            <a:r>
              <a:rPr lang="en-US" altLang="en-US" b="1" dirty="0" smtClean="0">
                <a:latin typeface="Cambria"/>
                <a:cs typeface="Cambria"/>
              </a:rPr>
              <a:t>Murmur 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High-pitched, early diastolic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Ejection systolic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Mid-diastolic rumble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4. Aortic Regurgitation</a:t>
            </a:r>
          </a:p>
        </p:txBody>
      </p:sp>
      <p:pic>
        <p:nvPicPr>
          <p:cNvPr id="9" name="Picture 8" descr="Macintosh HD:Users:ruaridhowen:Desktop:drive-download-20170305T131518Z-001:20170305_13125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451429" y="2796336"/>
            <a:ext cx="2531177" cy="4306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5052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SIGNS:</a:t>
            </a:r>
            <a:r>
              <a:rPr lang="en-US" altLang="en-US" dirty="0">
                <a:latin typeface="Cambria"/>
                <a:cs typeface="Cambria"/>
              </a:rPr>
              <a:t> </a:t>
            </a:r>
            <a:r>
              <a:rPr lang="en-US" altLang="en-US" b="1" dirty="0" err="1" smtClean="0">
                <a:latin typeface="Cambria"/>
                <a:cs typeface="Cambria"/>
              </a:rPr>
              <a:t>Hyperdynamic</a:t>
            </a:r>
            <a:r>
              <a:rPr lang="en-US" altLang="en-US" b="1" dirty="0" smtClean="0">
                <a:latin typeface="Cambria"/>
                <a:cs typeface="Cambria"/>
              </a:rPr>
              <a:t> circulation</a:t>
            </a: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lvl="0"/>
            <a:r>
              <a:rPr lang="en-GB" dirty="0">
                <a:latin typeface="Cambria"/>
                <a:cs typeface="Cambria"/>
              </a:rPr>
              <a:t>Bounding/collapsing </a:t>
            </a:r>
            <a:r>
              <a:rPr lang="en-GB" dirty="0" smtClean="0">
                <a:latin typeface="Cambria"/>
                <a:cs typeface="Cambria"/>
              </a:rPr>
              <a:t>pulse</a:t>
            </a:r>
          </a:p>
          <a:p>
            <a:pPr lvl="0"/>
            <a:endParaRPr lang="en-US" dirty="0">
              <a:latin typeface="Cambria"/>
              <a:cs typeface="Cambria"/>
            </a:endParaRPr>
          </a:p>
          <a:p>
            <a:pPr lvl="0"/>
            <a:r>
              <a:rPr lang="en-GB" dirty="0" err="1">
                <a:latin typeface="Cambria"/>
                <a:cs typeface="Cambria"/>
              </a:rPr>
              <a:t>Quincke’s</a:t>
            </a:r>
            <a:r>
              <a:rPr lang="en-GB" dirty="0">
                <a:latin typeface="Cambria"/>
                <a:cs typeface="Cambria"/>
              </a:rPr>
              <a:t> sign (capillary pulse in nail bed</a:t>
            </a:r>
            <a:r>
              <a:rPr lang="en-GB" dirty="0" smtClean="0">
                <a:latin typeface="Cambria"/>
                <a:cs typeface="Cambria"/>
              </a:rPr>
              <a:t>)</a:t>
            </a:r>
          </a:p>
          <a:p>
            <a:pPr lvl="0"/>
            <a:endParaRPr lang="en-US" dirty="0">
              <a:latin typeface="Cambria"/>
              <a:cs typeface="Cambria"/>
            </a:endParaRPr>
          </a:p>
          <a:p>
            <a:r>
              <a:rPr lang="en-GB" dirty="0">
                <a:latin typeface="Cambria"/>
                <a:cs typeface="Cambria"/>
              </a:rPr>
              <a:t>De Musset’s sign (head nodding with heart beat)</a:t>
            </a:r>
            <a:r>
              <a:rPr lang="en-US" dirty="0">
                <a:latin typeface="Cambria"/>
                <a:cs typeface="Cambria"/>
              </a:rPr>
              <a:t> 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4. Aortic Regurgitation</a:t>
            </a:r>
          </a:p>
        </p:txBody>
      </p:sp>
    </p:spTree>
    <p:extLst>
      <p:ext uri="{BB962C8B-B14F-4D97-AF65-F5344CB8AC3E}">
        <p14:creationId xmlns:p14="http://schemas.microsoft.com/office/powerpoint/2010/main" val="9404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Investigations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CXR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Echo</a:t>
            </a:r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4. Aortic Regurgitation</a:t>
            </a:r>
          </a:p>
        </p:txBody>
      </p:sp>
    </p:spTree>
    <p:extLst>
      <p:ext uri="{BB962C8B-B14F-4D97-AF65-F5344CB8AC3E}">
        <p14:creationId xmlns:p14="http://schemas.microsoft.com/office/powerpoint/2010/main" val="25556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Management</a:t>
            </a:r>
          </a:p>
          <a:p>
            <a:r>
              <a:rPr lang="en-GB" dirty="0">
                <a:latin typeface="Cambria"/>
                <a:cs typeface="Cambria"/>
              </a:rPr>
              <a:t>ACE inhibitors for left ventricular </a:t>
            </a:r>
            <a:r>
              <a:rPr lang="en-GB" dirty="0" smtClean="0">
                <a:latin typeface="Cambria"/>
                <a:cs typeface="Cambria"/>
              </a:rPr>
              <a:t>dysfunction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GB" dirty="0">
                <a:latin typeface="Cambria"/>
                <a:cs typeface="Cambria"/>
              </a:rPr>
              <a:t>Beta-blockers to slow aortic </a:t>
            </a:r>
            <a:r>
              <a:rPr lang="en-GB" dirty="0" smtClean="0">
                <a:latin typeface="Cambria"/>
                <a:cs typeface="Cambria"/>
              </a:rPr>
              <a:t>dilatation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GB" dirty="0">
                <a:latin typeface="Cambria"/>
                <a:cs typeface="Cambria"/>
              </a:rPr>
              <a:t>Operative valve replacement before symptoms occur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Cambria"/>
                <a:cs typeface="Cambria"/>
              </a:rPr>
              <a:t>4. Aortic Regurgitation</a:t>
            </a:r>
          </a:p>
        </p:txBody>
      </p:sp>
    </p:spTree>
    <p:extLst>
      <p:ext uri="{BB962C8B-B14F-4D97-AF65-F5344CB8AC3E}">
        <p14:creationId xmlns:p14="http://schemas.microsoft.com/office/powerpoint/2010/main" val="14868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Risk factors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Typical lesion = fatty streak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Cellular components – macrophages, smooth muscle cells, lymphocytes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Lipid core with </a:t>
            </a:r>
            <a:r>
              <a:rPr lang="en-US" altLang="en-US" dirty="0">
                <a:latin typeface="Cambria"/>
                <a:cs typeface="Cambria"/>
              </a:rPr>
              <a:t>fibrous </a:t>
            </a:r>
            <a:r>
              <a:rPr lang="en-US" altLang="en-US" dirty="0" smtClean="0">
                <a:latin typeface="Cambria"/>
                <a:cs typeface="Cambria"/>
              </a:rPr>
              <a:t>capsule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Atherosclerosis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Cambria"/>
                <a:cs typeface="Cambria"/>
              </a:rPr>
              <a:t>Valvular</a:t>
            </a:r>
            <a:r>
              <a:rPr lang="en-US" sz="4400" dirty="0" smtClean="0">
                <a:latin typeface="Cambria"/>
                <a:cs typeface="Cambria"/>
              </a:rPr>
              <a:t> Heart Disease: Summary</a:t>
            </a:r>
            <a:endParaRPr lang="en-US" sz="4400" dirty="0">
              <a:latin typeface="Cambria"/>
              <a:cs typeface="Cambri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6705" y="1314450"/>
            <a:ext cx="1960880" cy="1430020"/>
            <a:chOff x="0" y="0"/>
            <a:chExt cx="1960880" cy="1430020"/>
          </a:xfrm>
        </p:grpSpPr>
        <p:pic>
          <p:nvPicPr>
            <p:cNvPr id="15" name="Picture 14" descr="Macintosh HD:Users:ruaridhowen:Desktop:drive-download-20170305T131518Z-001:20170305_131300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08622" y="-408622"/>
              <a:ext cx="1143635" cy="19608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6" name="Text Box 11"/>
            <p:cNvSpPr txBox="1"/>
            <p:nvPr/>
          </p:nvSpPr>
          <p:spPr>
            <a:xfrm>
              <a:off x="635" y="1087120"/>
              <a:ext cx="157861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b="1">
                  <a:effectLst/>
                  <a:ea typeface="ＭＳ 明朝"/>
                  <a:cs typeface="Times New Roman"/>
                </a:rPr>
                <a:t>Aortic Stenosis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23990" y="1314450"/>
            <a:ext cx="2095500" cy="1485900"/>
            <a:chOff x="0" y="0"/>
            <a:chExt cx="2095500" cy="1485900"/>
          </a:xfrm>
        </p:grpSpPr>
        <p:pic>
          <p:nvPicPr>
            <p:cNvPr id="13" name="Picture 12" descr="Macintosh HD:Users:ruaridhowen:Desktop:drive-download-20170305T131518Z-001:20170305_131254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61645" y="-424180"/>
              <a:ext cx="1209675" cy="2058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4" name="Text Box 14"/>
            <p:cNvSpPr txBox="1"/>
            <p:nvPr/>
          </p:nvSpPr>
          <p:spPr>
            <a:xfrm>
              <a:off x="0" y="1143000"/>
              <a:ext cx="20955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b="1">
                  <a:effectLst/>
                  <a:ea typeface="ＭＳ 明朝"/>
                  <a:cs typeface="Times New Roman"/>
                </a:rPr>
                <a:t>Aortic Regurgitation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pic>
        <p:nvPicPr>
          <p:cNvPr id="12" name="Picture 11" descr="Macintosh HD:private:var:folders:v6:n4bw5cfd0ndfsxz80cvd8p2r0000gn:T:TemporaryItems:simple-heart-diagram-labeled_187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1314450"/>
            <a:ext cx="4257040" cy="3771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975030" y="4743450"/>
            <a:ext cx="2286000" cy="1600200"/>
            <a:chOff x="0" y="0"/>
            <a:chExt cx="2286000" cy="1600200"/>
          </a:xfrm>
        </p:grpSpPr>
        <p:pic>
          <p:nvPicPr>
            <p:cNvPr id="19" name="Picture 18" descr="Macintosh HD:Users:ruaridhowen:Desktop:drive-download-20170305T131518Z-001:20170305_131317.jp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83552" y="-483552"/>
              <a:ext cx="1318895" cy="228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20" name="Text Box 9"/>
            <p:cNvSpPr txBox="1"/>
            <p:nvPr/>
          </p:nvSpPr>
          <p:spPr>
            <a:xfrm>
              <a:off x="0" y="1257300"/>
              <a:ext cx="15779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b="1">
                  <a:effectLst/>
                  <a:ea typeface="ＭＳ 明朝"/>
                  <a:cs typeface="Times New Roman"/>
                </a:rPr>
                <a:t>Mitral Stenosis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63540" y="4718277"/>
            <a:ext cx="2120900" cy="1371600"/>
            <a:chOff x="0" y="0"/>
            <a:chExt cx="2120900" cy="1371600"/>
          </a:xfrm>
        </p:grpSpPr>
        <p:sp>
          <p:nvSpPr>
            <p:cNvPr id="18" name="Text Box 10"/>
            <p:cNvSpPr txBox="1"/>
            <p:nvPr/>
          </p:nvSpPr>
          <p:spPr>
            <a:xfrm>
              <a:off x="0" y="1028700"/>
              <a:ext cx="209486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600" b="1">
                  <a:effectLst/>
                  <a:ea typeface="ＭＳ 明朝"/>
                  <a:cs typeface="Times New Roman"/>
                </a:rPr>
                <a:t>Mitral Regurgitation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pic>
          <p:nvPicPr>
            <p:cNvPr id="17" name="Picture 16" descr="Macintosh HD:Users:ruaridhowen:Desktop:drive-download-20170305T131518Z-001:20170305_131322.jp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20700" y="-520065"/>
              <a:ext cx="1080135" cy="21202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26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Infective Endocarditis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Pathophysiology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Organisms in blood (dental hygiene, IVDU).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Abnormal cardiac endothelium.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Organisms adhere to cardiac valves, endocardium, prosthetic valves, etc.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Causative Organisms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Strep. </a:t>
            </a:r>
            <a:r>
              <a:rPr lang="en-US" altLang="en-US" dirty="0" err="1" smtClean="0">
                <a:latin typeface="Cambria"/>
                <a:cs typeface="Cambria"/>
              </a:rPr>
              <a:t>Viridans</a:t>
            </a:r>
            <a:r>
              <a:rPr lang="en-US" altLang="en-US" dirty="0" smtClean="0">
                <a:latin typeface="Cambria"/>
                <a:cs typeface="Cambria"/>
              </a:rPr>
              <a:t>, Staph, enterococci</a:t>
            </a:r>
          </a:p>
        </p:txBody>
      </p:sp>
    </p:spTree>
    <p:extLst>
      <p:ext uri="{BB962C8B-B14F-4D97-AF65-F5344CB8AC3E}">
        <p14:creationId xmlns:p14="http://schemas.microsoft.com/office/powerpoint/2010/main" val="15295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Infective Endocarditis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Clinical Presentation</a:t>
            </a:r>
          </a:p>
        </p:txBody>
      </p:sp>
      <p:pic>
        <p:nvPicPr>
          <p:cNvPr id="3" name="Picture 2" descr="ijdvl_2013_79_1_136_104693_f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249714"/>
            <a:ext cx="2467429" cy="3296799"/>
          </a:xfrm>
          <a:prstGeom prst="rect">
            <a:avLst/>
          </a:prstGeom>
        </p:spPr>
      </p:pic>
      <p:pic>
        <p:nvPicPr>
          <p:cNvPr id="4" name="Picture 3" descr="joint-pain-fever-infectious-endocarditi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829" y="2113153"/>
            <a:ext cx="2771468" cy="3592286"/>
          </a:xfrm>
          <a:prstGeom prst="rect">
            <a:avLst/>
          </a:prstGeom>
        </p:spPr>
      </p:pic>
      <p:pic>
        <p:nvPicPr>
          <p:cNvPr id="8" name="Picture 7" descr="fig21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456" y="3854127"/>
            <a:ext cx="4869544" cy="3074106"/>
          </a:xfrm>
          <a:prstGeom prst="rect">
            <a:avLst/>
          </a:prstGeom>
        </p:spPr>
      </p:pic>
      <p:pic>
        <p:nvPicPr>
          <p:cNvPr id="2" name="Picture 1" descr="nail-splinter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141" y="1237343"/>
            <a:ext cx="3360373" cy="29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Infective Endocarditis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Cambria"/>
                <a:cs typeface="Cambria"/>
              </a:rPr>
              <a:t>Duke’s Diagnostic Criteria</a:t>
            </a:r>
          </a:p>
          <a:p>
            <a:pPr marL="514350" indent="-514350" eaLnBrk="1" hangingPunct="1">
              <a:buAutoNum type="arabicPeriod"/>
            </a:pPr>
            <a:r>
              <a:rPr lang="en-US" altLang="en-US" b="1" dirty="0" smtClean="0">
                <a:latin typeface="Cambria"/>
                <a:cs typeface="Cambria"/>
              </a:rPr>
              <a:t>MAJOR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Positive blood culture (x2)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Echo</a:t>
            </a:r>
          </a:p>
          <a:p>
            <a:pPr eaLnBrk="1" hangingPunct="1"/>
            <a:endParaRPr lang="en-US" altLang="en-US" b="1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2. MINOR</a:t>
            </a: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Fever &gt;38, predisposition, </a:t>
            </a:r>
            <a:endParaRPr lang="en-US" altLang="en-US" b="1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vascular/immunological signs, echo (minor),</a:t>
            </a:r>
          </a:p>
          <a:p>
            <a:pPr marL="0" indent="0" eaLnBrk="1" hangingPunct="1">
              <a:buNone/>
            </a:pPr>
            <a:r>
              <a:rPr lang="en-US" altLang="en-US" b="1" dirty="0">
                <a:latin typeface="Cambria"/>
                <a:cs typeface="Cambria"/>
              </a:rPr>
              <a:t>b</a:t>
            </a:r>
            <a:r>
              <a:rPr lang="en-US" altLang="en-US" b="1" dirty="0" smtClean="0">
                <a:latin typeface="Cambria"/>
                <a:cs typeface="Cambria"/>
              </a:rPr>
              <a:t>lood culture (minor)</a:t>
            </a: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961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Infective Endocarditis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33286"/>
            <a:ext cx="8229600" cy="4692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Investigations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Blood cultures, FBC, U&amp;Es, LFTs, ESR/CRP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Urine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CXR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Echo</a:t>
            </a: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25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Infective Endocarditis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33286"/>
            <a:ext cx="8229600" cy="4692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Management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6/52 IV </a:t>
            </a:r>
            <a:r>
              <a:rPr lang="en-US" altLang="en-US" dirty="0" err="1" smtClean="0">
                <a:latin typeface="Cambria"/>
                <a:cs typeface="Cambria"/>
              </a:rPr>
              <a:t>abx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Amoxicillin + gentamicin</a:t>
            </a: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37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Rheumatic Fever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33286"/>
            <a:ext cx="8229600" cy="46928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i="1" dirty="0" smtClean="0">
                <a:latin typeface="Cambria"/>
                <a:cs typeface="Cambria"/>
              </a:rPr>
              <a:t>Disease of children/young adults (&lt;15yrs old).</a:t>
            </a:r>
          </a:p>
          <a:p>
            <a:pPr marL="0" indent="0" eaLnBrk="1" hangingPunct="1">
              <a:buNone/>
            </a:pPr>
            <a:endParaRPr lang="en-US" altLang="en-US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Pathophysiology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Group A Strep.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Inflammatory reaction causes symptoms.</a:t>
            </a:r>
          </a:p>
          <a:p>
            <a:pPr eaLnBrk="1" hangingPunct="1"/>
            <a:endParaRPr lang="en-US" altLang="en-US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93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Rheumatic Fever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 numCol="2"/>
          <a:lstStyle/>
          <a:p>
            <a:pPr marL="0" indent="0" eaLnBrk="1" hangingPunct="1">
              <a:buNone/>
            </a:pPr>
            <a:r>
              <a:rPr lang="en-US" altLang="en-US" b="1" u="sng" dirty="0" smtClean="0">
                <a:latin typeface="Cambria"/>
                <a:cs typeface="Cambria"/>
              </a:rPr>
              <a:t>Jones Criteria</a:t>
            </a: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Major Criteria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Carditis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Polyarthritis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Chorea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Erythema </a:t>
            </a:r>
            <a:r>
              <a:rPr lang="en-US" altLang="en-US" dirty="0" err="1" smtClean="0">
                <a:latin typeface="Cambria"/>
                <a:cs typeface="Cambria"/>
              </a:rPr>
              <a:t>marginatum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SC nodules</a:t>
            </a:r>
          </a:p>
          <a:p>
            <a:pPr eaLnBrk="1" hangingPunct="1"/>
            <a:endParaRPr lang="en-US" altLang="en-US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Minor Criteria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Fever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Arthralgia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Previous RF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Raised ESR/CRP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Leukocytosis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 changes</a:t>
            </a:r>
          </a:p>
        </p:txBody>
      </p:sp>
    </p:spTree>
    <p:extLst>
      <p:ext uri="{BB962C8B-B14F-4D97-AF65-F5344CB8AC3E}">
        <p14:creationId xmlns:p14="http://schemas.microsoft.com/office/powerpoint/2010/main" val="36700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Rheumatic Fever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69570"/>
            <a:ext cx="8229600" cy="4656593"/>
          </a:xfrm>
        </p:spPr>
        <p:txBody>
          <a:bodyPr numCol="2"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Investigations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Throat swab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ASO </a:t>
            </a:r>
            <a:r>
              <a:rPr lang="en-US" altLang="en-US" dirty="0" err="1" smtClean="0">
                <a:latin typeface="Cambria"/>
                <a:cs typeface="Cambria"/>
              </a:rPr>
              <a:t>titre</a:t>
            </a: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ESR/CRP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ECG, echo (</a:t>
            </a:r>
            <a:r>
              <a:rPr lang="en-US" altLang="en-US" dirty="0" err="1" smtClean="0">
                <a:latin typeface="Cambria"/>
                <a:cs typeface="Cambria"/>
              </a:rPr>
              <a:t>carditis</a:t>
            </a:r>
            <a:r>
              <a:rPr lang="en-US" altLang="en-US" dirty="0" smtClean="0">
                <a:latin typeface="Cambria"/>
                <a:cs typeface="Cambria"/>
              </a:rPr>
              <a:t>)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endParaRPr lang="en-US" altLang="en-US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latin typeface="Cambria"/>
                <a:cs typeface="Cambria"/>
              </a:rPr>
              <a:t>Management</a:t>
            </a:r>
          </a:p>
          <a:p>
            <a:pPr eaLnBrk="1" hangingPunct="1"/>
            <a:r>
              <a:rPr lang="en-US" altLang="en-US" dirty="0">
                <a:latin typeface="Cambria"/>
                <a:cs typeface="Cambria"/>
              </a:rPr>
              <a:t>Bed rest</a:t>
            </a:r>
          </a:p>
          <a:p>
            <a:pPr eaLnBrk="1" hangingPunct="1"/>
            <a:r>
              <a:rPr lang="en-US" altLang="en-US" dirty="0">
                <a:latin typeface="Cambria"/>
                <a:cs typeface="Cambria"/>
              </a:rPr>
              <a:t>Penicillin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180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Primary (essential) = idiopathic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Secondary = a cause</a:t>
            </a:r>
          </a:p>
          <a:p>
            <a:pPr marL="0" indent="0" eaLnBrk="1" hangingPunct="1">
              <a:buNone/>
            </a:pPr>
            <a:endParaRPr lang="en-US" altLang="en-US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Risk factors?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Hypertension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882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Angina - Risk Factors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783" y="1154793"/>
            <a:ext cx="3939540" cy="51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4720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Presentation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9325" y="2013856"/>
            <a:ext cx="51162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Cambria"/>
                <a:cs typeface="Cambri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92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Stage 1 = 140/90 in clinic, 135/85 at home or ambulatory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Stage 2 = 160/100 or 150/95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Severe = 180/110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Diagnosis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826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7947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CVD – glucose + cholesterol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Urine dip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RFTs 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Echo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USS kidneys</a:t>
            </a:r>
          </a:p>
          <a:p>
            <a:pPr eaLnBrk="1" hangingPunct="1"/>
            <a:r>
              <a:rPr lang="en-US" altLang="en-US" dirty="0">
                <a:latin typeface="Cambria"/>
                <a:cs typeface="Cambria"/>
              </a:rPr>
              <a:t>FBG, </a:t>
            </a:r>
            <a:r>
              <a:rPr lang="en-US" altLang="en-US" dirty="0" smtClean="0">
                <a:latin typeface="Cambria"/>
                <a:cs typeface="Cambria"/>
              </a:rPr>
              <a:t>Cholesterol</a:t>
            </a:r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Cortisol suppression test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Renin/ aldosterone levels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Investigations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960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&gt;55 or not </a:t>
            </a:r>
            <a:r>
              <a:rPr lang="en-US" altLang="en-US" dirty="0" err="1" smtClean="0">
                <a:latin typeface="Cambria"/>
                <a:cs typeface="Cambria"/>
              </a:rPr>
              <a:t>caucasian</a:t>
            </a:r>
            <a:r>
              <a:rPr lang="en-US" altLang="en-US" dirty="0" smtClean="0">
                <a:latin typeface="Cambria"/>
                <a:cs typeface="Cambria"/>
              </a:rPr>
              <a:t>? CaCB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&lt;55 and </a:t>
            </a:r>
            <a:r>
              <a:rPr lang="en-US" altLang="en-US" dirty="0" err="1" smtClean="0">
                <a:latin typeface="Cambria"/>
                <a:cs typeface="Cambria"/>
              </a:rPr>
              <a:t>caucasian</a:t>
            </a:r>
            <a:r>
              <a:rPr lang="en-US" altLang="en-US" dirty="0" smtClean="0">
                <a:latin typeface="Cambria"/>
                <a:cs typeface="Cambria"/>
              </a:rPr>
              <a:t>? </a:t>
            </a:r>
            <a:r>
              <a:rPr lang="en-US" altLang="en-US" dirty="0" err="1" smtClean="0">
                <a:latin typeface="Cambria"/>
                <a:cs typeface="Cambria"/>
              </a:rPr>
              <a:t>ACEi</a:t>
            </a:r>
            <a:r>
              <a:rPr lang="en-US" altLang="en-US" dirty="0" smtClean="0">
                <a:latin typeface="Cambria"/>
                <a:cs typeface="Cambria"/>
              </a:rPr>
              <a:t>/ARB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Then combo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Then add thiazide diuretic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Then refer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LIFESTYLE + risk factors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Management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990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Aneurysm = permanent and irreversible dilatation of blood vessel by ≥50%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Loss of elasticity, smooth muscle cells and protein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Leukocyte infiltration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Bigger = WORSE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Aortic Aneurysm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00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Risk Factors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783" y="1154793"/>
            <a:ext cx="3939540" cy="51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Asymptomatic – incidental discovery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Pulsatile mass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Back pain </a:t>
            </a:r>
            <a:r>
              <a:rPr lang="en-US" altLang="en-US" dirty="0" err="1" smtClean="0">
                <a:latin typeface="Cambria"/>
                <a:cs typeface="Cambria"/>
              </a:rPr>
              <a:t>etc</a:t>
            </a:r>
            <a:r>
              <a:rPr lang="en-US" altLang="en-US" dirty="0" smtClean="0">
                <a:latin typeface="Cambria"/>
                <a:cs typeface="Cambria"/>
              </a:rPr>
              <a:t> from pressure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Rupture – </a:t>
            </a:r>
            <a:r>
              <a:rPr lang="en-US" altLang="en-US" dirty="0" err="1" smtClean="0">
                <a:latin typeface="Cambria"/>
                <a:cs typeface="Cambria"/>
              </a:rPr>
              <a:t>abdo</a:t>
            </a:r>
            <a:r>
              <a:rPr lang="en-US" altLang="en-US" dirty="0" smtClean="0">
                <a:latin typeface="Cambria"/>
                <a:cs typeface="Cambria"/>
              </a:rPr>
              <a:t> pain -&gt; shock-&gt;DEATH (80%)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Examination – pulsatile mass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Doesn’t work well if aneurysm small or patient fat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Presentatio</a:t>
            </a:r>
            <a:r>
              <a:rPr lang="en-US" sz="4400" dirty="0">
                <a:latin typeface="Cambria"/>
                <a:cs typeface="Cambria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252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FBC, clotting, cross-match, ECG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USS or CT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CT shows ‘crescent sign’ in artery = blood in thrombus, rupture imminent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May also show inflammation or mural thrombus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Investigation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127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3-4.4 - annual USS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4.5-5.4 - 3 monthly USS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Bigger -&gt;surgery (open vs endovascular)</a:t>
            </a:r>
          </a:p>
          <a:p>
            <a:pPr marL="0" indent="0" eaLnBrk="1" hangingPunct="1">
              <a:buNone/>
            </a:pPr>
            <a:endParaRPr lang="en-US" altLang="en-US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LIFESTYLE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4720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Management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883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69570"/>
            <a:ext cx="8229600" cy="4656593"/>
          </a:xfrm>
        </p:spPr>
        <p:txBody>
          <a:bodyPr numCol="1"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Main Causes: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Ischaemic</a:t>
            </a:r>
            <a:r>
              <a:rPr lang="en-US" altLang="en-US" dirty="0" smtClean="0">
                <a:latin typeface="Cambria"/>
                <a:cs typeface="Cambria"/>
              </a:rPr>
              <a:t> heart disease (35-40%)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Cardiomyopathy (30-34%)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HTN (15-20%)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541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Angina - </a:t>
            </a:r>
            <a:r>
              <a:rPr lang="en-US" sz="4400" dirty="0" err="1" smtClean="0">
                <a:latin typeface="Cambria"/>
                <a:cs typeface="Cambria"/>
              </a:rPr>
              <a:t>Aetiology</a:t>
            </a:r>
            <a:r>
              <a:rPr lang="en-US" sz="4400" dirty="0" smtClean="0">
                <a:latin typeface="Cambria"/>
                <a:cs typeface="Cambria"/>
              </a:rPr>
              <a:t>/ Presentation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10" y="1136650"/>
            <a:ext cx="62561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602163"/>
          </a:xfrm>
        </p:spPr>
        <p:txBody>
          <a:bodyPr numCol="1"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Pathophysiology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Heart begins to fail: compensatory changes occur.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As heart failure progresses, compensatory changes become overwhelmed (become pathological).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723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521857"/>
            <a:ext cx="8229600" cy="3604306"/>
          </a:xfrm>
        </p:spPr>
        <p:txBody>
          <a:bodyPr numCol="1"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Ventricular dilatation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Myocyte</a:t>
            </a:r>
            <a:r>
              <a:rPr lang="en-US" altLang="en-US" dirty="0" smtClean="0">
                <a:latin typeface="Cambria"/>
                <a:cs typeface="Cambria"/>
              </a:rPr>
              <a:t> hypertrophy</a:t>
            </a:r>
          </a:p>
          <a:p>
            <a:pPr eaLnBrk="1" hangingPunct="1"/>
            <a:r>
              <a:rPr lang="en-US" altLang="en-US" dirty="0" smtClean="0">
                <a:latin typeface="Cambria"/>
                <a:ea typeface="Wingdings"/>
                <a:cs typeface="Cambria"/>
                <a:sym typeface="Wingdings"/>
              </a:rPr>
              <a:t>Increased </a:t>
            </a:r>
            <a:r>
              <a:rPr lang="en-US" altLang="en-US" dirty="0">
                <a:latin typeface="Cambria"/>
                <a:ea typeface="Wingdings"/>
                <a:cs typeface="Cambria"/>
                <a:sym typeface="Wingdings"/>
              </a:rPr>
              <a:t>c</a:t>
            </a:r>
            <a:r>
              <a:rPr lang="en-US" altLang="en-US" dirty="0" smtClean="0">
                <a:latin typeface="Cambria"/>
                <a:ea typeface="Wingdings"/>
                <a:cs typeface="Cambria"/>
                <a:sym typeface="Wingdings"/>
              </a:rPr>
              <a:t>ollagen synthesis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Salt and water retention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Sympathetic stimulation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Peripheral vasoconstriction</a:t>
            </a:r>
          </a:p>
          <a:p>
            <a:pPr eaLnBrk="1" hangingPunct="1"/>
            <a:endParaRPr lang="en-US" altLang="en-US" dirty="0" smtClean="0">
              <a:latin typeface="Cambria"/>
              <a:cs typeface="Cambria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78429"/>
            <a:ext cx="8229600" cy="516207"/>
          </a:xfrm>
        </p:spPr>
        <p:txBody>
          <a:bodyPr numCol="1"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Compensatory Changes:</a:t>
            </a:r>
          </a:p>
        </p:txBody>
      </p:sp>
    </p:spTree>
    <p:extLst>
      <p:ext uri="{BB962C8B-B14F-4D97-AF65-F5344CB8AC3E}">
        <p14:creationId xmlns:p14="http://schemas.microsoft.com/office/powerpoint/2010/main" val="20298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3" name="Picture 2" descr="20170305_17411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415" y="1064734"/>
            <a:ext cx="5524053" cy="5730483"/>
          </a:xfrm>
          <a:prstGeom prst="rect">
            <a:avLst/>
          </a:prstGeom>
        </p:spPr>
      </p:pic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5080245" y="1304419"/>
            <a:ext cx="3845463" cy="4401019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 numCol="1"/>
          <a:lstStyle/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Increased Preload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Myocardial contractility (sympathetic stimulation)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Salt and water retention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Myocardial </a:t>
            </a:r>
            <a:r>
              <a:rPr lang="en-US" altLang="en-US" b="1" dirty="0" err="1" smtClean="0">
                <a:latin typeface="Cambria"/>
                <a:cs typeface="Cambria"/>
              </a:rPr>
              <a:t>remodelling</a:t>
            </a:r>
            <a:endParaRPr lang="en-US" altLang="en-US" b="1" dirty="0" smtClean="0">
              <a:latin typeface="Cambria"/>
              <a:cs typeface="Cambria"/>
            </a:endParaRPr>
          </a:p>
          <a:p>
            <a:pPr eaLnBrk="1" hangingPunct="1"/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b="1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  <a:p>
            <a:pPr eaLnBrk="1" hangingPunct="1"/>
            <a:endParaRPr lang="en-US" altLang="en-US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50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 numCol="2"/>
          <a:lstStyle/>
          <a:p>
            <a:pPr marL="0" indent="0"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err="1" smtClean="0"/>
              <a:t>Exertional</a:t>
            </a:r>
            <a:r>
              <a:rPr lang="en-US" dirty="0" smtClean="0"/>
              <a:t> </a:t>
            </a:r>
            <a:r>
              <a:rPr lang="en-US" dirty="0" err="1" smtClean="0"/>
              <a:t>dyspnoea</a:t>
            </a:r>
            <a:endParaRPr lang="en-US" dirty="0" smtClean="0"/>
          </a:p>
          <a:p>
            <a:r>
              <a:rPr lang="en-US" dirty="0" err="1" smtClean="0"/>
              <a:t>Orthopnoea</a:t>
            </a:r>
            <a:endParaRPr lang="en-US" dirty="0" smtClean="0"/>
          </a:p>
          <a:p>
            <a:r>
              <a:rPr lang="en-US" dirty="0" smtClean="0"/>
              <a:t>Paroxysmal nocturnal </a:t>
            </a:r>
            <a:r>
              <a:rPr lang="en-US" dirty="0" err="1" smtClean="0"/>
              <a:t>dyspnoea</a:t>
            </a:r>
            <a:endParaRPr lang="en-US" dirty="0" smtClean="0"/>
          </a:p>
          <a:p>
            <a:r>
              <a:rPr lang="en-US" dirty="0" smtClean="0"/>
              <a:t>Fatigue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SIGNS</a:t>
            </a:r>
          </a:p>
          <a:p>
            <a:r>
              <a:rPr lang="en-US" dirty="0" smtClean="0"/>
              <a:t>Cardiomegaly</a:t>
            </a:r>
          </a:p>
          <a:p>
            <a:r>
              <a:rPr lang="en-US" dirty="0" smtClean="0"/>
              <a:t>Added heart sounds</a:t>
            </a:r>
          </a:p>
          <a:p>
            <a:r>
              <a:rPr lang="en-US" dirty="0" smtClean="0"/>
              <a:t>Elevated JVP</a:t>
            </a:r>
          </a:p>
          <a:p>
            <a:r>
              <a:rPr lang="en-US" dirty="0" smtClean="0"/>
              <a:t>Tachycardia</a:t>
            </a:r>
          </a:p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Bi-basal crackles</a:t>
            </a:r>
          </a:p>
          <a:p>
            <a:r>
              <a:rPr lang="en-US" dirty="0" smtClean="0"/>
              <a:t>Peripheral </a:t>
            </a:r>
            <a:r>
              <a:rPr lang="en-US" dirty="0" err="1" smtClean="0"/>
              <a:t>oedema</a:t>
            </a:r>
            <a:endParaRPr lang="en-US" dirty="0" smtClean="0"/>
          </a:p>
          <a:p>
            <a:r>
              <a:rPr lang="en-US" dirty="0" smtClean="0"/>
              <a:t>Ascites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b="1" dirty="0" smtClean="0"/>
              <a:t>Investigations</a:t>
            </a:r>
          </a:p>
          <a:p>
            <a:r>
              <a:rPr lang="en-US" dirty="0" smtClean="0"/>
              <a:t>FBC, LFTs, U&amp;Es</a:t>
            </a:r>
          </a:p>
          <a:p>
            <a:r>
              <a:rPr lang="en-US" dirty="0" err="1" smtClean="0"/>
              <a:t>Creatine</a:t>
            </a:r>
            <a:r>
              <a:rPr lang="en-US" dirty="0" smtClean="0"/>
              <a:t> kinase, troponin I, troponin T</a:t>
            </a:r>
          </a:p>
          <a:p>
            <a:r>
              <a:rPr lang="en-US" dirty="0" smtClean="0"/>
              <a:t>CXR</a:t>
            </a:r>
          </a:p>
          <a:p>
            <a:r>
              <a:rPr lang="en-US" dirty="0" smtClean="0"/>
              <a:t>ECG</a:t>
            </a:r>
          </a:p>
          <a:p>
            <a:r>
              <a:rPr lang="en-US" dirty="0" smtClean="0"/>
              <a:t>Echo</a:t>
            </a:r>
          </a:p>
          <a:p>
            <a:r>
              <a:rPr lang="en-US" dirty="0" smtClean="0"/>
              <a:t>Exercise testing</a:t>
            </a:r>
          </a:p>
          <a:p>
            <a:r>
              <a:rPr lang="en-US" dirty="0" smtClean="0"/>
              <a:t>24h ECG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b="1" dirty="0" smtClean="0"/>
              <a:t>Management: Lifestyle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Obesity control</a:t>
            </a:r>
          </a:p>
          <a:p>
            <a:r>
              <a:rPr lang="en-US" dirty="0" smtClean="0"/>
              <a:t>Diet</a:t>
            </a:r>
          </a:p>
          <a:p>
            <a:r>
              <a:rPr lang="en-US" dirty="0" smtClean="0"/>
              <a:t>Smoking cessation</a:t>
            </a:r>
          </a:p>
          <a:p>
            <a:r>
              <a:rPr lang="en-US" dirty="0" smtClean="0"/>
              <a:t>Cardiac rehab </a:t>
            </a:r>
          </a:p>
          <a:p>
            <a:r>
              <a:rPr lang="en-US" dirty="0" smtClean="0"/>
              <a:t>Vaccination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b="1" dirty="0" smtClean="0"/>
              <a:t>Management: Drugs</a:t>
            </a:r>
          </a:p>
          <a:p>
            <a:r>
              <a:rPr lang="en-US" dirty="0" smtClean="0"/>
              <a:t>Diuretics (furosemide, </a:t>
            </a:r>
            <a:r>
              <a:rPr lang="en-US" dirty="0" err="1" smtClean="0"/>
              <a:t>metolazone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ACE inhibitors (</a:t>
            </a:r>
            <a:r>
              <a:rPr lang="en-US" dirty="0" err="1" smtClean="0"/>
              <a:t>lisinopril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Beta-blockers (</a:t>
            </a:r>
            <a:r>
              <a:rPr lang="en-US" dirty="0" err="1" smtClean="0"/>
              <a:t>bisoprolol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ARB (candesartan)</a:t>
            </a:r>
          </a:p>
          <a:p>
            <a:r>
              <a:rPr lang="en-US" dirty="0" smtClean="0"/>
              <a:t>Calcium glycosides (digoxin)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b="1" dirty="0" smtClean="0"/>
              <a:t>Management: Other</a:t>
            </a:r>
          </a:p>
          <a:p>
            <a:r>
              <a:rPr lang="en-US" dirty="0" err="1" smtClean="0"/>
              <a:t>Revascularisation</a:t>
            </a:r>
            <a:r>
              <a:rPr lang="en-US" dirty="0" smtClean="0"/>
              <a:t> (coronary artery bypass, PCI)</a:t>
            </a:r>
          </a:p>
          <a:p>
            <a:r>
              <a:rPr lang="en-US" dirty="0" err="1" smtClean="0"/>
              <a:t>Valvular</a:t>
            </a:r>
            <a:r>
              <a:rPr lang="en-US" dirty="0" smtClean="0"/>
              <a:t> replacement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  <a:p>
            <a:pPr marL="0" indent="0" algn="ctr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‘Failure of the circulatory system to maintain adequate organ perfusion’</a:t>
            </a:r>
          </a:p>
          <a:p>
            <a:pPr marL="0" indent="0" eaLnBrk="1" hangingPunct="1">
              <a:buNone/>
            </a:pPr>
            <a:endParaRPr lang="en-US" altLang="en-US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Shock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19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Haemorrhagic</a:t>
            </a:r>
            <a:r>
              <a:rPr lang="en-US" altLang="en-US" dirty="0" smtClean="0">
                <a:latin typeface="Cambria"/>
                <a:cs typeface="Cambria"/>
              </a:rPr>
              <a:t> – can withstand half a </a:t>
            </a:r>
            <a:r>
              <a:rPr lang="en-US" altLang="en-US" dirty="0" err="1" smtClean="0">
                <a:latin typeface="Cambria"/>
                <a:cs typeface="Cambria"/>
              </a:rPr>
              <a:t>litre</a:t>
            </a:r>
            <a:r>
              <a:rPr lang="en-US" altLang="en-US" dirty="0" smtClean="0">
                <a:latin typeface="Cambria"/>
                <a:cs typeface="Cambria"/>
              </a:rPr>
              <a:t> of blood loss with no ill effect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Anaphylaxis 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Septic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Cardiogenic</a:t>
            </a:r>
          </a:p>
          <a:p>
            <a:pPr eaLnBrk="1" hangingPunct="1"/>
            <a:r>
              <a:rPr lang="en-US" altLang="en-US" b="1" dirty="0" smtClean="0">
                <a:latin typeface="Cambria"/>
                <a:cs typeface="Cambria"/>
              </a:rPr>
              <a:t>Hypovolaemic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Causes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843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ECG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FBC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Other bloods, Kidneys, LFTs, RBG, TFTs, cholesterol, troponins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Investigations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914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Signs and symptoms? Triggers?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0" indent="0" algn="ctr" eaLnBrk="1" hangingPunct="1">
              <a:buNone/>
            </a:pPr>
            <a:r>
              <a:rPr lang="en-US" altLang="en-US" dirty="0" err="1" smtClean="0">
                <a:latin typeface="Cambria"/>
                <a:cs typeface="Cambria"/>
              </a:rPr>
              <a:t>IgE</a:t>
            </a:r>
            <a:r>
              <a:rPr lang="en-US" altLang="en-US" dirty="0" smtClean="0">
                <a:latin typeface="Cambria"/>
                <a:cs typeface="Cambria"/>
              </a:rPr>
              <a:t> </a:t>
            </a:r>
          </a:p>
          <a:p>
            <a:pPr marL="0" indent="0" algn="ctr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  <a:p>
            <a:pPr marL="0" indent="0" algn="ctr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Inflammatory mediators</a:t>
            </a:r>
          </a:p>
          <a:p>
            <a:pPr marL="0" indent="0" algn="ctr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  <a:p>
            <a:pPr marL="0" indent="0" algn="ctr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Leaky vessels</a:t>
            </a:r>
          </a:p>
          <a:p>
            <a:pPr marL="0" indent="0" algn="ctr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  <a:p>
            <a:pPr marL="0" indent="0" algn="ctr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Shock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Anaphylactic</a:t>
            </a:r>
            <a:endParaRPr lang="en-US" sz="4400" dirty="0">
              <a:latin typeface="Cambria"/>
              <a:cs typeface="Cambria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90143" y="3265714"/>
            <a:ext cx="0" cy="435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90143" y="5270010"/>
            <a:ext cx="0" cy="435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0944" y="4259943"/>
            <a:ext cx="0" cy="435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2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ABCDE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Oxygen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Adrenaline (IM/IV)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Management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456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Sepsis leads to a *derangement* in physiology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Abnormal </a:t>
            </a:r>
            <a:r>
              <a:rPr lang="en-US" altLang="en-US" dirty="0" err="1" smtClean="0">
                <a:latin typeface="Cambria"/>
                <a:cs typeface="Cambria"/>
              </a:rPr>
              <a:t>coag</a:t>
            </a:r>
            <a:endParaRPr lang="en-US" altLang="en-US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Endothelial cell dysfunction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Cell </a:t>
            </a:r>
            <a:r>
              <a:rPr lang="en-US" altLang="en-US" dirty="0" err="1" smtClean="0">
                <a:latin typeface="Cambria"/>
                <a:cs typeface="Cambria"/>
              </a:rPr>
              <a:t>aptoposis</a:t>
            </a:r>
            <a:endParaRPr lang="en-US" altLang="en-US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Labile sugars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Reduced steroid hormones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Cytokine release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Septic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16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Risk factors?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Screening: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Low BP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High HR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Low </a:t>
            </a:r>
            <a:r>
              <a:rPr lang="en-US" altLang="en-US" dirty="0" err="1" smtClean="0">
                <a:latin typeface="Cambria"/>
                <a:cs typeface="Cambria"/>
              </a:rPr>
              <a:t>sats</a:t>
            </a:r>
            <a:endParaRPr lang="en-US" altLang="en-US" dirty="0" smtClean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High RR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Lactate &gt;2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Unresponsive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RF/Presentatio</a:t>
            </a:r>
            <a:r>
              <a:rPr lang="en-US" sz="4400" dirty="0">
                <a:latin typeface="Cambria"/>
                <a:cs typeface="Cambria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196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OXYGEN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FLUIDS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IV ANTIBIOTICS</a:t>
            </a:r>
          </a:p>
          <a:p>
            <a:pPr marL="0" indent="0" eaLnBrk="1" hangingPunct="1">
              <a:buNone/>
            </a:pPr>
            <a:endParaRPr lang="en-US" altLang="en-US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Do BC and find source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Cambria"/>
                <a:cs typeface="Cambria"/>
              </a:rPr>
              <a:t>C</a:t>
            </a:r>
            <a:r>
              <a:rPr lang="en-US" altLang="en-US" dirty="0" smtClean="0">
                <a:latin typeface="Cambria"/>
                <a:cs typeface="Cambria"/>
              </a:rPr>
              <a:t>heck Hb and Lactate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Measure urine out put hourly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Management = SEPSIS SIX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401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Reduced CO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Sustained hypotension &lt;90mmHg, &gt;30mins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Tissue </a:t>
            </a:r>
            <a:r>
              <a:rPr lang="en-US" altLang="en-US" dirty="0" err="1" smtClean="0">
                <a:latin typeface="Cambria"/>
                <a:cs typeface="Cambria"/>
              </a:rPr>
              <a:t>hypoperfusion</a:t>
            </a:r>
            <a:r>
              <a:rPr lang="en-US" altLang="en-US" dirty="0">
                <a:latin typeface="Cambria"/>
                <a:cs typeface="Cambria"/>
              </a:rPr>
              <a:t> </a:t>
            </a:r>
            <a:r>
              <a:rPr lang="en-US" altLang="en-US" dirty="0" smtClean="0">
                <a:latin typeface="Cambria"/>
                <a:cs typeface="Cambria"/>
              </a:rPr>
              <a:t>(cold peripheries, oliguria &lt;30ml/</a:t>
            </a:r>
            <a:r>
              <a:rPr lang="en-US" altLang="en-US" dirty="0" err="1" smtClean="0">
                <a:latin typeface="Cambria"/>
                <a:cs typeface="Cambria"/>
              </a:rPr>
              <a:t>hr</a:t>
            </a:r>
            <a:r>
              <a:rPr lang="en-US" altLang="en-US" dirty="0" smtClean="0">
                <a:latin typeface="Cambria"/>
                <a:cs typeface="Cambria"/>
              </a:rPr>
              <a:t>, or both)</a:t>
            </a:r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Usually due to MI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Usual presentation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Usual investigations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Treat underlying cause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Cardiogenic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936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Heart Failure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1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69570"/>
            <a:ext cx="8229600" cy="4656593"/>
          </a:xfrm>
        </p:spPr>
        <p:txBody>
          <a:bodyPr numCol="1"/>
          <a:lstStyle/>
          <a:p>
            <a:pPr marL="0" indent="0" eaLnBrk="1" hangingPunct="1">
              <a:buNone/>
            </a:pPr>
            <a:r>
              <a:rPr lang="en-US" altLang="en-US" b="1" dirty="0" smtClean="0">
                <a:latin typeface="Cambria"/>
                <a:cs typeface="Cambria"/>
              </a:rPr>
              <a:t>Main Causes: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Ischaemic</a:t>
            </a:r>
            <a:r>
              <a:rPr lang="en-US" altLang="en-US" dirty="0" smtClean="0">
                <a:latin typeface="Cambria"/>
                <a:cs typeface="Cambria"/>
              </a:rPr>
              <a:t> heart disease (35-40%)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Cardiomyopathy (30-34%)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HTN (15-20%)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409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Macintosh HD:private:var:folders:v6:n4bw5cfd0ndfsxz80cvd8p2r0000gn:T:TemporaryItems:figure_13_10_labeled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146" y="1211358"/>
            <a:ext cx="8196654" cy="4979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9287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 numCol="1"/>
          <a:lstStyle/>
          <a:p>
            <a:pPr marL="0" indent="0">
              <a:buNone/>
            </a:pPr>
            <a:r>
              <a:rPr lang="en-US" b="1" dirty="0" smtClean="0"/>
              <a:t>Definition</a:t>
            </a:r>
          </a:p>
          <a:p>
            <a:pPr marL="0" indent="0">
              <a:buNone/>
            </a:pPr>
            <a:r>
              <a:rPr lang="en-US" dirty="0" smtClean="0"/>
              <a:t>Brady: &lt;60bpm day; &lt;50bpm night</a:t>
            </a:r>
          </a:p>
          <a:p>
            <a:pPr marL="0" indent="0">
              <a:buNone/>
            </a:pPr>
            <a:r>
              <a:rPr lang="en-US" dirty="0" err="1" smtClean="0"/>
              <a:t>Tachy</a:t>
            </a:r>
            <a:r>
              <a:rPr lang="en-US" dirty="0" smtClean="0"/>
              <a:t>: &gt;100bpm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Clinical Features</a:t>
            </a:r>
          </a:p>
          <a:p>
            <a:pPr marL="0" indent="0">
              <a:buNone/>
            </a:pPr>
            <a:r>
              <a:rPr lang="en-US" dirty="0" smtClean="0"/>
              <a:t>Asymptomatic			Syncope			Heart failure</a:t>
            </a:r>
          </a:p>
          <a:p>
            <a:pPr marL="0" indent="0">
              <a:buNone/>
            </a:pPr>
            <a:r>
              <a:rPr lang="en-US" dirty="0" smtClean="0"/>
              <a:t>Chest pain				Pre-syncope		Palpitations</a:t>
            </a:r>
          </a:p>
        </p:txBody>
      </p:sp>
    </p:spTree>
    <p:extLst>
      <p:ext uri="{BB962C8B-B14F-4D97-AF65-F5344CB8AC3E}">
        <p14:creationId xmlns:p14="http://schemas.microsoft.com/office/powerpoint/2010/main" val="42232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Supraventricular Tachycardia</a:t>
            </a:r>
          </a:p>
          <a:p>
            <a:pPr marL="0" indent="0">
              <a:buNone/>
            </a:pPr>
            <a:r>
              <a:rPr lang="en-US" dirty="0" smtClean="0"/>
              <a:t>Tachycardia arising from atrium or </a:t>
            </a:r>
            <a:r>
              <a:rPr lang="en-US" dirty="0" err="1" smtClean="0"/>
              <a:t>atrioventricular</a:t>
            </a:r>
            <a:r>
              <a:rPr lang="en-US" dirty="0" smtClean="0"/>
              <a:t> junction</a:t>
            </a:r>
            <a:r>
              <a:rPr lang="is-IS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Artial fibrillation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Atrial flutter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Atrioventricular nodal re-entry tachycardia (AVNRT)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Atrioventricular reciprocating tachycardia (AVRT)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Lifestyle!!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GTN – immediate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Aspirin daily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Statins</a:t>
            </a:r>
          </a:p>
          <a:p>
            <a:pPr eaLnBrk="1" hangingPunct="1"/>
            <a:r>
              <a:rPr lang="en-US" altLang="en-US" dirty="0" err="1" smtClean="0">
                <a:latin typeface="Cambria"/>
                <a:cs typeface="Cambria"/>
              </a:rPr>
              <a:t>CaCb</a:t>
            </a:r>
            <a:r>
              <a:rPr lang="en-US" altLang="en-US" dirty="0" smtClean="0">
                <a:latin typeface="Cambria"/>
                <a:cs typeface="Cambria"/>
              </a:rPr>
              <a:t>/ Beta blocker or both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Long acting nitrate</a:t>
            </a:r>
          </a:p>
          <a:p>
            <a:pPr eaLnBrk="1" hangingPunct="1"/>
            <a:endParaRPr lang="en-US" altLang="en-US" dirty="0">
              <a:latin typeface="Cambria"/>
              <a:cs typeface="Cambria"/>
            </a:endParaRP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Revascularization if high risk or persistent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Management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64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Atrial Fibrillation</a:t>
            </a:r>
          </a:p>
          <a:p>
            <a:pPr marL="0" indent="0">
              <a:buNone/>
            </a:pPr>
            <a:r>
              <a:rPr lang="en-US" u="sng" dirty="0" smtClean="0"/>
              <a:t>Causes: conditions affecting the atrial pressure/mass</a:t>
            </a:r>
          </a:p>
          <a:p>
            <a:r>
              <a:rPr lang="en-US" dirty="0" smtClean="0"/>
              <a:t>Heart failure and HTN commonest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/>
              <a:t>Pathophysiology</a:t>
            </a:r>
          </a:p>
          <a:p>
            <a:r>
              <a:rPr lang="en-US" dirty="0" smtClean="0"/>
              <a:t>Atrial activation 300-600/min.</a:t>
            </a:r>
          </a:p>
          <a:p>
            <a:r>
              <a:rPr lang="en-US" dirty="0" smtClean="0"/>
              <a:t>Only proportion conducted to ventricles, due to refractory period of AV node.</a:t>
            </a:r>
          </a:p>
          <a:p>
            <a:r>
              <a:rPr lang="en-US" dirty="0" smtClean="0"/>
              <a:t>HR 120-180bpm.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Atrial Fibrillation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ECG: F waves, no P waves, QRS irregularly irregular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acintosh HD:Users:ruaridhowen:Desktop:Screen Shot 2017-03-06 at 14.37.3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2836288"/>
            <a:ext cx="8415589" cy="26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0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Atrial Fibrillation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Management</a:t>
            </a:r>
          </a:p>
          <a:p>
            <a:pPr marL="0" indent="0">
              <a:buNone/>
            </a:pPr>
            <a:r>
              <a:rPr lang="en-US" dirty="0" smtClean="0"/>
              <a:t>1. Medical</a:t>
            </a:r>
          </a:p>
          <a:p>
            <a:r>
              <a:rPr lang="en-US" dirty="0" smtClean="0"/>
              <a:t>Rate control (beta-blocker, rate-limiting Ca</a:t>
            </a:r>
            <a:r>
              <a:rPr lang="en-US" baseline="30000" dirty="0" smtClean="0"/>
              <a:t>2+</a:t>
            </a:r>
            <a:r>
              <a:rPr lang="en-US" dirty="0" smtClean="0"/>
              <a:t> blocker)</a:t>
            </a:r>
          </a:p>
          <a:p>
            <a:r>
              <a:rPr lang="en-US" dirty="0" smtClean="0"/>
              <a:t>Rhythm control (</a:t>
            </a:r>
            <a:r>
              <a:rPr lang="en-US" dirty="0" err="1" smtClean="0"/>
              <a:t>amiodarone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Cardioversion</a:t>
            </a:r>
            <a:endParaRPr lang="en-US" dirty="0" smtClean="0"/>
          </a:p>
          <a:p>
            <a:r>
              <a:rPr lang="en-US" dirty="0" smtClean="0"/>
              <a:t>Electrical or pharmaceutical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9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Atrial Fibrillation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Nb. CHADS</a:t>
            </a:r>
            <a:r>
              <a:rPr lang="en-US" baseline="-25000" dirty="0" smtClean="0"/>
              <a:t>2</a:t>
            </a:r>
            <a:r>
              <a:rPr lang="en-US" dirty="0" smtClean="0"/>
              <a:t>VASc Score!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891545"/>
              </p:ext>
            </p:extLst>
          </p:nvPr>
        </p:nvGraphicFramePr>
        <p:xfrm>
          <a:off x="457200" y="2120900"/>
          <a:ext cx="9004648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6" imgW="5410200" imgH="1854200" progId="Word.Document.12">
                  <p:embed/>
                </p:oleObj>
              </mc:Choice>
              <mc:Fallback>
                <p:oleObj name="Document" r:id="rId6" imgW="5410200" imgH="185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2120900"/>
                        <a:ext cx="9004648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38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 Atrial Flutter</a:t>
            </a:r>
            <a:endParaRPr lang="en-US" dirty="0" smtClean="0"/>
          </a:p>
          <a:p>
            <a:r>
              <a:rPr lang="en-US" dirty="0" smtClean="0"/>
              <a:t>Regular counter-clockwise flutter pattern of </a:t>
            </a:r>
            <a:r>
              <a:rPr lang="en-US" dirty="0" err="1" smtClean="0"/>
              <a:t>depolarisation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Atrial rate 250-300bpm.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acintosh HD:Users:ruaridhowen:Desktop:Screen Shot 2017-03-06 at 14.38.0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037" y="3229428"/>
            <a:ext cx="4509247" cy="2765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1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7794"/>
            <a:ext cx="8229600" cy="5118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Atrioventricular</a:t>
            </a:r>
            <a:r>
              <a:rPr lang="en-US" b="1" dirty="0" smtClean="0"/>
              <a:t> nodal re-entry tachycardia (AVNRT)</a:t>
            </a:r>
            <a:endParaRPr lang="en-US" dirty="0" smtClean="0"/>
          </a:p>
          <a:p>
            <a:r>
              <a:rPr lang="en-US" dirty="0" smtClean="0"/>
              <a:t>Within AV node; “slow-fast” rhythm.</a:t>
            </a:r>
          </a:p>
          <a:p>
            <a:r>
              <a:rPr lang="en-US" dirty="0" smtClean="0"/>
              <a:t>QRS complexes 140-240/min.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en-US" b="1" dirty="0" err="1" smtClean="0"/>
              <a:t>Atrioventricular</a:t>
            </a:r>
            <a:r>
              <a:rPr lang="en-US" b="1" dirty="0" smtClean="0"/>
              <a:t> re-entry tachycardia (AVRT)</a:t>
            </a:r>
          </a:p>
          <a:p>
            <a:r>
              <a:rPr lang="en-US" dirty="0" smtClean="0"/>
              <a:t>AV node, His bundle, ventricle and fibres.</a:t>
            </a:r>
          </a:p>
          <a:p>
            <a:r>
              <a:rPr lang="en-US" dirty="0" smtClean="0"/>
              <a:t>P wave seen between QRS and T wave.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Wolff</a:t>
            </a:r>
            <a:r>
              <a:rPr lang="en-US" dirty="0"/>
              <a:t>-Parkinson-White </a:t>
            </a:r>
            <a:r>
              <a:rPr lang="en-US" dirty="0" smtClean="0"/>
              <a:t>syndrome.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2571"/>
            <a:ext cx="8229600" cy="478359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Management SVT (AVNRT, AVRT)</a:t>
            </a:r>
            <a:endParaRPr lang="en-US" dirty="0" smtClean="0"/>
          </a:p>
          <a:p>
            <a:r>
              <a:rPr lang="en-US" dirty="0" smtClean="0"/>
              <a:t>Vagal </a:t>
            </a:r>
            <a:r>
              <a:rPr lang="en-US" dirty="0" err="1" smtClean="0"/>
              <a:t>manoeuvres</a:t>
            </a:r>
            <a:endParaRPr lang="en-US" dirty="0" smtClean="0"/>
          </a:p>
          <a:p>
            <a:r>
              <a:rPr lang="en-US" dirty="0" smtClean="0"/>
              <a:t>IV adenosine</a:t>
            </a:r>
          </a:p>
          <a:p>
            <a:endParaRPr lang="en-US" dirty="0"/>
          </a:p>
          <a:p>
            <a:r>
              <a:rPr lang="en-US" dirty="0" smtClean="0"/>
              <a:t>Long-term verapamil, beta-blockers, </a:t>
            </a:r>
            <a:r>
              <a:rPr lang="en-US" dirty="0" err="1" smtClean="0"/>
              <a:t>diltiazem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428"/>
            <a:ext cx="8229600" cy="44207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Ventricular Tachycardia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Sustained ventricular tachycardia</a:t>
            </a:r>
          </a:p>
          <a:p>
            <a:r>
              <a:rPr lang="en-US" dirty="0" smtClean="0"/>
              <a:t>&gt;30s, HR120-220, rapid regular ventricular rhythm.</a:t>
            </a:r>
          </a:p>
          <a:p>
            <a:r>
              <a:rPr lang="en-US" dirty="0" smtClean="0"/>
              <a:t>Broad QRS, P waves march through QRS</a:t>
            </a:r>
          </a:p>
          <a:p>
            <a:r>
              <a:rPr lang="en-US" dirty="0" smtClean="0"/>
              <a:t>TREAT: DC </a:t>
            </a:r>
            <a:r>
              <a:rPr lang="en-US" dirty="0" err="1" smtClean="0"/>
              <a:t>cardioversion</a:t>
            </a:r>
            <a:r>
              <a:rPr lang="en-US" dirty="0" smtClean="0"/>
              <a:t> or </a:t>
            </a:r>
            <a:r>
              <a:rPr lang="en-US" dirty="0" err="1" smtClean="0"/>
              <a:t>amiodarone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428"/>
            <a:ext cx="8229600" cy="44207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Ventricular Tachycardia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Ventricular fibrillation</a:t>
            </a:r>
          </a:p>
          <a:p>
            <a:r>
              <a:rPr lang="en-US" dirty="0" smtClean="0"/>
              <a:t>Rapid irregular ventricular activation.</a:t>
            </a:r>
          </a:p>
          <a:p>
            <a:r>
              <a:rPr lang="en-US" dirty="0" smtClean="0"/>
              <a:t>Pulseless.</a:t>
            </a:r>
          </a:p>
          <a:p>
            <a:r>
              <a:rPr lang="en-US" dirty="0" smtClean="0"/>
              <a:t>ECG: shapeless, rapid oscillations</a:t>
            </a:r>
          </a:p>
          <a:p>
            <a:r>
              <a:rPr lang="en-US" dirty="0" smtClean="0"/>
              <a:t>TREAT: DC </a:t>
            </a:r>
            <a:r>
              <a:rPr lang="en-US" dirty="0" err="1" smtClean="0"/>
              <a:t>cardioversion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428"/>
            <a:ext cx="8229600" cy="44207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AV Heart Block</a:t>
            </a:r>
          </a:p>
          <a:p>
            <a:r>
              <a:rPr lang="en-US" dirty="0" smtClean="0"/>
              <a:t>First degree</a:t>
            </a:r>
          </a:p>
          <a:p>
            <a:r>
              <a:rPr lang="en-US" dirty="0" smtClean="0"/>
              <a:t>Second degree (</a:t>
            </a:r>
            <a:r>
              <a:rPr lang="en-US" dirty="0" err="1" smtClean="0"/>
              <a:t>Mobitz</a:t>
            </a:r>
            <a:r>
              <a:rPr lang="en-US" dirty="0" smtClean="0"/>
              <a:t> I and </a:t>
            </a:r>
            <a:r>
              <a:rPr lang="en-US" dirty="0" err="1" smtClean="0"/>
              <a:t>Mobitz</a:t>
            </a:r>
            <a:r>
              <a:rPr lang="en-US" dirty="0" smtClean="0"/>
              <a:t> II)</a:t>
            </a:r>
          </a:p>
          <a:p>
            <a:r>
              <a:rPr lang="en-US" dirty="0" smtClean="0"/>
              <a:t>Third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STE-ACS</a:t>
            </a:r>
          </a:p>
          <a:p>
            <a:pPr eaLnBrk="1" hangingPunct="1"/>
            <a:r>
              <a:rPr lang="en-US" altLang="en-US" dirty="0" smtClean="0">
                <a:latin typeface="Cambria"/>
                <a:cs typeface="Cambria"/>
              </a:rPr>
              <a:t>NSTE-ACS = NSTEMI/ unstable angina</a:t>
            </a:r>
          </a:p>
          <a:p>
            <a:pPr marL="0" indent="0" eaLnBrk="1" hangingPunct="1">
              <a:buNone/>
            </a:pPr>
            <a:endParaRPr lang="en-US" altLang="en-US" dirty="0">
              <a:latin typeface="Cambria"/>
              <a:cs typeface="Cambria"/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Risk factors?</a:t>
            </a:r>
          </a:p>
          <a:p>
            <a:pPr marL="0" indent="0" eaLnBrk="1" hangingPunct="1">
              <a:buNone/>
            </a:pPr>
            <a:r>
              <a:rPr lang="en-US" altLang="en-US" dirty="0" err="1" smtClean="0">
                <a:latin typeface="Cambria"/>
                <a:cs typeface="Cambria"/>
              </a:rPr>
              <a:t>Aetiology</a:t>
            </a:r>
            <a:r>
              <a:rPr lang="en-US" altLang="en-US" dirty="0" smtClean="0">
                <a:latin typeface="Cambria"/>
                <a:cs typeface="Cambria"/>
              </a:rPr>
              <a:t>?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latin typeface="Cambria"/>
                <a:cs typeface="Cambria"/>
              </a:rPr>
              <a:t>Presentation?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ACS</a:t>
            </a:r>
            <a:endParaRPr lang="en-US" sz="4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612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428"/>
            <a:ext cx="8229600" cy="44207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AV Heart Block: First Degree</a:t>
            </a:r>
          </a:p>
          <a:p>
            <a:r>
              <a:rPr lang="en-US" dirty="0" smtClean="0"/>
              <a:t>Prolongation of PR interval &gt;0.22s.</a:t>
            </a:r>
          </a:p>
          <a:p>
            <a:r>
              <a:rPr lang="en-US" dirty="0" smtClean="0"/>
              <a:t>Every P associated with QRS complex.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acintosh HD:Users:ruaridhowen:Desktop:Screen Shot 2017-03-06 at 13.33.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342" y="3238409"/>
            <a:ext cx="6515486" cy="2887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1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428"/>
            <a:ext cx="8229600" cy="44207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AV Heart Block: Second Degree (</a:t>
            </a:r>
            <a:r>
              <a:rPr lang="en-US" b="1" dirty="0" err="1" smtClean="0"/>
              <a:t>Mobitz</a:t>
            </a:r>
            <a:r>
              <a:rPr lang="en-US" b="1" dirty="0" smtClean="0"/>
              <a:t> I)</a:t>
            </a:r>
          </a:p>
          <a:p>
            <a:r>
              <a:rPr lang="en-US" dirty="0" smtClean="0"/>
              <a:t>Progressive PR prolongation until a P wave fails to conduct.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Macintosh HD:Users:ruaridhowen:Desktop:Screen Shot 2017-03-06 at 13.34.0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22340"/>
            <a:ext cx="8052612" cy="258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0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428"/>
            <a:ext cx="8229600" cy="44207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AV Heart Block: Second Degree (</a:t>
            </a:r>
            <a:r>
              <a:rPr lang="en-US" b="1" dirty="0" err="1" smtClean="0"/>
              <a:t>Mobitz</a:t>
            </a:r>
            <a:r>
              <a:rPr lang="en-US" b="1" dirty="0" smtClean="0"/>
              <a:t> II)</a:t>
            </a:r>
          </a:p>
          <a:p>
            <a:r>
              <a:rPr lang="en-US" dirty="0" smtClean="0"/>
              <a:t>Dropped QRS complex not preceded by progressive PR interval prolongation.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acintosh HD:Users:ruaridhowen:Desktop:Screen Shot 2017-03-06 at 13.35.1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241992"/>
            <a:ext cx="8229600" cy="2600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5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Cardiac Arrhythmias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428"/>
            <a:ext cx="8229600" cy="442073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AV Heart Block: Third Degree</a:t>
            </a:r>
          </a:p>
          <a:p>
            <a:r>
              <a:rPr lang="en-US" dirty="0" smtClean="0"/>
              <a:t>All atrial activity fails to progress to ventricles</a:t>
            </a:r>
          </a:p>
          <a:p>
            <a:r>
              <a:rPr lang="en-US" dirty="0" smtClean="0"/>
              <a:t>Don’t really need to know this in any detail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Vascular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5428"/>
            <a:ext cx="8229600" cy="442073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42844"/>
              </p:ext>
            </p:extLst>
          </p:nvPr>
        </p:nvGraphicFramePr>
        <p:xfrm>
          <a:off x="457199" y="1511299"/>
          <a:ext cx="8244655" cy="291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6" imgW="5422900" imgH="1917700" progId="Word.Document.12">
                  <p:embed/>
                </p:oleObj>
              </mc:Choice>
              <mc:Fallback>
                <p:oleObj name="Document" r:id="rId6" imgW="5422900" imgH="191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199" y="1511299"/>
                        <a:ext cx="8244655" cy="2915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6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Arterial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Chronic Lower Limb Ischaemia</a:t>
            </a:r>
            <a:endParaRPr lang="en-US" u="sng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Symptoms (Fontaine)</a:t>
            </a:r>
          </a:p>
          <a:p>
            <a:r>
              <a:rPr lang="en-US" dirty="0" smtClean="0"/>
              <a:t>Stage I: asymptomatic</a:t>
            </a:r>
          </a:p>
          <a:p>
            <a:r>
              <a:rPr lang="en-US" dirty="0" smtClean="0"/>
              <a:t>Stage II: intermittent claudication</a:t>
            </a:r>
          </a:p>
          <a:p>
            <a:r>
              <a:rPr lang="en-US" dirty="0" smtClean="0"/>
              <a:t>Stage III: rest pain/nocturnal pain</a:t>
            </a:r>
          </a:p>
          <a:p>
            <a:r>
              <a:rPr lang="en-US" dirty="0" smtClean="0"/>
              <a:t>Stage IV: necrosis/gangrene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utherford_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378" y="1451804"/>
            <a:ext cx="3177764" cy="42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3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Arterial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Chronic Lower Limb Ischaemia</a:t>
            </a:r>
            <a:endParaRPr lang="en-US" u="sng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Risk factors: </a:t>
            </a:r>
            <a:r>
              <a:rPr lang="en-US" dirty="0" smtClean="0"/>
              <a:t>smoking, DM, high cholesterol, HTN,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Ankle/brachial pressure index (ABPI)</a:t>
            </a:r>
          </a:p>
          <a:p>
            <a:r>
              <a:rPr lang="en-US" dirty="0" smtClean="0"/>
              <a:t>0.5-0.9 – intermittent claudication</a:t>
            </a:r>
          </a:p>
          <a:p>
            <a:r>
              <a:rPr lang="en-US" dirty="0" smtClean="0"/>
              <a:t>&lt;0.5 – critical limb ischaemia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my00074_im04412_mcdc7_anklebrachialthu_jpg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0516" y="2699563"/>
            <a:ext cx="2812143" cy="36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Arterial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Chronic Lower Limb Ischaemia</a:t>
            </a:r>
            <a:endParaRPr lang="en-US" u="sng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Control risk factors</a:t>
            </a:r>
          </a:p>
          <a:p>
            <a:r>
              <a:rPr lang="en-US" dirty="0" smtClean="0"/>
              <a:t>Peripheral vasodilators (</a:t>
            </a:r>
            <a:r>
              <a:rPr lang="en-US" dirty="0" err="1" smtClean="0"/>
              <a:t>naftidrofuryl</a:t>
            </a:r>
            <a:r>
              <a:rPr lang="en-US" dirty="0" smtClean="0"/>
              <a:t> oxalate)</a:t>
            </a:r>
          </a:p>
          <a:p>
            <a:r>
              <a:rPr lang="en-US" dirty="0" err="1" smtClean="0"/>
              <a:t>Cilostazol</a:t>
            </a:r>
            <a:r>
              <a:rPr lang="en-US" dirty="0" smtClean="0"/>
              <a:t> for symptomatic relief</a:t>
            </a:r>
          </a:p>
          <a:p>
            <a:r>
              <a:rPr lang="en-US" dirty="0" smtClean="0"/>
              <a:t>Bypass/stent</a:t>
            </a:r>
          </a:p>
        </p:txBody>
      </p:sp>
    </p:spTree>
    <p:extLst>
      <p:ext uri="{BB962C8B-B14F-4D97-AF65-F5344CB8AC3E}">
        <p14:creationId xmlns:p14="http://schemas.microsoft.com/office/powerpoint/2010/main" val="25031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Arterial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Acute Lower Limb Ischaemia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Embolic or thrombotic disease.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Symptoms: Five Ps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Pallor</a:t>
            </a:r>
          </a:p>
          <a:p>
            <a:r>
              <a:rPr lang="en-US" dirty="0" err="1" smtClean="0"/>
              <a:t>Paraesthesia</a:t>
            </a:r>
            <a:endParaRPr lang="en-US" dirty="0" smtClean="0"/>
          </a:p>
          <a:p>
            <a:r>
              <a:rPr lang="en-US" dirty="0" smtClean="0"/>
              <a:t>Paralysis</a:t>
            </a:r>
          </a:p>
          <a:p>
            <a:r>
              <a:rPr lang="en-US" dirty="0" err="1" smtClean="0"/>
              <a:t>Perishingly</a:t>
            </a:r>
            <a:r>
              <a:rPr lang="en-US" dirty="0" smtClean="0"/>
              <a:t> cold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38352"/>
            <a:ext cx="82296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Cambria"/>
                <a:cs typeface="Cambria"/>
              </a:rPr>
              <a:t>Peripheral Arterial Disease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2222"/>
            <a:ext cx="8229600" cy="528142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Acute Lower Limb Ischaemia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Management</a:t>
            </a:r>
          </a:p>
          <a:p>
            <a:r>
              <a:rPr lang="en-US" dirty="0" smtClean="0"/>
              <a:t>LMWH, warfarin</a:t>
            </a:r>
          </a:p>
          <a:p>
            <a:r>
              <a:rPr lang="en-US" dirty="0" smtClean="0"/>
              <a:t>Bypass, stent, </a:t>
            </a:r>
            <a:r>
              <a:rPr lang="en-US" dirty="0" err="1" smtClean="0"/>
              <a:t>embolectomy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 Teaching Society Master Slides 2010</Template>
  <TotalTime>2181</TotalTime>
  <Words>6011</Words>
  <Application>Microsoft Macintosh PowerPoint</Application>
  <PresentationFormat>On-screen Show (4:3)</PresentationFormat>
  <Paragraphs>1517</Paragraphs>
  <Slides>109</Slides>
  <Notes>99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9" baseType="lpstr">
      <vt:lpstr>Apple Chancery</vt:lpstr>
      <vt:lpstr>Arial</vt:lpstr>
      <vt:lpstr>Arial Hebrew Scholar Light</vt:lpstr>
      <vt:lpstr>Calibri</vt:lpstr>
      <vt:lpstr>Cambria</vt:lpstr>
      <vt:lpstr>ＭＳ 明朝</vt:lpstr>
      <vt:lpstr>Times New Roman</vt:lpstr>
      <vt:lpstr>Wingdings</vt:lpstr>
      <vt:lpstr>Peer Teaching Society Master Slides 2010</vt:lpstr>
      <vt:lpstr>Document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Rutter</dc:creator>
  <cp:lastModifiedBy>Bara Kubanova</cp:lastModifiedBy>
  <cp:revision>84</cp:revision>
  <dcterms:created xsi:type="dcterms:W3CDTF">2010-05-07T19:12:19Z</dcterms:created>
  <dcterms:modified xsi:type="dcterms:W3CDTF">2017-03-15T20:28:33Z</dcterms:modified>
</cp:coreProperties>
</file>