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81"/>
  </p:normalViewPr>
  <p:slideViewPr>
    <p:cSldViewPr snapToGrid="0" snapToObjects="1">
      <p:cViewPr varScale="1">
        <p:scale>
          <a:sx n="97" d="100"/>
          <a:sy n="97" d="100"/>
        </p:scale>
        <p:origin x="208" y="5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D8576F-9D18-2246-89B4-96322C093C15}" type="datetimeFigureOut">
              <a:rPr lang="en-US" smtClean="0"/>
              <a:t>3/12/17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D15F52-1593-7742-8C60-05C6F960F753}" type="slidenum">
              <a:rPr lang="en-US" smtClean="0"/>
              <a:t>‹#›</a:t>
            </a:fld>
            <a:endParaRPr lang="en-US"/>
          </a:p>
        </p:txBody>
      </p:sp>
    </p:spTree>
    <p:extLst>
      <p:ext uri="{BB962C8B-B14F-4D97-AF65-F5344CB8AC3E}">
        <p14:creationId xmlns:p14="http://schemas.microsoft.com/office/powerpoint/2010/main" val="981010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Stroke risk for patients with AF</a:t>
            </a:r>
          </a:p>
          <a:p>
            <a:r>
              <a:rPr lang="en-GB" dirty="0" smtClean="0"/>
              <a:t>&lt;1</a:t>
            </a:r>
            <a:r>
              <a:rPr lang="en-GB" baseline="0" dirty="0" smtClean="0"/>
              <a:t> = no anticoagulation</a:t>
            </a:r>
          </a:p>
          <a:p>
            <a:r>
              <a:rPr lang="en-GB" baseline="0" dirty="0" smtClean="0"/>
              <a:t>1 = consider anticoagulation (male), no anticoagulation (female)</a:t>
            </a:r>
          </a:p>
          <a:p>
            <a:r>
              <a:rPr lang="en-GB" baseline="0" dirty="0" smtClean="0"/>
              <a:t>&gt;1 = anticoagulation</a:t>
            </a:r>
            <a:endParaRPr lang="en-GB" dirty="0" smtClean="0"/>
          </a:p>
        </p:txBody>
      </p:sp>
      <p:sp>
        <p:nvSpPr>
          <p:cNvPr id="4" name="Slide Number Placeholder 3"/>
          <p:cNvSpPr>
            <a:spLocks noGrp="1"/>
          </p:cNvSpPr>
          <p:nvPr>
            <p:ph type="sldNum" sz="quarter" idx="10"/>
          </p:nvPr>
        </p:nvSpPr>
        <p:spPr/>
        <p:txBody>
          <a:bodyPr/>
          <a:lstStyle/>
          <a:p>
            <a:fld id="{370D4C13-6EDA-4FF5-AAD8-3926B2B698DF}" type="slidenum">
              <a:rPr lang="en-GB" smtClean="0"/>
              <a:t>1</a:t>
            </a:fld>
            <a:endParaRPr lang="en-GB"/>
          </a:p>
        </p:txBody>
      </p:sp>
    </p:spTree>
    <p:extLst>
      <p:ext uri="{BB962C8B-B14F-4D97-AF65-F5344CB8AC3E}">
        <p14:creationId xmlns:p14="http://schemas.microsoft.com/office/powerpoint/2010/main" val="1837063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Anterior</a:t>
            </a:r>
            <a:r>
              <a:rPr lang="en-GB" baseline="0" dirty="0" smtClean="0"/>
              <a:t> = Anterior STEMI (LAD), Left Main Coronary Artery Occlusion, </a:t>
            </a:r>
            <a:r>
              <a:rPr lang="en-GB" baseline="0" dirty="0" err="1" smtClean="0"/>
              <a:t>Wellen’s</a:t>
            </a:r>
            <a:r>
              <a:rPr lang="en-GB" baseline="0" dirty="0" smtClean="0"/>
              <a:t> Syndrome, De Winter’s T Waves</a:t>
            </a:r>
          </a:p>
          <a:p>
            <a:endParaRPr lang="en-GB" baseline="0" dirty="0" smtClean="0"/>
          </a:p>
          <a:p>
            <a:r>
              <a:rPr lang="en-GB" baseline="0" dirty="0" smtClean="0"/>
              <a:t>Pic = </a:t>
            </a:r>
            <a:r>
              <a:rPr lang="en-GB" baseline="0" dirty="0" err="1" smtClean="0"/>
              <a:t>Hyperacute</a:t>
            </a:r>
            <a:r>
              <a:rPr lang="en-GB" baseline="0" dirty="0" smtClean="0"/>
              <a:t> </a:t>
            </a:r>
            <a:r>
              <a:rPr lang="en-GB" baseline="0" dirty="0" err="1" smtClean="0"/>
              <a:t>Anteroseptal</a:t>
            </a:r>
            <a:r>
              <a:rPr lang="en-GB" baseline="0" dirty="0" smtClean="0"/>
              <a:t> STEMI = V1-4 ST elevation, V1-2 pathological Q waves, V2-4 </a:t>
            </a:r>
            <a:r>
              <a:rPr lang="en-GB" baseline="0" dirty="0" err="1" smtClean="0"/>
              <a:t>hyperacute</a:t>
            </a:r>
            <a:r>
              <a:rPr lang="en-GB" baseline="0" dirty="0" smtClean="0"/>
              <a:t> T waves, III reciprocal ST depression</a:t>
            </a:r>
            <a:endParaRPr lang="en-GB" dirty="0"/>
          </a:p>
        </p:txBody>
      </p:sp>
      <p:sp>
        <p:nvSpPr>
          <p:cNvPr id="4" name="Slide Number Placeholder 3"/>
          <p:cNvSpPr>
            <a:spLocks noGrp="1"/>
          </p:cNvSpPr>
          <p:nvPr>
            <p:ph type="sldNum" sz="quarter" idx="10"/>
          </p:nvPr>
        </p:nvSpPr>
        <p:spPr/>
        <p:txBody>
          <a:bodyPr/>
          <a:lstStyle/>
          <a:p>
            <a:fld id="{13AAFD4D-3A06-4890-94AF-187B2CC3D30D}" type="slidenum">
              <a:rPr lang="en-GB" smtClean="0"/>
              <a:t>14</a:t>
            </a:fld>
            <a:endParaRPr lang="en-GB"/>
          </a:p>
        </p:txBody>
      </p:sp>
    </p:spTree>
    <p:extLst>
      <p:ext uri="{BB962C8B-B14F-4D97-AF65-F5344CB8AC3E}">
        <p14:creationId xmlns:p14="http://schemas.microsoft.com/office/powerpoint/2010/main" val="979847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Anterolateral/High Lateral (I/AVL) = LAD, Inferior-Posterior-Lateral = LCX</a:t>
            </a:r>
          </a:p>
          <a:p>
            <a:endParaRPr lang="en-GB" dirty="0" smtClean="0"/>
          </a:p>
          <a:p>
            <a:r>
              <a:rPr lang="en-GB" dirty="0" smtClean="0"/>
              <a:t>Pic = High lateral</a:t>
            </a:r>
            <a:r>
              <a:rPr lang="en-GB" baseline="0" dirty="0" smtClean="0"/>
              <a:t> STEMI = ST elevation I/AVL + </a:t>
            </a:r>
            <a:r>
              <a:rPr lang="en-GB" baseline="0" dirty="0" err="1" smtClean="0"/>
              <a:t>hyperacute</a:t>
            </a:r>
            <a:r>
              <a:rPr lang="en-GB" baseline="0" dirty="0" smtClean="0"/>
              <a:t> T waves V4-6 + ST depression III/AVF</a:t>
            </a:r>
            <a:endParaRPr lang="en-GB" dirty="0"/>
          </a:p>
        </p:txBody>
      </p:sp>
      <p:sp>
        <p:nvSpPr>
          <p:cNvPr id="4" name="Slide Number Placeholder 3"/>
          <p:cNvSpPr>
            <a:spLocks noGrp="1"/>
          </p:cNvSpPr>
          <p:nvPr>
            <p:ph type="sldNum" sz="quarter" idx="10"/>
          </p:nvPr>
        </p:nvSpPr>
        <p:spPr/>
        <p:txBody>
          <a:bodyPr/>
          <a:lstStyle/>
          <a:p>
            <a:fld id="{13AAFD4D-3A06-4890-94AF-187B2CC3D30D}" type="slidenum">
              <a:rPr lang="en-GB" smtClean="0"/>
              <a:t>15</a:t>
            </a:fld>
            <a:endParaRPr lang="en-GB"/>
          </a:p>
        </p:txBody>
      </p:sp>
    </p:spTree>
    <p:extLst>
      <p:ext uri="{BB962C8B-B14F-4D97-AF65-F5344CB8AC3E}">
        <p14:creationId xmlns:p14="http://schemas.microsoft.com/office/powerpoint/2010/main" val="8388804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Thrombolysis if facilities not available for PCI</a:t>
            </a:r>
            <a:endParaRPr lang="en-GB" dirty="0"/>
          </a:p>
        </p:txBody>
      </p:sp>
      <p:sp>
        <p:nvSpPr>
          <p:cNvPr id="4" name="Slide Number Placeholder 3"/>
          <p:cNvSpPr>
            <a:spLocks noGrp="1"/>
          </p:cNvSpPr>
          <p:nvPr>
            <p:ph type="sldNum" sz="quarter" idx="10"/>
          </p:nvPr>
        </p:nvSpPr>
        <p:spPr/>
        <p:txBody>
          <a:bodyPr/>
          <a:lstStyle/>
          <a:p>
            <a:fld id="{584C48A4-FC4E-49C0-B052-9A84F6356DFD}" type="slidenum">
              <a:rPr lang="en-GB" smtClean="0"/>
              <a:t>16</a:t>
            </a:fld>
            <a:endParaRPr lang="en-GB"/>
          </a:p>
        </p:txBody>
      </p:sp>
    </p:spTree>
    <p:extLst>
      <p:ext uri="{BB962C8B-B14F-4D97-AF65-F5344CB8AC3E}">
        <p14:creationId xmlns:p14="http://schemas.microsoft.com/office/powerpoint/2010/main" val="17864326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Low Risk:</a:t>
            </a:r>
            <a:r>
              <a:rPr lang="en-GB" baseline="0" dirty="0" smtClean="0"/>
              <a:t> </a:t>
            </a:r>
            <a:r>
              <a:rPr lang="en-GB" dirty="0" smtClean="0"/>
              <a:t>(no further pain, flat/inverted</a:t>
            </a:r>
            <a:r>
              <a:rPr lang="en-GB" baseline="0" dirty="0" smtClean="0"/>
              <a:t> T waves, negative troponin)</a:t>
            </a:r>
          </a:p>
          <a:p>
            <a:pPr marL="228600" indent="-228600">
              <a:buFont typeface="+mj-lt"/>
              <a:buAutoNum type="arabicPeriod"/>
            </a:pPr>
            <a:r>
              <a:rPr lang="en-GB" baseline="0" dirty="0" err="1" smtClean="0"/>
              <a:t>Dicharge</a:t>
            </a:r>
            <a:r>
              <a:rPr lang="en-GB" baseline="0" dirty="0" smtClean="0"/>
              <a:t> if 12hr trop is –</a:t>
            </a:r>
            <a:r>
              <a:rPr lang="en-GB" baseline="0" dirty="0" err="1" smtClean="0"/>
              <a:t>ve</a:t>
            </a:r>
            <a:endParaRPr lang="en-GB" baseline="0" dirty="0" smtClean="0"/>
          </a:p>
          <a:p>
            <a:pPr marL="228600" indent="-228600">
              <a:buFont typeface="+mj-lt"/>
              <a:buAutoNum type="arabicPeriod"/>
            </a:pPr>
            <a:r>
              <a:rPr lang="en-GB" baseline="0" dirty="0" smtClean="0"/>
              <a:t>Otherwise: Exercise Echo, Angiogram</a:t>
            </a:r>
          </a:p>
          <a:p>
            <a:pPr marL="0" indent="0">
              <a:buFont typeface="+mj-lt"/>
              <a:buNone/>
            </a:pPr>
            <a:endParaRPr lang="en-GB" baseline="0" dirty="0" smtClean="0"/>
          </a:p>
          <a:p>
            <a:pPr marL="0" indent="0">
              <a:buFont typeface="+mj-lt"/>
              <a:buNone/>
            </a:pPr>
            <a:r>
              <a:rPr lang="en-GB" baseline="0" dirty="0" smtClean="0"/>
              <a:t>Prescribing a statin:</a:t>
            </a:r>
          </a:p>
          <a:p>
            <a:pPr marL="0" indent="0">
              <a:buFont typeface="+mj-lt"/>
              <a:buNone/>
            </a:pPr>
            <a:r>
              <a:rPr lang="en-GB" baseline="0" dirty="0" smtClean="0"/>
              <a:t>QRISK2 = takes into account many factors, score &gt; 10% indicates need for interventions, e.g. statin</a:t>
            </a:r>
            <a:endParaRPr lang="en-GB" dirty="0"/>
          </a:p>
        </p:txBody>
      </p:sp>
      <p:sp>
        <p:nvSpPr>
          <p:cNvPr id="4" name="Slide Number Placeholder 3"/>
          <p:cNvSpPr>
            <a:spLocks noGrp="1"/>
          </p:cNvSpPr>
          <p:nvPr>
            <p:ph type="sldNum" sz="quarter" idx="10"/>
          </p:nvPr>
        </p:nvSpPr>
        <p:spPr/>
        <p:txBody>
          <a:bodyPr/>
          <a:lstStyle/>
          <a:p>
            <a:fld id="{584C48A4-FC4E-49C0-B052-9A84F6356DFD}" type="slidenum">
              <a:rPr lang="en-GB" smtClean="0"/>
              <a:t>17</a:t>
            </a:fld>
            <a:endParaRPr lang="en-GB"/>
          </a:p>
        </p:txBody>
      </p:sp>
    </p:spTree>
    <p:extLst>
      <p:ext uri="{BB962C8B-B14F-4D97-AF65-F5344CB8AC3E}">
        <p14:creationId xmlns:p14="http://schemas.microsoft.com/office/powerpoint/2010/main" val="18089294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4C48A4-FC4E-49C0-B052-9A84F6356DFD}" type="slidenum">
              <a:rPr lang="en-GB" smtClean="0"/>
              <a:t>18</a:t>
            </a:fld>
            <a:endParaRPr lang="en-GB"/>
          </a:p>
        </p:txBody>
      </p:sp>
    </p:spTree>
    <p:extLst>
      <p:ext uri="{BB962C8B-B14F-4D97-AF65-F5344CB8AC3E}">
        <p14:creationId xmlns:p14="http://schemas.microsoft.com/office/powerpoint/2010/main" val="20847932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Tachyarrhythmia:</a:t>
            </a:r>
          </a:p>
          <a:p>
            <a:r>
              <a:rPr lang="en-GB" dirty="0" smtClean="0"/>
              <a:t>Management</a:t>
            </a:r>
            <a:r>
              <a:rPr lang="en-GB" baseline="0" dirty="0" smtClean="0"/>
              <a:t> depends on type (sinus, VT, AF, atrial flutter, VF), usually: analgesia, cardioversion (pharm/</a:t>
            </a:r>
            <a:r>
              <a:rPr lang="en-GB" baseline="0" dirty="0" err="1" smtClean="0"/>
              <a:t>electr</a:t>
            </a:r>
            <a:r>
              <a:rPr lang="en-GB" baseline="0" dirty="0" smtClean="0"/>
              <a:t>)</a:t>
            </a:r>
          </a:p>
          <a:p>
            <a:endParaRPr lang="en-GB" baseline="0" dirty="0" smtClean="0"/>
          </a:p>
          <a:p>
            <a:r>
              <a:rPr lang="en-GB" baseline="0" dirty="0" smtClean="0"/>
              <a:t>Pericarditis:</a:t>
            </a:r>
          </a:p>
          <a:p>
            <a:r>
              <a:rPr lang="en-GB" baseline="0" dirty="0" smtClean="0"/>
              <a:t>Central chest pain relieved by sitting forward. ECG (saddle-shaped ST elevation). Echo. NSAIDS</a:t>
            </a:r>
          </a:p>
          <a:p>
            <a:endParaRPr lang="en-GB" baseline="0" dirty="0" smtClean="0"/>
          </a:p>
          <a:p>
            <a:r>
              <a:rPr lang="en-GB" baseline="0" dirty="0" smtClean="0"/>
              <a:t>Cardiac Tamponade:</a:t>
            </a:r>
          </a:p>
          <a:p>
            <a:r>
              <a:rPr lang="en-GB" baseline="0" dirty="0" smtClean="0"/>
              <a:t>Low CO, </a:t>
            </a:r>
            <a:r>
              <a:rPr lang="en-GB" baseline="0" dirty="0" err="1" smtClean="0"/>
              <a:t>pulsus</a:t>
            </a:r>
            <a:r>
              <a:rPr lang="en-GB" baseline="0" dirty="0" smtClean="0"/>
              <a:t> </a:t>
            </a:r>
            <a:r>
              <a:rPr lang="en-GB" baseline="0" dirty="0" err="1" smtClean="0"/>
              <a:t>paradoxus</a:t>
            </a:r>
            <a:r>
              <a:rPr lang="en-GB" baseline="0" dirty="0" smtClean="0"/>
              <a:t>, raised JVP. Echo. Pericardial aspiration, Surgery. </a:t>
            </a:r>
          </a:p>
          <a:p>
            <a:endParaRPr lang="en-GB" baseline="0" dirty="0" smtClean="0"/>
          </a:p>
          <a:p>
            <a:r>
              <a:rPr lang="en-GB" baseline="0" dirty="0" smtClean="0"/>
              <a:t>Ruptures = 3-14days post MI</a:t>
            </a:r>
          </a:p>
          <a:p>
            <a:endParaRPr lang="en-GB" baseline="0" dirty="0" smtClean="0"/>
          </a:p>
          <a:p>
            <a:r>
              <a:rPr lang="en-GB" baseline="0" dirty="0" err="1" smtClean="0"/>
              <a:t>Dresslers</a:t>
            </a:r>
            <a:r>
              <a:rPr lang="en-GB" baseline="0" dirty="0" smtClean="0"/>
              <a:t> Syndrome:</a:t>
            </a:r>
          </a:p>
          <a:p>
            <a:r>
              <a:rPr lang="en-GB" baseline="0" dirty="0" smtClean="0"/>
              <a:t>AUI. 2-10wks post MI.</a:t>
            </a:r>
          </a:p>
          <a:p>
            <a:r>
              <a:rPr lang="en-GB" baseline="0" dirty="0" smtClean="0"/>
              <a:t>SYM: Recurrent fever, chest pain</a:t>
            </a:r>
          </a:p>
          <a:p>
            <a:r>
              <a:rPr lang="en-GB" baseline="0" dirty="0" smtClean="0"/>
              <a:t>SIG: Pleural/Pericardial Rub (fibrinous), Cardiac Tamponade</a:t>
            </a:r>
          </a:p>
          <a:p>
            <a:r>
              <a:rPr lang="en-GB" baseline="0" dirty="0" smtClean="0"/>
              <a:t>M: Aspirin, NSAIDs, Steroids</a:t>
            </a:r>
          </a:p>
          <a:p>
            <a:endParaRPr lang="en-GB" baseline="0" dirty="0" smtClean="0"/>
          </a:p>
          <a:p>
            <a:r>
              <a:rPr lang="en-GB" baseline="0" dirty="0" smtClean="0"/>
              <a:t>Left Ventricular Aneurysm:</a:t>
            </a:r>
          </a:p>
          <a:p>
            <a:r>
              <a:rPr lang="en-GB" baseline="0" dirty="0" smtClean="0"/>
              <a:t>4-6wks post-MI.</a:t>
            </a:r>
          </a:p>
          <a:p>
            <a:r>
              <a:rPr lang="en-GB" baseline="0" dirty="0" smtClean="0"/>
              <a:t>LVF, Angina, recurrent VT, Systemic embolism. </a:t>
            </a:r>
          </a:p>
          <a:p>
            <a:r>
              <a:rPr lang="en-GB" baseline="0" dirty="0" smtClean="0"/>
              <a:t>ECG = persistent ST elevation</a:t>
            </a:r>
          </a:p>
          <a:p>
            <a:r>
              <a:rPr lang="en-GB" baseline="0" dirty="0" smtClean="0"/>
              <a:t>M: </a:t>
            </a:r>
            <a:r>
              <a:rPr lang="en-GB" baseline="0" dirty="0" err="1" smtClean="0"/>
              <a:t>Anticoagulate</a:t>
            </a:r>
            <a:r>
              <a:rPr lang="en-GB" baseline="0" dirty="0" smtClean="0"/>
              <a:t>, Surgical Excision</a:t>
            </a:r>
          </a:p>
          <a:p>
            <a:endParaRPr lang="en-GB" dirty="0"/>
          </a:p>
        </p:txBody>
      </p:sp>
      <p:sp>
        <p:nvSpPr>
          <p:cNvPr id="4" name="Slide Number Placeholder 3"/>
          <p:cNvSpPr>
            <a:spLocks noGrp="1"/>
          </p:cNvSpPr>
          <p:nvPr>
            <p:ph type="sldNum" sz="quarter" idx="10"/>
          </p:nvPr>
        </p:nvSpPr>
        <p:spPr/>
        <p:txBody>
          <a:bodyPr/>
          <a:lstStyle/>
          <a:p>
            <a:fld id="{584C48A4-FC4E-49C0-B052-9A84F6356DFD}" type="slidenum">
              <a:rPr lang="en-GB" smtClean="0"/>
              <a:t>19</a:t>
            </a:fld>
            <a:endParaRPr lang="en-GB"/>
          </a:p>
        </p:txBody>
      </p:sp>
    </p:spTree>
    <p:extLst>
      <p:ext uri="{BB962C8B-B14F-4D97-AF65-F5344CB8AC3E}">
        <p14:creationId xmlns:p14="http://schemas.microsoft.com/office/powerpoint/2010/main" val="2809161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Heart</a:t>
            </a:r>
            <a:r>
              <a:rPr lang="en-GB" baseline="0" dirty="0" smtClean="0"/>
              <a:t> histology</a:t>
            </a:r>
            <a:endParaRPr lang="en-GB" dirty="0"/>
          </a:p>
        </p:txBody>
      </p:sp>
      <p:sp>
        <p:nvSpPr>
          <p:cNvPr id="4" name="Slide Number Placeholder 3"/>
          <p:cNvSpPr>
            <a:spLocks noGrp="1"/>
          </p:cNvSpPr>
          <p:nvPr>
            <p:ph type="sldNum" sz="quarter" idx="10"/>
          </p:nvPr>
        </p:nvSpPr>
        <p:spPr/>
        <p:txBody>
          <a:bodyPr/>
          <a:lstStyle/>
          <a:p>
            <a:fld id="{584C48A4-FC4E-49C0-B052-9A84F6356DFD}" type="slidenum">
              <a:rPr lang="en-GB" smtClean="0"/>
              <a:t>21</a:t>
            </a:fld>
            <a:endParaRPr lang="en-GB"/>
          </a:p>
        </p:txBody>
      </p:sp>
    </p:spTree>
    <p:extLst>
      <p:ext uri="{BB962C8B-B14F-4D97-AF65-F5344CB8AC3E}">
        <p14:creationId xmlns:p14="http://schemas.microsoft.com/office/powerpoint/2010/main" val="970799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Risk of major bleeding for patients on anticoagulation for AF</a:t>
            </a:r>
          </a:p>
          <a:p>
            <a:r>
              <a:rPr lang="en-GB" dirty="0" smtClean="0"/>
              <a:t>=&gt;3 = high risk of bleeding</a:t>
            </a:r>
          </a:p>
          <a:p>
            <a:r>
              <a:rPr lang="en-GB" dirty="0" smtClean="0"/>
              <a:t>Alcohol (&gt;8 drinks </a:t>
            </a:r>
            <a:r>
              <a:rPr lang="en-GB" dirty="0" err="1" smtClean="0"/>
              <a:t>pw</a:t>
            </a:r>
            <a:r>
              <a:rPr lang="en-GB" dirty="0" smtClean="0"/>
              <a:t>). Drugs</a:t>
            </a:r>
            <a:r>
              <a:rPr lang="en-GB" baseline="0" dirty="0" smtClean="0"/>
              <a:t> predisposing to bleeding, e.g. NSAID, antiplatelet</a:t>
            </a:r>
            <a:endParaRPr lang="en-GB" dirty="0" smtClean="0"/>
          </a:p>
          <a:p>
            <a:r>
              <a:rPr lang="en-GB" dirty="0" smtClean="0"/>
              <a:t>Use this score in conjunction</a:t>
            </a:r>
            <a:r>
              <a:rPr lang="en-GB" baseline="0" dirty="0" smtClean="0"/>
              <a:t> with CHADSVASC to weigh benefits and harms of anticoagulation</a:t>
            </a:r>
            <a:endParaRPr lang="en-GB" dirty="0"/>
          </a:p>
        </p:txBody>
      </p:sp>
      <p:sp>
        <p:nvSpPr>
          <p:cNvPr id="4" name="Slide Number Placeholder 3"/>
          <p:cNvSpPr>
            <a:spLocks noGrp="1"/>
          </p:cNvSpPr>
          <p:nvPr>
            <p:ph type="sldNum" sz="quarter" idx="10"/>
          </p:nvPr>
        </p:nvSpPr>
        <p:spPr/>
        <p:txBody>
          <a:bodyPr/>
          <a:lstStyle/>
          <a:p>
            <a:fld id="{370D4C13-6EDA-4FF5-AAD8-3926B2B698DF}" type="slidenum">
              <a:rPr lang="en-GB" smtClean="0"/>
              <a:t>2</a:t>
            </a:fld>
            <a:endParaRPr lang="en-GB"/>
          </a:p>
        </p:txBody>
      </p:sp>
    </p:spTree>
    <p:extLst>
      <p:ext uri="{BB962C8B-B14F-4D97-AF65-F5344CB8AC3E}">
        <p14:creationId xmlns:p14="http://schemas.microsoft.com/office/powerpoint/2010/main" val="471467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AAFD4D-3A06-4890-94AF-187B2CC3D30D}" type="slidenum">
              <a:rPr lang="en-GB" smtClean="0"/>
              <a:t>3</a:t>
            </a:fld>
            <a:endParaRPr lang="en-GB"/>
          </a:p>
        </p:txBody>
      </p:sp>
    </p:spTree>
    <p:extLst>
      <p:ext uri="{BB962C8B-B14F-4D97-AF65-F5344CB8AC3E}">
        <p14:creationId xmlns:p14="http://schemas.microsoft.com/office/powerpoint/2010/main" val="1827740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Due to re-entrant circuit due to scarring from past ischaemia/infarction OR triggered by long QT or digoxin toxicity</a:t>
            </a:r>
          </a:p>
          <a:p>
            <a:endParaRPr lang="en-GB" dirty="0" smtClean="0"/>
          </a:p>
          <a:p>
            <a:r>
              <a:rPr lang="en-GB" dirty="0" smtClean="0"/>
              <a:t>Pic = Monomorphic VT = tachycardia,</a:t>
            </a:r>
            <a:r>
              <a:rPr lang="en-GB" baseline="0" dirty="0" smtClean="0"/>
              <a:t> very broad QRS (&gt;160bpm), positive concordance in precordial leads (dominant R waves), multiple capture beats (normal beats) in second half of tracing</a:t>
            </a:r>
            <a:endParaRPr lang="en-GB" dirty="0"/>
          </a:p>
        </p:txBody>
      </p:sp>
      <p:sp>
        <p:nvSpPr>
          <p:cNvPr id="4" name="Slide Number Placeholder 3"/>
          <p:cNvSpPr>
            <a:spLocks noGrp="1"/>
          </p:cNvSpPr>
          <p:nvPr>
            <p:ph type="sldNum" sz="quarter" idx="10"/>
          </p:nvPr>
        </p:nvSpPr>
        <p:spPr/>
        <p:txBody>
          <a:bodyPr/>
          <a:lstStyle/>
          <a:p>
            <a:fld id="{13AAFD4D-3A06-4890-94AF-187B2CC3D30D}" type="slidenum">
              <a:rPr lang="en-GB" smtClean="0"/>
              <a:t>4</a:t>
            </a:fld>
            <a:endParaRPr lang="en-GB"/>
          </a:p>
        </p:txBody>
      </p:sp>
    </p:spTree>
    <p:extLst>
      <p:ext uri="{BB962C8B-B14F-4D97-AF65-F5344CB8AC3E}">
        <p14:creationId xmlns:p14="http://schemas.microsoft.com/office/powerpoint/2010/main" val="1870616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Pic: R on T event -&gt; Polymorphic VT -&gt; VF</a:t>
            </a:r>
          </a:p>
          <a:p>
            <a:r>
              <a:rPr lang="en-GB" dirty="0" smtClean="0"/>
              <a:t>Also: inferior ST elevation, ventricular pacing spikes</a:t>
            </a:r>
          </a:p>
          <a:p>
            <a:endParaRPr lang="en-GB" dirty="0" smtClean="0"/>
          </a:p>
          <a:p>
            <a:r>
              <a:rPr lang="en-GB" dirty="0" smtClean="0"/>
              <a:t>[rhythm strip after individual lead strips]</a:t>
            </a:r>
            <a:endParaRPr lang="en-GB" dirty="0"/>
          </a:p>
        </p:txBody>
      </p:sp>
      <p:sp>
        <p:nvSpPr>
          <p:cNvPr id="4" name="Slide Number Placeholder 3"/>
          <p:cNvSpPr>
            <a:spLocks noGrp="1"/>
          </p:cNvSpPr>
          <p:nvPr>
            <p:ph type="sldNum" sz="quarter" idx="10"/>
          </p:nvPr>
        </p:nvSpPr>
        <p:spPr/>
        <p:txBody>
          <a:bodyPr/>
          <a:lstStyle/>
          <a:p>
            <a:fld id="{13AAFD4D-3A06-4890-94AF-187B2CC3D30D}" type="slidenum">
              <a:rPr lang="en-GB" smtClean="0"/>
              <a:t>5</a:t>
            </a:fld>
            <a:endParaRPr lang="en-GB"/>
          </a:p>
        </p:txBody>
      </p:sp>
    </p:spTree>
    <p:extLst>
      <p:ext uri="{BB962C8B-B14F-4D97-AF65-F5344CB8AC3E}">
        <p14:creationId xmlns:p14="http://schemas.microsoft.com/office/powerpoint/2010/main" val="573722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RCA</a:t>
            </a:r>
            <a:r>
              <a:rPr lang="en-GB" baseline="0" dirty="0" smtClean="0"/>
              <a:t> passes between pulmonary trunk and RA to lie in the atrioventricular groove. Gives off branch, </a:t>
            </a:r>
            <a:r>
              <a:rPr lang="en-GB" b="0" baseline="0" dirty="0" smtClean="0"/>
              <a:t>Right Marginal Artery</a:t>
            </a:r>
            <a:r>
              <a:rPr lang="en-GB" baseline="0" dirty="0" smtClean="0"/>
              <a:t>, supplies SAN in 60% cases. Winds around heart and gives off Posterior Descending Artery (PDA) in 85% cases.</a:t>
            </a:r>
          </a:p>
          <a:p>
            <a:r>
              <a:rPr lang="en-GB" baseline="0" dirty="0" smtClean="0"/>
              <a:t>LCA passes behind pulmonary trunk and left auricle to reach atrioventricular groove, divides into Circumflex and Anterior Descending Arteries. Circumflex gives off Left Marginal Artery before winding around anastomosing with RCA posteriorly. Anterior Descending (LAD) is the ‘widow maker’ (male MI) descends in interventricular septum and gives off many branches, including Diagonal Artery. </a:t>
            </a:r>
          </a:p>
          <a:p>
            <a:r>
              <a:rPr lang="en-GB" baseline="0" dirty="0" smtClean="0"/>
              <a:t>In 40% cases SAN supplied by Circumflex of LCA.</a:t>
            </a:r>
          </a:p>
          <a:p>
            <a:r>
              <a:rPr lang="en-GB" baseline="0" dirty="0" smtClean="0"/>
              <a:t>In 8% cases PDA arises from Circumflex.</a:t>
            </a:r>
          </a:p>
          <a:p>
            <a:r>
              <a:rPr lang="en-GB" baseline="0" dirty="0" smtClean="0"/>
              <a:t>In 7% cases PDA arises from RCA and Circumflex. </a:t>
            </a:r>
          </a:p>
          <a:p>
            <a:r>
              <a:rPr lang="en-GB" baseline="0" dirty="0" smtClean="0"/>
              <a:t>AVN supplied by RCA in 90% and Circumflex in 10%. </a:t>
            </a:r>
          </a:p>
          <a:p>
            <a:endParaRPr lang="en-GB" dirty="0"/>
          </a:p>
        </p:txBody>
      </p:sp>
      <p:sp>
        <p:nvSpPr>
          <p:cNvPr id="4" name="Slide Number Placeholder 3"/>
          <p:cNvSpPr>
            <a:spLocks noGrp="1"/>
          </p:cNvSpPr>
          <p:nvPr>
            <p:ph type="sldNum" sz="quarter" idx="10"/>
          </p:nvPr>
        </p:nvSpPr>
        <p:spPr/>
        <p:txBody>
          <a:bodyPr/>
          <a:lstStyle/>
          <a:p>
            <a:fld id="{370D4C13-6EDA-4FF5-AAD8-3926B2B698DF}" type="slidenum">
              <a:rPr lang="en-GB" smtClean="0"/>
              <a:t>8</a:t>
            </a:fld>
            <a:endParaRPr lang="en-GB" dirty="0"/>
          </a:p>
        </p:txBody>
      </p:sp>
    </p:spTree>
    <p:extLst>
      <p:ext uri="{BB962C8B-B14F-4D97-AF65-F5344CB8AC3E}">
        <p14:creationId xmlns:p14="http://schemas.microsoft.com/office/powerpoint/2010/main" val="1418187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Other Types: Decubitus (exacerbated by lying down), Variant/</a:t>
            </a:r>
            <a:r>
              <a:rPr lang="en-GB" baseline="0" dirty="0" err="1" smtClean="0"/>
              <a:t>Prinzmetal</a:t>
            </a:r>
            <a:r>
              <a:rPr lang="en-GB" baseline="0" dirty="0" smtClean="0"/>
              <a:t> (coronary artery spasm during rest, transient ST elevation on ECG during pain, CCB +/- Long-Acting Nitrates)</a:t>
            </a:r>
          </a:p>
          <a:p>
            <a:endParaRPr lang="en-GB" baseline="0" dirty="0" smtClean="0"/>
          </a:p>
        </p:txBody>
      </p:sp>
      <p:sp>
        <p:nvSpPr>
          <p:cNvPr id="4" name="Slide Number Placeholder 3"/>
          <p:cNvSpPr>
            <a:spLocks noGrp="1"/>
          </p:cNvSpPr>
          <p:nvPr>
            <p:ph type="sldNum" sz="quarter" idx="10"/>
          </p:nvPr>
        </p:nvSpPr>
        <p:spPr/>
        <p:txBody>
          <a:bodyPr/>
          <a:lstStyle/>
          <a:p>
            <a:fld id="{584C48A4-FC4E-49C0-B052-9A84F6356DFD}" type="slidenum">
              <a:rPr lang="en-GB" smtClean="0"/>
              <a:t>9</a:t>
            </a:fld>
            <a:endParaRPr lang="en-GB"/>
          </a:p>
        </p:txBody>
      </p:sp>
    </p:spTree>
    <p:extLst>
      <p:ext uri="{BB962C8B-B14F-4D97-AF65-F5344CB8AC3E}">
        <p14:creationId xmlns:p14="http://schemas.microsoft.com/office/powerpoint/2010/main" val="935403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Occluded Arteries: LAD &gt; RCA &gt; Circumflex</a:t>
            </a:r>
          </a:p>
          <a:p>
            <a:r>
              <a:rPr lang="en-GB" dirty="0" smtClean="0"/>
              <a:t>RF: (atherosclerosis)</a:t>
            </a:r>
          </a:p>
          <a:p>
            <a:endParaRPr lang="en-GB" dirty="0" smtClean="0"/>
          </a:p>
          <a:p>
            <a:endParaRPr lang="en-GB" baseline="0" dirty="0" smtClean="0"/>
          </a:p>
          <a:p>
            <a:r>
              <a:rPr lang="en-GB" baseline="0" dirty="0" smtClean="0"/>
              <a:t>SIG: Anxiety, Pallor, Sweatiness, S4, HF Signs</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584C48A4-FC4E-49C0-B052-9A84F6356DFD}" type="slidenum">
              <a:rPr lang="en-GB" smtClean="0"/>
              <a:t>11</a:t>
            </a:fld>
            <a:endParaRPr lang="en-GB"/>
          </a:p>
        </p:txBody>
      </p:sp>
    </p:spTree>
    <p:extLst>
      <p:ext uri="{BB962C8B-B14F-4D97-AF65-F5344CB8AC3E}">
        <p14:creationId xmlns:p14="http://schemas.microsoft.com/office/powerpoint/2010/main" val="909788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Pic: Inferior (RCA)</a:t>
            </a:r>
            <a:r>
              <a:rPr lang="en-GB" baseline="0" dirty="0" smtClean="0"/>
              <a:t> MI + Right Ventricular Infarction = ST elevation II/III/AVF, ST elevation III&gt;II, ST elevation V1+/-V2, ST depression I/AVL</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40-50% of all MI’s</a:t>
            </a:r>
          </a:p>
          <a:p>
            <a:pPr marL="0" indent="0">
              <a:buNone/>
            </a:pPr>
            <a:r>
              <a:rPr lang="en-GB" dirty="0" smtClean="0"/>
              <a:t>ASSOC:</a:t>
            </a:r>
            <a:r>
              <a:rPr lang="en-GB" baseline="0" dirty="0" smtClean="0"/>
              <a:t> </a:t>
            </a:r>
            <a:r>
              <a:rPr lang="en-GB" b="1" dirty="0" smtClean="0"/>
              <a:t>Right Ventricular Infarction </a:t>
            </a:r>
            <a:r>
              <a:rPr lang="en-GB" dirty="0" smtClean="0"/>
              <a:t>(~40%),</a:t>
            </a:r>
            <a:r>
              <a:rPr lang="en-GB" baseline="0" dirty="0" smtClean="0"/>
              <a:t> </a:t>
            </a:r>
            <a:r>
              <a:rPr lang="en-GB" b="1" dirty="0" smtClean="0"/>
              <a:t>2</a:t>
            </a:r>
            <a:r>
              <a:rPr lang="en-GB" b="1" baseline="30000" dirty="0" smtClean="0"/>
              <a:t>nd</a:t>
            </a:r>
            <a:r>
              <a:rPr lang="en-GB" b="1" dirty="0" smtClean="0"/>
              <a:t>/3</a:t>
            </a:r>
            <a:r>
              <a:rPr lang="en-GB" b="1" baseline="30000" dirty="0" smtClean="0"/>
              <a:t>rd</a:t>
            </a:r>
            <a:r>
              <a:rPr lang="en-GB" b="1" dirty="0" smtClean="0"/>
              <a:t> HB </a:t>
            </a:r>
            <a:r>
              <a:rPr lang="en-GB" dirty="0" smtClean="0"/>
              <a:t>(~20%),</a:t>
            </a:r>
            <a:r>
              <a:rPr lang="en-GB" baseline="0" dirty="0" smtClean="0"/>
              <a:t> </a:t>
            </a:r>
            <a:r>
              <a:rPr lang="en-GB" b="1" dirty="0" smtClean="0"/>
              <a:t>Lateral MI</a:t>
            </a:r>
          </a:p>
          <a:p>
            <a:pPr marL="0" indent="0">
              <a:buNone/>
            </a:pPr>
            <a:r>
              <a:rPr lang="en-GB" dirty="0" smtClean="0"/>
              <a:t>AE:</a:t>
            </a:r>
            <a:r>
              <a:rPr lang="en-GB" baseline="0" dirty="0" smtClean="0"/>
              <a:t> </a:t>
            </a:r>
            <a:r>
              <a:rPr lang="en-GB" b="1" dirty="0" smtClean="0"/>
              <a:t>RCA</a:t>
            </a:r>
            <a:r>
              <a:rPr lang="en-GB" dirty="0" smtClean="0"/>
              <a:t> (~80%) – ST elevation III&gt;II, ST depression I, right ventricular infarction,</a:t>
            </a:r>
            <a:r>
              <a:rPr lang="en-GB" baseline="0" dirty="0" smtClean="0"/>
              <a:t> </a:t>
            </a:r>
            <a:r>
              <a:rPr lang="en-GB" b="1" dirty="0" smtClean="0"/>
              <a:t>LCX</a:t>
            </a:r>
            <a:r>
              <a:rPr lang="en-GB" dirty="0" smtClean="0"/>
              <a:t> – ST elevation III=II, absent ST depression, lateral ST elevation</a:t>
            </a:r>
          </a:p>
          <a:p>
            <a:endParaRPr lang="en-GB" dirty="0"/>
          </a:p>
        </p:txBody>
      </p:sp>
      <p:sp>
        <p:nvSpPr>
          <p:cNvPr id="4" name="Slide Number Placeholder 3"/>
          <p:cNvSpPr>
            <a:spLocks noGrp="1"/>
          </p:cNvSpPr>
          <p:nvPr>
            <p:ph type="sldNum" sz="quarter" idx="10"/>
          </p:nvPr>
        </p:nvSpPr>
        <p:spPr/>
        <p:txBody>
          <a:bodyPr/>
          <a:lstStyle/>
          <a:p>
            <a:fld id="{13AAFD4D-3A06-4890-94AF-187B2CC3D30D}" type="slidenum">
              <a:rPr lang="en-GB" smtClean="0"/>
              <a:t>13</a:t>
            </a:fld>
            <a:endParaRPr lang="en-GB"/>
          </a:p>
        </p:txBody>
      </p:sp>
    </p:spTree>
    <p:extLst>
      <p:ext uri="{BB962C8B-B14F-4D97-AF65-F5344CB8AC3E}">
        <p14:creationId xmlns:p14="http://schemas.microsoft.com/office/powerpoint/2010/main" val="816871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89646-F536-5D41-81BA-815F02B8A8FD}" type="datetimeFigureOut">
              <a:rPr lang="en-US" smtClean="0"/>
              <a:t>3/12/17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E23C4F-B0F9-F740-9760-1D6775DC8BEC}" type="slidenum">
              <a:rPr lang="en-US" smtClean="0"/>
              <a:t>‹#›</a:t>
            </a:fld>
            <a:endParaRPr lang="en-US"/>
          </a:p>
        </p:txBody>
      </p:sp>
    </p:spTree>
    <p:extLst>
      <p:ext uri="{BB962C8B-B14F-4D97-AF65-F5344CB8AC3E}">
        <p14:creationId xmlns:p14="http://schemas.microsoft.com/office/powerpoint/2010/main" val="1449882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89646-F536-5D41-81BA-815F02B8A8FD}" type="datetimeFigureOut">
              <a:rPr lang="en-US" smtClean="0"/>
              <a:t>3/12/17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E23C4F-B0F9-F740-9760-1D6775DC8BEC}" type="slidenum">
              <a:rPr lang="en-US" smtClean="0"/>
              <a:t>‹#›</a:t>
            </a:fld>
            <a:endParaRPr lang="en-US"/>
          </a:p>
        </p:txBody>
      </p:sp>
    </p:spTree>
    <p:extLst>
      <p:ext uri="{BB962C8B-B14F-4D97-AF65-F5344CB8AC3E}">
        <p14:creationId xmlns:p14="http://schemas.microsoft.com/office/powerpoint/2010/main" val="808703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89646-F536-5D41-81BA-815F02B8A8FD}" type="datetimeFigureOut">
              <a:rPr lang="en-US" smtClean="0"/>
              <a:t>3/12/17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E23C4F-B0F9-F740-9760-1D6775DC8BEC}" type="slidenum">
              <a:rPr lang="en-US" smtClean="0"/>
              <a:t>‹#›</a:t>
            </a:fld>
            <a:endParaRPr lang="en-US"/>
          </a:p>
        </p:txBody>
      </p:sp>
    </p:spTree>
    <p:extLst>
      <p:ext uri="{BB962C8B-B14F-4D97-AF65-F5344CB8AC3E}">
        <p14:creationId xmlns:p14="http://schemas.microsoft.com/office/powerpoint/2010/main" val="4623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89646-F536-5D41-81BA-815F02B8A8FD}" type="datetimeFigureOut">
              <a:rPr lang="en-US" smtClean="0"/>
              <a:t>3/12/17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E23C4F-B0F9-F740-9760-1D6775DC8BEC}" type="slidenum">
              <a:rPr lang="en-US" smtClean="0"/>
              <a:t>‹#›</a:t>
            </a:fld>
            <a:endParaRPr lang="en-US"/>
          </a:p>
        </p:txBody>
      </p:sp>
    </p:spTree>
    <p:extLst>
      <p:ext uri="{BB962C8B-B14F-4D97-AF65-F5344CB8AC3E}">
        <p14:creationId xmlns:p14="http://schemas.microsoft.com/office/powerpoint/2010/main" val="936635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89646-F536-5D41-81BA-815F02B8A8FD}" type="datetimeFigureOut">
              <a:rPr lang="en-US" smtClean="0"/>
              <a:t>3/12/17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E23C4F-B0F9-F740-9760-1D6775DC8BEC}" type="slidenum">
              <a:rPr lang="en-US" smtClean="0"/>
              <a:t>‹#›</a:t>
            </a:fld>
            <a:endParaRPr lang="en-US"/>
          </a:p>
        </p:txBody>
      </p:sp>
    </p:spTree>
    <p:extLst>
      <p:ext uri="{BB962C8B-B14F-4D97-AF65-F5344CB8AC3E}">
        <p14:creationId xmlns:p14="http://schemas.microsoft.com/office/powerpoint/2010/main" val="355759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A89646-F536-5D41-81BA-815F02B8A8FD}" type="datetimeFigureOut">
              <a:rPr lang="en-US" smtClean="0"/>
              <a:t>3/12/17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E23C4F-B0F9-F740-9760-1D6775DC8BEC}" type="slidenum">
              <a:rPr lang="en-US" smtClean="0"/>
              <a:t>‹#›</a:t>
            </a:fld>
            <a:endParaRPr lang="en-US"/>
          </a:p>
        </p:txBody>
      </p:sp>
    </p:spTree>
    <p:extLst>
      <p:ext uri="{BB962C8B-B14F-4D97-AF65-F5344CB8AC3E}">
        <p14:creationId xmlns:p14="http://schemas.microsoft.com/office/powerpoint/2010/main" val="661073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A89646-F536-5D41-81BA-815F02B8A8FD}" type="datetimeFigureOut">
              <a:rPr lang="en-US" smtClean="0"/>
              <a:t>3/12/17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E23C4F-B0F9-F740-9760-1D6775DC8BEC}" type="slidenum">
              <a:rPr lang="en-US" smtClean="0"/>
              <a:t>‹#›</a:t>
            </a:fld>
            <a:endParaRPr lang="en-US"/>
          </a:p>
        </p:txBody>
      </p:sp>
    </p:spTree>
    <p:extLst>
      <p:ext uri="{BB962C8B-B14F-4D97-AF65-F5344CB8AC3E}">
        <p14:creationId xmlns:p14="http://schemas.microsoft.com/office/powerpoint/2010/main" val="1731038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89646-F536-5D41-81BA-815F02B8A8FD}" type="datetimeFigureOut">
              <a:rPr lang="en-US" smtClean="0"/>
              <a:t>3/12/17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E23C4F-B0F9-F740-9760-1D6775DC8BEC}" type="slidenum">
              <a:rPr lang="en-US" smtClean="0"/>
              <a:t>‹#›</a:t>
            </a:fld>
            <a:endParaRPr lang="en-US"/>
          </a:p>
        </p:txBody>
      </p:sp>
    </p:spTree>
    <p:extLst>
      <p:ext uri="{BB962C8B-B14F-4D97-AF65-F5344CB8AC3E}">
        <p14:creationId xmlns:p14="http://schemas.microsoft.com/office/powerpoint/2010/main" val="1608952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89646-F536-5D41-81BA-815F02B8A8FD}" type="datetimeFigureOut">
              <a:rPr lang="en-US" smtClean="0"/>
              <a:t>3/12/17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E23C4F-B0F9-F740-9760-1D6775DC8BEC}" type="slidenum">
              <a:rPr lang="en-US" smtClean="0"/>
              <a:t>‹#›</a:t>
            </a:fld>
            <a:endParaRPr lang="en-US"/>
          </a:p>
        </p:txBody>
      </p:sp>
    </p:spTree>
    <p:extLst>
      <p:ext uri="{BB962C8B-B14F-4D97-AF65-F5344CB8AC3E}">
        <p14:creationId xmlns:p14="http://schemas.microsoft.com/office/powerpoint/2010/main" val="549357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89646-F536-5D41-81BA-815F02B8A8FD}" type="datetimeFigureOut">
              <a:rPr lang="en-US" smtClean="0"/>
              <a:t>3/12/17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E23C4F-B0F9-F740-9760-1D6775DC8BEC}" type="slidenum">
              <a:rPr lang="en-US" smtClean="0"/>
              <a:t>‹#›</a:t>
            </a:fld>
            <a:endParaRPr lang="en-US"/>
          </a:p>
        </p:txBody>
      </p:sp>
    </p:spTree>
    <p:extLst>
      <p:ext uri="{BB962C8B-B14F-4D97-AF65-F5344CB8AC3E}">
        <p14:creationId xmlns:p14="http://schemas.microsoft.com/office/powerpoint/2010/main" val="665676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89646-F536-5D41-81BA-815F02B8A8FD}" type="datetimeFigureOut">
              <a:rPr lang="en-US" smtClean="0"/>
              <a:t>3/12/17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E23C4F-B0F9-F740-9760-1D6775DC8BEC}" type="slidenum">
              <a:rPr lang="en-US" smtClean="0"/>
              <a:t>‹#›</a:t>
            </a:fld>
            <a:endParaRPr lang="en-US"/>
          </a:p>
        </p:txBody>
      </p:sp>
    </p:spTree>
    <p:extLst>
      <p:ext uri="{BB962C8B-B14F-4D97-AF65-F5344CB8AC3E}">
        <p14:creationId xmlns:p14="http://schemas.microsoft.com/office/powerpoint/2010/main" val="178248382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89646-F536-5D41-81BA-815F02B8A8FD}" type="datetimeFigureOut">
              <a:rPr lang="en-US" smtClean="0"/>
              <a:t>3/12/17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E23C4F-B0F9-F740-9760-1D6775DC8BEC}" type="slidenum">
              <a:rPr lang="en-US" smtClean="0"/>
              <a:t>‹#›</a:t>
            </a:fld>
            <a:endParaRPr lang="en-US"/>
          </a:p>
        </p:txBody>
      </p:sp>
    </p:spTree>
    <p:extLst>
      <p:ext uri="{BB962C8B-B14F-4D97-AF65-F5344CB8AC3E}">
        <p14:creationId xmlns:p14="http://schemas.microsoft.com/office/powerpoint/2010/main" val="5304726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0.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geekymedics.com/wp-content/uploads/2010/10/TinyGrab-Screenie-at-2012-10-23-00-09-59.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75520" y="692697"/>
            <a:ext cx="8129878" cy="4756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58347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Stable Angina</a:t>
            </a:r>
            <a:endParaRPr lang="en-GB" dirty="0"/>
          </a:p>
        </p:txBody>
      </p:sp>
      <p:sp>
        <p:nvSpPr>
          <p:cNvPr id="3" name="Content Placeholder 2"/>
          <p:cNvSpPr>
            <a:spLocks noGrp="1"/>
          </p:cNvSpPr>
          <p:nvPr>
            <p:ph sz="half" idx="1"/>
          </p:nvPr>
        </p:nvSpPr>
        <p:spPr/>
        <p:txBody>
          <a:bodyPr>
            <a:normAutofit fontScale="77500" lnSpcReduction="20000"/>
          </a:bodyPr>
          <a:lstStyle/>
          <a:p>
            <a:pPr marL="0" indent="0">
              <a:buNone/>
            </a:pPr>
            <a:r>
              <a:rPr lang="en-GB" dirty="0"/>
              <a:t>INV</a:t>
            </a:r>
          </a:p>
          <a:p>
            <a:r>
              <a:rPr lang="en-GB" dirty="0"/>
              <a:t>ECG (possibly ST depression, old infarct)</a:t>
            </a:r>
          </a:p>
          <a:p>
            <a:r>
              <a:rPr lang="en-GB" dirty="0"/>
              <a:t>Stress </a:t>
            </a:r>
            <a:r>
              <a:rPr lang="en-GB" dirty="0" smtClean="0"/>
              <a:t>Echo / Coronary Angiography / Cardiac </a:t>
            </a:r>
            <a:r>
              <a:rPr lang="en-GB" dirty="0"/>
              <a:t>CT calcium </a:t>
            </a:r>
            <a:r>
              <a:rPr lang="en-GB" dirty="0" smtClean="0"/>
              <a:t>score / Myocardial </a:t>
            </a:r>
            <a:r>
              <a:rPr lang="en-GB" dirty="0"/>
              <a:t>perfusion </a:t>
            </a:r>
            <a:r>
              <a:rPr lang="en-GB" dirty="0" smtClean="0"/>
              <a:t>scan with SPECT</a:t>
            </a:r>
            <a:endParaRPr lang="en-GB" dirty="0"/>
          </a:p>
          <a:p>
            <a:pPr marL="0" indent="0">
              <a:buNone/>
            </a:pPr>
            <a:endParaRPr lang="en-GB" sz="1000" dirty="0"/>
          </a:p>
          <a:p>
            <a:pPr marL="0" indent="0">
              <a:buNone/>
            </a:pPr>
            <a:endParaRPr lang="en-GB" sz="1000" dirty="0"/>
          </a:p>
        </p:txBody>
      </p:sp>
      <p:sp>
        <p:nvSpPr>
          <p:cNvPr id="4" name="Content Placeholder 3"/>
          <p:cNvSpPr>
            <a:spLocks noGrp="1"/>
          </p:cNvSpPr>
          <p:nvPr>
            <p:ph sz="half" idx="2"/>
          </p:nvPr>
        </p:nvSpPr>
        <p:spPr>
          <a:xfrm>
            <a:off x="6172200" y="1600200"/>
            <a:ext cx="4038600" cy="5067300"/>
          </a:xfrm>
        </p:spPr>
        <p:txBody>
          <a:bodyPr>
            <a:normAutofit fontScale="77500" lnSpcReduction="20000"/>
          </a:bodyPr>
          <a:lstStyle/>
          <a:p>
            <a:pPr marL="0" indent="0">
              <a:buNone/>
            </a:pPr>
            <a:r>
              <a:rPr lang="en-GB" dirty="0" err="1"/>
              <a:t>Mx</a:t>
            </a:r>
            <a:endParaRPr lang="en-GB" dirty="0"/>
          </a:p>
          <a:p>
            <a:r>
              <a:rPr lang="en-GB" dirty="0"/>
              <a:t>RF </a:t>
            </a:r>
            <a:r>
              <a:rPr lang="en-GB" dirty="0" err="1" smtClean="0"/>
              <a:t>Mx</a:t>
            </a:r>
            <a:endParaRPr lang="en-GB" dirty="0" smtClean="0"/>
          </a:p>
          <a:p>
            <a:r>
              <a:rPr lang="en-GB" b="1" dirty="0"/>
              <a:t>Aspirin, Statin, Glyceryl Trinitrate </a:t>
            </a:r>
            <a:r>
              <a:rPr lang="en-GB" dirty="0"/>
              <a:t>(SL</a:t>
            </a:r>
            <a:r>
              <a:rPr lang="en-GB" dirty="0" smtClean="0"/>
              <a:t>)</a:t>
            </a:r>
            <a:endParaRPr lang="en-GB" dirty="0"/>
          </a:p>
          <a:p>
            <a:pPr marL="514350" indent="-514350">
              <a:buFont typeface="+mj-lt"/>
              <a:buAutoNum type="arabicPeriod"/>
            </a:pPr>
            <a:r>
              <a:rPr lang="en-GB" b="1" dirty="0" smtClean="0"/>
              <a:t>BB</a:t>
            </a:r>
            <a:r>
              <a:rPr lang="en-GB" dirty="0" smtClean="0"/>
              <a:t> </a:t>
            </a:r>
            <a:r>
              <a:rPr lang="en-GB" dirty="0"/>
              <a:t>(atenolol)/</a:t>
            </a:r>
            <a:r>
              <a:rPr lang="en-GB" b="1" dirty="0"/>
              <a:t>CCB </a:t>
            </a:r>
            <a:r>
              <a:rPr lang="en-GB" dirty="0"/>
              <a:t>(verapamil/diltiazem)</a:t>
            </a:r>
          </a:p>
          <a:p>
            <a:pPr marL="514350" indent="-514350">
              <a:buFont typeface="+mj-lt"/>
              <a:buAutoNum type="arabicPeriod"/>
            </a:pPr>
            <a:r>
              <a:rPr lang="en-GB" dirty="0"/>
              <a:t>BB + CCB (</a:t>
            </a:r>
            <a:r>
              <a:rPr lang="en-GB" dirty="0" err="1"/>
              <a:t>nifedipine</a:t>
            </a:r>
            <a:r>
              <a:rPr lang="en-GB" dirty="0"/>
              <a:t>), OR monotherapy + long-acting nitrate/</a:t>
            </a:r>
            <a:r>
              <a:rPr lang="en-GB" dirty="0" err="1"/>
              <a:t>ivabradine</a:t>
            </a:r>
            <a:r>
              <a:rPr lang="en-GB" dirty="0"/>
              <a:t>/</a:t>
            </a:r>
            <a:r>
              <a:rPr lang="en-GB" dirty="0" err="1"/>
              <a:t>nicorandil</a:t>
            </a:r>
            <a:r>
              <a:rPr lang="en-GB" dirty="0"/>
              <a:t>/</a:t>
            </a:r>
            <a:r>
              <a:rPr lang="en-GB" dirty="0" err="1"/>
              <a:t>ranolazine</a:t>
            </a:r>
            <a:endParaRPr lang="en-GB" dirty="0"/>
          </a:p>
          <a:p>
            <a:pPr marL="514350" indent="-514350">
              <a:buFont typeface="+mj-lt"/>
              <a:buAutoNum type="arabicPeriod"/>
            </a:pPr>
            <a:r>
              <a:rPr lang="en-GB" dirty="0"/>
              <a:t>Can use BB + CCB + 3</a:t>
            </a:r>
            <a:r>
              <a:rPr lang="en-GB" baseline="30000" dirty="0"/>
              <a:t>rd</a:t>
            </a:r>
            <a:r>
              <a:rPr lang="en-GB" dirty="0"/>
              <a:t> Drug whilst waiting for PCI/CABG</a:t>
            </a:r>
          </a:p>
          <a:p>
            <a:r>
              <a:rPr lang="en-GB" b="1" dirty="0" smtClean="0"/>
              <a:t>PCI</a:t>
            </a:r>
            <a:endParaRPr lang="en-GB" b="1" dirty="0"/>
          </a:p>
          <a:p>
            <a:r>
              <a:rPr lang="en-GB" b="1" dirty="0"/>
              <a:t>Surgery</a:t>
            </a:r>
            <a:r>
              <a:rPr lang="en-GB" dirty="0"/>
              <a:t> (CABG)</a:t>
            </a:r>
          </a:p>
          <a:p>
            <a:pPr marL="0" indent="0">
              <a:buNone/>
            </a:pPr>
            <a:endParaRPr lang="en-GB" dirty="0"/>
          </a:p>
        </p:txBody>
      </p:sp>
    </p:spTree>
    <p:extLst>
      <p:ext uri="{BB962C8B-B14F-4D97-AF65-F5344CB8AC3E}">
        <p14:creationId xmlns:p14="http://schemas.microsoft.com/office/powerpoint/2010/main" val="17393535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Acute Coronary Syndromes</a:t>
            </a:r>
            <a:endParaRPr lang="en-GB" dirty="0"/>
          </a:p>
        </p:txBody>
      </p:sp>
      <p:sp>
        <p:nvSpPr>
          <p:cNvPr id="3" name="Content Placeholder 2"/>
          <p:cNvSpPr>
            <a:spLocks noGrp="1"/>
          </p:cNvSpPr>
          <p:nvPr>
            <p:ph sz="half" idx="1"/>
          </p:nvPr>
        </p:nvSpPr>
        <p:spPr/>
        <p:txBody>
          <a:bodyPr>
            <a:normAutofit fontScale="92500"/>
          </a:bodyPr>
          <a:lstStyle/>
          <a:p>
            <a:pPr marL="0" indent="0">
              <a:buNone/>
            </a:pPr>
            <a:r>
              <a:rPr lang="en-GB" dirty="0" smtClean="0"/>
              <a:t>PATH</a:t>
            </a:r>
          </a:p>
          <a:p>
            <a:r>
              <a:rPr lang="en-GB" dirty="0" smtClean="0"/>
              <a:t>Plaque </a:t>
            </a:r>
            <a:r>
              <a:rPr lang="en-GB" dirty="0"/>
              <a:t>Rupture = Thrombosis = </a:t>
            </a:r>
            <a:r>
              <a:rPr lang="en-GB" dirty="0" smtClean="0"/>
              <a:t>Inflammation</a:t>
            </a:r>
            <a:endParaRPr lang="en-GB" dirty="0"/>
          </a:p>
          <a:p>
            <a:pPr marL="0" indent="0">
              <a:buNone/>
            </a:pPr>
            <a:r>
              <a:rPr lang="en-GB" dirty="0" smtClean="0"/>
              <a:t>(emboli</a:t>
            </a:r>
            <a:r>
              <a:rPr lang="en-GB" dirty="0"/>
              <a:t>, </a:t>
            </a:r>
            <a:r>
              <a:rPr lang="en-GB" dirty="0" smtClean="0"/>
              <a:t>coronary spasm, vasculitis)</a:t>
            </a:r>
            <a:endParaRPr lang="en-GB" dirty="0"/>
          </a:p>
          <a:p>
            <a:pPr marL="0" indent="0">
              <a:buNone/>
            </a:pPr>
            <a:endParaRPr lang="en-GB" dirty="0" smtClean="0"/>
          </a:p>
          <a:p>
            <a:pPr marL="0" indent="0">
              <a:buNone/>
            </a:pPr>
            <a:r>
              <a:rPr lang="en-GB" dirty="0" smtClean="0"/>
              <a:t>ACS Types</a:t>
            </a:r>
          </a:p>
          <a:p>
            <a:r>
              <a:rPr lang="en-GB" b="1" dirty="0" smtClean="0"/>
              <a:t>Unstable Angina</a:t>
            </a:r>
          </a:p>
          <a:p>
            <a:r>
              <a:rPr lang="en-GB" b="1" dirty="0" smtClean="0"/>
              <a:t>NSTEMI</a:t>
            </a:r>
            <a:r>
              <a:rPr lang="en-GB" dirty="0" smtClean="0"/>
              <a:t> ~</a:t>
            </a:r>
            <a:r>
              <a:rPr lang="en-GB" dirty="0" err="1" smtClean="0"/>
              <a:t>subendocardial</a:t>
            </a:r>
            <a:endParaRPr lang="en-GB" dirty="0" smtClean="0"/>
          </a:p>
          <a:p>
            <a:r>
              <a:rPr lang="en-GB" b="1" dirty="0" smtClean="0"/>
              <a:t>STEMI</a:t>
            </a:r>
            <a:r>
              <a:rPr lang="en-GB" dirty="0" smtClean="0"/>
              <a:t> ~transmural</a:t>
            </a:r>
          </a:p>
          <a:p>
            <a:pPr marL="0" indent="0">
              <a:buNone/>
            </a:pPr>
            <a:endParaRPr lang="en-GB" dirty="0"/>
          </a:p>
          <a:p>
            <a:pPr marL="0" indent="0">
              <a:buNone/>
            </a:pPr>
            <a:endParaRPr lang="en-GB" dirty="0" smtClean="0"/>
          </a:p>
          <a:p>
            <a:pPr marL="0" indent="0">
              <a:buNone/>
            </a:pPr>
            <a:endParaRPr lang="en-GB" dirty="0" smtClean="0"/>
          </a:p>
        </p:txBody>
      </p:sp>
      <p:sp>
        <p:nvSpPr>
          <p:cNvPr id="4" name="Content Placeholder 3"/>
          <p:cNvSpPr>
            <a:spLocks noGrp="1"/>
          </p:cNvSpPr>
          <p:nvPr>
            <p:ph sz="half" idx="2"/>
          </p:nvPr>
        </p:nvSpPr>
        <p:spPr>
          <a:xfrm>
            <a:off x="6172200" y="1600200"/>
            <a:ext cx="4038600" cy="5141168"/>
          </a:xfrm>
        </p:spPr>
        <p:txBody>
          <a:bodyPr>
            <a:normAutofit fontScale="92500"/>
          </a:bodyPr>
          <a:lstStyle/>
          <a:p>
            <a:pPr marL="0" indent="0">
              <a:buNone/>
            </a:pPr>
            <a:r>
              <a:rPr lang="en-GB" dirty="0"/>
              <a:t>PRES</a:t>
            </a:r>
          </a:p>
          <a:p>
            <a:r>
              <a:rPr lang="en-GB" dirty="0"/>
              <a:t>Acute Central Chest Pain (&gt;15min) </a:t>
            </a:r>
          </a:p>
          <a:p>
            <a:pPr marL="0" indent="0">
              <a:buNone/>
            </a:pPr>
            <a:r>
              <a:rPr lang="en-GB" dirty="0"/>
              <a:t>+/- N+V/ SOB/ Palpitations/ Sweating </a:t>
            </a:r>
          </a:p>
          <a:p>
            <a:pPr marL="0" indent="0">
              <a:buNone/>
            </a:pPr>
            <a:endParaRPr lang="en-GB" dirty="0" smtClean="0"/>
          </a:p>
          <a:p>
            <a:pPr marL="0" indent="0">
              <a:buNone/>
            </a:pPr>
            <a:r>
              <a:rPr lang="en-GB" dirty="0" smtClean="0"/>
              <a:t>‘</a:t>
            </a:r>
            <a:r>
              <a:rPr lang="en-GB" dirty="0"/>
              <a:t>silent’ in elderly/DM: Syncope/Epigastric Pain/Delirium</a:t>
            </a:r>
          </a:p>
          <a:p>
            <a:pPr marL="0" indent="0">
              <a:buNone/>
            </a:pPr>
            <a:endParaRPr lang="en-GB" dirty="0" smtClean="0"/>
          </a:p>
          <a:p>
            <a:pPr marL="0" indent="0">
              <a:buNone/>
            </a:pPr>
            <a:endParaRPr lang="en-GB" dirty="0" smtClean="0"/>
          </a:p>
        </p:txBody>
      </p:sp>
    </p:spTree>
    <p:extLst>
      <p:ext uri="{BB962C8B-B14F-4D97-AF65-F5344CB8AC3E}">
        <p14:creationId xmlns:p14="http://schemas.microsoft.com/office/powerpoint/2010/main" val="17677959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ECG MI</a:t>
            </a:r>
            <a:endParaRPr lang="en-GB" dirty="0"/>
          </a:p>
        </p:txBody>
      </p:sp>
      <p:sp>
        <p:nvSpPr>
          <p:cNvPr id="4" name="Content Placeholder 3"/>
          <p:cNvSpPr>
            <a:spLocks noGrp="1"/>
          </p:cNvSpPr>
          <p:nvPr>
            <p:ph sz="half" idx="1"/>
          </p:nvPr>
        </p:nvSpPr>
        <p:spPr>
          <a:xfrm>
            <a:off x="1981200" y="1600200"/>
            <a:ext cx="4038600" cy="5257800"/>
          </a:xfrm>
        </p:spPr>
        <p:txBody>
          <a:bodyPr>
            <a:normAutofit fontScale="77500" lnSpcReduction="20000"/>
          </a:bodyPr>
          <a:lstStyle/>
          <a:p>
            <a:pPr marL="0" indent="0">
              <a:buNone/>
            </a:pPr>
            <a:r>
              <a:rPr lang="en-GB" dirty="0"/>
              <a:t>Myocardial Infarction (MI) DEF:</a:t>
            </a:r>
          </a:p>
          <a:p>
            <a:pPr marL="514350" indent="-514350">
              <a:buFont typeface="+mj-lt"/>
              <a:buAutoNum type="arabicPeriod"/>
            </a:pPr>
            <a:r>
              <a:rPr lang="en-GB" b="1" dirty="0"/>
              <a:t>Rise +/- Fall of Cardiac Troponin</a:t>
            </a:r>
          </a:p>
          <a:p>
            <a:pPr marL="514350" indent="-514350">
              <a:buFont typeface="+mj-lt"/>
              <a:buAutoNum type="arabicPeriod"/>
            </a:pPr>
            <a:r>
              <a:rPr lang="en-GB" b="1" dirty="0"/>
              <a:t>One Troponin Measurement Above Upper Limit</a:t>
            </a:r>
          </a:p>
          <a:p>
            <a:pPr marL="514350" indent="-514350">
              <a:buFont typeface="+mj-lt"/>
              <a:buAutoNum type="arabicPeriod"/>
            </a:pPr>
            <a:r>
              <a:rPr lang="en-GB" dirty="0"/>
              <a:t>One of:</a:t>
            </a:r>
          </a:p>
          <a:p>
            <a:r>
              <a:rPr lang="en-GB" b="1" dirty="0"/>
              <a:t>Symptomatic</a:t>
            </a:r>
          </a:p>
          <a:p>
            <a:r>
              <a:rPr lang="en-GB" b="1" dirty="0"/>
              <a:t>New ST-T changes, LBBB or pathological Q waves</a:t>
            </a:r>
          </a:p>
          <a:p>
            <a:r>
              <a:rPr lang="en-GB" dirty="0"/>
              <a:t>Intracoronary thrombus (</a:t>
            </a:r>
            <a:r>
              <a:rPr lang="en-GB" b="1" dirty="0"/>
              <a:t>CT coronary angiography</a:t>
            </a:r>
            <a:r>
              <a:rPr lang="en-GB" dirty="0"/>
              <a:t>)</a:t>
            </a:r>
          </a:p>
          <a:p>
            <a:r>
              <a:rPr lang="en-GB" dirty="0"/>
              <a:t>New loss of viable myocardium or new regional wall motion abnormality (</a:t>
            </a:r>
            <a:r>
              <a:rPr lang="en-GB" b="1" dirty="0"/>
              <a:t>MPS with SPECT, stress echo, stress MRI</a:t>
            </a:r>
            <a:r>
              <a:rPr lang="en-GB" dirty="0"/>
              <a:t>)</a:t>
            </a:r>
          </a:p>
          <a:p>
            <a:pPr marL="0" indent="0">
              <a:buNone/>
            </a:pPr>
            <a:endParaRPr lang="en-GB" dirty="0"/>
          </a:p>
        </p:txBody>
      </p:sp>
      <p:sp>
        <p:nvSpPr>
          <p:cNvPr id="6" name="Content Placeholder 5"/>
          <p:cNvSpPr>
            <a:spLocks noGrp="1"/>
          </p:cNvSpPr>
          <p:nvPr>
            <p:ph sz="half" idx="2"/>
          </p:nvPr>
        </p:nvSpPr>
        <p:spPr/>
        <p:txBody>
          <a:bodyPr>
            <a:normAutofit fontScale="77500" lnSpcReduction="20000"/>
          </a:bodyPr>
          <a:lstStyle/>
          <a:p>
            <a:pPr marL="0" indent="0">
              <a:buNone/>
            </a:pPr>
            <a:r>
              <a:rPr lang="en-GB" dirty="0" smtClean="0"/>
              <a:t>STEMI </a:t>
            </a:r>
            <a:r>
              <a:rPr lang="en-GB" dirty="0"/>
              <a:t>DEF</a:t>
            </a:r>
          </a:p>
          <a:p>
            <a:r>
              <a:rPr lang="en-GB" b="1" dirty="0"/>
              <a:t>ST Elevation</a:t>
            </a:r>
          </a:p>
          <a:p>
            <a:pPr>
              <a:buFontTx/>
              <a:buChar char="-"/>
            </a:pPr>
            <a:r>
              <a:rPr lang="en-GB" dirty="0"/>
              <a:t>&gt;1mm in =&gt;2 contiguous limb leads</a:t>
            </a:r>
          </a:p>
          <a:p>
            <a:pPr>
              <a:buFontTx/>
              <a:buChar char="-"/>
            </a:pPr>
            <a:r>
              <a:rPr lang="en-GB" dirty="0"/>
              <a:t>&gt;2mm in =&gt; 2 contiguous chest leads</a:t>
            </a:r>
          </a:p>
          <a:p>
            <a:r>
              <a:rPr lang="en-GB" b="1" dirty="0"/>
              <a:t>New </a:t>
            </a:r>
            <a:r>
              <a:rPr lang="en-GB" b="1" dirty="0" smtClean="0"/>
              <a:t>LBBB</a:t>
            </a:r>
          </a:p>
          <a:p>
            <a:pPr marL="0" indent="0">
              <a:buNone/>
            </a:pPr>
            <a:endParaRPr lang="en-GB" b="1" dirty="0"/>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7233829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1" y="1785020"/>
            <a:ext cx="9126869"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dirty="0" smtClean="0"/>
              <a:t>Inferior STEMI</a:t>
            </a:r>
            <a:endParaRPr lang="en-GB" dirty="0"/>
          </a:p>
        </p:txBody>
      </p:sp>
      <p:sp>
        <p:nvSpPr>
          <p:cNvPr id="3" name="Content Placeholder 2"/>
          <p:cNvSpPr>
            <a:spLocks noGrp="1"/>
          </p:cNvSpPr>
          <p:nvPr>
            <p:ph sz="half" idx="1"/>
          </p:nvPr>
        </p:nvSpPr>
        <p:spPr/>
        <p:txBody>
          <a:bodyPr/>
          <a:lstStyle/>
          <a:p>
            <a:endParaRPr lang="en-GB"/>
          </a:p>
        </p:txBody>
      </p:sp>
      <p:sp>
        <p:nvSpPr>
          <p:cNvPr id="4" name="Content Placeholder 3"/>
          <p:cNvSpPr>
            <a:spLocks noGrp="1"/>
          </p:cNvSpPr>
          <p:nvPr>
            <p:ph sz="half" idx="2"/>
          </p:nvPr>
        </p:nvSpPr>
        <p:spPr/>
        <p:txBody>
          <a:bodyPr/>
          <a:lstStyle/>
          <a:p>
            <a:endParaRPr lang="en-GB"/>
          </a:p>
        </p:txBody>
      </p:sp>
    </p:spTree>
    <p:extLst>
      <p:ext uri="{BB962C8B-B14F-4D97-AF65-F5344CB8AC3E}">
        <p14:creationId xmlns:p14="http://schemas.microsoft.com/office/powerpoint/2010/main" val="9927183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Anterior STEMI</a:t>
            </a:r>
            <a:endParaRPr lang="en-GB" dirty="0"/>
          </a:p>
        </p:txBody>
      </p:sp>
      <p:pic>
        <p:nvPicPr>
          <p:cNvPr id="4198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31504" y="1556792"/>
            <a:ext cx="8784977" cy="4410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9419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Lateral STEMI</a:t>
            </a:r>
            <a:endParaRPr lang="en-GB" dirty="0"/>
          </a:p>
        </p:txBody>
      </p:sp>
      <p:pic>
        <p:nvPicPr>
          <p:cNvPr id="4608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31840" y="1556792"/>
            <a:ext cx="8993912"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36718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Management</a:t>
            </a:r>
            <a:endParaRPr lang="en-GB" dirty="0"/>
          </a:p>
        </p:txBody>
      </p:sp>
      <p:sp>
        <p:nvSpPr>
          <p:cNvPr id="3" name="Content Placeholder 2"/>
          <p:cNvSpPr>
            <a:spLocks noGrp="1"/>
          </p:cNvSpPr>
          <p:nvPr>
            <p:ph idx="1"/>
          </p:nvPr>
        </p:nvSpPr>
        <p:spPr>
          <a:xfrm>
            <a:off x="1981200" y="1600200"/>
            <a:ext cx="8229600" cy="5069160"/>
          </a:xfrm>
        </p:spPr>
        <p:txBody>
          <a:bodyPr>
            <a:normAutofit fontScale="77500" lnSpcReduction="20000"/>
          </a:bodyPr>
          <a:lstStyle/>
          <a:p>
            <a:pPr marL="0" indent="0">
              <a:buNone/>
            </a:pPr>
            <a:r>
              <a:rPr lang="en-GB" dirty="0" smtClean="0"/>
              <a:t>BOTH: (STEMI and NSTEMI)</a:t>
            </a:r>
          </a:p>
          <a:p>
            <a:r>
              <a:rPr lang="en-GB" dirty="0" smtClean="0"/>
              <a:t>Pre-Hospital: </a:t>
            </a:r>
            <a:r>
              <a:rPr lang="en-GB" b="1" dirty="0" smtClean="0"/>
              <a:t>Aspirin 300mg </a:t>
            </a:r>
            <a:r>
              <a:rPr lang="en-GB" dirty="0" smtClean="0"/>
              <a:t>and </a:t>
            </a:r>
            <a:r>
              <a:rPr lang="en-GB" b="1" dirty="0" smtClean="0"/>
              <a:t>GTN</a:t>
            </a:r>
          </a:p>
          <a:p>
            <a:pPr marL="0" indent="0">
              <a:buNone/>
            </a:pPr>
            <a:endParaRPr lang="en-GB" dirty="0" smtClean="0"/>
          </a:p>
          <a:p>
            <a:r>
              <a:rPr lang="en-GB" dirty="0" smtClean="0"/>
              <a:t>Acute (MONA)</a:t>
            </a:r>
          </a:p>
          <a:p>
            <a:pPr marL="514350" indent="-514350">
              <a:buAutoNum type="arabicPeriod"/>
            </a:pPr>
            <a:r>
              <a:rPr lang="en-GB" b="1" dirty="0" smtClean="0"/>
              <a:t>ECG, Troponin</a:t>
            </a:r>
            <a:r>
              <a:rPr lang="en-GB" dirty="0" smtClean="0"/>
              <a:t>, Other Bloods, CXR</a:t>
            </a:r>
          </a:p>
          <a:p>
            <a:pPr marL="514350" indent="-514350">
              <a:buAutoNum type="arabicPeriod"/>
            </a:pPr>
            <a:r>
              <a:rPr lang="en-GB" dirty="0" smtClean="0"/>
              <a:t>Analgesia: </a:t>
            </a:r>
            <a:r>
              <a:rPr lang="en-GB" b="1" dirty="0" smtClean="0"/>
              <a:t>GTN, Morphine </a:t>
            </a:r>
            <a:r>
              <a:rPr lang="en-GB" dirty="0" smtClean="0"/>
              <a:t>(5-10mg) +/</a:t>
            </a:r>
            <a:r>
              <a:rPr lang="en-GB" dirty="0"/>
              <a:t>-</a:t>
            </a:r>
            <a:r>
              <a:rPr lang="en-GB" dirty="0" smtClean="0"/>
              <a:t> Metoclopramide IV</a:t>
            </a:r>
          </a:p>
          <a:p>
            <a:pPr marL="514350" indent="-514350">
              <a:buAutoNum type="arabicPeriod"/>
            </a:pPr>
            <a:r>
              <a:rPr lang="en-GB" b="1" dirty="0" smtClean="0"/>
              <a:t>Aspirin</a:t>
            </a:r>
            <a:r>
              <a:rPr lang="en-GB" dirty="0" smtClean="0"/>
              <a:t> (300mg) + </a:t>
            </a:r>
            <a:r>
              <a:rPr lang="en-GB" b="1" dirty="0" err="1" smtClean="0"/>
              <a:t>Clopidogrel</a:t>
            </a:r>
            <a:endParaRPr lang="en-GB" b="1" dirty="0" smtClean="0"/>
          </a:p>
          <a:p>
            <a:pPr marL="514350" indent="-514350">
              <a:buAutoNum type="arabicPeriod"/>
            </a:pPr>
            <a:r>
              <a:rPr lang="en-GB" b="1" dirty="0" smtClean="0"/>
              <a:t>Heparin</a:t>
            </a:r>
          </a:p>
          <a:p>
            <a:pPr marL="514350" indent="-514350">
              <a:buAutoNum type="arabicPeriod"/>
            </a:pPr>
            <a:r>
              <a:rPr lang="en-GB" dirty="0" smtClean="0"/>
              <a:t>O2 (only if hypoxic)</a:t>
            </a:r>
          </a:p>
          <a:p>
            <a:pPr marL="0" indent="0">
              <a:buNone/>
            </a:pPr>
            <a:endParaRPr lang="en-GB" dirty="0" smtClean="0"/>
          </a:p>
          <a:p>
            <a:pPr marL="0" indent="0">
              <a:buNone/>
            </a:pPr>
            <a:r>
              <a:rPr lang="en-GB" dirty="0" smtClean="0"/>
              <a:t>STEMI: </a:t>
            </a:r>
          </a:p>
          <a:p>
            <a:pPr marL="514350" indent="-514350">
              <a:buFont typeface="+mj-lt"/>
              <a:buAutoNum type="arabicPeriod"/>
            </a:pPr>
            <a:r>
              <a:rPr lang="en-GB" b="1" dirty="0" smtClean="0"/>
              <a:t>PCI</a:t>
            </a:r>
            <a:r>
              <a:rPr lang="en-GB" dirty="0" smtClean="0"/>
              <a:t> (within 12hrs symptom onset, 90mins after thrombolysis and ST elevation not resolved), </a:t>
            </a:r>
            <a:r>
              <a:rPr lang="en-GB" b="1" dirty="0" smtClean="0"/>
              <a:t>Thrombolysis</a:t>
            </a:r>
            <a:r>
              <a:rPr lang="en-GB" dirty="0" smtClean="0"/>
              <a:t> (if can’t get PCI within 2hrs)</a:t>
            </a:r>
          </a:p>
        </p:txBody>
      </p:sp>
    </p:spTree>
    <p:extLst>
      <p:ext uri="{BB962C8B-B14F-4D97-AF65-F5344CB8AC3E}">
        <p14:creationId xmlns:p14="http://schemas.microsoft.com/office/powerpoint/2010/main" val="833059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Management</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t>NSTEMI</a:t>
            </a:r>
          </a:p>
          <a:p>
            <a:pPr marL="0" indent="0">
              <a:buNone/>
            </a:pPr>
            <a:r>
              <a:rPr lang="en-GB" dirty="0" smtClean="0"/>
              <a:t>Assess Risk (High = Continued Pain, ST depression, DM, Raised Troponin)</a:t>
            </a:r>
          </a:p>
          <a:p>
            <a:pPr marL="0" indent="0">
              <a:buNone/>
            </a:pPr>
            <a:endParaRPr lang="en-GB" dirty="0" smtClean="0"/>
          </a:p>
          <a:p>
            <a:pPr marL="0" indent="0">
              <a:buNone/>
            </a:pPr>
            <a:r>
              <a:rPr lang="en-GB" dirty="0" smtClean="0"/>
              <a:t>Intermediate/High: </a:t>
            </a:r>
          </a:p>
          <a:p>
            <a:pPr marL="514350" indent="-514350">
              <a:buFont typeface="+mj-lt"/>
              <a:buAutoNum type="arabicPeriod"/>
            </a:pPr>
            <a:r>
              <a:rPr lang="en-GB" b="1" dirty="0" err="1" smtClean="0"/>
              <a:t>GPIIb</a:t>
            </a:r>
            <a:r>
              <a:rPr lang="en-GB" b="1" dirty="0" smtClean="0"/>
              <a:t>/</a:t>
            </a:r>
            <a:r>
              <a:rPr lang="en-GB" b="1" dirty="0" err="1" smtClean="0"/>
              <a:t>IIIa</a:t>
            </a:r>
            <a:r>
              <a:rPr lang="en-GB" b="1" dirty="0" smtClean="0"/>
              <a:t> Infusion </a:t>
            </a:r>
            <a:r>
              <a:rPr lang="en-GB" dirty="0" smtClean="0"/>
              <a:t>(</a:t>
            </a:r>
            <a:r>
              <a:rPr lang="en-GB" dirty="0" err="1" smtClean="0"/>
              <a:t>tirofiban</a:t>
            </a:r>
            <a:r>
              <a:rPr lang="en-GB" dirty="0" smtClean="0"/>
              <a:t>) + </a:t>
            </a:r>
            <a:r>
              <a:rPr lang="en-GB" b="1" dirty="0" smtClean="0"/>
              <a:t>Angiography </a:t>
            </a:r>
            <a:r>
              <a:rPr lang="en-GB" dirty="0" smtClean="0"/>
              <a:t>(within 96hrs of admission)</a:t>
            </a:r>
          </a:p>
          <a:p>
            <a:pPr marL="514350" indent="-514350">
              <a:buFont typeface="+mj-lt"/>
              <a:buAutoNum type="arabicPeriod"/>
            </a:pPr>
            <a:r>
              <a:rPr lang="en-GB" dirty="0" smtClean="0"/>
              <a:t>Optimise Drugs (+Statin, +CCB, +ACE-</a:t>
            </a:r>
            <a:r>
              <a:rPr lang="en-GB" dirty="0" err="1" smtClean="0"/>
              <a:t>i</a:t>
            </a:r>
            <a:r>
              <a:rPr lang="en-GB" dirty="0" smtClean="0"/>
              <a:t>)</a:t>
            </a:r>
          </a:p>
          <a:p>
            <a:pPr marL="514350" indent="-514350">
              <a:buFont typeface="+mj-lt"/>
              <a:buAutoNum type="arabicPeriod"/>
            </a:pPr>
            <a:r>
              <a:rPr lang="en-GB" dirty="0" smtClean="0"/>
              <a:t>(continued symptoms) PCI/CABG</a:t>
            </a:r>
          </a:p>
          <a:p>
            <a:pPr marL="0" indent="0">
              <a:buNone/>
            </a:pPr>
            <a:endParaRPr lang="en-GB" dirty="0"/>
          </a:p>
        </p:txBody>
      </p:sp>
    </p:spTree>
    <p:extLst>
      <p:ext uri="{BB962C8B-B14F-4D97-AF65-F5344CB8AC3E}">
        <p14:creationId xmlns:p14="http://schemas.microsoft.com/office/powerpoint/2010/main" val="604730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Subsequent Management</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Bed Rest</a:t>
            </a:r>
          </a:p>
          <a:p>
            <a:r>
              <a:rPr lang="en-GB" dirty="0" smtClean="0"/>
              <a:t>Daily Examination, Bloods, ECG</a:t>
            </a:r>
          </a:p>
          <a:p>
            <a:r>
              <a:rPr lang="en-GB" dirty="0" smtClean="0"/>
              <a:t>LMWH (DVT prophylaxis)</a:t>
            </a:r>
          </a:p>
          <a:p>
            <a:r>
              <a:rPr lang="en-GB" dirty="0" smtClean="0"/>
              <a:t>Cardiac rehab</a:t>
            </a:r>
          </a:p>
          <a:p>
            <a:pPr marL="0" indent="0">
              <a:buNone/>
            </a:pPr>
            <a:endParaRPr lang="en-GB" dirty="0"/>
          </a:p>
          <a:p>
            <a:pPr marL="0" indent="0">
              <a:buNone/>
            </a:pPr>
            <a:r>
              <a:rPr lang="en-GB" dirty="0" smtClean="0"/>
              <a:t>DRUGS (BACAS)</a:t>
            </a:r>
          </a:p>
          <a:p>
            <a:r>
              <a:rPr lang="en-GB" b="1" dirty="0" smtClean="0"/>
              <a:t>Aspirin</a:t>
            </a:r>
          </a:p>
          <a:p>
            <a:r>
              <a:rPr lang="en-GB" b="1" dirty="0" err="1" smtClean="0"/>
              <a:t>Clopidogrel</a:t>
            </a:r>
            <a:r>
              <a:rPr lang="en-GB" dirty="0" smtClean="0"/>
              <a:t> (or other PY12)</a:t>
            </a:r>
          </a:p>
          <a:p>
            <a:r>
              <a:rPr lang="en-GB" b="1" dirty="0" smtClean="0"/>
              <a:t>Beta-Blocker</a:t>
            </a:r>
          </a:p>
          <a:p>
            <a:r>
              <a:rPr lang="en-GB" b="1" dirty="0" err="1" smtClean="0"/>
              <a:t>ACEi</a:t>
            </a:r>
            <a:endParaRPr lang="en-GB" b="1" dirty="0" smtClean="0"/>
          </a:p>
          <a:p>
            <a:r>
              <a:rPr lang="en-GB" b="1" dirty="0" smtClean="0"/>
              <a:t>Statin</a:t>
            </a:r>
          </a:p>
          <a:p>
            <a:endParaRPr lang="en-GB" dirty="0"/>
          </a:p>
        </p:txBody>
      </p:sp>
    </p:spTree>
    <p:extLst>
      <p:ext uri="{BB962C8B-B14F-4D97-AF65-F5344CB8AC3E}">
        <p14:creationId xmlns:p14="http://schemas.microsoft.com/office/powerpoint/2010/main" val="751174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Complications</a:t>
            </a:r>
            <a:endParaRPr lang="en-GB" dirty="0"/>
          </a:p>
        </p:txBody>
      </p:sp>
      <p:sp>
        <p:nvSpPr>
          <p:cNvPr id="3" name="Content Placeholder 2"/>
          <p:cNvSpPr>
            <a:spLocks noGrp="1"/>
          </p:cNvSpPr>
          <p:nvPr>
            <p:ph sz="half" idx="1"/>
          </p:nvPr>
        </p:nvSpPr>
        <p:spPr/>
        <p:txBody>
          <a:bodyPr>
            <a:normAutofit/>
          </a:bodyPr>
          <a:lstStyle/>
          <a:p>
            <a:pPr marL="0" indent="0">
              <a:buNone/>
            </a:pPr>
            <a:r>
              <a:rPr lang="en-GB" dirty="0" smtClean="0"/>
              <a:t>(short-term)</a:t>
            </a:r>
          </a:p>
          <a:p>
            <a:r>
              <a:rPr lang="en-GB" b="1" dirty="0" smtClean="0"/>
              <a:t>Cardiac Arrest</a:t>
            </a:r>
          </a:p>
          <a:p>
            <a:r>
              <a:rPr lang="en-GB" b="1" dirty="0"/>
              <a:t>Cardiogenic </a:t>
            </a:r>
            <a:r>
              <a:rPr lang="en-GB" b="1" dirty="0" smtClean="0"/>
              <a:t>Shock</a:t>
            </a:r>
          </a:p>
          <a:p>
            <a:r>
              <a:rPr lang="en-GB" b="1" dirty="0" smtClean="0"/>
              <a:t>Acute Heart </a:t>
            </a:r>
            <a:r>
              <a:rPr lang="en-GB" b="1" dirty="0"/>
              <a:t>Failure</a:t>
            </a:r>
            <a:endParaRPr lang="en-GB" dirty="0"/>
          </a:p>
          <a:p>
            <a:r>
              <a:rPr lang="en-GB" dirty="0" smtClean="0"/>
              <a:t>Dysrhythmias</a:t>
            </a:r>
            <a:r>
              <a:rPr lang="en-GB" b="1" dirty="0" smtClean="0"/>
              <a:t> </a:t>
            </a:r>
            <a:r>
              <a:rPr lang="en-GB" dirty="0" smtClean="0"/>
              <a:t>(</a:t>
            </a:r>
            <a:r>
              <a:rPr lang="en-GB" b="1" dirty="0" smtClean="0"/>
              <a:t>heart block, tachyarrhythmia)</a:t>
            </a:r>
          </a:p>
          <a:p>
            <a:r>
              <a:rPr lang="en-GB" b="1" dirty="0" smtClean="0"/>
              <a:t>Pericarditis </a:t>
            </a:r>
            <a:r>
              <a:rPr lang="en-GB" dirty="0"/>
              <a:t>(&lt;48hrs</a:t>
            </a:r>
            <a:r>
              <a:rPr lang="en-GB" dirty="0" smtClean="0"/>
              <a:t>)</a:t>
            </a:r>
            <a:endParaRPr lang="en-GB" dirty="0"/>
          </a:p>
        </p:txBody>
      </p:sp>
      <p:sp>
        <p:nvSpPr>
          <p:cNvPr id="4" name="Content Placeholder 3"/>
          <p:cNvSpPr>
            <a:spLocks noGrp="1"/>
          </p:cNvSpPr>
          <p:nvPr>
            <p:ph sz="half" idx="2"/>
          </p:nvPr>
        </p:nvSpPr>
        <p:spPr/>
        <p:txBody>
          <a:bodyPr>
            <a:normAutofit/>
          </a:bodyPr>
          <a:lstStyle/>
          <a:p>
            <a:pPr marL="0" indent="0">
              <a:buNone/>
            </a:pPr>
            <a:r>
              <a:rPr lang="en-GB" dirty="0" smtClean="0"/>
              <a:t>(long-term)</a:t>
            </a:r>
          </a:p>
          <a:p>
            <a:r>
              <a:rPr lang="en-GB" b="1" dirty="0" smtClean="0"/>
              <a:t>Unstable Angina</a:t>
            </a:r>
          </a:p>
          <a:p>
            <a:r>
              <a:rPr lang="en-GB" b="1" dirty="0"/>
              <a:t>Mitral Regurgitation </a:t>
            </a:r>
            <a:r>
              <a:rPr lang="en-GB" dirty="0"/>
              <a:t>(papillary muscle rupture</a:t>
            </a:r>
            <a:r>
              <a:rPr lang="en-GB" dirty="0" smtClean="0"/>
              <a:t>)</a:t>
            </a:r>
            <a:endParaRPr lang="en-GB" b="1" dirty="0" smtClean="0"/>
          </a:p>
          <a:p>
            <a:r>
              <a:rPr lang="en-GB" b="1" dirty="0" smtClean="0"/>
              <a:t>Chronic Heart Failure</a:t>
            </a:r>
          </a:p>
          <a:p>
            <a:r>
              <a:rPr lang="en-GB" dirty="0" err="1" smtClean="0"/>
              <a:t>Dresslers</a:t>
            </a:r>
            <a:r>
              <a:rPr lang="en-GB" dirty="0" smtClean="0"/>
              <a:t> </a:t>
            </a:r>
            <a:r>
              <a:rPr lang="en-GB" dirty="0"/>
              <a:t>Syndrome (2-6wks)</a:t>
            </a:r>
          </a:p>
          <a:p>
            <a:r>
              <a:rPr lang="en-GB" dirty="0"/>
              <a:t>Left Ventricular Aneurysm (persistent ST elevation + LVF)</a:t>
            </a:r>
          </a:p>
          <a:p>
            <a:pPr marL="0" indent="0">
              <a:buNone/>
            </a:pPr>
            <a:endParaRPr lang="en-GB" dirty="0"/>
          </a:p>
        </p:txBody>
      </p:sp>
    </p:spTree>
    <p:extLst>
      <p:ext uri="{BB962C8B-B14F-4D97-AF65-F5344CB8AC3E}">
        <p14:creationId xmlns:p14="http://schemas.microsoft.com/office/powerpoint/2010/main" val="776749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docplayer.net/docs-images/26/7761573/images/9-0.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47528" y="1052737"/>
            <a:ext cx="8591550" cy="4785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80699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Pericarditis</a:t>
            </a:r>
            <a:endParaRPr lang="en-GB" dirty="0"/>
          </a:p>
        </p:txBody>
      </p:sp>
      <p:sp>
        <p:nvSpPr>
          <p:cNvPr id="5" name="Subtitle 4"/>
          <p:cNvSpPr>
            <a:spLocks noGrp="1"/>
          </p:cNvSpPr>
          <p:nvPr>
            <p:ph type="subTitle" idx="1"/>
          </p:nvPr>
        </p:nvSpPr>
        <p:spPr/>
        <p:txBody>
          <a:bodyPr/>
          <a:lstStyle/>
          <a:p>
            <a:endParaRPr lang="en-GB"/>
          </a:p>
        </p:txBody>
      </p:sp>
    </p:spTree>
    <p:extLst>
      <p:ext uri="{BB962C8B-B14F-4D97-AF65-F5344CB8AC3E}">
        <p14:creationId xmlns:p14="http://schemas.microsoft.com/office/powerpoint/2010/main" val="11884416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tevegallik.org/sites/histologyolm.stevegallik.org/images/heartwall.g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19537" y="548680"/>
            <a:ext cx="8202187" cy="590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343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Tachycardia – Broad Complex</a:t>
            </a:r>
            <a:endParaRPr lang="en-GB" dirty="0"/>
          </a:p>
        </p:txBody>
      </p:sp>
      <p:graphicFrame>
        <p:nvGraphicFramePr>
          <p:cNvPr id="5" name="Table 4"/>
          <p:cNvGraphicFramePr>
            <a:graphicFrameLocks noGrp="1"/>
          </p:cNvGraphicFramePr>
          <p:nvPr>
            <p:extLst/>
          </p:nvPr>
        </p:nvGraphicFramePr>
        <p:xfrm>
          <a:off x="1703512" y="1916832"/>
          <a:ext cx="8712968" cy="3256136"/>
        </p:xfrm>
        <a:graphic>
          <a:graphicData uri="http://schemas.openxmlformats.org/drawingml/2006/table">
            <a:tbl>
              <a:tblPr firstRow="1" bandRow="1">
                <a:tableStyleId>{5C22544A-7EE6-4342-B048-85BDC9FD1C3A}</a:tableStyleId>
              </a:tblPr>
              <a:tblGrid>
                <a:gridCol w="4356484"/>
                <a:gridCol w="4356484"/>
              </a:tblGrid>
              <a:tr h="615048">
                <a:tc>
                  <a:txBody>
                    <a:bodyPr/>
                    <a:lstStyle/>
                    <a:p>
                      <a:pPr algn="ctr"/>
                      <a:r>
                        <a:rPr lang="en-GB" sz="2800" dirty="0" smtClean="0"/>
                        <a:t>Regular</a:t>
                      </a:r>
                      <a:endParaRPr lang="en-GB" sz="2800" dirty="0"/>
                    </a:p>
                  </a:txBody>
                  <a:tcPr/>
                </a:tc>
                <a:tc>
                  <a:txBody>
                    <a:bodyPr/>
                    <a:lstStyle/>
                    <a:p>
                      <a:pPr algn="ctr"/>
                      <a:r>
                        <a:rPr lang="en-GB" sz="2800" dirty="0" smtClean="0"/>
                        <a:t>Irregular</a:t>
                      </a:r>
                      <a:endParaRPr lang="en-GB" sz="2800" dirty="0"/>
                    </a:p>
                  </a:txBody>
                  <a:tcPr/>
                </a:tc>
              </a:tr>
              <a:tr h="2641088">
                <a:tc>
                  <a:txBody>
                    <a:bodyPr/>
                    <a:lstStyle/>
                    <a:p>
                      <a:pPr marL="285750" indent="-285750">
                        <a:buFont typeface="Arial" panose="020B0604020202020204" pitchFamily="34" charset="0"/>
                        <a:buChar char="•"/>
                      </a:pPr>
                      <a:r>
                        <a:rPr lang="en-GB" sz="2800" b="1" dirty="0" smtClean="0"/>
                        <a:t>Ventricular</a:t>
                      </a:r>
                      <a:r>
                        <a:rPr lang="en-GB" sz="2800" b="1" baseline="0" dirty="0" smtClean="0"/>
                        <a:t> tachycardia</a:t>
                      </a:r>
                    </a:p>
                  </a:txBody>
                  <a:tcPr/>
                </a:tc>
                <a:tc>
                  <a:txBody>
                    <a:bodyPr/>
                    <a:lstStyle/>
                    <a:p>
                      <a:pPr marL="285750" indent="-285750">
                        <a:buFont typeface="Arial" panose="020B0604020202020204" pitchFamily="34" charset="0"/>
                        <a:buChar char="•"/>
                      </a:pPr>
                      <a:r>
                        <a:rPr lang="en-GB" sz="2800" b="1" dirty="0" smtClean="0"/>
                        <a:t>Ventricular</a:t>
                      </a:r>
                      <a:r>
                        <a:rPr lang="en-GB" sz="2800" b="1" baseline="0" dirty="0" smtClean="0"/>
                        <a:t> fibrillation</a:t>
                      </a:r>
                    </a:p>
                    <a:p>
                      <a:pPr marL="285750" indent="-285750">
                        <a:buFont typeface="Arial" panose="020B0604020202020204" pitchFamily="34" charset="0"/>
                        <a:buChar char="•"/>
                      </a:pPr>
                      <a:r>
                        <a:rPr lang="en-GB" sz="2800" b="1" baseline="0" dirty="0" smtClean="0"/>
                        <a:t>Polymorphic VT (</a:t>
                      </a:r>
                      <a:r>
                        <a:rPr lang="en-GB" sz="2800" b="1" baseline="0" dirty="0" err="1" smtClean="0"/>
                        <a:t>Torsades</a:t>
                      </a:r>
                      <a:r>
                        <a:rPr lang="en-GB" sz="2800" b="1" baseline="0" dirty="0" smtClean="0"/>
                        <a:t> de Pointes)</a:t>
                      </a:r>
                    </a:p>
                    <a:p>
                      <a:pPr marL="0" indent="0">
                        <a:buFont typeface="Arial" panose="020B0604020202020204" pitchFamily="34" charset="0"/>
                        <a:buNone/>
                      </a:pPr>
                      <a:endParaRPr lang="en-GB" sz="2800" dirty="0"/>
                    </a:p>
                  </a:txBody>
                  <a:tcPr/>
                </a:tc>
              </a:tr>
            </a:tbl>
          </a:graphicData>
        </a:graphic>
      </p:graphicFrame>
    </p:spTree>
    <p:extLst>
      <p:ext uri="{BB962C8B-B14F-4D97-AF65-F5344CB8AC3E}">
        <p14:creationId xmlns:p14="http://schemas.microsoft.com/office/powerpoint/2010/main" val="18940904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67452" y="1385392"/>
            <a:ext cx="9078046" cy="547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dirty="0" smtClean="0"/>
              <a:t>Ventricular Tachycardia</a:t>
            </a:r>
            <a:endParaRPr lang="en-GB" dirty="0"/>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12322279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57028" y="1809750"/>
            <a:ext cx="8948638" cy="504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6"/>
          <p:cNvSpPr>
            <a:spLocks noGrp="1"/>
          </p:cNvSpPr>
          <p:nvPr>
            <p:ph type="title"/>
          </p:nvPr>
        </p:nvSpPr>
        <p:spPr/>
        <p:txBody>
          <a:bodyPr/>
          <a:lstStyle/>
          <a:p>
            <a:r>
              <a:rPr lang="en-GB" dirty="0" smtClean="0"/>
              <a:t>Ventricular Tachycardia -&gt; VF</a:t>
            </a:r>
            <a:endParaRPr lang="en-GB" dirty="0"/>
          </a:p>
        </p:txBody>
      </p:sp>
      <p:sp>
        <p:nvSpPr>
          <p:cNvPr id="8" name="Content Placeholder 7"/>
          <p:cNvSpPr>
            <a:spLocks noGrp="1"/>
          </p:cNvSpPr>
          <p:nvPr>
            <p:ph idx="1"/>
          </p:nvPr>
        </p:nvSpPr>
        <p:spPr/>
        <p:txBody>
          <a:bodyPr/>
          <a:lstStyle/>
          <a:p>
            <a:endParaRPr lang="en-GB" dirty="0"/>
          </a:p>
        </p:txBody>
      </p:sp>
    </p:spTree>
    <p:extLst>
      <p:ext uri="{BB962C8B-B14F-4D97-AF65-F5344CB8AC3E}">
        <p14:creationId xmlns:p14="http://schemas.microsoft.com/office/powerpoint/2010/main" val="2916125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555998" y="116633"/>
            <a:ext cx="9114506" cy="6741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03965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smtClean="0"/>
              <a:t>Ischaemic Heart Disease</a:t>
            </a:r>
            <a:endParaRPr lang="en-GB" dirty="0"/>
          </a:p>
        </p:txBody>
      </p:sp>
      <p:sp>
        <p:nvSpPr>
          <p:cNvPr id="6" name="Subtitle 5"/>
          <p:cNvSpPr>
            <a:spLocks noGrp="1"/>
          </p:cNvSpPr>
          <p:nvPr>
            <p:ph type="subTitle" idx="1"/>
          </p:nvPr>
        </p:nvSpPr>
        <p:spPr/>
        <p:txBody>
          <a:bodyPr/>
          <a:lstStyle/>
          <a:p>
            <a:endParaRPr lang="en-GB"/>
          </a:p>
        </p:txBody>
      </p:sp>
    </p:spTree>
    <p:extLst>
      <p:ext uri="{BB962C8B-B14F-4D97-AF65-F5344CB8AC3E}">
        <p14:creationId xmlns:p14="http://schemas.microsoft.com/office/powerpoint/2010/main" val="21470878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http://36.media.tumblr.com/463676068af98970dabec6f330bd7164/tumblr_n6lsvym6Lt1rsdqvqo1_1280.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874962" y="116632"/>
            <a:ext cx="8469188" cy="6656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72533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Stable Angina</a:t>
            </a:r>
            <a:endParaRPr lang="en-GB" dirty="0"/>
          </a:p>
        </p:txBody>
      </p:sp>
      <p:sp>
        <p:nvSpPr>
          <p:cNvPr id="3" name="Content Placeholder 2"/>
          <p:cNvSpPr>
            <a:spLocks noGrp="1"/>
          </p:cNvSpPr>
          <p:nvPr>
            <p:ph sz="half" idx="1"/>
          </p:nvPr>
        </p:nvSpPr>
        <p:spPr>
          <a:xfrm>
            <a:off x="1981200" y="1600200"/>
            <a:ext cx="4038600" cy="4800600"/>
          </a:xfrm>
        </p:spPr>
        <p:txBody>
          <a:bodyPr>
            <a:normAutofit lnSpcReduction="10000"/>
          </a:bodyPr>
          <a:lstStyle/>
          <a:p>
            <a:pPr marL="0" indent="0">
              <a:buNone/>
            </a:pPr>
            <a:r>
              <a:rPr lang="en-GB" dirty="0" smtClean="0"/>
              <a:t>PATH</a:t>
            </a:r>
          </a:p>
          <a:p>
            <a:r>
              <a:rPr lang="en-GB" dirty="0" smtClean="0"/>
              <a:t>Atherosclerosis -&gt; coronary stenosis -&gt; ischaemia</a:t>
            </a:r>
          </a:p>
          <a:p>
            <a:r>
              <a:rPr lang="en-GB" dirty="0" smtClean="0"/>
              <a:t>RF!</a:t>
            </a:r>
          </a:p>
          <a:p>
            <a:pPr marL="0" indent="0">
              <a:buNone/>
            </a:pPr>
            <a:endParaRPr lang="en-GB" dirty="0"/>
          </a:p>
          <a:p>
            <a:pPr marL="0" indent="0">
              <a:buNone/>
            </a:pPr>
            <a:r>
              <a:rPr lang="en-GB" dirty="0" smtClean="0"/>
              <a:t>PREC</a:t>
            </a:r>
          </a:p>
          <a:p>
            <a:r>
              <a:rPr lang="en-GB" dirty="0" smtClean="0"/>
              <a:t>Emotion</a:t>
            </a:r>
          </a:p>
          <a:p>
            <a:r>
              <a:rPr lang="en-GB" dirty="0" smtClean="0"/>
              <a:t>Cold</a:t>
            </a:r>
          </a:p>
          <a:p>
            <a:r>
              <a:rPr lang="en-GB" dirty="0" smtClean="0"/>
              <a:t>Heavy Meals</a:t>
            </a:r>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p:txBody>
      </p:sp>
      <p:sp>
        <p:nvSpPr>
          <p:cNvPr id="4" name="Content Placeholder 3"/>
          <p:cNvSpPr>
            <a:spLocks noGrp="1"/>
          </p:cNvSpPr>
          <p:nvPr>
            <p:ph sz="half" idx="2"/>
          </p:nvPr>
        </p:nvSpPr>
        <p:spPr>
          <a:xfrm>
            <a:off x="6172200" y="1600200"/>
            <a:ext cx="4038600" cy="5124450"/>
          </a:xfrm>
        </p:spPr>
        <p:txBody>
          <a:bodyPr>
            <a:normAutofit lnSpcReduction="10000"/>
          </a:bodyPr>
          <a:lstStyle/>
          <a:p>
            <a:pPr marL="0" indent="0">
              <a:buNone/>
            </a:pPr>
            <a:r>
              <a:rPr lang="en-GB" b="1" dirty="0"/>
              <a:t>Angina Chest Pain</a:t>
            </a:r>
          </a:p>
          <a:p>
            <a:pPr marL="514350" indent="-514350">
              <a:buFont typeface="+mj-lt"/>
              <a:buAutoNum type="arabicPeriod"/>
            </a:pPr>
            <a:r>
              <a:rPr lang="en-GB" dirty="0"/>
              <a:t>Constricting discomfort in front of chest, neck, shoulders, jaw or arms</a:t>
            </a:r>
          </a:p>
          <a:p>
            <a:pPr marL="514350" indent="-514350">
              <a:buFont typeface="+mj-lt"/>
              <a:buAutoNum type="arabicPeriod"/>
            </a:pPr>
            <a:r>
              <a:rPr lang="en-GB" dirty="0"/>
              <a:t>Precipitated by physical exertion</a:t>
            </a:r>
          </a:p>
          <a:p>
            <a:pPr marL="514350" indent="-514350">
              <a:buFont typeface="+mj-lt"/>
              <a:buAutoNum type="arabicPeriod"/>
            </a:pPr>
            <a:r>
              <a:rPr lang="en-GB" dirty="0"/>
              <a:t>Relieved by rest or GTN within 5 minutes</a:t>
            </a:r>
          </a:p>
          <a:p>
            <a:pPr marL="0" indent="0">
              <a:buNone/>
            </a:pPr>
            <a:endParaRPr lang="en-GB" dirty="0"/>
          </a:p>
        </p:txBody>
      </p:sp>
    </p:spTree>
    <p:extLst>
      <p:ext uri="{BB962C8B-B14F-4D97-AF65-F5344CB8AC3E}">
        <p14:creationId xmlns:p14="http://schemas.microsoft.com/office/powerpoint/2010/main" val="5508857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1224</Words>
  <Application>Microsoft Macintosh PowerPoint</Application>
  <PresentationFormat>Widescreen</PresentationFormat>
  <Paragraphs>202</Paragraphs>
  <Slides>21</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Calibri</vt:lpstr>
      <vt:lpstr>Calibri Light</vt:lpstr>
      <vt:lpstr>Arial</vt:lpstr>
      <vt:lpstr>Office Theme</vt:lpstr>
      <vt:lpstr>PowerPoint Presentation</vt:lpstr>
      <vt:lpstr>PowerPoint Presentation</vt:lpstr>
      <vt:lpstr>Tachycardia – Broad Complex</vt:lpstr>
      <vt:lpstr>Ventricular Tachycardia</vt:lpstr>
      <vt:lpstr>Ventricular Tachycardia -&gt; VF</vt:lpstr>
      <vt:lpstr>PowerPoint Presentation</vt:lpstr>
      <vt:lpstr>Ischaemic Heart Disease</vt:lpstr>
      <vt:lpstr>PowerPoint Presentation</vt:lpstr>
      <vt:lpstr>Stable Angina</vt:lpstr>
      <vt:lpstr>Stable Angina</vt:lpstr>
      <vt:lpstr>Acute Coronary Syndromes</vt:lpstr>
      <vt:lpstr>ECG MI</vt:lpstr>
      <vt:lpstr>Inferior STEMI</vt:lpstr>
      <vt:lpstr>Anterior STEMI</vt:lpstr>
      <vt:lpstr>Lateral STEMI</vt:lpstr>
      <vt:lpstr>Management</vt:lpstr>
      <vt:lpstr>Management</vt:lpstr>
      <vt:lpstr>Subsequent Management</vt:lpstr>
      <vt:lpstr>Complications</vt:lpstr>
      <vt:lpstr>Pericarditis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Bara Kubanova</dc:creator>
  <cp:lastModifiedBy>Bara Kubanova</cp:lastModifiedBy>
  <cp:revision>3</cp:revision>
  <dcterms:created xsi:type="dcterms:W3CDTF">2017-03-12T09:32:13Z</dcterms:created>
  <dcterms:modified xsi:type="dcterms:W3CDTF">2017-03-12T09:38:17Z</dcterms:modified>
</cp:coreProperties>
</file>