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81"/>
  </p:normalViewPr>
  <p:slideViewPr>
    <p:cSldViewPr snapToGrid="0" snapToObjects="1">
      <p:cViewPr varScale="1">
        <p:scale>
          <a:sx n="97" d="100"/>
          <a:sy n="97" d="100"/>
        </p:scale>
        <p:origin x="208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781D4-2061-F44F-ACFA-D1C693A38101}" type="datetimeFigureOut">
              <a:rPr lang="en-US" smtClean="0"/>
              <a:t>3/12/17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CF648-5E75-7044-B35C-C3E990E3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5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Pic = Pericarditis = concave ST elevation</a:t>
            </a:r>
            <a:r>
              <a:rPr lang="en-GB" baseline="0" dirty="0" smtClean="0"/>
              <a:t> + PR depression</a:t>
            </a:r>
            <a:r>
              <a:rPr lang="en-GB" dirty="0" smtClean="0"/>
              <a:t> V5-6/I/II/III/AVF, reciprocal changes in AVR, </a:t>
            </a:r>
            <a:r>
              <a:rPr lang="en-GB" dirty="0" err="1" smtClean="0"/>
              <a:t>spodick’s</a:t>
            </a:r>
            <a:r>
              <a:rPr lang="en-GB" dirty="0" smtClean="0"/>
              <a:t> sign +</a:t>
            </a:r>
            <a:r>
              <a:rPr lang="en-GB" dirty="0" err="1" smtClean="0"/>
              <a:t>ve</a:t>
            </a:r>
            <a:r>
              <a:rPr lang="en-GB" dirty="0" smtClean="0"/>
              <a:t> (II/AVF/V4-6)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FD4D-3A06-4890-94AF-187B2CC3D30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438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FBC, U&amp;E, TFT, LFT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133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283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3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938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080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72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FBC, U&amp;E, TFT, LFT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964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907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FBC, U&amp;E, TFT, LFT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528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7EB9-37A6-EA4B-8860-56FA459A9BB8}" type="datetimeFigureOut">
              <a:rPr lang="en-US" smtClean="0"/>
              <a:t>3/12/17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69C1-6BF5-1E4A-BAC9-84828BC88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7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7EB9-37A6-EA4B-8860-56FA459A9BB8}" type="datetimeFigureOut">
              <a:rPr lang="en-US" smtClean="0"/>
              <a:t>3/12/17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69C1-6BF5-1E4A-BAC9-84828BC88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04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7EB9-37A6-EA4B-8860-56FA459A9BB8}" type="datetimeFigureOut">
              <a:rPr lang="en-US" smtClean="0"/>
              <a:t>3/12/17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69C1-6BF5-1E4A-BAC9-84828BC88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3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7EB9-37A6-EA4B-8860-56FA459A9BB8}" type="datetimeFigureOut">
              <a:rPr lang="en-US" smtClean="0"/>
              <a:t>3/12/17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69C1-6BF5-1E4A-BAC9-84828BC88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2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7EB9-37A6-EA4B-8860-56FA459A9BB8}" type="datetimeFigureOut">
              <a:rPr lang="en-US" smtClean="0"/>
              <a:t>3/12/17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69C1-6BF5-1E4A-BAC9-84828BC88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84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7EB9-37A6-EA4B-8860-56FA459A9BB8}" type="datetimeFigureOut">
              <a:rPr lang="en-US" smtClean="0"/>
              <a:t>3/12/17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69C1-6BF5-1E4A-BAC9-84828BC88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9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7EB9-37A6-EA4B-8860-56FA459A9BB8}" type="datetimeFigureOut">
              <a:rPr lang="en-US" smtClean="0"/>
              <a:t>3/12/17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69C1-6BF5-1E4A-BAC9-84828BC88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88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7EB9-37A6-EA4B-8860-56FA459A9BB8}" type="datetimeFigureOut">
              <a:rPr lang="en-US" smtClean="0"/>
              <a:t>3/12/17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69C1-6BF5-1E4A-BAC9-84828BC88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57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7EB9-37A6-EA4B-8860-56FA459A9BB8}" type="datetimeFigureOut">
              <a:rPr lang="en-US" smtClean="0"/>
              <a:t>3/12/17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69C1-6BF5-1E4A-BAC9-84828BC88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03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7EB9-37A6-EA4B-8860-56FA459A9BB8}" type="datetimeFigureOut">
              <a:rPr lang="en-US" smtClean="0"/>
              <a:t>3/12/17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69C1-6BF5-1E4A-BAC9-84828BC88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7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7EB9-37A6-EA4B-8860-56FA459A9BB8}" type="datetimeFigureOut">
              <a:rPr lang="en-US" smtClean="0"/>
              <a:t>3/12/17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69C1-6BF5-1E4A-BAC9-84828BC88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1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E7EB9-37A6-EA4B-8860-56FA459A9BB8}" type="datetimeFigureOut">
              <a:rPr lang="en-US" smtClean="0"/>
              <a:t>3/12/17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369C1-6BF5-1E4A-BAC9-84828BC88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2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tiff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Acute Pericarditis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0"/>
            <a:ext cx="4038600" cy="49911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smtClean="0"/>
              <a:t>AE</a:t>
            </a:r>
            <a:endParaRPr lang="en-GB" dirty="0"/>
          </a:p>
          <a:p>
            <a:r>
              <a:rPr lang="en-GB" dirty="0" smtClean="0"/>
              <a:t>Idiopathic</a:t>
            </a:r>
          </a:p>
          <a:p>
            <a:r>
              <a:rPr lang="en-GB" dirty="0" smtClean="0"/>
              <a:t>Virus </a:t>
            </a:r>
            <a:r>
              <a:rPr lang="en-GB" dirty="0"/>
              <a:t>(</a:t>
            </a:r>
            <a:r>
              <a:rPr lang="en-GB" dirty="0" err="1"/>
              <a:t>coxsackie</a:t>
            </a:r>
            <a:r>
              <a:rPr lang="en-GB" dirty="0"/>
              <a:t>, flu, EBV, </a:t>
            </a:r>
            <a:r>
              <a:rPr lang="en-GB" dirty="0" smtClean="0"/>
              <a:t>mumps)</a:t>
            </a:r>
          </a:p>
          <a:p>
            <a:r>
              <a:rPr lang="en-GB" dirty="0" smtClean="0"/>
              <a:t>Bacteria </a:t>
            </a:r>
            <a:r>
              <a:rPr lang="en-GB" dirty="0"/>
              <a:t>(pneumonia, rheumatic fever, TB, staph, </a:t>
            </a:r>
            <a:r>
              <a:rPr lang="en-GB" dirty="0" smtClean="0"/>
              <a:t>strep)</a:t>
            </a:r>
          </a:p>
          <a:p>
            <a:r>
              <a:rPr lang="en-GB" dirty="0" smtClean="0"/>
              <a:t>Post-MI </a:t>
            </a:r>
            <a:r>
              <a:rPr lang="en-GB" dirty="0"/>
              <a:t>/ </a:t>
            </a:r>
            <a:r>
              <a:rPr lang="en-GB" dirty="0" smtClean="0"/>
              <a:t>Dressler’s</a:t>
            </a:r>
          </a:p>
          <a:p>
            <a:r>
              <a:rPr lang="en-GB" dirty="0" smtClean="0"/>
              <a:t>AUI </a:t>
            </a:r>
            <a:r>
              <a:rPr lang="en-GB" dirty="0"/>
              <a:t>(SLE, RA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PRES</a:t>
            </a:r>
            <a:endParaRPr lang="en-GB" dirty="0"/>
          </a:p>
          <a:p>
            <a:r>
              <a:rPr lang="en-GB" b="1" dirty="0" smtClean="0"/>
              <a:t>Central </a:t>
            </a:r>
            <a:r>
              <a:rPr lang="en-GB" b="1" dirty="0"/>
              <a:t>Chest Pain </a:t>
            </a:r>
            <a:r>
              <a:rPr lang="en-GB" dirty="0"/>
              <a:t>(worse on inspiration or lying flat, relief by sitting </a:t>
            </a:r>
            <a:r>
              <a:rPr lang="en-GB" dirty="0" smtClean="0"/>
              <a:t>forward)</a:t>
            </a:r>
          </a:p>
          <a:p>
            <a:r>
              <a:rPr lang="en-GB" dirty="0" smtClean="0"/>
              <a:t>Fever</a:t>
            </a:r>
            <a:r>
              <a:rPr lang="en-GB" dirty="0"/>
              <a:t>, SOB</a:t>
            </a:r>
          </a:p>
          <a:p>
            <a:r>
              <a:rPr lang="en-GB" dirty="0" smtClean="0"/>
              <a:t>Pericardial </a:t>
            </a:r>
            <a:r>
              <a:rPr lang="en-GB" dirty="0"/>
              <a:t>Rub, </a:t>
            </a:r>
            <a:r>
              <a:rPr lang="en-GB" dirty="0" err="1"/>
              <a:t>Tachypnoea</a:t>
            </a:r>
            <a:r>
              <a:rPr lang="en-GB" dirty="0"/>
              <a:t>, </a:t>
            </a:r>
            <a:r>
              <a:rPr lang="en-GB" dirty="0" err="1" smtClean="0"/>
              <a:t>Tachyardia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038600" cy="5257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INV</a:t>
            </a:r>
          </a:p>
          <a:p>
            <a:r>
              <a:rPr lang="en-GB" dirty="0"/>
              <a:t>Bloods </a:t>
            </a:r>
            <a:r>
              <a:rPr lang="en-GB" dirty="0" smtClean="0"/>
              <a:t>(troponin, </a:t>
            </a:r>
            <a:r>
              <a:rPr lang="en-GB" dirty="0"/>
              <a:t>FBC, U&amp;E, viral serology, </a:t>
            </a:r>
            <a:r>
              <a:rPr lang="en-GB" dirty="0" smtClean="0"/>
              <a:t>cultures)</a:t>
            </a:r>
          </a:p>
          <a:p>
            <a:r>
              <a:rPr lang="en-GB" dirty="0" smtClean="0"/>
              <a:t>CXR </a:t>
            </a:r>
            <a:r>
              <a:rPr lang="en-GB" dirty="0"/>
              <a:t>(cardiomegaly = pericardial </a:t>
            </a:r>
            <a:r>
              <a:rPr lang="en-GB" dirty="0" smtClean="0"/>
              <a:t>effusion)</a:t>
            </a:r>
          </a:p>
          <a:p>
            <a:r>
              <a:rPr lang="en-GB" dirty="0" smtClean="0"/>
              <a:t>Echo </a:t>
            </a:r>
            <a:r>
              <a:rPr lang="en-GB" dirty="0"/>
              <a:t>(suspected pericardial effusion)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ECG </a:t>
            </a:r>
            <a:r>
              <a:rPr lang="en-GB" dirty="0"/>
              <a:t>Features</a:t>
            </a:r>
          </a:p>
          <a:p>
            <a:r>
              <a:rPr lang="en-GB" b="1" dirty="0"/>
              <a:t>ST elevation </a:t>
            </a:r>
            <a:r>
              <a:rPr lang="en-GB" dirty="0"/>
              <a:t>(concave, widespread = I/II/III/AVF/AVL/V2-6)</a:t>
            </a:r>
          </a:p>
          <a:p>
            <a:r>
              <a:rPr lang="en-GB" b="1" dirty="0"/>
              <a:t>PR depression</a:t>
            </a:r>
          </a:p>
          <a:p>
            <a:r>
              <a:rPr lang="en-GB" b="1" dirty="0"/>
              <a:t>Sinus Tachycardia</a:t>
            </a:r>
          </a:p>
          <a:p>
            <a:r>
              <a:rPr lang="en-GB" dirty="0"/>
              <a:t>Reciprocal ST depression + PR elevation (AVR/V1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 smtClean="0"/>
              <a:t>Mx</a:t>
            </a:r>
            <a:endParaRPr lang="en-GB" dirty="0" smtClean="0"/>
          </a:p>
          <a:p>
            <a:r>
              <a:rPr lang="en-GB" dirty="0" smtClean="0"/>
              <a:t>Analgesia </a:t>
            </a:r>
            <a:r>
              <a:rPr lang="en-GB" dirty="0"/>
              <a:t>(e.g. Ibuprofen), Treat </a:t>
            </a:r>
            <a:r>
              <a:rPr lang="en-GB" dirty="0" smtClean="0"/>
              <a:t>Cause, Steroid/</a:t>
            </a:r>
            <a:r>
              <a:rPr lang="en-GB" dirty="0" err="1" smtClean="0"/>
              <a:t>Immunosuppresant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537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2711611" y="6343651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274638"/>
            <a:ext cx="8229600" cy="861774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000" dirty="0">
                <a:solidFill>
                  <a:schemeClr val="bg2"/>
                </a:solidFill>
              </a:rPr>
              <a:t>Heart Failure: Chest XR: </a:t>
            </a:r>
            <a:r>
              <a:rPr lang="en-US" sz="5000" b="1" dirty="0">
                <a:solidFill>
                  <a:schemeClr val="bg2"/>
                </a:solidFill>
              </a:rPr>
              <a:t>ABCDE</a:t>
            </a:r>
          </a:p>
        </p:txBody>
      </p:sp>
      <p:pic>
        <p:nvPicPr>
          <p:cNvPr id="11" name="Content Placeholder 6" descr="http://3.bp.blogspot.com/_th8h_a9bJP0/TCjGHo8aLmI/AAAAAAAAAEU/7CZwEdy0nPs/s1600/CXR+LVF.gif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30375" y="1338262"/>
            <a:ext cx="8731250" cy="5519738"/>
          </a:xfrm>
        </p:spPr>
      </p:pic>
      <p:sp>
        <p:nvSpPr>
          <p:cNvPr id="5" name="Rectangle 4"/>
          <p:cNvSpPr/>
          <p:nvPr/>
        </p:nvSpPr>
        <p:spPr>
          <a:xfrm>
            <a:off x="1730376" y="2724912"/>
            <a:ext cx="2262505" cy="7863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30376" y="3802761"/>
            <a:ext cx="2262505" cy="10951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321688" y="5063149"/>
            <a:ext cx="2262505" cy="7863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048435" y="2164080"/>
            <a:ext cx="2262505" cy="7863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048435" y="3563968"/>
            <a:ext cx="2262505" cy="7863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3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2711611" y="6343651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274638"/>
            <a:ext cx="8229600" cy="861774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000" dirty="0">
                <a:solidFill>
                  <a:schemeClr val="bg2"/>
                </a:solidFill>
              </a:rPr>
              <a:t>Heart Failure: Treatment</a:t>
            </a:r>
            <a:endParaRPr lang="en-US" sz="5000" b="1" dirty="0">
              <a:solidFill>
                <a:schemeClr val="bg2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/>
          <a:lstStyle/>
          <a:p>
            <a:r>
              <a:rPr lang="en-GB" altLang="en-US" sz="2600" dirty="0">
                <a:latin typeface="Helvetica" charset="0"/>
                <a:ea typeface="Helvetica" charset="0"/>
                <a:cs typeface="Helvetica" charset="0"/>
              </a:rPr>
              <a:t>Diuretics</a:t>
            </a:r>
          </a:p>
          <a:p>
            <a:r>
              <a:rPr lang="en-GB" altLang="en-US" sz="2600" b="1" dirty="0">
                <a:latin typeface="Helvetica" charset="0"/>
                <a:ea typeface="Helvetica" charset="0"/>
                <a:cs typeface="Helvetica" charset="0"/>
              </a:rPr>
              <a:t>ACE-I</a:t>
            </a:r>
            <a:r>
              <a:rPr lang="en-GB" altLang="en-US" sz="2600" dirty="0">
                <a:latin typeface="Helvetica" charset="0"/>
                <a:ea typeface="Helvetica" charset="0"/>
                <a:cs typeface="Helvetica" charset="0"/>
              </a:rPr>
              <a:t> / </a:t>
            </a:r>
            <a:r>
              <a:rPr lang="en-GB" altLang="en-US" sz="2600" b="1" dirty="0">
                <a:latin typeface="Helvetica" charset="0"/>
                <a:ea typeface="Helvetica" charset="0"/>
                <a:cs typeface="Helvetica" charset="0"/>
              </a:rPr>
              <a:t>ARB</a:t>
            </a:r>
            <a:r>
              <a:rPr lang="en-GB" altLang="en-US" sz="2600" dirty="0">
                <a:latin typeface="Helvetica" charset="0"/>
                <a:ea typeface="Helvetica" charset="0"/>
                <a:cs typeface="Helvetica" charset="0"/>
              </a:rPr>
              <a:t> </a:t>
            </a:r>
          </a:p>
          <a:p>
            <a:r>
              <a:rPr lang="en-GB" altLang="en-US" sz="2600" b="1" dirty="0">
                <a:latin typeface="Helvetica" charset="0"/>
                <a:ea typeface="Helvetica" charset="0"/>
                <a:cs typeface="Helvetica" charset="0"/>
              </a:rPr>
              <a:t>B-Blocker </a:t>
            </a:r>
            <a:endParaRPr lang="en-GB" altLang="en-US" sz="2600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GB" altLang="en-US" sz="2600" dirty="0">
                <a:latin typeface="Helvetica" charset="0"/>
                <a:ea typeface="Helvetica" charset="0"/>
                <a:cs typeface="Helvetica" charset="0"/>
              </a:rPr>
              <a:t>Spironolactone</a:t>
            </a:r>
          </a:p>
          <a:p>
            <a:r>
              <a:rPr lang="en-GB" altLang="en-US" sz="2600" dirty="0">
                <a:latin typeface="Helvetica" charset="0"/>
                <a:ea typeface="Helvetica" charset="0"/>
                <a:cs typeface="Helvetica" charset="0"/>
              </a:rPr>
              <a:t>Digoxin</a:t>
            </a:r>
          </a:p>
          <a:p>
            <a:r>
              <a:rPr lang="en-GB" altLang="en-US" sz="2600" dirty="0">
                <a:latin typeface="Helvetica" charset="0"/>
                <a:ea typeface="Helvetica" charset="0"/>
                <a:cs typeface="Helvetica" charset="0"/>
              </a:rPr>
              <a:t>Vasodilators – Hydralazine &amp; Isosorbide </a:t>
            </a:r>
            <a:r>
              <a:rPr lang="en-GB" altLang="en-US" sz="2600" dirty="0" err="1">
                <a:latin typeface="Helvetica" charset="0"/>
                <a:ea typeface="Helvetica" charset="0"/>
                <a:cs typeface="Helvetica" charset="0"/>
              </a:rPr>
              <a:t>Dinitrate</a:t>
            </a:r>
            <a:endParaRPr lang="en-GB" altLang="en-US" sz="2600" dirty="0">
              <a:latin typeface="Helvetica" charset="0"/>
              <a:ea typeface="Helvetica" charset="0"/>
              <a:cs typeface="Helvetica" charset="0"/>
            </a:endParaRPr>
          </a:p>
          <a:p>
            <a:endParaRPr lang="en-GB" altLang="en-US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12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2711611" y="6343651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274638"/>
            <a:ext cx="8229600" cy="861774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000" dirty="0">
                <a:solidFill>
                  <a:schemeClr val="bg2"/>
                </a:solidFill>
              </a:rPr>
              <a:t>Heart Failure: Acute Treatment</a:t>
            </a:r>
            <a:endParaRPr lang="en-US" sz="5000" b="1" dirty="0">
              <a:solidFill>
                <a:schemeClr val="bg2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/>
          <a:lstStyle/>
          <a:p>
            <a:r>
              <a:rPr lang="en-GB" altLang="en-US" sz="2600" dirty="0">
                <a:latin typeface="Helvetica" charset="0"/>
                <a:ea typeface="Helvetica" charset="0"/>
                <a:cs typeface="Helvetica" charset="0"/>
              </a:rPr>
              <a:t>Oxygen</a:t>
            </a:r>
          </a:p>
          <a:p>
            <a:r>
              <a:rPr lang="en-GB" altLang="en-US" sz="2600" dirty="0">
                <a:latin typeface="Helvetica" charset="0"/>
                <a:ea typeface="Helvetica" charset="0"/>
                <a:cs typeface="Helvetica" charset="0"/>
              </a:rPr>
              <a:t>Diamorphine IV</a:t>
            </a:r>
          </a:p>
          <a:p>
            <a:r>
              <a:rPr lang="en-GB" altLang="en-US" sz="2600" dirty="0">
                <a:latin typeface="Helvetica" charset="0"/>
                <a:ea typeface="Helvetica" charset="0"/>
                <a:cs typeface="Helvetica" charset="0"/>
              </a:rPr>
              <a:t>Furosemide IV</a:t>
            </a:r>
          </a:p>
          <a:p>
            <a:r>
              <a:rPr lang="en-GB" altLang="en-US" sz="2600" dirty="0">
                <a:latin typeface="Helvetica" charset="0"/>
                <a:ea typeface="Helvetica" charset="0"/>
                <a:cs typeface="Helvetica" charset="0"/>
              </a:rPr>
              <a:t>GTN spray</a:t>
            </a:r>
          </a:p>
          <a:p>
            <a:r>
              <a:rPr lang="en-GB" altLang="en-US" sz="2600" dirty="0">
                <a:latin typeface="Helvetica" charset="0"/>
                <a:ea typeface="Helvetica" charset="0"/>
                <a:cs typeface="Helvetica" charset="0"/>
              </a:rPr>
              <a:t>If systolic BP &gt;100mmHg IV nitrate</a:t>
            </a:r>
          </a:p>
        </p:txBody>
      </p:sp>
    </p:spTree>
    <p:extLst>
      <p:ext uri="{BB962C8B-B14F-4D97-AF65-F5344CB8AC3E}">
        <p14:creationId xmlns:p14="http://schemas.microsoft.com/office/powerpoint/2010/main" val="204800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78692" y="1600201"/>
            <a:ext cx="6034617" cy="4525963"/>
          </a:xfrm>
          <a:prstGeom prst="rect">
            <a:avLst/>
          </a:prstGeom>
        </p:spPr>
      </p:pic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2711611" y="6343651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dirty="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5705440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274638"/>
            <a:ext cx="8229600" cy="861774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000" dirty="0">
                <a:solidFill>
                  <a:schemeClr val="bg2"/>
                </a:solidFill>
              </a:rPr>
              <a:t>Shock!</a:t>
            </a:r>
          </a:p>
        </p:txBody>
      </p:sp>
    </p:spTree>
    <p:extLst>
      <p:ext uri="{BB962C8B-B14F-4D97-AF65-F5344CB8AC3E}">
        <p14:creationId xmlns:p14="http://schemas.microsoft.com/office/powerpoint/2010/main" val="33667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1200" y="274638"/>
            <a:ext cx="8229600" cy="861774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000" dirty="0">
                <a:solidFill>
                  <a:schemeClr val="bg2"/>
                </a:solidFill>
              </a:rPr>
              <a:t>Shock!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0656" y="1136413"/>
            <a:ext cx="80101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Circulatory failure (Systolic &lt;90)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Inadequate organ perfusion 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Types: </a:t>
            </a:r>
            <a:br>
              <a:rPr lang="en-US" sz="24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- </a:t>
            </a:r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Septic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 (SIRS + suspected infection + hypotension)</a:t>
            </a:r>
            <a:br>
              <a:rPr lang="en-US" sz="24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sz="24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- </a:t>
            </a:r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Anaphylactic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 (</a:t>
            </a:r>
            <a:r>
              <a:rPr lang="en-US" sz="2400" dirty="0" err="1">
                <a:latin typeface="Helvetica" charset="0"/>
                <a:ea typeface="Helvetica" charset="0"/>
                <a:cs typeface="Helvetica" charset="0"/>
              </a:rPr>
              <a:t>vasc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 tone, histamine, </a:t>
            </a:r>
            <a:r>
              <a:rPr lang="en-US" sz="2400" dirty="0" err="1">
                <a:latin typeface="Helvetica" charset="0"/>
                <a:ea typeface="Helvetica" charset="0"/>
                <a:cs typeface="Helvetica" charset="0"/>
              </a:rPr>
              <a:t>urticaria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2400" dirty="0" err="1">
                <a:latin typeface="Helvetica" charset="0"/>
                <a:ea typeface="Helvetica" charset="0"/>
                <a:cs typeface="Helvetica" charset="0"/>
              </a:rPr>
              <a:t>oedema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) </a:t>
            </a:r>
            <a:br>
              <a:rPr lang="en-US" sz="24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sz="24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- </a:t>
            </a:r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Cardiogenic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 (pump failure or inadequate filling)</a:t>
            </a:r>
            <a:br>
              <a:rPr lang="en-US" sz="24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sz="24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- </a:t>
            </a:r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Hypovolaemic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 (bleeding, </a:t>
            </a:r>
            <a:r>
              <a:rPr lang="en-US" sz="2400" dirty="0" err="1">
                <a:latin typeface="Helvetica" charset="0"/>
                <a:ea typeface="Helvetica" charset="0"/>
                <a:cs typeface="Helvetica" charset="0"/>
              </a:rPr>
              <a:t>diarrhoea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, ascites, pancreatitis)</a:t>
            </a:r>
            <a:br>
              <a:rPr lang="en-US" sz="24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sz="24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- </a:t>
            </a:r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Spinal 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(traumatic section, iatrogenic)</a:t>
            </a:r>
            <a:br>
              <a:rPr lang="en-US" sz="2400" dirty="0">
                <a:latin typeface="Helvetica" charset="0"/>
                <a:ea typeface="Helvetica" charset="0"/>
                <a:cs typeface="Helvetica" charset="0"/>
              </a:rPr>
            </a:b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11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2711611" y="6343651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dirty="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5705440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274638"/>
            <a:ext cx="8229600" cy="861774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000" dirty="0">
                <a:solidFill>
                  <a:schemeClr val="bg2"/>
                </a:solidFill>
              </a:rPr>
              <a:t>Shock: Clinical</a:t>
            </a:r>
          </a:p>
        </p:txBody>
      </p:sp>
      <p:sp>
        <p:nvSpPr>
          <p:cNvPr id="10" name="Content Placeholder 16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399468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Patient history vital</a:t>
            </a:r>
          </a:p>
          <a:p>
            <a:pPr eaLnBrk="1" hangingPunct="1"/>
            <a:r>
              <a:rPr lang="en-US" altLang="en-US" sz="2400" dirty="0"/>
              <a:t>Pallor/Mottled</a:t>
            </a:r>
          </a:p>
          <a:p>
            <a:pPr eaLnBrk="1" hangingPunct="1"/>
            <a:r>
              <a:rPr lang="en-US" altLang="en-US" sz="2400" dirty="0"/>
              <a:t>Rapid but weak pulse</a:t>
            </a:r>
          </a:p>
          <a:p>
            <a:pPr lvl="1" eaLnBrk="1" hangingPunct="1"/>
            <a:r>
              <a:rPr lang="en-US" altLang="en-US" sz="2000" dirty="0"/>
              <a:t>Trying to keep organs </a:t>
            </a:r>
            <a:r>
              <a:rPr lang="en-US" altLang="en-US" sz="2000" dirty="0" err="1"/>
              <a:t>purfused</a:t>
            </a:r>
            <a:endParaRPr lang="en-US" altLang="en-US" sz="2000" dirty="0"/>
          </a:p>
          <a:p>
            <a:pPr eaLnBrk="1" hangingPunct="1"/>
            <a:r>
              <a:rPr lang="en-US" altLang="en-US" sz="2400" dirty="0"/>
              <a:t>Low BP</a:t>
            </a:r>
          </a:p>
          <a:p>
            <a:pPr eaLnBrk="1" hangingPunct="1"/>
            <a:r>
              <a:rPr lang="en-US" altLang="en-US" sz="2400" dirty="0"/>
              <a:t>Decreased capillary refill time</a:t>
            </a:r>
          </a:p>
          <a:p>
            <a:pPr eaLnBrk="1" hangingPunct="1"/>
            <a:r>
              <a:rPr lang="en-US" altLang="en-US" sz="2400" dirty="0"/>
              <a:t>Chest pain/SOB, wheeze, stridor</a:t>
            </a:r>
          </a:p>
          <a:p>
            <a:pPr eaLnBrk="1" hangingPunct="1"/>
            <a:r>
              <a:rPr lang="en-US" altLang="en-US" sz="2400" dirty="0"/>
              <a:t>Confusion/ reduced GCS</a:t>
            </a:r>
          </a:p>
          <a:p>
            <a:pPr eaLnBrk="1" hangingPunct="1"/>
            <a:r>
              <a:rPr lang="en-US" altLang="en-US" sz="2400" dirty="0" err="1"/>
              <a:t>Oliguria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7091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2711611" y="6343651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dirty="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5705440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274638"/>
            <a:ext cx="8229600" cy="861774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000" dirty="0">
                <a:solidFill>
                  <a:schemeClr val="bg2"/>
                </a:solidFill>
              </a:rPr>
              <a:t>Shock: Management</a:t>
            </a:r>
          </a:p>
        </p:txBody>
      </p:sp>
      <p:sp>
        <p:nvSpPr>
          <p:cNvPr id="9" name="Content Placeholder 16"/>
          <p:cNvSpPr>
            <a:spLocks noGrp="1"/>
          </p:cNvSpPr>
          <p:nvPr>
            <p:ph idx="1"/>
          </p:nvPr>
        </p:nvSpPr>
        <p:spPr>
          <a:xfrm>
            <a:off x="1981200" y="1136413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200" dirty="0">
                <a:latin typeface="Helvetica" charset="0"/>
                <a:ea typeface="Helvetica" charset="0"/>
                <a:cs typeface="Helvetica" charset="0"/>
              </a:rPr>
              <a:t>ABC</a:t>
            </a:r>
          </a:p>
          <a:p>
            <a:pPr lvl="1" eaLnBrk="1" hangingPunct="1"/>
            <a:r>
              <a:rPr lang="en-US" altLang="en-US" sz="2200" dirty="0">
                <a:latin typeface="Helvetica" charset="0"/>
                <a:ea typeface="Helvetica" charset="0"/>
                <a:cs typeface="Helvetica" charset="0"/>
              </a:rPr>
              <a:t>Airway</a:t>
            </a:r>
          </a:p>
          <a:p>
            <a:pPr lvl="1" eaLnBrk="1" hangingPunct="1"/>
            <a:r>
              <a:rPr lang="en-US" altLang="en-US" sz="2200" dirty="0">
                <a:latin typeface="Helvetica" charset="0"/>
                <a:ea typeface="Helvetica" charset="0"/>
                <a:cs typeface="Helvetica" charset="0"/>
              </a:rPr>
              <a:t>Breathing</a:t>
            </a:r>
          </a:p>
          <a:p>
            <a:pPr lvl="2" eaLnBrk="1" hangingPunct="1"/>
            <a:r>
              <a:rPr lang="en-US" altLang="en-US" sz="2200" dirty="0">
                <a:latin typeface="Helvetica" charset="0"/>
                <a:ea typeface="Helvetica" charset="0"/>
                <a:cs typeface="Helvetica" charset="0"/>
              </a:rPr>
              <a:t>High-flow oxygen</a:t>
            </a:r>
          </a:p>
          <a:p>
            <a:pPr lvl="1" eaLnBrk="1" hangingPunct="1"/>
            <a:r>
              <a:rPr lang="en-US" altLang="en-US" sz="2200" dirty="0">
                <a:latin typeface="Helvetica" charset="0"/>
                <a:ea typeface="Helvetica" charset="0"/>
                <a:cs typeface="Helvetica" charset="0"/>
              </a:rPr>
              <a:t>Circulation</a:t>
            </a:r>
          </a:p>
          <a:p>
            <a:pPr lvl="2" eaLnBrk="1" hangingPunct="1"/>
            <a:r>
              <a:rPr lang="en-US" altLang="en-US" sz="2200" dirty="0">
                <a:latin typeface="Helvetica" charset="0"/>
                <a:ea typeface="Helvetica" charset="0"/>
                <a:cs typeface="Helvetica" charset="0"/>
              </a:rPr>
              <a:t>Lay patient flat or head down. </a:t>
            </a:r>
          </a:p>
          <a:p>
            <a:pPr lvl="2" eaLnBrk="1" hangingPunct="1"/>
            <a:r>
              <a:rPr lang="en-US" altLang="en-US" sz="2200" dirty="0">
                <a:latin typeface="Helvetica" charset="0"/>
                <a:ea typeface="Helvetica" charset="0"/>
                <a:cs typeface="Helvetica" charset="0"/>
              </a:rPr>
              <a:t>IV access</a:t>
            </a:r>
          </a:p>
          <a:p>
            <a:pPr lvl="2" eaLnBrk="1" hangingPunct="1"/>
            <a:r>
              <a:rPr lang="en-US" altLang="en-US" sz="2200" dirty="0">
                <a:latin typeface="Helvetica" charset="0"/>
                <a:ea typeface="Helvetica" charset="0"/>
                <a:cs typeface="Helvetica" charset="0"/>
              </a:rPr>
              <a:t>Fluids FAST to raise BP</a:t>
            </a:r>
          </a:p>
          <a:p>
            <a:pPr eaLnBrk="1" hangingPunct="1"/>
            <a:r>
              <a:rPr lang="en-US" altLang="en-US" sz="2200" dirty="0">
                <a:latin typeface="Helvetica" charset="0"/>
                <a:ea typeface="Helvetica" charset="0"/>
                <a:cs typeface="Helvetica" charset="0"/>
              </a:rPr>
              <a:t>Investigations</a:t>
            </a:r>
          </a:p>
          <a:p>
            <a:pPr eaLnBrk="1" hangingPunct="1"/>
            <a:r>
              <a:rPr lang="en-US" altLang="en-US" sz="2200" dirty="0">
                <a:latin typeface="Helvetica" charset="0"/>
                <a:ea typeface="Helvetica" charset="0"/>
                <a:cs typeface="Helvetica" charset="0"/>
              </a:rPr>
              <a:t>Treat the cause</a:t>
            </a:r>
          </a:p>
          <a:p>
            <a:pPr eaLnBrk="1" hangingPunct="1"/>
            <a:r>
              <a:rPr lang="en-US" altLang="en-US" sz="2200" dirty="0">
                <a:latin typeface="Helvetica" charset="0"/>
                <a:ea typeface="Helvetica" charset="0"/>
                <a:cs typeface="Helvetica" charset="0"/>
              </a:rPr>
              <a:t>Septic shock</a:t>
            </a:r>
          </a:p>
          <a:p>
            <a:pPr lvl="1" eaLnBrk="1" hangingPunct="1"/>
            <a:r>
              <a:rPr lang="en-US" altLang="en-US" sz="2200" dirty="0">
                <a:latin typeface="Helvetica" charset="0"/>
                <a:ea typeface="Helvetica" charset="0"/>
                <a:cs typeface="Helvetica" charset="0"/>
              </a:rPr>
              <a:t>Blood cultures before antibiotics</a:t>
            </a:r>
          </a:p>
        </p:txBody>
      </p:sp>
    </p:spTree>
    <p:extLst>
      <p:ext uri="{BB962C8B-B14F-4D97-AF65-F5344CB8AC3E}">
        <p14:creationId xmlns:p14="http://schemas.microsoft.com/office/powerpoint/2010/main" val="100634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1981200" y="1600200"/>
            <a:ext cx="8229600" cy="513182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dirty="0" smtClean="0"/>
              <a:t>Peripheral Arterial Disease</a:t>
            </a:r>
            <a:br>
              <a:rPr lang="en-US" altLang="en-US" dirty="0" smtClean="0"/>
            </a:br>
            <a:r>
              <a:rPr lang="en-US" altLang="en-US" dirty="0" smtClean="0"/>
              <a:t>Atherosclerotic stenosis </a:t>
            </a:r>
            <a:r>
              <a:rPr lang="en-US" altLang="en-US" dirty="0" smtClean="0">
                <a:sym typeface="Wingdings"/>
              </a:rPr>
              <a:t> </a:t>
            </a:r>
            <a:r>
              <a:rPr lang="en-US" altLang="en-US" dirty="0" smtClean="0"/>
              <a:t>RFs: Same as CAD.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 smtClean="0"/>
              <a:t>Symptoms: (Intermittent Claudication)</a:t>
            </a:r>
            <a:br>
              <a:rPr lang="en-US" altLang="en-US" dirty="0" smtClean="0"/>
            </a:br>
            <a:r>
              <a:rPr lang="en-US" altLang="en-US" dirty="0" smtClean="0"/>
              <a:t>- Cramp </a:t>
            </a:r>
            <a:r>
              <a:rPr lang="en-US" altLang="en-US" dirty="0" smtClean="0">
                <a:sym typeface="Wingdings"/>
              </a:rPr>
              <a:t></a:t>
            </a:r>
            <a:r>
              <a:rPr lang="en-US" altLang="en-US" dirty="0" smtClean="0"/>
              <a:t> site? </a:t>
            </a:r>
            <a:r>
              <a:rPr lang="en-US" altLang="en-US" dirty="0">
                <a:sym typeface="Wingdings"/>
              </a:rPr>
              <a:t>Ask about distance</a:t>
            </a:r>
            <a:r>
              <a:rPr lang="en-US" altLang="en-US" dirty="0" smtClean="0">
                <a:sym typeface="Wingdings"/>
              </a:rPr>
              <a:t>!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- Relieved by rest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dirty="0" smtClean="0"/>
              <a:t>- Burning pain at night </a:t>
            </a:r>
            <a:r>
              <a:rPr lang="en-US" altLang="en-US" dirty="0" smtClean="0">
                <a:sym typeface="Wingdings"/>
              </a:rPr>
              <a:t> relieved? </a:t>
            </a:r>
            <a:br>
              <a:rPr lang="en-US" altLang="en-US" dirty="0" smtClean="0">
                <a:sym typeface="Wingdings"/>
              </a:rPr>
            </a:br>
            <a:r>
              <a:rPr lang="en-US" altLang="en-US" dirty="0" smtClean="0">
                <a:sym typeface="Wingdings"/>
              </a:rPr>
              <a:t>- Ulceration + gangrene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dirty="0" smtClean="0">
                <a:sym typeface="Wingdings"/>
              </a:rPr>
              <a:t/>
            </a:r>
            <a:br>
              <a:rPr lang="en-US" altLang="en-US" dirty="0" smtClean="0">
                <a:sym typeface="Wingdings"/>
              </a:rPr>
            </a:br>
            <a:r>
              <a:rPr lang="en-US" altLang="en-US" dirty="0" smtClean="0">
                <a:sym typeface="Wingdings"/>
              </a:rPr>
              <a:t>Signs: </a:t>
            </a:r>
            <a:br>
              <a:rPr lang="en-US" altLang="en-US" dirty="0" smtClean="0">
                <a:sym typeface="Wingdings"/>
              </a:rPr>
            </a:br>
            <a:r>
              <a:rPr lang="en-US" altLang="en-US" dirty="0" smtClean="0">
                <a:sym typeface="Wingdings"/>
              </a:rPr>
              <a:t>- Absent pulses  - </a:t>
            </a:r>
            <a:r>
              <a:rPr lang="en-US" altLang="en-US" b="1" dirty="0" smtClean="0">
                <a:sym typeface="Wingdings"/>
              </a:rPr>
              <a:t>Punched out</a:t>
            </a:r>
            <a:r>
              <a:rPr lang="en-US" altLang="en-US" dirty="0" smtClean="0">
                <a:sym typeface="Wingdings"/>
              </a:rPr>
              <a:t> ulcers</a:t>
            </a:r>
            <a:br>
              <a:rPr lang="en-US" altLang="en-US" dirty="0" smtClean="0">
                <a:sym typeface="Wingdings"/>
              </a:rPr>
            </a:br>
            <a:r>
              <a:rPr lang="en-US" altLang="en-US" dirty="0" smtClean="0">
                <a:sym typeface="Wingdings"/>
              </a:rPr>
              <a:t>- Atrophic skin    - Prolonged cap </a:t>
            </a:r>
            <a:r>
              <a:rPr lang="en-US" altLang="en-US" dirty="0" err="1" smtClean="0">
                <a:sym typeface="Wingdings"/>
              </a:rPr>
              <a:t>refil</a:t>
            </a:r>
            <a:endParaRPr lang="en-US" altLang="en-US" dirty="0" smtClean="0">
              <a:sym typeface="Wingding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274638"/>
            <a:ext cx="8229600" cy="861774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000" dirty="0">
                <a:solidFill>
                  <a:schemeClr val="bg2"/>
                </a:solidFill>
              </a:rPr>
              <a:t>Peripheral Vascular Disease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324" y="2972388"/>
            <a:ext cx="2738277" cy="375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9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1981200" y="1600200"/>
            <a:ext cx="8229600" cy="513182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dirty="0" smtClean="0"/>
              <a:t>Investigations</a:t>
            </a:r>
            <a:br>
              <a:rPr lang="en-US" altLang="en-US" dirty="0" smtClean="0"/>
            </a:br>
            <a:r>
              <a:rPr lang="en-US" altLang="en-US" dirty="0" smtClean="0"/>
              <a:t>- Bloods: ESR/CRP, FBC, U&amp;E, Lipids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dirty="0" smtClean="0"/>
              <a:t>- ECG</a:t>
            </a:r>
            <a:br>
              <a:rPr lang="en-US" altLang="en-US" dirty="0" smtClean="0"/>
            </a:br>
            <a:r>
              <a:rPr lang="en-US" altLang="en-US" dirty="0" smtClean="0"/>
              <a:t>- </a:t>
            </a:r>
            <a:r>
              <a:rPr lang="en-US" altLang="en-US" b="1" dirty="0" smtClean="0"/>
              <a:t>ABPI</a:t>
            </a:r>
            <a:r>
              <a:rPr lang="en-US" altLang="en-US" dirty="0" smtClean="0"/>
              <a:t>: 0.5-0.9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- USS </a:t>
            </a:r>
            <a:r>
              <a:rPr lang="en-US" altLang="en-US" b="1" dirty="0" smtClean="0"/>
              <a:t>Doppler</a:t>
            </a:r>
            <a:r>
              <a:rPr lang="en-US" altLang="en-US" dirty="0" smtClean="0"/>
              <a:t> </a:t>
            </a:r>
            <a:br>
              <a:rPr lang="en-US" altLang="en-US" dirty="0" smtClean="0"/>
            </a:br>
            <a:r>
              <a:rPr lang="en-US" altLang="en-US" dirty="0" smtClean="0"/>
              <a:t>- MR </a:t>
            </a:r>
            <a:r>
              <a:rPr lang="en-US" altLang="en-US" b="1" dirty="0" smtClean="0"/>
              <a:t>Angiography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Treatment </a:t>
            </a:r>
            <a:br>
              <a:rPr lang="en-US" altLang="en-US" dirty="0" smtClean="0"/>
            </a:br>
            <a:r>
              <a:rPr lang="en-US" altLang="en-US" dirty="0" smtClean="0"/>
              <a:t>- Reduce </a:t>
            </a:r>
            <a:r>
              <a:rPr lang="en-US" altLang="en-US" b="1" dirty="0" smtClean="0"/>
              <a:t>RFs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- </a:t>
            </a:r>
            <a:r>
              <a:rPr lang="en-US" altLang="en-US" b="1" dirty="0" err="1" smtClean="0"/>
              <a:t>Clopidogrel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- Exercise </a:t>
            </a:r>
            <a:r>
              <a:rPr lang="en-US" altLang="en-US" dirty="0" err="1" smtClean="0"/>
              <a:t>programmes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- Angioplasty/Amputation if </a:t>
            </a:r>
            <a:r>
              <a:rPr lang="en-US" altLang="en-US" dirty="0" err="1" smtClean="0"/>
              <a:t>unresolving</a:t>
            </a:r>
            <a:endParaRPr lang="en-US" alt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981200" y="274638"/>
            <a:ext cx="8229600" cy="861774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000" dirty="0">
                <a:solidFill>
                  <a:schemeClr val="bg2"/>
                </a:solidFill>
              </a:rPr>
              <a:t>PAD: Management</a:t>
            </a:r>
          </a:p>
        </p:txBody>
      </p:sp>
    </p:spTree>
    <p:extLst>
      <p:ext uri="{BB962C8B-B14F-4D97-AF65-F5344CB8AC3E}">
        <p14:creationId xmlns:p14="http://schemas.microsoft.com/office/powerpoint/2010/main" val="205140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1981200" y="1600200"/>
            <a:ext cx="2633472" cy="513182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altLang="en-US" dirty="0" smtClean="0">
                <a:solidFill>
                  <a:srgbClr val="FF0000"/>
                </a:solidFill>
              </a:rPr>
              <a:t>Emergency!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altLang="en-US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altLang="en-US" u="sng" dirty="0" smtClean="0">
                <a:solidFill>
                  <a:srgbClr val="FF0000"/>
                </a:solidFill>
              </a:rPr>
              <a:t>The 6 Ps: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altLang="en-US" u="sng" dirty="0" smtClean="0">
                <a:solidFill>
                  <a:srgbClr val="FF0000"/>
                </a:solidFill>
              </a:rPr>
              <a:t/>
            </a:r>
            <a:br>
              <a:rPr lang="en-GB" altLang="en-US" u="sng" dirty="0" smtClean="0">
                <a:solidFill>
                  <a:srgbClr val="FF0000"/>
                </a:solidFill>
              </a:rPr>
            </a:br>
            <a:r>
              <a:rPr lang="en-GB" altLang="en-US" dirty="0" smtClean="0"/>
              <a:t>Pale</a:t>
            </a:r>
            <a:br>
              <a:rPr lang="en-GB" altLang="en-US" dirty="0" smtClean="0"/>
            </a:br>
            <a:r>
              <a:rPr lang="en-GB" altLang="en-US" dirty="0" smtClean="0"/>
              <a:t>Pulseless</a:t>
            </a:r>
            <a:br>
              <a:rPr lang="en-GB" altLang="en-US" dirty="0" smtClean="0"/>
            </a:br>
            <a:r>
              <a:rPr lang="en-GB" altLang="en-US" dirty="0" smtClean="0"/>
              <a:t>Painful</a:t>
            </a:r>
            <a:br>
              <a:rPr lang="en-GB" altLang="en-US" dirty="0" smtClean="0"/>
            </a:br>
            <a:r>
              <a:rPr lang="en-GB" altLang="en-US" dirty="0" smtClean="0"/>
              <a:t>Paralysed</a:t>
            </a:r>
            <a:br>
              <a:rPr lang="en-GB" altLang="en-US" dirty="0" smtClean="0"/>
            </a:br>
            <a:r>
              <a:rPr lang="en-GB" altLang="en-US" dirty="0" err="1" smtClean="0"/>
              <a:t>Paraesthetic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err="1" smtClean="0"/>
              <a:t>Perishingly</a:t>
            </a:r>
            <a:r>
              <a:rPr lang="en-GB" altLang="en-US" dirty="0" smtClean="0"/>
              <a:t> cold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en-US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274638"/>
            <a:ext cx="8229600" cy="861774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000" dirty="0">
                <a:solidFill>
                  <a:srgbClr val="FF0000"/>
                </a:solidFill>
              </a:rPr>
              <a:t>Acute</a:t>
            </a:r>
            <a:r>
              <a:rPr lang="en-US" sz="5000" dirty="0">
                <a:solidFill>
                  <a:schemeClr val="bg2"/>
                </a:solidFill>
              </a:rPr>
              <a:t> Limb </a:t>
            </a:r>
            <a:r>
              <a:rPr lang="en-US" sz="5000" dirty="0" err="1">
                <a:solidFill>
                  <a:schemeClr val="bg2"/>
                </a:solidFill>
              </a:rPr>
              <a:t>Ischaemia</a:t>
            </a:r>
            <a:endParaRPr lang="en-US" sz="5000" dirty="0">
              <a:solidFill>
                <a:schemeClr val="bg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75376" y="1600201"/>
            <a:ext cx="42245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Helvetica" charset="0"/>
                <a:ea typeface="Helvetica" charset="0"/>
                <a:cs typeface="Helvetica" charset="0"/>
              </a:rPr>
              <a:t>Management</a:t>
            </a:r>
            <a:r>
              <a:rPr lang="en-GB" sz="2400" dirty="0">
                <a:latin typeface="Helvetica" charset="0"/>
                <a:ea typeface="Helvetica" charset="0"/>
                <a:cs typeface="Helvetica" charset="0"/>
              </a:rPr>
              <a:t> </a:t>
            </a:r>
            <a:br>
              <a:rPr lang="en-GB" sz="24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GB" sz="2400" dirty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GB" sz="24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GB" sz="2400" dirty="0">
                <a:latin typeface="Helvetica" charset="0"/>
                <a:ea typeface="Helvetica" charset="0"/>
                <a:cs typeface="Helvetica" charset="0"/>
              </a:rPr>
              <a:t>- Urgent surgery/angioplasty</a:t>
            </a:r>
            <a:br>
              <a:rPr lang="en-GB" sz="24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GB" sz="2400" dirty="0">
                <a:latin typeface="Helvetica" charset="0"/>
                <a:ea typeface="Helvetica" charset="0"/>
                <a:cs typeface="Helvetica" charset="0"/>
              </a:rPr>
              <a:t>- Embolic: thrombolysis</a:t>
            </a:r>
            <a:br>
              <a:rPr lang="en-GB" sz="24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GB" sz="2400" dirty="0">
                <a:latin typeface="Helvetica" charset="0"/>
                <a:ea typeface="Helvetica" charset="0"/>
                <a:cs typeface="Helvetica" charset="0"/>
              </a:rPr>
              <a:t>- Anticoagulation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3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052737"/>
            <a:ext cx="9144000" cy="482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453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1200" y="274638"/>
            <a:ext cx="8229600" cy="861774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000" dirty="0">
                <a:solidFill>
                  <a:schemeClr val="bg2"/>
                </a:solidFill>
              </a:rPr>
              <a:t>Varicose Veins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5504688" cy="1143000"/>
          </a:xfrm>
        </p:spPr>
        <p:txBody>
          <a:bodyPr>
            <a:normAutofit fontScale="70000" lnSpcReduction="20000"/>
          </a:bodyPr>
          <a:lstStyle/>
          <a:p>
            <a:r>
              <a:rPr lang="en-GB" sz="2400" dirty="0">
                <a:latin typeface="Helvetica" charset="0"/>
                <a:ea typeface="Helvetica" charset="0"/>
                <a:cs typeface="Helvetica" charset="0"/>
              </a:rPr>
              <a:t>Tortuous dilated superficial veins. </a:t>
            </a:r>
          </a:p>
          <a:p>
            <a:r>
              <a:rPr lang="en-GB" sz="2400" dirty="0">
                <a:latin typeface="Helvetica" charset="0"/>
                <a:ea typeface="Helvetica" charset="0"/>
                <a:cs typeface="Helvetica" charset="0"/>
              </a:rPr>
              <a:t>Incompetent valves </a:t>
            </a:r>
            <a:r>
              <a:rPr lang="en-GB" sz="2400" dirty="0">
                <a:latin typeface="Helvetica" charset="0"/>
                <a:ea typeface="Helvetica" charset="0"/>
                <a:cs typeface="Helvetica" charset="0"/>
                <a:sym typeface="Wingdings"/>
              </a:rPr>
              <a:t> venous HTN. </a:t>
            </a:r>
            <a:endParaRPr lang="en-GB" sz="2400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GB" sz="2400" dirty="0">
                <a:latin typeface="Helvetica" charset="0"/>
                <a:ea typeface="Helvetica" charset="0"/>
                <a:cs typeface="Helvetica" charset="0"/>
              </a:rPr>
              <a:t>RFs: standing, obesity, pregnancy, the Pill, fam </a:t>
            </a:r>
            <a:r>
              <a:rPr lang="en-GB" sz="2400" dirty="0" err="1">
                <a:latin typeface="Helvetica" charset="0"/>
                <a:ea typeface="Helvetica" charset="0"/>
                <a:cs typeface="Helvetica" charset="0"/>
              </a:rPr>
              <a:t>hx</a:t>
            </a:r>
            <a:r>
              <a:rPr lang="en-GB" sz="2400" dirty="0">
                <a:latin typeface="Helvetica" charset="0"/>
                <a:ea typeface="Helvetica" charset="0"/>
                <a:cs typeface="Helvetica" charset="0"/>
              </a:rPr>
              <a:t> </a:t>
            </a:r>
          </a:p>
          <a:p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981200" y="3716006"/>
            <a:ext cx="3035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GB" sz="2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Symptoms: </a:t>
            </a:r>
            <a:br>
              <a:rPr lang="en-GB" sz="2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GB" sz="2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- Pain</a:t>
            </a:r>
            <a:br>
              <a:rPr lang="en-GB" sz="2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GB" sz="2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- Cramps</a:t>
            </a:r>
            <a:br>
              <a:rPr lang="en-GB" sz="2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GB" sz="2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- Tingling</a:t>
            </a:r>
            <a:br>
              <a:rPr lang="en-GB" sz="2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GB" sz="2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- Heaviness</a:t>
            </a:r>
            <a:br>
              <a:rPr lang="en-GB" sz="2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GB" sz="2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- Restless legs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7008" y="3716006"/>
            <a:ext cx="3340608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GB" sz="2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Signs: </a:t>
            </a:r>
            <a:br>
              <a:rPr lang="en-GB" sz="2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GB" sz="2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- Oedema</a:t>
            </a:r>
          </a:p>
          <a:p>
            <a:pPr lvl="0" eaLnBrk="0" hangingPunct="0">
              <a:spcBef>
                <a:spcPct val="20000"/>
              </a:spcBef>
            </a:pPr>
            <a:r>
              <a:rPr lang="en-GB" sz="2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- Eczema</a:t>
            </a:r>
            <a:br>
              <a:rPr lang="en-GB" sz="2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GB" sz="2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- Ulcers</a:t>
            </a:r>
            <a:br>
              <a:rPr lang="en-GB" sz="2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GB" sz="2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- </a:t>
            </a:r>
            <a:r>
              <a:rPr lang="en-GB" sz="2400" dirty="0" err="1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Haemosiderin</a:t>
            </a:r>
            <a:r>
              <a:rPr lang="en-GB" sz="2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GB" sz="2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GB" sz="2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- Phlebitis</a:t>
            </a:r>
            <a:br>
              <a:rPr lang="en-GB" sz="2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GB" sz="2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- </a:t>
            </a:r>
            <a:r>
              <a:rPr lang="en-GB" sz="2400" dirty="0" err="1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Lipodermatosclerosis</a:t>
            </a:r>
            <a:endParaRPr lang="en-GB" sz="2400" dirty="0">
              <a:solidFill>
                <a:prstClr val="black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888" y="2892340"/>
            <a:ext cx="3182112" cy="288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2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1200" y="274638"/>
            <a:ext cx="8229600" cy="861774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000" dirty="0">
                <a:solidFill>
                  <a:schemeClr val="bg2"/>
                </a:solidFill>
              </a:rPr>
              <a:t>Varicose Veins: Management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5888736" cy="2295144"/>
          </a:xfrm>
        </p:spPr>
        <p:txBody>
          <a:bodyPr/>
          <a:lstStyle/>
          <a:p>
            <a:r>
              <a:rPr lang="en-GB" dirty="0" smtClean="0"/>
              <a:t>Supportive: </a:t>
            </a:r>
            <a:br>
              <a:rPr lang="en-GB" dirty="0" smtClean="0"/>
            </a:br>
            <a:r>
              <a:rPr lang="en-GB" dirty="0" smtClean="0"/>
              <a:t>- Elevate legs, avoid standing</a:t>
            </a:r>
            <a:br>
              <a:rPr lang="en-GB" dirty="0" smtClean="0"/>
            </a:br>
            <a:r>
              <a:rPr lang="en-GB" dirty="0" smtClean="0"/>
              <a:t>- Support stockings</a:t>
            </a:r>
            <a:br>
              <a:rPr lang="en-GB" dirty="0" smtClean="0"/>
            </a:br>
            <a:r>
              <a:rPr lang="en-GB" dirty="0" smtClean="0"/>
              <a:t>- Lose weight </a:t>
            </a:r>
            <a:br>
              <a:rPr lang="en-GB" dirty="0" smtClean="0"/>
            </a:br>
            <a:r>
              <a:rPr lang="en-GB" dirty="0" smtClean="0"/>
              <a:t>- Regular walks 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sz="half" idx="1"/>
          </p:nvPr>
        </p:nvSpPr>
        <p:spPr>
          <a:xfrm>
            <a:off x="1981200" y="4184905"/>
            <a:ext cx="5888736" cy="2295144"/>
          </a:xfrm>
        </p:spPr>
        <p:txBody>
          <a:bodyPr/>
          <a:lstStyle/>
          <a:p>
            <a:r>
              <a:rPr lang="en-GB" dirty="0" smtClean="0"/>
              <a:t>Endovascular: </a:t>
            </a:r>
            <a:br>
              <a:rPr lang="en-GB" dirty="0" smtClean="0"/>
            </a:br>
            <a:r>
              <a:rPr lang="en-GB" dirty="0" smtClean="0"/>
              <a:t>- Radiofrequency ablation</a:t>
            </a:r>
            <a:br>
              <a:rPr lang="en-GB" dirty="0" smtClean="0"/>
            </a:br>
            <a:r>
              <a:rPr lang="en-GB" dirty="0" smtClean="0"/>
              <a:t>- Laser ablation</a:t>
            </a:r>
          </a:p>
          <a:p>
            <a:r>
              <a:rPr lang="en-GB" dirty="0" smtClean="0"/>
              <a:t>Surgery</a:t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5551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8301" y="0"/>
            <a:ext cx="6134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5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Physiological: </a:t>
            </a:r>
            <a:b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A state where the heart is unable to pump enough blood to satisfy the needs of metabolising tissues</a:t>
            </a:r>
            <a:b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</a:br>
            <a:endParaRPr lang="en-US" alt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eaLnBrk="1" hangingPunct="1"/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Clinical: </a:t>
            </a:r>
            <a:b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“</a:t>
            </a:r>
            <a:r>
              <a:rPr lang="en-GB" altLang="en-US" sz="2400" dirty="0">
                <a:latin typeface="Helvetica" charset="0"/>
                <a:ea typeface="Helvetica" charset="0"/>
                <a:cs typeface="Helvetica" charset="0"/>
              </a:rPr>
              <a:t>A symptomatic condition where </a:t>
            </a:r>
            <a:r>
              <a:rPr lang="en-GB" altLang="en-US" sz="2400" b="1" dirty="0">
                <a:latin typeface="Helvetica" charset="0"/>
                <a:ea typeface="Helvetica" charset="0"/>
                <a:cs typeface="Helvetica" charset="0"/>
              </a:rPr>
              <a:t>breathlessness</a:t>
            </a:r>
            <a:r>
              <a:rPr lang="en-GB" altLang="en-US" sz="2400" dirty="0"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GB" altLang="en-US" sz="2400" b="1" dirty="0">
                <a:latin typeface="Helvetica" charset="0"/>
                <a:ea typeface="Helvetica" charset="0"/>
                <a:cs typeface="Helvetica" charset="0"/>
              </a:rPr>
              <a:t>fluid retention </a:t>
            </a:r>
            <a:r>
              <a:rPr lang="en-GB" altLang="en-US" sz="2400" dirty="0">
                <a:latin typeface="Helvetica" charset="0"/>
                <a:ea typeface="Helvetica" charset="0"/>
                <a:cs typeface="Helvetica" charset="0"/>
              </a:rPr>
              <a:t>and </a:t>
            </a:r>
            <a:r>
              <a:rPr lang="en-GB" altLang="en-US" sz="2400" b="1" dirty="0">
                <a:latin typeface="Helvetica" charset="0"/>
                <a:ea typeface="Helvetica" charset="0"/>
                <a:cs typeface="Helvetica" charset="0"/>
              </a:rPr>
              <a:t>fatigue</a:t>
            </a:r>
            <a:r>
              <a:rPr lang="en-GB" altLang="en-US" sz="2400" dirty="0">
                <a:latin typeface="Helvetica" charset="0"/>
                <a:ea typeface="Helvetica" charset="0"/>
                <a:cs typeface="Helvetica" charset="0"/>
              </a:rPr>
              <a:t> are associated with a cardiac abnormality that reduces cardiac output”</a:t>
            </a: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</a:br>
            <a:endParaRPr lang="en-US" alt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eaLnBrk="1" hangingPunct="1"/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    Cardiac output = HR x Stroke Volume!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2711611" y="6343651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dirty="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5705440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274638"/>
            <a:ext cx="8229600" cy="861774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000" dirty="0">
                <a:solidFill>
                  <a:schemeClr val="bg2"/>
                </a:solidFill>
              </a:rPr>
              <a:t>Heart Failure</a:t>
            </a:r>
          </a:p>
        </p:txBody>
      </p:sp>
    </p:spTree>
    <p:extLst>
      <p:ext uri="{BB962C8B-B14F-4D97-AF65-F5344CB8AC3E}">
        <p14:creationId xmlns:p14="http://schemas.microsoft.com/office/powerpoint/2010/main" val="11794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6614160" y="1752600"/>
            <a:ext cx="3438144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sz="2600" u="sng" dirty="0">
                <a:latin typeface="Helvetica" charset="0"/>
                <a:ea typeface="Helvetica" charset="0"/>
                <a:cs typeface="Helvetica" charset="0"/>
              </a:rPr>
              <a:t>Weak muscle: </a:t>
            </a:r>
            <a:r>
              <a:rPr lang="en-US" altLang="en-US" sz="2600" dirty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altLang="en-US" sz="26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altLang="en-US" sz="2600" dirty="0">
                <a:latin typeface="Helvetica" charset="0"/>
                <a:ea typeface="Helvetica" charset="0"/>
                <a:cs typeface="Helvetica" charset="0"/>
              </a:rPr>
              <a:t>MI/ </a:t>
            </a:r>
            <a:r>
              <a:rPr lang="en-US" altLang="en-US" sz="2600" b="1" dirty="0">
                <a:latin typeface="Helvetica" charset="0"/>
                <a:ea typeface="Helvetica" charset="0"/>
                <a:cs typeface="Helvetica" charset="0"/>
              </a:rPr>
              <a:t>CAD</a:t>
            </a:r>
            <a:r>
              <a:rPr lang="en-US" altLang="en-US" sz="2600" dirty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altLang="en-US" sz="26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altLang="en-US" sz="2600" dirty="0">
                <a:latin typeface="Helvetica" charset="0"/>
                <a:ea typeface="Helvetica" charset="0"/>
                <a:cs typeface="Helvetica" charset="0"/>
              </a:rPr>
              <a:t>Connective tissue diseases</a:t>
            </a:r>
            <a:br>
              <a:rPr lang="en-US" altLang="en-US" sz="26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altLang="en-US" sz="2600" dirty="0">
                <a:latin typeface="Helvetica" charset="0"/>
                <a:ea typeface="Helvetica" charset="0"/>
                <a:cs typeface="Helvetica" charset="0"/>
              </a:rPr>
              <a:t>Infection</a:t>
            </a:r>
          </a:p>
          <a:p>
            <a:pPr>
              <a:spcBef>
                <a:spcPts val="0"/>
              </a:spcBef>
            </a:pPr>
            <a:endParaRPr lang="en-US" altLang="en-US" sz="26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spcBef>
                <a:spcPts val="0"/>
              </a:spcBef>
            </a:pPr>
            <a:r>
              <a:rPr lang="en-US" altLang="en-US" sz="2600" u="sng" dirty="0">
                <a:latin typeface="Helvetica" charset="0"/>
                <a:ea typeface="Helvetica" charset="0"/>
                <a:cs typeface="Helvetica" charset="0"/>
              </a:rPr>
              <a:t>Not enough filling: </a:t>
            </a:r>
            <a:r>
              <a:rPr lang="en-US" altLang="en-US" sz="2600" dirty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altLang="en-US" sz="26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altLang="en-US" sz="2600" dirty="0">
                <a:latin typeface="Helvetica" charset="0"/>
                <a:ea typeface="Helvetica" charset="0"/>
                <a:cs typeface="Helvetica" charset="0"/>
              </a:rPr>
              <a:t>Pericardial disease </a:t>
            </a:r>
            <a:br>
              <a:rPr lang="en-US" altLang="en-US" sz="26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altLang="en-US" sz="2600" b="1" dirty="0">
                <a:latin typeface="Helvetica" charset="0"/>
                <a:ea typeface="Helvetica" charset="0"/>
                <a:cs typeface="Helvetica" charset="0"/>
              </a:rPr>
              <a:t>Cardiomyopathy</a:t>
            </a:r>
            <a:r>
              <a:rPr lang="en-US" altLang="en-US" sz="2600" dirty="0">
                <a:latin typeface="Helvetica" charset="0"/>
                <a:ea typeface="Helvetica" charset="0"/>
                <a:cs typeface="Helvetica" charset="0"/>
              </a:rPr>
              <a:t> </a:t>
            </a:r>
            <a:br>
              <a:rPr lang="en-US" altLang="en-US" sz="26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altLang="en-US" sz="2600" dirty="0">
                <a:latin typeface="Helvetica" charset="0"/>
                <a:ea typeface="Helvetica" charset="0"/>
                <a:cs typeface="Helvetica" charset="0"/>
              </a:rPr>
              <a:t>Arrhythmias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2711611" y="6343651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274638"/>
            <a:ext cx="8229600" cy="861774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000" dirty="0">
                <a:solidFill>
                  <a:schemeClr val="bg2"/>
                </a:solidFill>
              </a:rPr>
              <a:t>Heart Failure: </a:t>
            </a:r>
            <a:r>
              <a:rPr lang="en-US" sz="5000" dirty="0" err="1">
                <a:solidFill>
                  <a:schemeClr val="bg2"/>
                </a:solidFill>
              </a:rPr>
              <a:t>Aetiology</a:t>
            </a:r>
            <a:endParaRPr lang="en-US" sz="5000" dirty="0">
              <a:solidFill>
                <a:schemeClr val="bg2"/>
              </a:solidFill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half" idx="1"/>
          </p:nvPr>
        </p:nvSpPr>
        <p:spPr>
          <a:xfrm>
            <a:off x="2133600" y="1752601"/>
            <a:ext cx="3438144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sz="2600" u="sng" dirty="0">
                <a:latin typeface="Helvetica" charset="0"/>
                <a:ea typeface="Helvetica" charset="0"/>
                <a:cs typeface="Helvetica" charset="0"/>
              </a:rPr>
              <a:t>Too much to pump: </a:t>
            </a:r>
            <a:r>
              <a:rPr lang="en-US" altLang="en-US" sz="2600" dirty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altLang="en-US" sz="26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altLang="en-US" sz="2600" b="1" dirty="0">
                <a:latin typeface="Helvetica" charset="0"/>
                <a:ea typeface="Helvetica" charset="0"/>
                <a:cs typeface="Helvetica" charset="0"/>
              </a:rPr>
              <a:t>Valve</a:t>
            </a:r>
            <a:r>
              <a:rPr lang="en-US" altLang="en-US" sz="2600" dirty="0">
                <a:latin typeface="Helvetica" charset="0"/>
                <a:ea typeface="Helvetica" charset="0"/>
                <a:cs typeface="Helvetica" charset="0"/>
              </a:rPr>
              <a:t> disease</a:t>
            </a:r>
            <a:br>
              <a:rPr lang="en-US" altLang="en-US" sz="26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altLang="en-US" sz="2600" dirty="0">
                <a:latin typeface="Helvetica" charset="0"/>
                <a:ea typeface="Helvetica" charset="0"/>
                <a:cs typeface="Helvetica" charset="0"/>
              </a:rPr>
              <a:t>High output state </a:t>
            </a:r>
          </a:p>
          <a:p>
            <a:pPr>
              <a:spcBef>
                <a:spcPts val="0"/>
              </a:spcBef>
            </a:pPr>
            <a:endParaRPr lang="en-US" altLang="en-US" sz="26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spcBef>
                <a:spcPts val="0"/>
              </a:spcBef>
            </a:pPr>
            <a:r>
              <a:rPr lang="en-US" altLang="en-US" sz="2600" u="sng" dirty="0">
                <a:latin typeface="Helvetica" charset="0"/>
                <a:ea typeface="Helvetica" charset="0"/>
                <a:cs typeface="Helvetica" charset="0"/>
              </a:rPr>
              <a:t>Resistance against pump: </a:t>
            </a:r>
            <a:r>
              <a:rPr lang="en-US" altLang="en-US" sz="2600" dirty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altLang="en-US" sz="26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altLang="en-US" sz="2600" b="1" dirty="0">
                <a:latin typeface="Helvetica" charset="0"/>
                <a:ea typeface="Helvetica" charset="0"/>
                <a:cs typeface="Helvetica" charset="0"/>
              </a:rPr>
              <a:t>HTN</a:t>
            </a:r>
            <a:r>
              <a:rPr lang="en-US" altLang="en-US" sz="2600" dirty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altLang="en-US" sz="26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altLang="en-US" sz="2600" dirty="0">
                <a:latin typeface="Helvetica" charset="0"/>
                <a:ea typeface="Helvetica" charset="0"/>
                <a:cs typeface="Helvetica" charset="0"/>
              </a:rPr>
              <a:t>Valve disease</a:t>
            </a:r>
          </a:p>
          <a:p>
            <a:pPr>
              <a:spcBef>
                <a:spcPts val="0"/>
              </a:spcBef>
            </a:pPr>
            <a:endParaRPr lang="en-US" altLang="en-US" sz="26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spcBef>
                <a:spcPts val="0"/>
              </a:spcBef>
            </a:pPr>
            <a:r>
              <a:rPr lang="en-US" altLang="en-US" sz="2600" dirty="0" err="1">
                <a:latin typeface="Helvetica" charset="0"/>
                <a:ea typeface="Helvetica" charset="0"/>
                <a:cs typeface="Helvetica" charset="0"/>
              </a:rPr>
              <a:t>Cor</a:t>
            </a:r>
            <a:r>
              <a:rPr lang="en-US" altLang="en-US" sz="2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600" dirty="0" err="1">
                <a:latin typeface="Helvetica" charset="0"/>
                <a:ea typeface="Helvetica" charset="0"/>
                <a:cs typeface="Helvetica" charset="0"/>
              </a:rPr>
              <a:t>Pulmonale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63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2711611" y="6343651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5705440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274638"/>
            <a:ext cx="8229600" cy="861774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000" dirty="0">
                <a:solidFill>
                  <a:schemeClr val="bg2"/>
                </a:solidFill>
              </a:rPr>
              <a:t>Heart Failure: Mechanisms 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half" idx="1"/>
          </p:nvPr>
        </p:nvSpPr>
        <p:spPr>
          <a:xfrm>
            <a:off x="2133600" y="1752601"/>
            <a:ext cx="3438144" cy="1246632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0"/>
              </a:spcBef>
            </a:pPr>
            <a:r>
              <a:rPr lang="en-US" altLang="en-US" sz="2600" dirty="0">
                <a:latin typeface="Helvetica" charset="0"/>
                <a:ea typeface="Helvetica" charset="0"/>
                <a:cs typeface="Helvetica" charset="0"/>
              </a:rPr>
              <a:t>Systolic:</a:t>
            </a:r>
            <a:br>
              <a:rPr lang="en-US" altLang="en-US" sz="26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altLang="en-US" sz="2600" dirty="0">
                <a:latin typeface="Helvetica" charset="0"/>
                <a:ea typeface="Helvetica" charset="0"/>
                <a:cs typeface="Helvetica" charset="0"/>
              </a:rPr>
              <a:t>- Ventricle cannot contract normally </a:t>
            </a:r>
            <a:br>
              <a:rPr lang="en-US" altLang="en-US" sz="26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altLang="en-US" sz="2600" dirty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altLang="en-US" sz="26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altLang="en-US" sz="2600" dirty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altLang="en-US" sz="26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altLang="en-US" sz="2600" dirty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altLang="en-US" sz="2600" dirty="0">
                <a:latin typeface="Helvetica" charset="0"/>
                <a:ea typeface="Helvetica" charset="0"/>
                <a:cs typeface="Helvetica" charset="0"/>
              </a:rPr>
            </a:br>
            <a:endParaRPr lang="en-US" altLang="en-US" sz="26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sz="half" idx="1"/>
          </p:nvPr>
        </p:nvSpPr>
        <p:spPr>
          <a:xfrm>
            <a:off x="6455664" y="1752601"/>
            <a:ext cx="3438144" cy="166725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sz="2600" dirty="0">
                <a:latin typeface="Helvetica" charset="0"/>
                <a:ea typeface="Helvetica" charset="0"/>
                <a:cs typeface="Helvetica" charset="0"/>
              </a:rPr>
              <a:t>Diastolic:</a:t>
            </a:r>
            <a:br>
              <a:rPr lang="en-US" altLang="en-US" sz="26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altLang="en-US" sz="2600" dirty="0">
                <a:latin typeface="Helvetica" charset="0"/>
                <a:ea typeface="Helvetica" charset="0"/>
                <a:cs typeface="Helvetica" charset="0"/>
              </a:rPr>
              <a:t>- Inability of ventricle to relax and fill normally.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56688" y="3637444"/>
            <a:ext cx="6967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Helvetica" charset="0"/>
                <a:ea typeface="Helvetica" charset="0"/>
                <a:cs typeface="Helvetica" charset="0"/>
              </a:rPr>
              <a:t>Neurohormonal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 changes: 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Sympathetic: increased afterload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RAAS: increased afterload + preload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Vasopressin: increased afterload + preload</a:t>
            </a:r>
          </a:p>
        </p:txBody>
      </p:sp>
    </p:spTree>
    <p:extLst>
      <p:ext uri="{BB962C8B-B14F-4D97-AF65-F5344CB8AC3E}">
        <p14:creationId xmlns:p14="http://schemas.microsoft.com/office/powerpoint/2010/main" val="44247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2711611" y="6343651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5705440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274638"/>
            <a:ext cx="8229600" cy="861774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000" dirty="0">
                <a:solidFill>
                  <a:schemeClr val="bg2"/>
                </a:solidFill>
              </a:rPr>
              <a:t>Heart Failure: Frank Starling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7312" y="1606804"/>
            <a:ext cx="6234594" cy="423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8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6614160" y="1752600"/>
            <a:ext cx="3438144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u="sng" dirty="0" smtClean="0">
                <a:latin typeface="Helvetica" charset="0"/>
                <a:ea typeface="Helvetica" charset="0"/>
                <a:cs typeface="Helvetica" charset="0"/>
              </a:rPr>
              <a:t>Right Sided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u="sng" dirty="0" smtClean="0">
              <a:latin typeface="Helvetica" charset="0"/>
              <a:ea typeface="Helvetica" charset="0"/>
              <a:cs typeface="Helvetica" charset="0"/>
            </a:endParaRPr>
          </a:p>
          <a:p>
            <a:pPr>
              <a:spcBef>
                <a:spcPts val="0"/>
              </a:spcBef>
            </a:pP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Peripheral </a:t>
            </a:r>
            <a:r>
              <a:rPr lang="en-US" altLang="en-US" sz="2400" dirty="0" err="1">
                <a:latin typeface="Helvetica" charset="0"/>
                <a:ea typeface="Helvetica" charset="0"/>
                <a:cs typeface="Helvetica" charset="0"/>
              </a:rPr>
              <a:t>oedema</a:t>
            </a:r>
            <a:endParaRPr lang="en-US" alt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spcBef>
                <a:spcPts val="0"/>
              </a:spcBef>
            </a:pP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Ascites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Nausea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Epistaxis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Anorexia</a:t>
            </a:r>
            <a:r>
              <a:rPr lang="en-US" altLang="en-US" dirty="0" smtClean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altLang="en-US" dirty="0" smtClean="0">
                <a:latin typeface="Helvetica" charset="0"/>
                <a:ea typeface="Helvetica" charset="0"/>
                <a:cs typeface="Helvetica" charset="0"/>
              </a:rPr>
            </a:br>
            <a:r>
              <a:rPr lang="en-US" altLang="en-US" u="sng" dirty="0" smtClean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altLang="en-US" u="sng" dirty="0" smtClean="0">
                <a:latin typeface="Helvetica" charset="0"/>
                <a:ea typeface="Helvetica" charset="0"/>
                <a:cs typeface="Helvetica" charset="0"/>
              </a:rPr>
            </a:br>
            <a:r>
              <a:rPr lang="en-US" altLang="en-US" u="sng" dirty="0" smtClean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altLang="en-US" u="sng" dirty="0" smtClean="0">
                <a:latin typeface="Helvetica" charset="0"/>
                <a:ea typeface="Helvetica" charset="0"/>
                <a:cs typeface="Helvetica" charset="0"/>
              </a:rPr>
            </a:br>
            <a:r>
              <a:rPr lang="en-US" altLang="en-US" u="sng" dirty="0" smtClean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altLang="en-US" u="sng" dirty="0" smtClean="0">
                <a:latin typeface="Helvetica" charset="0"/>
                <a:ea typeface="Helvetica" charset="0"/>
                <a:cs typeface="Helvetica" charset="0"/>
              </a:rPr>
            </a:br>
            <a:endParaRPr lang="en-US" altLang="en-US" u="sng" dirty="0" smtClean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2711611" y="6343651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274638"/>
            <a:ext cx="8229600" cy="861774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000" dirty="0">
                <a:solidFill>
                  <a:schemeClr val="bg2"/>
                </a:solidFill>
              </a:rPr>
              <a:t>Heart Failure: Symptoms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half" idx="1"/>
          </p:nvPr>
        </p:nvSpPr>
        <p:spPr>
          <a:xfrm>
            <a:off x="2133600" y="1752601"/>
            <a:ext cx="3651504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u="sng" dirty="0" smtClean="0">
                <a:latin typeface="Helvetica" charset="0"/>
                <a:ea typeface="Helvetica" charset="0"/>
                <a:cs typeface="Helvetica" charset="0"/>
              </a:rPr>
              <a:t>Left Sided</a:t>
            </a:r>
            <a:br>
              <a:rPr lang="en-US" altLang="en-US" u="sng" dirty="0" smtClean="0">
                <a:latin typeface="Helvetica" charset="0"/>
                <a:ea typeface="Helvetica" charset="0"/>
                <a:cs typeface="Helvetica" charset="0"/>
              </a:rPr>
            </a:br>
            <a:endParaRPr lang="en-US" altLang="en-US" u="sng" dirty="0">
              <a:latin typeface="Helvetica" charset="0"/>
              <a:ea typeface="Helvetica" charset="0"/>
              <a:cs typeface="Helvetica" charset="0"/>
            </a:endParaRPr>
          </a:p>
          <a:p>
            <a:pPr>
              <a:spcBef>
                <a:spcPts val="0"/>
              </a:spcBef>
            </a:pP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Exertional </a:t>
            </a:r>
            <a:r>
              <a:rPr lang="en-US" altLang="en-US" sz="2400" dirty="0" err="1">
                <a:latin typeface="Helvetica" charset="0"/>
                <a:ea typeface="Helvetica" charset="0"/>
                <a:cs typeface="Helvetica" charset="0"/>
              </a:rPr>
              <a:t>dyspnoea</a:t>
            </a:r>
            <a:endParaRPr lang="en-US" alt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spcBef>
                <a:spcPts val="0"/>
              </a:spcBef>
            </a:pPr>
            <a:r>
              <a:rPr lang="en-US" altLang="en-US" sz="2400" dirty="0" err="1">
                <a:latin typeface="Helvetica" charset="0"/>
                <a:ea typeface="Helvetica" charset="0"/>
                <a:cs typeface="Helvetica" charset="0"/>
              </a:rPr>
              <a:t>Orthopnoea</a:t>
            </a:r>
            <a:endParaRPr lang="en-US" alt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spcBef>
                <a:spcPts val="0"/>
              </a:spcBef>
            </a:pP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Paroxysmal nocturnal </a:t>
            </a:r>
            <a:r>
              <a:rPr lang="en-US" altLang="en-US" sz="2400" dirty="0" err="1">
                <a:latin typeface="Helvetica" charset="0"/>
                <a:ea typeface="Helvetica" charset="0"/>
                <a:cs typeface="Helvetica" charset="0"/>
              </a:rPr>
              <a:t>dyspnoea</a:t>
            </a: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 (PND)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Fatigue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Nocturnal cough – pink frothy sputum</a:t>
            </a:r>
          </a:p>
          <a:p>
            <a:pPr>
              <a:spcBef>
                <a:spcPts val="0"/>
              </a:spcBef>
            </a:pPr>
            <a:endParaRPr lang="en-US" altLang="en-US" dirty="0" smtClean="0">
              <a:latin typeface="Helvetica" charset="0"/>
              <a:ea typeface="Helvetica" charset="0"/>
              <a:cs typeface="Helvetica" charset="0"/>
            </a:endParaRPr>
          </a:p>
          <a:p>
            <a:pPr>
              <a:spcBef>
                <a:spcPts val="0"/>
              </a:spcBef>
            </a:pPr>
            <a:endParaRPr lang="en-US" altLang="en-US" dirty="0" smtClean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81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6614160" y="1752600"/>
            <a:ext cx="3438144" cy="422276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u="sng" dirty="0" smtClean="0">
                <a:latin typeface="Helvetica" charset="0"/>
                <a:ea typeface="Helvetica" charset="0"/>
                <a:cs typeface="Helvetica" charset="0"/>
              </a:rPr>
              <a:t>Right Sided</a:t>
            </a:r>
            <a:r>
              <a:rPr lang="en-US" altLang="en-US" dirty="0" smtClean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altLang="en-US" dirty="0" smtClean="0">
                <a:latin typeface="Helvetica" charset="0"/>
                <a:ea typeface="Helvetica" charset="0"/>
                <a:cs typeface="Helvetica" charset="0"/>
              </a:rPr>
            </a:br>
            <a:r>
              <a:rPr lang="en-US" altLang="en-US" u="sng" dirty="0" smtClean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altLang="en-US" u="sng" dirty="0" smtClean="0">
                <a:latin typeface="Helvetica" charset="0"/>
                <a:ea typeface="Helvetica" charset="0"/>
                <a:cs typeface="Helvetica" charset="0"/>
              </a:rPr>
            </a:br>
            <a:r>
              <a:rPr lang="en-US" altLang="en-US" u="sng" dirty="0" smtClean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altLang="en-US" u="sng" dirty="0" smtClean="0">
                <a:latin typeface="Helvetica" charset="0"/>
                <a:ea typeface="Helvetica" charset="0"/>
                <a:cs typeface="Helvetica" charset="0"/>
              </a:rPr>
            </a:br>
            <a:r>
              <a:rPr lang="en-US" altLang="en-US" u="sng" dirty="0" smtClean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altLang="en-US" u="sng" dirty="0" smtClean="0">
                <a:latin typeface="Helvetica" charset="0"/>
                <a:ea typeface="Helvetica" charset="0"/>
                <a:cs typeface="Helvetica" charset="0"/>
              </a:rPr>
            </a:br>
            <a:endParaRPr lang="en-US" altLang="en-US" u="sng" dirty="0" smtClean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2711611" y="6343651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274638"/>
            <a:ext cx="8229600" cy="861774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000" dirty="0">
                <a:solidFill>
                  <a:schemeClr val="bg2"/>
                </a:solidFill>
              </a:rPr>
              <a:t>Heart Failure: Signs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half" idx="1"/>
          </p:nvPr>
        </p:nvSpPr>
        <p:spPr>
          <a:xfrm>
            <a:off x="2133600" y="1752601"/>
            <a:ext cx="3651504" cy="422275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u="sng" dirty="0" smtClean="0">
                <a:latin typeface="Helvetica" charset="0"/>
                <a:ea typeface="Helvetica" charset="0"/>
                <a:cs typeface="Helvetica" charset="0"/>
              </a:rPr>
              <a:t>Left Sided</a:t>
            </a:r>
            <a:endParaRPr lang="en-US" altLang="en-US" dirty="0" smtClean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sz="half" idx="2"/>
          </p:nvPr>
        </p:nvSpPr>
        <p:spPr>
          <a:xfrm>
            <a:off x="1981200" y="2302891"/>
            <a:ext cx="4040188" cy="3951288"/>
          </a:xfrm>
        </p:spPr>
        <p:txBody>
          <a:bodyPr>
            <a:normAutofit fontScale="25000" lnSpcReduction="20000"/>
          </a:bodyPr>
          <a:lstStyle/>
          <a:p>
            <a:r>
              <a:rPr lang="en-GB" altLang="en-US" sz="2600" dirty="0">
                <a:latin typeface="Helvetica" charset="0"/>
                <a:ea typeface="Helvetica" charset="0"/>
                <a:cs typeface="Helvetica" charset="0"/>
              </a:rPr>
              <a:t>Cardiomegaly</a:t>
            </a:r>
          </a:p>
          <a:p>
            <a:r>
              <a:rPr lang="en-GB" altLang="en-US" sz="2600" dirty="0">
                <a:latin typeface="Helvetica" charset="0"/>
                <a:ea typeface="Helvetica" charset="0"/>
                <a:cs typeface="Helvetica" charset="0"/>
              </a:rPr>
              <a:t>Weight loss</a:t>
            </a:r>
          </a:p>
          <a:p>
            <a:r>
              <a:rPr lang="en-GB" altLang="en-US" sz="2600" dirty="0">
                <a:latin typeface="Helvetica" charset="0"/>
                <a:ea typeface="Helvetica" charset="0"/>
                <a:cs typeface="Helvetica" charset="0"/>
              </a:rPr>
              <a:t>Tachycardia</a:t>
            </a:r>
          </a:p>
          <a:p>
            <a:r>
              <a:rPr lang="en-GB" altLang="en-US" sz="2600" dirty="0" err="1">
                <a:latin typeface="Helvetica" charset="0"/>
                <a:ea typeface="Helvetica" charset="0"/>
                <a:cs typeface="Helvetica" charset="0"/>
              </a:rPr>
              <a:t>Crepitations</a:t>
            </a:r>
            <a:r>
              <a:rPr lang="en-GB" altLang="en-US" sz="2600" dirty="0">
                <a:latin typeface="Helvetica" charset="0"/>
                <a:ea typeface="Helvetica" charset="0"/>
                <a:cs typeface="Helvetica" charset="0"/>
              </a:rPr>
              <a:t> in lung bases</a:t>
            </a:r>
          </a:p>
          <a:p>
            <a:r>
              <a:rPr lang="en-GB" altLang="en-US" sz="2600" dirty="0">
                <a:latin typeface="Helvetica" charset="0"/>
                <a:ea typeface="Helvetica" charset="0"/>
                <a:cs typeface="Helvetica" charset="0"/>
              </a:rPr>
              <a:t>Cool peripheries</a:t>
            </a:r>
          </a:p>
          <a:p>
            <a:r>
              <a:rPr lang="en-GB" altLang="en-US" sz="2600" dirty="0">
                <a:latin typeface="Helvetica" charset="0"/>
                <a:ea typeface="Helvetica" charset="0"/>
                <a:cs typeface="Helvetica" charset="0"/>
              </a:rPr>
              <a:t>Murmur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6169026" y="2284603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600" dirty="0">
                <a:latin typeface="Helvetica" charset="0"/>
                <a:ea typeface="Helvetica" charset="0"/>
                <a:cs typeface="Helvetica" charset="0"/>
              </a:rPr>
              <a:t>Raised JVP</a:t>
            </a:r>
          </a:p>
          <a:p>
            <a:r>
              <a:rPr lang="en-GB" altLang="en-US" sz="2600" dirty="0">
                <a:latin typeface="Helvetica" charset="0"/>
                <a:ea typeface="Helvetica" charset="0"/>
                <a:cs typeface="Helvetica" charset="0"/>
              </a:rPr>
              <a:t>Hepatomegaly</a:t>
            </a:r>
          </a:p>
          <a:p>
            <a:r>
              <a:rPr lang="en-GB" altLang="en-US" sz="2600" dirty="0">
                <a:latin typeface="Helvetica" charset="0"/>
                <a:ea typeface="Helvetica" charset="0"/>
                <a:cs typeface="Helvetica" charset="0"/>
              </a:rPr>
              <a:t>Pitting oedema</a:t>
            </a:r>
          </a:p>
          <a:p>
            <a:r>
              <a:rPr lang="en-GB" altLang="en-US" sz="2600" dirty="0">
                <a:latin typeface="Helvetica" charset="0"/>
                <a:ea typeface="Helvetica" charset="0"/>
                <a:cs typeface="Helvetica" charset="0"/>
              </a:rPr>
              <a:t>Ascites</a:t>
            </a:r>
          </a:p>
        </p:txBody>
      </p:sp>
    </p:spTree>
    <p:extLst>
      <p:ext uri="{BB962C8B-B14F-4D97-AF65-F5344CB8AC3E}">
        <p14:creationId xmlns:p14="http://schemas.microsoft.com/office/powerpoint/2010/main" val="183189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2711611" y="6343651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274638"/>
            <a:ext cx="8229600" cy="861774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000" dirty="0">
                <a:solidFill>
                  <a:schemeClr val="bg2"/>
                </a:solidFill>
              </a:rPr>
              <a:t>Heart Failure: Investigations</a:t>
            </a:r>
            <a:endParaRPr lang="en-US" sz="5000" b="1" dirty="0">
              <a:solidFill>
                <a:schemeClr val="bg2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/>
          <a:lstStyle/>
          <a:p>
            <a:r>
              <a:rPr lang="en-GB" altLang="en-US" b="1" dirty="0">
                <a:latin typeface="Helvetica" charset="0"/>
                <a:ea typeface="Helvetica" charset="0"/>
                <a:cs typeface="Helvetica" charset="0"/>
              </a:rPr>
              <a:t>Chest X ray</a:t>
            </a:r>
          </a:p>
          <a:p>
            <a:r>
              <a:rPr lang="en-GB" altLang="en-US" dirty="0" smtClean="0">
                <a:latin typeface="Helvetica" charset="0"/>
                <a:ea typeface="Helvetica" charset="0"/>
                <a:cs typeface="Helvetica" charset="0"/>
              </a:rPr>
              <a:t>Bloods </a:t>
            </a:r>
          </a:p>
          <a:p>
            <a:r>
              <a:rPr lang="en-GB" altLang="en-US" b="1" dirty="0" smtClean="0">
                <a:latin typeface="Helvetica" charset="0"/>
                <a:ea typeface="Helvetica" charset="0"/>
                <a:cs typeface="Helvetica" charset="0"/>
              </a:rPr>
              <a:t>B-type </a:t>
            </a:r>
            <a:r>
              <a:rPr lang="en-GB" altLang="en-US" b="1" dirty="0">
                <a:latin typeface="Helvetica" charset="0"/>
                <a:ea typeface="Helvetica" charset="0"/>
                <a:cs typeface="Helvetica" charset="0"/>
              </a:rPr>
              <a:t>Natriuretic Peptide</a:t>
            </a:r>
          </a:p>
          <a:p>
            <a:r>
              <a:rPr lang="en-GB" altLang="en-US" b="1" dirty="0">
                <a:latin typeface="Helvetica" charset="0"/>
                <a:ea typeface="Helvetica" charset="0"/>
                <a:cs typeface="Helvetica" charset="0"/>
              </a:rPr>
              <a:t>ECG</a:t>
            </a:r>
          </a:p>
          <a:p>
            <a:r>
              <a:rPr lang="en-GB" altLang="en-US" dirty="0">
                <a:latin typeface="Helvetica" charset="0"/>
                <a:ea typeface="Helvetica" charset="0"/>
                <a:cs typeface="Helvetica" charset="0"/>
              </a:rPr>
              <a:t>Transthoracic </a:t>
            </a:r>
            <a:r>
              <a:rPr lang="en-GB" altLang="en-US" b="1" dirty="0" smtClean="0">
                <a:latin typeface="Helvetica" charset="0"/>
                <a:ea typeface="Helvetica" charset="0"/>
                <a:cs typeface="Helvetica" charset="0"/>
              </a:rPr>
              <a:t>echocardiogram</a:t>
            </a:r>
          </a:p>
          <a:p>
            <a:endParaRPr lang="en-GB" altLang="en-US" b="1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GB" altLang="en-US" dirty="0" smtClean="0">
                <a:latin typeface="Helvetica" charset="0"/>
                <a:ea typeface="Helvetica" charset="0"/>
                <a:cs typeface="Helvetica" charset="0"/>
              </a:rPr>
              <a:t>NYHA of severity </a:t>
            </a:r>
          </a:p>
          <a:p>
            <a:r>
              <a:rPr lang="en-GB" altLang="en-US" dirty="0" smtClean="0">
                <a:latin typeface="Helvetica" charset="0"/>
                <a:ea typeface="Helvetica" charset="0"/>
                <a:cs typeface="Helvetica" charset="0"/>
              </a:rPr>
              <a:t>Framingham Criteria</a:t>
            </a:r>
            <a:endParaRPr lang="en-GB" altLang="en-US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41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637</Words>
  <Application>Microsoft Macintosh PowerPoint</Application>
  <PresentationFormat>Widescreen</PresentationFormat>
  <Paragraphs>180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Calibri Light</vt:lpstr>
      <vt:lpstr>Helvetica</vt:lpstr>
      <vt:lpstr>Arial</vt:lpstr>
      <vt:lpstr>Wingdings</vt:lpstr>
      <vt:lpstr>Office Theme</vt:lpstr>
      <vt:lpstr>Acute Pericarditis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Pericarditis</dc:title>
  <dc:creator>Bara Kubanova</dc:creator>
  <cp:lastModifiedBy>Bara Kubanova</cp:lastModifiedBy>
  <cp:revision>1</cp:revision>
  <dcterms:created xsi:type="dcterms:W3CDTF">2017-03-12T09:37:32Z</dcterms:created>
  <dcterms:modified xsi:type="dcterms:W3CDTF">2017-03-12T09:38:25Z</dcterms:modified>
</cp:coreProperties>
</file>