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30"/>
  </p:notesMasterIdLst>
  <p:sldIdLst>
    <p:sldId id="300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B2397-0CFE-452E-BD02-7F5F1D7CB9CC}" type="datetimeFigureOut">
              <a:rPr lang="th-TH" smtClean="0"/>
              <a:t>17/06/58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DDD15-4CF7-4B17-B5F3-24435EC532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3808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9" name="Shape 5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6" name="Shape 5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4" name="Shape 5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4" name="Shape 6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0" name="Shape 6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3" name="Shape 6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1" name="Shape 6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8" name="Shape 5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8" name="Shape 6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4" name="Shape 6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1" name="Shape 6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8" name="Shape 6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7" name="Shape 6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1" name="Shape 6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7" name="Shape 6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9" name="Shape 5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6" name="Shape 5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0" name="Shape 5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7" name="Shape 5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4"/>
            <a:ext cx="7772400" cy="1546475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3786739"/>
            <a:ext cx="7772400" cy="1046316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4" y="6333133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1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83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69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54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2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4" y="6333133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5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3" y="1600200"/>
            <a:ext cx="3994525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6" y="1600200"/>
            <a:ext cx="3994525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4" y="6333133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56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4" y="6333133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15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5875080"/>
            <a:ext cx="8229600" cy="69269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4" y="6333133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4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4" y="6333133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08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5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316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99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88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3994525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25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55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4" y="6333133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fld id="{00000000-1234-1234-1234-123412341234}" type="slidenum">
              <a:rPr lang="en" kern="0">
                <a:solidFill>
                  <a:srgbClr val="000000"/>
                </a:solidFill>
                <a:cs typeface="Arial"/>
                <a:sym typeface="Arial"/>
                <a:rtl val="0"/>
              </a:rPr>
              <a:pPr/>
              <a:t>‹#›</a:t>
            </a:fld>
            <a:endParaRPr lang="en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2707524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fld id="{00000000-1234-1234-1234-123412341234}" type="slidenum">
              <a:rPr lang="en" kern="0">
                <a:solidFill>
                  <a:srgbClr val="000000"/>
                </a:solidFill>
                <a:cs typeface="Arial"/>
                <a:sym typeface="Arial"/>
                <a:rtl val="0"/>
              </a:rPr>
              <a:pPr/>
              <a:t>‹#›</a:t>
            </a:fld>
            <a:endParaRPr lang="en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6520935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685800" y="2111124"/>
            <a:ext cx="7772400" cy="15464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IMMS 1 </a:t>
            </a:r>
            <a:r>
              <a:rPr lang="en" dirty="0" smtClean="0"/>
              <a:t>Revision (part 2)</a:t>
            </a:r>
            <a:endParaRPr lang="en" dirty="0"/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685800" y="3786739"/>
            <a:ext cx="7772400" cy="10463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Nick Richards &amp; Byron Haywood-Alexander</a:t>
            </a:r>
          </a:p>
        </p:txBody>
      </p:sp>
      <p:pic>
        <p:nvPicPr>
          <p:cNvPr id="32" name="Shape 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8178" y="5801035"/>
            <a:ext cx="1754149" cy="884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8100239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Mitosis - Cytokinesis</a:t>
            </a:r>
          </a:p>
        </p:txBody>
      </p:sp>
      <p:sp>
        <p:nvSpPr>
          <p:cNvPr id="560" name="Shape 560"/>
          <p:cNvSpPr txBox="1">
            <a:spLocks noGrp="1"/>
          </p:cNvSpPr>
          <p:nvPr>
            <p:ph type="body" idx="1"/>
          </p:nvPr>
        </p:nvSpPr>
        <p:spPr>
          <a:xfrm>
            <a:off x="457200" y="2108203"/>
            <a:ext cx="3811200" cy="2641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Ring tightens until the membranes separate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Two daughter cells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Genetically identical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561" name="Shape 5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6978" y="1895068"/>
            <a:ext cx="4854646" cy="4047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1841830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Shape 5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5700" y="0"/>
            <a:ext cx="734784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1876416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Meiosis</a:t>
            </a:r>
          </a:p>
        </p:txBody>
      </p:sp>
      <p:sp>
        <p:nvSpPr>
          <p:cNvPr id="572" name="Shape 572"/>
          <p:cNvSpPr txBox="1">
            <a:spLocks noGrp="1"/>
          </p:cNvSpPr>
          <p:nvPr>
            <p:ph type="body" idx="1"/>
          </p:nvPr>
        </p:nvSpPr>
        <p:spPr>
          <a:xfrm>
            <a:off x="457205" y="1600200"/>
            <a:ext cx="4706399" cy="437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Cellular division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Produces 4 genetically different daughter cells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2 main phases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Meiosis I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Meiosis II</a:t>
            </a:r>
          </a:p>
        </p:txBody>
      </p:sp>
      <p:pic>
        <p:nvPicPr>
          <p:cNvPr id="573" name="Shape 5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2625" y="1953835"/>
            <a:ext cx="4381500" cy="367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44617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5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>
            <a:spLocks noGrp="1"/>
          </p:cNvSpPr>
          <p:nvPr>
            <p:ph type="title"/>
          </p:nvPr>
        </p:nvSpPr>
        <p:spPr>
          <a:xfrm>
            <a:off x="457205" y="782433"/>
            <a:ext cx="2803799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Meiosis - Prophase I</a:t>
            </a:r>
          </a:p>
        </p:txBody>
      </p:sp>
      <p:grpSp>
        <p:nvGrpSpPr>
          <p:cNvPr id="579" name="Shape 579"/>
          <p:cNvGrpSpPr/>
          <p:nvPr/>
        </p:nvGrpSpPr>
        <p:grpSpPr>
          <a:xfrm>
            <a:off x="2707730" y="274637"/>
            <a:ext cx="4802555" cy="6583367"/>
            <a:chOff x="2479125" y="205975"/>
            <a:chExt cx="4802555" cy="4937525"/>
          </a:xfrm>
        </p:grpSpPr>
        <p:pic>
          <p:nvPicPr>
            <p:cNvPr id="580" name="Shape 58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758024" y="205975"/>
              <a:ext cx="3523656" cy="4937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1" name="Shape 581"/>
            <p:cNvSpPr txBox="1"/>
            <p:nvPr/>
          </p:nvSpPr>
          <p:spPr>
            <a:xfrm>
              <a:off x="2479125" y="2363850"/>
              <a:ext cx="1278899" cy="415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" sz="1400" kern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Maternal Chromosome</a:t>
              </a:r>
            </a:p>
          </p:txBody>
        </p:sp>
        <p:sp>
          <p:nvSpPr>
            <p:cNvPr id="582" name="Shape 582"/>
            <p:cNvSpPr txBox="1"/>
            <p:nvPr/>
          </p:nvSpPr>
          <p:spPr>
            <a:xfrm>
              <a:off x="4229350" y="2534300"/>
              <a:ext cx="1278899" cy="415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" sz="1400" kern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Paternal Chromosome</a:t>
              </a:r>
            </a:p>
          </p:txBody>
        </p:sp>
        <p:cxnSp>
          <p:nvCxnSpPr>
            <p:cNvPr id="583" name="Shape 583"/>
            <p:cNvCxnSpPr>
              <a:stCxn id="581" idx="0"/>
            </p:cNvCxnSpPr>
            <p:nvPr/>
          </p:nvCxnSpPr>
          <p:spPr>
            <a:xfrm rot="10800000" flipH="1">
              <a:off x="3118574" y="1982250"/>
              <a:ext cx="614100" cy="381600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584" name="Shape 584"/>
            <p:cNvCxnSpPr>
              <a:stCxn id="582" idx="0"/>
            </p:cNvCxnSpPr>
            <p:nvPr/>
          </p:nvCxnSpPr>
          <p:spPr>
            <a:xfrm rot="10800000" flipH="1">
              <a:off x="4868799" y="2158100"/>
              <a:ext cx="343200" cy="376200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grpSp>
        <p:nvGrpSpPr>
          <p:cNvPr id="585" name="Shape 585"/>
          <p:cNvGrpSpPr/>
          <p:nvPr/>
        </p:nvGrpSpPr>
        <p:grpSpPr>
          <a:xfrm>
            <a:off x="7190425" y="1087037"/>
            <a:ext cx="1455874" cy="788399"/>
            <a:chOff x="6961825" y="815275"/>
            <a:chExt cx="1455874" cy="591299"/>
          </a:xfrm>
        </p:grpSpPr>
        <p:sp>
          <p:nvSpPr>
            <p:cNvPr id="586" name="Shape 586"/>
            <p:cNvSpPr txBox="1"/>
            <p:nvPr/>
          </p:nvSpPr>
          <p:spPr>
            <a:xfrm>
              <a:off x="7404300" y="910975"/>
              <a:ext cx="1013399" cy="495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" sz="1400" kern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TETRAD</a:t>
              </a:r>
            </a:p>
          </p:txBody>
        </p:sp>
        <p:cxnSp>
          <p:nvCxnSpPr>
            <p:cNvPr id="587" name="Shape 587"/>
            <p:cNvCxnSpPr/>
            <p:nvPr/>
          </p:nvCxnSpPr>
          <p:spPr>
            <a:xfrm rot="10800000">
              <a:off x="6961825" y="815275"/>
              <a:ext cx="422099" cy="248099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grpSp>
        <p:nvGrpSpPr>
          <p:cNvPr id="588" name="Shape 588"/>
          <p:cNvGrpSpPr/>
          <p:nvPr/>
        </p:nvGrpSpPr>
        <p:grpSpPr>
          <a:xfrm>
            <a:off x="6798975" y="2515004"/>
            <a:ext cx="2200074" cy="943665"/>
            <a:chOff x="6570375" y="1886250"/>
            <a:chExt cx="2200074" cy="707749"/>
          </a:xfrm>
        </p:grpSpPr>
        <p:sp>
          <p:nvSpPr>
            <p:cNvPr id="589" name="Shape 589"/>
            <p:cNvSpPr txBox="1"/>
            <p:nvPr/>
          </p:nvSpPr>
          <p:spPr>
            <a:xfrm>
              <a:off x="7757050" y="2098400"/>
              <a:ext cx="1013399" cy="495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" sz="1400" kern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CHIASMA</a:t>
              </a:r>
            </a:p>
          </p:txBody>
        </p:sp>
        <p:cxnSp>
          <p:nvCxnSpPr>
            <p:cNvPr id="590" name="Shape 590"/>
            <p:cNvCxnSpPr/>
            <p:nvPr/>
          </p:nvCxnSpPr>
          <p:spPr>
            <a:xfrm rot="10800000">
              <a:off x="6570375" y="1886250"/>
              <a:ext cx="1133399" cy="344099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sp>
        <p:nvSpPr>
          <p:cNvPr id="591" name="Shape 591"/>
          <p:cNvSpPr txBox="1">
            <a:spLocks noGrp="1"/>
          </p:cNvSpPr>
          <p:nvPr>
            <p:ph type="body" idx="1"/>
          </p:nvPr>
        </p:nvSpPr>
        <p:spPr>
          <a:xfrm>
            <a:off x="304800" y="3505203"/>
            <a:ext cx="3811200" cy="2641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Synapsis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Create new genetic combinations</a:t>
            </a:r>
          </a:p>
        </p:txBody>
      </p:sp>
    </p:spTree>
    <p:extLst>
      <p:ext uri="{BB962C8B-B14F-4D97-AF65-F5344CB8AC3E}">
        <p14:creationId xmlns:p14="http://schemas.microsoft.com/office/powerpoint/2010/main" val="25172432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Meiosis - Metaphase I</a:t>
            </a:r>
          </a:p>
        </p:txBody>
      </p:sp>
      <p:pic>
        <p:nvPicPr>
          <p:cNvPr id="597" name="Shape 597"/>
          <p:cNvPicPr preferRelativeResize="0"/>
          <p:nvPr/>
        </p:nvPicPr>
        <p:blipFill rotWithShape="1">
          <a:blip r:embed="rId3">
            <a:alphaModFix/>
          </a:blip>
          <a:srcRect b="67435"/>
          <a:stretch/>
        </p:blipFill>
        <p:spPr>
          <a:xfrm>
            <a:off x="2525776" y="1417837"/>
            <a:ext cx="6553274" cy="2436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Shape 598"/>
          <p:cNvPicPr preferRelativeResize="0"/>
          <p:nvPr/>
        </p:nvPicPr>
        <p:blipFill rotWithShape="1">
          <a:blip r:embed="rId3">
            <a:alphaModFix/>
          </a:blip>
          <a:srcRect l="420" t="50216" r="-419" b="16931"/>
          <a:stretch/>
        </p:blipFill>
        <p:spPr>
          <a:xfrm>
            <a:off x="2525781" y="3872866"/>
            <a:ext cx="6496097" cy="2436271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Shape 599"/>
          <p:cNvSpPr txBox="1"/>
          <p:nvPr/>
        </p:nvSpPr>
        <p:spPr>
          <a:xfrm>
            <a:off x="495575" y="2365937"/>
            <a:ext cx="1630500" cy="7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400" b="1" kern="0">
                <a:solidFill>
                  <a:srgbClr val="000000"/>
                </a:solidFill>
                <a:cs typeface="Arial"/>
                <a:sym typeface="Arial"/>
                <a:rtl val="0"/>
              </a:rPr>
              <a:t>Independent assortment</a:t>
            </a:r>
          </a:p>
        </p:txBody>
      </p:sp>
      <p:cxnSp>
        <p:nvCxnSpPr>
          <p:cNvPr id="600" name="Shape 600"/>
          <p:cNvCxnSpPr>
            <a:stCxn id="599" idx="3"/>
          </p:cNvCxnSpPr>
          <p:nvPr/>
        </p:nvCxnSpPr>
        <p:spPr>
          <a:xfrm rot="10800000" flipH="1">
            <a:off x="2126075" y="2365932"/>
            <a:ext cx="3293100" cy="3624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01" name="Shape 601"/>
          <p:cNvCxnSpPr>
            <a:stCxn id="599" idx="3"/>
          </p:cNvCxnSpPr>
          <p:nvPr/>
        </p:nvCxnSpPr>
        <p:spPr>
          <a:xfrm>
            <a:off x="2126075" y="2728332"/>
            <a:ext cx="3261300" cy="17904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622065781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Shape 606"/>
          <p:cNvPicPr preferRelativeResize="0"/>
          <p:nvPr/>
        </p:nvPicPr>
        <p:blipFill rotWithShape="1">
          <a:blip r:embed="rId3">
            <a:alphaModFix/>
          </a:blip>
          <a:srcRect t="49530"/>
          <a:stretch/>
        </p:blipFill>
        <p:spPr>
          <a:xfrm>
            <a:off x="594025" y="2195404"/>
            <a:ext cx="7955975" cy="4300233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Shape 6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Meiosis II</a:t>
            </a:r>
          </a:p>
        </p:txBody>
      </p:sp>
    </p:spTree>
    <p:extLst>
      <p:ext uri="{BB962C8B-B14F-4D97-AF65-F5344CB8AC3E}">
        <p14:creationId xmlns:p14="http://schemas.microsoft.com/office/powerpoint/2010/main" val="4078322639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" name="Shape 6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074" y="-74632"/>
            <a:ext cx="5693848" cy="7007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2904628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Nondisjunction</a:t>
            </a:r>
          </a:p>
        </p:txBody>
      </p:sp>
      <p:sp>
        <p:nvSpPr>
          <p:cNvPr id="618" name="Shape 618"/>
          <p:cNvSpPr txBox="1">
            <a:spLocks noGrp="1"/>
          </p:cNvSpPr>
          <p:nvPr>
            <p:ph type="body" idx="1"/>
          </p:nvPr>
        </p:nvSpPr>
        <p:spPr>
          <a:xfrm>
            <a:off x="457200" y="1417837"/>
            <a:ext cx="4194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Failure of chromatids to separate</a:t>
            </a:r>
          </a:p>
        </p:txBody>
      </p:sp>
      <p:pic>
        <p:nvPicPr>
          <p:cNvPr id="619" name="Shape 6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192533"/>
            <a:ext cx="8534400" cy="4665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Shape 6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175" y="2325284"/>
            <a:ext cx="8839200" cy="43999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48213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Aneuploidy</a:t>
            </a:r>
          </a:p>
        </p:txBody>
      </p:sp>
      <p:sp>
        <p:nvSpPr>
          <p:cNvPr id="626" name="Shape 626"/>
          <p:cNvSpPr txBox="1">
            <a:spLocks noGrp="1"/>
          </p:cNvSpPr>
          <p:nvPr>
            <p:ph type="body" idx="1"/>
          </p:nvPr>
        </p:nvSpPr>
        <p:spPr>
          <a:xfrm>
            <a:off x="457203" y="1600203"/>
            <a:ext cx="4434599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Monosomy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Turner’s syndrome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45 X - only one X chromosome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Trisomy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Down’s syndrome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3x chromosome 21</a:t>
            </a:r>
            <a:br>
              <a:rPr lang="en" sz="1800"/>
            </a:br>
            <a:endParaRPr lang="en" sz="1800"/>
          </a:p>
          <a:p>
            <a:pPr marL="914400" lvl="1" indent="-3429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Edward’s syndrome</a:t>
            </a:r>
            <a:br>
              <a:rPr lang="en" sz="1800"/>
            </a:br>
            <a:r>
              <a:rPr lang="en" sz="1800"/>
              <a:t>3x chromosome 18</a:t>
            </a:r>
          </a:p>
        </p:txBody>
      </p:sp>
      <p:pic>
        <p:nvPicPr>
          <p:cNvPr id="627" name="Shape 6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8780" y="3650499"/>
            <a:ext cx="3299925" cy="2917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Shape 6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8780" y="521500"/>
            <a:ext cx="3299925" cy="2991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25343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Gonadal Mosaicism</a:t>
            </a:r>
          </a:p>
        </p:txBody>
      </p:sp>
      <p:sp>
        <p:nvSpPr>
          <p:cNvPr id="634" name="Shape 634"/>
          <p:cNvSpPr txBox="1">
            <a:spLocks noGrp="1"/>
          </p:cNvSpPr>
          <p:nvPr>
            <p:ph type="body" idx="1"/>
          </p:nvPr>
        </p:nvSpPr>
        <p:spPr>
          <a:xfrm>
            <a:off x="457200" y="1600203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35" name="Shape 635"/>
          <p:cNvPicPr preferRelativeResize="0"/>
          <p:nvPr/>
        </p:nvPicPr>
        <p:blipFill rotWithShape="1">
          <a:blip r:embed="rId3">
            <a:alphaModFix/>
          </a:blip>
          <a:srcRect l="420" t="50217" r="-419" b="8022"/>
          <a:stretch/>
        </p:blipFill>
        <p:spPr>
          <a:xfrm>
            <a:off x="-468974" y="1600199"/>
            <a:ext cx="9522824" cy="45400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6" name="Shape 636"/>
          <p:cNvCxnSpPr/>
          <p:nvPr/>
        </p:nvCxnSpPr>
        <p:spPr>
          <a:xfrm flipH="1">
            <a:off x="4683924" y="1747800"/>
            <a:ext cx="671400" cy="51160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37" name="Shape 637"/>
          <p:cNvCxnSpPr/>
          <p:nvPr/>
        </p:nvCxnSpPr>
        <p:spPr>
          <a:xfrm flipH="1">
            <a:off x="7129774" y="3516933"/>
            <a:ext cx="447600" cy="46880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38" name="Shape 638"/>
          <p:cNvCxnSpPr/>
          <p:nvPr/>
        </p:nvCxnSpPr>
        <p:spPr>
          <a:xfrm flipH="1">
            <a:off x="8328680" y="4945000"/>
            <a:ext cx="271799" cy="55440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747251528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Mitosis/Meiosis</a:t>
            </a:r>
          </a:p>
        </p:txBody>
      </p:sp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457200" y="1674737"/>
            <a:ext cx="20205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Cell cycle</a:t>
            </a:r>
          </a:p>
        </p:txBody>
      </p:sp>
      <p:grpSp>
        <p:nvGrpSpPr>
          <p:cNvPr id="492" name="Shape 492"/>
          <p:cNvGrpSpPr/>
          <p:nvPr/>
        </p:nvGrpSpPr>
        <p:grpSpPr>
          <a:xfrm>
            <a:off x="1573600" y="1214636"/>
            <a:ext cx="7341800" cy="5353167"/>
            <a:chOff x="1573600" y="910975"/>
            <a:chExt cx="7341800" cy="4014875"/>
          </a:xfrm>
        </p:grpSpPr>
        <p:grpSp>
          <p:nvGrpSpPr>
            <p:cNvPr id="493" name="Shape 493"/>
            <p:cNvGrpSpPr/>
            <p:nvPr/>
          </p:nvGrpSpPr>
          <p:grpSpPr>
            <a:xfrm>
              <a:off x="1573600" y="910975"/>
              <a:ext cx="7341800" cy="4014875"/>
              <a:chOff x="1573600" y="910975"/>
              <a:chExt cx="7341800" cy="4014875"/>
            </a:xfrm>
          </p:grpSpPr>
          <p:cxnSp>
            <p:nvCxnSpPr>
              <p:cNvPr id="494" name="Shape 494"/>
              <p:cNvCxnSpPr/>
              <p:nvPr/>
            </p:nvCxnSpPr>
            <p:spPr>
              <a:xfrm>
                <a:off x="2925450" y="2861500"/>
                <a:ext cx="1918200" cy="0"/>
              </a:xfrm>
              <a:prstGeom prst="straightConnector1">
                <a:avLst/>
              </a:prstGeom>
              <a:noFill/>
              <a:ln w="19050" cap="flat">
                <a:solidFill>
                  <a:schemeClr val="dk2"/>
                </a:solidFill>
                <a:prstDash val="solid"/>
                <a:round/>
                <a:headEnd type="triangle" w="lg" len="lg"/>
                <a:tailEnd type="triangle" w="lg" len="lg"/>
              </a:ln>
            </p:spPr>
          </p:cxnSp>
          <p:sp>
            <p:nvSpPr>
              <p:cNvPr id="495" name="Shape 495"/>
              <p:cNvSpPr/>
              <p:nvPr/>
            </p:nvSpPr>
            <p:spPr>
              <a:xfrm rot="-5400886">
                <a:off x="5133058" y="1256346"/>
                <a:ext cx="2328000" cy="2369399"/>
              </a:xfrm>
              <a:prstGeom prst="arc">
                <a:avLst>
                  <a:gd name="adj1" fmla="val 16302718"/>
                  <a:gd name="adj2" fmla="val 21409865"/>
                </a:avLst>
              </a:prstGeom>
              <a:noFill/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 sz="1400" kern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496" name="Shape 496"/>
              <p:cNvSpPr/>
              <p:nvPr/>
            </p:nvSpPr>
            <p:spPr>
              <a:xfrm rot="-886">
                <a:off x="6059183" y="1256346"/>
                <a:ext cx="2328000" cy="2369399"/>
              </a:xfrm>
              <a:prstGeom prst="arc">
                <a:avLst>
                  <a:gd name="adj1" fmla="val 16302718"/>
                  <a:gd name="adj2" fmla="val 21409865"/>
                </a:avLst>
              </a:prstGeom>
              <a:noFill/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 sz="1400" kern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497" name="Shape 497"/>
              <p:cNvSpPr/>
              <p:nvPr/>
            </p:nvSpPr>
            <p:spPr>
              <a:xfrm rot="5399113">
                <a:off x="6059182" y="2253572"/>
                <a:ext cx="2328000" cy="2369399"/>
              </a:xfrm>
              <a:prstGeom prst="arc">
                <a:avLst>
                  <a:gd name="adj1" fmla="val 16302718"/>
                  <a:gd name="adj2" fmla="val 21409865"/>
                </a:avLst>
              </a:prstGeom>
              <a:noFill/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 sz="1400" kern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498" name="Shape 498"/>
              <p:cNvSpPr/>
              <p:nvPr/>
            </p:nvSpPr>
            <p:spPr>
              <a:xfrm rot="10799113">
                <a:off x="5133057" y="2232571"/>
                <a:ext cx="2328000" cy="2369399"/>
              </a:xfrm>
              <a:prstGeom prst="arc">
                <a:avLst>
                  <a:gd name="adj1" fmla="val 16302718"/>
                  <a:gd name="adj2" fmla="val 21409865"/>
                </a:avLst>
              </a:prstGeom>
              <a:noFill/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 sz="1400" kern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499" name="Shape 499"/>
              <p:cNvSpPr txBox="1"/>
              <p:nvPr/>
            </p:nvSpPr>
            <p:spPr>
              <a:xfrm>
                <a:off x="6190575" y="910975"/>
                <a:ext cx="1158000" cy="68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ctr"/>
                <a:r>
                  <a:rPr lang="en" sz="1800" b="1" kern="0"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  <a:t>S</a:t>
                </a:r>
                <a:r>
                  <a:rPr lang="en" sz="1400" b="1" kern="0"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  <a:t/>
                </a:r>
                <a:br>
                  <a:rPr lang="en" sz="1400" b="1" kern="0"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</a:br>
                <a:r>
                  <a:rPr lang="en" sz="1400" kern="0"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  <a:t>DNA Synthesis</a:t>
                </a:r>
              </a:p>
            </p:txBody>
          </p:sp>
          <p:sp>
            <p:nvSpPr>
              <p:cNvPr id="500" name="Shape 500"/>
              <p:cNvSpPr txBox="1"/>
              <p:nvPr/>
            </p:nvSpPr>
            <p:spPr>
              <a:xfrm>
                <a:off x="7757400" y="2441650"/>
                <a:ext cx="1158000" cy="68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ctr"/>
                <a:r>
                  <a:rPr lang="en" sz="1800" b="1" kern="0"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  <a:t>G2</a:t>
                </a:r>
                <a:r>
                  <a:rPr lang="en" sz="1400" b="1" kern="0"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  <a:t/>
                </a:r>
                <a:br>
                  <a:rPr lang="en" sz="1400" b="1" kern="0"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</a:br>
                <a:r>
                  <a:rPr lang="en" sz="1400" kern="0"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  <a:t>Spindle formation</a:t>
                </a:r>
              </a:p>
            </p:txBody>
          </p:sp>
          <p:sp>
            <p:nvSpPr>
              <p:cNvPr id="501" name="Shape 501"/>
              <p:cNvSpPr txBox="1"/>
              <p:nvPr/>
            </p:nvSpPr>
            <p:spPr>
              <a:xfrm>
                <a:off x="6190575" y="4238550"/>
                <a:ext cx="1158000" cy="68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ctr"/>
                <a:r>
                  <a:rPr lang="en" sz="1800" b="1" kern="0"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  <a:t>M</a:t>
                </a:r>
                <a:r>
                  <a:rPr lang="en" sz="1400" b="1" kern="0"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  <a:t/>
                </a:r>
                <a:br>
                  <a:rPr lang="en" sz="1400" b="1" kern="0"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</a:br>
                <a:r>
                  <a:rPr lang="en" sz="1400" kern="0"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  <a:t>Mitosis</a:t>
                </a:r>
              </a:p>
            </p:txBody>
          </p:sp>
          <p:sp>
            <p:nvSpPr>
              <p:cNvPr id="502" name="Shape 502"/>
              <p:cNvSpPr txBox="1"/>
              <p:nvPr/>
            </p:nvSpPr>
            <p:spPr>
              <a:xfrm>
                <a:off x="4665500" y="2517850"/>
                <a:ext cx="1158000" cy="68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ctr"/>
                <a:r>
                  <a:rPr lang="en" sz="1800" b="1" kern="0"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  <a:t>G1</a:t>
                </a:r>
                <a:r>
                  <a:rPr lang="en" sz="1400" b="1" kern="0"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  <a:t/>
                </a:r>
                <a:br>
                  <a:rPr lang="en" sz="1400" b="1" kern="0"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</a:br>
                <a:r>
                  <a:rPr lang="en" sz="1400" kern="0"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  <a:t>Growth preparation</a:t>
                </a:r>
              </a:p>
            </p:txBody>
          </p:sp>
          <p:sp>
            <p:nvSpPr>
              <p:cNvPr id="503" name="Shape 503"/>
              <p:cNvSpPr txBox="1"/>
              <p:nvPr/>
            </p:nvSpPr>
            <p:spPr>
              <a:xfrm>
                <a:off x="1573600" y="2517850"/>
                <a:ext cx="1158000" cy="68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ctr"/>
                <a:r>
                  <a:rPr lang="en" sz="1800" b="1" kern="0"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  <a:t>G0</a:t>
                </a:r>
                <a:r>
                  <a:rPr lang="en" sz="1400" b="1" kern="0"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  <a:t/>
                </a:r>
                <a:br>
                  <a:rPr lang="en" sz="1400" b="1" kern="0"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</a:br>
                <a:r>
                  <a:rPr lang="en" sz="1400" kern="0"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  <a:t>Quiescence</a:t>
                </a:r>
              </a:p>
            </p:txBody>
          </p:sp>
        </p:grpSp>
        <p:sp>
          <p:nvSpPr>
            <p:cNvPr id="504" name="Shape 504"/>
            <p:cNvSpPr txBox="1"/>
            <p:nvPr/>
          </p:nvSpPr>
          <p:spPr>
            <a:xfrm>
              <a:off x="4971650" y="1406775"/>
              <a:ext cx="287699" cy="2717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" sz="1800" b="1" kern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X</a:t>
              </a:r>
            </a:p>
          </p:txBody>
        </p:sp>
        <p:sp>
          <p:nvSpPr>
            <p:cNvPr id="505" name="Shape 505"/>
            <p:cNvSpPr txBox="1"/>
            <p:nvPr/>
          </p:nvSpPr>
          <p:spPr>
            <a:xfrm>
              <a:off x="8113425" y="4276800"/>
              <a:ext cx="287699" cy="2717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" sz="1800" b="1" kern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50172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Genetics</a:t>
            </a:r>
          </a:p>
        </p:txBody>
      </p:sp>
      <p:pic>
        <p:nvPicPr>
          <p:cNvPr id="644" name="Shape 644"/>
          <p:cNvPicPr preferRelativeResize="0"/>
          <p:nvPr/>
        </p:nvPicPr>
        <p:blipFill rotWithShape="1">
          <a:blip r:embed="rId3">
            <a:alphaModFix/>
          </a:blip>
          <a:srcRect b="8012"/>
          <a:stretch/>
        </p:blipFill>
        <p:spPr>
          <a:xfrm>
            <a:off x="1974529" y="1240237"/>
            <a:ext cx="5421549" cy="4922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652143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Definitions:</a:t>
            </a:r>
          </a:p>
        </p:txBody>
      </p:sp>
      <p:sp>
        <p:nvSpPr>
          <p:cNvPr id="651" name="Shape 651"/>
          <p:cNvSpPr txBox="1">
            <a:spLocks noGrp="1"/>
          </p:cNvSpPr>
          <p:nvPr>
            <p:ph type="body" idx="1"/>
          </p:nvPr>
        </p:nvSpPr>
        <p:spPr>
          <a:xfrm>
            <a:off x="457200" y="1600203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Penetrance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Variable expression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Sex limitation</a:t>
            </a:r>
          </a:p>
        </p:txBody>
      </p:sp>
    </p:spTree>
    <p:extLst>
      <p:ext uri="{BB962C8B-B14F-4D97-AF65-F5344CB8AC3E}">
        <p14:creationId xmlns:p14="http://schemas.microsoft.com/office/powerpoint/2010/main" val="439628939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Shape 6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5004" y="3"/>
            <a:ext cx="295860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Shape 657"/>
          <p:cNvSpPr txBox="1"/>
          <p:nvPr/>
        </p:nvSpPr>
        <p:spPr>
          <a:xfrm>
            <a:off x="5266405" y="1022170"/>
            <a:ext cx="3477899" cy="500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175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Only one defective gene needed</a:t>
            </a:r>
          </a:p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marL="457200" indent="-3175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50% chance of offspring having condition</a:t>
            </a:r>
          </a:p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marL="457200" indent="-3175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Examples:</a:t>
            </a:r>
          </a:p>
          <a:p>
            <a:pPr marL="914400" lvl="1" indent="-317500"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Huntington’s Disease</a:t>
            </a:r>
          </a:p>
        </p:txBody>
      </p:sp>
      <p:pic>
        <p:nvPicPr>
          <p:cNvPr id="658" name="Shape 6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1917" y="3654903"/>
            <a:ext cx="1666875" cy="260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14857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6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6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6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Shape 6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3482" y="0"/>
            <a:ext cx="28926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Shape 664"/>
          <p:cNvSpPr txBox="1"/>
          <p:nvPr/>
        </p:nvSpPr>
        <p:spPr>
          <a:xfrm>
            <a:off x="4540030" y="510603"/>
            <a:ext cx="4236299" cy="500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175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Two defective genes needed</a:t>
            </a:r>
          </a:p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marL="457200" indent="-3175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25% chance of offspring having condition</a:t>
            </a:r>
          </a:p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marL="457200" indent="-3175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50% chance of offspring being a carrier</a:t>
            </a:r>
          </a:p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marL="457200" indent="-3175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Examples:</a:t>
            </a:r>
          </a:p>
          <a:p>
            <a:pPr marL="914400" lvl="1" indent="-317500"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Cystic Fibrosis</a:t>
            </a:r>
          </a:p>
        </p:txBody>
      </p:sp>
    </p:spTree>
    <p:extLst>
      <p:ext uri="{BB962C8B-B14F-4D97-AF65-F5344CB8AC3E}">
        <p14:creationId xmlns:p14="http://schemas.microsoft.com/office/powerpoint/2010/main" val="24702971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6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6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6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6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6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6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" name="Shape 6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480" y="868935"/>
            <a:ext cx="4241825" cy="5712333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Shape 671"/>
          <p:cNvSpPr txBox="1"/>
          <p:nvPr/>
        </p:nvSpPr>
        <p:spPr>
          <a:xfrm>
            <a:off x="1283588" y="77270"/>
            <a:ext cx="2054100" cy="49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X-Linked DOMINANT</a:t>
            </a:r>
          </a:p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(Paternal)</a:t>
            </a:r>
          </a:p>
        </p:txBody>
      </p:sp>
      <p:pic>
        <p:nvPicPr>
          <p:cNvPr id="672" name="Shape 6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1237" y="720169"/>
            <a:ext cx="4462767" cy="6009865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Shape 673"/>
          <p:cNvSpPr txBox="1"/>
          <p:nvPr/>
        </p:nvSpPr>
        <p:spPr>
          <a:xfrm>
            <a:off x="5885550" y="77270"/>
            <a:ext cx="2054100" cy="49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X-Linked DOMINANT</a:t>
            </a:r>
          </a:p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(Maternal)</a:t>
            </a:r>
          </a:p>
        </p:txBody>
      </p:sp>
      <p:cxnSp>
        <p:nvCxnSpPr>
          <p:cNvPr id="674" name="Shape 674"/>
          <p:cNvCxnSpPr/>
          <p:nvPr/>
        </p:nvCxnSpPr>
        <p:spPr>
          <a:xfrm>
            <a:off x="4667925" y="-37667"/>
            <a:ext cx="0" cy="709280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532387360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" name="Shape 6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580" y="836236"/>
            <a:ext cx="4396149" cy="5920167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Shape 680"/>
          <p:cNvSpPr txBox="1"/>
          <p:nvPr/>
        </p:nvSpPr>
        <p:spPr>
          <a:xfrm>
            <a:off x="1666588" y="3"/>
            <a:ext cx="2054100" cy="49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X-Linked RECESSIVE</a:t>
            </a:r>
          </a:p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(Maternal)</a:t>
            </a:r>
          </a:p>
        </p:txBody>
      </p:sp>
      <p:sp>
        <p:nvSpPr>
          <p:cNvPr id="681" name="Shape 681"/>
          <p:cNvSpPr txBox="1"/>
          <p:nvPr/>
        </p:nvSpPr>
        <p:spPr>
          <a:xfrm>
            <a:off x="5467227" y="1883600"/>
            <a:ext cx="3245099" cy="30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Examples:</a:t>
            </a:r>
          </a:p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marL="457200" indent="-3175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X-linked dominant:</a:t>
            </a:r>
          </a:p>
          <a:p>
            <a:pPr marL="914400" lvl="1" indent="-317500"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Alport’s syndrome (kidneys)</a:t>
            </a:r>
          </a:p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marL="457200" indent="-3175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X-linked recessive</a:t>
            </a:r>
          </a:p>
          <a:p>
            <a:pPr marL="914400" lvl="1" indent="-317500"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Duchenne’s muscular dystrophy</a:t>
            </a:r>
          </a:p>
        </p:txBody>
      </p:sp>
    </p:spTree>
    <p:extLst>
      <p:ext uri="{BB962C8B-B14F-4D97-AF65-F5344CB8AC3E}">
        <p14:creationId xmlns:p14="http://schemas.microsoft.com/office/powerpoint/2010/main" val="2590066528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hape 6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Lyon Hypothesis</a:t>
            </a:r>
          </a:p>
        </p:txBody>
      </p:sp>
      <p:sp>
        <p:nvSpPr>
          <p:cNvPr id="687" name="Shape 687"/>
          <p:cNvSpPr txBox="1">
            <a:spLocks noGrp="1"/>
          </p:cNvSpPr>
          <p:nvPr>
            <p:ph type="body" idx="1"/>
          </p:nvPr>
        </p:nvSpPr>
        <p:spPr>
          <a:xfrm>
            <a:off x="457200" y="1600203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X inactivation in females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Barr body</a:t>
            </a:r>
          </a:p>
        </p:txBody>
      </p:sp>
      <p:pic>
        <p:nvPicPr>
          <p:cNvPr id="688" name="Shape 6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0080" y="2824900"/>
            <a:ext cx="3895725" cy="302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286491"/>
      </p:ext>
    </p:extLst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Knudson 2-hit hypothesis</a:t>
            </a:r>
          </a:p>
        </p:txBody>
      </p:sp>
      <p:pic>
        <p:nvPicPr>
          <p:cNvPr id="694" name="Shape 694"/>
          <p:cNvPicPr preferRelativeResize="0"/>
          <p:nvPr/>
        </p:nvPicPr>
        <p:blipFill rotWithShape="1">
          <a:blip r:embed="rId3">
            <a:alphaModFix/>
          </a:blip>
          <a:srcRect l="17611" t="34675" r="19332" b="12897"/>
          <a:stretch/>
        </p:blipFill>
        <p:spPr>
          <a:xfrm>
            <a:off x="1745880" y="1609665"/>
            <a:ext cx="5652239" cy="4699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0682802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Mitosis</a:t>
            </a:r>
          </a:p>
        </p:txBody>
      </p:sp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457205" y="1600200"/>
            <a:ext cx="4706399" cy="437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Cellular division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Two genetically identical daughter cells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6 phases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Interphase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Prophase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Prometaphase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Metaphase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Anaphase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Telophase</a:t>
            </a:r>
          </a:p>
        </p:txBody>
      </p:sp>
    </p:spTree>
    <p:extLst>
      <p:ext uri="{BB962C8B-B14F-4D97-AF65-F5344CB8AC3E}">
        <p14:creationId xmlns:p14="http://schemas.microsoft.com/office/powerpoint/2010/main" val="32984828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5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"/>
                                        <p:tgtEl>
                                          <p:spTgt spid="5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"/>
                                        <p:tgtEl>
                                          <p:spTgt spid="5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"/>
                                        <p:tgtEl>
                                          <p:spTgt spid="5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Mitosis - Interphase</a:t>
            </a:r>
          </a:p>
        </p:txBody>
      </p:sp>
      <p:pic>
        <p:nvPicPr>
          <p:cNvPr id="517" name="Shape 5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4325" y="1729237"/>
            <a:ext cx="4651925" cy="4377633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Shape 518"/>
          <p:cNvSpPr txBox="1">
            <a:spLocks noGrp="1"/>
          </p:cNvSpPr>
          <p:nvPr>
            <p:ph type="body" idx="1"/>
          </p:nvPr>
        </p:nvSpPr>
        <p:spPr>
          <a:xfrm>
            <a:off x="457205" y="1600200"/>
            <a:ext cx="3827099" cy="437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Longest phase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DNA gets replicated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Nuclear membrane still intact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DNA is spread out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Centrosomes outside of the nucleus</a:t>
            </a:r>
          </a:p>
        </p:txBody>
      </p:sp>
    </p:spTree>
    <p:extLst>
      <p:ext uri="{BB962C8B-B14F-4D97-AF65-F5344CB8AC3E}">
        <p14:creationId xmlns:p14="http://schemas.microsoft.com/office/powerpoint/2010/main" val="1917766975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Mitosis - Prophase</a:t>
            </a:r>
          </a:p>
        </p:txBody>
      </p:sp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457205" y="1600200"/>
            <a:ext cx="3827099" cy="437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DNA condenses to form visable chromosomes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Each made of 2 identical chromotids joined at a centromere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Centrosomes separate and start spindle production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Nucleus membrane starts to disappear</a:t>
            </a:r>
          </a:p>
        </p:txBody>
      </p:sp>
      <p:pic>
        <p:nvPicPr>
          <p:cNvPr id="525" name="Shape 5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6175" y="1300203"/>
            <a:ext cx="4664124" cy="467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Shape 5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8755" y="4636633"/>
            <a:ext cx="1561549" cy="209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2222769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Mitosis - Prometaphase</a:t>
            </a:r>
          </a:p>
        </p:txBody>
      </p:sp>
      <p:sp>
        <p:nvSpPr>
          <p:cNvPr id="532" name="Shape 532"/>
          <p:cNvSpPr txBox="1">
            <a:spLocks noGrp="1"/>
          </p:cNvSpPr>
          <p:nvPr>
            <p:ph type="body" idx="1"/>
          </p:nvPr>
        </p:nvSpPr>
        <p:spPr>
          <a:xfrm>
            <a:off x="457205" y="2108203"/>
            <a:ext cx="3827099" cy="2641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Nucleus membrane disappears completely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Spindles grow towards the centre of the cell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533" name="Shape 5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9143" y="1600204"/>
            <a:ext cx="4583430" cy="4595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0467509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Mitosis - Metaphase</a:t>
            </a:r>
          </a:p>
        </p:txBody>
      </p:sp>
      <p:sp>
        <p:nvSpPr>
          <p:cNvPr id="539" name="Shape 539"/>
          <p:cNvSpPr txBox="1">
            <a:spLocks noGrp="1"/>
          </p:cNvSpPr>
          <p:nvPr>
            <p:ph type="body" idx="1"/>
          </p:nvPr>
        </p:nvSpPr>
        <p:spPr>
          <a:xfrm>
            <a:off x="457205" y="2108203"/>
            <a:ext cx="3827099" cy="2641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Chromosomes line up in the centre of the cell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Spindles begin to attach to the centromeres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540" name="Shape 5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0179" y="1609669"/>
            <a:ext cx="4676699" cy="4676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0313983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Mitosis - Anaphase</a:t>
            </a:r>
          </a:p>
        </p:txBody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457205" y="2108203"/>
            <a:ext cx="3827099" cy="2641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Spindles pull on the centromeres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Chromosomes split in two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Chromatids move towards the poles of the cell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547" name="Shape 5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1557" y="1417833"/>
            <a:ext cx="5004242" cy="4910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5909849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Mitosis - Telophase</a:t>
            </a:r>
          </a:p>
        </p:txBody>
      </p:sp>
      <p:sp>
        <p:nvSpPr>
          <p:cNvPr id="553" name="Shape 553"/>
          <p:cNvSpPr txBox="1">
            <a:spLocks noGrp="1"/>
          </p:cNvSpPr>
          <p:nvPr>
            <p:ph type="body" idx="1"/>
          </p:nvPr>
        </p:nvSpPr>
        <p:spPr>
          <a:xfrm>
            <a:off x="457200" y="2108203"/>
            <a:ext cx="3811200" cy="2641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Nuclear membranes begin to form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Ring of microfilaments form at the centre of the cell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Microfilament ring tightens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554" name="Shape 5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1154" y="1533733"/>
            <a:ext cx="5055049" cy="4127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491829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330</Words>
  <Application>Microsoft Office PowerPoint</Application>
  <PresentationFormat>On-screen Show (4:3)</PresentationFormat>
  <Paragraphs>137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simple-light</vt:lpstr>
      <vt:lpstr>1_simple-light</vt:lpstr>
      <vt:lpstr>IMMS 1 Revision (part 2)</vt:lpstr>
      <vt:lpstr>Mitosis/Meiosis</vt:lpstr>
      <vt:lpstr>Mitosis</vt:lpstr>
      <vt:lpstr>Mitosis - Interphase</vt:lpstr>
      <vt:lpstr>Mitosis - Prophase</vt:lpstr>
      <vt:lpstr>Mitosis - Prometaphase</vt:lpstr>
      <vt:lpstr>Mitosis - Metaphase</vt:lpstr>
      <vt:lpstr>Mitosis - Anaphase</vt:lpstr>
      <vt:lpstr>Mitosis - Telophase</vt:lpstr>
      <vt:lpstr>Mitosis - Cytokinesis</vt:lpstr>
      <vt:lpstr>PowerPoint Presentation</vt:lpstr>
      <vt:lpstr>Meiosis</vt:lpstr>
      <vt:lpstr>Meiosis - Prophase I</vt:lpstr>
      <vt:lpstr>Meiosis - Metaphase I</vt:lpstr>
      <vt:lpstr>Meiosis II</vt:lpstr>
      <vt:lpstr>PowerPoint Presentation</vt:lpstr>
      <vt:lpstr>Nondisjunction</vt:lpstr>
      <vt:lpstr>Aneuploidy</vt:lpstr>
      <vt:lpstr>Gonadal Mosaicism</vt:lpstr>
      <vt:lpstr>Genetics</vt:lpstr>
      <vt:lpstr>Definitions:</vt:lpstr>
      <vt:lpstr>PowerPoint Presentation</vt:lpstr>
      <vt:lpstr>PowerPoint Presentation</vt:lpstr>
      <vt:lpstr>PowerPoint Presentation</vt:lpstr>
      <vt:lpstr>PowerPoint Presentation</vt:lpstr>
      <vt:lpstr>Lyon Hypothesis</vt:lpstr>
      <vt:lpstr>Knudson 2-hit hypothesis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IMMS 1 Revision (part 2)</dc:title>
  <dc:creator>Dell</dc:creator>
  <cp:lastModifiedBy>Dell</cp:lastModifiedBy>
  <cp:revision>8</cp:revision>
  <dcterms:created xsi:type="dcterms:W3CDTF">2015-06-17T07:50:53Z</dcterms:created>
  <dcterms:modified xsi:type="dcterms:W3CDTF">2015-06-17T07:57:37Z</dcterms:modified>
</cp:coreProperties>
</file>