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89"/>
  </p:notesMasterIdLst>
  <p:sldIdLst>
    <p:sldId id="257" r:id="rId2"/>
    <p:sldId id="258" r:id="rId3"/>
    <p:sldId id="259" r:id="rId4"/>
    <p:sldId id="407" r:id="rId5"/>
    <p:sldId id="265" r:id="rId6"/>
    <p:sldId id="361" r:id="rId7"/>
    <p:sldId id="353" r:id="rId8"/>
    <p:sldId id="355" r:id="rId9"/>
    <p:sldId id="362" r:id="rId10"/>
    <p:sldId id="385" r:id="rId11"/>
    <p:sldId id="386" r:id="rId12"/>
    <p:sldId id="387" r:id="rId13"/>
    <p:sldId id="388" r:id="rId14"/>
    <p:sldId id="389" r:id="rId15"/>
    <p:sldId id="390" r:id="rId16"/>
    <p:sldId id="391" r:id="rId17"/>
    <p:sldId id="392" r:id="rId18"/>
    <p:sldId id="393" r:id="rId19"/>
    <p:sldId id="394" r:id="rId20"/>
    <p:sldId id="395" r:id="rId21"/>
    <p:sldId id="348" r:id="rId22"/>
    <p:sldId id="363" r:id="rId23"/>
    <p:sldId id="289" r:id="rId24"/>
    <p:sldId id="396" r:id="rId25"/>
    <p:sldId id="397" r:id="rId26"/>
    <p:sldId id="398" r:id="rId27"/>
    <p:sldId id="399" r:id="rId28"/>
    <p:sldId id="332" r:id="rId29"/>
    <p:sldId id="400" r:id="rId30"/>
    <p:sldId id="401" r:id="rId31"/>
    <p:sldId id="402" r:id="rId32"/>
    <p:sldId id="340" r:id="rId33"/>
    <p:sldId id="403" r:id="rId34"/>
    <p:sldId id="339" r:id="rId35"/>
    <p:sldId id="404" r:id="rId36"/>
    <p:sldId id="383" r:id="rId37"/>
    <p:sldId id="405" r:id="rId38"/>
    <p:sldId id="290" r:id="rId39"/>
    <p:sldId id="349" r:id="rId40"/>
    <p:sldId id="350" r:id="rId41"/>
    <p:sldId id="406" r:id="rId42"/>
    <p:sldId id="408" r:id="rId43"/>
    <p:sldId id="409" r:id="rId44"/>
    <p:sldId id="410" r:id="rId45"/>
    <p:sldId id="411" r:id="rId46"/>
    <p:sldId id="412" r:id="rId47"/>
    <p:sldId id="413" r:id="rId48"/>
    <p:sldId id="414" r:id="rId49"/>
    <p:sldId id="415" r:id="rId50"/>
    <p:sldId id="267" r:id="rId51"/>
    <p:sldId id="416" r:id="rId52"/>
    <p:sldId id="417" r:id="rId53"/>
    <p:sldId id="418" r:id="rId54"/>
    <p:sldId id="419" r:id="rId55"/>
    <p:sldId id="420" r:id="rId56"/>
    <p:sldId id="317" r:id="rId57"/>
    <p:sldId id="318" r:id="rId58"/>
    <p:sldId id="319" r:id="rId59"/>
    <p:sldId id="320" r:id="rId60"/>
    <p:sldId id="321" r:id="rId61"/>
    <p:sldId id="322" r:id="rId62"/>
    <p:sldId id="421" r:id="rId63"/>
    <p:sldId id="422" r:id="rId64"/>
    <p:sldId id="423" r:id="rId65"/>
    <p:sldId id="424" r:id="rId66"/>
    <p:sldId id="425" r:id="rId67"/>
    <p:sldId id="426" r:id="rId68"/>
    <p:sldId id="427" r:id="rId69"/>
    <p:sldId id="428" r:id="rId70"/>
    <p:sldId id="429" r:id="rId71"/>
    <p:sldId id="430" r:id="rId72"/>
    <p:sldId id="431" r:id="rId73"/>
    <p:sldId id="432" r:id="rId74"/>
    <p:sldId id="433" r:id="rId75"/>
    <p:sldId id="434" r:id="rId76"/>
    <p:sldId id="435" r:id="rId77"/>
    <p:sldId id="436" r:id="rId78"/>
    <p:sldId id="438" r:id="rId79"/>
    <p:sldId id="439" r:id="rId80"/>
    <p:sldId id="441" r:id="rId81"/>
    <p:sldId id="440" r:id="rId82"/>
    <p:sldId id="442" r:id="rId83"/>
    <p:sldId id="443" r:id="rId84"/>
    <p:sldId id="444" r:id="rId85"/>
    <p:sldId id="445" r:id="rId86"/>
    <p:sldId id="446" r:id="rId87"/>
    <p:sldId id="263" r:id="rId88"/>
  </p:sldIdLst>
  <p:sldSz cx="12192000" cy="6858000"/>
  <p:notesSz cx="6858000" cy="9144000"/>
  <p:embeddedFontLst>
    <p:embeddedFont>
      <p:font typeface="Calibri" panose="020F0502020204030204" pitchFamily="34" charset="0"/>
      <p:regular r:id="rId90"/>
      <p:bold r:id="rId91"/>
      <p:italic r:id="rId92"/>
      <p:boldItalic r:id="rId93"/>
    </p:embeddedFont>
    <p:embeddedFont>
      <p:font typeface="Calibri Light" panose="020F0302020204030204" pitchFamily="34" charset="0"/>
      <p:regular r:id="rId94"/>
      <p:italic r:id="rId95"/>
    </p:embeddedFont>
    <p:embeddedFont>
      <p:font typeface="Radley" panose="020B0604020202020204" charset="0"/>
      <p:regular r:id="rId96"/>
      <p:italic r:id="rId9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98" roundtripDataSignature="AMtx7mh38WHJiv+LsG5ZHJwQUH90lShfV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965" autoAdjust="0"/>
  </p:normalViewPr>
  <p:slideViewPr>
    <p:cSldViewPr snapToGrid="0">
      <p:cViewPr varScale="1">
        <p:scale>
          <a:sx n="63" d="100"/>
          <a:sy n="63" d="100"/>
        </p:scale>
        <p:origin x="9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97" Type="http://schemas.openxmlformats.org/officeDocument/2006/relationships/font" Target="fonts/font8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font" Target="fonts/font1.fntdata"/><Relationship Id="rId95" Type="http://schemas.openxmlformats.org/officeDocument/2006/relationships/font" Target="fonts/font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font" Target="fonts/font4.fntdata"/><Relationship Id="rId98" Type="http://customschemas.google.com/relationships/presentationmetadata" Target="meta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font" Target="fonts/font2.fntdata"/><Relationship Id="rId96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font" Target="fonts/font5.fntdata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02T01:39:09.633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17283 652,'-1454'0,"1406"3,-1 2,-85 21,75-14,-32 3,-156 3,132-13,-35 13,-32 1,-7-17,-224 12,-446 12,665-27,9-8,-317-56,320 36,14 12,-332 11,252 10,-937-4,1126-3,0-3,-105-25,93 16,-90-8,-406 17,310 9,-1529-3,1298-20,-34-1,482 23,0 1,0 2,1 2,0 2,-48 17,-186 86,53-19,173-76,-1-2,-83 14,33-12,31-5,0-3,-80 1,-1309-12,1408-1,0-2,1-3,0-1,-54-19,-69-14,-202-35,119 32,11 3,177 26,6 3,0-2,1-3,-92-42,21-5,-3 6,-159-48,271 101,-1 0,1 1,-1 2,-41-4,55 7,0 1,0-1,1 1,-1 0,0 1,0-1,1 1,-1 1,1-1,0 1,0 0,0 1,0-1,0 1,1 0,0 1,0-1,0 1,-6 7,-161 220,165-222,0 1,1 1,-7 15,12-26,0 1,1-1,-1 1,0-1,1 1,-1 0,1-1,-1 1,1 0,0-1,0 1,0 0,0-1,0 1,0 0,0-1,0 1,1 0,-1-1,1 1,-1-1,1 1,0-1,-1 1,1-1,0 1,0-1,0 0,0 1,0-1,1 0,-1 0,0 0,0 0,1 0,1 2,6-1,1 0,-1 0,0-1,0 0,1 0,-1-1,13-2,1 2,201-9,-69 0,190 16,-284 2,-2 3,1 2,80 31,-106-35,0-2,0-1,0-1,36 1,142-6,-130-3,41-5,153-28,12-1,-186 23,149-37,-250 50,60-11,0 3,86 0,-89 6,0-1,96-20,-100 9,1 3,0 2,1 2,-1 3,96 5,469 79,-594-77,126 16,268-2,-338-14,87 14,46 2,-133-18,-1 4,0 4,145 34,-151-25,0-2,146 8,154-19,-276-6,898 0,-710 23,-5-1,401-22,-578-5,178-30,-75 5,598-21,-761 53,-5 1,-1-2,1-2,-1-2,66-13,18-16,191-24,693-34,-841 75,198-46,-247 43,2 6,170 2,-252 13,0 2,38 9,30 3,785 34,10-50,-437-3,-291 1,-36-2,259 28,-196 20,-132-27,-29-7,54 21,-80-27,-1 1,-1 0,1 1,-1 1,0-1,0 1,-1 1,0 0,8 9,-15-15,0 1,0-1,-1 0,1 1,-1-1,1 1,-1-1,0 1,0-1,0 1,-1 0,1 0,-1-1,1 1,-1 0,0 0,0 0,0 0,-1 5,-1-4,1 0,-1 0,0 0,0 0,0 0,0-1,-1 1,1-1,-1 0,0 1,-7 4,-3 3,-1-2,-1 1,0-2,0 0,-29 10,-95 33,-2-6,-1-6,-172 23,189-53,-183-9,127-4,-94 6,-244-5,310-17,-276-63,385 62,0 4,-157-6,181 23,3 1,-123-15,89-2,-112-34,56 10,-322-35,477 74,-103-13,-132-12,195 24,0 1,0 3,-54 10,-3 2,-123 1,-109-16,130-1,-2159 2,2190 8,-316 55,307-37,-2-9,-215-8,252-11,-459-23,167 11,5 37,271-11,126-10,1-2,-1-1,1-3,-1 0,1-3,1-1,-74-26,-289-98,333 115,0 3,0 3,-1 4,-83 0,-834-12,660 7,-392-31,136 5,-4 34,376 5,186 1,1 0,0 2,0 1,0 1,-38 15,44-14,-1 0,0-1,0-1,0-1,-1-1,1 0,-1-1,0-1,1-1,-22-3,-8-7,-47-19,4 2,75 23,-57-18,68 20,-1 0,1-1,0 0,0 0,0 0,1 0,-1-1,1 0,0 0,-6-6,9 9,1 1,-1-2,0 1,0 0,1 0,-1 0,0 0,1 0,-1-1,1 1,-1 0,1 0,0-1,0 1,-1 0,1-1,0 1,0 0,0 0,1-1,-1 1,0 0,0-1,1 1,-1 0,1 0,-1-1,1 1,-1 0,1 0,0 0,-1 0,1 0,0 0,0 0,0 0,0 0,0 0,0 0,0 1,0-1,0 0,1 1,-1-1,0 1,0-1,0 1,1-1,1 1,7-3,1 0,0 0,0 1,18-1,58-2,174 12,-259-7,-1 0,1 1,0-1,0 0,-1 0,1 1,0-1,-1 1,1 0,-1-1,1 1,-1 0,1 0,-1 0,1 0,1 2,-3-3,0 1,1 0,-1-1,0 1,0 0,0-1,0 1,0 0,0-1,0 1,0 0,0-1,0 1,-1 0,1-1,0 1,0 0,0-1,-1 1,1 0,0-1,-1 1,1-1,-1 1,1-1,-1 1,0 0,-6 6,-1 0,-1 0,1-1,-11 6,3-1,-16 16,1 3,1 0,2 2,1 1,2 1,-26 47,44-67,1 2,0-1,1 1,1 0,1 0,-2 19,-9 39,12-68,1 1,0-1,0 1,1 0,0 0,0-1,0 1,1 0,0-1,1 1,-1 0,1-1,0 1,6 10,-6-14,0 1,0 0,1-1,-1 1,1-1,0 0,0 0,0 0,1 0,-1 0,0-1,1 0,0 1,0-1,-1-1,1 1,0 0,1-1,-1 0,0 0,0 0,0-1,1 1,5-1,18-3,0-1,0-1,-1-1,36-14,42-9,8 3,154-58,-227 69,0 3,55-10,-73 19,0 0,0 2,1 0,-1 2,0 0,26 5,477 130,-449-114,123 20,-165-36,0 2,38 14,-42-11,1-2,-1-2,34 5,39-7,-62-4,0 2,42 8,4 2,-1-4,2-4,97-7,-61 1,-53-2,138-22,67-34,-191 39,-45 11,58-4,-84 12,1 0,0 1,0 1,-1 0,1 1,-1 0,17 6,-15 3,-22-2,-33 3,-98-4,-145-8,114-3,-789 2,932-1,0-1,1-1,-1-1,1-1,-29-11,23 7,0 1,-59-9,-216 6,1 0,-400-11,659 23,33 0,8 0,0-1,0 1,0 0,0 0,-1 1,1 0,0-1,0 1,0 0,-7 3,11-3,0-1,0 0,0 1,0-1,0 0,0 0,0 1,-1-1,1 0,0 1,0-1,0 0,0 1,0-1,0 0,0 1,1-1,-1 0,0 0,0 1,0-1,0 0,0 1,0-1,0 0,1 0,-1 1,0-1,0 0,0 0,1 1,-1-1,0 0,0 0,1 0,-1 0,0 1,0-1,1 0,-1 0,0 0,1 0,-1 0,0 0,1 0,-1 0,0 0,0 0,1 0,-1 0,0 0,1 0,-1 0,1 0,22 6,43 3,116-2,-113-6,116 15,-108-4,0-4,0-2,150-10,-101-14,35-2,10 15,0 7,220 31,-106-1,1-13,344-21,-266-28,-291 22,14-4,-1-5,137-45,-184 52,1 1,1 2,68-3,127 10,-132 2,-10-1,368 17,-411-15,1-1,93-10,102-29,18-1,324 18,0 42,-550-20,996 41,-242-43,-171-32,-181 12,866 3,-835 19,486-2,-891-3,-1-2,0-4,0-3,72-22,-130 32,52-11,-58 12,1 1,-1 0,1 0,0 0,-1 0,1 0,0 0,-1 0,1 1,-1 0,1-1,-1 1,1 0,-1 0,1 0,-1 1,0-1,5 4,-7-5,1 1,-1 0,1 0,-1 0,1-1,-1 1,0 0,0 0,1 0,-1 0,0 0,0 0,0 0,0 0,0 0,0 0,0 0,0-1,0 1,0 0,0 0,-1 0,1 0,0 0,-1 0,1 0,-1-1,1 1,-1 0,1 0,-1-1,0 1,1 0,-1-1,0 1,1 0,-1-1,0 1,0-1,-1 1,-42 24,34-20,-256 109,101-46,105-46,-1-1,-1-4,0-2,-74 7,107-18,-1-3,0 0,0-2,0-1,0-1,-52-13,-487-109,486 114,-1 4,-161 8,88 2,145-3,-820-25,600 14,56 3,12-9,-47-3,119 20,-179 24,130-10,-1-6,-196-15,116-12,-61-1,-360 44,-266-5,595-22,-113 33,410-28,-126 9,-37 4,-20 4,-318-12,285-10,136 2,-122 3,215-2,0 1,0 0,0 0,0 0,0 0,0 0,0 1,0 0,1 0,-1 0,0 0,1 0,0 1,0-1,-1 1,2 0,-1 0,0 0,-2 4,4-5,0-1,1 0,-1 1,1-1,-1 1,1-1,-1 1,1 0,0-1,0 1,-1-1,1 1,0 0,1-1,-1 1,0-1,0 1,1 0,0 2,1-2,-1 1,1-1,-1 0,1 0,0 0,0 0,0 0,0 0,0-1,1 1,-1-1,0 1,1-1,-1 0,4 2,8 1,0 0,0 0,0-2,0 1,0-2,1 0,-1-1,21-2,119-21,-108 14,579-77,-490 79,-88 6,-1-2,48-9,5-1,0 3,198 8,-148 4,-59 3,171 31,-161-19,113 5,444-19,-315-6,1062 3,-1369-2,0-2,47-10,-42 7,61-5,595 8,-351 7,-311-5,-1-1,50-12,-44 7,48-3,63 7,-91 5,0-3,0-3,87-18,-60 5,1 3,143-5,181 21,-176 3,165-29,-225 10,320 14,-321 21,-103-9,80 0,-134-11,-4 0,1 0,-1 0,0 1,25 6,-37-7,1 1,0-1,0 1,-1-1,1 1,0 0,-1 0,1-1,-1 1,1 0,-1 1,0-1,1 0,-1 0,0 1,0-1,0 0,0 1,0-1,0 1,0 0,0-1,-1 1,1 0,0-1,-1 1,0 0,1 0,-1-1,0 1,0 0,0 0,0-1,0 1,-1 0,1 0,0 0,-1-1,1 1,-1 0,0-1,1 1,-3 2,0 2,0 0,-1 0,0-1,0 1,0-1,-1 0,0 0,0-1,0 0,0 1,-1-1,1-1,-1 1,0-1,-13 4,-8 3,-1-1,-41 6,46-10,-31 3,0-2,0-2,-88-6,84-1,1 3,-111 14,124-5,0-3,0-1,0-3,-1-1,1-2,-69-11,-408-45,218 31,-68-23,270 38,-1 5,-112 7,86 1,-150 18,39-1,-190-39,55 0,257 19,-429 19,370-2,-1-8,0-7,-256-33,190 4,-342 4,370 27,-425-5,373-17,-109-2,263 20,-232 5,176 14,-33 1,138-16,0-3,-1-3,1-2,1-4,-88-22,117 21,-119-34,-182-80,283 102,24 11,2-1,-1-1,2-1,-31-22,-69-79,-7-5,131 120,-36-35,36 34,1 0,-1 1,0-1,1 0,-1 1,1-1,-1 0,1 0,-1 0,1 1,0-1,-1 0,1 0,0 0,0 0,0 0,-1 0,1 1,0-1,0 0,0 0,0 0,1 0,-1 0,0 0,0 0,0 0,1 1,-1-1,1 0,-1 0,0 0,1 1,-1-1,1 0,0 0,-1 1,1-1,0 0,-1 1,1-1,0 1,-1-1,1 1,0-1,0 1,0 0,0-1,-1 1,2 0,36-11,1 2,0 1,0 2,0 2,53 1,0-2,90-10,289-12,-424 27,-9-1,0 1,0 2,0 2,71 16,153 80,-40-12,-167-70,0-3,1-2,0-3,1-2,70 1,710-12,-294-47,-289 21,-43-9,-141 23,97-10,361-33,87-7,-32 61,-306 7,-128-2,-27 3,0-7,161-22,-139-2,6-2,268-16,516 44,-411 4,-253-4,879 18,-738 6,620 21,-995-44,-1 2,1 2,-1 1,0 2,0 1,49 20,8-3,-68-20,-2 1,1 1,33 16,157 81,-211-103,0 0,0 0,0 0,0 0,0 0,0 0,-1 0,1 1,-1-1,1 1,-1-1,1 1,-1 0,0-1,2 4,-3-5,0 1,0-1,0 1,0-1,0 1,-1-1,1 1,0-1,0 1,0-1,-1 1,1-1,0 0,0 1,-1-1,1 1,0-1,-1 0,1 1,-1-1,1 0,0 0,-1 1,1-1,-1 0,1 0,-1 1,-30 7,-93 3,-219-7,299-5,-744-57,-2-48,316 38,-65-12,-45-7,-162 35,-4 54,407 2,-120-3,-495 7,6 43,884-44,-760 62,-4-40,767-29,-415 13,179 9,-471-26,391-31,-171-7,-550 43,461 1,620-2,-41-1,1 4,-74 11,-139 21,140-20,-22-3,-178-9,194-6,-272 30,95 35,-54 8,280-61,58-8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02T01:39:10.513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radiopaedia.org/articles/inferior-vena-cava-1?lang=gb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radiopaedia.org/articles/aorta?lang=gb" TargetMode="External"/><Relationship Id="rId4" Type="http://schemas.openxmlformats.org/officeDocument/2006/relationships/hyperlink" Target="https://radiopaedia.org/articles/oesophagus?lang=gb" TargetMode="Externa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dirty="0" err="1"/>
              <a:t>Nb</a:t>
            </a:r>
            <a:r>
              <a:rPr lang="en-GB" dirty="0"/>
              <a:t> 7 = epicardium, myocardium and endocardium</a:t>
            </a:r>
            <a:endParaRPr dirty="0"/>
          </a:p>
        </p:txBody>
      </p:sp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054098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dirty="0" err="1"/>
              <a:t>Nb</a:t>
            </a:r>
            <a:r>
              <a:rPr lang="en-GB" dirty="0"/>
              <a:t> 7 = epicardium, myocardium and endocardium</a:t>
            </a:r>
            <a:endParaRPr dirty="0"/>
          </a:p>
        </p:txBody>
      </p:sp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645338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dirty="0" err="1"/>
              <a:t>Nb</a:t>
            </a:r>
            <a:r>
              <a:rPr lang="en-GB" dirty="0"/>
              <a:t> 7 = epicardium, myocardium and endocardium</a:t>
            </a:r>
            <a:endParaRPr dirty="0"/>
          </a:p>
        </p:txBody>
      </p:sp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247858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dirty="0" err="1"/>
              <a:t>Nb</a:t>
            </a:r>
            <a:r>
              <a:rPr lang="en-GB" dirty="0"/>
              <a:t> 7 = epicardium, myocardium and endocardium</a:t>
            </a:r>
            <a:endParaRPr dirty="0"/>
          </a:p>
        </p:txBody>
      </p:sp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323718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dirty="0" err="1"/>
              <a:t>Nb</a:t>
            </a:r>
            <a:r>
              <a:rPr lang="en-GB" dirty="0"/>
              <a:t> 7 = epicardium, myocardium and endocardium</a:t>
            </a:r>
            <a:endParaRPr dirty="0"/>
          </a:p>
        </p:txBody>
      </p:sp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73414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dirty="0" err="1"/>
              <a:t>Nb</a:t>
            </a:r>
            <a:r>
              <a:rPr lang="en-GB" dirty="0"/>
              <a:t> 7 = epicardium, myocardium and endocardium</a:t>
            </a:r>
            <a:endParaRPr dirty="0"/>
          </a:p>
        </p:txBody>
      </p:sp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91226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dirty="0" err="1"/>
              <a:t>Nb</a:t>
            </a:r>
            <a:r>
              <a:rPr lang="en-GB" dirty="0"/>
              <a:t> 7 = epicardium, myocardium and endocardium</a:t>
            </a:r>
            <a:endParaRPr dirty="0"/>
          </a:p>
        </p:txBody>
      </p:sp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84068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dirty="0" err="1"/>
              <a:t>Nb</a:t>
            </a:r>
            <a:r>
              <a:rPr lang="en-GB" dirty="0"/>
              <a:t> 7 = epicardium, myocardium and endocardium</a:t>
            </a:r>
            <a:endParaRPr dirty="0"/>
          </a:p>
        </p:txBody>
      </p:sp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227725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dirty="0" err="1"/>
              <a:t>Nb</a:t>
            </a:r>
            <a:r>
              <a:rPr lang="en-GB" dirty="0"/>
              <a:t> 7 = epicardium, myocardium and endocardium</a:t>
            </a:r>
            <a:endParaRPr dirty="0"/>
          </a:p>
        </p:txBody>
      </p:sp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055565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dirty="0" err="1"/>
              <a:t>Nb</a:t>
            </a:r>
            <a:r>
              <a:rPr lang="en-GB" dirty="0"/>
              <a:t> 7 = epicardium, myocardium and endocardium</a:t>
            </a:r>
            <a:endParaRPr dirty="0"/>
          </a:p>
        </p:txBody>
      </p:sp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270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3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GB" dirty="0"/>
              <a:t>A = L and R coronary arteries; supply myocardium</a:t>
            </a:r>
          </a:p>
          <a:p>
            <a:pPr>
              <a:buNone/>
            </a:pPr>
            <a:r>
              <a:rPr lang="en-GB" dirty="0"/>
              <a:t>- Arise from L and R aortic sinuses (in ascending aorta, at level of aortic valve)</a:t>
            </a:r>
          </a:p>
          <a:p>
            <a:pPr>
              <a:buNone/>
            </a:pPr>
            <a:endParaRPr lang="en-GB" dirty="0"/>
          </a:p>
          <a:p>
            <a:pPr>
              <a:buNone/>
            </a:pPr>
            <a:r>
              <a:rPr lang="en-GB" dirty="0"/>
              <a:t>Aorta = ELASTIC artery</a:t>
            </a:r>
          </a:p>
          <a:p>
            <a:pPr>
              <a:buNone/>
            </a:pPr>
            <a:endParaRPr lang="en-GB" dirty="0"/>
          </a:p>
          <a:p>
            <a:pPr>
              <a:buNone/>
            </a:pPr>
            <a:r>
              <a:rPr lang="en-GB" dirty="0"/>
              <a:t>Arch connected to </a:t>
            </a:r>
            <a:r>
              <a:rPr lang="en-GB" dirty="0" err="1"/>
              <a:t>pulomary</a:t>
            </a:r>
            <a:r>
              <a:rPr lang="en-GB" dirty="0"/>
              <a:t> trunk by ligamentum arteriosum (remnant of foetal ductus arteriosus)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08512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03355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08840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72388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05386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0018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GB" dirty="0"/>
              <a:t>1= 3 branches of LCA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32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44830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GB" dirty="0"/>
              <a:t>1= 3 branches of LCA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33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43410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34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75000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35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2995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10" name="Google Shape;11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GB" dirty="0"/>
              <a:t>1= PIV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36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55621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GB" dirty="0"/>
              <a:t>1= PIV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37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48299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Apex = LEFT midclavicular line, 5</a:t>
            </a:r>
            <a:r>
              <a:rPr lang="en-GB" baseline="30000" dirty="0"/>
              <a:t>th</a:t>
            </a:r>
            <a:r>
              <a:rPr lang="en-GB" dirty="0"/>
              <a:t> intercostal space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38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11414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Phrenic innervates diaphragm; C345 keeps the diaphragm alive</a:t>
            </a:r>
          </a:p>
          <a:p>
            <a:endParaRPr lang="en-GB" dirty="0"/>
          </a:p>
          <a:p>
            <a:r>
              <a:rPr lang="en-GB" sz="1200" b="1" i="0" u="none" strike="noStrike" kern="1200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Sensory</a:t>
            </a:r>
            <a:r>
              <a:rPr lang="en-GB" sz="1200" b="0" i="0" u="none" strike="noStrike" kern="1200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 fibres from the </a:t>
            </a:r>
            <a:r>
              <a:rPr lang="en-GB" sz="1200" b="1" i="0" u="none" strike="noStrike" kern="1200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phrenic nerve</a:t>
            </a:r>
            <a:r>
              <a:rPr lang="en-GB" sz="1200" b="0" i="0" u="none" strike="noStrike" kern="1200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 supply the central part of the diaphragm, including the surrounding pleura and peritoneum. The </a:t>
            </a:r>
            <a:r>
              <a:rPr lang="en-GB" sz="1200" b="1" i="0" u="none" strike="noStrike" kern="1200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nerve</a:t>
            </a:r>
            <a:r>
              <a:rPr lang="en-GB" sz="1200" b="0" i="0" u="none" strike="noStrike" kern="1200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 also supplies sensation to the mediastinal pleura and the pericardium</a:t>
            </a:r>
            <a:r>
              <a:rPr lang="en-GB" dirty="0"/>
              <a:t>)</a:t>
            </a:r>
          </a:p>
          <a:p>
            <a:endParaRPr lang="en-GB" dirty="0"/>
          </a:p>
          <a:p>
            <a:r>
              <a:rPr lang="en-GB" sz="1200" b="1" i="0" u="none" strike="noStrike" kern="1200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 8:</a:t>
            </a:r>
            <a:r>
              <a:rPr lang="en-GB" sz="1200" b="0" i="0" u="none" strike="noStrike" kern="1200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GB" sz="1200" b="0" i="0" u="none" strike="noStrike" kern="1200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  <a:hlinkClick r:id="rId3" tooltip="Inferior vena cava"/>
              </a:rPr>
              <a:t>inferior vena cava</a:t>
            </a:r>
            <a:r>
              <a:rPr lang="en-GB" sz="1200" b="0" i="0" u="none" strike="noStrike" kern="1200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 at T8</a:t>
            </a:r>
          </a:p>
          <a:p>
            <a:r>
              <a:rPr lang="en-GB" sz="1200" b="1" i="0" u="none" strike="noStrike" kern="1200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10 eggs:</a:t>
            </a:r>
            <a:r>
              <a:rPr lang="en-GB" sz="1200" b="0" i="0" u="none" strike="noStrike" kern="1200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GB" sz="1200" b="0" i="0" u="none" strike="noStrike" kern="1200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  <a:hlinkClick r:id="rId4" tooltip="Esophagus"/>
              </a:rPr>
              <a:t>oesophagus</a:t>
            </a:r>
            <a:r>
              <a:rPr lang="en-GB" sz="1200" b="0" i="0" u="none" strike="noStrike" kern="1200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 (US spelling) at T10</a:t>
            </a:r>
          </a:p>
          <a:p>
            <a:r>
              <a:rPr lang="en-GB" sz="1200" b="1" i="0" u="none" strike="noStrike" kern="1200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at 12:</a:t>
            </a:r>
            <a:r>
              <a:rPr lang="en-GB" sz="1200" b="0" i="0" u="none" strike="noStrike" kern="1200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GB" sz="1200" b="0" i="0" u="none" strike="noStrike" kern="1200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  <a:hlinkClick r:id="rId5" tooltip="Aorta"/>
              </a:rPr>
              <a:t>aorta</a:t>
            </a:r>
            <a:r>
              <a:rPr lang="en-GB" sz="1200" b="0" i="0" u="none" strike="noStrike" kern="1200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 at T12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39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24314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GB" dirty="0"/>
              <a:t>CN 10 leaves skull through jugular foramina </a:t>
            </a:r>
          </a:p>
          <a:p>
            <a:pPr>
              <a:buNone/>
            </a:pPr>
            <a:r>
              <a:rPr lang="en-GB" dirty="0"/>
              <a:t>Parasympathetic </a:t>
            </a:r>
          </a:p>
          <a:p>
            <a:pPr>
              <a:buNone/>
            </a:pPr>
            <a:endParaRPr lang="en-GB" dirty="0"/>
          </a:p>
          <a:p>
            <a:pPr>
              <a:buNone/>
            </a:pPr>
            <a:r>
              <a:rPr lang="en-GB" dirty="0"/>
              <a:t>https://www.earthslab.com/anatomy/vagus-nerve/</a:t>
            </a:r>
          </a:p>
          <a:p>
            <a:pPr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Vagal stimulation decreases HR, Sympathetic stimulation increases HR.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/>
              <a:t>Vagus supplies thyroid via superior laryngeal nerve</a:t>
            </a:r>
          </a:p>
          <a:p>
            <a:pPr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40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885348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49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756002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Stapedial artery = inner ear</a:t>
            </a:r>
          </a:p>
          <a:p>
            <a:pPr>
              <a:buNone/>
            </a:pPr>
            <a:r>
              <a:rPr lang="en-US" dirty="0"/>
              <a:t>CCA = common carotid arteries</a:t>
            </a:r>
          </a:p>
          <a:p>
            <a:pPr>
              <a:buNone/>
            </a:pPr>
            <a:r>
              <a:rPr lang="en-US" dirty="0"/>
              <a:t>ICA = internal carotid arteries</a:t>
            </a:r>
          </a:p>
          <a:p>
            <a:pPr>
              <a:buNone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7</a:t>
            </a:r>
            <a:r>
              <a:rPr kumimoji="0" lang="en-US" sz="1200" b="1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segmental artery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Left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L subclavian artery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Right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part of R subclavian artery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50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288765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-GB" dirty="0"/>
              <a:t>Stroke volume: The volume of blood ejected per beat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-GB" dirty="0"/>
              <a:t>Cardiac output: The amount of blood pumped out the LV per mine (SV x HR)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-GB" dirty="0"/>
              <a:t>Heart rate: the number of times the heart beats per min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-GB" dirty="0"/>
              <a:t>EDV: the volume of blood in the ventricles at the end of diastole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-GB" dirty="0"/>
              <a:t>ESV: the volume of blood in the ventricles at the end of systole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-GB" dirty="0"/>
              <a:t>Ejection fraction: the proportion of the EDV that is pumped out the LV per beat, SV/EDV, provides an indication of the contractility of the heart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-GB" dirty="0"/>
              <a:t>“</a:t>
            </a:r>
            <a:r>
              <a:rPr lang="en-GB" dirty="0" err="1"/>
              <a:t>Lub</a:t>
            </a:r>
            <a:r>
              <a:rPr lang="en-GB" dirty="0"/>
              <a:t>”: first heart sound (S1) – closing of the Atrioventricular valves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-GB" dirty="0"/>
              <a:t>“Dub”: second heart sound (S2) – closing of the Semilunar valves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dirty="0"/>
          </a:p>
        </p:txBody>
      </p:sp>
      <p:sp>
        <p:nvSpPr>
          <p:cNvPr id="741" name="Google Shape;741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gcb7b30e50f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6" name="Google Shape;756;gcb7b30e50f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gcb7b30e50f_0_158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GB"/>
              <a:t>57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cb7b30e50f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cb7b30e50f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gcb7b30e50f_0_179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58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rtl="0" fontAlgn="ctr"/>
            <a:r>
              <a:rPr lang="en-GB" sz="1200" b="1" i="0" u="none" strike="noStrike" kern="1200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Mediastinum;</a:t>
            </a:r>
            <a:r>
              <a:rPr lang="en-GB" sz="1200" b="0" i="0" u="none" strike="noStrike" kern="1200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area between right and left pleura </a:t>
            </a:r>
          </a:p>
          <a:p>
            <a:pPr lvl="1" rtl="0" fontAlgn="ctr"/>
            <a:r>
              <a:rPr lang="en-GB" sz="1200" b="1" i="0" u="none" strike="noStrike" kern="1200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Division between superior and inferior</a:t>
            </a:r>
            <a:r>
              <a:rPr lang="en-GB" sz="1200" b="0" i="0" u="none" strike="noStrike" kern="1200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; plane between sternal angle and T4/5</a:t>
            </a:r>
          </a:p>
          <a:p>
            <a:pPr lvl="1" rtl="0" fontAlgn="ctr"/>
            <a:r>
              <a:rPr lang="en-GB" sz="1200" b="1" i="0" u="none" strike="noStrike" kern="1200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Anterior/ middle and posterior division</a:t>
            </a:r>
            <a:r>
              <a:rPr lang="en-GB" sz="1200" b="0" i="0" u="none" strike="noStrike" kern="1200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; pericardium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047150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gcb7b30e50f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6" name="Google Shape;776;gcb7b30e50f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gcb7b30e50f_0_190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59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gcb7b30e50f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6" name="Google Shape;786;gcb7b30e50f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gcb7b30e50f_0_203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60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cb7b30e50f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8" name="Google Shape;798;gcb7b30e50f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gcb7b30e50f_0_215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61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https://docs.google.com/forms/d/e/1FAIpQLScWKzx4ikpHkOXDyIF_jMUPqgR8vS2OeiMTYnHEeCnxANkNFA/viewform?vc=0&amp;c=0&amp;w=1&amp;flr=0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67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234339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45" name="Google Shape;14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2114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/>
              <a:t>Cardiac tamponade;</a:t>
            </a:r>
            <a:r>
              <a:rPr lang="en-GB" sz="1200" kern="1200" dirty="0"/>
              <a:t> rapid collection of pericardial fluid – heart is restricted and impairs filling</a:t>
            </a:r>
          </a:p>
          <a:p>
            <a:pPr>
              <a:buNone/>
            </a:pPr>
            <a:r>
              <a:rPr lang="en-GB" b="1" dirty="0"/>
              <a:t>Pericarditis = </a:t>
            </a:r>
            <a:r>
              <a:rPr lang="en-GB" b="0" dirty="0"/>
              <a:t>inflammation of pericardium</a:t>
            </a:r>
          </a:p>
          <a:p>
            <a:pPr>
              <a:buNone/>
            </a:pPr>
            <a:r>
              <a:rPr lang="en-GB" b="0" dirty="0"/>
              <a:t>- Chest pain, can cause acute cardiac tamponade due to accumulation of fluid in pericardial cavity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8705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924211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dirty="0" err="1"/>
              <a:t>Nb</a:t>
            </a:r>
            <a:r>
              <a:rPr lang="en-GB" dirty="0"/>
              <a:t> 7 = epicardium, myocardium and endocardium</a:t>
            </a:r>
            <a:endParaRPr dirty="0"/>
          </a:p>
        </p:txBody>
      </p:sp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17381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dirty="0" err="1"/>
              <a:t>Nb</a:t>
            </a:r>
            <a:r>
              <a:rPr lang="en-GB" dirty="0"/>
              <a:t> 7 = epicardium, myocardium and endocardium</a:t>
            </a:r>
            <a:endParaRPr dirty="0"/>
          </a:p>
        </p:txBody>
      </p:sp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53243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B4E75-73A0-82B9-8DAA-38D9B4E874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D053AE-2A1E-0B0B-4298-CAB4E3869F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B6B9C7-8958-9D9C-EB1C-D6AEF9C7D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992512-D902-79BC-5F27-38D85DBF0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C8F168-83C1-AE89-9B2F-00A9DA335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88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B8923-9F0F-95AD-5328-0B73795D5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E0A75E-1BFE-6EE4-B7B8-7F951E6326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CFFBE5-9E5B-79FD-CF26-AE146DBDA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5E2581-7781-E64B-F7FC-C6B64429B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E8F916-EB73-8C72-23BC-F7239FBFF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490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512A74-2DDA-6080-63A1-AA1F25ED9F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2E1345-FD22-AE7D-6E96-45634B95FE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DED57C-5838-1BC1-55C3-F946C4B15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1134BE-ECC0-53B4-EF26-F6355BCB5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F107B0-6A09-12F0-C763-FAF01C4B6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466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BF2A3-671E-A2B4-C4EA-E60DA1838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2802C-3032-A44A-F645-DE286DE694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81FDF8-76E0-0AA0-4ED7-22C3B988B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958E33-FC57-187F-917A-2D7118DF0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8940F-4171-AB27-315B-DDC578955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874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42C53-325A-A400-BD1E-AA4199B5C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D9CEF9-11FD-157F-CBAD-7688B5A1DA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828C2F-AE98-3682-F50A-A7C5C527E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2AF7A-4517-9B7D-F9AA-6623B7705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DE9E24-1189-6A36-5745-13E10500F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962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0EDC8-B831-EE6C-C0E1-EAD5F52D2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807544-C6FA-4E45-B4C0-F8AF89EE25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AA42D0-B5AC-0B3C-53D1-E34771E2DB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5A7907-7618-D5A5-70D1-D2AA6DEB7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A04DE1-1932-8525-8BB8-176907DC7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0B345C-87EA-358E-C107-8EDF434D4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872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692F5-2655-D17A-3112-B91B6086B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F6A1AA-9360-9002-7726-9DCF49DE31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5A3053-02CF-011A-F53C-B9FF853DC7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21F3DF-0DA4-1E70-F72B-42872E8A08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B4CE0D-8657-9A77-4F93-EA934239A1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D0EFA1-14F9-0FDC-F9B1-A62F1A189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C8A309-3E33-1A82-4B7E-BDB334698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78CE10-B459-CFC4-FBE9-DA313D1C4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378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57863-F275-27A7-6ED8-292578DF5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ABDB65-8F06-DCCE-833E-8A5677DF3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C72D22-DB38-214C-B98F-31D6CA201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BCE9AE-D5EE-650E-7318-3EA4B739D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747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A696C7-28F0-D662-2B7E-A36E3DD01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4DD44E-ABB3-F90C-1D91-5C94FF333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91359F-9A22-FEED-B85F-D28CD6CA1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352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6A1A5-81AA-5688-B0F4-74A7EB915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5706B2-2529-4C27-B0EB-585C4293E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80A180-C286-20F4-75BB-DFB87272F7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B53624-F77B-4482-B9AB-5FEAD16CA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47DE46-B9B3-89B2-F843-AC344A124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7AC71E-E28F-A787-DADE-8E6164594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09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E2F54-12A6-A8AF-D5BC-D57B9E8FA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C34585-8D29-6CAA-0C3F-1F7F40CB28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C80B89-DCE8-551E-E67D-AB572F4197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3F987B-EEE4-468F-2B6D-C3EBCBC98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B186D-B16F-4529-A214-491248A255E3}" type="datetimeFigureOut">
              <a:rPr lang="en-GB" smtClean="0"/>
              <a:t>04/11/2022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65AC42-7F23-5A90-A3E1-ED41D7252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0BBF79-32BE-3774-121A-287C036BB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282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4B2987-8CE4-A485-D52A-7490964A3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76E6C6-3474-C502-1F1A-C7EF5DBB5A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4E9A6B-83C5-9151-7B70-FBC44D65EC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CB186D-B16F-4529-A214-491248A255E3}" type="datetimeFigureOut">
              <a:rPr lang="en-GB" smtClean="0"/>
              <a:t>04/11/2022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5C0D08-11AE-BCA9-0CB3-E0D3D95357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4A6256-839E-0B5F-95B4-70DD0D8D5A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647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.xml"/><Relationship Id="rId5" Type="http://schemas.openxmlformats.org/officeDocument/2006/relationships/image" Target="../media/image42.png"/><Relationship Id="rId4" Type="http://schemas.openxmlformats.org/officeDocument/2006/relationships/customXml" Target="../ink/ink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hyperlink" Target="mailto:ralhalabi1@Sheffield.ac.uk" TargetMode="Externa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/>
          <p:cNvSpPr txBox="1"/>
          <p:nvPr/>
        </p:nvSpPr>
        <p:spPr>
          <a:xfrm>
            <a:off x="5401733" y="5046132"/>
            <a:ext cx="1744133" cy="62939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3600"/>
            </a:pPr>
            <a:endParaRPr sz="3600">
              <a:solidFill>
                <a:schemeClr val="dk1"/>
              </a:solidFill>
              <a:latin typeface="Radley"/>
              <a:ea typeface="Radley"/>
              <a:cs typeface="Radley"/>
              <a:sym typeface="Radley"/>
            </a:endParaRPr>
          </a:p>
        </p:txBody>
      </p:sp>
      <p:sp>
        <p:nvSpPr>
          <p:cNvPr id="98" name="Google Shape;98;p2"/>
          <p:cNvSpPr txBox="1"/>
          <p:nvPr/>
        </p:nvSpPr>
        <p:spPr>
          <a:xfrm>
            <a:off x="5061475" y="5675530"/>
            <a:ext cx="2734500" cy="64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293267"/>
              </a:buClr>
              <a:buSzPts val="3600"/>
            </a:pPr>
            <a:r>
              <a:rPr lang="en-US" sz="3600" b="1" dirty="0">
                <a:solidFill>
                  <a:srgbClr val="293267"/>
                </a:solidFill>
                <a:latin typeface="Calibri"/>
                <a:ea typeface="Calibri"/>
                <a:cs typeface="Calibri"/>
                <a:sym typeface="Calibri"/>
              </a:rPr>
              <a:t>2022/2023</a:t>
            </a:r>
            <a:endParaRPr sz="3200" b="1" dirty="0">
              <a:solidFill>
                <a:srgbClr val="2932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FD43CB-866E-92E0-9942-87A47CB8D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9633" y="450064"/>
            <a:ext cx="4192731" cy="4192731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930BA028-9C9E-D13F-2A33-CE1335E6D5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3598" y1="30370" x2="23598" y2="30370"/>
                        <a14:foregroundMark x1="23598" y1="30370" x2="25714" y2="28889"/>
                        <a14:foregroundMark x1="29206" y1="26561" x2="29841" y2="27725"/>
                        <a14:foregroundMark x1="47725" y1="14709" x2="48783" y2="15344"/>
                        <a14:foregroundMark x1="51111" y1="22751" x2="51111" y2="21693"/>
                        <a14:foregroundMark x1="78942" y1="32169" x2="77778" y2="32698"/>
                        <a14:foregroundMark x1="79788" y1="32698" x2="78730" y2="32698"/>
                        <a14:foregroundMark x1="34392" y1="76402" x2="35238" y2="76614"/>
                        <a14:foregroundMark x1="41270" y1="81693" x2="41270" y2="80423"/>
                        <a14:foregroundMark x1="44868" y1="78095" x2="45079" y2="77460"/>
                        <a14:foregroundMark x1="50899" y1="78624" x2="50899" y2="77566"/>
                        <a14:foregroundMark x1="50582" y1="73757" x2="50582" y2="73757"/>
                        <a14:foregroundMark x1="53228" y1="77249" x2="53228" y2="77249"/>
                        <a14:foregroundMark x1="60106" y1="77884" x2="60106" y2="77884"/>
                        <a14:foregroundMark x1="77884" y1="32169" x2="78730" y2="32381"/>
                        <a14:backgroundMark x1="51111" y1="38836" x2="51111" y2="38836"/>
                        <a14:backgroundMark x1="51111" y1="40000" x2="50688" y2="38730"/>
                        <a14:backgroundMark x1="27937" y1="40741" x2="47302" y2="31958"/>
                        <a14:backgroundMark x1="47302" y1="31958" x2="48889" y2="41799"/>
                        <a14:backgroundMark x1="48889" y1="41799" x2="58836" y2="49524"/>
                        <a14:backgroundMark x1="58836" y1="49524" x2="51852" y2="54709"/>
                        <a14:backgroundMark x1="51852" y1="54709" x2="62751" y2="63704"/>
                        <a14:backgroundMark x1="62751" y1="63704" x2="43598" y2="65503"/>
                        <a14:backgroundMark x1="43598" y1="65503" x2="33439" y2="60847"/>
                        <a14:backgroundMark x1="33439" y1="60847" x2="60106" y2="47090"/>
                        <a14:backgroundMark x1="47090" y1="32593" x2="55450" y2="35238"/>
                        <a14:backgroundMark x1="48571" y1="29418" x2="50688" y2="294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8035" y="-875912"/>
            <a:ext cx="7475929" cy="747592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/>
          <p:nvPr/>
        </p:nvSpPr>
        <p:spPr>
          <a:xfrm>
            <a:off x="2711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</a:p>
        </p:txBody>
      </p:sp>
      <p:sp>
        <p:nvSpPr>
          <p:cNvPr id="108" name="Shape 108"/>
          <p:cNvSpPr txBox="1"/>
          <p:nvPr/>
        </p:nvSpPr>
        <p:spPr>
          <a:xfrm>
            <a:off x="295422" y="225644"/>
            <a:ext cx="11127544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" name="Shape 10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8387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36470" y="462515"/>
            <a:ext cx="5305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Didot" charset="0"/>
                <a:ea typeface="Didot" charset="0"/>
                <a:cs typeface="Didot" charset="0"/>
              </a:rPr>
              <a:t>Anatomy: Interior Heart 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5F4A07-222B-4036-B449-36856EDB1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0498" y="1414384"/>
            <a:ext cx="8061649" cy="560810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EF747B-212D-4AE9-B7F5-8728DACF2CA6}"/>
              </a:ext>
            </a:extLst>
          </p:cNvPr>
          <p:cNvSpPr/>
          <p:nvPr/>
        </p:nvSpPr>
        <p:spPr>
          <a:xfrm>
            <a:off x="7016861" y="3586991"/>
            <a:ext cx="1921267" cy="380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9805AA-5FC3-4818-9FDC-F1B968DFEB50}"/>
              </a:ext>
            </a:extLst>
          </p:cNvPr>
          <p:cNvSpPr/>
          <p:nvPr/>
        </p:nvSpPr>
        <p:spPr>
          <a:xfrm>
            <a:off x="7130685" y="5312262"/>
            <a:ext cx="1421475" cy="2778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C25B4E-DCE3-4C56-991E-11A295A857D9}"/>
              </a:ext>
            </a:extLst>
          </p:cNvPr>
          <p:cNvSpPr/>
          <p:nvPr/>
        </p:nvSpPr>
        <p:spPr>
          <a:xfrm>
            <a:off x="7112089" y="2624088"/>
            <a:ext cx="1530850" cy="2708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805E0C-A346-4858-9491-EAE1F9B79539}"/>
              </a:ext>
            </a:extLst>
          </p:cNvPr>
          <p:cNvSpPr/>
          <p:nvPr/>
        </p:nvSpPr>
        <p:spPr>
          <a:xfrm>
            <a:off x="7204405" y="2377022"/>
            <a:ext cx="1994391" cy="1864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280682B-4ECA-4CFA-9514-CFA0C8F5F2F7}"/>
              </a:ext>
            </a:extLst>
          </p:cNvPr>
          <p:cNvSpPr/>
          <p:nvPr/>
        </p:nvSpPr>
        <p:spPr>
          <a:xfrm>
            <a:off x="7112089" y="2989780"/>
            <a:ext cx="1921267" cy="380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385FEC4-CF67-4597-AECB-E6CF0B46094C}"/>
              </a:ext>
            </a:extLst>
          </p:cNvPr>
          <p:cNvSpPr/>
          <p:nvPr/>
        </p:nvSpPr>
        <p:spPr>
          <a:xfrm>
            <a:off x="7112089" y="5658831"/>
            <a:ext cx="1921267" cy="11521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7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632131A-A427-474D-854D-3B554386ECE4}"/>
              </a:ext>
            </a:extLst>
          </p:cNvPr>
          <p:cNvSpPr/>
          <p:nvPr/>
        </p:nvSpPr>
        <p:spPr>
          <a:xfrm>
            <a:off x="1506170" y="5721614"/>
            <a:ext cx="1683129" cy="521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8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3A0BE2-3D24-49BC-A1DC-72F94BFFFC51}"/>
              </a:ext>
            </a:extLst>
          </p:cNvPr>
          <p:cNvSpPr/>
          <p:nvPr/>
        </p:nvSpPr>
        <p:spPr>
          <a:xfrm>
            <a:off x="1340095" y="5298144"/>
            <a:ext cx="1921267" cy="380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9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38F0CA-24A7-435F-BA87-3EA6204BDE75}"/>
              </a:ext>
            </a:extLst>
          </p:cNvPr>
          <p:cNvSpPr/>
          <p:nvPr/>
        </p:nvSpPr>
        <p:spPr>
          <a:xfrm>
            <a:off x="1489014" y="4308605"/>
            <a:ext cx="1222595" cy="2097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5A89EC3-6C41-4834-BB20-0494BD21B838}"/>
              </a:ext>
            </a:extLst>
          </p:cNvPr>
          <p:cNvSpPr/>
          <p:nvPr/>
        </p:nvSpPr>
        <p:spPr>
          <a:xfrm>
            <a:off x="1476613" y="3174277"/>
            <a:ext cx="1303240" cy="2097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272581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/>
          <p:nvPr/>
        </p:nvSpPr>
        <p:spPr>
          <a:xfrm>
            <a:off x="2711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</a:p>
        </p:txBody>
      </p:sp>
      <p:sp>
        <p:nvSpPr>
          <p:cNvPr id="108" name="Shape 108"/>
          <p:cNvSpPr txBox="1"/>
          <p:nvPr/>
        </p:nvSpPr>
        <p:spPr>
          <a:xfrm>
            <a:off x="295422" y="225644"/>
            <a:ext cx="11127544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" name="Shape 10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8387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36470" y="462515"/>
            <a:ext cx="5305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Didot" charset="0"/>
                <a:ea typeface="Didot" charset="0"/>
                <a:cs typeface="Didot" charset="0"/>
              </a:rPr>
              <a:t>Anatomy: Interior Heart 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5F4A07-222B-4036-B449-36856EDB1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0498" y="1414384"/>
            <a:ext cx="8061649" cy="560810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EF747B-212D-4AE9-B7F5-8728DACF2CA6}"/>
              </a:ext>
            </a:extLst>
          </p:cNvPr>
          <p:cNvSpPr/>
          <p:nvPr/>
        </p:nvSpPr>
        <p:spPr>
          <a:xfrm>
            <a:off x="7016861" y="3586991"/>
            <a:ext cx="1921267" cy="380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9805AA-5FC3-4818-9FDC-F1B968DFEB50}"/>
              </a:ext>
            </a:extLst>
          </p:cNvPr>
          <p:cNvSpPr/>
          <p:nvPr/>
        </p:nvSpPr>
        <p:spPr>
          <a:xfrm>
            <a:off x="7130685" y="5312262"/>
            <a:ext cx="1421475" cy="2778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C25B4E-DCE3-4C56-991E-11A295A857D9}"/>
              </a:ext>
            </a:extLst>
          </p:cNvPr>
          <p:cNvSpPr/>
          <p:nvPr/>
        </p:nvSpPr>
        <p:spPr>
          <a:xfrm>
            <a:off x="7112089" y="2624088"/>
            <a:ext cx="1530850" cy="2708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280682B-4ECA-4CFA-9514-CFA0C8F5F2F7}"/>
              </a:ext>
            </a:extLst>
          </p:cNvPr>
          <p:cNvSpPr/>
          <p:nvPr/>
        </p:nvSpPr>
        <p:spPr>
          <a:xfrm>
            <a:off x="7112089" y="2989780"/>
            <a:ext cx="1921267" cy="380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385FEC4-CF67-4597-AECB-E6CF0B46094C}"/>
              </a:ext>
            </a:extLst>
          </p:cNvPr>
          <p:cNvSpPr/>
          <p:nvPr/>
        </p:nvSpPr>
        <p:spPr>
          <a:xfrm>
            <a:off x="7112089" y="5658831"/>
            <a:ext cx="1921267" cy="11521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7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632131A-A427-474D-854D-3B554386ECE4}"/>
              </a:ext>
            </a:extLst>
          </p:cNvPr>
          <p:cNvSpPr/>
          <p:nvPr/>
        </p:nvSpPr>
        <p:spPr>
          <a:xfrm>
            <a:off x="1506170" y="5721614"/>
            <a:ext cx="1683129" cy="521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8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3A0BE2-3D24-49BC-A1DC-72F94BFFFC51}"/>
              </a:ext>
            </a:extLst>
          </p:cNvPr>
          <p:cNvSpPr/>
          <p:nvPr/>
        </p:nvSpPr>
        <p:spPr>
          <a:xfrm>
            <a:off x="1340095" y="5298144"/>
            <a:ext cx="1921267" cy="380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9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38F0CA-24A7-435F-BA87-3EA6204BDE75}"/>
              </a:ext>
            </a:extLst>
          </p:cNvPr>
          <p:cNvSpPr/>
          <p:nvPr/>
        </p:nvSpPr>
        <p:spPr>
          <a:xfrm>
            <a:off x="1489014" y="4308605"/>
            <a:ext cx="1222595" cy="2097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5A89EC3-6C41-4834-BB20-0494BD21B838}"/>
              </a:ext>
            </a:extLst>
          </p:cNvPr>
          <p:cNvSpPr/>
          <p:nvPr/>
        </p:nvSpPr>
        <p:spPr>
          <a:xfrm>
            <a:off x="1476613" y="3174277"/>
            <a:ext cx="1303240" cy="2097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19720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/>
          <p:nvPr/>
        </p:nvSpPr>
        <p:spPr>
          <a:xfrm>
            <a:off x="2711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</a:p>
        </p:txBody>
      </p:sp>
      <p:sp>
        <p:nvSpPr>
          <p:cNvPr id="108" name="Shape 108"/>
          <p:cNvSpPr txBox="1"/>
          <p:nvPr/>
        </p:nvSpPr>
        <p:spPr>
          <a:xfrm>
            <a:off x="295422" y="225644"/>
            <a:ext cx="11127544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" name="Shape 10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8387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36470" y="462515"/>
            <a:ext cx="5305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Didot" charset="0"/>
                <a:ea typeface="Didot" charset="0"/>
                <a:cs typeface="Didot" charset="0"/>
              </a:rPr>
              <a:t>Anatomy: Interior Heart 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5F4A07-222B-4036-B449-36856EDB1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0498" y="1414384"/>
            <a:ext cx="8061649" cy="560810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EF747B-212D-4AE9-B7F5-8728DACF2CA6}"/>
              </a:ext>
            </a:extLst>
          </p:cNvPr>
          <p:cNvSpPr/>
          <p:nvPr/>
        </p:nvSpPr>
        <p:spPr>
          <a:xfrm>
            <a:off x="7016861" y="3586991"/>
            <a:ext cx="1921267" cy="380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9805AA-5FC3-4818-9FDC-F1B968DFEB50}"/>
              </a:ext>
            </a:extLst>
          </p:cNvPr>
          <p:cNvSpPr/>
          <p:nvPr/>
        </p:nvSpPr>
        <p:spPr>
          <a:xfrm>
            <a:off x="7130685" y="5312262"/>
            <a:ext cx="1421475" cy="2778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280682B-4ECA-4CFA-9514-CFA0C8F5F2F7}"/>
              </a:ext>
            </a:extLst>
          </p:cNvPr>
          <p:cNvSpPr/>
          <p:nvPr/>
        </p:nvSpPr>
        <p:spPr>
          <a:xfrm>
            <a:off x="7112089" y="2989780"/>
            <a:ext cx="1921267" cy="380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385FEC4-CF67-4597-AECB-E6CF0B46094C}"/>
              </a:ext>
            </a:extLst>
          </p:cNvPr>
          <p:cNvSpPr/>
          <p:nvPr/>
        </p:nvSpPr>
        <p:spPr>
          <a:xfrm>
            <a:off x="7112089" y="5658831"/>
            <a:ext cx="1921267" cy="11521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7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632131A-A427-474D-854D-3B554386ECE4}"/>
              </a:ext>
            </a:extLst>
          </p:cNvPr>
          <p:cNvSpPr/>
          <p:nvPr/>
        </p:nvSpPr>
        <p:spPr>
          <a:xfrm>
            <a:off x="1506170" y="5721614"/>
            <a:ext cx="1683129" cy="521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8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3A0BE2-3D24-49BC-A1DC-72F94BFFFC51}"/>
              </a:ext>
            </a:extLst>
          </p:cNvPr>
          <p:cNvSpPr/>
          <p:nvPr/>
        </p:nvSpPr>
        <p:spPr>
          <a:xfrm>
            <a:off x="1340095" y="5298144"/>
            <a:ext cx="1921267" cy="380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9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38F0CA-24A7-435F-BA87-3EA6204BDE75}"/>
              </a:ext>
            </a:extLst>
          </p:cNvPr>
          <p:cNvSpPr/>
          <p:nvPr/>
        </p:nvSpPr>
        <p:spPr>
          <a:xfrm>
            <a:off x="1489014" y="4308605"/>
            <a:ext cx="1222595" cy="2097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5A89EC3-6C41-4834-BB20-0494BD21B838}"/>
              </a:ext>
            </a:extLst>
          </p:cNvPr>
          <p:cNvSpPr/>
          <p:nvPr/>
        </p:nvSpPr>
        <p:spPr>
          <a:xfrm>
            <a:off x="1476613" y="3174277"/>
            <a:ext cx="1303240" cy="2097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31367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/>
          <p:nvPr/>
        </p:nvSpPr>
        <p:spPr>
          <a:xfrm>
            <a:off x="2711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</a:p>
        </p:txBody>
      </p:sp>
      <p:sp>
        <p:nvSpPr>
          <p:cNvPr id="108" name="Shape 108"/>
          <p:cNvSpPr txBox="1"/>
          <p:nvPr/>
        </p:nvSpPr>
        <p:spPr>
          <a:xfrm>
            <a:off x="295422" y="225644"/>
            <a:ext cx="11127544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" name="Shape 10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8387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36470" y="462515"/>
            <a:ext cx="5305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Didot" charset="0"/>
                <a:ea typeface="Didot" charset="0"/>
                <a:cs typeface="Didot" charset="0"/>
              </a:rPr>
              <a:t>Anatomy: Interior Heart 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5F4A07-222B-4036-B449-36856EDB1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0498" y="1414384"/>
            <a:ext cx="8061649" cy="560810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EF747B-212D-4AE9-B7F5-8728DACF2CA6}"/>
              </a:ext>
            </a:extLst>
          </p:cNvPr>
          <p:cNvSpPr/>
          <p:nvPr/>
        </p:nvSpPr>
        <p:spPr>
          <a:xfrm>
            <a:off x="7016861" y="3586991"/>
            <a:ext cx="1921267" cy="380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9805AA-5FC3-4818-9FDC-F1B968DFEB50}"/>
              </a:ext>
            </a:extLst>
          </p:cNvPr>
          <p:cNvSpPr/>
          <p:nvPr/>
        </p:nvSpPr>
        <p:spPr>
          <a:xfrm>
            <a:off x="7130685" y="5312262"/>
            <a:ext cx="1421475" cy="2778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6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385FEC4-CF67-4597-AECB-E6CF0B46094C}"/>
              </a:ext>
            </a:extLst>
          </p:cNvPr>
          <p:cNvSpPr/>
          <p:nvPr/>
        </p:nvSpPr>
        <p:spPr>
          <a:xfrm>
            <a:off x="7112089" y="5658831"/>
            <a:ext cx="1921267" cy="11521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7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632131A-A427-474D-854D-3B554386ECE4}"/>
              </a:ext>
            </a:extLst>
          </p:cNvPr>
          <p:cNvSpPr/>
          <p:nvPr/>
        </p:nvSpPr>
        <p:spPr>
          <a:xfrm>
            <a:off x="1506170" y="5721614"/>
            <a:ext cx="1683129" cy="521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8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3A0BE2-3D24-49BC-A1DC-72F94BFFFC51}"/>
              </a:ext>
            </a:extLst>
          </p:cNvPr>
          <p:cNvSpPr/>
          <p:nvPr/>
        </p:nvSpPr>
        <p:spPr>
          <a:xfrm>
            <a:off x="1340095" y="5298144"/>
            <a:ext cx="1921267" cy="380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9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38F0CA-24A7-435F-BA87-3EA6204BDE75}"/>
              </a:ext>
            </a:extLst>
          </p:cNvPr>
          <p:cNvSpPr/>
          <p:nvPr/>
        </p:nvSpPr>
        <p:spPr>
          <a:xfrm>
            <a:off x="1489014" y="4308605"/>
            <a:ext cx="1222595" cy="2097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5A89EC3-6C41-4834-BB20-0494BD21B838}"/>
              </a:ext>
            </a:extLst>
          </p:cNvPr>
          <p:cNvSpPr/>
          <p:nvPr/>
        </p:nvSpPr>
        <p:spPr>
          <a:xfrm>
            <a:off x="1476613" y="3174277"/>
            <a:ext cx="1303240" cy="2097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65510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/>
          <p:nvPr/>
        </p:nvSpPr>
        <p:spPr>
          <a:xfrm>
            <a:off x="2711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</a:p>
        </p:txBody>
      </p:sp>
      <p:sp>
        <p:nvSpPr>
          <p:cNvPr id="108" name="Shape 108"/>
          <p:cNvSpPr txBox="1"/>
          <p:nvPr/>
        </p:nvSpPr>
        <p:spPr>
          <a:xfrm>
            <a:off x="295422" y="225644"/>
            <a:ext cx="11127544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" name="Shape 10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8387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36470" y="462515"/>
            <a:ext cx="5305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Didot" charset="0"/>
                <a:ea typeface="Didot" charset="0"/>
                <a:cs typeface="Didot" charset="0"/>
              </a:rPr>
              <a:t>Anatomy: Interior Heart 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5F4A07-222B-4036-B449-36856EDB1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0498" y="1414384"/>
            <a:ext cx="8061649" cy="560810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79805AA-5FC3-4818-9FDC-F1B968DFEB50}"/>
              </a:ext>
            </a:extLst>
          </p:cNvPr>
          <p:cNvSpPr/>
          <p:nvPr/>
        </p:nvSpPr>
        <p:spPr>
          <a:xfrm>
            <a:off x="7130685" y="5312262"/>
            <a:ext cx="1421475" cy="2778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6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385FEC4-CF67-4597-AECB-E6CF0B46094C}"/>
              </a:ext>
            </a:extLst>
          </p:cNvPr>
          <p:cNvSpPr/>
          <p:nvPr/>
        </p:nvSpPr>
        <p:spPr>
          <a:xfrm>
            <a:off x="7112089" y="5658831"/>
            <a:ext cx="1921267" cy="11521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7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632131A-A427-474D-854D-3B554386ECE4}"/>
              </a:ext>
            </a:extLst>
          </p:cNvPr>
          <p:cNvSpPr/>
          <p:nvPr/>
        </p:nvSpPr>
        <p:spPr>
          <a:xfrm>
            <a:off x="1506170" y="5721614"/>
            <a:ext cx="1683129" cy="521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8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3A0BE2-3D24-49BC-A1DC-72F94BFFFC51}"/>
              </a:ext>
            </a:extLst>
          </p:cNvPr>
          <p:cNvSpPr/>
          <p:nvPr/>
        </p:nvSpPr>
        <p:spPr>
          <a:xfrm>
            <a:off x="1340095" y="5298144"/>
            <a:ext cx="1921267" cy="380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9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38F0CA-24A7-435F-BA87-3EA6204BDE75}"/>
              </a:ext>
            </a:extLst>
          </p:cNvPr>
          <p:cNvSpPr/>
          <p:nvPr/>
        </p:nvSpPr>
        <p:spPr>
          <a:xfrm>
            <a:off x="1489014" y="4308605"/>
            <a:ext cx="1222595" cy="2097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5A89EC3-6C41-4834-BB20-0494BD21B838}"/>
              </a:ext>
            </a:extLst>
          </p:cNvPr>
          <p:cNvSpPr/>
          <p:nvPr/>
        </p:nvSpPr>
        <p:spPr>
          <a:xfrm>
            <a:off x="1476613" y="3174277"/>
            <a:ext cx="1303240" cy="2097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250980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/>
          <p:nvPr/>
        </p:nvSpPr>
        <p:spPr>
          <a:xfrm>
            <a:off x="2711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</a:p>
        </p:txBody>
      </p:sp>
      <p:sp>
        <p:nvSpPr>
          <p:cNvPr id="108" name="Shape 108"/>
          <p:cNvSpPr txBox="1"/>
          <p:nvPr/>
        </p:nvSpPr>
        <p:spPr>
          <a:xfrm>
            <a:off x="295422" y="225644"/>
            <a:ext cx="11127544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" name="Shape 10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8387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36470" y="462515"/>
            <a:ext cx="5305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Didot" charset="0"/>
                <a:ea typeface="Didot" charset="0"/>
                <a:cs typeface="Didot" charset="0"/>
              </a:rPr>
              <a:t>Anatomy: Interior Heart 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5F4A07-222B-4036-B449-36856EDB1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0498" y="1414384"/>
            <a:ext cx="8061649" cy="560810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385FEC4-CF67-4597-AECB-E6CF0B46094C}"/>
              </a:ext>
            </a:extLst>
          </p:cNvPr>
          <p:cNvSpPr/>
          <p:nvPr/>
        </p:nvSpPr>
        <p:spPr>
          <a:xfrm>
            <a:off x="7112089" y="5658831"/>
            <a:ext cx="1921267" cy="11521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7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632131A-A427-474D-854D-3B554386ECE4}"/>
              </a:ext>
            </a:extLst>
          </p:cNvPr>
          <p:cNvSpPr/>
          <p:nvPr/>
        </p:nvSpPr>
        <p:spPr>
          <a:xfrm>
            <a:off x="1506170" y="5721614"/>
            <a:ext cx="1683129" cy="521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8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3A0BE2-3D24-49BC-A1DC-72F94BFFFC51}"/>
              </a:ext>
            </a:extLst>
          </p:cNvPr>
          <p:cNvSpPr/>
          <p:nvPr/>
        </p:nvSpPr>
        <p:spPr>
          <a:xfrm>
            <a:off x="1340095" y="5298144"/>
            <a:ext cx="1921267" cy="380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9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38F0CA-24A7-435F-BA87-3EA6204BDE75}"/>
              </a:ext>
            </a:extLst>
          </p:cNvPr>
          <p:cNvSpPr/>
          <p:nvPr/>
        </p:nvSpPr>
        <p:spPr>
          <a:xfrm>
            <a:off x="1489014" y="4308605"/>
            <a:ext cx="1222595" cy="2097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5A89EC3-6C41-4834-BB20-0494BD21B838}"/>
              </a:ext>
            </a:extLst>
          </p:cNvPr>
          <p:cNvSpPr/>
          <p:nvPr/>
        </p:nvSpPr>
        <p:spPr>
          <a:xfrm>
            <a:off x="1476613" y="3174277"/>
            <a:ext cx="1303240" cy="2097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68332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/>
          <p:nvPr/>
        </p:nvSpPr>
        <p:spPr>
          <a:xfrm>
            <a:off x="2711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</a:p>
        </p:txBody>
      </p:sp>
      <p:sp>
        <p:nvSpPr>
          <p:cNvPr id="108" name="Shape 108"/>
          <p:cNvSpPr txBox="1"/>
          <p:nvPr/>
        </p:nvSpPr>
        <p:spPr>
          <a:xfrm>
            <a:off x="295422" y="225644"/>
            <a:ext cx="11127544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" name="Shape 10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8387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36470" y="462515"/>
            <a:ext cx="5305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Didot" charset="0"/>
                <a:ea typeface="Didot" charset="0"/>
                <a:cs typeface="Didot" charset="0"/>
              </a:rPr>
              <a:t>Anatomy: Interior Heart 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5F4A07-222B-4036-B449-36856EDB1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0498" y="1414384"/>
            <a:ext cx="8061649" cy="560810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632131A-A427-474D-854D-3B554386ECE4}"/>
              </a:ext>
            </a:extLst>
          </p:cNvPr>
          <p:cNvSpPr/>
          <p:nvPr/>
        </p:nvSpPr>
        <p:spPr>
          <a:xfrm>
            <a:off x="1506170" y="5721614"/>
            <a:ext cx="1683129" cy="521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8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3A0BE2-3D24-49BC-A1DC-72F94BFFFC51}"/>
              </a:ext>
            </a:extLst>
          </p:cNvPr>
          <p:cNvSpPr/>
          <p:nvPr/>
        </p:nvSpPr>
        <p:spPr>
          <a:xfrm>
            <a:off x="1340095" y="5298144"/>
            <a:ext cx="1921267" cy="380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9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38F0CA-24A7-435F-BA87-3EA6204BDE75}"/>
              </a:ext>
            </a:extLst>
          </p:cNvPr>
          <p:cNvSpPr/>
          <p:nvPr/>
        </p:nvSpPr>
        <p:spPr>
          <a:xfrm>
            <a:off x="1489014" y="4308605"/>
            <a:ext cx="1222595" cy="2097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5A89EC3-6C41-4834-BB20-0494BD21B838}"/>
              </a:ext>
            </a:extLst>
          </p:cNvPr>
          <p:cNvSpPr/>
          <p:nvPr/>
        </p:nvSpPr>
        <p:spPr>
          <a:xfrm>
            <a:off x="1476613" y="3174277"/>
            <a:ext cx="1303240" cy="2097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691355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/>
          <p:nvPr/>
        </p:nvSpPr>
        <p:spPr>
          <a:xfrm>
            <a:off x="2711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</a:p>
        </p:txBody>
      </p:sp>
      <p:sp>
        <p:nvSpPr>
          <p:cNvPr id="108" name="Shape 108"/>
          <p:cNvSpPr txBox="1"/>
          <p:nvPr/>
        </p:nvSpPr>
        <p:spPr>
          <a:xfrm>
            <a:off x="295422" y="225644"/>
            <a:ext cx="11127544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" name="Shape 10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8387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36470" y="462515"/>
            <a:ext cx="5305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Didot" charset="0"/>
                <a:ea typeface="Didot" charset="0"/>
                <a:cs typeface="Didot" charset="0"/>
              </a:rPr>
              <a:t>Anatomy: Interior Heart 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5F4A07-222B-4036-B449-36856EDB1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0498" y="1414384"/>
            <a:ext cx="8061649" cy="560810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83A0BE2-3D24-49BC-A1DC-72F94BFFFC51}"/>
              </a:ext>
            </a:extLst>
          </p:cNvPr>
          <p:cNvSpPr/>
          <p:nvPr/>
        </p:nvSpPr>
        <p:spPr>
          <a:xfrm>
            <a:off x="1340095" y="5298144"/>
            <a:ext cx="1921267" cy="380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9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38F0CA-24A7-435F-BA87-3EA6204BDE75}"/>
              </a:ext>
            </a:extLst>
          </p:cNvPr>
          <p:cNvSpPr/>
          <p:nvPr/>
        </p:nvSpPr>
        <p:spPr>
          <a:xfrm>
            <a:off x="1489014" y="4308605"/>
            <a:ext cx="1222595" cy="2097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5A89EC3-6C41-4834-BB20-0494BD21B838}"/>
              </a:ext>
            </a:extLst>
          </p:cNvPr>
          <p:cNvSpPr/>
          <p:nvPr/>
        </p:nvSpPr>
        <p:spPr>
          <a:xfrm>
            <a:off x="1476613" y="3174277"/>
            <a:ext cx="1303240" cy="2097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488160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/>
          <p:nvPr/>
        </p:nvSpPr>
        <p:spPr>
          <a:xfrm>
            <a:off x="2711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</a:p>
        </p:txBody>
      </p:sp>
      <p:sp>
        <p:nvSpPr>
          <p:cNvPr id="108" name="Shape 108"/>
          <p:cNvSpPr txBox="1"/>
          <p:nvPr/>
        </p:nvSpPr>
        <p:spPr>
          <a:xfrm>
            <a:off x="295422" y="225644"/>
            <a:ext cx="11127544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" name="Shape 10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8387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36470" y="462515"/>
            <a:ext cx="5305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Didot" charset="0"/>
                <a:ea typeface="Didot" charset="0"/>
                <a:cs typeface="Didot" charset="0"/>
              </a:rPr>
              <a:t>Anatomy: Interior Heart 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5F4A07-222B-4036-B449-36856EDB1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0498" y="1414384"/>
            <a:ext cx="8061649" cy="560810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F38F0CA-24A7-435F-BA87-3EA6204BDE75}"/>
              </a:ext>
            </a:extLst>
          </p:cNvPr>
          <p:cNvSpPr/>
          <p:nvPr/>
        </p:nvSpPr>
        <p:spPr>
          <a:xfrm>
            <a:off x="1489014" y="4308605"/>
            <a:ext cx="1222595" cy="2097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5A89EC3-6C41-4834-BB20-0494BD21B838}"/>
              </a:ext>
            </a:extLst>
          </p:cNvPr>
          <p:cNvSpPr/>
          <p:nvPr/>
        </p:nvSpPr>
        <p:spPr>
          <a:xfrm>
            <a:off x="1476613" y="3174277"/>
            <a:ext cx="1303240" cy="2097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741865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/>
          <p:nvPr/>
        </p:nvSpPr>
        <p:spPr>
          <a:xfrm>
            <a:off x="2711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</a:p>
        </p:txBody>
      </p:sp>
      <p:sp>
        <p:nvSpPr>
          <p:cNvPr id="108" name="Shape 108"/>
          <p:cNvSpPr txBox="1"/>
          <p:nvPr/>
        </p:nvSpPr>
        <p:spPr>
          <a:xfrm>
            <a:off x="295422" y="225644"/>
            <a:ext cx="11127544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" name="Shape 10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8387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36470" y="462515"/>
            <a:ext cx="5305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Didot" charset="0"/>
                <a:ea typeface="Didot" charset="0"/>
                <a:cs typeface="Didot" charset="0"/>
              </a:rPr>
              <a:t>Anatomy: Interior Heart 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5F4A07-222B-4036-B449-36856EDB1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0498" y="1414384"/>
            <a:ext cx="8061649" cy="560810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5A89EC3-6C41-4834-BB20-0494BD21B838}"/>
              </a:ext>
            </a:extLst>
          </p:cNvPr>
          <p:cNvSpPr/>
          <p:nvPr/>
        </p:nvSpPr>
        <p:spPr>
          <a:xfrm>
            <a:off x="1476613" y="3174277"/>
            <a:ext cx="1303240" cy="2097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82833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"/>
          <p:cNvSpPr txBox="1">
            <a:spLocks noGrp="1"/>
          </p:cNvSpPr>
          <p:nvPr>
            <p:ph type="title"/>
          </p:nvPr>
        </p:nvSpPr>
        <p:spPr>
          <a:xfrm>
            <a:off x="1981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SzPts val="1100"/>
            </a:pPr>
            <a:r>
              <a:rPr lang="en-US"/>
              <a:t>     </a:t>
            </a:r>
            <a:endParaRPr/>
          </a:p>
        </p:txBody>
      </p:sp>
      <p:sp>
        <p:nvSpPr>
          <p:cNvPr id="105" name="Google Shape;105;p3"/>
          <p:cNvSpPr txBox="1">
            <a:spLocks noGrp="1"/>
          </p:cNvSpPr>
          <p:nvPr>
            <p:ph idx="1"/>
          </p:nvPr>
        </p:nvSpPr>
        <p:spPr>
          <a:xfrm>
            <a:off x="3058885" y="2852040"/>
            <a:ext cx="8229600" cy="3144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 algn="r">
              <a:spcBef>
                <a:spcPts val="0"/>
              </a:spcBef>
              <a:buSzPts val="800"/>
              <a:buNone/>
            </a:pPr>
            <a:r>
              <a:rPr lang="en-US" sz="3600" b="1" dirty="0"/>
              <a:t>Phase 1 Revision Session</a:t>
            </a:r>
            <a:endParaRPr sz="3600" b="1" dirty="0"/>
          </a:p>
          <a:p>
            <a:pPr marL="342900" indent="-342900" algn="r">
              <a:buSzPts val="800"/>
              <a:buNone/>
            </a:pPr>
            <a:endParaRPr sz="3600" b="1" dirty="0"/>
          </a:p>
          <a:p>
            <a:pPr marL="342900" indent="-342900" algn="r">
              <a:buSzPts val="800"/>
              <a:buNone/>
            </a:pPr>
            <a:r>
              <a:rPr lang="en-US" sz="3600" b="1" dirty="0"/>
              <a:t>Raneem Alhalabi</a:t>
            </a:r>
            <a:endParaRPr sz="3600" b="1" dirty="0"/>
          </a:p>
          <a:p>
            <a:pPr marL="342900" indent="-342900" algn="r">
              <a:buSzPts val="800"/>
              <a:buNone/>
            </a:pPr>
            <a:r>
              <a:rPr lang="en-US" sz="3600" b="1" dirty="0">
                <a:latin typeface="Calibri"/>
                <a:cs typeface="Calibri"/>
                <a:sym typeface="Calibri"/>
              </a:rPr>
              <a:t>02/11/2022</a:t>
            </a:r>
            <a:endParaRPr sz="3600" b="1" dirty="0"/>
          </a:p>
        </p:txBody>
      </p:sp>
      <p:sp>
        <p:nvSpPr>
          <p:cNvPr id="106" name="Google Shape;106;p3"/>
          <p:cNvSpPr txBox="1"/>
          <p:nvPr/>
        </p:nvSpPr>
        <p:spPr>
          <a:xfrm>
            <a:off x="424069" y="475985"/>
            <a:ext cx="11383617" cy="1505214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1800"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3"/>
          <p:cNvSpPr txBox="1"/>
          <p:nvPr/>
        </p:nvSpPr>
        <p:spPr>
          <a:xfrm>
            <a:off x="2402947" y="605271"/>
            <a:ext cx="7386107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chemeClr val="lt1"/>
              </a:buClr>
              <a:buSzPts val="1750"/>
            </a:pPr>
            <a:r>
              <a:rPr lang="en-US" sz="70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Cardiovascular 1 </a:t>
            </a:r>
            <a:endParaRPr dirty="0"/>
          </a:p>
        </p:txBody>
      </p:sp>
      <p:sp>
        <p:nvSpPr>
          <p:cNvPr id="6" name="Google Shape;113;p4">
            <a:extLst>
              <a:ext uri="{FF2B5EF4-FFF2-40B4-BE49-F238E27FC236}">
                <a16:creationId xmlns:a16="http://schemas.microsoft.com/office/drawing/2014/main" id="{87F5AB07-7D0B-D84D-224D-F3FCC6F70AEF}"/>
              </a:ext>
            </a:extLst>
          </p:cNvPr>
          <p:cNvSpPr txBox="1"/>
          <p:nvPr/>
        </p:nvSpPr>
        <p:spPr>
          <a:xfrm>
            <a:off x="1465904" y="6269388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300"/>
            </a:pP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dirty="0"/>
          </a:p>
        </p:txBody>
      </p:sp>
      <p:pic>
        <p:nvPicPr>
          <p:cNvPr id="7" name="Google Shape;115;p4">
            <a:extLst>
              <a:ext uri="{FF2B5EF4-FFF2-40B4-BE49-F238E27FC236}">
                <a16:creationId xmlns:a16="http://schemas.microsoft.com/office/drawing/2014/main" id="{7D248D96-0D0F-0BE9-DEEF-11F9E04417C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/>
          <p:nvPr/>
        </p:nvSpPr>
        <p:spPr>
          <a:xfrm>
            <a:off x="2711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</a:p>
        </p:txBody>
      </p:sp>
      <p:sp>
        <p:nvSpPr>
          <p:cNvPr id="108" name="Shape 108"/>
          <p:cNvSpPr txBox="1"/>
          <p:nvPr/>
        </p:nvSpPr>
        <p:spPr>
          <a:xfrm>
            <a:off x="295422" y="225644"/>
            <a:ext cx="11127544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" name="Shape 10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8387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36470" y="462515"/>
            <a:ext cx="5305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Didot" charset="0"/>
                <a:ea typeface="Didot" charset="0"/>
                <a:cs typeface="Didot" charset="0"/>
              </a:rPr>
              <a:t>Anatomy: Interior Heart 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5F4A07-222B-4036-B449-36856EDB1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0498" y="1414384"/>
            <a:ext cx="8061649" cy="560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0311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13356F-E85C-4867-8881-63DB8064E67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172201" y="1600201"/>
            <a:ext cx="4038599" cy="2159000"/>
          </a:xfrm>
        </p:spPr>
        <p:txBody>
          <a:bodyPr/>
          <a:lstStyle/>
          <a:p>
            <a:r>
              <a:rPr lang="en-GB" dirty="0"/>
              <a:t>4 parts of the aorta;</a:t>
            </a:r>
          </a:p>
          <a:p>
            <a:pPr lvl="1"/>
            <a:r>
              <a:rPr lang="en-GB" dirty="0"/>
              <a:t>Ascending, arch, thoracic/ descending, abdominal</a:t>
            </a:r>
          </a:p>
          <a:p>
            <a:r>
              <a:rPr lang="en-GB" dirty="0"/>
              <a:t>Arch end at T4</a:t>
            </a:r>
          </a:p>
        </p:txBody>
      </p:sp>
      <p:pic>
        <p:nvPicPr>
          <p:cNvPr id="1026" name="Picture 2" descr="Anatomy | Branches of the Aortic Arch - YouTube">
            <a:extLst>
              <a:ext uri="{FF2B5EF4-FFF2-40B4-BE49-F238E27FC236}">
                <a16:creationId xmlns:a16="http://schemas.microsoft.com/office/drawing/2014/main" id="{6F210F2C-3B8C-4283-B587-262E8BB4F2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t="3910" r="17870" b="4239"/>
          <a:stretch/>
        </p:blipFill>
        <p:spPr bwMode="auto">
          <a:xfrm>
            <a:off x="483204" y="1489145"/>
            <a:ext cx="5257800" cy="422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Aorta - Branches - Aortic Arch - TeachMeAnatomy">
            <a:extLst>
              <a:ext uri="{FF2B5EF4-FFF2-40B4-BE49-F238E27FC236}">
                <a16:creationId xmlns:a16="http://schemas.microsoft.com/office/drawing/2014/main" id="{3CA905F6-E422-4677-9998-736B28DFF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3717843"/>
            <a:ext cx="4669970" cy="289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858E67-A1BE-4CC5-9176-BE5F46D2AE4E}"/>
              </a:ext>
            </a:extLst>
          </p:cNvPr>
          <p:cNvSpPr txBox="1"/>
          <p:nvPr/>
        </p:nvSpPr>
        <p:spPr>
          <a:xfrm>
            <a:off x="760791" y="5831017"/>
            <a:ext cx="30818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Q:What is the 1</a:t>
            </a:r>
            <a:r>
              <a:rPr lang="en-GB" sz="2000" b="1" baseline="30000" dirty="0"/>
              <a:t>st</a:t>
            </a:r>
            <a:r>
              <a:rPr lang="en-GB" sz="2000" b="1" dirty="0"/>
              <a:t> branch from the aorta?</a:t>
            </a:r>
          </a:p>
        </p:txBody>
      </p:sp>
      <p:sp>
        <p:nvSpPr>
          <p:cNvPr id="3" name="Shape 108">
            <a:extLst>
              <a:ext uri="{FF2B5EF4-FFF2-40B4-BE49-F238E27FC236}">
                <a16:creationId xmlns:a16="http://schemas.microsoft.com/office/drawing/2014/main" id="{351FF546-5695-78D0-5528-2BB86C948BB1}"/>
              </a:ext>
            </a:extLst>
          </p:cNvPr>
          <p:cNvSpPr txBox="1"/>
          <p:nvPr/>
        </p:nvSpPr>
        <p:spPr>
          <a:xfrm>
            <a:off x="295422" y="225644"/>
            <a:ext cx="11127544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en-GB" sz="48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Aortic Arch and its branches </a:t>
            </a:r>
            <a:endParaRPr sz="48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88985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ortic valve opened up (Gray&amp;#39;s illustration) | Radiology Case |  Radiopaedia.org">
            <a:extLst>
              <a:ext uri="{FF2B5EF4-FFF2-40B4-BE49-F238E27FC236}">
                <a16:creationId xmlns:a16="http://schemas.microsoft.com/office/drawing/2014/main" id="{9663407F-7BDD-4BFD-9A50-3FD430B79A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82" b="16815"/>
          <a:stretch/>
        </p:blipFill>
        <p:spPr bwMode="auto">
          <a:xfrm>
            <a:off x="227431" y="1559444"/>
            <a:ext cx="5650856" cy="370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5339DC-51B3-49AB-9503-FD2DDDCE7F93}"/>
              </a:ext>
            </a:extLst>
          </p:cNvPr>
          <p:cNvSpPr txBox="1"/>
          <p:nvPr/>
        </p:nvSpPr>
        <p:spPr>
          <a:xfrm>
            <a:off x="838200" y="5390838"/>
            <a:ext cx="38020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When the aortic valve closes, cusps fill with blood and RCA&amp;LCA get this blood to supply the heart </a:t>
            </a:r>
          </a:p>
        </p:txBody>
      </p:sp>
      <p:pic>
        <p:nvPicPr>
          <p:cNvPr id="4100" name="Picture 4" descr="Vasculature of the Heart - TeachMeAnatomy">
            <a:extLst>
              <a:ext uri="{FF2B5EF4-FFF2-40B4-BE49-F238E27FC236}">
                <a16:creationId xmlns:a16="http://schemas.microsoft.com/office/drawing/2014/main" id="{C0DFA2EA-43DD-45F0-A29C-96A8104A3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223" y="3163010"/>
            <a:ext cx="4561024" cy="3113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10AE91-A798-4B4B-86A2-5B97FFF70978}"/>
              </a:ext>
            </a:extLst>
          </p:cNvPr>
          <p:cNvSpPr txBox="1"/>
          <p:nvPr/>
        </p:nvSpPr>
        <p:spPr>
          <a:xfrm>
            <a:off x="6865034" y="1789920"/>
            <a:ext cx="3889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Learn the main branches of the RCA&amp;LCA </a:t>
            </a:r>
          </a:p>
        </p:txBody>
      </p:sp>
      <p:sp>
        <p:nvSpPr>
          <p:cNvPr id="3" name="Shape 108">
            <a:extLst>
              <a:ext uri="{FF2B5EF4-FFF2-40B4-BE49-F238E27FC236}">
                <a16:creationId xmlns:a16="http://schemas.microsoft.com/office/drawing/2014/main" id="{A6F64B44-FD45-2974-1A9D-C3A4E3DB2F86}"/>
              </a:ext>
            </a:extLst>
          </p:cNvPr>
          <p:cNvSpPr txBox="1"/>
          <p:nvPr/>
        </p:nvSpPr>
        <p:spPr>
          <a:xfrm>
            <a:off x="336974" y="105675"/>
            <a:ext cx="11518052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180178-7C0D-EF5F-452D-86E0A29D735F}"/>
              </a:ext>
            </a:extLst>
          </p:cNvPr>
          <p:cNvSpPr txBox="1"/>
          <p:nvPr/>
        </p:nvSpPr>
        <p:spPr>
          <a:xfrm>
            <a:off x="492369" y="313431"/>
            <a:ext cx="8651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Anatomy: Coronary Arteries </a:t>
            </a:r>
          </a:p>
        </p:txBody>
      </p:sp>
    </p:spTree>
    <p:extLst>
      <p:ext uri="{BB962C8B-B14F-4D97-AF65-F5344CB8AC3E}">
        <p14:creationId xmlns:p14="http://schemas.microsoft.com/office/powerpoint/2010/main" val="37660185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4A38F-C42D-EB48-B094-63A7E567C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5452" y="-228362"/>
            <a:ext cx="10515600" cy="1325563"/>
          </a:xfrm>
        </p:spPr>
        <p:txBody>
          <a:bodyPr/>
          <a:lstStyle/>
          <a:p>
            <a:r>
              <a:rPr lang="en-US" dirty="0"/>
              <a:t>Anatomy: Exterior heart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32AF9A-DB93-2748-98AF-B05A71AB63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092" y="1642929"/>
            <a:ext cx="8229600" cy="1481667"/>
          </a:xfrm>
        </p:spPr>
        <p:txBody>
          <a:bodyPr>
            <a:normAutofit fontScale="92500" lnSpcReduction="20000"/>
          </a:bodyPr>
          <a:lstStyle/>
          <a:p>
            <a:pPr marL="177800" indent="0">
              <a:buNone/>
            </a:pPr>
            <a:r>
              <a:rPr lang="en-US" sz="1800" dirty="0"/>
              <a:t>Borders of the heart:</a:t>
            </a:r>
          </a:p>
          <a:p>
            <a:pPr marL="177800" indent="0">
              <a:buNone/>
            </a:pPr>
            <a:r>
              <a:rPr lang="en-US" sz="1800" dirty="0"/>
              <a:t>	- </a:t>
            </a:r>
            <a:r>
              <a:rPr lang="en-US" sz="1400" dirty="0"/>
              <a:t>Right = R atrium</a:t>
            </a:r>
          </a:p>
          <a:p>
            <a:pPr marL="177800" indent="0">
              <a:buNone/>
            </a:pPr>
            <a:r>
              <a:rPr lang="en-US" sz="1400" dirty="0"/>
              <a:t>	- Inferior = L &amp; R ventricles</a:t>
            </a:r>
          </a:p>
          <a:p>
            <a:pPr marL="177800" indent="0">
              <a:buNone/>
            </a:pPr>
            <a:r>
              <a:rPr lang="en-US" sz="1400" dirty="0"/>
              <a:t>	- Left = L ventricle &amp; some of L atrium</a:t>
            </a:r>
          </a:p>
          <a:p>
            <a:pPr marL="177800" indent="0">
              <a:buNone/>
            </a:pPr>
            <a:r>
              <a:rPr lang="en-US" sz="1400" dirty="0"/>
              <a:t>	- Superior = L &amp; R atria &amp; great vessels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7FE90E-14E5-5B4C-83E8-A94B9111C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6854" y="3557048"/>
            <a:ext cx="5221111" cy="28960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21F825-9188-3049-BC8D-B91337DB2732}"/>
              </a:ext>
            </a:extLst>
          </p:cNvPr>
          <p:cNvSpPr txBox="1"/>
          <p:nvPr/>
        </p:nvSpPr>
        <p:spPr>
          <a:xfrm>
            <a:off x="943860" y="3381410"/>
            <a:ext cx="3008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Arterial supply to the heart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5019FE3-DCFF-FC41-903D-290BC44A0764}"/>
              </a:ext>
            </a:extLst>
          </p:cNvPr>
          <p:cNvCxnSpPr>
            <a:cxnSpLocks/>
          </p:cNvCxnSpPr>
          <p:nvPr/>
        </p:nvCxnSpPr>
        <p:spPr>
          <a:xfrm>
            <a:off x="4066854" y="3402288"/>
            <a:ext cx="1230489" cy="44270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A540AC7-255F-2643-A8B5-47A3321C6F27}"/>
              </a:ext>
            </a:extLst>
          </p:cNvPr>
          <p:cNvSpPr txBox="1"/>
          <p:nvPr/>
        </p:nvSpPr>
        <p:spPr>
          <a:xfrm>
            <a:off x="1056747" y="3917217"/>
            <a:ext cx="2782711" cy="523220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kern="0" dirty="0">
                <a:solidFill>
                  <a:srgbClr val="FF0000"/>
                </a:solidFill>
                <a:latin typeface="Arial"/>
                <a:sym typeface="Arial"/>
              </a:rPr>
              <a:t>LEARN THIS LIKE YOUR  LIFE DEPENDS ON IT!!!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67BEB4-D2E3-B74B-A017-19D19FAA6A55}"/>
              </a:ext>
            </a:extLst>
          </p:cNvPr>
          <p:cNvSpPr txBox="1"/>
          <p:nvPr/>
        </p:nvSpPr>
        <p:spPr>
          <a:xfrm>
            <a:off x="943860" y="5264141"/>
            <a:ext cx="325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Don’t worry too much about learning the venous drainage of the heart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6FC2CB-F982-45FC-837F-8583660A25AA}"/>
              </a:ext>
            </a:extLst>
          </p:cNvPr>
          <p:cNvSpPr/>
          <p:nvPr/>
        </p:nvSpPr>
        <p:spPr>
          <a:xfrm>
            <a:off x="2031999" y="1961490"/>
            <a:ext cx="832206" cy="2054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AFE922-861E-4587-8099-19C97B111EAA}"/>
              </a:ext>
            </a:extLst>
          </p:cNvPr>
          <p:cNvSpPr/>
          <p:nvPr/>
        </p:nvSpPr>
        <p:spPr>
          <a:xfrm>
            <a:off x="5506174" y="5787361"/>
            <a:ext cx="1327078" cy="4720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E00742F-949D-4A50-BB48-EEA75B1898DA}"/>
              </a:ext>
            </a:extLst>
          </p:cNvPr>
          <p:cNvSpPr/>
          <p:nvPr/>
        </p:nvSpPr>
        <p:spPr>
          <a:xfrm>
            <a:off x="8234641" y="5048697"/>
            <a:ext cx="1167829" cy="7386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039AD80-D195-42F1-A53A-FC1E71590B39}"/>
              </a:ext>
            </a:extLst>
          </p:cNvPr>
          <p:cNvSpPr/>
          <p:nvPr/>
        </p:nvSpPr>
        <p:spPr>
          <a:xfrm>
            <a:off x="7637124" y="3917217"/>
            <a:ext cx="1230489" cy="4942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</a:t>
            </a:r>
          </a:p>
        </p:txBody>
      </p:sp>
      <p:sp>
        <p:nvSpPr>
          <p:cNvPr id="5" name="Shape 108">
            <a:extLst>
              <a:ext uri="{FF2B5EF4-FFF2-40B4-BE49-F238E27FC236}">
                <a16:creationId xmlns:a16="http://schemas.microsoft.com/office/drawing/2014/main" id="{9BF32EAC-0398-7EB9-A974-3A2EF4A94A38}"/>
              </a:ext>
            </a:extLst>
          </p:cNvPr>
          <p:cNvSpPr txBox="1"/>
          <p:nvPr/>
        </p:nvSpPr>
        <p:spPr>
          <a:xfrm>
            <a:off x="336974" y="119743"/>
            <a:ext cx="11518052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F8C951-4389-61D7-B26B-7795ED25465A}"/>
              </a:ext>
            </a:extLst>
          </p:cNvPr>
          <p:cNvSpPr txBox="1"/>
          <p:nvPr/>
        </p:nvSpPr>
        <p:spPr>
          <a:xfrm>
            <a:off x="633045" y="303709"/>
            <a:ext cx="8409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</a:rPr>
              <a:t>Anatomy: Exterior Heart </a:t>
            </a:r>
          </a:p>
        </p:txBody>
      </p:sp>
    </p:spTree>
    <p:extLst>
      <p:ext uri="{BB962C8B-B14F-4D97-AF65-F5344CB8AC3E}">
        <p14:creationId xmlns:p14="http://schemas.microsoft.com/office/powerpoint/2010/main" val="217908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 animBg="1"/>
      <p:bldP spid="20" grpId="0" animBg="1"/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4A38F-C42D-EB48-B094-63A7E567C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5452" y="-228362"/>
            <a:ext cx="10515600" cy="1325563"/>
          </a:xfrm>
        </p:spPr>
        <p:txBody>
          <a:bodyPr/>
          <a:lstStyle/>
          <a:p>
            <a:r>
              <a:rPr lang="en-US" dirty="0"/>
              <a:t>Anatomy: Exterior heart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32AF9A-DB93-2748-98AF-B05A71AB63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092" y="1642929"/>
            <a:ext cx="8229600" cy="1481667"/>
          </a:xfrm>
        </p:spPr>
        <p:txBody>
          <a:bodyPr>
            <a:normAutofit fontScale="92500" lnSpcReduction="20000"/>
          </a:bodyPr>
          <a:lstStyle/>
          <a:p>
            <a:pPr marL="177800" indent="0">
              <a:buNone/>
            </a:pPr>
            <a:r>
              <a:rPr lang="en-US" sz="1800" dirty="0"/>
              <a:t>Borders of the heart:</a:t>
            </a:r>
          </a:p>
          <a:p>
            <a:pPr marL="177800" indent="0">
              <a:buNone/>
            </a:pPr>
            <a:r>
              <a:rPr lang="en-US" sz="1800" dirty="0"/>
              <a:t>	- </a:t>
            </a:r>
            <a:r>
              <a:rPr lang="en-US" sz="1400" dirty="0"/>
              <a:t>Right = R atrium</a:t>
            </a:r>
          </a:p>
          <a:p>
            <a:pPr marL="177800" indent="0">
              <a:buNone/>
            </a:pPr>
            <a:r>
              <a:rPr lang="en-US" sz="1400" dirty="0"/>
              <a:t>	- Inferior = L &amp; R ventricles</a:t>
            </a:r>
          </a:p>
          <a:p>
            <a:pPr marL="177800" indent="0">
              <a:buNone/>
            </a:pPr>
            <a:r>
              <a:rPr lang="en-US" sz="1400" dirty="0"/>
              <a:t>	- Left = L ventricle &amp; some of L atrium</a:t>
            </a:r>
          </a:p>
          <a:p>
            <a:pPr marL="177800" indent="0">
              <a:buNone/>
            </a:pPr>
            <a:r>
              <a:rPr lang="en-US" sz="1400" dirty="0"/>
              <a:t>	- Superior = L &amp; R atria &amp; great vessels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7FE90E-14E5-5B4C-83E8-A94B9111C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6854" y="3557048"/>
            <a:ext cx="5221111" cy="28960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21F825-9188-3049-BC8D-B91337DB2732}"/>
              </a:ext>
            </a:extLst>
          </p:cNvPr>
          <p:cNvSpPr txBox="1"/>
          <p:nvPr/>
        </p:nvSpPr>
        <p:spPr>
          <a:xfrm>
            <a:off x="943860" y="3381410"/>
            <a:ext cx="3008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Arterial supply to the heart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5019FE3-DCFF-FC41-903D-290BC44A0764}"/>
              </a:ext>
            </a:extLst>
          </p:cNvPr>
          <p:cNvCxnSpPr>
            <a:cxnSpLocks/>
          </p:cNvCxnSpPr>
          <p:nvPr/>
        </p:nvCxnSpPr>
        <p:spPr>
          <a:xfrm>
            <a:off x="4066854" y="3402288"/>
            <a:ext cx="1230489" cy="44270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A540AC7-255F-2643-A8B5-47A3321C6F27}"/>
              </a:ext>
            </a:extLst>
          </p:cNvPr>
          <p:cNvSpPr txBox="1"/>
          <p:nvPr/>
        </p:nvSpPr>
        <p:spPr>
          <a:xfrm>
            <a:off x="1056747" y="3917217"/>
            <a:ext cx="2782711" cy="523220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kern="0" dirty="0">
                <a:solidFill>
                  <a:srgbClr val="FF0000"/>
                </a:solidFill>
                <a:latin typeface="Arial"/>
                <a:sym typeface="Arial"/>
              </a:rPr>
              <a:t>LEARN THIS LIKE YOUR  LIFE DEPENDS ON IT!!!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67BEB4-D2E3-B74B-A017-19D19FAA6A55}"/>
              </a:ext>
            </a:extLst>
          </p:cNvPr>
          <p:cNvSpPr txBox="1"/>
          <p:nvPr/>
        </p:nvSpPr>
        <p:spPr>
          <a:xfrm>
            <a:off x="943860" y="5264141"/>
            <a:ext cx="325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Don’t worry too much about learning the venous drainage of the heart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AFE922-861E-4587-8099-19C97B111EAA}"/>
              </a:ext>
            </a:extLst>
          </p:cNvPr>
          <p:cNvSpPr/>
          <p:nvPr/>
        </p:nvSpPr>
        <p:spPr>
          <a:xfrm>
            <a:off x="5506174" y="5787361"/>
            <a:ext cx="1327078" cy="4720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E00742F-949D-4A50-BB48-EEA75B1898DA}"/>
              </a:ext>
            </a:extLst>
          </p:cNvPr>
          <p:cNvSpPr/>
          <p:nvPr/>
        </p:nvSpPr>
        <p:spPr>
          <a:xfrm>
            <a:off x="8234641" y="5048697"/>
            <a:ext cx="1167829" cy="7386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039AD80-D195-42F1-A53A-FC1E71590B39}"/>
              </a:ext>
            </a:extLst>
          </p:cNvPr>
          <p:cNvSpPr/>
          <p:nvPr/>
        </p:nvSpPr>
        <p:spPr>
          <a:xfrm>
            <a:off x="7637124" y="3917217"/>
            <a:ext cx="1230489" cy="4942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</a:t>
            </a:r>
          </a:p>
        </p:txBody>
      </p:sp>
      <p:sp>
        <p:nvSpPr>
          <p:cNvPr id="5" name="Shape 108">
            <a:extLst>
              <a:ext uri="{FF2B5EF4-FFF2-40B4-BE49-F238E27FC236}">
                <a16:creationId xmlns:a16="http://schemas.microsoft.com/office/drawing/2014/main" id="{9BF32EAC-0398-7EB9-A974-3A2EF4A94A38}"/>
              </a:ext>
            </a:extLst>
          </p:cNvPr>
          <p:cNvSpPr txBox="1"/>
          <p:nvPr/>
        </p:nvSpPr>
        <p:spPr>
          <a:xfrm>
            <a:off x="336974" y="119743"/>
            <a:ext cx="11518052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F8C951-4389-61D7-B26B-7795ED25465A}"/>
              </a:ext>
            </a:extLst>
          </p:cNvPr>
          <p:cNvSpPr txBox="1"/>
          <p:nvPr/>
        </p:nvSpPr>
        <p:spPr>
          <a:xfrm>
            <a:off x="633045" y="303709"/>
            <a:ext cx="8409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</a:rPr>
              <a:t>Anatomy: Exterior Heart </a:t>
            </a:r>
          </a:p>
        </p:txBody>
      </p:sp>
    </p:spTree>
    <p:extLst>
      <p:ext uri="{BB962C8B-B14F-4D97-AF65-F5344CB8AC3E}">
        <p14:creationId xmlns:p14="http://schemas.microsoft.com/office/powerpoint/2010/main" val="393445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4A38F-C42D-EB48-B094-63A7E567C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5452" y="-228362"/>
            <a:ext cx="10515600" cy="1325563"/>
          </a:xfrm>
        </p:spPr>
        <p:txBody>
          <a:bodyPr/>
          <a:lstStyle/>
          <a:p>
            <a:r>
              <a:rPr lang="en-US" dirty="0"/>
              <a:t>Anatomy: Exterior heart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32AF9A-DB93-2748-98AF-B05A71AB63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092" y="1642929"/>
            <a:ext cx="8229600" cy="1481667"/>
          </a:xfrm>
        </p:spPr>
        <p:txBody>
          <a:bodyPr>
            <a:normAutofit fontScale="92500" lnSpcReduction="20000"/>
          </a:bodyPr>
          <a:lstStyle/>
          <a:p>
            <a:pPr marL="177800" indent="0">
              <a:buNone/>
            </a:pPr>
            <a:r>
              <a:rPr lang="en-US" sz="1800" dirty="0"/>
              <a:t>Borders of the heart:</a:t>
            </a:r>
          </a:p>
          <a:p>
            <a:pPr marL="177800" indent="0">
              <a:buNone/>
            </a:pPr>
            <a:r>
              <a:rPr lang="en-US" sz="1800" dirty="0"/>
              <a:t>	- </a:t>
            </a:r>
            <a:r>
              <a:rPr lang="en-US" sz="1400" dirty="0"/>
              <a:t>Right = R atrium</a:t>
            </a:r>
          </a:p>
          <a:p>
            <a:pPr marL="177800" indent="0">
              <a:buNone/>
            </a:pPr>
            <a:r>
              <a:rPr lang="en-US" sz="1400" dirty="0"/>
              <a:t>	- Inferior = L &amp; R ventricles</a:t>
            </a:r>
          </a:p>
          <a:p>
            <a:pPr marL="177800" indent="0">
              <a:buNone/>
            </a:pPr>
            <a:r>
              <a:rPr lang="en-US" sz="1400" dirty="0"/>
              <a:t>	- Left = L ventricle &amp; some of L atrium</a:t>
            </a:r>
          </a:p>
          <a:p>
            <a:pPr marL="177800" indent="0">
              <a:buNone/>
            </a:pPr>
            <a:r>
              <a:rPr lang="en-US" sz="1400" dirty="0"/>
              <a:t>	- Superior = L &amp; R atria &amp; great vessels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7FE90E-14E5-5B4C-83E8-A94B9111C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6854" y="3557048"/>
            <a:ext cx="5221111" cy="28960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21F825-9188-3049-BC8D-B91337DB2732}"/>
              </a:ext>
            </a:extLst>
          </p:cNvPr>
          <p:cNvSpPr txBox="1"/>
          <p:nvPr/>
        </p:nvSpPr>
        <p:spPr>
          <a:xfrm>
            <a:off x="943860" y="3381410"/>
            <a:ext cx="3008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Arterial supply to the heart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5019FE3-DCFF-FC41-903D-290BC44A0764}"/>
              </a:ext>
            </a:extLst>
          </p:cNvPr>
          <p:cNvCxnSpPr>
            <a:cxnSpLocks/>
          </p:cNvCxnSpPr>
          <p:nvPr/>
        </p:nvCxnSpPr>
        <p:spPr>
          <a:xfrm>
            <a:off x="4066854" y="3402288"/>
            <a:ext cx="1230489" cy="44270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A540AC7-255F-2643-A8B5-47A3321C6F27}"/>
              </a:ext>
            </a:extLst>
          </p:cNvPr>
          <p:cNvSpPr txBox="1"/>
          <p:nvPr/>
        </p:nvSpPr>
        <p:spPr>
          <a:xfrm>
            <a:off x="1056747" y="3917217"/>
            <a:ext cx="2782711" cy="523220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kern="0" dirty="0">
                <a:solidFill>
                  <a:srgbClr val="FF0000"/>
                </a:solidFill>
                <a:latin typeface="Arial"/>
                <a:sym typeface="Arial"/>
              </a:rPr>
              <a:t>LEARN THIS LIKE YOUR  LIFE DEPENDS ON IT!!!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67BEB4-D2E3-B74B-A017-19D19FAA6A55}"/>
              </a:ext>
            </a:extLst>
          </p:cNvPr>
          <p:cNvSpPr txBox="1"/>
          <p:nvPr/>
        </p:nvSpPr>
        <p:spPr>
          <a:xfrm>
            <a:off x="943860" y="5264141"/>
            <a:ext cx="325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Don’t worry too much about learning the venous drainage of the heart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AFE922-861E-4587-8099-19C97B111EAA}"/>
              </a:ext>
            </a:extLst>
          </p:cNvPr>
          <p:cNvSpPr/>
          <p:nvPr/>
        </p:nvSpPr>
        <p:spPr>
          <a:xfrm>
            <a:off x="5506174" y="5787361"/>
            <a:ext cx="1327078" cy="4720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E00742F-949D-4A50-BB48-EEA75B1898DA}"/>
              </a:ext>
            </a:extLst>
          </p:cNvPr>
          <p:cNvSpPr/>
          <p:nvPr/>
        </p:nvSpPr>
        <p:spPr>
          <a:xfrm>
            <a:off x="8234641" y="5048697"/>
            <a:ext cx="1167829" cy="7386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3</a:t>
            </a:r>
          </a:p>
        </p:txBody>
      </p:sp>
      <p:sp>
        <p:nvSpPr>
          <p:cNvPr id="5" name="Shape 108">
            <a:extLst>
              <a:ext uri="{FF2B5EF4-FFF2-40B4-BE49-F238E27FC236}">
                <a16:creationId xmlns:a16="http://schemas.microsoft.com/office/drawing/2014/main" id="{9BF32EAC-0398-7EB9-A974-3A2EF4A94A38}"/>
              </a:ext>
            </a:extLst>
          </p:cNvPr>
          <p:cNvSpPr txBox="1"/>
          <p:nvPr/>
        </p:nvSpPr>
        <p:spPr>
          <a:xfrm>
            <a:off x="336974" y="119743"/>
            <a:ext cx="11518052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F8C951-4389-61D7-B26B-7795ED25465A}"/>
              </a:ext>
            </a:extLst>
          </p:cNvPr>
          <p:cNvSpPr txBox="1"/>
          <p:nvPr/>
        </p:nvSpPr>
        <p:spPr>
          <a:xfrm>
            <a:off x="633045" y="303709"/>
            <a:ext cx="8409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</a:rPr>
              <a:t>Anatomy: Exterior Heart </a:t>
            </a:r>
          </a:p>
        </p:txBody>
      </p:sp>
    </p:spTree>
    <p:extLst>
      <p:ext uri="{BB962C8B-B14F-4D97-AF65-F5344CB8AC3E}">
        <p14:creationId xmlns:p14="http://schemas.microsoft.com/office/powerpoint/2010/main" val="329562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4A38F-C42D-EB48-B094-63A7E567C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5452" y="-228362"/>
            <a:ext cx="10515600" cy="1325563"/>
          </a:xfrm>
        </p:spPr>
        <p:txBody>
          <a:bodyPr/>
          <a:lstStyle/>
          <a:p>
            <a:r>
              <a:rPr lang="en-US" dirty="0"/>
              <a:t>Anatomy: Exterior heart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32AF9A-DB93-2748-98AF-B05A71AB63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092" y="1642929"/>
            <a:ext cx="8229600" cy="1481667"/>
          </a:xfrm>
        </p:spPr>
        <p:txBody>
          <a:bodyPr>
            <a:normAutofit fontScale="92500" lnSpcReduction="20000"/>
          </a:bodyPr>
          <a:lstStyle/>
          <a:p>
            <a:pPr marL="177800" indent="0">
              <a:buNone/>
            </a:pPr>
            <a:r>
              <a:rPr lang="en-US" sz="1800" dirty="0"/>
              <a:t>Borders of the heart:</a:t>
            </a:r>
          </a:p>
          <a:p>
            <a:pPr marL="177800" indent="0">
              <a:buNone/>
            </a:pPr>
            <a:r>
              <a:rPr lang="en-US" sz="1800" dirty="0"/>
              <a:t>	- </a:t>
            </a:r>
            <a:r>
              <a:rPr lang="en-US" sz="1400" dirty="0"/>
              <a:t>Right = R atrium</a:t>
            </a:r>
          </a:p>
          <a:p>
            <a:pPr marL="177800" indent="0">
              <a:buNone/>
            </a:pPr>
            <a:r>
              <a:rPr lang="en-US" sz="1400" dirty="0"/>
              <a:t>	- Inferior = L &amp; R ventricles</a:t>
            </a:r>
          </a:p>
          <a:p>
            <a:pPr marL="177800" indent="0">
              <a:buNone/>
            </a:pPr>
            <a:r>
              <a:rPr lang="en-US" sz="1400" dirty="0"/>
              <a:t>	- Left = L ventricle &amp; some of L atrium</a:t>
            </a:r>
          </a:p>
          <a:p>
            <a:pPr marL="177800" indent="0">
              <a:buNone/>
            </a:pPr>
            <a:r>
              <a:rPr lang="en-US" sz="1400" dirty="0"/>
              <a:t>	- Superior = L &amp; R atria &amp; great vessels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7FE90E-14E5-5B4C-83E8-A94B9111C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6854" y="3557048"/>
            <a:ext cx="5221111" cy="28960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21F825-9188-3049-BC8D-B91337DB2732}"/>
              </a:ext>
            </a:extLst>
          </p:cNvPr>
          <p:cNvSpPr txBox="1"/>
          <p:nvPr/>
        </p:nvSpPr>
        <p:spPr>
          <a:xfrm>
            <a:off x="943860" y="3381410"/>
            <a:ext cx="3008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Arterial supply to the heart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5019FE3-DCFF-FC41-903D-290BC44A0764}"/>
              </a:ext>
            </a:extLst>
          </p:cNvPr>
          <p:cNvCxnSpPr>
            <a:cxnSpLocks/>
          </p:cNvCxnSpPr>
          <p:nvPr/>
        </p:nvCxnSpPr>
        <p:spPr>
          <a:xfrm>
            <a:off x="4066854" y="3402288"/>
            <a:ext cx="1230489" cy="44270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A540AC7-255F-2643-A8B5-47A3321C6F27}"/>
              </a:ext>
            </a:extLst>
          </p:cNvPr>
          <p:cNvSpPr txBox="1"/>
          <p:nvPr/>
        </p:nvSpPr>
        <p:spPr>
          <a:xfrm>
            <a:off x="1056747" y="3917217"/>
            <a:ext cx="2782711" cy="523220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kern="0" dirty="0">
                <a:solidFill>
                  <a:srgbClr val="FF0000"/>
                </a:solidFill>
                <a:latin typeface="Arial"/>
                <a:sym typeface="Arial"/>
              </a:rPr>
              <a:t>LEARN THIS LIKE YOUR  LIFE DEPENDS ON IT!!!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67BEB4-D2E3-B74B-A017-19D19FAA6A55}"/>
              </a:ext>
            </a:extLst>
          </p:cNvPr>
          <p:cNvSpPr txBox="1"/>
          <p:nvPr/>
        </p:nvSpPr>
        <p:spPr>
          <a:xfrm>
            <a:off x="943860" y="5264141"/>
            <a:ext cx="325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Don’t worry too much about learning the venous drainage of the heart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AFE922-861E-4587-8099-19C97B111EAA}"/>
              </a:ext>
            </a:extLst>
          </p:cNvPr>
          <p:cNvSpPr/>
          <p:nvPr/>
        </p:nvSpPr>
        <p:spPr>
          <a:xfrm>
            <a:off x="5506174" y="5787361"/>
            <a:ext cx="1327078" cy="4720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4</a:t>
            </a:r>
          </a:p>
        </p:txBody>
      </p:sp>
      <p:sp>
        <p:nvSpPr>
          <p:cNvPr id="5" name="Shape 108">
            <a:extLst>
              <a:ext uri="{FF2B5EF4-FFF2-40B4-BE49-F238E27FC236}">
                <a16:creationId xmlns:a16="http://schemas.microsoft.com/office/drawing/2014/main" id="{9BF32EAC-0398-7EB9-A974-3A2EF4A94A38}"/>
              </a:ext>
            </a:extLst>
          </p:cNvPr>
          <p:cNvSpPr txBox="1"/>
          <p:nvPr/>
        </p:nvSpPr>
        <p:spPr>
          <a:xfrm>
            <a:off x="336974" y="119743"/>
            <a:ext cx="11518052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F8C951-4389-61D7-B26B-7795ED25465A}"/>
              </a:ext>
            </a:extLst>
          </p:cNvPr>
          <p:cNvSpPr txBox="1"/>
          <p:nvPr/>
        </p:nvSpPr>
        <p:spPr>
          <a:xfrm>
            <a:off x="633045" y="303709"/>
            <a:ext cx="8409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</a:rPr>
              <a:t>Anatomy: Exterior Heart </a:t>
            </a:r>
          </a:p>
        </p:txBody>
      </p:sp>
    </p:spTree>
    <p:extLst>
      <p:ext uri="{BB962C8B-B14F-4D97-AF65-F5344CB8AC3E}">
        <p14:creationId xmlns:p14="http://schemas.microsoft.com/office/powerpoint/2010/main" val="14493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4A38F-C42D-EB48-B094-63A7E567C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5452" y="-228362"/>
            <a:ext cx="10515600" cy="1325563"/>
          </a:xfrm>
        </p:spPr>
        <p:txBody>
          <a:bodyPr/>
          <a:lstStyle/>
          <a:p>
            <a:r>
              <a:rPr lang="en-US" dirty="0"/>
              <a:t>Anatomy: Exterior heart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32AF9A-DB93-2748-98AF-B05A71AB63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092" y="1642929"/>
            <a:ext cx="8229600" cy="1481667"/>
          </a:xfrm>
        </p:spPr>
        <p:txBody>
          <a:bodyPr>
            <a:normAutofit fontScale="92500" lnSpcReduction="20000"/>
          </a:bodyPr>
          <a:lstStyle/>
          <a:p>
            <a:pPr marL="177800" indent="0">
              <a:buNone/>
            </a:pPr>
            <a:r>
              <a:rPr lang="en-US" sz="1800" dirty="0"/>
              <a:t>Borders of the heart:</a:t>
            </a:r>
          </a:p>
          <a:p>
            <a:pPr marL="177800" indent="0">
              <a:buNone/>
            </a:pPr>
            <a:r>
              <a:rPr lang="en-US" sz="1800" dirty="0"/>
              <a:t>	- </a:t>
            </a:r>
            <a:r>
              <a:rPr lang="en-US" sz="1400" dirty="0"/>
              <a:t>Right = R atrium</a:t>
            </a:r>
          </a:p>
          <a:p>
            <a:pPr marL="177800" indent="0">
              <a:buNone/>
            </a:pPr>
            <a:r>
              <a:rPr lang="en-US" sz="1400" dirty="0"/>
              <a:t>	- Inferior = L &amp; R ventricles</a:t>
            </a:r>
          </a:p>
          <a:p>
            <a:pPr marL="177800" indent="0">
              <a:buNone/>
            </a:pPr>
            <a:r>
              <a:rPr lang="en-US" sz="1400" dirty="0"/>
              <a:t>	- Left = L ventricle &amp; some of L atrium</a:t>
            </a:r>
          </a:p>
          <a:p>
            <a:pPr marL="177800" indent="0">
              <a:buNone/>
            </a:pPr>
            <a:r>
              <a:rPr lang="en-US" sz="1400" dirty="0"/>
              <a:t>	- Superior = L &amp; R atria &amp; great vessels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7FE90E-14E5-5B4C-83E8-A94B9111C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6854" y="3557048"/>
            <a:ext cx="5221111" cy="28960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21F825-9188-3049-BC8D-B91337DB2732}"/>
              </a:ext>
            </a:extLst>
          </p:cNvPr>
          <p:cNvSpPr txBox="1"/>
          <p:nvPr/>
        </p:nvSpPr>
        <p:spPr>
          <a:xfrm>
            <a:off x="943860" y="3381410"/>
            <a:ext cx="3008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Arterial supply to the heart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5019FE3-DCFF-FC41-903D-290BC44A0764}"/>
              </a:ext>
            </a:extLst>
          </p:cNvPr>
          <p:cNvCxnSpPr>
            <a:cxnSpLocks/>
          </p:cNvCxnSpPr>
          <p:nvPr/>
        </p:nvCxnSpPr>
        <p:spPr>
          <a:xfrm>
            <a:off x="4066854" y="3402288"/>
            <a:ext cx="1230489" cy="44270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A540AC7-255F-2643-A8B5-47A3321C6F27}"/>
              </a:ext>
            </a:extLst>
          </p:cNvPr>
          <p:cNvSpPr txBox="1"/>
          <p:nvPr/>
        </p:nvSpPr>
        <p:spPr>
          <a:xfrm>
            <a:off x="1056747" y="3917217"/>
            <a:ext cx="2782711" cy="523220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kern="0" dirty="0">
                <a:solidFill>
                  <a:srgbClr val="FF0000"/>
                </a:solidFill>
                <a:latin typeface="Arial"/>
                <a:sym typeface="Arial"/>
              </a:rPr>
              <a:t>LEARN THIS LIKE YOUR  LIFE DEPENDS ON IT!!!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67BEB4-D2E3-B74B-A017-19D19FAA6A55}"/>
              </a:ext>
            </a:extLst>
          </p:cNvPr>
          <p:cNvSpPr txBox="1"/>
          <p:nvPr/>
        </p:nvSpPr>
        <p:spPr>
          <a:xfrm>
            <a:off x="943860" y="5264141"/>
            <a:ext cx="325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Don’t worry too much about learning the venous drainage of the heart</a:t>
            </a:r>
          </a:p>
        </p:txBody>
      </p:sp>
      <p:sp>
        <p:nvSpPr>
          <p:cNvPr id="5" name="Shape 108">
            <a:extLst>
              <a:ext uri="{FF2B5EF4-FFF2-40B4-BE49-F238E27FC236}">
                <a16:creationId xmlns:a16="http://schemas.microsoft.com/office/drawing/2014/main" id="{9BF32EAC-0398-7EB9-A974-3A2EF4A94A38}"/>
              </a:ext>
            </a:extLst>
          </p:cNvPr>
          <p:cNvSpPr txBox="1"/>
          <p:nvPr/>
        </p:nvSpPr>
        <p:spPr>
          <a:xfrm>
            <a:off x="336974" y="119743"/>
            <a:ext cx="11518052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F8C951-4389-61D7-B26B-7795ED25465A}"/>
              </a:ext>
            </a:extLst>
          </p:cNvPr>
          <p:cNvSpPr txBox="1"/>
          <p:nvPr/>
        </p:nvSpPr>
        <p:spPr>
          <a:xfrm>
            <a:off x="633045" y="303709"/>
            <a:ext cx="8409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</a:rPr>
              <a:t>Anatomy: Exterior Heart </a:t>
            </a:r>
          </a:p>
        </p:txBody>
      </p:sp>
    </p:spTree>
    <p:extLst>
      <p:ext uri="{BB962C8B-B14F-4D97-AF65-F5344CB8AC3E}">
        <p14:creationId xmlns:p14="http://schemas.microsoft.com/office/powerpoint/2010/main" val="24912214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3B913D-0C72-E145-AAD8-B824B77F46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2369" y="1398121"/>
            <a:ext cx="6350000" cy="1460500"/>
          </a:xfrm>
        </p:spPr>
        <p:txBody>
          <a:bodyPr/>
          <a:lstStyle/>
          <a:p>
            <a:r>
              <a:rPr lang="en-US" sz="2400" dirty="0"/>
              <a:t>Right coronary artery (RCA)</a:t>
            </a:r>
          </a:p>
          <a:p>
            <a:pPr lvl="1"/>
            <a:r>
              <a:rPr lang="en-US" sz="2000" dirty="0"/>
              <a:t>&gt; right marginal artery (RMA)</a:t>
            </a:r>
          </a:p>
          <a:p>
            <a:pPr lvl="1"/>
            <a:r>
              <a:rPr lang="en-US" sz="2000" dirty="0"/>
              <a:t>&gt; Posterior interventricular artery (PIV)</a:t>
            </a:r>
          </a:p>
          <a:p>
            <a:pPr marL="609600" lvl="1" indent="0">
              <a:buNone/>
            </a:pPr>
            <a:endParaRPr lang="en-US" dirty="0"/>
          </a:p>
          <a:p>
            <a:pPr marL="609600" lvl="1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702FB8-676D-8145-B103-ABE6EFF28749}"/>
              </a:ext>
            </a:extLst>
          </p:cNvPr>
          <p:cNvSpPr txBox="1"/>
          <p:nvPr/>
        </p:nvSpPr>
        <p:spPr>
          <a:xfrm>
            <a:off x="492369" y="2765530"/>
            <a:ext cx="53213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u="sng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Supply to the heart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RCA</a:t>
            </a:r>
          </a:p>
          <a:p>
            <a:pPr marL="285750" lvl="2" indent="-285750"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 atrium</a:t>
            </a:r>
          </a:p>
          <a:p>
            <a:pPr marL="285750" lvl="2" indent="-285750"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 ventricle</a:t>
            </a:r>
          </a:p>
          <a:p>
            <a:pPr marL="0" lvl="2">
              <a:defRPr/>
            </a:pPr>
            <a:endParaRPr lang="en-US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lvl="2" indent="-342900">
              <a:buFont typeface="+mj-lt"/>
              <a:buAutoNum type="arabicPeriod" startAt="2"/>
              <a:defRPr/>
            </a:pPr>
            <a:r>
              <a:rPr lang="en-US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RMA</a:t>
            </a:r>
          </a:p>
          <a:p>
            <a:pPr marL="285750" lvl="2" indent="-285750"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 Ventricle</a:t>
            </a:r>
          </a:p>
          <a:p>
            <a:pPr marL="285750" lvl="2" indent="-285750"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Apex of heart</a:t>
            </a:r>
          </a:p>
          <a:p>
            <a:pPr marL="285750" lvl="2" indent="-285750">
              <a:buFont typeface="Arial" panose="020B0604020202020204" pitchFamily="34" charset="0"/>
              <a:buChar char="•"/>
              <a:defRPr/>
            </a:pPr>
            <a:endParaRPr lang="en-US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lvl="2" indent="-342900">
              <a:buFont typeface="+mj-lt"/>
              <a:buAutoNum type="arabicPeriod" startAt="3"/>
              <a:defRPr/>
            </a:pPr>
            <a:r>
              <a:rPr lang="en-US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PIV</a:t>
            </a:r>
          </a:p>
          <a:p>
            <a:pPr marL="342900" lvl="2" indent="-342900"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Posterior 1/3</a:t>
            </a:r>
            <a:r>
              <a:rPr lang="en-US" kern="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rd</a:t>
            </a:r>
            <a:r>
              <a:rPr lang="en-US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of interventricular septum</a:t>
            </a:r>
          </a:p>
          <a:p>
            <a:pPr marL="342900" lvl="2" indent="-342900"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AV node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A59DCB-1F0B-1A46-81C8-D1C2C23C0A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4336" y="2858621"/>
            <a:ext cx="5067300" cy="28107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0500C15-7B74-4A86-98C9-BD9C6275B120}"/>
              </a:ext>
            </a:extLst>
          </p:cNvPr>
          <p:cNvSpPr/>
          <p:nvPr/>
        </p:nvSpPr>
        <p:spPr>
          <a:xfrm>
            <a:off x="746369" y="3415179"/>
            <a:ext cx="1202076" cy="5842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AA0382-2755-4766-8EBB-C10A01C3EAAF}"/>
              </a:ext>
            </a:extLst>
          </p:cNvPr>
          <p:cNvSpPr/>
          <p:nvPr/>
        </p:nvSpPr>
        <p:spPr>
          <a:xfrm>
            <a:off x="786751" y="4506173"/>
            <a:ext cx="1541123" cy="5842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036B62-285B-4C58-9511-7D14D9188583}"/>
              </a:ext>
            </a:extLst>
          </p:cNvPr>
          <p:cNvSpPr/>
          <p:nvPr/>
        </p:nvSpPr>
        <p:spPr>
          <a:xfrm>
            <a:off x="786751" y="5597168"/>
            <a:ext cx="4068566" cy="5587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3</a:t>
            </a:r>
          </a:p>
        </p:txBody>
      </p:sp>
      <p:sp>
        <p:nvSpPr>
          <p:cNvPr id="4" name="Shape 108">
            <a:extLst>
              <a:ext uri="{FF2B5EF4-FFF2-40B4-BE49-F238E27FC236}">
                <a16:creationId xmlns:a16="http://schemas.microsoft.com/office/drawing/2014/main" id="{D05ABB53-8146-29B9-B9A1-550922043823}"/>
              </a:ext>
            </a:extLst>
          </p:cNvPr>
          <p:cNvSpPr txBox="1"/>
          <p:nvPr/>
        </p:nvSpPr>
        <p:spPr>
          <a:xfrm>
            <a:off x="336974" y="119743"/>
            <a:ext cx="11518052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Shape 108">
            <a:extLst>
              <a:ext uri="{FF2B5EF4-FFF2-40B4-BE49-F238E27FC236}">
                <a16:creationId xmlns:a16="http://schemas.microsoft.com/office/drawing/2014/main" id="{F81FEB46-890C-6D2B-421D-71D87AC43898}"/>
              </a:ext>
            </a:extLst>
          </p:cNvPr>
          <p:cNvSpPr txBox="1"/>
          <p:nvPr/>
        </p:nvSpPr>
        <p:spPr>
          <a:xfrm>
            <a:off x="336974" y="105675"/>
            <a:ext cx="11518052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81203A-3E08-3206-1B78-0269D8E82DF2}"/>
              </a:ext>
            </a:extLst>
          </p:cNvPr>
          <p:cNvSpPr txBox="1"/>
          <p:nvPr/>
        </p:nvSpPr>
        <p:spPr>
          <a:xfrm>
            <a:off x="492369" y="313431"/>
            <a:ext cx="8651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Anatomy: Coronary Arteries </a:t>
            </a:r>
          </a:p>
        </p:txBody>
      </p:sp>
    </p:spTree>
    <p:extLst>
      <p:ext uri="{BB962C8B-B14F-4D97-AF65-F5344CB8AC3E}">
        <p14:creationId xmlns:p14="http://schemas.microsoft.com/office/powerpoint/2010/main" val="123648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3B913D-0C72-E145-AAD8-B824B77F46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2369" y="1398121"/>
            <a:ext cx="6350000" cy="1460500"/>
          </a:xfrm>
        </p:spPr>
        <p:txBody>
          <a:bodyPr/>
          <a:lstStyle/>
          <a:p>
            <a:r>
              <a:rPr lang="en-US" sz="2400" dirty="0"/>
              <a:t>Right coronary artery (RCA)</a:t>
            </a:r>
          </a:p>
          <a:p>
            <a:pPr lvl="1"/>
            <a:r>
              <a:rPr lang="en-US" sz="2000" dirty="0"/>
              <a:t>&gt; right marginal artery (RMA)</a:t>
            </a:r>
          </a:p>
          <a:p>
            <a:pPr lvl="1"/>
            <a:r>
              <a:rPr lang="en-US" sz="2000" dirty="0"/>
              <a:t>&gt; Posterior interventricular artery (PIV)</a:t>
            </a:r>
          </a:p>
          <a:p>
            <a:pPr marL="609600" lvl="1" indent="0">
              <a:buNone/>
            </a:pPr>
            <a:endParaRPr lang="en-US" dirty="0"/>
          </a:p>
          <a:p>
            <a:pPr marL="609600" lvl="1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702FB8-676D-8145-B103-ABE6EFF28749}"/>
              </a:ext>
            </a:extLst>
          </p:cNvPr>
          <p:cNvSpPr txBox="1"/>
          <p:nvPr/>
        </p:nvSpPr>
        <p:spPr>
          <a:xfrm>
            <a:off x="492369" y="2765530"/>
            <a:ext cx="53213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u="sng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Supply to the heart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RCA</a:t>
            </a:r>
          </a:p>
          <a:p>
            <a:pPr marL="285750" lvl="2" indent="-285750"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 atrium</a:t>
            </a:r>
          </a:p>
          <a:p>
            <a:pPr marL="285750" lvl="2" indent="-285750"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 ventricle</a:t>
            </a:r>
          </a:p>
          <a:p>
            <a:pPr marL="0" lvl="2">
              <a:defRPr/>
            </a:pPr>
            <a:endParaRPr lang="en-US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lvl="2" indent="-342900">
              <a:buFont typeface="+mj-lt"/>
              <a:buAutoNum type="arabicPeriod" startAt="2"/>
              <a:defRPr/>
            </a:pPr>
            <a:r>
              <a:rPr lang="en-US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RMA</a:t>
            </a:r>
          </a:p>
          <a:p>
            <a:pPr marL="285750" lvl="2" indent="-285750"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 Ventricle</a:t>
            </a:r>
          </a:p>
          <a:p>
            <a:pPr marL="285750" lvl="2" indent="-285750"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Apex of heart</a:t>
            </a:r>
          </a:p>
          <a:p>
            <a:pPr marL="285750" lvl="2" indent="-285750">
              <a:buFont typeface="Arial" panose="020B0604020202020204" pitchFamily="34" charset="0"/>
              <a:buChar char="•"/>
              <a:defRPr/>
            </a:pPr>
            <a:endParaRPr lang="en-US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lvl="2" indent="-342900">
              <a:buFont typeface="+mj-lt"/>
              <a:buAutoNum type="arabicPeriod" startAt="3"/>
              <a:defRPr/>
            </a:pPr>
            <a:r>
              <a:rPr lang="en-US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PIV</a:t>
            </a:r>
          </a:p>
          <a:p>
            <a:pPr marL="342900" lvl="2" indent="-342900"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Posterior 1/3</a:t>
            </a:r>
            <a:r>
              <a:rPr lang="en-US" kern="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rd</a:t>
            </a:r>
            <a:r>
              <a:rPr lang="en-US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of interventricular septum</a:t>
            </a:r>
          </a:p>
          <a:p>
            <a:pPr marL="342900" lvl="2" indent="-342900"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AV node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A59DCB-1F0B-1A46-81C8-D1C2C23C0A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4336" y="2858621"/>
            <a:ext cx="5067300" cy="281076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AAA0382-2755-4766-8EBB-C10A01C3EAAF}"/>
              </a:ext>
            </a:extLst>
          </p:cNvPr>
          <p:cNvSpPr/>
          <p:nvPr/>
        </p:nvSpPr>
        <p:spPr>
          <a:xfrm>
            <a:off x="786751" y="4506173"/>
            <a:ext cx="1541123" cy="5842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036B62-285B-4C58-9511-7D14D9188583}"/>
              </a:ext>
            </a:extLst>
          </p:cNvPr>
          <p:cNvSpPr/>
          <p:nvPr/>
        </p:nvSpPr>
        <p:spPr>
          <a:xfrm>
            <a:off x="786751" y="5597168"/>
            <a:ext cx="4068566" cy="5587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3</a:t>
            </a:r>
          </a:p>
        </p:txBody>
      </p:sp>
      <p:sp>
        <p:nvSpPr>
          <p:cNvPr id="4" name="Shape 108">
            <a:extLst>
              <a:ext uri="{FF2B5EF4-FFF2-40B4-BE49-F238E27FC236}">
                <a16:creationId xmlns:a16="http://schemas.microsoft.com/office/drawing/2014/main" id="{D05ABB53-8146-29B9-B9A1-550922043823}"/>
              </a:ext>
            </a:extLst>
          </p:cNvPr>
          <p:cNvSpPr txBox="1"/>
          <p:nvPr/>
        </p:nvSpPr>
        <p:spPr>
          <a:xfrm>
            <a:off x="336974" y="119743"/>
            <a:ext cx="11518052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Shape 108">
            <a:extLst>
              <a:ext uri="{FF2B5EF4-FFF2-40B4-BE49-F238E27FC236}">
                <a16:creationId xmlns:a16="http://schemas.microsoft.com/office/drawing/2014/main" id="{F81FEB46-890C-6D2B-421D-71D87AC43898}"/>
              </a:ext>
            </a:extLst>
          </p:cNvPr>
          <p:cNvSpPr txBox="1"/>
          <p:nvPr/>
        </p:nvSpPr>
        <p:spPr>
          <a:xfrm>
            <a:off x="336974" y="105675"/>
            <a:ext cx="11518052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81203A-3E08-3206-1B78-0269D8E82DF2}"/>
              </a:ext>
            </a:extLst>
          </p:cNvPr>
          <p:cNvSpPr txBox="1"/>
          <p:nvPr/>
        </p:nvSpPr>
        <p:spPr>
          <a:xfrm>
            <a:off x="492369" y="313431"/>
            <a:ext cx="8651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Anatomy: Coronary Arteries </a:t>
            </a:r>
          </a:p>
        </p:txBody>
      </p:sp>
    </p:spTree>
    <p:extLst>
      <p:ext uri="{BB962C8B-B14F-4D97-AF65-F5344CB8AC3E}">
        <p14:creationId xmlns:p14="http://schemas.microsoft.com/office/powerpoint/2010/main" val="170048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"/>
          <p:cNvSpPr txBox="1">
            <a:spLocks noGrp="1"/>
          </p:cNvSpPr>
          <p:nvPr>
            <p:ph sz="half" idx="1"/>
          </p:nvPr>
        </p:nvSpPr>
        <p:spPr>
          <a:xfrm>
            <a:off x="1328023" y="1600201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GB" dirty="0"/>
              <a:t>Anatomy of the heart </a:t>
            </a:r>
          </a:p>
          <a:p>
            <a:pPr>
              <a:spcBef>
                <a:spcPts val="0"/>
              </a:spcBef>
            </a:pPr>
            <a:endParaRPr lang="en-GB" dirty="0"/>
          </a:p>
          <a:p>
            <a:pPr>
              <a:spcBef>
                <a:spcPts val="0"/>
              </a:spcBef>
            </a:pPr>
            <a:r>
              <a:rPr lang="en-GB" dirty="0"/>
              <a:t>Anatomy of the coronary arteries </a:t>
            </a:r>
          </a:p>
          <a:p>
            <a:pPr>
              <a:spcBef>
                <a:spcPts val="0"/>
              </a:spcBef>
            </a:pPr>
            <a:endParaRPr lang="en-GB" dirty="0"/>
          </a:p>
          <a:p>
            <a:pPr>
              <a:spcBef>
                <a:spcPts val="0"/>
              </a:spcBef>
            </a:pPr>
            <a:r>
              <a:rPr lang="en-GB" dirty="0"/>
              <a:t>Phrenic and </a:t>
            </a:r>
            <a:r>
              <a:rPr lang="en-GB" dirty="0" err="1"/>
              <a:t>Vagus</a:t>
            </a:r>
            <a:r>
              <a:rPr lang="en-GB" dirty="0"/>
              <a:t> nerves</a:t>
            </a:r>
          </a:p>
          <a:p>
            <a:pPr>
              <a:spcBef>
                <a:spcPts val="0"/>
              </a:spcBef>
            </a:pPr>
            <a:endParaRPr lang="en-GB" dirty="0"/>
          </a:p>
          <a:p>
            <a:pPr>
              <a:spcBef>
                <a:spcPts val="0"/>
              </a:spcBef>
            </a:pPr>
            <a:r>
              <a:rPr lang="en-GB" dirty="0"/>
              <a:t>Referred cardiac pain </a:t>
            </a:r>
          </a:p>
          <a:p>
            <a:pPr>
              <a:spcBef>
                <a:spcPts val="0"/>
              </a:spcBef>
            </a:pPr>
            <a:endParaRPr lang="en-GB" dirty="0"/>
          </a:p>
          <a:p>
            <a:pPr>
              <a:spcBef>
                <a:spcPts val="0"/>
              </a:spcBef>
            </a:pPr>
            <a:r>
              <a:rPr lang="en-GB" dirty="0"/>
              <a:t>Embryology  </a:t>
            </a:r>
          </a:p>
          <a:p>
            <a:pPr>
              <a:spcBef>
                <a:spcPts val="0"/>
              </a:spcBef>
            </a:pPr>
            <a:endParaRPr lang="en-GB" dirty="0"/>
          </a:p>
          <a:p>
            <a:pPr>
              <a:spcBef>
                <a:spcPts val="0"/>
              </a:spcBef>
            </a:pPr>
            <a:r>
              <a:rPr lang="en-GB" dirty="0"/>
              <a:t>Cardiac Cycle </a:t>
            </a:r>
          </a:p>
          <a:p>
            <a:pPr>
              <a:spcBef>
                <a:spcPts val="0"/>
              </a:spcBef>
            </a:pPr>
            <a:endParaRPr lang="en-GB" dirty="0"/>
          </a:p>
          <a:p>
            <a:pPr>
              <a:spcBef>
                <a:spcPts val="0"/>
              </a:spcBef>
            </a:pPr>
            <a:endParaRPr lang="en-GB" dirty="0"/>
          </a:p>
          <a:p>
            <a:pPr>
              <a:spcBef>
                <a:spcPts val="0"/>
              </a:spcBef>
            </a:pPr>
            <a:endParaRPr lang="en-GB" dirty="0"/>
          </a:p>
          <a:p>
            <a:pPr>
              <a:spcBef>
                <a:spcPts val="0"/>
              </a:spcBef>
            </a:pPr>
            <a:endParaRPr dirty="0"/>
          </a:p>
        </p:txBody>
      </p:sp>
      <p:sp>
        <p:nvSpPr>
          <p:cNvPr id="113" name="Google Shape;113;p4"/>
          <p:cNvSpPr txBox="1"/>
          <p:nvPr/>
        </p:nvSpPr>
        <p:spPr>
          <a:xfrm>
            <a:off x="1465904" y="6269388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300"/>
            </a:pP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dirty="0"/>
          </a:p>
        </p:txBody>
      </p:sp>
      <p:sp>
        <p:nvSpPr>
          <p:cNvPr id="114" name="Google Shape;114;p4"/>
          <p:cNvSpPr txBox="1"/>
          <p:nvPr/>
        </p:nvSpPr>
        <p:spPr>
          <a:xfrm>
            <a:off x="304800" y="211578"/>
            <a:ext cx="11569148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1800"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5" name="Google Shape;115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5612873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4"/>
          <p:cNvSpPr txBox="1"/>
          <p:nvPr/>
        </p:nvSpPr>
        <p:spPr>
          <a:xfrm>
            <a:off x="318052" y="420189"/>
            <a:ext cx="469420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lt1"/>
              </a:buClr>
              <a:buSzPts val="3600"/>
            </a:pPr>
            <a:r>
              <a:rPr lang="en-US" sz="3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Aims and Objectives</a:t>
            </a:r>
            <a:endParaRPr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3B913D-0C72-E145-AAD8-B824B77F46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2369" y="1398121"/>
            <a:ext cx="6350000" cy="1460500"/>
          </a:xfrm>
        </p:spPr>
        <p:txBody>
          <a:bodyPr/>
          <a:lstStyle/>
          <a:p>
            <a:r>
              <a:rPr lang="en-US" sz="2400" dirty="0"/>
              <a:t>Right coronary artery (RCA)</a:t>
            </a:r>
          </a:p>
          <a:p>
            <a:pPr lvl="1"/>
            <a:r>
              <a:rPr lang="en-US" sz="2000" dirty="0"/>
              <a:t>&gt; right marginal artery (RMA)</a:t>
            </a:r>
          </a:p>
          <a:p>
            <a:pPr lvl="1"/>
            <a:r>
              <a:rPr lang="en-US" sz="2000" dirty="0"/>
              <a:t>&gt; Posterior interventricular artery (PIV)</a:t>
            </a:r>
          </a:p>
          <a:p>
            <a:pPr marL="609600" lvl="1" indent="0">
              <a:buNone/>
            </a:pPr>
            <a:endParaRPr lang="en-US" dirty="0"/>
          </a:p>
          <a:p>
            <a:pPr marL="609600" lvl="1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702FB8-676D-8145-B103-ABE6EFF28749}"/>
              </a:ext>
            </a:extLst>
          </p:cNvPr>
          <p:cNvSpPr txBox="1"/>
          <p:nvPr/>
        </p:nvSpPr>
        <p:spPr>
          <a:xfrm>
            <a:off x="492369" y="2765530"/>
            <a:ext cx="53213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u="sng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Supply to the heart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RCA</a:t>
            </a:r>
          </a:p>
          <a:p>
            <a:pPr marL="285750" lvl="2" indent="-285750"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 atrium</a:t>
            </a:r>
          </a:p>
          <a:p>
            <a:pPr marL="285750" lvl="2" indent="-285750"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 ventricle</a:t>
            </a:r>
          </a:p>
          <a:p>
            <a:pPr marL="0" lvl="2">
              <a:defRPr/>
            </a:pPr>
            <a:endParaRPr lang="en-US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lvl="2" indent="-342900">
              <a:buFont typeface="+mj-lt"/>
              <a:buAutoNum type="arabicPeriod" startAt="2"/>
              <a:defRPr/>
            </a:pPr>
            <a:r>
              <a:rPr lang="en-US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RMA</a:t>
            </a:r>
          </a:p>
          <a:p>
            <a:pPr marL="285750" lvl="2" indent="-285750"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 Ventricle</a:t>
            </a:r>
          </a:p>
          <a:p>
            <a:pPr marL="285750" lvl="2" indent="-285750"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Apex of heart</a:t>
            </a:r>
          </a:p>
          <a:p>
            <a:pPr marL="285750" lvl="2" indent="-285750">
              <a:buFont typeface="Arial" panose="020B0604020202020204" pitchFamily="34" charset="0"/>
              <a:buChar char="•"/>
              <a:defRPr/>
            </a:pPr>
            <a:endParaRPr lang="en-US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lvl="2" indent="-342900">
              <a:buFont typeface="+mj-lt"/>
              <a:buAutoNum type="arabicPeriod" startAt="3"/>
              <a:defRPr/>
            </a:pPr>
            <a:r>
              <a:rPr lang="en-US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PIV</a:t>
            </a:r>
          </a:p>
          <a:p>
            <a:pPr marL="342900" lvl="2" indent="-342900"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Posterior 1/3</a:t>
            </a:r>
            <a:r>
              <a:rPr lang="en-US" kern="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rd</a:t>
            </a:r>
            <a:r>
              <a:rPr lang="en-US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of interventricular septum</a:t>
            </a:r>
          </a:p>
          <a:p>
            <a:pPr marL="342900" lvl="2" indent="-342900"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AV node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A59DCB-1F0B-1A46-81C8-D1C2C23C0A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4336" y="2858621"/>
            <a:ext cx="5067300" cy="281076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0036B62-285B-4C58-9511-7D14D9188583}"/>
              </a:ext>
            </a:extLst>
          </p:cNvPr>
          <p:cNvSpPr/>
          <p:nvPr/>
        </p:nvSpPr>
        <p:spPr>
          <a:xfrm>
            <a:off x="786751" y="5597168"/>
            <a:ext cx="4068566" cy="5587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3</a:t>
            </a:r>
          </a:p>
        </p:txBody>
      </p:sp>
      <p:sp>
        <p:nvSpPr>
          <p:cNvPr id="4" name="Shape 108">
            <a:extLst>
              <a:ext uri="{FF2B5EF4-FFF2-40B4-BE49-F238E27FC236}">
                <a16:creationId xmlns:a16="http://schemas.microsoft.com/office/drawing/2014/main" id="{D05ABB53-8146-29B9-B9A1-550922043823}"/>
              </a:ext>
            </a:extLst>
          </p:cNvPr>
          <p:cNvSpPr txBox="1"/>
          <p:nvPr/>
        </p:nvSpPr>
        <p:spPr>
          <a:xfrm>
            <a:off x="336974" y="119743"/>
            <a:ext cx="11518052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Shape 108">
            <a:extLst>
              <a:ext uri="{FF2B5EF4-FFF2-40B4-BE49-F238E27FC236}">
                <a16:creationId xmlns:a16="http://schemas.microsoft.com/office/drawing/2014/main" id="{F81FEB46-890C-6D2B-421D-71D87AC43898}"/>
              </a:ext>
            </a:extLst>
          </p:cNvPr>
          <p:cNvSpPr txBox="1"/>
          <p:nvPr/>
        </p:nvSpPr>
        <p:spPr>
          <a:xfrm>
            <a:off x="336974" y="105675"/>
            <a:ext cx="11518052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81203A-3E08-3206-1B78-0269D8E82DF2}"/>
              </a:ext>
            </a:extLst>
          </p:cNvPr>
          <p:cNvSpPr txBox="1"/>
          <p:nvPr/>
        </p:nvSpPr>
        <p:spPr>
          <a:xfrm>
            <a:off x="492369" y="313431"/>
            <a:ext cx="8651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Anatomy: Coronary Arteries </a:t>
            </a:r>
          </a:p>
        </p:txBody>
      </p:sp>
    </p:spTree>
    <p:extLst>
      <p:ext uri="{BB962C8B-B14F-4D97-AF65-F5344CB8AC3E}">
        <p14:creationId xmlns:p14="http://schemas.microsoft.com/office/powerpoint/2010/main" val="314151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3B913D-0C72-E145-AAD8-B824B77F46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2369" y="1398121"/>
            <a:ext cx="6350000" cy="1460500"/>
          </a:xfrm>
        </p:spPr>
        <p:txBody>
          <a:bodyPr/>
          <a:lstStyle/>
          <a:p>
            <a:r>
              <a:rPr lang="en-US" sz="2400" dirty="0"/>
              <a:t>Right coronary artery (RCA)</a:t>
            </a:r>
          </a:p>
          <a:p>
            <a:pPr lvl="1"/>
            <a:r>
              <a:rPr lang="en-US" sz="2000" dirty="0"/>
              <a:t>&gt; right marginal artery (RMA)</a:t>
            </a:r>
          </a:p>
          <a:p>
            <a:pPr lvl="1"/>
            <a:r>
              <a:rPr lang="en-US" sz="2000" dirty="0"/>
              <a:t>&gt; Posterior interventricular artery (PIV)</a:t>
            </a:r>
          </a:p>
          <a:p>
            <a:pPr marL="609600" lvl="1" indent="0">
              <a:buNone/>
            </a:pPr>
            <a:endParaRPr lang="en-US" dirty="0"/>
          </a:p>
          <a:p>
            <a:pPr marL="609600" lvl="1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702FB8-676D-8145-B103-ABE6EFF28749}"/>
              </a:ext>
            </a:extLst>
          </p:cNvPr>
          <p:cNvSpPr txBox="1"/>
          <p:nvPr/>
        </p:nvSpPr>
        <p:spPr>
          <a:xfrm>
            <a:off x="492369" y="2765530"/>
            <a:ext cx="53213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u="sng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Supply to the heart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RCA</a:t>
            </a:r>
          </a:p>
          <a:p>
            <a:pPr marL="285750" lvl="2" indent="-285750"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 atrium</a:t>
            </a:r>
          </a:p>
          <a:p>
            <a:pPr marL="285750" lvl="2" indent="-285750"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 ventricle</a:t>
            </a:r>
          </a:p>
          <a:p>
            <a:pPr marL="0" lvl="2">
              <a:defRPr/>
            </a:pPr>
            <a:endParaRPr lang="en-US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lvl="2" indent="-342900">
              <a:buFont typeface="+mj-lt"/>
              <a:buAutoNum type="arabicPeriod" startAt="2"/>
              <a:defRPr/>
            </a:pPr>
            <a:r>
              <a:rPr lang="en-US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RMA</a:t>
            </a:r>
          </a:p>
          <a:p>
            <a:pPr marL="285750" lvl="2" indent="-285750"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 Ventricle</a:t>
            </a:r>
          </a:p>
          <a:p>
            <a:pPr marL="285750" lvl="2" indent="-285750"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Apex of heart</a:t>
            </a:r>
          </a:p>
          <a:p>
            <a:pPr marL="285750" lvl="2" indent="-285750">
              <a:buFont typeface="Arial" panose="020B0604020202020204" pitchFamily="34" charset="0"/>
              <a:buChar char="•"/>
              <a:defRPr/>
            </a:pPr>
            <a:endParaRPr lang="en-US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lvl="2" indent="-342900">
              <a:buFont typeface="+mj-lt"/>
              <a:buAutoNum type="arabicPeriod" startAt="3"/>
              <a:defRPr/>
            </a:pPr>
            <a:r>
              <a:rPr lang="en-US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PIV</a:t>
            </a:r>
          </a:p>
          <a:p>
            <a:pPr marL="342900" lvl="2" indent="-342900"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Posterior 1/3</a:t>
            </a:r>
            <a:r>
              <a:rPr lang="en-US" kern="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rd</a:t>
            </a:r>
            <a:r>
              <a:rPr lang="en-US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of interventricular septum</a:t>
            </a:r>
          </a:p>
          <a:p>
            <a:pPr marL="342900" lvl="2" indent="-342900"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AV node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A59DCB-1F0B-1A46-81C8-D1C2C23C0A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4336" y="2858621"/>
            <a:ext cx="5067300" cy="2810768"/>
          </a:xfrm>
          <a:prstGeom prst="rect">
            <a:avLst/>
          </a:prstGeom>
        </p:spPr>
      </p:pic>
      <p:sp>
        <p:nvSpPr>
          <p:cNvPr id="4" name="Shape 108">
            <a:extLst>
              <a:ext uri="{FF2B5EF4-FFF2-40B4-BE49-F238E27FC236}">
                <a16:creationId xmlns:a16="http://schemas.microsoft.com/office/drawing/2014/main" id="{D05ABB53-8146-29B9-B9A1-550922043823}"/>
              </a:ext>
            </a:extLst>
          </p:cNvPr>
          <p:cNvSpPr txBox="1"/>
          <p:nvPr/>
        </p:nvSpPr>
        <p:spPr>
          <a:xfrm>
            <a:off x="336974" y="119743"/>
            <a:ext cx="11518052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Shape 108">
            <a:extLst>
              <a:ext uri="{FF2B5EF4-FFF2-40B4-BE49-F238E27FC236}">
                <a16:creationId xmlns:a16="http://schemas.microsoft.com/office/drawing/2014/main" id="{F81FEB46-890C-6D2B-421D-71D87AC43898}"/>
              </a:ext>
            </a:extLst>
          </p:cNvPr>
          <p:cNvSpPr txBox="1"/>
          <p:nvPr/>
        </p:nvSpPr>
        <p:spPr>
          <a:xfrm>
            <a:off x="336974" y="105675"/>
            <a:ext cx="11518052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81203A-3E08-3206-1B78-0269D8E82DF2}"/>
              </a:ext>
            </a:extLst>
          </p:cNvPr>
          <p:cNvSpPr txBox="1"/>
          <p:nvPr/>
        </p:nvSpPr>
        <p:spPr>
          <a:xfrm>
            <a:off x="492369" y="322207"/>
            <a:ext cx="8651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Anatomy: Coronary Arteries </a:t>
            </a:r>
          </a:p>
        </p:txBody>
      </p:sp>
    </p:spTree>
    <p:extLst>
      <p:ext uri="{BB962C8B-B14F-4D97-AF65-F5344CB8AC3E}">
        <p14:creationId xmlns:p14="http://schemas.microsoft.com/office/powerpoint/2010/main" val="28134177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03E6961-3769-674E-A4A2-8C3FFD8130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2369" y="1447090"/>
            <a:ext cx="6350000" cy="1460500"/>
          </a:xfrm>
        </p:spPr>
        <p:txBody>
          <a:bodyPr/>
          <a:lstStyle/>
          <a:p>
            <a:r>
              <a:rPr lang="en-US" sz="2400" dirty="0"/>
              <a:t>Left coronary artery (LCA)</a:t>
            </a:r>
          </a:p>
          <a:p>
            <a:pPr lvl="1"/>
            <a:r>
              <a:rPr lang="en-US" sz="2000" dirty="0"/>
              <a:t>&gt; Left anterior descending artery (LAD)</a:t>
            </a:r>
          </a:p>
          <a:p>
            <a:pPr lvl="1"/>
            <a:r>
              <a:rPr lang="en-US" sz="2000" dirty="0"/>
              <a:t>&gt; Left marginal artery (LMA)</a:t>
            </a:r>
          </a:p>
          <a:p>
            <a:pPr lvl="1"/>
            <a:r>
              <a:rPr lang="en-US" sz="2000" dirty="0"/>
              <a:t>&gt; Circumflex artery (CA)</a:t>
            </a:r>
          </a:p>
          <a:p>
            <a:pPr marL="609600" lvl="1" indent="0">
              <a:buNone/>
            </a:pPr>
            <a:endParaRPr lang="en-US" dirty="0"/>
          </a:p>
          <a:p>
            <a:pPr marL="609600" lvl="1" indent="0">
              <a:buNone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5161BD-F6BB-C442-BCCD-D20415C9EFFA}"/>
              </a:ext>
            </a:extLst>
          </p:cNvPr>
          <p:cNvSpPr txBox="1"/>
          <p:nvPr/>
        </p:nvSpPr>
        <p:spPr>
          <a:xfrm>
            <a:off x="1006719" y="3111501"/>
            <a:ext cx="53213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u="sng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Supply to the heart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LAD</a:t>
            </a:r>
          </a:p>
          <a:p>
            <a:pPr marL="285750" lvl="2" indent="-285750"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Anterior 2/3</a:t>
            </a:r>
            <a:r>
              <a:rPr lang="en-US" kern="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rd</a:t>
            </a:r>
            <a:r>
              <a:rPr lang="en-US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of interventricular septum</a:t>
            </a:r>
          </a:p>
          <a:p>
            <a:pPr marL="285750" lvl="2" indent="-285750"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  &amp; L ventricle</a:t>
            </a:r>
          </a:p>
          <a:p>
            <a:pPr marL="0" lvl="2">
              <a:defRPr/>
            </a:pPr>
            <a:endParaRPr lang="en-US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lvl="2" indent="-342900">
              <a:buFont typeface="+mj-lt"/>
              <a:buAutoNum type="arabicPeriod" startAt="2"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</a:t>
            </a:r>
          </a:p>
          <a:p>
            <a:pPr marL="285750" lvl="2" indent="-285750"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 ventricle</a:t>
            </a:r>
          </a:p>
          <a:p>
            <a:pPr marL="285750" lvl="2" indent="-285750">
              <a:buFont typeface="Arial" panose="020B0604020202020204" pitchFamily="34" charset="0"/>
              <a:buChar char="•"/>
              <a:defRPr/>
            </a:pPr>
            <a:endParaRPr lang="en-US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lvl="2" indent="-342900">
              <a:buFont typeface="+mj-lt"/>
              <a:buAutoNum type="arabicPeriod" startAt="3"/>
              <a:defRPr/>
            </a:pP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Cxr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lvl="2" indent="-342900"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 atrium</a:t>
            </a:r>
          </a:p>
          <a:p>
            <a:pPr marL="342900" lvl="2" indent="-342900"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 ventricle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81A47A-CBAE-B842-BFA4-8E0360994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1483" y="2526431"/>
            <a:ext cx="5659620" cy="313932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806360C-2748-4149-9209-7A597BC09E66}"/>
              </a:ext>
            </a:extLst>
          </p:cNvPr>
          <p:cNvSpPr/>
          <p:nvPr/>
        </p:nvSpPr>
        <p:spPr>
          <a:xfrm>
            <a:off x="1472787" y="1837679"/>
            <a:ext cx="3883632" cy="11976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</a:t>
            </a:r>
          </a:p>
        </p:txBody>
      </p:sp>
      <p:sp>
        <p:nvSpPr>
          <p:cNvPr id="3" name="Shape 108">
            <a:extLst>
              <a:ext uri="{FF2B5EF4-FFF2-40B4-BE49-F238E27FC236}">
                <a16:creationId xmlns:a16="http://schemas.microsoft.com/office/drawing/2014/main" id="{265D2E7C-145C-CF19-A8AD-46834DF06702}"/>
              </a:ext>
            </a:extLst>
          </p:cNvPr>
          <p:cNvSpPr txBox="1"/>
          <p:nvPr/>
        </p:nvSpPr>
        <p:spPr>
          <a:xfrm>
            <a:off x="336974" y="77539"/>
            <a:ext cx="11518052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5C5094-C0F2-C5A5-EB35-64C909AB56D7}"/>
              </a:ext>
            </a:extLst>
          </p:cNvPr>
          <p:cNvSpPr txBox="1"/>
          <p:nvPr/>
        </p:nvSpPr>
        <p:spPr>
          <a:xfrm>
            <a:off x="492369" y="322207"/>
            <a:ext cx="8651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Anatomy: Coronary Arteries </a:t>
            </a:r>
          </a:p>
        </p:txBody>
      </p:sp>
    </p:spTree>
    <p:extLst>
      <p:ext uri="{BB962C8B-B14F-4D97-AF65-F5344CB8AC3E}">
        <p14:creationId xmlns:p14="http://schemas.microsoft.com/office/powerpoint/2010/main" val="908440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03E6961-3769-674E-A4A2-8C3FFD8130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2369" y="1447090"/>
            <a:ext cx="6350000" cy="1460500"/>
          </a:xfrm>
        </p:spPr>
        <p:txBody>
          <a:bodyPr/>
          <a:lstStyle/>
          <a:p>
            <a:r>
              <a:rPr lang="en-US" sz="2400" dirty="0"/>
              <a:t>Left coronary artery (LCA)</a:t>
            </a:r>
          </a:p>
          <a:p>
            <a:pPr lvl="1"/>
            <a:r>
              <a:rPr lang="en-US" sz="2000" dirty="0"/>
              <a:t>&gt; Left anterior descending artery (LAD)</a:t>
            </a:r>
          </a:p>
          <a:p>
            <a:pPr lvl="1"/>
            <a:r>
              <a:rPr lang="en-US" sz="2000" dirty="0"/>
              <a:t>&gt; Left marginal artery (LMA)</a:t>
            </a:r>
          </a:p>
          <a:p>
            <a:pPr lvl="1"/>
            <a:r>
              <a:rPr lang="en-US" sz="2000" dirty="0"/>
              <a:t>&gt; Circumflex artery (CA)</a:t>
            </a:r>
          </a:p>
          <a:p>
            <a:pPr marL="609600" lvl="1" indent="0">
              <a:buNone/>
            </a:pPr>
            <a:endParaRPr lang="en-US" dirty="0"/>
          </a:p>
          <a:p>
            <a:pPr marL="609600" lvl="1" indent="0">
              <a:buNone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5161BD-F6BB-C442-BCCD-D20415C9EFFA}"/>
              </a:ext>
            </a:extLst>
          </p:cNvPr>
          <p:cNvSpPr txBox="1"/>
          <p:nvPr/>
        </p:nvSpPr>
        <p:spPr>
          <a:xfrm>
            <a:off x="1006719" y="3111501"/>
            <a:ext cx="53213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u="sng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Supply to the heart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US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LAD</a:t>
            </a:r>
          </a:p>
          <a:p>
            <a:pPr marL="285750" lvl="2" indent="-285750"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Anterior 2/3</a:t>
            </a:r>
            <a:r>
              <a:rPr lang="en-US" kern="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rd</a:t>
            </a:r>
            <a:r>
              <a:rPr lang="en-US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of interventricular septum</a:t>
            </a:r>
          </a:p>
          <a:p>
            <a:pPr marL="285750" lvl="2" indent="-285750"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  &amp; L ventricle</a:t>
            </a:r>
          </a:p>
          <a:p>
            <a:pPr marL="0" lvl="2">
              <a:defRPr/>
            </a:pPr>
            <a:endParaRPr lang="en-US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lvl="2" indent="-342900">
              <a:buFont typeface="+mj-lt"/>
              <a:buAutoNum type="arabicPeriod" startAt="2"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</a:t>
            </a:r>
          </a:p>
          <a:p>
            <a:pPr marL="285750" lvl="2" indent="-285750"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 ventricle</a:t>
            </a:r>
          </a:p>
          <a:p>
            <a:pPr marL="285750" lvl="2" indent="-285750">
              <a:buFont typeface="Arial" panose="020B0604020202020204" pitchFamily="34" charset="0"/>
              <a:buChar char="•"/>
              <a:defRPr/>
            </a:pPr>
            <a:endParaRPr lang="en-US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lvl="2" indent="-342900">
              <a:buFont typeface="+mj-lt"/>
              <a:buAutoNum type="arabicPeriod" startAt="3"/>
              <a:defRPr/>
            </a:pP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Cxr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lvl="2" indent="-342900"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 atrium</a:t>
            </a:r>
          </a:p>
          <a:p>
            <a:pPr marL="342900" lvl="2" indent="-342900"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 ventricle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81A47A-CBAE-B842-BFA4-8E0360994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1483" y="2526431"/>
            <a:ext cx="5659620" cy="3139321"/>
          </a:xfrm>
          <a:prstGeom prst="rect">
            <a:avLst/>
          </a:prstGeom>
        </p:spPr>
      </p:pic>
      <p:sp>
        <p:nvSpPr>
          <p:cNvPr id="3" name="Shape 108">
            <a:extLst>
              <a:ext uri="{FF2B5EF4-FFF2-40B4-BE49-F238E27FC236}">
                <a16:creationId xmlns:a16="http://schemas.microsoft.com/office/drawing/2014/main" id="{265D2E7C-145C-CF19-A8AD-46834DF06702}"/>
              </a:ext>
            </a:extLst>
          </p:cNvPr>
          <p:cNvSpPr txBox="1"/>
          <p:nvPr/>
        </p:nvSpPr>
        <p:spPr>
          <a:xfrm>
            <a:off x="336974" y="77539"/>
            <a:ext cx="11518052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5C5094-C0F2-C5A5-EB35-64C909AB56D7}"/>
              </a:ext>
            </a:extLst>
          </p:cNvPr>
          <p:cNvSpPr txBox="1"/>
          <p:nvPr/>
        </p:nvSpPr>
        <p:spPr>
          <a:xfrm>
            <a:off x="492369" y="308139"/>
            <a:ext cx="8651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Anatomy: Coronary Arteries </a:t>
            </a:r>
          </a:p>
        </p:txBody>
      </p:sp>
    </p:spTree>
    <p:extLst>
      <p:ext uri="{BB962C8B-B14F-4D97-AF65-F5344CB8AC3E}">
        <p14:creationId xmlns:p14="http://schemas.microsoft.com/office/powerpoint/2010/main" val="5388893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18612C-03D1-0445-B1F7-75E72E713D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9101" y="1655373"/>
            <a:ext cx="5181600" cy="4351338"/>
          </a:xfrm>
        </p:spPr>
        <p:txBody>
          <a:bodyPr/>
          <a:lstStyle/>
          <a:p>
            <a:pPr marL="177800" indent="0">
              <a:buNone/>
            </a:pPr>
            <a:r>
              <a:rPr lang="en-US" b="1" u="sng" dirty="0"/>
              <a:t>Dominance: </a:t>
            </a:r>
          </a:p>
          <a:p>
            <a:pPr marL="177800" indent="0">
              <a:buNone/>
            </a:pPr>
            <a:endParaRPr lang="en-US" b="1" u="sng" dirty="0"/>
          </a:p>
          <a:p>
            <a:r>
              <a:rPr lang="en-US" dirty="0"/>
              <a:t>70% RCA only </a:t>
            </a:r>
          </a:p>
          <a:p>
            <a:r>
              <a:rPr lang="en-US" dirty="0"/>
              <a:t>10% LCA only </a:t>
            </a:r>
          </a:p>
          <a:p>
            <a:r>
              <a:rPr lang="en-US" dirty="0"/>
              <a:t>20% RCA &amp; LCA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762FCC-9B7F-47FB-9E91-294CD5522D95}"/>
              </a:ext>
            </a:extLst>
          </p:cNvPr>
          <p:cNvSpPr txBox="1"/>
          <p:nvPr/>
        </p:nvSpPr>
        <p:spPr>
          <a:xfrm>
            <a:off x="1277258" y="4736342"/>
            <a:ext cx="29609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Pay attention to how they phrase the question </a:t>
            </a:r>
          </a:p>
          <a:p>
            <a:r>
              <a:rPr lang="en-GB" dirty="0">
                <a:solidFill>
                  <a:srgbClr val="FF0000"/>
                </a:solidFill>
              </a:rPr>
              <a:t>Don’t fall for the trick!!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C9C03B-401D-44BC-9F38-95EF5A7BC230}"/>
              </a:ext>
            </a:extLst>
          </p:cNvPr>
          <p:cNvSpPr txBox="1"/>
          <p:nvPr/>
        </p:nvSpPr>
        <p:spPr>
          <a:xfrm>
            <a:off x="6371772" y="1892050"/>
            <a:ext cx="35850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Question:</a:t>
            </a:r>
          </a:p>
          <a:p>
            <a:endParaRPr lang="en-GB" sz="2400" dirty="0"/>
          </a:p>
          <a:p>
            <a:r>
              <a:rPr lang="en-GB" sz="2400" dirty="0"/>
              <a:t>What percentage of people have their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PIV</a:t>
            </a:r>
            <a:r>
              <a:rPr lang="en-GB" sz="2400" dirty="0"/>
              <a:t> artery branch off the RCA?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A6EA90-3FC2-4F96-B505-352C91A647E9}"/>
              </a:ext>
            </a:extLst>
          </p:cNvPr>
          <p:cNvSpPr/>
          <p:nvPr/>
        </p:nvSpPr>
        <p:spPr>
          <a:xfrm>
            <a:off x="6371772" y="4520079"/>
            <a:ext cx="1701801" cy="7974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hape 108">
            <a:extLst>
              <a:ext uri="{FF2B5EF4-FFF2-40B4-BE49-F238E27FC236}">
                <a16:creationId xmlns:a16="http://schemas.microsoft.com/office/drawing/2014/main" id="{D0701F3B-2556-B755-5BFB-11B500F01EA8}"/>
              </a:ext>
            </a:extLst>
          </p:cNvPr>
          <p:cNvSpPr txBox="1"/>
          <p:nvPr/>
        </p:nvSpPr>
        <p:spPr>
          <a:xfrm>
            <a:off x="336974" y="60013"/>
            <a:ext cx="11518052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8F97ED-E9BE-C8DE-32F5-5857E9E57D92}"/>
              </a:ext>
            </a:extLst>
          </p:cNvPr>
          <p:cNvSpPr txBox="1"/>
          <p:nvPr/>
        </p:nvSpPr>
        <p:spPr>
          <a:xfrm>
            <a:off x="492369" y="309489"/>
            <a:ext cx="8932985" cy="706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Anatomy: Coronary Arteries </a:t>
            </a:r>
          </a:p>
        </p:txBody>
      </p:sp>
    </p:spTree>
    <p:extLst>
      <p:ext uri="{BB962C8B-B14F-4D97-AF65-F5344CB8AC3E}">
        <p14:creationId xmlns:p14="http://schemas.microsoft.com/office/powerpoint/2010/main" val="14935975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18612C-03D1-0445-B1F7-75E72E713D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9101" y="1655373"/>
            <a:ext cx="5181600" cy="4351338"/>
          </a:xfrm>
        </p:spPr>
        <p:txBody>
          <a:bodyPr/>
          <a:lstStyle/>
          <a:p>
            <a:pPr marL="177800" indent="0">
              <a:buNone/>
            </a:pPr>
            <a:r>
              <a:rPr lang="en-US" b="1" u="sng" dirty="0"/>
              <a:t>Dominance: </a:t>
            </a:r>
          </a:p>
          <a:p>
            <a:pPr marL="177800" indent="0">
              <a:buNone/>
            </a:pPr>
            <a:endParaRPr lang="en-US" b="1" u="sng" dirty="0"/>
          </a:p>
          <a:p>
            <a:r>
              <a:rPr lang="en-US" dirty="0"/>
              <a:t>70% RCA only </a:t>
            </a:r>
          </a:p>
          <a:p>
            <a:r>
              <a:rPr lang="en-US" dirty="0"/>
              <a:t>10% LCA only </a:t>
            </a:r>
          </a:p>
          <a:p>
            <a:r>
              <a:rPr lang="en-US" dirty="0"/>
              <a:t>20% RCA &amp; LCA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762FCC-9B7F-47FB-9E91-294CD5522D95}"/>
              </a:ext>
            </a:extLst>
          </p:cNvPr>
          <p:cNvSpPr txBox="1"/>
          <p:nvPr/>
        </p:nvSpPr>
        <p:spPr>
          <a:xfrm>
            <a:off x="1277258" y="4736342"/>
            <a:ext cx="29609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Pay attention to how they phrase the question </a:t>
            </a:r>
          </a:p>
          <a:p>
            <a:r>
              <a:rPr lang="en-GB" dirty="0">
                <a:solidFill>
                  <a:srgbClr val="FF0000"/>
                </a:solidFill>
              </a:rPr>
              <a:t>Don’t fall for the trick!!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C9C03B-401D-44BC-9F38-95EF5A7BC230}"/>
              </a:ext>
            </a:extLst>
          </p:cNvPr>
          <p:cNvSpPr txBox="1"/>
          <p:nvPr/>
        </p:nvSpPr>
        <p:spPr>
          <a:xfrm>
            <a:off x="6371772" y="1892050"/>
            <a:ext cx="35850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Question:</a:t>
            </a:r>
          </a:p>
          <a:p>
            <a:endParaRPr lang="en-GB" sz="2400" dirty="0"/>
          </a:p>
          <a:p>
            <a:r>
              <a:rPr lang="en-GB" sz="2400" dirty="0"/>
              <a:t>What percentage of people have their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PIV</a:t>
            </a:r>
            <a:r>
              <a:rPr lang="en-GB" sz="2400" dirty="0"/>
              <a:t> artery branch off the RCA? </a:t>
            </a:r>
          </a:p>
        </p:txBody>
      </p:sp>
      <p:sp>
        <p:nvSpPr>
          <p:cNvPr id="4" name="Shape 108">
            <a:extLst>
              <a:ext uri="{FF2B5EF4-FFF2-40B4-BE49-F238E27FC236}">
                <a16:creationId xmlns:a16="http://schemas.microsoft.com/office/drawing/2014/main" id="{D0701F3B-2556-B755-5BFB-11B500F01EA8}"/>
              </a:ext>
            </a:extLst>
          </p:cNvPr>
          <p:cNvSpPr txBox="1"/>
          <p:nvPr/>
        </p:nvSpPr>
        <p:spPr>
          <a:xfrm>
            <a:off x="336974" y="60013"/>
            <a:ext cx="11518052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8F97ED-E9BE-C8DE-32F5-5857E9E57D92}"/>
              </a:ext>
            </a:extLst>
          </p:cNvPr>
          <p:cNvSpPr txBox="1"/>
          <p:nvPr/>
        </p:nvSpPr>
        <p:spPr>
          <a:xfrm>
            <a:off x="492369" y="295421"/>
            <a:ext cx="8932985" cy="706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Anatomy: Coronary Arteries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53AE1D-C7EF-B73A-4F72-D587B4DC2FAB}"/>
              </a:ext>
            </a:extLst>
          </p:cNvPr>
          <p:cNvSpPr txBox="1"/>
          <p:nvPr/>
        </p:nvSpPr>
        <p:spPr>
          <a:xfrm>
            <a:off x="7216726" y="4542146"/>
            <a:ext cx="1322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90%</a:t>
            </a:r>
          </a:p>
        </p:txBody>
      </p:sp>
    </p:spTree>
    <p:extLst>
      <p:ext uri="{BB962C8B-B14F-4D97-AF65-F5344CB8AC3E}">
        <p14:creationId xmlns:p14="http://schemas.microsoft.com/office/powerpoint/2010/main" val="3914592828"/>
      </p:ext>
    </p:extLst>
  </p:cSld>
  <p:clrMapOvr>
    <a:masterClrMapping/>
  </p:clrMapOvr>
  <p:transition spd="slow">
    <p:randomBar dir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18612C-03D1-0445-B1F7-75E72E713D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3775" y="1825625"/>
            <a:ext cx="5181600" cy="4351338"/>
          </a:xfrm>
        </p:spPr>
        <p:txBody>
          <a:bodyPr/>
          <a:lstStyle/>
          <a:p>
            <a:r>
              <a:rPr lang="en-US" b="1" u="sng" dirty="0"/>
              <a:t>SA Node supply:</a:t>
            </a:r>
          </a:p>
          <a:p>
            <a:endParaRPr lang="en-US" dirty="0"/>
          </a:p>
          <a:p>
            <a:r>
              <a:rPr lang="en-US" dirty="0"/>
              <a:t>60% Right coronary artery</a:t>
            </a:r>
          </a:p>
          <a:p>
            <a:endParaRPr lang="en-US" dirty="0"/>
          </a:p>
          <a:p>
            <a:r>
              <a:rPr lang="en-US" dirty="0"/>
              <a:t>40% Left coronary artery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0123CF-49E0-F340-8454-A0A907725E26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b="1" u="sng" dirty="0"/>
              <a:t>AV Node supply:</a:t>
            </a:r>
            <a:br>
              <a:rPr lang="en-US" dirty="0"/>
            </a:br>
            <a:r>
              <a:rPr lang="en-US" sz="2000" b="1" dirty="0"/>
              <a:t>Always</a:t>
            </a:r>
            <a:r>
              <a:rPr lang="en-US" sz="2000" dirty="0"/>
              <a:t> supplied by PIA</a:t>
            </a:r>
          </a:p>
          <a:p>
            <a:endParaRPr lang="en-US" sz="2000" dirty="0"/>
          </a:p>
          <a:p>
            <a:r>
              <a:rPr lang="en-US" sz="2400" dirty="0"/>
              <a:t>70% RCA only</a:t>
            </a:r>
          </a:p>
          <a:p>
            <a:endParaRPr lang="en-US" sz="2400" dirty="0"/>
          </a:p>
          <a:p>
            <a:r>
              <a:rPr lang="en-US" sz="2400" dirty="0"/>
              <a:t>20% RCA &amp; LCA </a:t>
            </a:r>
          </a:p>
          <a:p>
            <a:endParaRPr lang="en-US" sz="2400" dirty="0"/>
          </a:p>
          <a:p>
            <a:r>
              <a:rPr lang="en-US" sz="2400" dirty="0"/>
              <a:t>10 LCA only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DEF0EB-33C5-9649-A0EE-212261C25C92}"/>
              </a:ext>
            </a:extLst>
          </p:cNvPr>
          <p:cNvSpPr txBox="1"/>
          <p:nvPr/>
        </p:nvSpPr>
        <p:spPr>
          <a:xfrm>
            <a:off x="3761232" y="5637519"/>
            <a:ext cx="46695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NB: these numbers are for what </a:t>
            </a:r>
            <a:r>
              <a:rPr lang="en-US" b="1" i="1" u="sng" dirty="0">
                <a:solidFill>
                  <a:srgbClr val="0070C0"/>
                </a:solidFill>
              </a:rPr>
              <a:t>proportion</a:t>
            </a:r>
            <a:r>
              <a:rPr lang="en-US" dirty="0">
                <a:solidFill>
                  <a:srgbClr val="0070C0"/>
                </a:solidFill>
              </a:rPr>
              <a:t> of people have their nodes supplied by these arteries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7ED5CC-878A-4AA7-BCF9-666417853121}"/>
              </a:ext>
            </a:extLst>
          </p:cNvPr>
          <p:cNvSpPr/>
          <p:nvPr/>
        </p:nvSpPr>
        <p:spPr>
          <a:xfrm>
            <a:off x="8506146" y="2285290"/>
            <a:ext cx="513708" cy="4623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</a:t>
            </a:r>
          </a:p>
        </p:txBody>
      </p:sp>
      <p:sp>
        <p:nvSpPr>
          <p:cNvPr id="8" name="Shape 108">
            <a:extLst>
              <a:ext uri="{FF2B5EF4-FFF2-40B4-BE49-F238E27FC236}">
                <a16:creationId xmlns:a16="http://schemas.microsoft.com/office/drawing/2014/main" id="{010043ED-8182-0B6B-E1D3-114FE8361550}"/>
              </a:ext>
            </a:extLst>
          </p:cNvPr>
          <p:cNvSpPr txBox="1"/>
          <p:nvPr/>
        </p:nvSpPr>
        <p:spPr>
          <a:xfrm>
            <a:off x="336974" y="109537"/>
            <a:ext cx="11518052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endParaRPr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E65F83-5DE9-16B1-2CF0-0F6F16A8068D}"/>
              </a:ext>
            </a:extLst>
          </p:cNvPr>
          <p:cNvSpPr txBox="1"/>
          <p:nvPr/>
        </p:nvSpPr>
        <p:spPr>
          <a:xfrm>
            <a:off x="492369" y="295421"/>
            <a:ext cx="8932985" cy="706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Anatomy: Coronary Arteries </a:t>
            </a:r>
          </a:p>
        </p:txBody>
      </p:sp>
    </p:spTree>
    <p:extLst>
      <p:ext uri="{BB962C8B-B14F-4D97-AF65-F5344CB8AC3E}">
        <p14:creationId xmlns:p14="http://schemas.microsoft.com/office/powerpoint/2010/main" val="293608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18612C-03D1-0445-B1F7-75E72E713D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3775" y="1825625"/>
            <a:ext cx="5181600" cy="4351338"/>
          </a:xfrm>
        </p:spPr>
        <p:txBody>
          <a:bodyPr/>
          <a:lstStyle/>
          <a:p>
            <a:r>
              <a:rPr lang="en-US" b="1" u="sng" dirty="0"/>
              <a:t>SA Node supply:</a:t>
            </a:r>
          </a:p>
          <a:p>
            <a:endParaRPr lang="en-US" dirty="0"/>
          </a:p>
          <a:p>
            <a:r>
              <a:rPr lang="en-US" dirty="0"/>
              <a:t>60% Right coronary artery</a:t>
            </a:r>
          </a:p>
          <a:p>
            <a:endParaRPr lang="en-US" dirty="0"/>
          </a:p>
          <a:p>
            <a:r>
              <a:rPr lang="en-US" dirty="0"/>
              <a:t>40% Left coronary artery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0123CF-49E0-F340-8454-A0A907725E26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7924799" y="1578668"/>
            <a:ext cx="5181600" cy="4351338"/>
          </a:xfrm>
        </p:spPr>
        <p:txBody>
          <a:bodyPr/>
          <a:lstStyle/>
          <a:p>
            <a:r>
              <a:rPr lang="en-US" b="1" u="sng" dirty="0"/>
              <a:t>AV Node supply:</a:t>
            </a:r>
            <a:br>
              <a:rPr lang="en-US" dirty="0"/>
            </a:br>
            <a:r>
              <a:rPr lang="en-US" sz="2000" b="1" dirty="0"/>
              <a:t>Always</a:t>
            </a:r>
            <a:r>
              <a:rPr lang="en-US" sz="2000" dirty="0"/>
              <a:t> supplied by PIV</a:t>
            </a:r>
          </a:p>
          <a:p>
            <a:endParaRPr lang="en-US" sz="2000" dirty="0"/>
          </a:p>
          <a:p>
            <a:r>
              <a:rPr lang="en-US" sz="2400" dirty="0"/>
              <a:t>70% RCA only</a:t>
            </a:r>
          </a:p>
          <a:p>
            <a:endParaRPr lang="en-US" sz="2400" dirty="0"/>
          </a:p>
          <a:p>
            <a:r>
              <a:rPr lang="en-US" sz="2400" dirty="0"/>
              <a:t>20% RCA &amp; LCA </a:t>
            </a:r>
          </a:p>
          <a:p>
            <a:endParaRPr lang="en-US" sz="2400" dirty="0"/>
          </a:p>
          <a:p>
            <a:r>
              <a:rPr lang="en-US" sz="2400" dirty="0"/>
              <a:t>10 LCA only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DEF0EB-33C5-9649-A0EE-212261C25C92}"/>
              </a:ext>
            </a:extLst>
          </p:cNvPr>
          <p:cNvSpPr txBox="1"/>
          <p:nvPr/>
        </p:nvSpPr>
        <p:spPr>
          <a:xfrm>
            <a:off x="3044575" y="5468341"/>
            <a:ext cx="46695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NB: these numbers are for what </a:t>
            </a:r>
            <a:r>
              <a:rPr lang="en-US" b="1" i="1" u="sng" dirty="0">
                <a:solidFill>
                  <a:srgbClr val="0070C0"/>
                </a:solidFill>
              </a:rPr>
              <a:t>proportion</a:t>
            </a:r>
            <a:r>
              <a:rPr lang="en-US" dirty="0">
                <a:solidFill>
                  <a:srgbClr val="0070C0"/>
                </a:solidFill>
              </a:rPr>
              <a:t> of people have their nodes supplied by these arteries</a:t>
            </a:r>
          </a:p>
        </p:txBody>
      </p:sp>
      <p:sp>
        <p:nvSpPr>
          <p:cNvPr id="8" name="Shape 108">
            <a:extLst>
              <a:ext uri="{FF2B5EF4-FFF2-40B4-BE49-F238E27FC236}">
                <a16:creationId xmlns:a16="http://schemas.microsoft.com/office/drawing/2014/main" id="{010043ED-8182-0B6B-E1D3-114FE8361550}"/>
              </a:ext>
            </a:extLst>
          </p:cNvPr>
          <p:cNvSpPr txBox="1"/>
          <p:nvPr/>
        </p:nvSpPr>
        <p:spPr>
          <a:xfrm>
            <a:off x="336974" y="95469"/>
            <a:ext cx="11518052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E65F83-5DE9-16B1-2CF0-0F6F16A8068D}"/>
              </a:ext>
            </a:extLst>
          </p:cNvPr>
          <p:cNvSpPr txBox="1"/>
          <p:nvPr/>
        </p:nvSpPr>
        <p:spPr>
          <a:xfrm>
            <a:off x="492369" y="295421"/>
            <a:ext cx="8932985" cy="706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Anatomy: Coronary Arteries </a:t>
            </a:r>
          </a:p>
        </p:txBody>
      </p:sp>
    </p:spTree>
    <p:extLst>
      <p:ext uri="{BB962C8B-B14F-4D97-AF65-F5344CB8AC3E}">
        <p14:creationId xmlns:p14="http://schemas.microsoft.com/office/powerpoint/2010/main" val="36568608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our Heart Valve Auscultation Location">
            <a:extLst>
              <a:ext uri="{FF2B5EF4-FFF2-40B4-BE49-F238E27FC236}">
                <a16:creationId xmlns:a16="http://schemas.microsoft.com/office/drawing/2014/main" id="{8B56B905-7661-424B-95D6-56F4F7358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74" y="1401209"/>
            <a:ext cx="5682962" cy="370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o photo description available.">
            <a:extLst>
              <a:ext uri="{FF2B5EF4-FFF2-40B4-BE49-F238E27FC236}">
                <a16:creationId xmlns:a16="http://schemas.microsoft.com/office/drawing/2014/main" id="{D27A19EC-43ED-41C5-8C5E-B3B5EF216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058" y="1401209"/>
            <a:ext cx="4430709" cy="5221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5A9D1D-CB3A-4011-9CB1-45AB6FEFD116}"/>
              </a:ext>
            </a:extLst>
          </p:cNvPr>
          <p:cNvSpPr txBox="1"/>
          <p:nvPr/>
        </p:nvSpPr>
        <p:spPr>
          <a:xfrm>
            <a:off x="1544578" y="5262069"/>
            <a:ext cx="3868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Where is the APEX of the heart found?</a:t>
            </a:r>
          </a:p>
        </p:txBody>
      </p:sp>
      <p:sp>
        <p:nvSpPr>
          <p:cNvPr id="3" name="Shape 108">
            <a:extLst>
              <a:ext uri="{FF2B5EF4-FFF2-40B4-BE49-F238E27FC236}">
                <a16:creationId xmlns:a16="http://schemas.microsoft.com/office/drawing/2014/main" id="{C76C85A5-0EE0-58E7-91BC-A561803FDFE9}"/>
              </a:ext>
            </a:extLst>
          </p:cNvPr>
          <p:cNvSpPr txBox="1"/>
          <p:nvPr/>
        </p:nvSpPr>
        <p:spPr>
          <a:xfrm>
            <a:off x="336974" y="95469"/>
            <a:ext cx="11518052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E9CAD6-28F7-116B-9CE1-22172A785BDB}"/>
              </a:ext>
            </a:extLst>
          </p:cNvPr>
          <p:cNvSpPr txBox="1"/>
          <p:nvPr/>
        </p:nvSpPr>
        <p:spPr>
          <a:xfrm>
            <a:off x="562708" y="281354"/>
            <a:ext cx="90455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</a:rPr>
              <a:t>Anatomy: Valve Auscultation </a:t>
            </a:r>
          </a:p>
        </p:txBody>
      </p:sp>
    </p:spTree>
    <p:extLst>
      <p:ext uri="{BB962C8B-B14F-4D97-AF65-F5344CB8AC3E}">
        <p14:creationId xmlns:p14="http://schemas.microsoft.com/office/powerpoint/2010/main" val="6423226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9A95F1-D394-4306-B3C5-B44A34D9BE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300" y="1498595"/>
            <a:ext cx="5722620" cy="5141356"/>
          </a:xfrm>
        </p:spPr>
        <p:txBody>
          <a:bodyPr/>
          <a:lstStyle/>
          <a:p>
            <a:r>
              <a:rPr lang="en-GB" sz="2000" dirty="0"/>
              <a:t>Origin C3-5</a:t>
            </a:r>
          </a:p>
          <a:p>
            <a:r>
              <a:rPr lang="en-GB" sz="2000" dirty="0"/>
              <a:t>Motor AND sensory</a:t>
            </a:r>
          </a:p>
          <a:p>
            <a:pPr lvl="1"/>
            <a:r>
              <a:rPr lang="en-GB" sz="1600" dirty="0"/>
              <a:t>Motor innervation to what important muscle?</a:t>
            </a:r>
            <a:br>
              <a:rPr lang="en-GB" sz="1600" dirty="0"/>
            </a:br>
            <a:r>
              <a:rPr lang="en-GB" sz="1600" dirty="0"/>
              <a:t>(hint: inspiration)</a:t>
            </a:r>
          </a:p>
          <a:p>
            <a:r>
              <a:rPr lang="en-GB" sz="2000" dirty="0"/>
              <a:t>Right Phrenic nerve;</a:t>
            </a:r>
          </a:p>
          <a:p>
            <a:pPr lvl="1"/>
            <a:r>
              <a:rPr lang="en-GB" sz="1600" dirty="0"/>
              <a:t>Descends ANTERIORLY (phrenic, front) along </a:t>
            </a:r>
            <a:br>
              <a:rPr lang="en-GB" sz="1600" dirty="0"/>
            </a:br>
            <a:r>
              <a:rPr lang="en-GB" sz="1600" dirty="0"/>
              <a:t>R lung root</a:t>
            </a:r>
          </a:p>
          <a:p>
            <a:pPr lvl="1"/>
            <a:r>
              <a:rPr lang="en-GB" sz="1600" dirty="0"/>
              <a:t>Travels along pericardium of R atrium</a:t>
            </a:r>
          </a:p>
          <a:p>
            <a:pPr lvl="1"/>
            <a:r>
              <a:rPr lang="en-GB" sz="1600" dirty="0"/>
              <a:t>Passes through diaphragm at IVC opening (T8)</a:t>
            </a:r>
          </a:p>
          <a:p>
            <a:r>
              <a:rPr lang="en-GB" sz="2000" dirty="0"/>
              <a:t>Left Phrenic nerve</a:t>
            </a:r>
          </a:p>
          <a:p>
            <a:pPr lvl="1"/>
            <a:r>
              <a:rPr lang="en-GB" sz="1600" dirty="0"/>
              <a:t>Descends ANTERIOR to L lung root</a:t>
            </a:r>
          </a:p>
          <a:p>
            <a:pPr lvl="1"/>
            <a:r>
              <a:rPr lang="en-GB" sz="1600" dirty="0"/>
              <a:t>Crosses aortic arch, bypasses vagus nerve</a:t>
            </a:r>
          </a:p>
          <a:p>
            <a:pPr lvl="1"/>
            <a:r>
              <a:rPr lang="en-GB" sz="1600" dirty="0"/>
              <a:t>Travels along pericardium of L ventricle</a:t>
            </a:r>
          </a:p>
          <a:p>
            <a:pPr lvl="1"/>
            <a:r>
              <a:rPr lang="en-GB" sz="1600" dirty="0"/>
              <a:t>Passes through diaphragm separately</a:t>
            </a:r>
          </a:p>
          <a:p>
            <a:endParaRPr lang="en-GB" sz="2000" dirty="0"/>
          </a:p>
          <a:p>
            <a:endParaRPr lang="en-GB" sz="2000" dirty="0"/>
          </a:p>
        </p:txBody>
      </p:sp>
      <p:pic>
        <p:nvPicPr>
          <p:cNvPr id="2052" name="Picture 4" descr="The Phrenic Nerve - Anatomical Course - Functions - TeachMeAnatomy">
            <a:extLst>
              <a:ext uri="{FF2B5EF4-FFF2-40B4-BE49-F238E27FC236}">
                <a16:creationId xmlns:a16="http://schemas.microsoft.com/office/drawing/2014/main" id="{217FD298-6B74-41D3-9261-A120E05DF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096" y="1466216"/>
            <a:ext cx="4871405" cy="340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iaphragm: Definition, Location, Anatomy, Function, Diagram">
            <a:extLst>
              <a:ext uri="{FF2B5EF4-FFF2-40B4-BE49-F238E27FC236}">
                <a16:creationId xmlns:a16="http://schemas.microsoft.com/office/drawing/2014/main" id="{FC6DDB8F-E341-4832-9A1D-69E5B82B5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865" y="4617182"/>
            <a:ext cx="3220035" cy="214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hape 108">
            <a:extLst>
              <a:ext uri="{FF2B5EF4-FFF2-40B4-BE49-F238E27FC236}">
                <a16:creationId xmlns:a16="http://schemas.microsoft.com/office/drawing/2014/main" id="{B7F3EF1C-7AE7-0265-647F-FA02DFA1A1F6}"/>
              </a:ext>
            </a:extLst>
          </p:cNvPr>
          <p:cNvSpPr txBox="1"/>
          <p:nvPr/>
        </p:nvSpPr>
        <p:spPr>
          <a:xfrm>
            <a:off x="336974" y="95469"/>
            <a:ext cx="11518052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en-GB" sz="48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Anatomy: Phrenic Nerve </a:t>
            </a:r>
            <a:endParaRPr sz="48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1311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08">
            <a:extLst>
              <a:ext uri="{FF2B5EF4-FFF2-40B4-BE49-F238E27FC236}">
                <a16:creationId xmlns:a16="http://schemas.microsoft.com/office/drawing/2014/main" id="{28B22749-5FA7-40D7-CA45-84A837379607}"/>
              </a:ext>
            </a:extLst>
          </p:cNvPr>
          <p:cNvSpPr txBox="1"/>
          <p:nvPr/>
        </p:nvSpPr>
        <p:spPr>
          <a:xfrm>
            <a:off x="236806" y="2737984"/>
            <a:ext cx="11718387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chemeClr val="dk1"/>
              </a:buClr>
            </a:pPr>
            <a:r>
              <a:rPr lang="en-GB" sz="6000" dirty="0">
                <a:solidFill>
                  <a:schemeClr val="bg1"/>
                </a:solidFill>
                <a:ea typeface="Calibri"/>
                <a:cs typeface="Calibri" panose="020F0502020204030204" pitchFamily="34" charset="0"/>
                <a:sym typeface="Calibri"/>
              </a:rPr>
              <a:t>Anatomy</a:t>
            </a:r>
            <a:r>
              <a:rPr lang="en-GB" sz="6000" dirty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endParaRPr sz="6000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07067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EE009E-2FA5-4A98-B95E-F7C7C0CD33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5455" y="1421390"/>
            <a:ext cx="4831961" cy="4525963"/>
          </a:xfrm>
        </p:spPr>
        <p:txBody>
          <a:bodyPr/>
          <a:lstStyle/>
          <a:p>
            <a:r>
              <a:rPr lang="en-GB" sz="2000" dirty="0"/>
              <a:t>Vagus = CN10</a:t>
            </a:r>
          </a:p>
          <a:p>
            <a:r>
              <a:rPr lang="en-GB" sz="2000" dirty="0"/>
              <a:t>Motor and Sensory</a:t>
            </a:r>
          </a:p>
          <a:p>
            <a:r>
              <a:rPr lang="en-GB" sz="2000" dirty="0"/>
              <a:t>Sympathetic </a:t>
            </a:r>
            <a:r>
              <a:rPr lang="en-GB" sz="1600" dirty="0"/>
              <a:t>AND</a:t>
            </a:r>
            <a:r>
              <a:rPr lang="en-GB" sz="2000" dirty="0"/>
              <a:t> Parasympathetic</a:t>
            </a:r>
          </a:p>
          <a:p>
            <a:pPr lvl="1"/>
            <a:r>
              <a:rPr lang="en-GB" sz="1800" dirty="0"/>
              <a:t>Parasympathetic to ALL organs of thorax and abdomen </a:t>
            </a:r>
          </a:p>
          <a:p>
            <a:r>
              <a:rPr lang="en-GB" sz="2000" dirty="0"/>
              <a:t>Passes BEHIND lung roots</a:t>
            </a:r>
          </a:p>
          <a:p>
            <a:r>
              <a:rPr lang="en-GB" sz="2000" dirty="0"/>
              <a:t>Passe through the diaphragm at T10</a:t>
            </a:r>
          </a:p>
        </p:txBody>
      </p:sp>
      <p:pic>
        <p:nvPicPr>
          <p:cNvPr id="3074" name="Picture 2" descr="Surgical Pictures of Recurrent Laryngeal Nerve * OTOLARYNGOLOGY HOUSTON">
            <a:extLst>
              <a:ext uri="{FF2B5EF4-FFF2-40B4-BE49-F238E27FC236}">
                <a16:creationId xmlns:a16="http://schemas.microsoft.com/office/drawing/2014/main" id="{377032B5-B4B1-4E71-8C8E-6ACFDD901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355" y="3763012"/>
            <a:ext cx="3563815" cy="309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Easy Notes On 【Vagus Nerve】Learn in Just 4 Minutes! – Earth's Lab">
            <a:extLst>
              <a:ext uri="{FF2B5EF4-FFF2-40B4-BE49-F238E27FC236}">
                <a16:creationId xmlns:a16="http://schemas.microsoft.com/office/drawing/2014/main" id="{478C5754-C8CD-4B80-8300-13B312A2C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111" y="1238469"/>
            <a:ext cx="3836434" cy="543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hape 108">
            <a:extLst>
              <a:ext uri="{FF2B5EF4-FFF2-40B4-BE49-F238E27FC236}">
                <a16:creationId xmlns:a16="http://schemas.microsoft.com/office/drawing/2014/main" id="{430A5A87-40F5-4D1C-0533-95CBCFE5DAD1}"/>
              </a:ext>
            </a:extLst>
          </p:cNvPr>
          <p:cNvSpPr txBox="1"/>
          <p:nvPr/>
        </p:nvSpPr>
        <p:spPr>
          <a:xfrm>
            <a:off x="336974" y="30154"/>
            <a:ext cx="11518052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en-GB" sz="48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Anatomy: </a:t>
            </a:r>
            <a:r>
              <a:rPr lang="en-GB" sz="480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Vagus</a:t>
            </a:r>
            <a:r>
              <a:rPr lang="en-GB" sz="48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Nerve </a:t>
            </a:r>
            <a:endParaRPr sz="48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32914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08">
            <a:extLst>
              <a:ext uri="{FF2B5EF4-FFF2-40B4-BE49-F238E27FC236}">
                <a16:creationId xmlns:a16="http://schemas.microsoft.com/office/drawing/2014/main" id="{D290A0D9-7323-61B8-0966-3F4F2B424FBD}"/>
              </a:ext>
            </a:extLst>
          </p:cNvPr>
          <p:cNvSpPr txBox="1"/>
          <p:nvPr/>
        </p:nvSpPr>
        <p:spPr>
          <a:xfrm>
            <a:off x="336974" y="30154"/>
            <a:ext cx="11518052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en-GB" sz="48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Referred Cardiac Pain  </a:t>
            </a:r>
            <a:endParaRPr sz="48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57E7A1-6F1E-7DA0-46D8-F4DD2FDC23B8}"/>
              </a:ext>
            </a:extLst>
          </p:cNvPr>
          <p:cNvSpPr txBox="1"/>
          <p:nvPr/>
        </p:nvSpPr>
        <p:spPr>
          <a:xfrm>
            <a:off x="832757" y="1877786"/>
            <a:ext cx="538842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When pain somewhere refers to pathology somewhere else away from the pain. </a:t>
            </a:r>
          </a:p>
          <a:p>
            <a:endParaRPr lang="en-GB" sz="2400" dirty="0"/>
          </a:p>
          <a:p>
            <a:r>
              <a:rPr lang="en-GB" sz="2400" dirty="0"/>
              <a:t>Often happens in Myocardial Infarctions (heart attacks)</a:t>
            </a:r>
          </a:p>
          <a:p>
            <a:r>
              <a:rPr lang="en-GB" sz="2400" dirty="0"/>
              <a:t>Pain in shoulder, jaw, neck, arms … </a:t>
            </a:r>
          </a:p>
        </p:txBody>
      </p:sp>
      <p:pic>
        <p:nvPicPr>
          <p:cNvPr id="1026" name="Picture 2" descr="Anatomy - Clinical cardiovascular Flashcards | Quizlet">
            <a:extLst>
              <a:ext uri="{FF2B5EF4-FFF2-40B4-BE49-F238E27FC236}">
                <a16:creationId xmlns:a16="http://schemas.microsoft.com/office/drawing/2014/main" id="{B0C60937-DC3C-FE99-A7C0-193433722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186" y="1861691"/>
            <a:ext cx="5808115" cy="414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644F9D-8D00-05DC-253B-651D9F12283D}"/>
              </a:ext>
            </a:extLst>
          </p:cNvPr>
          <p:cNvSpPr txBox="1"/>
          <p:nvPr/>
        </p:nvSpPr>
        <p:spPr>
          <a:xfrm>
            <a:off x="1730828" y="5292502"/>
            <a:ext cx="34126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Be aware of this so you don’t miss catastrophic pathologies because of referred pain </a:t>
            </a:r>
          </a:p>
        </p:txBody>
      </p:sp>
    </p:spTree>
    <p:extLst>
      <p:ext uri="{BB962C8B-B14F-4D97-AF65-F5344CB8AC3E}">
        <p14:creationId xmlns:p14="http://schemas.microsoft.com/office/powerpoint/2010/main" val="13658002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08">
            <a:extLst>
              <a:ext uri="{FF2B5EF4-FFF2-40B4-BE49-F238E27FC236}">
                <a16:creationId xmlns:a16="http://schemas.microsoft.com/office/drawing/2014/main" id="{28B22749-5FA7-40D7-CA45-84A837379607}"/>
              </a:ext>
            </a:extLst>
          </p:cNvPr>
          <p:cNvSpPr txBox="1"/>
          <p:nvPr/>
        </p:nvSpPr>
        <p:spPr>
          <a:xfrm>
            <a:off x="236806" y="2737984"/>
            <a:ext cx="11718387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chemeClr val="dk1"/>
              </a:buClr>
            </a:pPr>
            <a:r>
              <a:rPr lang="en-GB" sz="6000" dirty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Embryology  </a:t>
            </a:r>
            <a:endParaRPr sz="6000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10188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5B597-F612-8830-5F6A-0D788DC77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 descr="Osmosis al Twitter: &quot;The three germ layers (endoderm, ectoderm, and mesoderm)  are primary cell layers that arise during the 3rd week of embryological  development. These three layers are fundamental for organogenesis. Learn">
            <a:extLst>
              <a:ext uri="{FF2B5EF4-FFF2-40B4-BE49-F238E27FC236}">
                <a16:creationId xmlns:a16="http://schemas.microsoft.com/office/drawing/2014/main" id="{FF354DD3-7182-ADC5-CAF4-0A404125A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43" y="-1"/>
            <a:ext cx="9323614" cy="699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8911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5B597-F612-8830-5F6A-0D788DC77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 descr="Osmosis al Twitter: &quot;The three germ layers (endoderm, ectoderm, and mesoderm)  are primary cell layers that arise during the 3rd week of embryological  development. These three layers are fundamental for organogenesis. Learn">
            <a:extLst>
              <a:ext uri="{FF2B5EF4-FFF2-40B4-BE49-F238E27FC236}">
                <a16:creationId xmlns:a16="http://schemas.microsoft.com/office/drawing/2014/main" id="{FF354DD3-7182-ADC5-CAF4-0A404125A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43" y="0"/>
            <a:ext cx="9323614" cy="699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1CA2451-01C7-87BF-F672-9784A3AA793F}"/>
              </a:ext>
            </a:extLst>
          </p:cNvPr>
          <p:cNvSpPr/>
          <p:nvPr/>
        </p:nvSpPr>
        <p:spPr>
          <a:xfrm>
            <a:off x="1240971" y="2596243"/>
            <a:ext cx="3200400" cy="22696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54693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FA661E84-10FD-A83A-66CE-52BA7B820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070" y="643466"/>
            <a:ext cx="6877860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2067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08">
            <a:extLst>
              <a:ext uri="{FF2B5EF4-FFF2-40B4-BE49-F238E27FC236}">
                <a16:creationId xmlns:a16="http://schemas.microsoft.com/office/drawing/2014/main" id="{D3452CB2-614B-9DD6-1B32-18F9DE64944F}"/>
              </a:ext>
            </a:extLst>
          </p:cNvPr>
          <p:cNvSpPr txBox="1"/>
          <p:nvPr/>
        </p:nvSpPr>
        <p:spPr>
          <a:xfrm>
            <a:off x="236806" y="337684"/>
            <a:ext cx="11718387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en-GB" sz="6000" dirty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Stages of Cardiac embryology:   </a:t>
            </a:r>
            <a:endParaRPr sz="6000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7AD773-079C-0CD2-6C1B-10D7223FCE56}"/>
              </a:ext>
            </a:extLst>
          </p:cNvPr>
          <p:cNvSpPr txBox="1"/>
          <p:nvPr/>
        </p:nvSpPr>
        <p:spPr>
          <a:xfrm>
            <a:off x="653143" y="1992086"/>
            <a:ext cx="715191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3200" dirty="0"/>
              <a:t>Formation of primitive heart tube</a:t>
            </a:r>
          </a:p>
          <a:p>
            <a:pPr marL="342900" indent="-342900">
              <a:buFont typeface="+mj-lt"/>
              <a:buAutoNum type="arabicPeriod"/>
            </a:pPr>
            <a:endParaRPr lang="en-GB" sz="3200" dirty="0"/>
          </a:p>
          <a:p>
            <a:pPr marL="342900" indent="-342900">
              <a:buFont typeface="+mj-lt"/>
              <a:buAutoNum type="arabicPeriod"/>
            </a:pPr>
            <a:endParaRPr lang="en-GB" sz="3200" dirty="0"/>
          </a:p>
          <a:p>
            <a:pPr marL="342900" indent="-342900">
              <a:buFont typeface="+mj-lt"/>
              <a:buAutoNum type="arabicPeriod"/>
            </a:pPr>
            <a:r>
              <a:rPr lang="en-GB" sz="3200" dirty="0"/>
              <a:t>Cardiac Looping </a:t>
            </a:r>
          </a:p>
          <a:p>
            <a:pPr marL="342900" indent="-342900">
              <a:buFont typeface="+mj-lt"/>
              <a:buAutoNum type="arabicPeriod"/>
            </a:pPr>
            <a:endParaRPr lang="en-GB" sz="3200" dirty="0"/>
          </a:p>
          <a:p>
            <a:pPr marL="342900" indent="-342900">
              <a:buFont typeface="+mj-lt"/>
              <a:buAutoNum type="arabicPeriod"/>
            </a:pPr>
            <a:endParaRPr lang="en-GB" sz="3200" dirty="0"/>
          </a:p>
          <a:p>
            <a:pPr marL="342900" indent="-342900">
              <a:buFont typeface="+mj-lt"/>
              <a:buAutoNum type="arabicPeriod"/>
            </a:pPr>
            <a:r>
              <a:rPr lang="en-GB" sz="3200" dirty="0"/>
              <a:t>Cardiac Septation  </a:t>
            </a:r>
          </a:p>
        </p:txBody>
      </p:sp>
    </p:spTree>
    <p:extLst>
      <p:ext uri="{BB962C8B-B14F-4D97-AF65-F5344CB8AC3E}">
        <p14:creationId xmlns:p14="http://schemas.microsoft.com/office/powerpoint/2010/main" val="13100852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08">
            <a:extLst>
              <a:ext uri="{FF2B5EF4-FFF2-40B4-BE49-F238E27FC236}">
                <a16:creationId xmlns:a16="http://schemas.microsoft.com/office/drawing/2014/main" id="{28B22749-5FA7-40D7-CA45-84A837379607}"/>
              </a:ext>
            </a:extLst>
          </p:cNvPr>
          <p:cNvSpPr txBox="1"/>
          <p:nvPr/>
        </p:nvSpPr>
        <p:spPr>
          <a:xfrm>
            <a:off x="236806" y="109083"/>
            <a:ext cx="11718387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en-GB" sz="6000" dirty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1- Formation of primitive heart tube:   </a:t>
            </a:r>
            <a:endParaRPr sz="6000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AF3BFA-11B0-0EE0-C25D-5DA760FF414F}"/>
              </a:ext>
            </a:extLst>
          </p:cNvPr>
          <p:cNvSpPr txBox="1"/>
          <p:nvPr/>
        </p:nvSpPr>
        <p:spPr>
          <a:xfrm>
            <a:off x="236806" y="1975757"/>
            <a:ext cx="104013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/>
              <a:t>Cells from the </a:t>
            </a:r>
            <a:r>
              <a:rPr lang="en-GB" sz="3200" b="1" dirty="0"/>
              <a:t>cardiogenic region </a:t>
            </a:r>
            <a:r>
              <a:rPr lang="en-GB" sz="3200" dirty="0"/>
              <a:t>form  </a:t>
            </a:r>
            <a:r>
              <a:rPr lang="en-GB" sz="3200" b="1" dirty="0"/>
              <a:t>endocardial tubes </a:t>
            </a:r>
          </a:p>
          <a:p>
            <a:endParaRPr lang="en-GB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/>
              <a:t>The </a:t>
            </a:r>
            <a:r>
              <a:rPr lang="en-GB" sz="3200" b="1" dirty="0"/>
              <a:t>endocardial tubes </a:t>
            </a:r>
            <a:r>
              <a:rPr lang="en-GB" sz="3200" dirty="0"/>
              <a:t>will fuse together to form the </a:t>
            </a:r>
            <a:r>
              <a:rPr lang="en-GB" sz="3200" b="1" dirty="0"/>
              <a:t>primitive heart tube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324557-2B18-60EA-BD65-6E4B23FD9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305" y="4037860"/>
            <a:ext cx="3625624" cy="2701445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6C2D142E-74D3-52B9-3DEC-CBE95909EFD1}"/>
              </a:ext>
            </a:extLst>
          </p:cNvPr>
          <p:cNvSpPr/>
          <p:nvPr/>
        </p:nvSpPr>
        <p:spPr>
          <a:xfrm>
            <a:off x="5192486" y="4572000"/>
            <a:ext cx="1747157" cy="800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666F29-6D34-7C3F-FD56-7692EBFA1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199" y="4037859"/>
            <a:ext cx="3395259" cy="270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465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08">
            <a:extLst>
              <a:ext uri="{FF2B5EF4-FFF2-40B4-BE49-F238E27FC236}">
                <a16:creationId xmlns:a16="http://schemas.microsoft.com/office/drawing/2014/main" id="{28B22749-5FA7-40D7-CA45-84A837379607}"/>
              </a:ext>
            </a:extLst>
          </p:cNvPr>
          <p:cNvSpPr txBox="1"/>
          <p:nvPr/>
        </p:nvSpPr>
        <p:spPr>
          <a:xfrm>
            <a:off x="236806" y="109083"/>
            <a:ext cx="11718387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en-GB" sz="6000" dirty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2- Cardiac Looping:   </a:t>
            </a:r>
            <a:endParaRPr sz="6000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1D1357-0AEF-F39D-8445-D3701A533C0D}"/>
              </a:ext>
            </a:extLst>
          </p:cNvPr>
          <p:cNvSpPr txBox="1"/>
          <p:nvPr/>
        </p:nvSpPr>
        <p:spPr>
          <a:xfrm>
            <a:off x="473529" y="1763486"/>
            <a:ext cx="105319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b="1" dirty="0" err="1"/>
              <a:t>Bulbis</a:t>
            </a:r>
            <a:r>
              <a:rPr lang="en-GB" sz="2800" b="1" dirty="0"/>
              <a:t> cordis </a:t>
            </a:r>
            <a:r>
              <a:rPr lang="en-GB" sz="2800" dirty="0"/>
              <a:t>moves inferiorly and anteriorly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b="1" dirty="0"/>
              <a:t>Primitive ventricle </a:t>
            </a:r>
            <a:r>
              <a:rPr lang="en-GB" sz="2800" dirty="0"/>
              <a:t>moves superiorly and posteriorly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b="1" dirty="0"/>
              <a:t>Primitive atrium </a:t>
            </a:r>
            <a:r>
              <a:rPr lang="en-GB" sz="2800" dirty="0"/>
              <a:t>and </a:t>
            </a:r>
            <a:r>
              <a:rPr lang="en-GB" sz="2800" b="1" dirty="0"/>
              <a:t>sinus venous </a:t>
            </a:r>
            <a:r>
              <a:rPr lang="en-GB" sz="2800" dirty="0"/>
              <a:t>move superiorly and posteriorly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ADAD9A-F167-A5D9-55CC-42DA5FF2C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879" y="4409394"/>
            <a:ext cx="8615184" cy="204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6910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08">
            <a:extLst>
              <a:ext uri="{FF2B5EF4-FFF2-40B4-BE49-F238E27FC236}">
                <a16:creationId xmlns:a16="http://schemas.microsoft.com/office/drawing/2014/main" id="{28B22749-5FA7-40D7-CA45-84A837379607}"/>
              </a:ext>
            </a:extLst>
          </p:cNvPr>
          <p:cNvSpPr txBox="1"/>
          <p:nvPr/>
        </p:nvSpPr>
        <p:spPr>
          <a:xfrm>
            <a:off x="236806" y="109083"/>
            <a:ext cx="11718387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en-GB" sz="6000" dirty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3- Cardiac Septation:   </a:t>
            </a:r>
            <a:endParaRPr sz="6000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1D1357-0AEF-F39D-8445-D3701A533C0D}"/>
              </a:ext>
            </a:extLst>
          </p:cNvPr>
          <p:cNvSpPr txBox="1"/>
          <p:nvPr/>
        </p:nvSpPr>
        <p:spPr>
          <a:xfrm>
            <a:off x="236806" y="1362311"/>
            <a:ext cx="105319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There is one atrium and one ventricle at this stage connected together by the atrioventricular canal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/>
              <a:t>Endocardial cushions </a:t>
            </a:r>
            <a:r>
              <a:rPr lang="en-GB" sz="2800" dirty="0"/>
              <a:t>grow from the sides of the AV canal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The cushions eventually fuse together forming what becomes the </a:t>
            </a:r>
            <a:r>
              <a:rPr lang="en-GB" sz="2800" b="1" dirty="0"/>
              <a:t>left and right atrioventricular canals</a:t>
            </a:r>
            <a:r>
              <a:rPr lang="en-GB" sz="2800" dirty="0"/>
              <a:t>.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1AEB0F-7251-D8B7-3A89-0A59343CA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529" y="3609080"/>
            <a:ext cx="3069771" cy="28947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998C22-6F14-F2FB-EFAA-43394DA901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3039" y="3609080"/>
            <a:ext cx="3069772" cy="28698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EA4117-9BB5-4048-890B-38CF31E78D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3086" y="6462065"/>
            <a:ext cx="3219450" cy="504825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FFB46355-28C2-A2BC-515C-21569AD6C790}"/>
              </a:ext>
            </a:extLst>
          </p:cNvPr>
          <p:cNvSpPr/>
          <p:nvPr/>
        </p:nvSpPr>
        <p:spPr>
          <a:xfrm>
            <a:off x="3673929" y="5044020"/>
            <a:ext cx="1049110" cy="4516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49687A-3FA6-C59D-3026-28E94D171E87}"/>
              </a:ext>
            </a:extLst>
          </p:cNvPr>
          <p:cNvSpPr txBox="1"/>
          <p:nvPr/>
        </p:nvSpPr>
        <p:spPr>
          <a:xfrm>
            <a:off x="8841921" y="4573029"/>
            <a:ext cx="2982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It helps to picture this as if you’re looking from the side</a:t>
            </a:r>
          </a:p>
        </p:txBody>
      </p:sp>
    </p:spTree>
    <p:extLst>
      <p:ext uri="{BB962C8B-B14F-4D97-AF65-F5344CB8AC3E}">
        <p14:creationId xmlns:p14="http://schemas.microsoft.com/office/powerpoint/2010/main" val="2247864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/>
          <p:nvPr/>
        </p:nvSpPr>
        <p:spPr>
          <a:xfrm>
            <a:off x="2711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GB" sz="12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The Peer Teaching Society is not liable for false or misleading information…</a:t>
            </a:r>
          </a:p>
        </p:txBody>
      </p:sp>
      <p:sp>
        <p:nvSpPr>
          <p:cNvPr id="108" name="Shape 108"/>
          <p:cNvSpPr txBox="1"/>
          <p:nvPr/>
        </p:nvSpPr>
        <p:spPr>
          <a:xfrm>
            <a:off x="239151" y="174398"/>
            <a:ext cx="11718387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endParaRPr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109" name="Shape 10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8387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314E81F-D819-407A-A7FD-F9584E2FB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09" y="236537"/>
            <a:ext cx="10105962" cy="1163638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   Anatomy: Mediastinum</a:t>
            </a:r>
          </a:p>
        </p:txBody>
      </p:sp>
      <p:pic>
        <p:nvPicPr>
          <p:cNvPr id="2050" name="Picture 2" descr="015A - Superior, Anterior, and Posterior Mediastinum (Anatomy) Flashcards |  Memorang">
            <a:extLst>
              <a:ext uri="{FF2B5EF4-FFF2-40B4-BE49-F238E27FC236}">
                <a16:creationId xmlns:a16="http://schemas.microsoft.com/office/drawing/2014/main" id="{5529A722-5F27-45A7-982C-2E784F5810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151"/>
          <a:stretch/>
        </p:blipFill>
        <p:spPr bwMode="auto">
          <a:xfrm>
            <a:off x="7869447" y="1471796"/>
            <a:ext cx="3221887" cy="501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oogle Shape;406;p48">
            <a:extLst>
              <a:ext uri="{FF2B5EF4-FFF2-40B4-BE49-F238E27FC236}">
                <a16:creationId xmlns:a16="http://schemas.microsoft.com/office/drawing/2014/main" id="{2DB68721-F683-4C3C-98F2-93DD7DA4429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2880" y="1435098"/>
            <a:ext cx="6646807" cy="4159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30EF8CF-44A5-4427-BD1D-1B50E13A64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5633" y="4975040"/>
            <a:ext cx="1848108" cy="133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6753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AC8BA0-5E75-E64D-BEB7-3D39866114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9695" y="1600200"/>
            <a:ext cx="4402476" cy="5489457"/>
          </a:xfrm>
        </p:spPr>
        <p:txBody>
          <a:bodyPr/>
          <a:lstStyle/>
          <a:p>
            <a:r>
              <a:rPr lang="en-US" sz="1800" b="1" dirty="0"/>
              <a:t>Arch 1</a:t>
            </a:r>
          </a:p>
          <a:p>
            <a:pPr lvl="1">
              <a:buFontTx/>
              <a:buChar char="-"/>
            </a:pPr>
            <a:r>
              <a:rPr lang="en-US" sz="1500" dirty="0"/>
              <a:t>Disappears early </a:t>
            </a:r>
            <a:r>
              <a:rPr lang="en-US" sz="1500" dirty="0">
                <a:sym typeface="Wingdings" panose="05000000000000000000" pitchFamily="2" charset="2"/>
              </a:rPr>
              <a:t> </a:t>
            </a:r>
            <a:r>
              <a:rPr lang="en-US" sz="1500" dirty="0"/>
              <a:t>Maxillary artery</a:t>
            </a:r>
          </a:p>
          <a:p>
            <a:r>
              <a:rPr lang="en-US" sz="1800" b="1" dirty="0"/>
              <a:t>Arch 2</a:t>
            </a:r>
          </a:p>
          <a:p>
            <a:pPr lvl="1">
              <a:buFontTx/>
              <a:buChar char="-"/>
            </a:pPr>
            <a:r>
              <a:rPr lang="en-US" sz="1500" dirty="0"/>
              <a:t>Disappears early </a:t>
            </a:r>
            <a:r>
              <a:rPr lang="en-US" sz="1500" dirty="0">
                <a:sym typeface="Wingdings" panose="05000000000000000000" pitchFamily="2" charset="2"/>
              </a:rPr>
              <a:t></a:t>
            </a:r>
            <a:r>
              <a:rPr lang="en-US" sz="1500" dirty="0"/>
              <a:t> Stapedial artery</a:t>
            </a:r>
          </a:p>
          <a:p>
            <a:r>
              <a:rPr lang="en-US" sz="1800" b="1" dirty="0"/>
              <a:t>Arch 3</a:t>
            </a:r>
          </a:p>
          <a:p>
            <a:pPr lvl="1">
              <a:buFontTx/>
              <a:buChar char="-"/>
            </a:pPr>
            <a:r>
              <a:rPr lang="en-US" sz="1500" dirty="0"/>
              <a:t>Becomes CCA and proximal ICA</a:t>
            </a:r>
          </a:p>
          <a:p>
            <a:pPr lvl="1">
              <a:buFontTx/>
              <a:buChar char="-"/>
            </a:pPr>
            <a:r>
              <a:rPr lang="en-US" sz="1500" i="1" dirty="0">
                <a:solidFill>
                  <a:schemeClr val="bg2"/>
                </a:solidFill>
              </a:rPr>
              <a:t>NB distal ICA comes from extensions of dorsal aortae</a:t>
            </a:r>
          </a:p>
          <a:p>
            <a:r>
              <a:rPr lang="en-US" sz="1800" b="1" dirty="0"/>
              <a:t>Arch 4 (+dorsal aorta)</a:t>
            </a:r>
          </a:p>
          <a:p>
            <a:pPr lvl="1"/>
            <a:r>
              <a:rPr lang="en-US" sz="1500" dirty="0"/>
              <a:t>Both sides join with 7</a:t>
            </a:r>
            <a:r>
              <a:rPr lang="en-US" sz="1500" baseline="30000" dirty="0"/>
              <a:t>th</a:t>
            </a:r>
            <a:r>
              <a:rPr lang="en-US" sz="1500" dirty="0"/>
              <a:t> intersegmental a.</a:t>
            </a:r>
          </a:p>
          <a:p>
            <a:pPr lvl="1">
              <a:buFontTx/>
              <a:buChar char="-"/>
            </a:pPr>
            <a:r>
              <a:rPr lang="en-US" sz="1500" dirty="0"/>
              <a:t>Right </a:t>
            </a:r>
            <a:r>
              <a:rPr lang="en-US" sz="1500" dirty="0">
                <a:sym typeface="Wingdings" panose="05000000000000000000" pitchFamily="2" charset="2"/>
              </a:rPr>
              <a:t></a:t>
            </a:r>
            <a:r>
              <a:rPr lang="en-US" sz="1500" dirty="0"/>
              <a:t> R subclavian artery</a:t>
            </a:r>
          </a:p>
          <a:p>
            <a:pPr lvl="1">
              <a:buFontTx/>
              <a:buChar char="-"/>
            </a:pPr>
            <a:r>
              <a:rPr lang="en-US" sz="1500" dirty="0"/>
              <a:t>Left </a:t>
            </a:r>
            <a:r>
              <a:rPr lang="en-US" sz="1500" dirty="0">
                <a:sym typeface="Wingdings" panose="05000000000000000000" pitchFamily="2" charset="2"/>
              </a:rPr>
              <a:t></a:t>
            </a:r>
            <a:r>
              <a:rPr lang="en-US" sz="1500" dirty="0"/>
              <a:t> Aortic arch</a:t>
            </a:r>
          </a:p>
          <a:p>
            <a:pPr marL="285750" indent="-285750">
              <a:spcBef>
                <a:spcPts val="0"/>
              </a:spcBef>
              <a:defRPr/>
            </a:pPr>
            <a:r>
              <a:rPr lang="en-US" sz="1800" b="1" dirty="0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Arch 5</a:t>
            </a:r>
          </a:p>
          <a:p>
            <a:pPr lvl="1" indent="-285750">
              <a:spcBef>
                <a:spcPts val="0"/>
              </a:spcBef>
              <a:buFontTx/>
              <a:buChar char="-"/>
              <a:defRPr/>
            </a:pPr>
            <a:r>
              <a:rPr lang="en-US" sz="1500" dirty="0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Regresses &amp; doesn’t form anything</a:t>
            </a:r>
          </a:p>
          <a:p>
            <a:pPr marL="177800" indent="0">
              <a:buNone/>
            </a:pPr>
            <a:endParaRPr lang="en-US" sz="1800" dirty="0"/>
          </a:p>
          <a:p>
            <a:pPr marL="177800" indent="0">
              <a:buNone/>
            </a:pPr>
            <a:endParaRPr lang="en-US" sz="1800" dirty="0"/>
          </a:p>
          <a:p>
            <a:pPr>
              <a:buFontTx/>
              <a:buChar char="-"/>
            </a:pPr>
            <a:endParaRPr lang="en-US" sz="2000" dirty="0"/>
          </a:p>
          <a:p>
            <a:pPr>
              <a:buFontTx/>
              <a:buChar char="-"/>
            </a:pPr>
            <a:endParaRPr lang="en-US" sz="2000" dirty="0"/>
          </a:p>
          <a:p>
            <a:pPr marL="177800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7D842E-D739-8B48-BA80-F7FFBC87FB5C}"/>
              </a:ext>
            </a:extLst>
          </p:cNvPr>
          <p:cNvSpPr txBox="1"/>
          <p:nvPr/>
        </p:nvSpPr>
        <p:spPr>
          <a:xfrm>
            <a:off x="706160" y="5781076"/>
            <a:ext cx="42446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Arch 6</a:t>
            </a:r>
          </a:p>
          <a:p>
            <a:pPr marL="285750" lvl="2" indent="-285750">
              <a:buFontTx/>
              <a:buChar char="-"/>
            </a:pPr>
            <a:r>
              <a:rPr lang="en-US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Right </a:t>
            </a:r>
            <a:r>
              <a:rPr lang="en-US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pulmonary trunk</a:t>
            </a:r>
            <a:endParaRPr lang="en-US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285750" indent="-285750">
              <a:buFontTx/>
              <a:buChar char="-"/>
              <a:defRPr/>
            </a:pPr>
            <a:r>
              <a:rPr lang="en-US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Left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left PA and ductus arteriosus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3382AD-EEA7-FE49-91E2-C80299BDBA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428" b="20816"/>
          <a:stretch/>
        </p:blipFill>
        <p:spPr>
          <a:xfrm>
            <a:off x="5177781" y="1828799"/>
            <a:ext cx="6306176" cy="4425043"/>
          </a:xfrm>
          <a:prstGeom prst="rect">
            <a:avLst/>
          </a:prstGeom>
        </p:spPr>
      </p:pic>
      <p:sp>
        <p:nvSpPr>
          <p:cNvPr id="8" name="Shape 108">
            <a:extLst>
              <a:ext uri="{FF2B5EF4-FFF2-40B4-BE49-F238E27FC236}">
                <a16:creationId xmlns:a16="http://schemas.microsoft.com/office/drawing/2014/main" id="{324F4D3F-6B57-F224-3E26-801D836A57BE}"/>
              </a:ext>
            </a:extLst>
          </p:cNvPr>
          <p:cNvSpPr txBox="1"/>
          <p:nvPr/>
        </p:nvSpPr>
        <p:spPr>
          <a:xfrm>
            <a:off x="349695" y="228493"/>
            <a:ext cx="11718387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en-GB" sz="6000" dirty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Aortic Arches   </a:t>
            </a:r>
            <a:endParaRPr sz="6000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02229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08">
            <a:extLst>
              <a:ext uri="{FF2B5EF4-FFF2-40B4-BE49-F238E27FC236}">
                <a16:creationId xmlns:a16="http://schemas.microsoft.com/office/drawing/2014/main" id="{28B22749-5FA7-40D7-CA45-84A837379607}"/>
              </a:ext>
            </a:extLst>
          </p:cNvPr>
          <p:cNvSpPr txBox="1"/>
          <p:nvPr/>
        </p:nvSpPr>
        <p:spPr>
          <a:xfrm>
            <a:off x="236806" y="2737984"/>
            <a:ext cx="11718387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chemeClr val="dk1"/>
              </a:buClr>
            </a:pPr>
            <a:r>
              <a:rPr lang="en-GB" sz="6000" dirty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Histology   </a:t>
            </a:r>
            <a:endParaRPr sz="6000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57280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3A0117-6EDD-90D5-5541-8023FE3B6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551" y="2151062"/>
            <a:ext cx="11150897" cy="3995738"/>
          </a:xfrm>
          <a:prstGeom prst="rect">
            <a:avLst/>
          </a:prstGeom>
        </p:spPr>
      </p:pic>
      <p:sp>
        <p:nvSpPr>
          <p:cNvPr id="4" name="Shape 108">
            <a:extLst>
              <a:ext uri="{FF2B5EF4-FFF2-40B4-BE49-F238E27FC236}">
                <a16:creationId xmlns:a16="http://schemas.microsoft.com/office/drawing/2014/main" id="{96AFCD4D-A2C4-9696-6896-59603C30F125}"/>
              </a:ext>
            </a:extLst>
          </p:cNvPr>
          <p:cNvSpPr txBox="1"/>
          <p:nvPr/>
        </p:nvSpPr>
        <p:spPr>
          <a:xfrm>
            <a:off x="236805" y="139700"/>
            <a:ext cx="11718387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en-GB" sz="6000" dirty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Histology: Arteries    </a:t>
            </a:r>
            <a:endParaRPr sz="6000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79651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08">
            <a:extLst>
              <a:ext uri="{FF2B5EF4-FFF2-40B4-BE49-F238E27FC236}">
                <a16:creationId xmlns:a16="http://schemas.microsoft.com/office/drawing/2014/main" id="{28B22749-5FA7-40D7-CA45-84A837379607}"/>
              </a:ext>
            </a:extLst>
          </p:cNvPr>
          <p:cNvSpPr txBox="1"/>
          <p:nvPr/>
        </p:nvSpPr>
        <p:spPr>
          <a:xfrm>
            <a:off x="236806" y="141741"/>
            <a:ext cx="11718387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en-GB" sz="6000" dirty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Histology: Blood vessels overview  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67F2DD-034A-2241-4960-70D32A367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2857"/>
            <a:ext cx="12122014" cy="508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2458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08">
            <a:extLst>
              <a:ext uri="{FF2B5EF4-FFF2-40B4-BE49-F238E27FC236}">
                <a16:creationId xmlns:a16="http://schemas.microsoft.com/office/drawing/2014/main" id="{28B22749-5FA7-40D7-CA45-84A837379607}"/>
              </a:ext>
            </a:extLst>
          </p:cNvPr>
          <p:cNvSpPr txBox="1"/>
          <p:nvPr/>
        </p:nvSpPr>
        <p:spPr>
          <a:xfrm>
            <a:off x="236806" y="2737984"/>
            <a:ext cx="11718387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chemeClr val="dk1"/>
              </a:buClr>
            </a:pPr>
            <a:r>
              <a:rPr lang="en-GB" sz="6000" dirty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Cardiac Cycle    </a:t>
            </a:r>
            <a:endParaRPr sz="6000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57684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08">
            <a:extLst>
              <a:ext uri="{FF2B5EF4-FFF2-40B4-BE49-F238E27FC236}">
                <a16:creationId xmlns:a16="http://schemas.microsoft.com/office/drawing/2014/main" id="{28B22749-5FA7-40D7-CA45-84A837379607}"/>
              </a:ext>
            </a:extLst>
          </p:cNvPr>
          <p:cNvSpPr txBox="1"/>
          <p:nvPr/>
        </p:nvSpPr>
        <p:spPr>
          <a:xfrm>
            <a:off x="236806" y="383404"/>
            <a:ext cx="11718387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chemeClr val="dk1"/>
              </a:buClr>
            </a:pPr>
            <a:r>
              <a:rPr lang="en-GB" sz="6000" dirty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Cardiac Cycle    </a:t>
            </a:r>
            <a:endParaRPr sz="6000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F62B28-A07A-8A6D-9B5A-D3CD5FC30F90}"/>
              </a:ext>
            </a:extLst>
          </p:cNvPr>
          <p:cNvSpPr txBox="1"/>
          <p:nvPr/>
        </p:nvSpPr>
        <p:spPr>
          <a:xfrm>
            <a:off x="236806" y="1795957"/>
            <a:ext cx="49712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Very </a:t>
            </a:r>
            <a:r>
              <a:rPr lang="en-GB" b="1" dirty="0" err="1"/>
              <a:t>very</a:t>
            </a:r>
            <a:r>
              <a:rPr lang="en-GB" b="1" dirty="0"/>
              <a:t> high yield and very important to understand it fully not just for your exams but for the future as well!! </a:t>
            </a:r>
          </a:p>
        </p:txBody>
      </p:sp>
    </p:spTree>
    <p:extLst>
      <p:ext uri="{BB962C8B-B14F-4D97-AF65-F5344CB8AC3E}">
        <p14:creationId xmlns:p14="http://schemas.microsoft.com/office/powerpoint/2010/main" val="31847451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34"/>
          <p:cNvSpPr/>
          <p:nvPr/>
        </p:nvSpPr>
        <p:spPr>
          <a:xfrm>
            <a:off x="1596675" y="219711"/>
            <a:ext cx="8998651" cy="1050300"/>
          </a:xfrm>
          <a:prstGeom prst="rect">
            <a:avLst/>
          </a:prstGeom>
          <a:solidFill>
            <a:srgbClr val="16265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GB" sz="10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`</a:t>
            </a: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4" name="Google Shape;744;p34"/>
          <p:cNvSpPr txBox="1">
            <a:spLocks noGrp="1"/>
          </p:cNvSpPr>
          <p:nvPr>
            <p:ph type="title"/>
          </p:nvPr>
        </p:nvSpPr>
        <p:spPr>
          <a:xfrm>
            <a:off x="2569228" y="334716"/>
            <a:ext cx="7053542" cy="105039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50" tIns="34275" rIns="68550" bIns="34275" rtlCol="0" anchor="t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SzPts val="4200"/>
            </a:pPr>
            <a:r>
              <a:rPr lang="en-GB">
                <a:solidFill>
                  <a:schemeClr val="lt1"/>
                </a:solidFill>
              </a:rPr>
              <a:t>The Cardiac cycle - keywords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745" name="Google Shape;745;p34"/>
          <p:cNvSpPr>
            <a:spLocks noGrp="1"/>
          </p:cNvSpPr>
          <p:nvPr>
            <p:ph type="body" idx="1"/>
          </p:nvPr>
        </p:nvSpPr>
        <p:spPr>
          <a:xfrm>
            <a:off x="4486482" y="3222999"/>
            <a:ext cx="3229108" cy="1050399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marL="3429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Keywords</a:t>
            </a:r>
            <a:endParaRPr/>
          </a:p>
        </p:txBody>
      </p:sp>
      <p:sp>
        <p:nvSpPr>
          <p:cNvPr id="746" name="Google Shape;746;p34"/>
          <p:cNvSpPr/>
          <p:nvPr/>
        </p:nvSpPr>
        <p:spPr>
          <a:xfrm>
            <a:off x="3249225" y="1432007"/>
            <a:ext cx="2205522" cy="1541430"/>
          </a:xfrm>
          <a:prstGeom prst="irregularSeal1">
            <a:avLst/>
          </a:prstGeom>
          <a:solidFill>
            <a:srgbClr val="F4CCCC"/>
          </a:solidFill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dk1"/>
              </a:buClr>
              <a:buSzPts val="1400"/>
            </a:pPr>
            <a:r>
              <a:rPr lang="en-GB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End-diastolic volume (EDV) </a:t>
            </a:r>
            <a:endParaRPr/>
          </a:p>
        </p:txBody>
      </p:sp>
      <p:sp>
        <p:nvSpPr>
          <p:cNvPr id="747" name="Google Shape;747;p34"/>
          <p:cNvSpPr/>
          <p:nvPr/>
        </p:nvSpPr>
        <p:spPr>
          <a:xfrm>
            <a:off x="8352561" y="3247489"/>
            <a:ext cx="1543966" cy="1224263"/>
          </a:xfrm>
          <a:prstGeom prst="irregularSeal1">
            <a:avLst/>
          </a:prstGeom>
          <a:solidFill>
            <a:schemeClr val="lt1"/>
          </a:solidFill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dk1"/>
              </a:buClr>
              <a:buSzPts val="1400"/>
            </a:pPr>
            <a:r>
              <a:rPr lang="en-GB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“Lub”</a:t>
            </a:r>
            <a:endParaRPr/>
          </a:p>
        </p:txBody>
      </p:sp>
      <p:sp>
        <p:nvSpPr>
          <p:cNvPr id="748" name="Google Shape;748;p34"/>
          <p:cNvSpPr/>
          <p:nvPr/>
        </p:nvSpPr>
        <p:spPr>
          <a:xfrm>
            <a:off x="2140909" y="3020309"/>
            <a:ext cx="1785654" cy="1451442"/>
          </a:xfrm>
          <a:prstGeom prst="irregularSeal1">
            <a:avLst/>
          </a:prstGeom>
          <a:solidFill>
            <a:schemeClr val="lt1"/>
          </a:solidFill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dk1"/>
              </a:buClr>
              <a:buSzPts val="1400"/>
            </a:pPr>
            <a:r>
              <a:rPr lang="en-GB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“Dub”</a:t>
            </a:r>
            <a:endParaRPr/>
          </a:p>
        </p:txBody>
      </p:sp>
      <p:sp>
        <p:nvSpPr>
          <p:cNvPr id="749" name="Google Shape;749;p34"/>
          <p:cNvSpPr/>
          <p:nvPr/>
        </p:nvSpPr>
        <p:spPr>
          <a:xfrm>
            <a:off x="3033737" y="4552781"/>
            <a:ext cx="2066471" cy="1451442"/>
          </a:xfrm>
          <a:prstGeom prst="irregularSeal1">
            <a:avLst/>
          </a:prstGeom>
          <a:solidFill>
            <a:srgbClr val="F4CCCC"/>
          </a:solidFill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dk1"/>
              </a:buClr>
              <a:buSzPts val="1400"/>
            </a:pPr>
            <a:r>
              <a:rPr lang="en-GB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End-systolic volume</a:t>
            </a:r>
            <a:endParaRPr/>
          </a:p>
        </p:txBody>
      </p:sp>
      <p:sp>
        <p:nvSpPr>
          <p:cNvPr id="750" name="Google Shape;750;p34"/>
          <p:cNvSpPr/>
          <p:nvPr/>
        </p:nvSpPr>
        <p:spPr>
          <a:xfrm>
            <a:off x="5616059" y="1413990"/>
            <a:ext cx="1663849" cy="1393690"/>
          </a:xfrm>
          <a:prstGeom prst="irregularSeal1">
            <a:avLst/>
          </a:prstGeom>
          <a:solidFill>
            <a:srgbClr val="F4CCCC"/>
          </a:solidFill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dk1"/>
              </a:buClr>
              <a:buSzPts val="1400"/>
            </a:pPr>
            <a:r>
              <a:rPr lang="en-GB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Stroke Volume</a:t>
            </a:r>
            <a:endParaRPr/>
          </a:p>
        </p:txBody>
      </p:sp>
      <p:sp>
        <p:nvSpPr>
          <p:cNvPr id="751" name="Google Shape;751;p34"/>
          <p:cNvSpPr/>
          <p:nvPr/>
        </p:nvSpPr>
        <p:spPr>
          <a:xfrm>
            <a:off x="5369477" y="4826095"/>
            <a:ext cx="1722319" cy="1548687"/>
          </a:xfrm>
          <a:prstGeom prst="irregularSeal1">
            <a:avLst/>
          </a:prstGeom>
          <a:solidFill>
            <a:srgbClr val="F4CCCC"/>
          </a:solidFill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dk1"/>
              </a:buClr>
              <a:buSzPts val="1400"/>
            </a:pPr>
            <a:r>
              <a:rPr lang="en-GB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Ejection fraction</a:t>
            </a:r>
            <a:endParaRPr/>
          </a:p>
        </p:txBody>
      </p:sp>
      <p:sp>
        <p:nvSpPr>
          <p:cNvPr id="752" name="Google Shape;752;p34"/>
          <p:cNvSpPr/>
          <p:nvPr/>
        </p:nvSpPr>
        <p:spPr>
          <a:xfrm>
            <a:off x="7441232" y="1685773"/>
            <a:ext cx="1683312" cy="1446613"/>
          </a:xfrm>
          <a:prstGeom prst="irregularSeal1">
            <a:avLst/>
          </a:prstGeom>
          <a:solidFill>
            <a:schemeClr val="lt1"/>
          </a:solidFill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dk1"/>
              </a:buClr>
              <a:buSzPts val="1400"/>
            </a:pPr>
            <a:r>
              <a:rPr lang="en-GB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Cardiac output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3" name="Google Shape;753;p34"/>
          <p:cNvSpPr/>
          <p:nvPr/>
        </p:nvSpPr>
        <p:spPr>
          <a:xfrm>
            <a:off x="7418569" y="4640424"/>
            <a:ext cx="1843457" cy="1576601"/>
          </a:xfrm>
          <a:prstGeom prst="irregularSeal1">
            <a:avLst/>
          </a:prstGeom>
          <a:solidFill>
            <a:schemeClr val="lt1"/>
          </a:solidFill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dk1"/>
              </a:buClr>
              <a:buSzPts val="1400"/>
            </a:pPr>
            <a:r>
              <a:rPr lang="en-GB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Heart rate</a:t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cb7b30e50f_0_158"/>
          <p:cNvSpPr txBox="1">
            <a:spLocks noGrp="1"/>
          </p:cNvSpPr>
          <p:nvPr>
            <p:ph type="title"/>
          </p:nvPr>
        </p:nvSpPr>
        <p:spPr>
          <a:xfrm>
            <a:off x="1981200" y="274637"/>
            <a:ext cx="8229600" cy="1143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GB">
                <a:solidFill>
                  <a:schemeClr val="lt1"/>
                </a:solidFill>
              </a:rPr>
              <a:t>The cardiac cycle definitions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760" name="Google Shape;760;gcb7b30e50f_0_158"/>
          <p:cNvSpPr txBox="1">
            <a:spLocks noGrp="1"/>
          </p:cNvSpPr>
          <p:nvPr>
            <p:ph type="body" idx="1"/>
          </p:nvPr>
        </p:nvSpPr>
        <p:spPr>
          <a:xfrm>
            <a:off x="1981200" y="1600200"/>
            <a:ext cx="8229600" cy="45261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spcBef>
                <a:spcPts val="640"/>
              </a:spcBef>
              <a:buNone/>
            </a:pPr>
            <a:r>
              <a:rPr lang="en-GB" sz="3100"/>
              <a:t>This is a heart full of blood -</a:t>
            </a:r>
            <a:endParaRPr sz="3100"/>
          </a:p>
          <a:p>
            <a:pPr marL="3657600" indent="0">
              <a:spcBef>
                <a:spcPts val="640"/>
              </a:spcBef>
              <a:buNone/>
            </a:pPr>
            <a:r>
              <a:rPr lang="en-GB"/>
              <a:t>100mls = end diastolic volume (EDV)</a:t>
            </a:r>
            <a:endParaRPr/>
          </a:p>
        </p:txBody>
      </p:sp>
      <p:sp>
        <p:nvSpPr>
          <p:cNvPr id="761" name="Google Shape;761;gcb7b30e50f_0_158"/>
          <p:cNvSpPr/>
          <p:nvPr/>
        </p:nvSpPr>
        <p:spPr>
          <a:xfrm>
            <a:off x="2048175" y="2358800"/>
            <a:ext cx="3996900" cy="34506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2000"/>
              <a:t>100mls </a:t>
            </a:r>
            <a:endParaRPr sz="2000"/>
          </a:p>
        </p:txBody>
      </p:sp>
      <p:sp>
        <p:nvSpPr>
          <p:cNvPr id="2" name="Shape 108">
            <a:extLst>
              <a:ext uri="{FF2B5EF4-FFF2-40B4-BE49-F238E27FC236}">
                <a16:creationId xmlns:a16="http://schemas.microsoft.com/office/drawing/2014/main" id="{06248988-A53E-2A97-4C76-DEB2AF24979C}"/>
              </a:ext>
            </a:extLst>
          </p:cNvPr>
          <p:cNvSpPr txBox="1"/>
          <p:nvPr/>
        </p:nvSpPr>
        <p:spPr>
          <a:xfrm>
            <a:off x="185881" y="191811"/>
            <a:ext cx="11718387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en-GB" sz="6000" dirty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Cardiac Cycle:    </a:t>
            </a:r>
            <a:endParaRPr sz="6000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cb7b30e50f_0_179"/>
          <p:cNvSpPr txBox="1">
            <a:spLocks noGrp="1"/>
          </p:cNvSpPr>
          <p:nvPr>
            <p:ph type="title"/>
          </p:nvPr>
        </p:nvSpPr>
        <p:spPr>
          <a:xfrm>
            <a:off x="1981200" y="274637"/>
            <a:ext cx="8229600" cy="1143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GB">
                <a:solidFill>
                  <a:schemeClr val="lt1"/>
                </a:solidFill>
              </a:rPr>
              <a:t>The cardiac cycle definitions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768" name="Google Shape;768;gcb7b30e50f_0_179"/>
          <p:cNvSpPr txBox="1">
            <a:spLocks noGrp="1"/>
          </p:cNvSpPr>
          <p:nvPr>
            <p:ph type="body" idx="1"/>
          </p:nvPr>
        </p:nvSpPr>
        <p:spPr>
          <a:xfrm>
            <a:off x="1981200" y="1600200"/>
            <a:ext cx="8229600" cy="45261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spcBef>
                <a:spcPts val="640"/>
              </a:spcBef>
              <a:buNone/>
            </a:pPr>
            <a:endParaRPr/>
          </a:p>
        </p:txBody>
      </p:sp>
      <p:sp>
        <p:nvSpPr>
          <p:cNvPr id="769" name="Google Shape;769;gcb7b30e50f_0_179"/>
          <p:cNvSpPr/>
          <p:nvPr/>
        </p:nvSpPr>
        <p:spPr>
          <a:xfrm>
            <a:off x="2375800" y="3843975"/>
            <a:ext cx="1846500" cy="16452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2000"/>
              <a:t>100mls </a:t>
            </a:r>
            <a:endParaRPr sz="2000"/>
          </a:p>
        </p:txBody>
      </p:sp>
      <p:sp>
        <p:nvSpPr>
          <p:cNvPr id="770" name="Google Shape;770;gcb7b30e50f_0_179"/>
          <p:cNvSpPr/>
          <p:nvPr/>
        </p:nvSpPr>
        <p:spPr>
          <a:xfrm rot="-7292158">
            <a:off x="3911328" y="3702254"/>
            <a:ext cx="283347" cy="676597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71" name="Google Shape;771;gcb7b30e50f_0_179"/>
          <p:cNvSpPr/>
          <p:nvPr/>
        </p:nvSpPr>
        <p:spPr>
          <a:xfrm rot="7728683">
            <a:off x="2586610" y="3702219"/>
            <a:ext cx="283363" cy="67664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72" name="Google Shape;772;gcb7b30e50f_0_179"/>
          <p:cNvSpPr/>
          <p:nvPr/>
        </p:nvSpPr>
        <p:spPr>
          <a:xfrm rot="3076433">
            <a:off x="2433684" y="4960498"/>
            <a:ext cx="283409" cy="676498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73" name="Google Shape;773;gcb7b30e50f_0_179"/>
          <p:cNvSpPr/>
          <p:nvPr/>
        </p:nvSpPr>
        <p:spPr>
          <a:xfrm rot="-2118302">
            <a:off x="3911276" y="4960560"/>
            <a:ext cx="283426" cy="676392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" name="Shape 108">
            <a:extLst>
              <a:ext uri="{FF2B5EF4-FFF2-40B4-BE49-F238E27FC236}">
                <a16:creationId xmlns:a16="http://schemas.microsoft.com/office/drawing/2014/main" id="{4E8E7140-E296-6A3D-4717-3A7D057F1C30}"/>
              </a:ext>
            </a:extLst>
          </p:cNvPr>
          <p:cNvSpPr txBox="1"/>
          <p:nvPr/>
        </p:nvSpPr>
        <p:spPr>
          <a:xfrm>
            <a:off x="185881" y="191811"/>
            <a:ext cx="11718387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en-GB" sz="6000" dirty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Cardiac Cycle:    </a:t>
            </a:r>
            <a:endParaRPr sz="6000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gcb7b30e50f_0_190"/>
          <p:cNvSpPr txBox="1">
            <a:spLocks noGrp="1"/>
          </p:cNvSpPr>
          <p:nvPr>
            <p:ph type="title"/>
          </p:nvPr>
        </p:nvSpPr>
        <p:spPr>
          <a:xfrm>
            <a:off x="1981200" y="274637"/>
            <a:ext cx="8229600" cy="1143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GB">
                <a:solidFill>
                  <a:schemeClr val="lt1"/>
                </a:solidFill>
              </a:rPr>
              <a:t>The cardiac cycle definitions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780" name="Google Shape;780;gcb7b30e50f_0_190"/>
          <p:cNvSpPr/>
          <p:nvPr/>
        </p:nvSpPr>
        <p:spPr>
          <a:xfrm>
            <a:off x="2290475" y="3665750"/>
            <a:ext cx="1878300" cy="17508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2000"/>
              <a:t>30mls </a:t>
            </a:r>
            <a:endParaRPr sz="2000"/>
          </a:p>
        </p:txBody>
      </p:sp>
      <p:sp>
        <p:nvSpPr>
          <p:cNvPr id="781" name="Google Shape;781;gcb7b30e50f_0_190"/>
          <p:cNvSpPr/>
          <p:nvPr/>
        </p:nvSpPr>
        <p:spPr>
          <a:xfrm rot="3961339">
            <a:off x="4865320" y="2611329"/>
            <a:ext cx="689501" cy="1973347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82" name="Google Shape;782;gcb7b30e50f_0_1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976303">
            <a:off x="6822923" y="997018"/>
            <a:ext cx="2089474" cy="3482471"/>
          </a:xfrm>
          <a:prstGeom prst="rect">
            <a:avLst/>
          </a:prstGeom>
          <a:noFill/>
          <a:ln>
            <a:noFill/>
          </a:ln>
        </p:spPr>
      </p:pic>
      <p:sp>
        <p:nvSpPr>
          <p:cNvPr id="783" name="Google Shape;783;gcb7b30e50f_0_190"/>
          <p:cNvSpPr/>
          <p:nvPr/>
        </p:nvSpPr>
        <p:spPr>
          <a:xfrm>
            <a:off x="6251375" y="2395150"/>
            <a:ext cx="2271600" cy="24057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2000" b="1"/>
              <a:t>70mls </a:t>
            </a:r>
            <a:endParaRPr sz="2000" b="1"/>
          </a:p>
        </p:txBody>
      </p:sp>
      <p:sp>
        <p:nvSpPr>
          <p:cNvPr id="2" name="Shape 108">
            <a:extLst>
              <a:ext uri="{FF2B5EF4-FFF2-40B4-BE49-F238E27FC236}">
                <a16:creationId xmlns:a16="http://schemas.microsoft.com/office/drawing/2014/main" id="{431162A7-DFDA-2213-65FE-A3D12C9B71C7}"/>
              </a:ext>
            </a:extLst>
          </p:cNvPr>
          <p:cNvSpPr txBox="1"/>
          <p:nvPr/>
        </p:nvSpPr>
        <p:spPr>
          <a:xfrm>
            <a:off x="185881" y="191811"/>
            <a:ext cx="11718387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en-GB" sz="6000" dirty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Cardiac Cycle:    </a:t>
            </a:r>
            <a:endParaRPr sz="6000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6AB4F-21C9-4BCF-A294-8A8283CCD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423" y="3530466"/>
            <a:ext cx="8229600" cy="1143000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Anatomy: Pericardium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B3CCC4-FBFC-4EDE-A25F-98E436E820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1677" y="1838984"/>
            <a:ext cx="4038599" cy="4525963"/>
          </a:xfrm>
        </p:spPr>
        <p:txBody>
          <a:bodyPr/>
          <a:lstStyle/>
          <a:p>
            <a:r>
              <a:rPr lang="en-GB" dirty="0"/>
              <a:t>A fibro-serous fluid filled sac </a:t>
            </a:r>
          </a:p>
          <a:p>
            <a:r>
              <a:rPr lang="en-GB" dirty="0"/>
              <a:t>Separates the heart and roots of the great vessels from other mediastinal structures </a:t>
            </a:r>
          </a:p>
        </p:txBody>
      </p:sp>
      <p:pic>
        <p:nvPicPr>
          <p:cNvPr id="10" name="Picture 4" descr="The importance of the pericardium for cardiac biomechanics: from physiology  to computational modeling | SpringerLink">
            <a:extLst>
              <a:ext uri="{FF2B5EF4-FFF2-40B4-BE49-F238E27FC236}">
                <a16:creationId xmlns:a16="http://schemas.microsoft.com/office/drawing/2014/main" id="{FDF574A3-709A-4784-9DD9-50558EA19E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05" b="8891"/>
          <a:stretch/>
        </p:blipFill>
        <p:spPr bwMode="auto">
          <a:xfrm>
            <a:off x="5884605" y="1747691"/>
            <a:ext cx="4259850" cy="4574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Shape 109">
            <a:extLst>
              <a:ext uri="{FF2B5EF4-FFF2-40B4-BE49-F238E27FC236}">
                <a16:creationId xmlns:a16="http://schemas.microsoft.com/office/drawing/2014/main" id="{EA42C977-2273-4333-89FF-3E91918CAB14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2922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hape 108">
            <a:extLst>
              <a:ext uri="{FF2B5EF4-FFF2-40B4-BE49-F238E27FC236}">
                <a16:creationId xmlns:a16="http://schemas.microsoft.com/office/drawing/2014/main" id="{F64D23FA-970E-4558-A644-FFDE7902298B}"/>
              </a:ext>
            </a:extLst>
          </p:cNvPr>
          <p:cNvSpPr txBox="1"/>
          <p:nvPr/>
        </p:nvSpPr>
        <p:spPr>
          <a:xfrm>
            <a:off x="368709" y="314457"/>
            <a:ext cx="11031793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chemeClr val="dk1"/>
              </a:buClr>
            </a:pPr>
            <a:r>
              <a:rPr lang="en-GB" sz="4800" dirty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Anatomy: Pericardium </a:t>
            </a:r>
            <a:endParaRPr sz="4800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4" name="Shape 107">
            <a:extLst>
              <a:ext uri="{FF2B5EF4-FFF2-40B4-BE49-F238E27FC236}">
                <a16:creationId xmlns:a16="http://schemas.microsoft.com/office/drawing/2014/main" id="{2C507752-7288-4C8D-B436-4A5855220FDF}"/>
              </a:ext>
            </a:extLst>
          </p:cNvPr>
          <p:cNvSpPr txBox="1"/>
          <p:nvPr/>
        </p:nvSpPr>
        <p:spPr>
          <a:xfrm>
            <a:off x="2711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GB" sz="12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The Peer Teaching Society is not liable for false or misleading information…</a:t>
            </a:r>
          </a:p>
        </p:txBody>
      </p:sp>
    </p:spTree>
    <p:extLst>
      <p:ext uri="{BB962C8B-B14F-4D97-AF65-F5344CB8AC3E}">
        <p14:creationId xmlns:p14="http://schemas.microsoft.com/office/powerpoint/2010/main" val="428601943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gcb7b30e50f_0_203"/>
          <p:cNvSpPr txBox="1">
            <a:spLocks noGrp="1"/>
          </p:cNvSpPr>
          <p:nvPr>
            <p:ph type="title"/>
          </p:nvPr>
        </p:nvSpPr>
        <p:spPr>
          <a:xfrm>
            <a:off x="1981200" y="274637"/>
            <a:ext cx="8229600" cy="1143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GB">
                <a:solidFill>
                  <a:schemeClr val="lt1"/>
                </a:solidFill>
              </a:rPr>
              <a:t>The cardiac cycle definitions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790" name="Google Shape;790;gcb7b30e50f_0_203"/>
          <p:cNvSpPr/>
          <p:nvPr/>
        </p:nvSpPr>
        <p:spPr>
          <a:xfrm>
            <a:off x="2290475" y="3665750"/>
            <a:ext cx="1878300" cy="17508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2000"/>
              <a:t>30mls </a:t>
            </a:r>
            <a:endParaRPr sz="2000"/>
          </a:p>
        </p:txBody>
      </p:sp>
      <p:sp>
        <p:nvSpPr>
          <p:cNvPr id="791" name="Google Shape;791;gcb7b30e50f_0_203"/>
          <p:cNvSpPr/>
          <p:nvPr/>
        </p:nvSpPr>
        <p:spPr>
          <a:xfrm rot="3961339">
            <a:off x="4865320" y="2611329"/>
            <a:ext cx="689501" cy="1973347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92" name="Google Shape;792;gcb7b30e50f_0_2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976303">
            <a:off x="6822923" y="997018"/>
            <a:ext cx="2089474" cy="3482471"/>
          </a:xfrm>
          <a:prstGeom prst="rect">
            <a:avLst/>
          </a:prstGeom>
          <a:noFill/>
          <a:ln>
            <a:noFill/>
          </a:ln>
        </p:spPr>
      </p:pic>
      <p:sp>
        <p:nvSpPr>
          <p:cNvPr id="793" name="Google Shape;793;gcb7b30e50f_0_203"/>
          <p:cNvSpPr/>
          <p:nvPr/>
        </p:nvSpPr>
        <p:spPr>
          <a:xfrm>
            <a:off x="6251375" y="2395150"/>
            <a:ext cx="2271600" cy="24057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2000" b="1"/>
              <a:t>70mls </a:t>
            </a:r>
            <a:endParaRPr sz="2000" b="1"/>
          </a:p>
        </p:txBody>
      </p:sp>
      <p:sp>
        <p:nvSpPr>
          <p:cNvPr id="794" name="Google Shape;794;gcb7b30e50f_0_203"/>
          <p:cNvSpPr/>
          <p:nvPr/>
        </p:nvSpPr>
        <p:spPr>
          <a:xfrm>
            <a:off x="7530225" y="4800850"/>
            <a:ext cx="2490600" cy="1048500"/>
          </a:xfrm>
          <a:prstGeom prst="wedgeRectCallout">
            <a:avLst>
              <a:gd name="adj1" fmla="val -41231"/>
              <a:gd name="adj2" fmla="val -14542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2800"/>
              <a:t>Stroke volume = 70mls</a:t>
            </a:r>
            <a:endParaRPr sz="2800"/>
          </a:p>
        </p:txBody>
      </p:sp>
      <p:sp>
        <p:nvSpPr>
          <p:cNvPr id="795" name="Google Shape;795;gcb7b30e50f_0_203"/>
          <p:cNvSpPr/>
          <p:nvPr/>
        </p:nvSpPr>
        <p:spPr>
          <a:xfrm>
            <a:off x="4457550" y="4800850"/>
            <a:ext cx="2490600" cy="1433400"/>
          </a:xfrm>
          <a:prstGeom prst="wedgeRectCallout">
            <a:avLst>
              <a:gd name="adj1" fmla="val -89738"/>
              <a:gd name="adj2" fmla="val -5733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2800"/>
              <a:t>End systolic volume = 30mls</a:t>
            </a:r>
            <a:endParaRPr sz="2800"/>
          </a:p>
        </p:txBody>
      </p:sp>
      <p:sp>
        <p:nvSpPr>
          <p:cNvPr id="2" name="Shape 108">
            <a:extLst>
              <a:ext uri="{FF2B5EF4-FFF2-40B4-BE49-F238E27FC236}">
                <a16:creationId xmlns:a16="http://schemas.microsoft.com/office/drawing/2014/main" id="{C8FD8161-7ACF-FD62-258B-B49B635D2EFD}"/>
              </a:ext>
            </a:extLst>
          </p:cNvPr>
          <p:cNvSpPr txBox="1"/>
          <p:nvPr/>
        </p:nvSpPr>
        <p:spPr>
          <a:xfrm>
            <a:off x="185881" y="191811"/>
            <a:ext cx="11718387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en-GB" sz="6000" dirty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Cardiac Cycle:    </a:t>
            </a:r>
            <a:endParaRPr sz="6000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gcb7b30e50f_0_215"/>
          <p:cNvSpPr txBox="1">
            <a:spLocks noGrp="1"/>
          </p:cNvSpPr>
          <p:nvPr>
            <p:ph type="title"/>
          </p:nvPr>
        </p:nvSpPr>
        <p:spPr>
          <a:xfrm>
            <a:off x="1981200" y="274637"/>
            <a:ext cx="8229600" cy="1143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GB">
                <a:solidFill>
                  <a:schemeClr val="lt1"/>
                </a:solidFill>
              </a:rPr>
              <a:t>The cardiac cycle definitions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02" name="Google Shape;802;gcb7b30e50f_0_215"/>
          <p:cNvSpPr/>
          <p:nvPr/>
        </p:nvSpPr>
        <p:spPr>
          <a:xfrm>
            <a:off x="2290475" y="3665750"/>
            <a:ext cx="1878300" cy="17508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2000"/>
              <a:t>30mls </a:t>
            </a:r>
            <a:endParaRPr sz="2000"/>
          </a:p>
        </p:txBody>
      </p:sp>
      <p:sp>
        <p:nvSpPr>
          <p:cNvPr id="803" name="Google Shape;803;gcb7b30e50f_0_215"/>
          <p:cNvSpPr/>
          <p:nvPr/>
        </p:nvSpPr>
        <p:spPr>
          <a:xfrm rot="3961339">
            <a:off x="4865320" y="2611329"/>
            <a:ext cx="689501" cy="1973347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04" name="Google Shape;804;gcb7b30e50f_0_2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976303">
            <a:off x="6822923" y="997018"/>
            <a:ext cx="2089474" cy="3482471"/>
          </a:xfrm>
          <a:prstGeom prst="rect">
            <a:avLst/>
          </a:prstGeom>
          <a:noFill/>
          <a:ln>
            <a:noFill/>
          </a:ln>
        </p:spPr>
      </p:pic>
      <p:sp>
        <p:nvSpPr>
          <p:cNvPr id="805" name="Google Shape;805;gcb7b30e50f_0_215"/>
          <p:cNvSpPr/>
          <p:nvPr/>
        </p:nvSpPr>
        <p:spPr>
          <a:xfrm>
            <a:off x="6251375" y="2395150"/>
            <a:ext cx="2271600" cy="24057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2000" b="1"/>
              <a:t>70mls </a:t>
            </a:r>
            <a:endParaRPr sz="2000" b="1"/>
          </a:p>
        </p:txBody>
      </p:sp>
      <p:sp>
        <p:nvSpPr>
          <p:cNvPr id="806" name="Google Shape;806;gcb7b30e50f_0_215"/>
          <p:cNvSpPr/>
          <p:nvPr/>
        </p:nvSpPr>
        <p:spPr>
          <a:xfrm>
            <a:off x="7530225" y="4800850"/>
            <a:ext cx="2490600" cy="1750800"/>
          </a:xfrm>
          <a:prstGeom prst="wedgeRectCallout">
            <a:avLst>
              <a:gd name="adj1" fmla="val -41231"/>
              <a:gd name="adj2" fmla="val -14542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2800"/>
              <a:t>Stroke volume = 70mls</a:t>
            </a:r>
            <a:endParaRPr sz="2800"/>
          </a:p>
          <a:p>
            <a:pPr algn="ctr"/>
            <a:r>
              <a:rPr lang="en-GB" sz="2800"/>
              <a:t>(EDV - ESV)</a:t>
            </a:r>
            <a:endParaRPr sz="2800"/>
          </a:p>
        </p:txBody>
      </p:sp>
      <p:sp>
        <p:nvSpPr>
          <p:cNvPr id="807" name="Google Shape;807;gcb7b30e50f_0_215"/>
          <p:cNvSpPr/>
          <p:nvPr/>
        </p:nvSpPr>
        <p:spPr>
          <a:xfrm>
            <a:off x="4457550" y="4800850"/>
            <a:ext cx="2490600" cy="1433400"/>
          </a:xfrm>
          <a:prstGeom prst="wedgeRectCallout">
            <a:avLst>
              <a:gd name="adj1" fmla="val -89738"/>
              <a:gd name="adj2" fmla="val -5733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2800"/>
              <a:t>End systolic volume = 30mls</a:t>
            </a:r>
            <a:endParaRPr sz="2800"/>
          </a:p>
        </p:txBody>
      </p:sp>
      <p:sp>
        <p:nvSpPr>
          <p:cNvPr id="808" name="Google Shape;808;gcb7b30e50f_0_215"/>
          <p:cNvSpPr/>
          <p:nvPr/>
        </p:nvSpPr>
        <p:spPr>
          <a:xfrm>
            <a:off x="1809975" y="1642650"/>
            <a:ext cx="3929400" cy="1238700"/>
          </a:xfrm>
          <a:prstGeom prst="wedgeRectCallout">
            <a:avLst>
              <a:gd name="adj1" fmla="val -49540"/>
              <a:gd name="adj2" fmla="val -1832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2400"/>
              <a:t>Ejection fraction = SV/EDV</a:t>
            </a:r>
            <a:endParaRPr sz="2400"/>
          </a:p>
          <a:p>
            <a:pPr algn="ctr"/>
            <a:r>
              <a:rPr lang="en-GB" sz="2400"/>
              <a:t> = 70/100 = 70%</a:t>
            </a:r>
            <a:endParaRPr sz="2400"/>
          </a:p>
        </p:txBody>
      </p:sp>
      <p:sp>
        <p:nvSpPr>
          <p:cNvPr id="2" name="Shape 108">
            <a:extLst>
              <a:ext uri="{FF2B5EF4-FFF2-40B4-BE49-F238E27FC236}">
                <a16:creationId xmlns:a16="http://schemas.microsoft.com/office/drawing/2014/main" id="{257D9510-7152-55B9-EBC7-BB689E779C82}"/>
              </a:ext>
            </a:extLst>
          </p:cNvPr>
          <p:cNvSpPr txBox="1"/>
          <p:nvPr/>
        </p:nvSpPr>
        <p:spPr>
          <a:xfrm>
            <a:off x="185881" y="90211"/>
            <a:ext cx="11718387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en-GB" sz="6000" dirty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Cardiac Cycle:    </a:t>
            </a:r>
            <a:endParaRPr sz="6000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08">
            <a:extLst>
              <a:ext uri="{FF2B5EF4-FFF2-40B4-BE49-F238E27FC236}">
                <a16:creationId xmlns:a16="http://schemas.microsoft.com/office/drawing/2014/main" id="{575BE468-3BA0-2F8E-46D4-9D5A4643C5BE}"/>
              </a:ext>
            </a:extLst>
          </p:cNvPr>
          <p:cNvSpPr txBox="1"/>
          <p:nvPr/>
        </p:nvSpPr>
        <p:spPr>
          <a:xfrm>
            <a:off x="185881" y="90211"/>
            <a:ext cx="11718387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en-GB" sz="6000" dirty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Cardiac Cycle:    </a:t>
            </a:r>
            <a:endParaRPr sz="6000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E041EC-3D9D-17EF-2D69-EC0CBCCA50A3}"/>
              </a:ext>
            </a:extLst>
          </p:cNvPr>
          <p:cNvSpPr txBox="1"/>
          <p:nvPr/>
        </p:nvSpPr>
        <p:spPr>
          <a:xfrm>
            <a:off x="522514" y="1770743"/>
            <a:ext cx="8287657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Divided into systole (contraction) and diastole (relaxation):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sz="2800" dirty="0">
                <a:solidFill>
                  <a:srgbClr val="00B0F0"/>
                </a:solidFill>
              </a:rPr>
              <a:t>Systole: </a:t>
            </a:r>
          </a:p>
          <a:p>
            <a:endParaRPr lang="en-GB" sz="2800" dirty="0">
              <a:solidFill>
                <a:srgbClr val="00B0F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800" dirty="0">
                <a:solidFill>
                  <a:srgbClr val="00B0F0"/>
                </a:solidFill>
              </a:rPr>
              <a:t>Isovolumic contraction </a:t>
            </a:r>
          </a:p>
          <a:p>
            <a:endParaRPr lang="en-GB" sz="2800" dirty="0">
              <a:solidFill>
                <a:srgbClr val="00B0F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800" dirty="0">
                <a:solidFill>
                  <a:srgbClr val="00B0F0"/>
                </a:solidFill>
              </a:rPr>
              <a:t>Ejection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66AE33-4219-546F-B577-72C9A504881B}"/>
              </a:ext>
            </a:extLst>
          </p:cNvPr>
          <p:cNvSpPr txBox="1"/>
          <p:nvPr/>
        </p:nvSpPr>
        <p:spPr>
          <a:xfrm>
            <a:off x="6096000" y="3429000"/>
            <a:ext cx="481874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B050"/>
                </a:solidFill>
              </a:rPr>
              <a:t>Diastole: </a:t>
            </a:r>
          </a:p>
          <a:p>
            <a:endParaRPr lang="en-GB" sz="2800" dirty="0">
              <a:solidFill>
                <a:srgbClr val="00B05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800" dirty="0">
                <a:solidFill>
                  <a:srgbClr val="00B050"/>
                </a:solidFill>
              </a:rPr>
              <a:t>Isovolumic relaxation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2800" dirty="0">
              <a:solidFill>
                <a:srgbClr val="00B05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800" dirty="0">
                <a:solidFill>
                  <a:srgbClr val="00B050"/>
                </a:solidFill>
              </a:rPr>
              <a:t>Passive blood flow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2800" dirty="0">
              <a:solidFill>
                <a:srgbClr val="00B05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800" dirty="0">
                <a:solidFill>
                  <a:srgbClr val="00B050"/>
                </a:solidFill>
              </a:rPr>
              <a:t>Atrial booster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0CE4EB-E1FD-F692-B82D-A755B1BFAAC5}"/>
              </a:ext>
            </a:extLst>
          </p:cNvPr>
          <p:cNvSpPr/>
          <p:nvPr/>
        </p:nvSpPr>
        <p:spPr>
          <a:xfrm>
            <a:off x="5573486" y="3429000"/>
            <a:ext cx="4818743" cy="3108543"/>
          </a:xfrm>
          <a:prstGeom prst="rect">
            <a:avLst/>
          </a:prstGeom>
          <a:noFill/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415714-E26C-E039-6645-24271F20D247}"/>
              </a:ext>
            </a:extLst>
          </p:cNvPr>
          <p:cNvSpPr/>
          <p:nvPr/>
        </p:nvSpPr>
        <p:spPr>
          <a:xfrm>
            <a:off x="493486" y="3429000"/>
            <a:ext cx="4818743" cy="3108543"/>
          </a:xfrm>
          <a:prstGeom prst="rect">
            <a:avLst/>
          </a:prstGeom>
          <a:noFill/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241667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08">
            <a:extLst>
              <a:ext uri="{FF2B5EF4-FFF2-40B4-BE49-F238E27FC236}">
                <a16:creationId xmlns:a16="http://schemas.microsoft.com/office/drawing/2014/main" id="{B5B04DFF-9BE9-182B-463C-B49B8DDB1DAC}"/>
              </a:ext>
            </a:extLst>
          </p:cNvPr>
          <p:cNvSpPr txBox="1"/>
          <p:nvPr/>
        </p:nvSpPr>
        <p:spPr>
          <a:xfrm>
            <a:off x="236806" y="227012"/>
            <a:ext cx="11718387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en-GB" sz="6000" dirty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Cardiac Cycle: Systole     </a:t>
            </a:r>
            <a:endParaRPr sz="6000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DE9899-3025-E30A-2FE9-718B5D137F5F}"/>
              </a:ext>
            </a:extLst>
          </p:cNvPr>
          <p:cNvSpPr txBox="1"/>
          <p:nvPr/>
        </p:nvSpPr>
        <p:spPr>
          <a:xfrm>
            <a:off x="420914" y="1614230"/>
            <a:ext cx="743131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Isovolumic contraction: </a:t>
            </a:r>
          </a:p>
          <a:p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AV valve closes when ventricular pressure exceeds atrial pressure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But ventricular pressure is still not high enough to cause aortic valve to open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So isovolumic contraction increases the pressure but does not affect the volume (hence it’s iso (same) </a:t>
            </a:r>
            <a:r>
              <a:rPr lang="en-GB" sz="2000" dirty="0" err="1"/>
              <a:t>volumic</a:t>
            </a:r>
            <a:r>
              <a:rPr lang="en-GB" sz="2000" dirty="0"/>
              <a:t> (volume)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This increase in pressure will cause the aortic valve to open leading to ejection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r>
              <a:rPr lang="en-GB" sz="2000" b="1" dirty="0"/>
              <a:t>Ejection: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Aortic valve opens and ventricles contract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Only 70% of blood is pumped out (stroke volume) and 30% left (End-Systolic volume) </a:t>
            </a:r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91010429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08">
            <a:extLst>
              <a:ext uri="{FF2B5EF4-FFF2-40B4-BE49-F238E27FC236}">
                <a16:creationId xmlns:a16="http://schemas.microsoft.com/office/drawing/2014/main" id="{B5B04DFF-9BE9-182B-463C-B49B8DDB1DAC}"/>
              </a:ext>
            </a:extLst>
          </p:cNvPr>
          <p:cNvSpPr txBox="1"/>
          <p:nvPr/>
        </p:nvSpPr>
        <p:spPr>
          <a:xfrm>
            <a:off x="236806" y="227012"/>
            <a:ext cx="11718387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en-GB" sz="6000" dirty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Cardiac Cycle: Systole     </a:t>
            </a:r>
            <a:endParaRPr sz="6000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DE9899-3025-E30A-2FE9-718B5D137F5F}"/>
              </a:ext>
            </a:extLst>
          </p:cNvPr>
          <p:cNvSpPr txBox="1"/>
          <p:nvPr/>
        </p:nvSpPr>
        <p:spPr>
          <a:xfrm>
            <a:off x="420914" y="1614230"/>
            <a:ext cx="743131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Isovolumic contraction: </a:t>
            </a:r>
          </a:p>
          <a:p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AV valve closes when ventricular pressure exceeds atrial pressure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But ventricular pressure is still not high enough to cause aortic valve to open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So isovolumetric contraction increases the pressure but does not affect the volume (hence it’s iso (same) volumetric (volume)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This increase in pressure will cause the aortic valve to open leading to ejection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r>
              <a:rPr lang="en-GB" sz="2000" b="1" dirty="0"/>
              <a:t>Ejection: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Aortic valve opens and ventricles contract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Only 70% of blood is pumped out (stroke volume) and 30% left (End-Systolic volume) </a:t>
            </a:r>
          </a:p>
          <a:p>
            <a:endParaRPr lang="en-GB" sz="2000" dirty="0"/>
          </a:p>
        </p:txBody>
      </p:sp>
      <p:pic>
        <p:nvPicPr>
          <p:cNvPr id="4" name="Google Shape;825;gfc2142ec28_0_1">
            <a:extLst>
              <a:ext uri="{FF2B5EF4-FFF2-40B4-BE49-F238E27FC236}">
                <a16:creationId xmlns:a16="http://schemas.microsoft.com/office/drawing/2014/main" id="{D9EF7C8E-B45A-C372-ABFA-FC05747DF91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31999" y="798286"/>
            <a:ext cx="9521371" cy="56171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203691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08">
            <a:extLst>
              <a:ext uri="{FF2B5EF4-FFF2-40B4-BE49-F238E27FC236}">
                <a16:creationId xmlns:a16="http://schemas.microsoft.com/office/drawing/2014/main" id="{28B22749-5FA7-40D7-CA45-84A837379607}"/>
              </a:ext>
            </a:extLst>
          </p:cNvPr>
          <p:cNvSpPr txBox="1"/>
          <p:nvPr/>
        </p:nvSpPr>
        <p:spPr>
          <a:xfrm>
            <a:off x="236806" y="328613"/>
            <a:ext cx="11718387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en-GB" sz="6000" dirty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Cardiac Cycle: Diastole     </a:t>
            </a:r>
            <a:endParaRPr sz="6000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59249D-123A-702D-7129-E51B07E6C9EB}"/>
              </a:ext>
            </a:extLst>
          </p:cNvPr>
          <p:cNvSpPr txBox="1"/>
          <p:nvPr/>
        </p:nvSpPr>
        <p:spPr>
          <a:xfrm>
            <a:off x="609599" y="1728073"/>
            <a:ext cx="802640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Isovolumic relaxation: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All valves are closed at this point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r>
              <a:rPr lang="en-GB" sz="2000" b="1" dirty="0"/>
              <a:t>Passive blood filling:</a:t>
            </a:r>
            <a:r>
              <a:rPr lang="en-GB" sz="2000" dirty="0"/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000" dirty="0"/>
              <a:t>Rapid filling: passive ventricular filling as ventricular pressure is lower than atrial so there will be an influx of blood from atria to ventricles 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000" dirty="0"/>
              <a:t>Diastasis: slow filling to almost none as the pressure in the ventricles is starting to go up </a:t>
            </a:r>
          </a:p>
          <a:p>
            <a:pPr marL="342900" indent="-342900">
              <a:buFont typeface="+mj-lt"/>
              <a:buAutoNum type="arabicPeriod"/>
            </a:pPr>
            <a:endParaRPr lang="en-GB" sz="2000" dirty="0"/>
          </a:p>
          <a:p>
            <a:pPr marL="342900" indent="-342900">
              <a:buFont typeface="+mj-lt"/>
              <a:buAutoNum type="arabicPeriod"/>
            </a:pPr>
            <a:endParaRPr lang="en-GB" sz="2000" dirty="0"/>
          </a:p>
          <a:p>
            <a:r>
              <a:rPr lang="en-GB" sz="2000" b="1" dirty="0"/>
              <a:t>Atrial booster: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 Atrial walls to contract to send the last little bit of blood out to the ventricles</a:t>
            </a:r>
          </a:p>
        </p:txBody>
      </p:sp>
    </p:spTree>
    <p:extLst>
      <p:ext uri="{BB962C8B-B14F-4D97-AF65-F5344CB8AC3E}">
        <p14:creationId xmlns:p14="http://schemas.microsoft.com/office/powerpoint/2010/main" val="106017368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08">
            <a:extLst>
              <a:ext uri="{FF2B5EF4-FFF2-40B4-BE49-F238E27FC236}">
                <a16:creationId xmlns:a16="http://schemas.microsoft.com/office/drawing/2014/main" id="{28B22749-5FA7-40D7-CA45-84A837379607}"/>
              </a:ext>
            </a:extLst>
          </p:cNvPr>
          <p:cNvSpPr txBox="1"/>
          <p:nvPr/>
        </p:nvSpPr>
        <p:spPr>
          <a:xfrm>
            <a:off x="236806" y="328613"/>
            <a:ext cx="11718387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en-GB" sz="6000" dirty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Cardiac Cycle: Diastole     </a:t>
            </a:r>
            <a:endParaRPr sz="6000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59249D-123A-702D-7129-E51B07E6C9EB}"/>
              </a:ext>
            </a:extLst>
          </p:cNvPr>
          <p:cNvSpPr txBox="1"/>
          <p:nvPr/>
        </p:nvSpPr>
        <p:spPr>
          <a:xfrm>
            <a:off x="609599" y="1728073"/>
            <a:ext cx="802640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Isovolumic relaxation: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All valves are closed at this point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r>
              <a:rPr lang="en-GB" sz="2000" b="1" dirty="0"/>
              <a:t>Passive blood filling:</a:t>
            </a:r>
            <a:r>
              <a:rPr lang="en-GB" sz="2000" dirty="0"/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000" dirty="0"/>
              <a:t>Rapid filling: passive ventricular filling as ventricular pressure is lower than atrial so there will be an influx of blood from atria to ventricles 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000" dirty="0"/>
              <a:t>Diastasis: slow filling to almost none as the pressure in the ventricles is starting to go up </a:t>
            </a:r>
          </a:p>
          <a:p>
            <a:pPr marL="342900" indent="-342900">
              <a:buFont typeface="+mj-lt"/>
              <a:buAutoNum type="arabicPeriod"/>
            </a:pPr>
            <a:endParaRPr lang="en-GB" sz="2000" dirty="0"/>
          </a:p>
          <a:p>
            <a:pPr marL="342900" indent="-342900">
              <a:buFont typeface="+mj-lt"/>
              <a:buAutoNum type="arabicPeriod"/>
            </a:pPr>
            <a:endParaRPr lang="en-GB" sz="2000" dirty="0"/>
          </a:p>
          <a:p>
            <a:r>
              <a:rPr lang="en-GB" sz="2000" b="1" dirty="0"/>
              <a:t>Atrial booster: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 Atrial walls to contract to send the last little bit of blood out to the ventricles</a:t>
            </a:r>
          </a:p>
        </p:txBody>
      </p:sp>
      <p:pic>
        <p:nvPicPr>
          <p:cNvPr id="5" name="Google Shape;825;gfc2142ec28_0_1">
            <a:extLst>
              <a:ext uri="{FF2B5EF4-FFF2-40B4-BE49-F238E27FC236}">
                <a16:creationId xmlns:a16="http://schemas.microsoft.com/office/drawing/2014/main" id="{75B314F1-15AD-5F05-66AA-5F14C4307FE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31999" y="798286"/>
            <a:ext cx="9521371" cy="56171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241895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08">
            <a:extLst>
              <a:ext uri="{FF2B5EF4-FFF2-40B4-BE49-F238E27FC236}">
                <a16:creationId xmlns:a16="http://schemas.microsoft.com/office/drawing/2014/main" id="{B7098287-6DD2-A149-1F31-292D6E876B26}"/>
              </a:ext>
            </a:extLst>
          </p:cNvPr>
          <p:cNvSpPr txBox="1"/>
          <p:nvPr/>
        </p:nvSpPr>
        <p:spPr>
          <a:xfrm>
            <a:off x="236806" y="383404"/>
            <a:ext cx="11718387" cy="186631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en-GB" sz="6000" dirty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Before moving on to questions Feedback:     </a:t>
            </a:r>
            <a:endParaRPr sz="6000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868FFC-18F0-58CA-3335-E4505109B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3371" y="2412093"/>
            <a:ext cx="3581173" cy="36011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2592F2-F113-D89D-FF41-9688B37A4749}"/>
              </a:ext>
            </a:extLst>
          </p:cNvPr>
          <p:cNvSpPr txBox="1"/>
          <p:nvPr/>
        </p:nvSpPr>
        <p:spPr>
          <a:xfrm>
            <a:off x="1277257" y="3759200"/>
            <a:ext cx="44413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Please scan the QR code or follow the link posted in the chat to fill out the feedback form!! 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8184675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08">
            <a:extLst>
              <a:ext uri="{FF2B5EF4-FFF2-40B4-BE49-F238E27FC236}">
                <a16:creationId xmlns:a16="http://schemas.microsoft.com/office/drawing/2014/main" id="{28B22749-5FA7-40D7-CA45-84A837379607}"/>
              </a:ext>
            </a:extLst>
          </p:cNvPr>
          <p:cNvSpPr txBox="1"/>
          <p:nvPr/>
        </p:nvSpPr>
        <p:spPr>
          <a:xfrm>
            <a:off x="236806" y="2857500"/>
            <a:ext cx="11718387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en-GB" sz="6000" dirty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Questions: SBA Style   </a:t>
            </a:r>
            <a:endParaRPr sz="6000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7FBBD8-BF03-BB2C-FDC0-B83197FDEEDE}"/>
              </a:ext>
            </a:extLst>
          </p:cNvPr>
          <p:cNvSpPr txBox="1"/>
          <p:nvPr/>
        </p:nvSpPr>
        <p:spPr>
          <a:xfrm>
            <a:off x="2950028" y="3247962"/>
            <a:ext cx="61613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dirty="0">
                <a:effectLst/>
              </a:rPr>
              <a:t> 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A04BA6-F291-0684-95FE-D2E06591EE58}"/>
              </a:ext>
            </a:extLst>
          </p:cNvPr>
          <p:cNvSpPr txBox="1"/>
          <p:nvPr/>
        </p:nvSpPr>
        <p:spPr>
          <a:xfrm>
            <a:off x="2950028" y="3247962"/>
            <a:ext cx="61613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dirty="0">
                <a:effectLst/>
              </a:rPr>
              <a:t> 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270122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08">
            <a:extLst>
              <a:ext uri="{FF2B5EF4-FFF2-40B4-BE49-F238E27FC236}">
                <a16:creationId xmlns:a16="http://schemas.microsoft.com/office/drawing/2014/main" id="{28B22749-5FA7-40D7-CA45-84A837379607}"/>
              </a:ext>
            </a:extLst>
          </p:cNvPr>
          <p:cNvSpPr txBox="1"/>
          <p:nvPr/>
        </p:nvSpPr>
        <p:spPr>
          <a:xfrm>
            <a:off x="171491" y="259443"/>
            <a:ext cx="11718387" cy="1366158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en-GB" sz="3600" dirty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1- The heart sounds are described as “</a:t>
            </a:r>
            <a:r>
              <a:rPr lang="en-GB" sz="3600" dirty="0" err="1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lub</a:t>
            </a:r>
            <a:r>
              <a:rPr lang="en-GB" sz="3600" dirty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-dub”. The closure of which valves correspond to the “dub”?  </a:t>
            </a:r>
            <a:endParaRPr sz="3600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7FBBD8-BF03-BB2C-FDC0-B83197FDEEDE}"/>
              </a:ext>
            </a:extLst>
          </p:cNvPr>
          <p:cNvSpPr txBox="1"/>
          <p:nvPr/>
        </p:nvSpPr>
        <p:spPr>
          <a:xfrm>
            <a:off x="2950028" y="3247962"/>
            <a:ext cx="61613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dirty="0">
                <a:effectLst/>
              </a:rPr>
              <a:t> 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A04BA6-F291-0684-95FE-D2E06591EE58}"/>
              </a:ext>
            </a:extLst>
          </p:cNvPr>
          <p:cNvSpPr txBox="1"/>
          <p:nvPr/>
        </p:nvSpPr>
        <p:spPr>
          <a:xfrm>
            <a:off x="2950028" y="3247962"/>
            <a:ext cx="61613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dirty="0">
                <a:effectLst/>
              </a:rPr>
              <a:t> 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CC2FA7-D72C-37A2-82FB-3B1EB5E28DB3}"/>
              </a:ext>
            </a:extLst>
          </p:cNvPr>
          <p:cNvSpPr txBox="1"/>
          <p:nvPr/>
        </p:nvSpPr>
        <p:spPr>
          <a:xfrm>
            <a:off x="377371" y="2090057"/>
            <a:ext cx="947782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eriod"/>
            </a:pPr>
            <a:r>
              <a:rPr lang="en-GB" sz="2800" dirty="0"/>
              <a:t>The ventricular valves </a:t>
            </a:r>
          </a:p>
          <a:p>
            <a:pPr marL="342900" indent="-342900">
              <a:buAutoNum type="alphaLcPeriod"/>
            </a:pPr>
            <a:r>
              <a:rPr lang="en-GB" sz="2800" dirty="0"/>
              <a:t>The atrial valves </a:t>
            </a:r>
          </a:p>
          <a:p>
            <a:pPr marL="342900" indent="-342900">
              <a:buAutoNum type="alphaLcPeriod"/>
            </a:pPr>
            <a:r>
              <a:rPr lang="en-GB" sz="2800" dirty="0"/>
              <a:t>The semilunar valves </a:t>
            </a:r>
          </a:p>
          <a:p>
            <a:pPr marL="342900" indent="-342900">
              <a:buAutoNum type="alphaLcPeriod"/>
            </a:pPr>
            <a:r>
              <a:rPr lang="en-GB" sz="2800" dirty="0"/>
              <a:t>The </a:t>
            </a:r>
            <a:r>
              <a:rPr lang="en-GB" sz="2800" dirty="0" err="1"/>
              <a:t>trilunar</a:t>
            </a:r>
            <a:r>
              <a:rPr lang="en-GB" sz="2800" dirty="0"/>
              <a:t> valves </a:t>
            </a:r>
          </a:p>
          <a:p>
            <a:pPr marL="342900" indent="-342900">
              <a:buAutoNum type="alphaLcPeriod"/>
            </a:pPr>
            <a:r>
              <a:rPr lang="en-GB" sz="2800" dirty="0"/>
              <a:t>The atrioventricular valves </a:t>
            </a:r>
          </a:p>
        </p:txBody>
      </p:sp>
    </p:spTree>
    <p:extLst>
      <p:ext uri="{BB962C8B-B14F-4D97-AF65-F5344CB8AC3E}">
        <p14:creationId xmlns:p14="http://schemas.microsoft.com/office/powerpoint/2010/main" val="2040806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6AB4F-21C9-4BCF-A294-8A8283CCD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99377"/>
            <a:ext cx="8229600" cy="1143000"/>
          </a:xfrm>
        </p:spPr>
        <p:txBody>
          <a:bodyPr/>
          <a:lstStyle/>
          <a:p>
            <a:r>
              <a:rPr lang="en-GB" dirty="0"/>
              <a:t>Anatomy: Pericardium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DCEAA7-52CD-448F-8E29-CF9C7B89F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5321" y="1334620"/>
            <a:ext cx="5104598" cy="5424003"/>
          </a:xfrm>
        </p:spPr>
        <p:txBody>
          <a:bodyPr>
            <a:normAutofit/>
          </a:bodyPr>
          <a:lstStyle/>
          <a:p>
            <a:pPr fontAlgn="ctr"/>
            <a:r>
              <a:rPr lang="en-GB" sz="1800" b="1" dirty="0"/>
              <a:t>Pericardium; </a:t>
            </a:r>
            <a:r>
              <a:rPr lang="en-GB" sz="1800" dirty="0"/>
              <a:t>fibrous and serous</a:t>
            </a:r>
          </a:p>
          <a:p>
            <a:pPr lvl="1" fontAlgn="ctr"/>
            <a:r>
              <a:rPr lang="en-GB" sz="1800" dirty="0"/>
              <a:t>Serous divided into outer parietal and internal visceral (= epicardium)</a:t>
            </a:r>
          </a:p>
          <a:p>
            <a:pPr lvl="1" fontAlgn="ctr"/>
            <a:r>
              <a:rPr lang="en-GB" sz="1800" dirty="0"/>
              <a:t>Fist into balloon = 2 layers and pericardial reflections</a:t>
            </a:r>
          </a:p>
          <a:p>
            <a:pPr fontAlgn="ctr"/>
            <a:r>
              <a:rPr lang="en-GB" sz="1800" b="1" dirty="0"/>
              <a:t>Pericardial space/ cavity; </a:t>
            </a:r>
            <a:r>
              <a:rPr lang="en-GB" sz="1800" i="1" u="sng" dirty="0"/>
              <a:t>potential</a:t>
            </a:r>
            <a:r>
              <a:rPr lang="en-GB" sz="1800" dirty="0"/>
              <a:t> space</a:t>
            </a:r>
          </a:p>
          <a:p>
            <a:pPr lvl="1" fontAlgn="ctr"/>
            <a:r>
              <a:rPr lang="en-GB" sz="1600" dirty="0"/>
              <a:t>Contains approx. 10ml serous fluid</a:t>
            </a:r>
          </a:p>
          <a:p>
            <a:pPr fontAlgn="ctr"/>
            <a:r>
              <a:rPr lang="en-GB" sz="1800" b="1" dirty="0"/>
              <a:t>Pleural reflection; </a:t>
            </a:r>
            <a:r>
              <a:rPr lang="en-GB" sz="1800" dirty="0"/>
              <a:t>allows drainage of pericardial fluid from left of xiphisternum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AF6FB7-1776-4F02-A631-D9300E79AC02}"/>
              </a:ext>
            </a:extLst>
          </p:cNvPr>
          <p:cNvSpPr txBox="1"/>
          <p:nvPr/>
        </p:nvSpPr>
        <p:spPr>
          <a:xfrm>
            <a:off x="6778534" y="2085762"/>
            <a:ext cx="36286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srgbClr val="FF0000"/>
                </a:solidFill>
              </a:rPr>
              <a:t>Visceral layers ALWAYS covers organs and parietal lines the walls of the body cavity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8613025-2BA7-4939-962B-26A59CA32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631" y="4661796"/>
            <a:ext cx="4275978" cy="209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ile:Cardiac tamponade.webm - Wikimedia Commons">
            <a:extLst>
              <a:ext uri="{FF2B5EF4-FFF2-40B4-BE49-F238E27FC236}">
                <a16:creationId xmlns:a16="http://schemas.microsoft.com/office/drawing/2014/main" id="{8451164A-937D-462D-A93A-B8B9226A38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4" t="6792" r="13933" b="5717"/>
          <a:stretch/>
        </p:blipFill>
        <p:spPr bwMode="auto">
          <a:xfrm>
            <a:off x="6287354" y="3009092"/>
            <a:ext cx="4611030" cy="332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hape 108">
            <a:extLst>
              <a:ext uri="{FF2B5EF4-FFF2-40B4-BE49-F238E27FC236}">
                <a16:creationId xmlns:a16="http://schemas.microsoft.com/office/drawing/2014/main" id="{1A68576F-B833-0641-C4A5-23E00568C230}"/>
              </a:ext>
            </a:extLst>
          </p:cNvPr>
          <p:cNvSpPr txBox="1"/>
          <p:nvPr/>
        </p:nvSpPr>
        <p:spPr>
          <a:xfrm>
            <a:off x="368709" y="99377"/>
            <a:ext cx="11031793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chemeClr val="dk1"/>
              </a:buClr>
            </a:pPr>
            <a:r>
              <a:rPr lang="en-GB" sz="4800" dirty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Anatomy: Pericardium </a:t>
            </a:r>
            <a:endParaRPr sz="4800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585519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08">
            <a:extLst>
              <a:ext uri="{FF2B5EF4-FFF2-40B4-BE49-F238E27FC236}">
                <a16:creationId xmlns:a16="http://schemas.microsoft.com/office/drawing/2014/main" id="{28B22749-5FA7-40D7-CA45-84A837379607}"/>
              </a:ext>
            </a:extLst>
          </p:cNvPr>
          <p:cNvSpPr txBox="1"/>
          <p:nvPr/>
        </p:nvSpPr>
        <p:spPr>
          <a:xfrm>
            <a:off x="171491" y="259443"/>
            <a:ext cx="11718387" cy="1366158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en-GB" sz="3600" dirty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1- The heart sounds are described as “</a:t>
            </a:r>
            <a:r>
              <a:rPr lang="en-GB" sz="3600" dirty="0" err="1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lub</a:t>
            </a:r>
            <a:r>
              <a:rPr lang="en-GB" sz="3600" dirty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-dub”. The closure of which valves correspond to the “dub”?  </a:t>
            </a:r>
            <a:endParaRPr sz="3600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7FBBD8-BF03-BB2C-FDC0-B83197FDEEDE}"/>
              </a:ext>
            </a:extLst>
          </p:cNvPr>
          <p:cNvSpPr txBox="1"/>
          <p:nvPr/>
        </p:nvSpPr>
        <p:spPr>
          <a:xfrm>
            <a:off x="2950028" y="3247962"/>
            <a:ext cx="61613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dirty="0">
                <a:effectLst/>
              </a:rPr>
              <a:t> 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A04BA6-F291-0684-95FE-D2E06591EE58}"/>
              </a:ext>
            </a:extLst>
          </p:cNvPr>
          <p:cNvSpPr txBox="1"/>
          <p:nvPr/>
        </p:nvSpPr>
        <p:spPr>
          <a:xfrm>
            <a:off x="2950028" y="3247962"/>
            <a:ext cx="61613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dirty="0">
                <a:effectLst/>
              </a:rPr>
              <a:t> 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CC2FA7-D72C-37A2-82FB-3B1EB5E28DB3}"/>
              </a:ext>
            </a:extLst>
          </p:cNvPr>
          <p:cNvSpPr txBox="1"/>
          <p:nvPr/>
        </p:nvSpPr>
        <p:spPr>
          <a:xfrm>
            <a:off x="377371" y="2090057"/>
            <a:ext cx="947782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eriod"/>
            </a:pPr>
            <a:r>
              <a:rPr lang="en-GB" sz="2800" dirty="0"/>
              <a:t>The ventricular valves </a:t>
            </a:r>
          </a:p>
          <a:p>
            <a:pPr marL="342900" indent="-342900">
              <a:buAutoNum type="alphaLcPeriod"/>
            </a:pPr>
            <a:r>
              <a:rPr lang="en-GB" sz="2800" dirty="0"/>
              <a:t>The atrial valves </a:t>
            </a:r>
          </a:p>
          <a:p>
            <a:pPr marL="342900" indent="-342900">
              <a:buAutoNum type="alphaLcPeriod"/>
            </a:pPr>
            <a:r>
              <a:rPr lang="en-GB" sz="2800" dirty="0">
                <a:solidFill>
                  <a:srgbClr val="00B050"/>
                </a:solidFill>
              </a:rPr>
              <a:t>The semilunar valves </a:t>
            </a:r>
          </a:p>
          <a:p>
            <a:pPr marL="342900" indent="-342900">
              <a:buAutoNum type="alphaLcPeriod"/>
            </a:pPr>
            <a:r>
              <a:rPr lang="en-GB" sz="2800" dirty="0"/>
              <a:t>The </a:t>
            </a:r>
            <a:r>
              <a:rPr lang="en-GB" sz="2800" dirty="0" err="1"/>
              <a:t>trilunar</a:t>
            </a:r>
            <a:r>
              <a:rPr lang="en-GB" sz="2800" dirty="0"/>
              <a:t> valves </a:t>
            </a:r>
          </a:p>
          <a:p>
            <a:pPr marL="342900" indent="-342900">
              <a:buAutoNum type="alphaLcPeriod"/>
            </a:pPr>
            <a:r>
              <a:rPr lang="en-GB" sz="2800" dirty="0"/>
              <a:t>The atrioventricular valves </a:t>
            </a:r>
          </a:p>
        </p:txBody>
      </p:sp>
    </p:spTree>
    <p:extLst>
      <p:ext uri="{BB962C8B-B14F-4D97-AF65-F5344CB8AC3E}">
        <p14:creationId xmlns:p14="http://schemas.microsoft.com/office/powerpoint/2010/main" val="178120635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08">
            <a:extLst>
              <a:ext uri="{FF2B5EF4-FFF2-40B4-BE49-F238E27FC236}">
                <a16:creationId xmlns:a16="http://schemas.microsoft.com/office/drawing/2014/main" id="{28B22749-5FA7-40D7-CA45-84A837379607}"/>
              </a:ext>
            </a:extLst>
          </p:cNvPr>
          <p:cNvSpPr txBox="1"/>
          <p:nvPr/>
        </p:nvSpPr>
        <p:spPr>
          <a:xfrm>
            <a:off x="171491" y="259443"/>
            <a:ext cx="11718387" cy="1366158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en-GB" sz="3600" dirty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2- Which coronary artery is often known as the “widow-maker”?  </a:t>
            </a:r>
            <a:endParaRPr sz="3600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7FBBD8-BF03-BB2C-FDC0-B83197FDEEDE}"/>
              </a:ext>
            </a:extLst>
          </p:cNvPr>
          <p:cNvSpPr txBox="1"/>
          <p:nvPr/>
        </p:nvSpPr>
        <p:spPr>
          <a:xfrm>
            <a:off x="2950028" y="3247962"/>
            <a:ext cx="61613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dirty="0">
                <a:effectLst/>
              </a:rPr>
              <a:t> 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A04BA6-F291-0684-95FE-D2E06591EE58}"/>
              </a:ext>
            </a:extLst>
          </p:cNvPr>
          <p:cNvSpPr txBox="1"/>
          <p:nvPr/>
        </p:nvSpPr>
        <p:spPr>
          <a:xfrm>
            <a:off x="2950028" y="3247962"/>
            <a:ext cx="61613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dirty="0">
                <a:effectLst/>
              </a:rPr>
              <a:t> 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CC2FA7-D72C-37A2-82FB-3B1EB5E28DB3}"/>
              </a:ext>
            </a:extLst>
          </p:cNvPr>
          <p:cNvSpPr txBox="1"/>
          <p:nvPr/>
        </p:nvSpPr>
        <p:spPr>
          <a:xfrm>
            <a:off x="377371" y="2090057"/>
            <a:ext cx="947782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eriod"/>
            </a:pPr>
            <a:r>
              <a:rPr lang="en-GB" sz="2800" dirty="0"/>
              <a:t>Left coronary artery </a:t>
            </a:r>
          </a:p>
          <a:p>
            <a:pPr marL="342900" indent="-342900">
              <a:buAutoNum type="alphaLcPeriod"/>
            </a:pPr>
            <a:r>
              <a:rPr lang="en-GB" sz="2800" dirty="0"/>
              <a:t>Right marginal artery </a:t>
            </a:r>
          </a:p>
          <a:p>
            <a:pPr marL="342900" indent="-342900">
              <a:buAutoNum type="alphaLcPeriod"/>
            </a:pPr>
            <a:r>
              <a:rPr lang="en-GB" sz="2800" dirty="0"/>
              <a:t>Left circumflex artery </a:t>
            </a:r>
          </a:p>
          <a:p>
            <a:pPr marL="342900" indent="-342900">
              <a:buAutoNum type="alphaLcPeriod"/>
            </a:pPr>
            <a:r>
              <a:rPr lang="en-GB" sz="2800" dirty="0"/>
              <a:t>Left anterior descending artery </a:t>
            </a:r>
          </a:p>
          <a:p>
            <a:pPr marL="342900" indent="-342900">
              <a:buAutoNum type="alphaLcPeriod"/>
            </a:pPr>
            <a:r>
              <a:rPr lang="en-GB" sz="2800" dirty="0"/>
              <a:t>Right coronary artery </a:t>
            </a:r>
          </a:p>
        </p:txBody>
      </p:sp>
    </p:spTree>
    <p:extLst>
      <p:ext uri="{BB962C8B-B14F-4D97-AF65-F5344CB8AC3E}">
        <p14:creationId xmlns:p14="http://schemas.microsoft.com/office/powerpoint/2010/main" val="274956110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08">
            <a:extLst>
              <a:ext uri="{FF2B5EF4-FFF2-40B4-BE49-F238E27FC236}">
                <a16:creationId xmlns:a16="http://schemas.microsoft.com/office/drawing/2014/main" id="{28B22749-5FA7-40D7-CA45-84A837379607}"/>
              </a:ext>
            </a:extLst>
          </p:cNvPr>
          <p:cNvSpPr txBox="1"/>
          <p:nvPr/>
        </p:nvSpPr>
        <p:spPr>
          <a:xfrm>
            <a:off x="171491" y="259443"/>
            <a:ext cx="11718387" cy="1366158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en-GB" sz="3600" dirty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2- Which coronary artery is often known as the “widow-maker”?  </a:t>
            </a:r>
            <a:endParaRPr sz="3600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7FBBD8-BF03-BB2C-FDC0-B83197FDEEDE}"/>
              </a:ext>
            </a:extLst>
          </p:cNvPr>
          <p:cNvSpPr txBox="1"/>
          <p:nvPr/>
        </p:nvSpPr>
        <p:spPr>
          <a:xfrm>
            <a:off x="2950028" y="3247962"/>
            <a:ext cx="61613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dirty="0">
                <a:effectLst/>
              </a:rPr>
              <a:t> 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A04BA6-F291-0684-95FE-D2E06591EE58}"/>
              </a:ext>
            </a:extLst>
          </p:cNvPr>
          <p:cNvSpPr txBox="1"/>
          <p:nvPr/>
        </p:nvSpPr>
        <p:spPr>
          <a:xfrm>
            <a:off x="2950028" y="3247962"/>
            <a:ext cx="61613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dirty="0">
                <a:effectLst/>
              </a:rPr>
              <a:t> 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CC2FA7-D72C-37A2-82FB-3B1EB5E28DB3}"/>
              </a:ext>
            </a:extLst>
          </p:cNvPr>
          <p:cNvSpPr txBox="1"/>
          <p:nvPr/>
        </p:nvSpPr>
        <p:spPr>
          <a:xfrm>
            <a:off x="304800" y="1915886"/>
            <a:ext cx="947782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eriod"/>
            </a:pPr>
            <a:r>
              <a:rPr lang="en-GB" sz="2800" dirty="0"/>
              <a:t>Left coronary artery </a:t>
            </a:r>
          </a:p>
          <a:p>
            <a:pPr marL="342900" indent="-342900">
              <a:buAutoNum type="alphaLcPeriod"/>
            </a:pPr>
            <a:r>
              <a:rPr lang="en-GB" sz="2800" dirty="0"/>
              <a:t>Right marginal artery </a:t>
            </a:r>
          </a:p>
          <a:p>
            <a:pPr marL="342900" indent="-342900">
              <a:buAutoNum type="alphaLcPeriod"/>
            </a:pPr>
            <a:r>
              <a:rPr lang="en-GB" sz="2800" dirty="0"/>
              <a:t>Left circumflex artery </a:t>
            </a:r>
          </a:p>
          <a:p>
            <a:pPr marL="342900" indent="-342900">
              <a:buAutoNum type="alphaLcPeriod"/>
            </a:pPr>
            <a:r>
              <a:rPr lang="en-GB" sz="2800" dirty="0">
                <a:solidFill>
                  <a:srgbClr val="00B050"/>
                </a:solidFill>
              </a:rPr>
              <a:t>Left anterior descending artery </a:t>
            </a:r>
          </a:p>
          <a:p>
            <a:pPr marL="342900" indent="-342900">
              <a:buAutoNum type="alphaLcPeriod"/>
            </a:pPr>
            <a:r>
              <a:rPr lang="en-GB" sz="2800" dirty="0"/>
              <a:t>Right coronary artery </a:t>
            </a:r>
          </a:p>
        </p:txBody>
      </p:sp>
    </p:spTree>
    <p:extLst>
      <p:ext uri="{BB962C8B-B14F-4D97-AF65-F5344CB8AC3E}">
        <p14:creationId xmlns:p14="http://schemas.microsoft.com/office/powerpoint/2010/main" val="161023594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08">
            <a:extLst>
              <a:ext uri="{FF2B5EF4-FFF2-40B4-BE49-F238E27FC236}">
                <a16:creationId xmlns:a16="http://schemas.microsoft.com/office/drawing/2014/main" id="{28B22749-5FA7-40D7-CA45-84A837379607}"/>
              </a:ext>
            </a:extLst>
          </p:cNvPr>
          <p:cNvSpPr txBox="1"/>
          <p:nvPr/>
        </p:nvSpPr>
        <p:spPr>
          <a:xfrm>
            <a:off x="171491" y="259443"/>
            <a:ext cx="11718387" cy="1830614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en-GB" sz="3600" dirty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3- During isovolumic contraction of the ventricles, ventricular pressure is lower than aortic pressure. What does this lead to?  </a:t>
            </a:r>
            <a:endParaRPr sz="3600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7FBBD8-BF03-BB2C-FDC0-B83197FDEEDE}"/>
              </a:ext>
            </a:extLst>
          </p:cNvPr>
          <p:cNvSpPr txBox="1"/>
          <p:nvPr/>
        </p:nvSpPr>
        <p:spPr>
          <a:xfrm>
            <a:off x="2950028" y="3247962"/>
            <a:ext cx="61613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dirty="0">
                <a:effectLst/>
              </a:rPr>
              <a:t> 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A04BA6-F291-0684-95FE-D2E06591EE58}"/>
              </a:ext>
            </a:extLst>
          </p:cNvPr>
          <p:cNvSpPr txBox="1"/>
          <p:nvPr/>
        </p:nvSpPr>
        <p:spPr>
          <a:xfrm>
            <a:off x="2950028" y="3247962"/>
            <a:ext cx="61613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dirty="0">
                <a:effectLst/>
              </a:rPr>
              <a:t> 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CC2FA7-D72C-37A2-82FB-3B1EB5E28DB3}"/>
              </a:ext>
            </a:extLst>
          </p:cNvPr>
          <p:cNvSpPr txBox="1"/>
          <p:nvPr/>
        </p:nvSpPr>
        <p:spPr>
          <a:xfrm>
            <a:off x="304800" y="2521175"/>
            <a:ext cx="1078411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eriod"/>
            </a:pPr>
            <a:r>
              <a:rPr lang="en-GB" sz="2800" dirty="0"/>
              <a:t>The ventricles contract and blood is ejected through the aortic valve and pulmonary valve </a:t>
            </a:r>
          </a:p>
          <a:p>
            <a:pPr marL="342900" indent="-342900">
              <a:buAutoNum type="alphaLcPeriod"/>
            </a:pPr>
            <a:r>
              <a:rPr lang="en-GB" sz="2800" dirty="0"/>
              <a:t>The atria contract and blood is ejected through the AV valves and into the ventricles </a:t>
            </a:r>
          </a:p>
          <a:p>
            <a:pPr marL="342900" indent="-342900">
              <a:buAutoNum type="alphaLcPeriod"/>
            </a:pPr>
            <a:r>
              <a:rPr lang="en-GB" sz="2800" dirty="0"/>
              <a:t>The ventricles contract but the valves remain closed so blood is not yet ejected through the semilunar valves </a:t>
            </a:r>
          </a:p>
          <a:p>
            <a:pPr marL="342900" indent="-342900">
              <a:buAutoNum type="alphaLcPeriod"/>
            </a:pPr>
            <a:r>
              <a:rPr lang="en-GB" sz="2800" dirty="0"/>
              <a:t>The ventricles contract </a:t>
            </a:r>
          </a:p>
          <a:p>
            <a:pPr marL="342900" indent="-342900">
              <a:buAutoNum type="alphaLcPeriod"/>
            </a:pPr>
            <a:r>
              <a:rPr lang="en-GB" sz="2800" dirty="0"/>
              <a:t>The atria relax </a:t>
            </a:r>
          </a:p>
        </p:txBody>
      </p:sp>
    </p:spTree>
    <p:extLst>
      <p:ext uri="{BB962C8B-B14F-4D97-AF65-F5344CB8AC3E}">
        <p14:creationId xmlns:p14="http://schemas.microsoft.com/office/powerpoint/2010/main" val="248509123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08">
            <a:extLst>
              <a:ext uri="{FF2B5EF4-FFF2-40B4-BE49-F238E27FC236}">
                <a16:creationId xmlns:a16="http://schemas.microsoft.com/office/drawing/2014/main" id="{28B22749-5FA7-40D7-CA45-84A837379607}"/>
              </a:ext>
            </a:extLst>
          </p:cNvPr>
          <p:cNvSpPr txBox="1"/>
          <p:nvPr/>
        </p:nvSpPr>
        <p:spPr>
          <a:xfrm>
            <a:off x="171491" y="259443"/>
            <a:ext cx="11718387" cy="1830614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en-GB" sz="3600" dirty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3- During isovolumic contraction of the ventricles, ventricular pressure is lower than aortic pressure. What does this lead to?  </a:t>
            </a:r>
            <a:endParaRPr sz="3600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7FBBD8-BF03-BB2C-FDC0-B83197FDEEDE}"/>
              </a:ext>
            </a:extLst>
          </p:cNvPr>
          <p:cNvSpPr txBox="1"/>
          <p:nvPr/>
        </p:nvSpPr>
        <p:spPr>
          <a:xfrm>
            <a:off x="2950028" y="3247962"/>
            <a:ext cx="61613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dirty="0">
                <a:effectLst/>
              </a:rPr>
              <a:t> 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A04BA6-F291-0684-95FE-D2E06591EE58}"/>
              </a:ext>
            </a:extLst>
          </p:cNvPr>
          <p:cNvSpPr txBox="1"/>
          <p:nvPr/>
        </p:nvSpPr>
        <p:spPr>
          <a:xfrm>
            <a:off x="2950028" y="3247962"/>
            <a:ext cx="61613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dirty="0">
                <a:effectLst/>
              </a:rPr>
              <a:t> 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CC2FA7-D72C-37A2-82FB-3B1EB5E28DB3}"/>
              </a:ext>
            </a:extLst>
          </p:cNvPr>
          <p:cNvSpPr txBox="1"/>
          <p:nvPr/>
        </p:nvSpPr>
        <p:spPr>
          <a:xfrm>
            <a:off x="304800" y="2521175"/>
            <a:ext cx="1078411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eriod"/>
            </a:pPr>
            <a:r>
              <a:rPr lang="en-GB" sz="2800" dirty="0"/>
              <a:t>The ventricles contract and blood is ejected through the aortic valve and pulmonary valve </a:t>
            </a:r>
          </a:p>
          <a:p>
            <a:pPr marL="342900" indent="-342900">
              <a:buAutoNum type="alphaLcPeriod"/>
            </a:pPr>
            <a:r>
              <a:rPr lang="en-GB" sz="2800" dirty="0"/>
              <a:t>The atria contract and blood is ejected through the AV valves and into the ventricles </a:t>
            </a:r>
          </a:p>
          <a:p>
            <a:pPr marL="342900" indent="-342900">
              <a:buAutoNum type="alphaLcPeriod"/>
            </a:pPr>
            <a:r>
              <a:rPr lang="en-GB" sz="2800" dirty="0">
                <a:solidFill>
                  <a:srgbClr val="00B050"/>
                </a:solidFill>
              </a:rPr>
              <a:t>The ventricles contract but the valves remain closed so blood is not yet ejected through the semilunar valves </a:t>
            </a:r>
          </a:p>
          <a:p>
            <a:pPr marL="342900" indent="-342900">
              <a:buAutoNum type="alphaLcPeriod"/>
            </a:pPr>
            <a:r>
              <a:rPr lang="en-GB" sz="2800" dirty="0"/>
              <a:t>The ventricles contract </a:t>
            </a:r>
          </a:p>
          <a:p>
            <a:pPr marL="342900" indent="-342900">
              <a:buAutoNum type="alphaLcPeriod"/>
            </a:pPr>
            <a:r>
              <a:rPr lang="en-GB" sz="2800" dirty="0"/>
              <a:t>The atria relax </a:t>
            </a:r>
          </a:p>
        </p:txBody>
      </p:sp>
    </p:spTree>
    <p:extLst>
      <p:ext uri="{BB962C8B-B14F-4D97-AF65-F5344CB8AC3E}">
        <p14:creationId xmlns:p14="http://schemas.microsoft.com/office/powerpoint/2010/main" val="172064731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08">
            <a:extLst>
              <a:ext uri="{FF2B5EF4-FFF2-40B4-BE49-F238E27FC236}">
                <a16:creationId xmlns:a16="http://schemas.microsoft.com/office/drawing/2014/main" id="{28B22749-5FA7-40D7-CA45-84A837379607}"/>
              </a:ext>
            </a:extLst>
          </p:cNvPr>
          <p:cNvSpPr txBox="1"/>
          <p:nvPr/>
        </p:nvSpPr>
        <p:spPr>
          <a:xfrm>
            <a:off x="171491" y="259443"/>
            <a:ext cx="11718387" cy="2261732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en-GB" sz="3600" dirty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4- A medical student collapses during the ward round and on observations she has a slow heart of 47 bpm, and a blood pressure reading of 72/33 mm/Hg. What is the cause of her fall? ?  </a:t>
            </a:r>
            <a:endParaRPr sz="3600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7FBBD8-BF03-BB2C-FDC0-B83197FDEEDE}"/>
              </a:ext>
            </a:extLst>
          </p:cNvPr>
          <p:cNvSpPr txBox="1"/>
          <p:nvPr/>
        </p:nvSpPr>
        <p:spPr>
          <a:xfrm>
            <a:off x="2950028" y="3247962"/>
            <a:ext cx="61613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dirty="0">
                <a:effectLst/>
              </a:rPr>
              <a:t> 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A04BA6-F291-0684-95FE-D2E06591EE58}"/>
              </a:ext>
            </a:extLst>
          </p:cNvPr>
          <p:cNvSpPr txBox="1"/>
          <p:nvPr/>
        </p:nvSpPr>
        <p:spPr>
          <a:xfrm>
            <a:off x="2950028" y="3247962"/>
            <a:ext cx="61613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dirty="0">
                <a:effectLst/>
              </a:rPr>
              <a:t> 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CC2FA7-D72C-37A2-82FB-3B1EB5E28DB3}"/>
              </a:ext>
            </a:extLst>
          </p:cNvPr>
          <p:cNvSpPr txBox="1"/>
          <p:nvPr/>
        </p:nvSpPr>
        <p:spPr>
          <a:xfrm>
            <a:off x="333829" y="3000146"/>
            <a:ext cx="1078411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eriod"/>
            </a:pPr>
            <a:r>
              <a:rPr lang="en-GB" sz="2800" dirty="0"/>
              <a:t>Blood loss from a head injury sustained during the fall </a:t>
            </a:r>
          </a:p>
          <a:p>
            <a:pPr marL="342900" indent="-342900">
              <a:buAutoNum type="alphaLcPeriod"/>
            </a:pPr>
            <a:r>
              <a:rPr lang="en-GB" sz="2800" dirty="0"/>
              <a:t>Severe heart failure </a:t>
            </a:r>
          </a:p>
          <a:p>
            <a:pPr marL="342900" indent="-342900">
              <a:buAutoNum type="alphaLcPeriod"/>
            </a:pPr>
            <a:r>
              <a:rPr lang="en-GB" sz="2800" dirty="0"/>
              <a:t>Excessive sympathetic stimulation </a:t>
            </a:r>
          </a:p>
          <a:p>
            <a:pPr marL="342900" indent="-342900">
              <a:buAutoNum type="alphaLcPeriod"/>
            </a:pPr>
            <a:r>
              <a:rPr lang="en-GB" sz="2800" dirty="0"/>
              <a:t>Increase preload </a:t>
            </a:r>
          </a:p>
          <a:p>
            <a:pPr marL="342900" indent="-342900">
              <a:buAutoNum type="alphaLcPeriod"/>
            </a:pPr>
            <a:r>
              <a:rPr lang="en-GB" sz="2800" dirty="0"/>
              <a:t>Excessive parasympathetic stimulation </a:t>
            </a:r>
          </a:p>
        </p:txBody>
      </p:sp>
    </p:spTree>
    <p:extLst>
      <p:ext uri="{BB962C8B-B14F-4D97-AF65-F5344CB8AC3E}">
        <p14:creationId xmlns:p14="http://schemas.microsoft.com/office/powerpoint/2010/main" val="233780083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08">
            <a:extLst>
              <a:ext uri="{FF2B5EF4-FFF2-40B4-BE49-F238E27FC236}">
                <a16:creationId xmlns:a16="http://schemas.microsoft.com/office/drawing/2014/main" id="{28B22749-5FA7-40D7-CA45-84A837379607}"/>
              </a:ext>
            </a:extLst>
          </p:cNvPr>
          <p:cNvSpPr txBox="1"/>
          <p:nvPr/>
        </p:nvSpPr>
        <p:spPr>
          <a:xfrm>
            <a:off x="171491" y="259443"/>
            <a:ext cx="11718387" cy="2261732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en-GB" sz="3600" dirty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4- A medical student collapses during the ward round and on observations she has a slow heart of 47 bpm, and a blood pressure reading of 72/33 mm/Hg. What is the cause of her fall? ?  </a:t>
            </a:r>
            <a:endParaRPr sz="3600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7FBBD8-BF03-BB2C-FDC0-B83197FDEEDE}"/>
              </a:ext>
            </a:extLst>
          </p:cNvPr>
          <p:cNvSpPr txBox="1"/>
          <p:nvPr/>
        </p:nvSpPr>
        <p:spPr>
          <a:xfrm>
            <a:off x="2950028" y="3247962"/>
            <a:ext cx="61613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dirty="0">
                <a:effectLst/>
              </a:rPr>
              <a:t> 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A04BA6-F291-0684-95FE-D2E06591EE58}"/>
              </a:ext>
            </a:extLst>
          </p:cNvPr>
          <p:cNvSpPr txBox="1"/>
          <p:nvPr/>
        </p:nvSpPr>
        <p:spPr>
          <a:xfrm>
            <a:off x="2950028" y="3247962"/>
            <a:ext cx="61613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dirty="0">
                <a:effectLst/>
              </a:rPr>
              <a:t> 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CC2FA7-D72C-37A2-82FB-3B1EB5E28DB3}"/>
              </a:ext>
            </a:extLst>
          </p:cNvPr>
          <p:cNvSpPr txBox="1"/>
          <p:nvPr/>
        </p:nvSpPr>
        <p:spPr>
          <a:xfrm>
            <a:off x="333829" y="3000146"/>
            <a:ext cx="1078411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eriod"/>
            </a:pPr>
            <a:r>
              <a:rPr lang="en-GB" sz="2800" dirty="0"/>
              <a:t>Blood loss from a head injury sustained during the fall </a:t>
            </a:r>
          </a:p>
          <a:p>
            <a:pPr marL="342900" indent="-342900">
              <a:buAutoNum type="alphaLcPeriod"/>
            </a:pPr>
            <a:r>
              <a:rPr lang="en-GB" sz="2800" dirty="0"/>
              <a:t>Severe heart failure </a:t>
            </a:r>
          </a:p>
          <a:p>
            <a:pPr marL="342900" indent="-342900">
              <a:buAutoNum type="alphaLcPeriod"/>
            </a:pPr>
            <a:r>
              <a:rPr lang="en-GB" sz="2800" dirty="0"/>
              <a:t>Excessive sympathetic stimulation </a:t>
            </a:r>
          </a:p>
          <a:p>
            <a:pPr marL="342900" indent="-342900">
              <a:buAutoNum type="alphaLcPeriod"/>
            </a:pPr>
            <a:r>
              <a:rPr lang="en-GB" sz="2800" dirty="0"/>
              <a:t>Increase preload </a:t>
            </a:r>
          </a:p>
          <a:p>
            <a:pPr marL="342900" indent="-342900">
              <a:buAutoNum type="alphaLcPeriod"/>
            </a:pPr>
            <a:r>
              <a:rPr lang="en-GB" sz="2800" dirty="0">
                <a:solidFill>
                  <a:srgbClr val="00B050"/>
                </a:solidFill>
              </a:rPr>
              <a:t>Excessive parasympathetic stimulation </a:t>
            </a:r>
          </a:p>
        </p:txBody>
      </p:sp>
    </p:spTree>
    <p:extLst>
      <p:ext uri="{BB962C8B-B14F-4D97-AF65-F5344CB8AC3E}">
        <p14:creationId xmlns:p14="http://schemas.microsoft.com/office/powerpoint/2010/main" val="418222290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08">
            <a:extLst>
              <a:ext uri="{FF2B5EF4-FFF2-40B4-BE49-F238E27FC236}">
                <a16:creationId xmlns:a16="http://schemas.microsoft.com/office/drawing/2014/main" id="{28B22749-5FA7-40D7-CA45-84A837379607}"/>
              </a:ext>
            </a:extLst>
          </p:cNvPr>
          <p:cNvSpPr txBox="1"/>
          <p:nvPr/>
        </p:nvSpPr>
        <p:spPr>
          <a:xfrm>
            <a:off x="236806" y="2857500"/>
            <a:ext cx="11718387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en-GB" sz="6000" dirty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Questions: Spotter-style questions   </a:t>
            </a:r>
            <a:endParaRPr sz="6000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7FBBD8-BF03-BB2C-FDC0-B83197FDEEDE}"/>
              </a:ext>
            </a:extLst>
          </p:cNvPr>
          <p:cNvSpPr txBox="1"/>
          <p:nvPr/>
        </p:nvSpPr>
        <p:spPr>
          <a:xfrm>
            <a:off x="2950028" y="3247962"/>
            <a:ext cx="61613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dirty="0">
                <a:effectLst/>
              </a:rPr>
              <a:t> 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A04BA6-F291-0684-95FE-D2E06591EE58}"/>
              </a:ext>
            </a:extLst>
          </p:cNvPr>
          <p:cNvSpPr txBox="1"/>
          <p:nvPr/>
        </p:nvSpPr>
        <p:spPr>
          <a:xfrm>
            <a:off x="2950028" y="3247962"/>
            <a:ext cx="61613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dirty="0">
                <a:effectLst/>
              </a:rPr>
              <a:t> 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977455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08">
            <a:extLst>
              <a:ext uri="{FF2B5EF4-FFF2-40B4-BE49-F238E27FC236}">
                <a16:creationId xmlns:a16="http://schemas.microsoft.com/office/drawing/2014/main" id="{28B22749-5FA7-40D7-CA45-84A837379607}"/>
              </a:ext>
            </a:extLst>
          </p:cNvPr>
          <p:cNvSpPr txBox="1"/>
          <p:nvPr/>
        </p:nvSpPr>
        <p:spPr>
          <a:xfrm>
            <a:off x="236806" y="361043"/>
            <a:ext cx="11718387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en-GB" sz="4800" dirty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What structures are 1,2,3?  </a:t>
            </a:r>
            <a:endParaRPr sz="4800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7FBBD8-BF03-BB2C-FDC0-B83197FDEEDE}"/>
              </a:ext>
            </a:extLst>
          </p:cNvPr>
          <p:cNvSpPr txBox="1"/>
          <p:nvPr/>
        </p:nvSpPr>
        <p:spPr>
          <a:xfrm>
            <a:off x="2950028" y="3291505"/>
            <a:ext cx="61613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dirty="0">
                <a:effectLst/>
              </a:rPr>
              <a:t> 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A04BA6-F291-0684-95FE-D2E06591EE58}"/>
              </a:ext>
            </a:extLst>
          </p:cNvPr>
          <p:cNvSpPr txBox="1"/>
          <p:nvPr/>
        </p:nvSpPr>
        <p:spPr>
          <a:xfrm>
            <a:off x="2950028" y="3287876"/>
            <a:ext cx="61613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dirty="0">
                <a:effectLst/>
              </a:rPr>
              <a:t> </a:t>
            </a:r>
            <a:endParaRPr lang="en-GB" dirty="0"/>
          </a:p>
        </p:txBody>
      </p:sp>
      <p:sp>
        <p:nvSpPr>
          <p:cNvPr id="2" name="AutoShape 2" descr="Balanced coronary dominance. Posterior view of the heart. RCA: Right... |  Download Scientific Diagram">
            <a:extLst>
              <a:ext uri="{FF2B5EF4-FFF2-40B4-BE49-F238E27FC236}">
                <a16:creationId xmlns:a16="http://schemas.microsoft.com/office/drawing/2014/main" id="{8FDE9B07-DCF9-9C84-495C-1AEF87C1BDD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831771" y="3276599"/>
            <a:ext cx="2416629" cy="2416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4" descr="Balanced coronary dominance. Posterior view of the heart. RCA: Right... |  Download Scientific Diagram">
            <a:extLst>
              <a:ext uri="{FF2B5EF4-FFF2-40B4-BE49-F238E27FC236}">
                <a16:creationId xmlns:a16="http://schemas.microsoft.com/office/drawing/2014/main" id="{D07ABFC0-9C48-4F6E-255F-798AFE4E386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22057" y="3276599"/>
            <a:ext cx="2126343" cy="212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5ECE73-2887-5505-402E-D2C955974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8686" y="1929492"/>
            <a:ext cx="4004127" cy="491113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52CDCF2-CE84-8AA0-3AF7-FF2E56326CFD}"/>
              </a:ext>
            </a:extLst>
          </p:cNvPr>
          <p:cNvSpPr/>
          <p:nvPr/>
        </p:nvSpPr>
        <p:spPr>
          <a:xfrm>
            <a:off x="6720568" y="3599764"/>
            <a:ext cx="409575" cy="188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99CF7B-708B-920A-BBA9-F2C0B0993646}"/>
              </a:ext>
            </a:extLst>
          </p:cNvPr>
          <p:cNvSpPr/>
          <p:nvPr/>
        </p:nvSpPr>
        <p:spPr>
          <a:xfrm>
            <a:off x="9522732" y="2953433"/>
            <a:ext cx="514350" cy="2952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B1E9C5-54DF-E20B-EC05-42CCFBA24E6E}"/>
              </a:ext>
            </a:extLst>
          </p:cNvPr>
          <p:cNvSpPr/>
          <p:nvPr/>
        </p:nvSpPr>
        <p:spPr>
          <a:xfrm>
            <a:off x="8792934" y="4171295"/>
            <a:ext cx="318408" cy="238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B70CA8-4DDA-834E-4244-525FCB7738AC}"/>
              </a:ext>
            </a:extLst>
          </p:cNvPr>
          <p:cNvSpPr txBox="1"/>
          <p:nvPr/>
        </p:nvSpPr>
        <p:spPr>
          <a:xfrm>
            <a:off x="986971" y="2953433"/>
            <a:ext cx="3135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Hint: this is the posterior surface of the heart </a:t>
            </a:r>
          </a:p>
        </p:txBody>
      </p:sp>
    </p:spTree>
    <p:extLst>
      <p:ext uri="{BB962C8B-B14F-4D97-AF65-F5344CB8AC3E}">
        <p14:creationId xmlns:p14="http://schemas.microsoft.com/office/powerpoint/2010/main" val="220050894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423902-A7C2-7E24-7AE3-62A61DA9A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343" y="1349828"/>
            <a:ext cx="4786539" cy="5145314"/>
          </a:xfrm>
          <a:prstGeom prst="rect">
            <a:avLst/>
          </a:prstGeom>
        </p:spPr>
      </p:pic>
      <p:sp>
        <p:nvSpPr>
          <p:cNvPr id="4" name="Shape 108">
            <a:extLst>
              <a:ext uri="{FF2B5EF4-FFF2-40B4-BE49-F238E27FC236}">
                <a16:creationId xmlns:a16="http://schemas.microsoft.com/office/drawing/2014/main" id="{2C1D341F-A8A4-DA36-FC53-63F2B235468E}"/>
              </a:ext>
            </a:extLst>
          </p:cNvPr>
          <p:cNvSpPr txBox="1"/>
          <p:nvPr/>
        </p:nvSpPr>
        <p:spPr>
          <a:xfrm>
            <a:off x="236806" y="114545"/>
            <a:ext cx="11718387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en-GB" sz="4800" dirty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What structures are 1,2,3?  </a:t>
            </a:r>
            <a:endParaRPr sz="4800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66882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/>
          <p:nvPr/>
        </p:nvSpPr>
        <p:spPr>
          <a:xfrm>
            <a:off x="2711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</a:p>
        </p:txBody>
      </p:sp>
      <p:sp>
        <p:nvSpPr>
          <p:cNvPr id="108" name="Shape 108"/>
          <p:cNvSpPr txBox="1"/>
          <p:nvPr/>
        </p:nvSpPr>
        <p:spPr>
          <a:xfrm>
            <a:off x="323557" y="225644"/>
            <a:ext cx="11394831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" name="Shape 10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8387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73612" y="477859"/>
            <a:ext cx="5305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Didot" charset="0"/>
                <a:ea typeface="Didot" charset="0"/>
                <a:cs typeface="Didot" charset="0"/>
              </a:rPr>
              <a:t>Anatomy: Interior Heart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8F3DD6-C800-483F-97E4-F6E7CE07FC45}"/>
              </a:ext>
            </a:extLst>
          </p:cNvPr>
          <p:cNvSpPr/>
          <p:nvPr/>
        </p:nvSpPr>
        <p:spPr>
          <a:xfrm>
            <a:off x="323557" y="1565575"/>
            <a:ext cx="3848426" cy="4467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Epicardium -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Adipose tissue, vessels &amp; nerves underlying the pericardium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Myocardium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– thickest layer that contracts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Endocardium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– inner layer of the heart, made of endothelial cells</a:t>
            </a:r>
          </a:p>
        </p:txBody>
      </p:sp>
      <p:pic>
        <p:nvPicPr>
          <p:cNvPr id="1030" name="Picture 6" descr="Heart Anatomy | Anatomy and Physiology I">
            <a:extLst>
              <a:ext uri="{FF2B5EF4-FFF2-40B4-BE49-F238E27FC236}">
                <a16:creationId xmlns:a16="http://schemas.microsoft.com/office/drawing/2014/main" id="{1870961E-9ACB-4B5D-BDF7-AA46D3F8F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646" y="1604777"/>
            <a:ext cx="6429349" cy="446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07416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E5BFA83-8F50-7445-4E3E-63A9C7179015}"/>
              </a:ext>
            </a:extLst>
          </p:cNvPr>
          <p:cNvSpPr txBox="1"/>
          <p:nvPr/>
        </p:nvSpPr>
        <p:spPr>
          <a:xfrm>
            <a:off x="3048000" y="324796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dirty="0">
                <a:effectLst/>
              </a:rPr>
              <a:t> 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1BB605-42D0-F2C3-8306-E5B1F3FAEC70}"/>
              </a:ext>
            </a:extLst>
          </p:cNvPr>
          <p:cNvSpPr txBox="1"/>
          <p:nvPr/>
        </p:nvSpPr>
        <p:spPr>
          <a:xfrm>
            <a:off x="3048000" y="324796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dirty="0">
                <a:effectLst/>
              </a:rPr>
              <a:t> 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7C86CF-3F53-9F0B-7B03-5F256E23179E}"/>
              </a:ext>
            </a:extLst>
          </p:cNvPr>
          <p:cNvSpPr txBox="1"/>
          <p:nvPr/>
        </p:nvSpPr>
        <p:spPr>
          <a:xfrm>
            <a:off x="3048000" y="324796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dirty="0">
                <a:effectLst/>
              </a:rPr>
              <a:t> 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7E5302-00A6-FFF5-0776-F9A7790FA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5824" y="1880199"/>
            <a:ext cx="4556351" cy="4761901"/>
          </a:xfrm>
          <a:prstGeom prst="rect">
            <a:avLst/>
          </a:prstGeom>
        </p:spPr>
      </p:pic>
      <p:sp>
        <p:nvSpPr>
          <p:cNvPr id="10" name="Shape 108">
            <a:extLst>
              <a:ext uri="{FF2B5EF4-FFF2-40B4-BE49-F238E27FC236}">
                <a16:creationId xmlns:a16="http://schemas.microsoft.com/office/drawing/2014/main" id="{DE4E4DD8-1166-863B-7C76-8DA7FEE4220F}"/>
              </a:ext>
            </a:extLst>
          </p:cNvPr>
          <p:cNvSpPr txBox="1"/>
          <p:nvPr/>
        </p:nvSpPr>
        <p:spPr>
          <a:xfrm>
            <a:off x="236806" y="215900"/>
            <a:ext cx="11718387" cy="1496786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en-GB" sz="4800" dirty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 this X-ray what structure is the arrow pointing at?   </a:t>
            </a:r>
            <a:endParaRPr sz="4800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169111-7C12-3D4D-DCA9-27A2DB75778D}"/>
              </a:ext>
            </a:extLst>
          </p:cNvPr>
          <p:cNvSpPr txBox="1"/>
          <p:nvPr/>
        </p:nvSpPr>
        <p:spPr>
          <a:xfrm>
            <a:off x="478970" y="2279606"/>
            <a:ext cx="56170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eriod"/>
            </a:pPr>
            <a:r>
              <a:rPr lang="en-GB" sz="2400" dirty="0"/>
              <a:t>Right atrium </a:t>
            </a:r>
          </a:p>
          <a:p>
            <a:pPr marL="342900" indent="-342900">
              <a:buAutoNum type="alphaLcPeriod"/>
            </a:pPr>
            <a:r>
              <a:rPr lang="en-GB" sz="2400" dirty="0"/>
              <a:t>Right ventricle </a:t>
            </a:r>
          </a:p>
          <a:p>
            <a:pPr marL="342900" indent="-342900">
              <a:buAutoNum type="alphaLcPeriod"/>
            </a:pPr>
            <a:r>
              <a:rPr lang="en-GB" sz="2400" dirty="0"/>
              <a:t>Aortic arch </a:t>
            </a:r>
          </a:p>
          <a:p>
            <a:pPr marL="342900" indent="-342900">
              <a:buAutoNum type="alphaLcPeriod"/>
            </a:pPr>
            <a:r>
              <a:rPr lang="en-GB" sz="2400" dirty="0"/>
              <a:t>Left atrium</a:t>
            </a:r>
          </a:p>
          <a:p>
            <a:pPr marL="342900" indent="-342900">
              <a:buAutoNum type="alphaLcPeriod"/>
            </a:pPr>
            <a:r>
              <a:rPr lang="en-GB" sz="2400" dirty="0"/>
              <a:t>Pulmonary trunk </a:t>
            </a:r>
          </a:p>
        </p:txBody>
      </p:sp>
    </p:spTree>
    <p:extLst>
      <p:ext uri="{BB962C8B-B14F-4D97-AF65-F5344CB8AC3E}">
        <p14:creationId xmlns:p14="http://schemas.microsoft.com/office/powerpoint/2010/main" val="106096243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E5BFA83-8F50-7445-4E3E-63A9C7179015}"/>
              </a:ext>
            </a:extLst>
          </p:cNvPr>
          <p:cNvSpPr txBox="1"/>
          <p:nvPr/>
        </p:nvSpPr>
        <p:spPr>
          <a:xfrm>
            <a:off x="3048000" y="324796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dirty="0">
                <a:effectLst/>
              </a:rPr>
              <a:t> 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1BB605-42D0-F2C3-8306-E5B1F3FAEC70}"/>
              </a:ext>
            </a:extLst>
          </p:cNvPr>
          <p:cNvSpPr txBox="1"/>
          <p:nvPr/>
        </p:nvSpPr>
        <p:spPr>
          <a:xfrm>
            <a:off x="3048000" y="324796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dirty="0">
                <a:effectLst/>
              </a:rPr>
              <a:t> 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7C86CF-3F53-9F0B-7B03-5F256E23179E}"/>
              </a:ext>
            </a:extLst>
          </p:cNvPr>
          <p:cNvSpPr txBox="1"/>
          <p:nvPr/>
        </p:nvSpPr>
        <p:spPr>
          <a:xfrm>
            <a:off x="3048000" y="324796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dirty="0">
                <a:effectLst/>
              </a:rPr>
              <a:t> 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7E5302-00A6-FFF5-0776-F9A7790FA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5824" y="1880199"/>
            <a:ext cx="4556351" cy="4761901"/>
          </a:xfrm>
          <a:prstGeom prst="rect">
            <a:avLst/>
          </a:prstGeom>
        </p:spPr>
      </p:pic>
      <p:sp>
        <p:nvSpPr>
          <p:cNvPr id="10" name="Shape 108">
            <a:extLst>
              <a:ext uri="{FF2B5EF4-FFF2-40B4-BE49-F238E27FC236}">
                <a16:creationId xmlns:a16="http://schemas.microsoft.com/office/drawing/2014/main" id="{DE4E4DD8-1166-863B-7C76-8DA7FEE4220F}"/>
              </a:ext>
            </a:extLst>
          </p:cNvPr>
          <p:cNvSpPr txBox="1"/>
          <p:nvPr/>
        </p:nvSpPr>
        <p:spPr>
          <a:xfrm>
            <a:off x="236806" y="215900"/>
            <a:ext cx="11718387" cy="1496786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en-GB" sz="4800" dirty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 this X-ray what structure is the arrow pointing at?   </a:t>
            </a:r>
            <a:endParaRPr sz="4800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169111-7C12-3D4D-DCA9-27A2DB75778D}"/>
              </a:ext>
            </a:extLst>
          </p:cNvPr>
          <p:cNvSpPr txBox="1"/>
          <p:nvPr/>
        </p:nvSpPr>
        <p:spPr>
          <a:xfrm>
            <a:off x="478970" y="2279606"/>
            <a:ext cx="56170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eriod"/>
            </a:pPr>
            <a:r>
              <a:rPr lang="en-GB" sz="2400" dirty="0">
                <a:solidFill>
                  <a:srgbClr val="00B050"/>
                </a:solidFill>
              </a:rPr>
              <a:t>Right atrium </a:t>
            </a:r>
          </a:p>
          <a:p>
            <a:pPr marL="342900" indent="-342900">
              <a:buAutoNum type="alphaLcPeriod"/>
            </a:pPr>
            <a:r>
              <a:rPr lang="en-GB" sz="2400" dirty="0"/>
              <a:t>Right ventricle </a:t>
            </a:r>
          </a:p>
          <a:p>
            <a:pPr marL="342900" indent="-342900">
              <a:buAutoNum type="alphaLcPeriod"/>
            </a:pPr>
            <a:r>
              <a:rPr lang="en-GB" sz="2400" dirty="0"/>
              <a:t>Aortic arch </a:t>
            </a:r>
          </a:p>
          <a:p>
            <a:pPr marL="342900" indent="-342900">
              <a:buAutoNum type="alphaLcPeriod"/>
            </a:pPr>
            <a:r>
              <a:rPr lang="en-GB" sz="2400" dirty="0"/>
              <a:t>Left atrium</a:t>
            </a:r>
          </a:p>
          <a:p>
            <a:pPr marL="342900" indent="-342900">
              <a:buAutoNum type="alphaLcPeriod"/>
            </a:pPr>
            <a:r>
              <a:rPr lang="en-GB" sz="2400" dirty="0"/>
              <a:t>Pulmonary trunk </a:t>
            </a:r>
          </a:p>
        </p:txBody>
      </p:sp>
    </p:spTree>
    <p:extLst>
      <p:ext uri="{BB962C8B-B14F-4D97-AF65-F5344CB8AC3E}">
        <p14:creationId xmlns:p14="http://schemas.microsoft.com/office/powerpoint/2010/main" val="296669457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E5BFA83-8F50-7445-4E3E-63A9C7179015}"/>
              </a:ext>
            </a:extLst>
          </p:cNvPr>
          <p:cNvSpPr txBox="1"/>
          <p:nvPr/>
        </p:nvSpPr>
        <p:spPr>
          <a:xfrm>
            <a:off x="3048000" y="324796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dirty="0">
                <a:effectLst/>
              </a:rPr>
              <a:t> 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1BB605-42D0-F2C3-8306-E5B1F3FAEC70}"/>
              </a:ext>
            </a:extLst>
          </p:cNvPr>
          <p:cNvSpPr txBox="1"/>
          <p:nvPr/>
        </p:nvSpPr>
        <p:spPr>
          <a:xfrm>
            <a:off x="3048000" y="324796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dirty="0">
                <a:effectLst/>
              </a:rPr>
              <a:t> 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7C86CF-3F53-9F0B-7B03-5F256E23179E}"/>
              </a:ext>
            </a:extLst>
          </p:cNvPr>
          <p:cNvSpPr txBox="1"/>
          <p:nvPr/>
        </p:nvSpPr>
        <p:spPr>
          <a:xfrm>
            <a:off x="3048000" y="324796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dirty="0">
                <a:effectLst/>
              </a:rPr>
              <a:t> </a:t>
            </a:r>
            <a:endParaRPr lang="en-GB" dirty="0"/>
          </a:p>
        </p:txBody>
      </p:sp>
      <p:sp>
        <p:nvSpPr>
          <p:cNvPr id="10" name="Shape 108">
            <a:extLst>
              <a:ext uri="{FF2B5EF4-FFF2-40B4-BE49-F238E27FC236}">
                <a16:creationId xmlns:a16="http://schemas.microsoft.com/office/drawing/2014/main" id="{DE4E4DD8-1166-863B-7C76-8DA7FEE4220F}"/>
              </a:ext>
            </a:extLst>
          </p:cNvPr>
          <p:cNvSpPr txBox="1"/>
          <p:nvPr/>
        </p:nvSpPr>
        <p:spPr>
          <a:xfrm>
            <a:off x="236806" y="215900"/>
            <a:ext cx="11718387" cy="223012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en-GB" sz="3600" dirty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Th diagram below shows changes in blood pressure and volume in the left ventricle and </a:t>
            </a:r>
            <a:r>
              <a:rPr lang="en-GB" sz="3600" dirty="0" err="1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arota</a:t>
            </a:r>
            <a:r>
              <a:rPr lang="en-GB" sz="3600" dirty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during the cardiac cycle. Which of the following indicates the opening of the AV valves?  </a:t>
            </a:r>
            <a:endParaRPr sz="3600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169111-7C12-3D4D-DCA9-27A2DB75778D}"/>
              </a:ext>
            </a:extLst>
          </p:cNvPr>
          <p:cNvSpPr txBox="1"/>
          <p:nvPr/>
        </p:nvSpPr>
        <p:spPr>
          <a:xfrm>
            <a:off x="478969" y="3429000"/>
            <a:ext cx="56170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eriod"/>
            </a:pPr>
            <a:r>
              <a:rPr lang="en-GB" sz="2400" dirty="0"/>
              <a:t>A</a:t>
            </a:r>
          </a:p>
          <a:p>
            <a:pPr marL="342900" indent="-342900">
              <a:buAutoNum type="alphaLcPeriod"/>
            </a:pPr>
            <a:r>
              <a:rPr lang="en-GB" sz="2400" dirty="0"/>
              <a:t>B</a:t>
            </a:r>
          </a:p>
          <a:p>
            <a:pPr marL="342900" indent="-342900">
              <a:buAutoNum type="alphaLcPeriod"/>
            </a:pPr>
            <a:r>
              <a:rPr lang="en-GB" sz="2400" dirty="0"/>
              <a:t>C</a:t>
            </a:r>
          </a:p>
          <a:p>
            <a:pPr marL="342900" indent="-342900">
              <a:buAutoNum type="alphaLcPeriod"/>
            </a:pPr>
            <a:r>
              <a:rPr lang="en-GB" sz="2400" dirty="0"/>
              <a:t>D</a:t>
            </a:r>
          </a:p>
          <a:p>
            <a:pPr marL="342900" indent="-342900">
              <a:buAutoNum type="alphaLcPeriod"/>
            </a:pPr>
            <a:r>
              <a:rPr lang="en-GB" sz="2400" dirty="0"/>
              <a:t>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D059C4-3057-6D31-E020-96E33A1EE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484" y="2487632"/>
            <a:ext cx="7903845" cy="431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74379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E5BFA83-8F50-7445-4E3E-63A9C7179015}"/>
              </a:ext>
            </a:extLst>
          </p:cNvPr>
          <p:cNvSpPr txBox="1"/>
          <p:nvPr/>
        </p:nvSpPr>
        <p:spPr>
          <a:xfrm>
            <a:off x="3048000" y="324796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dirty="0">
                <a:effectLst/>
              </a:rPr>
              <a:t> 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1BB605-42D0-F2C3-8306-E5B1F3FAEC70}"/>
              </a:ext>
            </a:extLst>
          </p:cNvPr>
          <p:cNvSpPr txBox="1"/>
          <p:nvPr/>
        </p:nvSpPr>
        <p:spPr>
          <a:xfrm>
            <a:off x="3048000" y="324796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dirty="0">
                <a:effectLst/>
              </a:rPr>
              <a:t> 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7C86CF-3F53-9F0B-7B03-5F256E23179E}"/>
              </a:ext>
            </a:extLst>
          </p:cNvPr>
          <p:cNvSpPr txBox="1"/>
          <p:nvPr/>
        </p:nvSpPr>
        <p:spPr>
          <a:xfrm>
            <a:off x="3048000" y="324796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dirty="0">
                <a:effectLst/>
              </a:rPr>
              <a:t> </a:t>
            </a:r>
            <a:endParaRPr lang="en-GB" dirty="0"/>
          </a:p>
        </p:txBody>
      </p:sp>
      <p:sp>
        <p:nvSpPr>
          <p:cNvPr id="10" name="Shape 108">
            <a:extLst>
              <a:ext uri="{FF2B5EF4-FFF2-40B4-BE49-F238E27FC236}">
                <a16:creationId xmlns:a16="http://schemas.microsoft.com/office/drawing/2014/main" id="{DE4E4DD8-1166-863B-7C76-8DA7FEE4220F}"/>
              </a:ext>
            </a:extLst>
          </p:cNvPr>
          <p:cNvSpPr txBox="1"/>
          <p:nvPr/>
        </p:nvSpPr>
        <p:spPr>
          <a:xfrm>
            <a:off x="236806" y="215900"/>
            <a:ext cx="11718387" cy="223012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en-GB" sz="3600" dirty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Th diagram below shows changes in blood pressure and volume in the left ventricle and </a:t>
            </a:r>
            <a:r>
              <a:rPr lang="en-GB" sz="3600" dirty="0" err="1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arota</a:t>
            </a:r>
            <a:r>
              <a:rPr lang="en-GB" sz="3600" dirty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during the cardiac cycle. Which of the following indicates the opening of the AV valves? </a:t>
            </a:r>
            <a:endParaRPr sz="3600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169111-7C12-3D4D-DCA9-27A2DB75778D}"/>
              </a:ext>
            </a:extLst>
          </p:cNvPr>
          <p:cNvSpPr txBox="1"/>
          <p:nvPr/>
        </p:nvSpPr>
        <p:spPr>
          <a:xfrm>
            <a:off x="359227" y="3408128"/>
            <a:ext cx="56170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eriod"/>
            </a:pPr>
            <a:r>
              <a:rPr lang="en-GB" sz="2400" dirty="0"/>
              <a:t>A</a:t>
            </a:r>
          </a:p>
          <a:p>
            <a:pPr marL="342900" indent="-342900">
              <a:buAutoNum type="alphaLcPeriod"/>
            </a:pPr>
            <a:r>
              <a:rPr lang="en-GB" sz="2400" dirty="0"/>
              <a:t>B</a:t>
            </a:r>
          </a:p>
          <a:p>
            <a:pPr marL="342900" indent="-342900">
              <a:buAutoNum type="alphaLcPeriod"/>
            </a:pPr>
            <a:r>
              <a:rPr lang="en-GB" sz="2400" dirty="0"/>
              <a:t>C</a:t>
            </a:r>
          </a:p>
          <a:p>
            <a:pPr marL="342900" indent="-342900">
              <a:buAutoNum type="alphaLcPeriod"/>
            </a:pPr>
            <a:r>
              <a:rPr lang="en-GB" sz="2400" dirty="0"/>
              <a:t>D</a:t>
            </a:r>
          </a:p>
          <a:p>
            <a:pPr marL="342900" indent="-342900">
              <a:buAutoNum type="alphaLcPeriod"/>
            </a:pPr>
            <a:r>
              <a:rPr lang="en-GB" sz="2400" dirty="0">
                <a:solidFill>
                  <a:srgbClr val="00B050"/>
                </a:solidFill>
              </a:rPr>
              <a:t>E</a:t>
            </a:r>
            <a:r>
              <a:rPr lang="en-GB" sz="240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D059C4-3057-6D31-E020-96E33A1EE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484" y="2487632"/>
            <a:ext cx="7903845" cy="431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11603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E5BFA83-8F50-7445-4E3E-63A9C7179015}"/>
              </a:ext>
            </a:extLst>
          </p:cNvPr>
          <p:cNvSpPr txBox="1"/>
          <p:nvPr/>
        </p:nvSpPr>
        <p:spPr>
          <a:xfrm>
            <a:off x="3048000" y="324796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dirty="0">
                <a:effectLst/>
              </a:rPr>
              <a:t> 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1BB605-42D0-F2C3-8306-E5B1F3FAEC70}"/>
              </a:ext>
            </a:extLst>
          </p:cNvPr>
          <p:cNvSpPr txBox="1"/>
          <p:nvPr/>
        </p:nvSpPr>
        <p:spPr>
          <a:xfrm>
            <a:off x="3048000" y="324796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dirty="0">
                <a:effectLst/>
              </a:rPr>
              <a:t> 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7C86CF-3F53-9F0B-7B03-5F256E23179E}"/>
              </a:ext>
            </a:extLst>
          </p:cNvPr>
          <p:cNvSpPr txBox="1"/>
          <p:nvPr/>
        </p:nvSpPr>
        <p:spPr>
          <a:xfrm>
            <a:off x="3048000" y="324796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dirty="0">
                <a:effectLst/>
              </a:rPr>
              <a:t> </a:t>
            </a:r>
            <a:endParaRPr lang="en-GB" dirty="0"/>
          </a:p>
        </p:txBody>
      </p:sp>
      <p:sp>
        <p:nvSpPr>
          <p:cNvPr id="10" name="Shape 108">
            <a:extLst>
              <a:ext uri="{FF2B5EF4-FFF2-40B4-BE49-F238E27FC236}">
                <a16:creationId xmlns:a16="http://schemas.microsoft.com/office/drawing/2014/main" id="{DE4E4DD8-1166-863B-7C76-8DA7FEE4220F}"/>
              </a:ext>
            </a:extLst>
          </p:cNvPr>
          <p:cNvSpPr txBox="1"/>
          <p:nvPr/>
        </p:nvSpPr>
        <p:spPr>
          <a:xfrm>
            <a:off x="236806" y="215900"/>
            <a:ext cx="11718387" cy="834017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en-GB" sz="3600" dirty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Which of the following is true about process D?    </a:t>
            </a:r>
            <a:endParaRPr sz="3600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D059C4-3057-6D31-E020-96E33A1EE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1936" y="4084291"/>
            <a:ext cx="7508660" cy="4102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DCAB6D-6DD6-99D3-8C25-A72313065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806" y="926042"/>
            <a:ext cx="8223885" cy="283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99395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E5BFA83-8F50-7445-4E3E-63A9C7179015}"/>
              </a:ext>
            </a:extLst>
          </p:cNvPr>
          <p:cNvSpPr txBox="1"/>
          <p:nvPr/>
        </p:nvSpPr>
        <p:spPr>
          <a:xfrm>
            <a:off x="3048000" y="324796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dirty="0">
                <a:effectLst/>
              </a:rPr>
              <a:t> 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1BB605-42D0-F2C3-8306-E5B1F3FAEC70}"/>
              </a:ext>
            </a:extLst>
          </p:cNvPr>
          <p:cNvSpPr txBox="1"/>
          <p:nvPr/>
        </p:nvSpPr>
        <p:spPr>
          <a:xfrm>
            <a:off x="3048000" y="324796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dirty="0">
                <a:effectLst/>
              </a:rPr>
              <a:t> 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7C86CF-3F53-9F0B-7B03-5F256E23179E}"/>
              </a:ext>
            </a:extLst>
          </p:cNvPr>
          <p:cNvSpPr txBox="1"/>
          <p:nvPr/>
        </p:nvSpPr>
        <p:spPr>
          <a:xfrm>
            <a:off x="3048000" y="324796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dirty="0">
                <a:effectLst/>
              </a:rPr>
              <a:t> </a:t>
            </a:r>
            <a:endParaRPr lang="en-GB" dirty="0"/>
          </a:p>
        </p:txBody>
      </p:sp>
      <p:sp>
        <p:nvSpPr>
          <p:cNvPr id="10" name="Shape 108">
            <a:extLst>
              <a:ext uri="{FF2B5EF4-FFF2-40B4-BE49-F238E27FC236}">
                <a16:creationId xmlns:a16="http://schemas.microsoft.com/office/drawing/2014/main" id="{DE4E4DD8-1166-863B-7C76-8DA7FEE4220F}"/>
              </a:ext>
            </a:extLst>
          </p:cNvPr>
          <p:cNvSpPr txBox="1"/>
          <p:nvPr/>
        </p:nvSpPr>
        <p:spPr>
          <a:xfrm>
            <a:off x="236806" y="215900"/>
            <a:ext cx="11718387" cy="834017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en-GB" sz="3600" dirty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Which of the following is true about process D?    </a:t>
            </a:r>
            <a:endParaRPr sz="3600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D059C4-3057-6D31-E020-96E33A1EE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1936" y="4084291"/>
            <a:ext cx="7508660" cy="4102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DCAB6D-6DD6-99D3-8C25-A72313065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806" y="926042"/>
            <a:ext cx="8223885" cy="283820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3D421689-71B0-B2C5-DFC6-790F153058EB}"/>
                  </a:ext>
                </a:extLst>
              </p14:cNvPr>
              <p14:cNvContentPartPr/>
              <p14:nvPr/>
            </p14:nvContentPartPr>
            <p14:xfrm>
              <a:off x="236394" y="1376086"/>
              <a:ext cx="6222240" cy="4251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3D421689-71B0-B2C5-DFC6-790F153058E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2394" y="1268086"/>
                <a:ext cx="6329880" cy="64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D5BC43B-3EA8-4BCE-CE5D-ED001CE94991}"/>
                  </a:ext>
                </a:extLst>
              </p14:cNvPr>
              <p14:cNvContentPartPr/>
              <p14:nvPr/>
            </p14:nvContentPartPr>
            <p14:xfrm>
              <a:off x="-450486" y="2263486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D5BC43B-3EA8-4BCE-CE5D-ED001CE9499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504126" y="2155846"/>
                <a:ext cx="10800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0830231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08">
            <a:extLst>
              <a:ext uri="{FF2B5EF4-FFF2-40B4-BE49-F238E27FC236}">
                <a16:creationId xmlns:a16="http://schemas.microsoft.com/office/drawing/2014/main" id="{0052AF73-38FE-B1A0-7D54-B025D15A8663}"/>
              </a:ext>
            </a:extLst>
          </p:cNvPr>
          <p:cNvSpPr txBox="1"/>
          <p:nvPr/>
        </p:nvSpPr>
        <p:spPr>
          <a:xfrm>
            <a:off x="236806" y="215900"/>
            <a:ext cx="11718387" cy="834017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en-GB" sz="4400" dirty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Advice!		    </a:t>
            </a:r>
            <a:endParaRPr sz="4400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CD135F-1621-1718-2A18-88E0D072F448}"/>
              </a:ext>
            </a:extLst>
          </p:cNvPr>
          <p:cNvSpPr txBox="1"/>
          <p:nvPr/>
        </p:nvSpPr>
        <p:spPr>
          <a:xfrm>
            <a:off x="537028" y="1311174"/>
            <a:ext cx="1075508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Don’t stress too much and enjoy this year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Start revision early because you’ll be surprised by the amount you have to learn. Feb/March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Phase 1 Drive, PTS, </a:t>
            </a:r>
            <a:r>
              <a:rPr lang="en-GB" sz="2400" dirty="0" err="1"/>
              <a:t>TeachMeAnatomy</a:t>
            </a:r>
            <a:r>
              <a:rPr lang="en-GB" sz="2400" dirty="0"/>
              <a:t> and the flashcards are great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Try to figure out what works best for you soon before workload starts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Use the dissection videos for anatomy (that’s what your spotter will be)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Really focus on anatomy this year because you won’t learn it in depth after that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Good luck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If you have any questions about anything just send me an email my inbox is always open: </a:t>
            </a:r>
            <a:r>
              <a:rPr lang="en-GB" sz="2400" dirty="0">
                <a:hlinkClick r:id="rId2"/>
              </a:rPr>
              <a:t>ralhalabi1@Sheffield.ac.uk</a:t>
            </a:r>
            <a:r>
              <a:rPr lang="en-GB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1568636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8"/>
          <p:cNvPicPr preferRelativeResize="0"/>
          <p:nvPr/>
        </p:nvPicPr>
        <p:blipFill rotWithShape="1">
          <a:blip r:embed="rId3">
            <a:alphaModFix/>
          </a:blip>
          <a:srcRect r="3646"/>
          <a:stretch/>
        </p:blipFill>
        <p:spPr>
          <a:xfrm>
            <a:off x="3028950" y="0"/>
            <a:ext cx="6134099" cy="6858000"/>
          </a:xfrm>
          <a:prstGeom prst="rect">
            <a:avLst/>
          </a:prstGeom>
          <a:noFill/>
          <a:ln w="9525" cap="flat" cmpd="sng">
            <a:solidFill>
              <a:srgbClr val="293267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/>
          <p:nvPr/>
        </p:nvSpPr>
        <p:spPr>
          <a:xfrm>
            <a:off x="2711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</a:p>
        </p:txBody>
      </p:sp>
      <p:sp>
        <p:nvSpPr>
          <p:cNvPr id="108" name="Shape 108"/>
          <p:cNvSpPr txBox="1"/>
          <p:nvPr/>
        </p:nvSpPr>
        <p:spPr>
          <a:xfrm>
            <a:off x="295422" y="225644"/>
            <a:ext cx="11127544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" name="Shape 10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8387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36470" y="462515"/>
            <a:ext cx="5305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Didot" charset="0"/>
                <a:ea typeface="Didot" charset="0"/>
                <a:cs typeface="Didot" charset="0"/>
              </a:rPr>
              <a:t>Anatomy: Interior Heart 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5F4A07-222B-4036-B449-36856EDB1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0498" y="1414384"/>
            <a:ext cx="8061649" cy="560810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EF747B-212D-4AE9-B7F5-8728DACF2CA6}"/>
              </a:ext>
            </a:extLst>
          </p:cNvPr>
          <p:cNvSpPr/>
          <p:nvPr/>
        </p:nvSpPr>
        <p:spPr>
          <a:xfrm>
            <a:off x="7016861" y="3586991"/>
            <a:ext cx="1921267" cy="380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9805AA-5FC3-4818-9FDC-F1B968DFEB50}"/>
              </a:ext>
            </a:extLst>
          </p:cNvPr>
          <p:cNvSpPr/>
          <p:nvPr/>
        </p:nvSpPr>
        <p:spPr>
          <a:xfrm>
            <a:off x="7130685" y="5312262"/>
            <a:ext cx="1421475" cy="2778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C25B4E-DCE3-4C56-991E-11A295A857D9}"/>
              </a:ext>
            </a:extLst>
          </p:cNvPr>
          <p:cNvSpPr/>
          <p:nvPr/>
        </p:nvSpPr>
        <p:spPr>
          <a:xfrm>
            <a:off x="7112089" y="2624088"/>
            <a:ext cx="1530850" cy="2708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A0E06A5-22A3-4443-93FB-836D1B506AFD}"/>
              </a:ext>
            </a:extLst>
          </p:cNvPr>
          <p:cNvSpPr/>
          <p:nvPr/>
        </p:nvSpPr>
        <p:spPr>
          <a:xfrm>
            <a:off x="7067721" y="1934398"/>
            <a:ext cx="712558" cy="3558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805E0C-A346-4858-9491-EAE1F9B79539}"/>
              </a:ext>
            </a:extLst>
          </p:cNvPr>
          <p:cNvSpPr/>
          <p:nvPr/>
        </p:nvSpPr>
        <p:spPr>
          <a:xfrm>
            <a:off x="7204405" y="2377022"/>
            <a:ext cx="1994391" cy="1864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280682B-4ECA-4CFA-9514-CFA0C8F5F2F7}"/>
              </a:ext>
            </a:extLst>
          </p:cNvPr>
          <p:cNvSpPr/>
          <p:nvPr/>
        </p:nvSpPr>
        <p:spPr>
          <a:xfrm>
            <a:off x="7112089" y="2989780"/>
            <a:ext cx="1921267" cy="380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385FEC4-CF67-4597-AECB-E6CF0B46094C}"/>
              </a:ext>
            </a:extLst>
          </p:cNvPr>
          <p:cNvSpPr/>
          <p:nvPr/>
        </p:nvSpPr>
        <p:spPr>
          <a:xfrm>
            <a:off x="7112089" y="5658831"/>
            <a:ext cx="1921267" cy="11521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7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632131A-A427-474D-854D-3B554386ECE4}"/>
              </a:ext>
            </a:extLst>
          </p:cNvPr>
          <p:cNvSpPr/>
          <p:nvPr/>
        </p:nvSpPr>
        <p:spPr>
          <a:xfrm>
            <a:off x="1506170" y="5721614"/>
            <a:ext cx="1683129" cy="521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8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3A0BE2-3D24-49BC-A1DC-72F94BFFFC51}"/>
              </a:ext>
            </a:extLst>
          </p:cNvPr>
          <p:cNvSpPr/>
          <p:nvPr/>
        </p:nvSpPr>
        <p:spPr>
          <a:xfrm>
            <a:off x="1340095" y="5298144"/>
            <a:ext cx="1921267" cy="380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9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38F0CA-24A7-435F-BA87-3EA6204BDE75}"/>
              </a:ext>
            </a:extLst>
          </p:cNvPr>
          <p:cNvSpPr/>
          <p:nvPr/>
        </p:nvSpPr>
        <p:spPr>
          <a:xfrm>
            <a:off x="1489014" y="4308605"/>
            <a:ext cx="1222595" cy="2097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5A89EC3-6C41-4834-BB20-0494BD21B838}"/>
              </a:ext>
            </a:extLst>
          </p:cNvPr>
          <p:cNvSpPr/>
          <p:nvPr/>
        </p:nvSpPr>
        <p:spPr>
          <a:xfrm>
            <a:off x="1476613" y="3174277"/>
            <a:ext cx="1303240" cy="2097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rgbClr val="F8F4E4"/>
      </a:lt1>
      <a:dk2>
        <a:srgbClr val="44546A"/>
      </a:dk2>
      <a:lt2>
        <a:srgbClr val="F8F4E4"/>
      </a:lt2>
      <a:accent1>
        <a:srgbClr val="D7B5C6"/>
      </a:accent1>
      <a:accent2>
        <a:srgbClr val="9A8AFA"/>
      </a:accent2>
      <a:accent3>
        <a:srgbClr val="E9D1F7"/>
      </a:accent3>
      <a:accent4>
        <a:srgbClr val="8496B0"/>
      </a:accent4>
      <a:accent5>
        <a:srgbClr val="48A1FA"/>
      </a:accent5>
      <a:accent6>
        <a:srgbClr val="F7CBAC"/>
      </a:accent6>
      <a:hlink>
        <a:srgbClr val="000000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942</TotalTime>
  <Words>3696</Words>
  <Application>Microsoft Office PowerPoint</Application>
  <PresentationFormat>Widescreen</PresentationFormat>
  <Paragraphs>763</Paragraphs>
  <Slides>87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94" baseType="lpstr">
      <vt:lpstr>Calibri</vt:lpstr>
      <vt:lpstr>Arial</vt:lpstr>
      <vt:lpstr>Didot</vt:lpstr>
      <vt:lpstr>Wingdings</vt:lpstr>
      <vt:lpstr>Radley</vt:lpstr>
      <vt:lpstr>Calibri Light</vt:lpstr>
      <vt:lpstr>Office Theme</vt:lpstr>
      <vt:lpstr>PowerPoint Presentation</vt:lpstr>
      <vt:lpstr>     </vt:lpstr>
      <vt:lpstr>PowerPoint Presentation</vt:lpstr>
      <vt:lpstr>PowerPoint Presentation</vt:lpstr>
      <vt:lpstr>   Anatomy: Mediastinum</vt:lpstr>
      <vt:lpstr>Anatomy: Pericardium</vt:lpstr>
      <vt:lpstr>Anatomy: Pericardium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Anatomy: Exterior heart</vt:lpstr>
      <vt:lpstr>Anatomy: Exterior heart</vt:lpstr>
      <vt:lpstr>Anatomy: Exterior heart</vt:lpstr>
      <vt:lpstr>Anatomy: Exterior heart</vt:lpstr>
      <vt:lpstr>Anatomy: Exterior heart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Cardiac cycle - keywords</vt:lpstr>
      <vt:lpstr>The cardiac cycle definitions</vt:lpstr>
      <vt:lpstr>The cardiac cycle definitions</vt:lpstr>
      <vt:lpstr>The cardiac cycle definitions</vt:lpstr>
      <vt:lpstr>The cardiac cycle definitions</vt:lpstr>
      <vt:lpstr>The cardiac cycle definitions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Raneem Alhalabi</cp:lastModifiedBy>
  <cp:revision>10</cp:revision>
  <dcterms:modified xsi:type="dcterms:W3CDTF">2022-11-04T21:47:46Z</dcterms:modified>
</cp:coreProperties>
</file>