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2" r:id="rId20"/>
    <p:sldId id="263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adley" panose="020B0604020202020204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SFZqOXUFQrf/FDtRo38VaLcBl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3300"/>
    <a:srgbClr val="FF33CC"/>
    <a:srgbClr val="800000"/>
    <a:srgbClr val="9900CC"/>
    <a:srgbClr val="0000FF"/>
    <a:srgbClr val="CC66FF"/>
    <a:srgbClr val="CC00FF"/>
    <a:srgbClr val="99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E771E-FADC-466E-B879-96794553ED99}" v="1" dt="2022-11-09T12:17:29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5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Walls" userId="d8888988ac70e8f3" providerId="LiveId" clId="{9391432C-ACC7-49A5-A14D-14F1119EEDD0}"/>
    <pc:docChg chg="undo redo custSel addSld delSld modSld">
      <pc:chgData name="Annie Walls" userId="d8888988ac70e8f3" providerId="LiveId" clId="{9391432C-ACC7-49A5-A14D-14F1119EEDD0}" dt="2022-11-07T14:23:53.516" v="1170" actId="207"/>
      <pc:docMkLst>
        <pc:docMk/>
      </pc:docMkLst>
      <pc:sldChg chg="modSp mod">
        <pc:chgData name="Annie Walls" userId="d8888988ac70e8f3" providerId="LiveId" clId="{9391432C-ACC7-49A5-A14D-14F1119EEDD0}" dt="2022-11-07T14:13:07.419" v="19" actId="12"/>
        <pc:sldMkLst>
          <pc:docMk/>
          <pc:sldMk cId="1883929814" sldId="270"/>
        </pc:sldMkLst>
        <pc:spChg chg="mod">
          <ac:chgData name="Annie Walls" userId="d8888988ac70e8f3" providerId="LiveId" clId="{9391432C-ACC7-49A5-A14D-14F1119EEDD0}" dt="2022-11-07T14:13:07.419" v="19" actId="12"/>
          <ac:spMkLst>
            <pc:docMk/>
            <pc:sldMk cId="1883929814" sldId="270"/>
            <ac:spMk id="3" creationId="{48A306AF-757C-45FB-B583-FFA007D0AA37}"/>
          </ac:spMkLst>
        </pc:spChg>
      </pc:sldChg>
      <pc:sldChg chg="del">
        <pc:chgData name="Annie Walls" userId="d8888988ac70e8f3" providerId="LiveId" clId="{9391432C-ACC7-49A5-A14D-14F1119EEDD0}" dt="2022-11-07T14:11:10.383" v="0" actId="2696"/>
        <pc:sldMkLst>
          <pc:docMk/>
          <pc:sldMk cId="2162025633" sldId="271"/>
        </pc:sldMkLst>
      </pc:sldChg>
      <pc:sldChg chg="del">
        <pc:chgData name="Annie Walls" userId="d8888988ac70e8f3" providerId="LiveId" clId="{9391432C-ACC7-49A5-A14D-14F1119EEDD0}" dt="2022-11-07T14:11:15.280" v="1" actId="2696"/>
        <pc:sldMkLst>
          <pc:docMk/>
          <pc:sldMk cId="1553882249" sldId="272"/>
        </pc:sldMkLst>
      </pc:sldChg>
      <pc:sldChg chg="del">
        <pc:chgData name="Annie Walls" userId="d8888988ac70e8f3" providerId="LiveId" clId="{9391432C-ACC7-49A5-A14D-14F1119EEDD0}" dt="2022-11-07T14:11:18.310" v="2" actId="2696"/>
        <pc:sldMkLst>
          <pc:docMk/>
          <pc:sldMk cId="2391034552" sldId="273"/>
        </pc:sldMkLst>
      </pc:sldChg>
      <pc:sldChg chg="del">
        <pc:chgData name="Annie Walls" userId="d8888988ac70e8f3" providerId="LiveId" clId="{9391432C-ACC7-49A5-A14D-14F1119EEDD0}" dt="2022-11-07T14:11:22.157" v="3" actId="2696"/>
        <pc:sldMkLst>
          <pc:docMk/>
          <pc:sldMk cId="690566832" sldId="274"/>
        </pc:sldMkLst>
      </pc:sldChg>
      <pc:sldChg chg="del">
        <pc:chgData name="Annie Walls" userId="d8888988ac70e8f3" providerId="LiveId" clId="{9391432C-ACC7-49A5-A14D-14F1119EEDD0}" dt="2022-11-07T14:11:24.506" v="4" actId="2696"/>
        <pc:sldMkLst>
          <pc:docMk/>
          <pc:sldMk cId="3183079583" sldId="275"/>
        </pc:sldMkLst>
      </pc:sldChg>
      <pc:sldChg chg="del">
        <pc:chgData name="Annie Walls" userId="d8888988ac70e8f3" providerId="LiveId" clId="{9391432C-ACC7-49A5-A14D-14F1119EEDD0}" dt="2022-11-07T14:11:27.104" v="5" actId="2696"/>
        <pc:sldMkLst>
          <pc:docMk/>
          <pc:sldMk cId="1808660549" sldId="276"/>
        </pc:sldMkLst>
      </pc:sldChg>
      <pc:sldChg chg="del">
        <pc:chgData name="Annie Walls" userId="d8888988ac70e8f3" providerId="LiveId" clId="{9391432C-ACC7-49A5-A14D-14F1119EEDD0}" dt="2022-11-07T14:11:29.207" v="6" actId="2696"/>
        <pc:sldMkLst>
          <pc:docMk/>
          <pc:sldMk cId="251652496" sldId="277"/>
        </pc:sldMkLst>
      </pc:sldChg>
      <pc:sldChg chg="modSp mod">
        <pc:chgData name="Annie Walls" userId="d8888988ac70e8f3" providerId="LiveId" clId="{9391432C-ACC7-49A5-A14D-14F1119EEDD0}" dt="2022-11-07T14:11:39.503" v="8" actId="403"/>
        <pc:sldMkLst>
          <pc:docMk/>
          <pc:sldMk cId="5990821" sldId="278"/>
        </pc:sldMkLst>
        <pc:spChg chg="mod">
          <ac:chgData name="Annie Walls" userId="d8888988ac70e8f3" providerId="LiveId" clId="{9391432C-ACC7-49A5-A14D-14F1119EEDD0}" dt="2022-11-07T14:11:39.503" v="8" actId="403"/>
          <ac:spMkLst>
            <pc:docMk/>
            <pc:sldMk cId="5990821" sldId="278"/>
            <ac:spMk id="3" creationId="{1FEB7722-890D-0935-E65C-F5EE96921A83}"/>
          </ac:spMkLst>
        </pc:spChg>
      </pc:sldChg>
      <pc:sldChg chg="modSp mod">
        <pc:chgData name="Annie Walls" userId="d8888988ac70e8f3" providerId="LiveId" clId="{9391432C-ACC7-49A5-A14D-14F1119EEDD0}" dt="2022-11-07T14:23:53.516" v="1170" actId="207"/>
        <pc:sldMkLst>
          <pc:docMk/>
          <pc:sldMk cId="3777290107" sldId="279"/>
        </pc:sldMkLst>
        <pc:spChg chg="mod">
          <ac:chgData name="Annie Walls" userId="d8888988ac70e8f3" providerId="LiveId" clId="{9391432C-ACC7-49A5-A14D-14F1119EEDD0}" dt="2022-11-07T14:23:53.516" v="1170" actId="207"/>
          <ac:spMkLst>
            <pc:docMk/>
            <pc:sldMk cId="3777290107" sldId="279"/>
            <ac:spMk id="3" creationId="{2B83640C-0127-CBD4-B02B-2D3DDA141615}"/>
          </ac:spMkLst>
        </pc:spChg>
      </pc:sldChg>
      <pc:sldChg chg="delSp modSp mod">
        <pc:chgData name="Annie Walls" userId="d8888988ac70e8f3" providerId="LiveId" clId="{9391432C-ACC7-49A5-A14D-14F1119EEDD0}" dt="2022-11-07T14:13:46.965" v="110" actId="403"/>
        <pc:sldMkLst>
          <pc:docMk/>
          <pc:sldMk cId="789658110" sldId="280"/>
        </pc:sldMkLst>
        <pc:spChg chg="mod">
          <ac:chgData name="Annie Walls" userId="d8888988ac70e8f3" providerId="LiveId" clId="{9391432C-ACC7-49A5-A14D-14F1119EEDD0}" dt="2022-11-07T14:13:46.965" v="110" actId="403"/>
          <ac:spMkLst>
            <pc:docMk/>
            <pc:sldMk cId="789658110" sldId="280"/>
            <ac:spMk id="3" creationId="{45A530A8-580C-4128-A7A8-C41560F2615B}"/>
          </ac:spMkLst>
        </pc:spChg>
        <pc:spChg chg="mod">
          <ac:chgData name="Annie Walls" userId="d8888988ac70e8f3" providerId="LiveId" clId="{9391432C-ACC7-49A5-A14D-14F1119EEDD0}" dt="2022-11-07T14:12:09.472" v="16" actId="14100"/>
          <ac:spMkLst>
            <pc:docMk/>
            <pc:sldMk cId="789658110" sldId="280"/>
            <ac:spMk id="5" creationId="{454F10BF-C9E9-597F-D13F-3C3E1218C66C}"/>
          </ac:spMkLst>
        </pc:spChg>
        <pc:spChg chg="mod">
          <ac:chgData name="Annie Walls" userId="d8888988ac70e8f3" providerId="LiveId" clId="{9391432C-ACC7-49A5-A14D-14F1119EEDD0}" dt="2022-11-07T14:12:09.472" v="16" actId="14100"/>
          <ac:spMkLst>
            <pc:docMk/>
            <pc:sldMk cId="789658110" sldId="280"/>
            <ac:spMk id="6" creationId="{D804E99A-B47A-BF74-A5C6-B0258DAC342E}"/>
          </ac:spMkLst>
        </pc:spChg>
        <pc:spChg chg="mod">
          <ac:chgData name="Annie Walls" userId="d8888988ac70e8f3" providerId="LiveId" clId="{9391432C-ACC7-49A5-A14D-14F1119EEDD0}" dt="2022-11-07T14:12:09.472" v="16" actId="14100"/>
          <ac:spMkLst>
            <pc:docMk/>
            <pc:sldMk cId="789658110" sldId="280"/>
            <ac:spMk id="7" creationId="{AF0F68B3-DEFE-6F19-3589-1C403DAB6E21}"/>
          </ac:spMkLst>
        </pc:spChg>
        <pc:spChg chg="mod">
          <ac:chgData name="Annie Walls" userId="d8888988ac70e8f3" providerId="LiveId" clId="{9391432C-ACC7-49A5-A14D-14F1119EEDD0}" dt="2022-11-07T14:12:09.472" v="16" actId="14100"/>
          <ac:spMkLst>
            <pc:docMk/>
            <pc:sldMk cId="789658110" sldId="280"/>
            <ac:spMk id="8" creationId="{50E28937-B278-A584-3864-FDCC088EA4F1}"/>
          </ac:spMkLst>
        </pc:spChg>
        <pc:spChg chg="del">
          <ac:chgData name="Annie Walls" userId="d8888988ac70e8f3" providerId="LiveId" clId="{9391432C-ACC7-49A5-A14D-14F1119EEDD0}" dt="2022-11-07T14:12:01.962" v="13" actId="478"/>
          <ac:spMkLst>
            <pc:docMk/>
            <pc:sldMk cId="789658110" sldId="280"/>
            <ac:spMk id="12" creationId="{A1AA78F6-9804-0CE7-00E7-3CFDEFC9ADDD}"/>
          </ac:spMkLst>
        </pc:spChg>
        <pc:spChg chg="del">
          <ac:chgData name="Annie Walls" userId="d8888988ac70e8f3" providerId="LiveId" clId="{9391432C-ACC7-49A5-A14D-14F1119EEDD0}" dt="2022-11-07T14:12:01.962" v="13" actId="478"/>
          <ac:spMkLst>
            <pc:docMk/>
            <pc:sldMk cId="789658110" sldId="280"/>
            <ac:spMk id="13" creationId="{8B024BA6-5BF8-EA9D-0DDA-10B92D0832CC}"/>
          </ac:spMkLst>
        </pc:spChg>
        <pc:spChg chg="del">
          <ac:chgData name="Annie Walls" userId="d8888988ac70e8f3" providerId="LiveId" clId="{9391432C-ACC7-49A5-A14D-14F1119EEDD0}" dt="2022-11-07T14:12:01.962" v="13" actId="478"/>
          <ac:spMkLst>
            <pc:docMk/>
            <pc:sldMk cId="789658110" sldId="280"/>
            <ac:spMk id="14" creationId="{0D906E5C-FF7A-5234-EF75-EFB6F8D2D487}"/>
          </ac:spMkLst>
        </pc:spChg>
        <pc:spChg chg="del">
          <ac:chgData name="Annie Walls" userId="d8888988ac70e8f3" providerId="LiveId" clId="{9391432C-ACC7-49A5-A14D-14F1119EEDD0}" dt="2022-11-07T14:12:01.962" v="13" actId="478"/>
          <ac:spMkLst>
            <pc:docMk/>
            <pc:sldMk cId="789658110" sldId="280"/>
            <ac:spMk id="15" creationId="{C0D26A19-1A8C-6D33-49C1-FFBA49456DD8}"/>
          </ac:spMkLst>
        </pc:spChg>
        <pc:spChg chg="del">
          <ac:chgData name="Annie Walls" userId="d8888988ac70e8f3" providerId="LiveId" clId="{9391432C-ACC7-49A5-A14D-14F1119EEDD0}" dt="2022-11-07T14:12:01.962" v="13" actId="478"/>
          <ac:spMkLst>
            <pc:docMk/>
            <pc:sldMk cId="789658110" sldId="280"/>
            <ac:spMk id="16" creationId="{C84EB60E-BC6E-12C0-90C2-06AF6208F874}"/>
          </ac:spMkLst>
        </pc:spChg>
        <pc:grpChg chg="mod">
          <ac:chgData name="Annie Walls" userId="d8888988ac70e8f3" providerId="LiveId" clId="{9391432C-ACC7-49A5-A14D-14F1119EEDD0}" dt="2022-11-07T14:12:09.472" v="16" actId="14100"/>
          <ac:grpSpMkLst>
            <pc:docMk/>
            <pc:sldMk cId="789658110" sldId="280"/>
            <ac:grpSpMk id="11" creationId="{DBA8E982-A818-C82A-B146-4F86CC75C8CC}"/>
          </ac:grpSpMkLst>
        </pc:grpChg>
        <pc:picChg chg="mod">
          <ac:chgData name="Annie Walls" userId="d8888988ac70e8f3" providerId="LiveId" clId="{9391432C-ACC7-49A5-A14D-14F1119EEDD0}" dt="2022-11-07T14:12:09.472" v="16" actId="14100"/>
          <ac:picMkLst>
            <pc:docMk/>
            <pc:sldMk cId="789658110" sldId="280"/>
            <ac:picMk id="4" creationId="{24DBF4DE-B157-FD0A-D7D6-6CD9CE32B21B}"/>
          </ac:picMkLst>
        </pc:picChg>
        <pc:picChg chg="del">
          <ac:chgData name="Annie Walls" userId="d8888988ac70e8f3" providerId="LiveId" clId="{9391432C-ACC7-49A5-A14D-14F1119EEDD0}" dt="2022-11-07T14:11:55.912" v="12" actId="478"/>
          <ac:picMkLst>
            <pc:docMk/>
            <pc:sldMk cId="789658110" sldId="280"/>
            <ac:picMk id="10" creationId="{873FE1AE-978D-70EE-F07D-3551D59CB233}"/>
          </ac:picMkLst>
        </pc:picChg>
      </pc:sldChg>
      <pc:sldChg chg="modSp mod">
        <pc:chgData name="Annie Walls" userId="d8888988ac70e8f3" providerId="LiveId" clId="{9391432C-ACC7-49A5-A14D-14F1119EEDD0}" dt="2022-11-07T14:23:31.105" v="1167" actId="207"/>
        <pc:sldMkLst>
          <pc:docMk/>
          <pc:sldMk cId="386509866" sldId="281"/>
        </pc:sldMkLst>
        <pc:spChg chg="mod">
          <ac:chgData name="Annie Walls" userId="d8888988ac70e8f3" providerId="LiveId" clId="{9391432C-ACC7-49A5-A14D-14F1119EEDD0}" dt="2022-11-07T14:23:31.105" v="1167" actId="207"/>
          <ac:spMkLst>
            <pc:docMk/>
            <pc:sldMk cId="386509866" sldId="281"/>
            <ac:spMk id="3" creationId="{0478F42D-4BB9-CB20-81CD-2A9A636B7738}"/>
          </ac:spMkLst>
        </pc:spChg>
      </pc:sldChg>
      <pc:sldChg chg="modSp new mod">
        <pc:chgData name="Annie Walls" userId="d8888988ac70e8f3" providerId="LiveId" clId="{9391432C-ACC7-49A5-A14D-14F1119EEDD0}" dt="2022-11-07T14:21:48.851" v="938" actId="404"/>
        <pc:sldMkLst>
          <pc:docMk/>
          <pc:sldMk cId="3183175704" sldId="282"/>
        </pc:sldMkLst>
        <pc:spChg chg="mod">
          <ac:chgData name="Annie Walls" userId="d8888988ac70e8f3" providerId="LiveId" clId="{9391432C-ACC7-49A5-A14D-14F1119EEDD0}" dt="2022-11-07T14:15:52.039" v="279" actId="20577"/>
          <ac:spMkLst>
            <pc:docMk/>
            <pc:sldMk cId="3183175704" sldId="282"/>
            <ac:spMk id="2" creationId="{E59092F9-3858-D266-1D25-D267A849BDC4}"/>
          </ac:spMkLst>
        </pc:spChg>
        <pc:spChg chg="mod">
          <ac:chgData name="Annie Walls" userId="d8888988ac70e8f3" providerId="LiveId" clId="{9391432C-ACC7-49A5-A14D-14F1119EEDD0}" dt="2022-11-07T14:21:48.851" v="938" actId="404"/>
          <ac:spMkLst>
            <pc:docMk/>
            <pc:sldMk cId="3183175704" sldId="282"/>
            <ac:spMk id="3" creationId="{7823F55F-9205-EF4D-31E1-4E67311BF29D}"/>
          </ac:spMkLst>
        </pc:spChg>
      </pc:sldChg>
      <pc:sldChg chg="modSp new mod">
        <pc:chgData name="Annie Walls" userId="d8888988ac70e8f3" providerId="LiveId" clId="{9391432C-ACC7-49A5-A14D-14F1119EEDD0}" dt="2022-11-07T14:23:19.910" v="1163" actId="207"/>
        <pc:sldMkLst>
          <pc:docMk/>
          <pc:sldMk cId="635020253" sldId="283"/>
        </pc:sldMkLst>
        <pc:spChg chg="mod">
          <ac:chgData name="Annie Walls" userId="d8888988ac70e8f3" providerId="LiveId" clId="{9391432C-ACC7-49A5-A14D-14F1119EEDD0}" dt="2022-11-07T14:20:27.815" v="776" actId="20577"/>
          <ac:spMkLst>
            <pc:docMk/>
            <pc:sldMk cId="635020253" sldId="283"/>
            <ac:spMk id="2" creationId="{F50794F2-F2FF-B426-ED2D-8F33B0CF518C}"/>
          </ac:spMkLst>
        </pc:spChg>
        <pc:spChg chg="mod">
          <ac:chgData name="Annie Walls" userId="d8888988ac70e8f3" providerId="LiveId" clId="{9391432C-ACC7-49A5-A14D-14F1119EEDD0}" dt="2022-11-07T14:23:19.910" v="1163" actId="207"/>
          <ac:spMkLst>
            <pc:docMk/>
            <pc:sldMk cId="635020253" sldId="283"/>
            <ac:spMk id="3" creationId="{3ECF0780-C0B2-BA20-7CA4-2B35ABC3FFA1}"/>
          </ac:spMkLst>
        </pc:spChg>
      </pc:sldChg>
    </pc:docChg>
  </pc:docChgLst>
  <pc:docChgLst>
    <pc:chgData name="Annie Walls" userId="d8888988ac70e8f3" providerId="LiveId" clId="{853E771E-FADC-466E-B879-96794553ED99}"/>
    <pc:docChg chg="custSel addSld delSld modSld">
      <pc:chgData name="Annie Walls" userId="d8888988ac70e8f3" providerId="LiveId" clId="{853E771E-FADC-466E-B879-96794553ED99}" dt="2022-11-09T12:17:29.948" v="178" actId="5793"/>
      <pc:docMkLst>
        <pc:docMk/>
      </pc:docMkLst>
      <pc:sldChg chg="del">
        <pc:chgData name="Annie Walls" userId="d8888988ac70e8f3" providerId="LiveId" clId="{853E771E-FADC-466E-B879-96794553ED99}" dt="2022-11-09T12:15:09.309" v="1" actId="2696"/>
        <pc:sldMkLst>
          <pc:docMk/>
          <pc:sldMk cId="0" sldId="261"/>
        </pc:sldMkLst>
      </pc:sldChg>
      <pc:sldChg chg="modSp new mod">
        <pc:chgData name="Annie Walls" userId="d8888988ac70e8f3" providerId="LiveId" clId="{853E771E-FADC-466E-B879-96794553ED99}" dt="2022-11-09T12:17:29.948" v="178" actId="5793"/>
        <pc:sldMkLst>
          <pc:docMk/>
          <pc:sldMk cId="2534415955" sldId="284"/>
        </pc:sldMkLst>
        <pc:spChg chg="mod">
          <ac:chgData name="Annie Walls" userId="d8888988ac70e8f3" providerId="LiveId" clId="{853E771E-FADC-466E-B879-96794553ED99}" dt="2022-11-09T12:15:22.965" v="39" actId="20577"/>
          <ac:spMkLst>
            <pc:docMk/>
            <pc:sldMk cId="2534415955" sldId="284"/>
            <ac:spMk id="2" creationId="{72FA0B65-A268-BBF3-97C6-7CBFB8B89FA6}"/>
          </ac:spMkLst>
        </pc:spChg>
        <pc:spChg chg="mod">
          <ac:chgData name="Annie Walls" userId="d8888988ac70e8f3" providerId="LiveId" clId="{853E771E-FADC-466E-B879-96794553ED99}" dt="2022-11-09T12:17:29.948" v="178" actId="5793"/>
          <ac:spMkLst>
            <pc:docMk/>
            <pc:sldMk cId="2534415955" sldId="284"/>
            <ac:spMk id="3" creationId="{A8453B48-C795-E11C-2B26-9F45594D3A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092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213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https://docs.google.com/forms/d/e/1FAIpQLSe2zgyqKuwBzN4d5qd93846ukOZ6O86lbA_jxXRy_sxj6LqGQ/viewform?vc=0&amp;c=0&amp;w=1&amp;flr=0 </a:t>
            </a:r>
            <a:endParaRPr dirty="0"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0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1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walls1@sheffield.ac.uk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zmedlearning.com/blog/heart-blood-flow-diagra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lmonary_circulation#/media/File:2119_Pulmonary_Circuit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877732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3229" y="208752"/>
            <a:ext cx="5573138" cy="558951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3636330" y="5897455"/>
            <a:ext cx="27345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267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3600" b="1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n-US" sz="3600" b="1" i="0" u="none" strike="noStrike" cap="non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/2023</a:t>
            </a:r>
            <a:endParaRPr sz="3200" b="1" i="0" u="none" strike="noStrike" cap="non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533D-318F-11E4-B9C7-33B001F5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Peripheral Circulation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B9B92-EA90-14B3-A7D7-DE6EBD6D8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44429" cy="4525963"/>
          </a:xfrm>
        </p:spPr>
        <p:txBody>
          <a:bodyPr/>
          <a:lstStyle/>
          <a:p>
            <a:pPr marL="25400" indent="0">
              <a:buSzPct val="100000"/>
              <a:buNone/>
            </a:pPr>
            <a:r>
              <a:rPr lang="en-GB" sz="2000" b="1" dirty="0">
                <a:solidFill>
                  <a:schemeClr val="tx1"/>
                </a:solidFill>
              </a:rPr>
              <a:t>Myogenic Autoregulation – </a:t>
            </a:r>
            <a:r>
              <a:rPr lang="en-GB" sz="2000" dirty="0">
                <a:solidFill>
                  <a:schemeClr val="tx1"/>
                </a:solidFill>
              </a:rPr>
              <a:t>Increased stretch of vessels during blood 	flow can stimulate contraction</a:t>
            </a:r>
          </a:p>
          <a:p>
            <a:pPr>
              <a:buSzPct val="100000"/>
            </a:pPr>
            <a:endParaRPr lang="en-GB" sz="2400" dirty="0">
              <a:solidFill>
                <a:schemeClr val="tx1"/>
              </a:solidFill>
            </a:endParaRPr>
          </a:p>
          <a:p>
            <a:pPr marL="25400" indent="0">
              <a:buSzPct val="100000"/>
              <a:buNone/>
            </a:pPr>
            <a:r>
              <a:rPr lang="en-GB" sz="2400" b="1" dirty="0">
                <a:solidFill>
                  <a:schemeClr val="tx1"/>
                </a:solidFill>
              </a:rPr>
              <a:t>	</a:t>
            </a:r>
            <a:r>
              <a:rPr lang="en-GB" sz="2400" b="1" u="sng" dirty="0">
                <a:solidFill>
                  <a:schemeClr val="tx1"/>
                </a:solidFill>
              </a:rPr>
              <a:t>Local Factors</a:t>
            </a:r>
            <a:endParaRPr lang="en-GB" sz="1800" b="1" u="sng" dirty="0">
              <a:solidFill>
                <a:schemeClr val="tx1"/>
              </a:solidFill>
            </a:endParaRPr>
          </a:p>
          <a:p>
            <a:pPr>
              <a:buSzPct val="100000"/>
            </a:pPr>
            <a:r>
              <a:rPr lang="en-GB" sz="2000" i="1" dirty="0">
                <a:solidFill>
                  <a:schemeClr val="tx1"/>
                </a:solidFill>
              </a:rPr>
              <a:t>Local Vasoconstrictors </a:t>
            </a:r>
            <a:r>
              <a:rPr lang="en-GB" sz="2000" dirty="0">
                <a:solidFill>
                  <a:schemeClr val="tx1"/>
                </a:solidFill>
              </a:rPr>
              <a:t>– </a:t>
            </a:r>
            <a:r>
              <a:rPr lang="en-GB" sz="2000" dirty="0">
                <a:solidFill>
                  <a:srgbClr val="C00000"/>
                </a:solidFill>
              </a:rPr>
              <a:t>Endothelin-1 </a:t>
            </a:r>
            <a:r>
              <a:rPr lang="en-GB" sz="2000" dirty="0">
                <a:solidFill>
                  <a:schemeClr val="tx1"/>
                </a:solidFill>
              </a:rPr>
              <a:t>which is produced by endothelial cells, myogenic autoregulation</a:t>
            </a:r>
          </a:p>
          <a:p>
            <a:pPr>
              <a:buSzPct val="100000"/>
            </a:pPr>
            <a:r>
              <a:rPr lang="en-GB" sz="2000" i="1" dirty="0">
                <a:solidFill>
                  <a:schemeClr val="tx1"/>
                </a:solidFill>
              </a:rPr>
              <a:t>Local Vasodilators – </a:t>
            </a:r>
            <a:r>
              <a:rPr lang="en-GB" sz="2000" dirty="0">
                <a:solidFill>
                  <a:schemeClr val="tx1"/>
                </a:solidFill>
              </a:rPr>
              <a:t>Hypoxia, Adenosine and Bradykinin, </a:t>
            </a:r>
            <a:r>
              <a:rPr lang="en-GB" sz="2000" dirty="0">
                <a:solidFill>
                  <a:srgbClr val="0000FF"/>
                </a:solidFill>
              </a:rPr>
              <a:t>Nitric Oxide </a:t>
            </a:r>
            <a:r>
              <a:rPr lang="en-GB" sz="2000" dirty="0">
                <a:solidFill>
                  <a:schemeClr val="tx1"/>
                </a:solidFill>
              </a:rPr>
              <a:t>released by Endothelial cells, increases in K, CO2 and H lead to dilation</a:t>
            </a:r>
          </a:p>
          <a:p>
            <a:pPr>
              <a:buSzPct val="100000"/>
            </a:pPr>
            <a:endParaRPr lang="en-GB" sz="1800" dirty="0">
              <a:solidFill>
                <a:schemeClr val="tx1"/>
              </a:solidFill>
            </a:endParaRPr>
          </a:p>
          <a:p>
            <a:pPr>
              <a:buSzPct val="100000"/>
            </a:pPr>
            <a:r>
              <a:rPr lang="en-GB" sz="1800" dirty="0">
                <a:solidFill>
                  <a:srgbClr val="0000FF"/>
                </a:solidFill>
              </a:rPr>
              <a:t>Nitric Oxide </a:t>
            </a:r>
            <a:r>
              <a:rPr lang="en-GB" sz="1800" dirty="0">
                <a:solidFill>
                  <a:schemeClr val="tx1"/>
                </a:solidFill>
              </a:rPr>
              <a:t>is released continuously to contribute to basal vasodilation in comparison to </a:t>
            </a:r>
            <a:r>
              <a:rPr lang="en-GB" sz="1800" dirty="0">
                <a:solidFill>
                  <a:srgbClr val="990000"/>
                </a:solidFill>
              </a:rPr>
              <a:t>Endothelin</a:t>
            </a:r>
            <a:r>
              <a:rPr lang="en-GB" sz="1800" dirty="0">
                <a:solidFill>
                  <a:schemeClr val="tx1"/>
                </a:solidFill>
              </a:rPr>
              <a:t> which is released in response to stimuli</a:t>
            </a:r>
            <a:endParaRPr lang="en-GB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5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857F-D1A6-6AA4-67FE-89A9BE62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Central Circulation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306AF-757C-45FB-B583-FFA007D0A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GB" sz="2000" dirty="0"/>
              <a:t>Controlled in the </a:t>
            </a:r>
            <a:r>
              <a:rPr lang="en-GB" sz="2000" b="1" dirty="0"/>
              <a:t>Medulla</a:t>
            </a:r>
            <a:r>
              <a:rPr lang="en-GB" sz="2000" dirty="0"/>
              <a:t>; particularly the dorsal and ventromedial region</a:t>
            </a:r>
          </a:p>
          <a:p>
            <a:pPr>
              <a:buSzPct val="100000"/>
            </a:pPr>
            <a:r>
              <a:rPr lang="en-GB" sz="2000" b="1" dirty="0"/>
              <a:t>Central Chemoreceptors</a:t>
            </a:r>
          </a:p>
          <a:p>
            <a:pPr marL="25400" indent="0">
              <a:buSzPct val="100000"/>
              <a:buNone/>
            </a:pPr>
            <a:r>
              <a:rPr lang="en-GB" sz="2000" dirty="0"/>
              <a:t>Located in </a:t>
            </a:r>
            <a:r>
              <a:rPr lang="en-GB" sz="2000" i="1" dirty="0"/>
              <a:t>medulla</a:t>
            </a:r>
            <a:r>
              <a:rPr lang="en-GB" sz="2000" dirty="0"/>
              <a:t> and responds to increases in </a:t>
            </a:r>
            <a:r>
              <a:rPr lang="en-GB" sz="2000" b="1" dirty="0">
                <a:solidFill>
                  <a:srgbClr val="0000FF"/>
                </a:solidFill>
              </a:rPr>
              <a:t>Pa</a:t>
            </a:r>
            <a:r>
              <a:rPr lang="en-GB" sz="2000" dirty="0">
                <a:solidFill>
                  <a:srgbClr val="0000FF"/>
                </a:solidFill>
              </a:rPr>
              <a:t>CO2 </a:t>
            </a:r>
            <a:r>
              <a:rPr lang="en-GB" sz="2000" dirty="0">
                <a:solidFill>
                  <a:schemeClr val="tx1"/>
                </a:solidFill>
              </a:rPr>
              <a:t>by vasoconstricting in order to increase peripheral resistance and blood pressure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Peripheral Chemoreceptors</a:t>
            </a:r>
          </a:p>
          <a:p>
            <a:pPr marL="25400" indent="0">
              <a:buSzPct val="100000"/>
              <a:buNone/>
            </a:pPr>
            <a:r>
              <a:rPr lang="en-GB" sz="2000" dirty="0">
                <a:solidFill>
                  <a:schemeClr val="tx1"/>
                </a:solidFill>
              </a:rPr>
              <a:t>Located in </a:t>
            </a:r>
            <a:r>
              <a:rPr lang="en-GB" sz="2000" i="1" dirty="0">
                <a:solidFill>
                  <a:schemeClr val="tx1"/>
                </a:solidFill>
              </a:rPr>
              <a:t>aortic arch </a:t>
            </a:r>
            <a:r>
              <a:rPr lang="en-GB" sz="2000" dirty="0">
                <a:solidFill>
                  <a:schemeClr val="tx1"/>
                </a:solidFill>
              </a:rPr>
              <a:t>and </a:t>
            </a:r>
            <a:r>
              <a:rPr lang="en-GB" sz="2000" i="1" dirty="0">
                <a:solidFill>
                  <a:schemeClr val="tx1"/>
                </a:solidFill>
              </a:rPr>
              <a:t>carotid sinus </a:t>
            </a:r>
            <a:r>
              <a:rPr lang="en-GB" sz="2000" dirty="0">
                <a:solidFill>
                  <a:schemeClr val="tx1"/>
                </a:solidFill>
              </a:rPr>
              <a:t>and responds to fall in </a:t>
            </a:r>
            <a:r>
              <a:rPr lang="en-GB" sz="2000" b="1" dirty="0">
                <a:solidFill>
                  <a:srgbClr val="FF0000"/>
                </a:solidFill>
              </a:rPr>
              <a:t>Pa</a:t>
            </a:r>
            <a:r>
              <a:rPr lang="en-GB" sz="2000" dirty="0">
                <a:solidFill>
                  <a:srgbClr val="FF0000"/>
                </a:solidFill>
              </a:rPr>
              <a:t>O2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>
                <a:solidFill>
                  <a:srgbClr val="FFC000"/>
                </a:solidFill>
              </a:rPr>
              <a:t>pH</a:t>
            </a:r>
            <a:r>
              <a:rPr lang="en-GB" sz="2000" dirty="0">
                <a:solidFill>
                  <a:schemeClr val="tx1"/>
                </a:solidFill>
              </a:rPr>
              <a:t> and increases in </a:t>
            </a:r>
            <a:r>
              <a:rPr lang="en-GB" sz="2000" b="1" dirty="0">
                <a:solidFill>
                  <a:srgbClr val="0000FF"/>
                </a:solidFill>
              </a:rPr>
              <a:t>Pa</a:t>
            </a:r>
            <a:r>
              <a:rPr lang="en-GB" sz="2000" dirty="0">
                <a:solidFill>
                  <a:srgbClr val="0000FF"/>
                </a:solidFill>
              </a:rPr>
              <a:t>CO2</a:t>
            </a:r>
          </a:p>
          <a:p>
            <a:pPr marL="25400" indent="0">
              <a:buSzPct val="100000"/>
              <a:buNone/>
            </a:pPr>
            <a:r>
              <a:rPr lang="en-GB" sz="1600" dirty="0">
                <a:solidFill>
                  <a:schemeClr val="tx1"/>
                </a:solidFill>
              </a:rPr>
              <a:t>Mainly involved in respiration control but also leads to reflex vasoconstriction</a:t>
            </a:r>
          </a:p>
          <a:p>
            <a:pPr>
              <a:buSzPct val="100000"/>
            </a:pPr>
            <a:r>
              <a:rPr lang="en-GB" sz="2000" b="1" dirty="0">
                <a:solidFill>
                  <a:schemeClr val="tx1"/>
                </a:solidFill>
              </a:rPr>
              <a:t>Baroreceptors</a:t>
            </a:r>
          </a:p>
          <a:p>
            <a:pPr marL="25400" indent="0">
              <a:buSzPct val="100000"/>
              <a:buNone/>
            </a:pPr>
            <a:r>
              <a:rPr lang="en-GB" sz="2000" dirty="0">
                <a:solidFill>
                  <a:schemeClr val="tx1"/>
                </a:solidFill>
              </a:rPr>
              <a:t>Peripheral pressure sensing receptors, Arterially in </a:t>
            </a:r>
            <a:r>
              <a:rPr lang="en-GB" sz="2000" i="1" dirty="0">
                <a:solidFill>
                  <a:schemeClr val="tx1"/>
                </a:solidFill>
              </a:rPr>
              <a:t>carotid sinus and aortic arch</a:t>
            </a:r>
            <a:r>
              <a:rPr lang="en-GB" sz="2000" dirty="0">
                <a:solidFill>
                  <a:schemeClr val="tx1"/>
                </a:solidFill>
              </a:rPr>
              <a:t>, Venously in </a:t>
            </a:r>
            <a:r>
              <a:rPr lang="en-GB" sz="2000" i="1" dirty="0">
                <a:solidFill>
                  <a:schemeClr val="tx1"/>
                </a:solidFill>
              </a:rPr>
              <a:t>veins, myocardium and pulmonary vessels</a:t>
            </a:r>
            <a:r>
              <a:rPr lang="en-GB" sz="2000" dirty="0">
                <a:solidFill>
                  <a:schemeClr val="tx1"/>
                </a:solidFill>
              </a:rPr>
              <a:t>. Influences RAAS 	system</a:t>
            </a:r>
          </a:p>
        </p:txBody>
      </p:sp>
    </p:spTree>
    <p:extLst>
      <p:ext uri="{BB962C8B-B14F-4D97-AF65-F5344CB8AC3E}">
        <p14:creationId xmlns:p14="http://schemas.microsoft.com/office/powerpoint/2010/main" val="188392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B5CD-DFAA-B32E-0DAE-8AD5DC55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SAQ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B7722-890D-0935-E65C-F5EE96921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13938" cy="4525963"/>
          </a:xfrm>
        </p:spPr>
        <p:txBody>
          <a:bodyPr/>
          <a:lstStyle/>
          <a:p>
            <a:pPr marL="482600" indent="-457200">
              <a:buSzPct val="100000"/>
              <a:buFont typeface="+mj-lt"/>
              <a:buAutoNum type="arabicPeriod"/>
            </a:pPr>
            <a:r>
              <a:rPr lang="en-GB" sz="2400" dirty="0"/>
              <a:t>Explain how </a:t>
            </a:r>
            <a:r>
              <a:rPr lang="en-GB" sz="2400" i="1" dirty="0"/>
              <a:t>deoxygenated</a:t>
            </a:r>
            <a:r>
              <a:rPr lang="en-GB" sz="2400" dirty="0"/>
              <a:t> blood travels from the entrance of the heart to the lungs (4 marks) Blood enters right atrium via vena cava</a:t>
            </a:r>
          </a:p>
          <a:p>
            <a:pPr marL="482600" indent="-457200">
              <a:buSzPct val="100000"/>
              <a:buFont typeface="+mj-lt"/>
              <a:buAutoNum type="arabicPeriod"/>
            </a:pPr>
            <a:endParaRPr lang="en-GB" sz="2400" dirty="0"/>
          </a:p>
          <a:p>
            <a:pPr marL="482600" indent="-457200">
              <a:buSzPct val="100000"/>
              <a:buFont typeface="+mj-lt"/>
              <a:buAutoNum type="arabicPeriod"/>
            </a:pPr>
            <a:r>
              <a:rPr lang="en-GB" sz="2400" dirty="0"/>
              <a:t>You have been presented with a patient that has a heart rate of 120 beats per minute and a stroke volume of 75ml. What is their cardiac output?         (2 marks)</a:t>
            </a:r>
          </a:p>
          <a:p>
            <a:pPr marL="482600" indent="-457200">
              <a:buSzPct val="100000"/>
              <a:buFont typeface="+mj-lt"/>
              <a:buAutoNum type="arabicPeriod"/>
            </a:pPr>
            <a:endParaRPr lang="en-GB" sz="2400" dirty="0"/>
          </a:p>
          <a:p>
            <a:pPr marL="482600" indent="-457200">
              <a:buSzPct val="100000"/>
              <a:buFont typeface="+mj-lt"/>
              <a:buAutoNum type="arabicPeriod"/>
            </a:pPr>
            <a:r>
              <a:rPr lang="en-GB" sz="2400" dirty="0"/>
              <a:t>Where are central chemoreceptors located and what do they respond to? (2 marks)</a:t>
            </a:r>
          </a:p>
          <a:p>
            <a:pPr marL="482600" indent="-457200">
              <a:buSzPct val="100000"/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99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FC4C-7011-D8CA-F1C1-1C4FEB0F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SAQ Questions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3640C-0127-CBD4-B02B-2D3DDA141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indent="-457200">
              <a:buSzPct val="100000"/>
              <a:buFont typeface="+mj-lt"/>
              <a:buAutoNum type="arabicPeriod"/>
            </a:pPr>
            <a:r>
              <a:rPr lang="en-GB" sz="2400" dirty="0">
                <a:solidFill>
                  <a:srgbClr val="92D050"/>
                </a:solidFill>
              </a:rPr>
              <a:t>Blood enters right atrium via vena cava (1), Blood pumped into right ventricle via Tricuspid valve (1), Blood pumped through pulmonary/semi lunar valves to the pulmonary artery (1), pulmonary artery splits into left and right (1)</a:t>
            </a:r>
          </a:p>
          <a:p>
            <a:pPr marL="482600" indent="-457200">
              <a:buSzPct val="100000"/>
              <a:buFont typeface="+mj-lt"/>
              <a:buAutoNum type="arabicPeriod"/>
            </a:pPr>
            <a:endParaRPr lang="en-GB" sz="2400" dirty="0"/>
          </a:p>
          <a:p>
            <a:pPr marL="482600" indent="-457200">
              <a:buSzPct val="100000"/>
              <a:buFont typeface="+mj-lt"/>
              <a:buAutoNum type="arabicPeriod"/>
            </a:pPr>
            <a:r>
              <a:rPr lang="en-GB" sz="2400" dirty="0">
                <a:solidFill>
                  <a:srgbClr val="92D050"/>
                </a:solidFill>
              </a:rPr>
              <a:t>9000 (1) millilitres per minute (1)</a:t>
            </a:r>
          </a:p>
          <a:p>
            <a:pPr marL="482600" indent="-457200">
              <a:buSzPct val="100000"/>
              <a:buFont typeface="+mj-lt"/>
              <a:buAutoNum type="arabicPeriod"/>
            </a:pPr>
            <a:endParaRPr lang="en-GB" sz="2400" dirty="0"/>
          </a:p>
          <a:p>
            <a:pPr marL="482600" indent="-457200">
              <a:buSzPct val="100000"/>
              <a:buFont typeface="+mj-lt"/>
              <a:buAutoNum type="arabicPeriod"/>
            </a:pPr>
            <a:r>
              <a:rPr lang="en-GB" sz="2400" dirty="0">
                <a:solidFill>
                  <a:srgbClr val="92D050"/>
                </a:solidFill>
              </a:rPr>
              <a:t>Medulla (1) responds to increase in </a:t>
            </a:r>
            <a:r>
              <a:rPr lang="en-GB" sz="2400" dirty="0" err="1">
                <a:solidFill>
                  <a:srgbClr val="92D050"/>
                </a:solidFill>
              </a:rPr>
              <a:t>PaCO</a:t>
            </a:r>
            <a:r>
              <a:rPr lang="en-GB" sz="2400" dirty="0">
                <a:solidFill>
                  <a:srgbClr val="92D050"/>
                </a:solidFill>
              </a:rPr>
              <a:t>₂ (1)</a:t>
            </a:r>
          </a:p>
          <a:p>
            <a:pPr marL="482600" indent="-457200">
              <a:buSzPct val="100000"/>
              <a:buFont typeface="+mj-lt"/>
              <a:buAutoNum type="arabicPeriod"/>
            </a:pPr>
            <a:endParaRPr lang="en-GB" sz="2000" dirty="0"/>
          </a:p>
          <a:p>
            <a:pPr marL="25400" indent="0">
              <a:buSzPct val="10000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290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AB8E-C7BC-82CE-74DC-1802CC75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Spotter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530A8-580C-4128-A7A8-C41560F26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4114800" cy="4525963"/>
          </a:xfrm>
        </p:spPr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GB" dirty="0"/>
              <a:t>Which label is the bundle of His?</a:t>
            </a:r>
          </a:p>
          <a:p>
            <a:pPr marL="539750" indent="-514350">
              <a:buFont typeface="+mj-lt"/>
              <a:buAutoNum type="arabicPeriod"/>
            </a:pPr>
            <a:endParaRPr lang="en-GB" dirty="0"/>
          </a:p>
          <a:p>
            <a:pPr marL="539750" indent="-514350">
              <a:buFont typeface="+mj-lt"/>
              <a:buAutoNum type="arabicPeriod"/>
            </a:pPr>
            <a:r>
              <a:rPr lang="en-GB" dirty="0"/>
              <a:t>Which label has a ‘lag’ to allow for blood to flow from the atria to the ventricles?</a:t>
            </a:r>
          </a:p>
          <a:p>
            <a:pPr marL="539750" indent="-514350">
              <a:buFont typeface="+mj-lt"/>
              <a:buAutoNum type="arabicPeriod"/>
            </a:pPr>
            <a:endParaRPr lang="en-GB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A8E982-A818-C82A-B146-4F86CC75C8CC}"/>
              </a:ext>
            </a:extLst>
          </p:cNvPr>
          <p:cNvGrpSpPr/>
          <p:nvPr/>
        </p:nvGrpSpPr>
        <p:grpSpPr>
          <a:xfrm>
            <a:off x="4835952" y="1568949"/>
            <a:ext cx="3437064" cy="2616551"/>
            <a:chOff x="5521911" y="1600200"/>
            <a:chExt cx="3043435" cy="2636490"/>
          </a:xfrm>
        </p:grpSpPr>
        <p:pic>
          <p:nvPicPr>
            <p:cNvPr id="4" name="Picture 2" descr="Cardiac Conduction System - How The Heart Beats &amp; Electrical Impulses">
              <a:extLst>
                <a:ext uri="{FF2B5EF4-FFF2-40B4-BE49-F238E27FC236}">
                  <a16:creationId xmlns:a16="http://schemas.microsoft.com/office/drawing/2014/main" id="{24DBF4DE-B157-FD0A-D7D6-6CD9CE32B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128" y="1600200"/>
              <a:ext cx="2922218" cy="2636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4F10BF-C9E9-597F-D13F-3C3E1218C66C}"/>
                </a:ext>
              </a:extLst>
            </p:cNvPr>
            <p:cNvSpPr/>
            <p:nvPr/>
          </p:nvSpPr>
          <p:spPr>
            <a:xfrm>
              <a:off x="6374167" y="1713390"/>
              <a:ext cx="852256" cy="319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04E99A-B47A-BF74-A5C6-B0258DAC342E}"/>
                </a:ext>
              </a:extLst>
            </p:cNvPr>
            <p:cNvSpPr/>
            <p:nvPr/>
          </p:nvSpPr>
          <p:spPr>
            <a:xfrm>
              <a:off x="5521911" y="1931463"/>
              <a:ext cx="852256" cy="319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0F68B3-DEFE-6F19-3589-1C403DAB6E21}"/>
                </a:ext>
              </a:extLst>
            </p:cNvPr>
            <p:cNvSpPr/>
            <p:nvPr/>
          </p:nvSpPr>
          <p:spPr>
            <a:xfrm>
              <a:off x="6961573" y="3890461"/>
              <a:ext cx="852256" cy="319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E28937-B278-A584-3864-FDCC088EA4F1}"/>
                </a:ext>
              </a:extLst>
            </p:cNvPr>
            <p:cNvSpPr/>
            <p:nvPr/>
          </p:nvSpPr>
          <p:spPr>
            <a:xfrm>
              <a:off x="7618520" y="2091261"/>
              <a:ext cx="852256" cy="319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965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CB93-F032-406C-2200-2E3960C6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Spotter Questions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8F42D-4BB9-CB20-81CD-2A9A636B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95" y="1609627"/>
            <a:ext cx="8229600" cy="4525963"/>
          </a:xfrm>
        </p:spPr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GB" sz="3200" dirty="0"/>
              <a:t>Which label is the bundle of His?   		     	</a:t>
            </a:r>
            <a:r>
              <a:rPr lang="en-GB" sz="3200" b="1" dirty="0">
                <a:solidFill>
                  <a:srgbClr val="92D050"/>
                </a:solidFill>
              </a:rPr>
              <a:t>D</a:t>
            </a:r>
            <a:r>
              <a:rPr lang="en-GB" b="1" dirty="0">
                <a:solidFill>
                  <a:srgbClr val="92D050"/>
                </a:solidFill>
              </a:rPr>
              <a:t> – Located in the interventricular septum</a:t>
            </a:r>
            <a:endParaRPr lang="en-GB" sz="3200" dirty="0">
              <a:solidFill>
                <a:srgbClr val="92D050"/>
              </a:solidFill>
            </a:endParaRPr>
          </a:p>
          <a:p>
            <a:pPr marL="539750" indent="-514350">
              <a:buFont typeface="+mj-lt"/>
              <a:buAutoNum type="arabicPeriod"/>
            </a:pPr>
            <a:endParaRPr lang="en-GB" sz="3200" dirty="0"/>
          </a:p>
          <a:p>
            <a:pPr marL="539750" indent="-514350">
              <a:buFont typeface="+mj-lt"/>
              <a:buAutoNum type="arabicPeriod"/>
            </a:pPr>
            <a:r>
              <a:rPr lang="en-GB" dirty="0"/>
              <a:t>Which label has a ‘lag’ to allow for blood to flow from the atria to the ventricles?</a:t>
            </a:r>
          </a:p>
          <a:p>
            <a:pPr marL="25400" indent="0">
              <a:buNone/>
            </a:pPr>
            <a:r>
              <a:rPr lang="en-GB" b="1" dirty="0">
                <a:solidFill>
                  <a:srgbClr val="00FF00"/>
                </a:solidFill>
              </a:rPr>
              <a:t>	</a:t>
            </a:r>
            <a:r>
              <a:rPr lang="en-GB" b="1" dirty="0">
                <a:solidFill>
                  <a:srgbClr val="92D050"/>
                </a:solidFill>
              </a:rPr>
              <a:t>A – The atrioventricular node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0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92F9-3858-D266-1D25-D267A849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SBA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3F55F-9205-EF4D-31E1-4E67311BF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05931"/>
            <a:ext cx="8229600" cy="4525963"/>
          </a:xfrm>
        </p:spPr>
        <p:txBody>
          <a:bodyPr/>
          <a:lstStyle/>
          <a:p>
            <a:pPr marL="25400" indent="0">
              <a:buSzPct val="100000"/>
              <a:buNone/>
            </a:pPr>
            <a:r>
              <a:rPr lang="en-GB" sz="2400" dirty="0">
                <a:solidFill>
                  <a:schemeClr val="tx1"/>
                </a:solidFill>
              </a:rPr>
              <a:t>1. Which valve does deoxygenated blood travel through to reach the ventricles?</a:t>
            </a:r>
          </a:p>
          <a:p>
            <a:pPr marL="482600" indent="-457200">
              <a:buSzPct val="100000"/>
              <a:buFont typeface="+mj-lt"/>
              <a:buAutoNum type="alphaLcParenR"/>
            </a:pPr>
            <a:r>
              <a:rPr lang="en-GB" sz="1800" dirty="0">
                <a:solidFill>
                  <a:schemeClr val="tx1"/>
                </a:solidFill>
              </a:rPr>
              <a:t>Pulmonary Valve</a:t>
            </a:r>
          </a:p>
          <a:p>
            <a:pPr marL="482600" indent="-457200">
              <a:buSzPct val="100000"/>
              <a:buFont typeface="+mj-lt"/>
              <a:buAutoNum type="alphaLcParenR"/>
            </a:pPr>
            <a:r>
              <a:rPr lang="en-GB" sz="1800" dirty="0">
                <a:solidFill>
                  <a:schemeClr val="tx1"/>
                </a:solidFill>
              </a:rPr>
              <a:t>Mitral Valve</a:t>
            </a:r>
          </a:p>
          <a:p>
            <a:pPr marL="482600" indent="-457200">
              <a:buSzPct val="100000"/>
              <a:buFont typeface="+mj-lt"/>
              <a:buAutoNum type="alphaLcParenR"/>
            </a:pPr>
            <a:r>
              <a:rPr lang="en-GB" sz="1800" dirty="0">
                <a:solidFill>
                  <a:schemeClr val="tx1"/>
                </a:solidFill>
              </a:rPr>
              <a:t>Aortic Valve</a:t>
            </a:r>
          </a:p>
          <a:p>
            <a:pPr marL="482600" indent="-457200">
              <a:buSzPct val="100000"/>
              <a:buFont typeface="+mj-lt"/>
              <a:buAutoNum type="alphaLcParenR"/>
            </a:pPr>
            <a:r>
              <a:rPr lang="en-GB" sz="1800" dirty="0">
                <a:solidFill>
                  <a:schemeClr val="tx1"/>
                </a:solidFill>
              </a:rPr>
              <a:t>Tricuspid Valve</a:t>
            </a:r>
          </a:p>
          <a:p>
            <a:pPr marL="25400" indent="0">
              <a:buSzPct val="100000"/>
              <a:buNone/>
            </a:pPr>
            <a:r>
              <a:rPr lang="en-GB" sz="2400" dirty="0">
                <a:solidFill>
                  <a:schemeClr val="tx1"/>
                </a:solidFill>
              </a:rPr>
              <a:t>2. What do peripheral receptors respond to a change in</a:t>
            </a:r>
          </a:p>
          <a:p>
            <a:pPr marL="482600" indent="-457200">
              <a:buSzPct val="100000"/>
              <a:buFont typeface="+mj-lt"/>
              <a:buAutoNum type="alphaLcParenR"/>
            </a:pPr>
            <a:r>
              <a:rPr lang="en-GB" sz="1800" dirty="0">
                <a:solidFill>
                  <a:schemeClr val="tx1"/>
                </a:solidFill>
              </a:rPr>
              <a:t>Increase in PaCO2</a:t>
            </a:r>
          </a:p>
          <a:p>
            <a:pPr marL="482600" indent="-457200">
              <a:buSzPct val="100000"/>
              <a:buFont typeface="+mj-lt"/>
              <a:buAutoNum type="alphaLcParenR"/>
            </a:pPr>
            <a:r>
              <a:rPr lang="en-GB" sz="1800" dirty="0">
                <a:solidFill>
                  <a:schemeClr val="tx1"/>
                </a:solidFill>
              </a:rPr>
              <a:t>Increase in PaCO2 and fall in PaO2</a:t>
            </a:r>
          </a:p>
          <a:p>
            <a:pPr marL="482600" indent="-457200">
              <a:buSzPct val="100000"/>
              <a:buFont typeface="+mj-lt"/>
              <a:buAutoNum type="alphaLcParenR"/>
            </a:pPr>
            <a:r>
              <a:rPr lang="en-GB" sz="1800" dirty="0">
                <a:solidFill>
                  <a:schemeClr val="tx1"/>
                </a:solidFill>
              </a:rPr>
              <a:t>Increase in PaO2</a:t>
            </a:r>
          </a:p>
          <a:p>
            <a:pPr marL="482600" indent="-457200">
              <a:buSzPct val="100000"/>
              <a:buFont typeface="+mj-lt"/>
              <a:buAutoNum type="alphaLcParenR"/>
            </a:pPr>
            <a:r>
              <a:rPr lang="en-GB" sz="1800" dirty="0">
                <a:solidFill>
                  <a:schemeClr val="tx1"/>
                </a:solidFill>
              </a:rPr>
              <a:t>Increase in PaO2 and fall in PaCO2</a:t>
            </a:r>
          </a:p>
          <a:p>
            <a:pPr marL="482600" indent="-457200">
              <a:buSzPct val="100000"/>
              <a:buFont typeface="+mj-lt"/>
              <a:buAutoNum type="alphaLcParenR"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7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94F2-F2FF-B426-ED2D-8F33B0CF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SBA Questions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F0780-C0B2-BA20-7CA4-2B35ABC3F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1. Which valve does deoxygenated blood travel through to reach the ventricles?</a:t>
            </a:r>
          </a:p>
          <a:p>
            <a:pPr marL="25400" indent="0">
              <a:buNone/>
            </a:pPr>
            <a:r>
              <a:rPr lang="en-GB" sz="2800" dirty="0">
                <a:solidFill>
                  <a:srgbClr val="92D050"/>
                </a:solidFill>
              </a:rPr>
              <a:t>D – between right atria and ventricle, deoxygenated blood travels through the right side normally</a:t>
            </a:r>
          </a:p>
          <a:p>
            <a:pPr marL="2540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2. What do peripheral receptors respond to a change in?</a:t>
            </a:r>
          </a:p>
          <a:p>
            <a:pPr marL="25400" indent="0">
              <a:buNone/>
            </a:pPr>
            <a:r>
              <a:rPr lang="en-GB" sz="2800" dirty="0">
                <a:solidFill>
                  <a:srgbClr val="92D050"/>
                </a:solidFill>
              </a:rPr>
              <a:t>B – While A is technically right, SBA is ‘single best answer’ therefore B is correct as it provides the best, most in depth answer for the question</a:t>
            </a:r>
          </a:p>
        </p:txBody>
      </p:sp>
    </p:spTree>
    <p:extLst>
      <p:ext uri="{BB962C8B-B14F-4D97-AF65-F5344CB8AC3E}">
        <p14:creationId xmlns:p14="http://schemas.microsoft.com/office/powerpoint/2010/main" val="635020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0B65-A268-BBF3-97C6-7CBFB8B89F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listening!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53B48-C795-E11C-2B26-9F45594D3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  <a:p>
            <a:r>
              <a:rPr lang="en-GB" sz="2000" dirty="0"/>
              <a:t>If you get any burning questions, don’t hesitate to get it touch with me at </a:t>
            </a:r>
            <a:r>
              <a:rPr lang="en-GB" sz="2000" dirty="0">
                <a:hlinkClick r:id="rId2"/>
              </a:rPr>
              <a:t>awalls1@sheffield.ac.uk</a:t>
            </a:r>
            <a:r>
              <a:rPr lang="en-GB" sz="2000" dirty="0"/>
              <a:t> </a:t>
            </a:r>
            <a:r>
              <a:rPr lang="en-GB" sz="2000" dirty="0">
                <a:sym typeface="Wingdings" panose="05000000000000000000" pitchFamily="2" charset="2"/>
              </a:rPr>
              <a:t>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4415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3176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2F3D2-96BB-9D7C-B89A-FE35138FF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085" y="2025307"/>
            <a:ext cx="3575758" cy="3290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57200" y="2981325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1 Cardiovascular Revision Session 2</a:t>
            </a:r>
            <a:endParaRPr dirty="0"/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dirty="0"/>
              <a:t>Annie Walls</a:t>
            </a:r>
            <a:endParaRPr dirty="0"/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</a:rPr>
              <a:t>9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</a:rPr>
              <a:t>th</a:t>
            </a:r>
            <a:r>
              <a:rPr lang="en-US" sz="3200" b="0" i="0" u="none" strike="noStrike" cap="none" dirty="0">
                <a:solidFill>
                  <a:schemeClr val="dk1"/>
                </a:solidFill>
              </a:rPr>
              <a:t> November </a:t>
            </a:r>
            <a:r>
              <a:rPr lang="en-US" dirty="0"/>
              <a:t>18:00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57200" y="274637"/>
            <a:ext cx="8229600" cy="1981199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878946" y="656997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</a:pPr>
            <a:r>
              <a:rPr lang="en-US" sz="7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Cardiovascular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r="3646"/>
          <a:stretch/>
        </p:blipFill>
        <p:spPr>
          <a:xfrm>
            <a:off x="1474242" y="0"/>
            <a:ext cx="6134099" cy="6858000"/>
          </a:xfrm>
          <a:prstGeom prst="rect">
            <a:avLst/>
          </a:prstGeom>
          <a:noFill/>
          <a:ln w="9525" cap="flat" cmpd="sng">
            <a:solidFill>
              <a:srgbClr val="29326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dirty="0"/>
              <a:t>To learn or cement understanding of the following topics: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dirty="0"/>
          </a:p>
          <a:p>
            <a:pPr indent="-457200">
              <a:lnSpc>
                <a:spcPct val="150000"/>
              </a:lnSpc>
              <a:spcBef>
                <a:spcPts val="0"/>
              </a:spcBef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Circulation – </a:t>
            </a:r>
            <a:r>
              <a:rPr lang="en-GB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Pulmonary vs </a:t>
            </a:r>
            <a:r>
              <a:rPr lang="en-GB" sz="20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Systemic</a:t>
            </a:r>
            <a:endParaRPr lang="en-GB" sz="2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Cardiac Equations – </a:t>
            </a:r>
            <a:r>
              <a:rPr lang="en-GB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CO, SV, MAP, PP, BP</a:t>
            </a:r>
            <a:endParaRPr lang="en-GB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</a:pPr>
            <a:r>
              <a:rPr lang="en-GB" sz="2000" b="1" dirty="0"/>
              <a:t>Central and Peripheral circulation control 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Electrical Conduction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</a:pPr>
            <a:r>
              <a:rPr lang="en-GB" sz="2000" b="1" dirty="0"/>
              <a:t>Blood and its constituents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Clott</a:t>
            </a:r>
            <a:r>
              <a:rPr lang="en-GB" sz="2000" b="1" dirty="0"/>
              <a:t>ing cascade </a:t>
            </a:r>
            <a:r>
              <a:rPr lang="en-GB" sz="2000" b="1" i="1" dirty="0"/>
              <a:t>(sorry!)</a:t>
            </a:r>
            <a:endParaRPr sz="20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187608" y="449705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Pulmonary Circulation 1</a:t>
            </a:r>
            <a:endParaRPr dirty="0"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519344" y="1564688"/>
            <a:ext cx="482501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GB" sz="2000" dirty="0">
                <a:solidFill>
                  <a:srgbClr val="0000FF"/>
                </a:solidFill>
              </a:rPr>
              <a:t>Deoxygenated </a:t>
            </a:r>
            <a:r>
              <a:rPr lang="en-GB" sz="2000" dirty="0"/>
              <a:t>blood flows into Right Atrium via the </a:t>
            </a:r>
            <a:r>
              <a:rPr lang="en-GB" sz="2000" i="1" dirty="0"/>
              <a:t>Vena Cava </a:t>
            </a:r>
            <a:r>
              <a:rPr lang="en-GB" sz="2000" dirty="0"/>
              <a:t>(Superior and Inferior)</a:t>
            </a:r>
          </a:p>
          <a:p>
            <a:pPr marL="685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GB" sz="2000" dirty="0"/>
          </a:p>
          <a:p>
            <a:pPr marL="685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GB" sz="2000" dirty="0"/>
              <a:t>Right atrium pumps </a:t>
            </a:r>
            <a:r>
              <a:rPr lang="en-GB" sz="2000" dirty="0">
                <a:solidFill>
                  <a:srgbClr val="0000FF"/>
                </a:solidFill>
              </a:rPr>
              <a:t>blood</a:t>
            </a:r>
            <a:r>
              <a:rPr lang="en-GB" sz="2000" dirty="0"/>
              <a:t> into Right Ventricle via </a:t>
            </a:r>
            <a:r>
              <a:rPr lang="en-GB" sz="2000" b="1" dirty="0"/>
              <a:t>TRICUSPID</a:t>
            </a:r>
            <a:r>
              <a:rPr lang="en-GB" sz="2000" dirty="0"/>
              <a:t> valve</a:t>
            </a:r>
          </a:p>
          <a:p>
            <a:pPr marL="685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GB" sz="2000" dirty="0"/>
          </a:p>
          <a:p>
            <a:pPr marL="685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GB" sz="2000" dirty="0"/>
              <a:t>Right ventricle contracts, pushing </a:t>
            </a:r>
            <a:r>
              <a:rPr lang="en-GB" sz="2000" dirty="0">
                <a:solidFill>
                  <a:srgbClr val="0000FF"/>
                </a:solidFill>
              </a:rPr>
              <a:t>blood</a:t>
            </a:r>
            <a:r>
              <a:rPr lang="en-GB" sz="2000" dirty="0"/>
              <a:t> out of the heart through the </a:t>
            </a:r>
            <a:r>
              <a:rPr lang="en-GB" sz="2000" b="1" dirty="0"/>
              <a:t>SEMILUNAR/PULMONARY</a:t>
            </a:r>
            <a:r>
              <a:rPr lang="en-GB" sz="2000" dirty="0"/>
              <a:t> valves via the </a:t>
            </a:r>
            <a:r>
              <a:rPr lang="en-GB" sz="2000" i="1" dirty="0"/>
              <a:t>Pulmonary Artery</a:t>
            </a:r>
          </a:p>
          <a:p>
            <a:pPr marL="685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GB" sz="2000" i="1" dirty="0"/>
          </a:p>
          <a:p>
            <a:pPr marL="685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GB" sz="2000" i="1" dirty="0"/>
              <a:t>Pulmonary Artery/Trunk </a:t>
            </a:r>
            <a:r>
              <a:rPr lang="en-GB" sz="2000" dirty="0"/>
              <a:t>splits into </a:t>
            </a:r>
            <a:r>
              <a:rPr lang="en-GB" sz="2000" i="1" dirty="0"/>
              <a:t>Left </a:t>
            </a:r>
            <a:r>
              <a:rPr lang="en-GB" sz="2000" dirty="0"/>
              <a:t>and </a:t>
            </a:r>
            <a:r>
              <a:rPr lang="en-GB" sz="2000" i="1" dirty="0"/>
              <a:t>Right</a:t>
            </a:r>
            <a:r>
              <a:rPr lang="en-GB" sz="2000" dirty="0"/>
              <a:t> </a:t>
            </a:r>
            <a:r>
              <a:rPr lang="en-GB" sz="2000" i="1" dirty="0"/>
              <a:t>Pulmonary arteries</a:t>
            </a:r>
            <a:endParaRPr sz="20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BB957-2D9A-7514-6FD8-6B6382172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2334"/>
              </a:clrFrom>
              <a:clrTo>
                <a:srgbClr val="FF2334">
                  <a:alpha val="0"/>
                </a:srgbClr>
              </a:clrTo>
            </a:clrChange>
          </a:blip>
          <a:srcRect l="-97" r="33204"/>
          <a:stretch/>
        </p:blipFill>
        <p:spPr>
          <a:xfrm>
            <a:off x="5344357" y="2090691"/>
            <a:ext cx="3471169" cy="29059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4EAF3-1794-E483-11FC-4EA8CA108356}"/>
              </a:ext>
            </a:extLst>
          </p:cNvPr>
          <p:cNvSpPr txBox="1"/>
          <p:nvPr/>
        </p:nvSpPr>
        <p:spPr>
          <a:xfrm>
            <a:off x="5202315" y="5113538"/>
            <a:ext cx="378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4"/>
              </a:rPr>
              <a:t>https://www.ezmedlearning.com/blog/heart-blood-flow-diagram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BFB45-F756-4746-F65B-88991BE2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Pulmonary Circulation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4686B-AC98-B155-F561-2F976DACD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709604" cy="4525963"/>
          </a:xfrm>
        </p:spPr>
        <p:txBody>
          <a:bodyPr/>
          <a:lstStyle/>
          <a:p>
            <a:pPr marL="6858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GB" sz="2000" i="1" dirty="0">
                <a:solidFill>
                  <a:schemeClr val="tx1"/>
                </a:solidFill>
              </a:rPr>
              <a:t>Pulmonary arteries </a:t>
            </a:r>
            <a:r>
              <a:rPr lang="en-GB" sz="2000" dirty="0">
                <a:solidFill>
                  <a:schemeClr val="tx1"/>
                </a:solidFill>
              </a:rPr>
              <a:t>divide into </a:t>
            </a:r>
            <a:r>
              <a:rPr lang="en-GB" sz="2000" i="1" dirty="0">
                <a:solidFill>
                  <a:schemeClr val="tx1"/>
                </a:solidFill>
              </a:rPr>
              <a:t>lobar arteries</a:t>
            </a:r>
            <a:r>
              <a:rPr lang="en-GB" sz="2000" dirty="0">
                <a:solidFill>
                  <a:schemeClr val="tx1"/>
                </a:solidFill>
              </a:rPr>
              <a:t> supplying each lobe of the lung</a:t>
            </a:r>
          </a:p>
          <a:p>
            <a:pPr marL="6858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marL="6858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GB" sz="2000" dirty="0">
                <a:solidFill>
                  <a:schemeClr val="tx1"/>
                </a:solidFill>
              </a:rPr>
              <a:t>Divides further into a network of </a:t>
            </a:r>
            <a:r>
              <a:rPr lang="en-GB" sz="2000" i="1" dirty="0">
                <a:solidFill>
                  <a:schemeClr val="tx1"/>
                </a:solidFill>
              </a:rPr>
              <a:t>capillaries </a:t>
            </a:r>
            <a:r>
              <a:rPr lang="en-GB" sz="2000" dirty="0">
                <a:solidFill>
                  <a:schemeClr val="tx1"/>
                </a:solidFill>
              </a:rPr>
              <a:t>which allow for gas exchange at each individual </a:t>
            </a:r>
            <a:r>
              <a:rPr lang="en-GB" sz="2000" i="1" dirty="0">
                <a:solidFill>
                  <a:schemeClr val="tx1"/>
                </a:solidFill>
              </a:rPr>
              <a:t>alveoli</a:t>
            </a:r>
          </a:p>
          <a:p>
            <a:pPr marL="6858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endParaRPr lang="en-GB" sz="2000" i="1" dirty="0">
              <a:solidFill>
                <a:schemeClr val="tx1"/>
              </a:solidFill>
            </a:endParaRPr>
          </a:p>
          <a:p>
            <a:pPr marL="6858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GB" sz="2000" dirty="0">
                <a:solidFill>
                  <a:srgbClr val="FF0000"/>
                </a:solidFill>
              </a:rPr>
              <a:t>Oxygenated blood </a:t>
            </a:r>
            <a:r>
              <a:rPr lang="en-GB" sz="2000" dirty="0">
                <a:solidFill>
                  <a:schemeClr val="tx1"/>
                </a:solidFill>
              </a:rPr>
              <a:t>flows from the </a:t>
            </a:r>
            <a:r>
              <a:rPr lang="en-GB" sz="2000" i="1" dirty="0">
                <a:solidFill>
                  <a:schemeClr val="tx1"/>
                </a:solidFill>
              </a:rPr>
              <a:t>alveoli</a:t>
            </a:r>
            <a:r>
              <a:rPr lang="en-GB" sz="2000" dirty="0">
                <a:solidFill>
                  <a:schemeClr val="tx1"/>
                </a:solidFill>
              </a:rPr>
              <a:t> into </a:t>
            </a:r>
            <a:r>
              <a:rPr lang="en-GB" sz="2000" b="1" dirty="0">
                <a:solidFill>
                  <a:schemeClr val="tx1"/>
                </a:solidFill>
              </a:rPr>
              <a:t>FOUR </a:t>
            </a:r>
            <a:r>
              <a:rPr lang="en-GB" sz="2000" i="1" dirty="0">
                <a:solidFill>
                  <a:schemeClr val="tx1"/>
                </a:solidFill>
              </a:rPr>
              <a:t>Pulmonary Veins </a:t>
            </a:r>
          </a:p>
          <a:p>
            <a:pPr marL="6858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endParaRPr lang="en-GB" sz="2000" i="1" dirty="0">
              <a:solidFill>
                <a:schemeClr val="tx1"/>
              </a:solidFill>
            </a:endParaRPr>
          </a:p>
          <a:p>
            <a:pPr marL="6858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GB" sz="2000" dirty="0">
                <a:solidFill>
                  <a:schemeClr val="tx1"/>
                </a:solidFill>
              </a:rPr>
              <a:t>Each </a:t>
            </a:r>
            <a:r>
              <a:rPr lang="en-GB" sz="2000" i="1" dirty="0">
                <a:solidFill>
                  <a:schemeClr val="tx1"/>
                </a:solidFill>
              </a:rPr>
              <a:t>Pulmonary Vein </a:t>
            </a:r>
            <a:r>
              <a:rPr lang="en-GB" sz="2000" dirty="0">
                <a:solidFill>
                  <a:schemeClr val="tx1"/>
                </a:solidFill>
              </a:rPr>
              <a:t>drains into the Left Atrium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64415-4EAB-5F10-E049-E72851F38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618" y="2066799"/>
            <a:ext cx="4039340" cy="2326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2A5CF-C929-36ED-5F78-E998A3DB6DD4}"/>
              </a:ext>
            </a:extLst>
          </p:cNvPr>
          <p:cNvSpPr txBox="1"/>
          <p:nvPr/>
        </p:nvSpPr>
        <p:spPr>
          <a:xfrm>
            <a:off x="4962618" y="4420006"/>
            <a:ext cx="403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https://en.wikipedia.org/wiki/Pulmonary_circulation#/media/File:2119_Pulmonary_Circuit.jpg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652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137C-B28D-5801-79B5-532B3916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Systemic Circulation 1 - Arterial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54C94-564B-EBC7-83BA-0A6A6E28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103398" cy="4525963"/>
          </a:xfrm>
        </p:spPr>
        <p:txBody>
          <a:bodyPr/>
          <a:lstStyle/>
          <a:p>
            <a:pPr marL="482600" indent="-457200">
              <a:buSzPct val="100000"/>
              <a:buFont typeface="+mj-lt"/>
              <a:buAutoNum type="arabicPeriod"/>
            </a:pPr>
            <a:r>
              <a:rPr lang="en-GB" sz="1600" dirty="0">
                <a:solidFill>
                  <a:srgbClr val="FF0000"/>
                </a:solidFill>
              </a:rPr>
              <a:t>Blood</a:t>
            </a:r>
            <a:r>
              <a:rPr lang="en-GB" sz="1600" dirty="0"/>
              <a:t> pumped out of Left Ventricle into </a:t>
            </a:r>
            <a:r>
              <a:rPr lang="en-GB" sz="1600" i="1" dirty="0"/>
              <a:t>Ascending Aorta </a:t>
            </a:r>
            <a:r>
              <a:rPr lang="en-GB" sz="1600" dirty="0"/>
              <a:t>via the </a:t>
            </a:r>
            <a:r>
              <a:rPr lang="en-GB" sz="1600" b="1" dirty="0"/>
              <a:t>SEMILUNAR/AORTIC Valve </a:t>
            </a:r>
            <a:r>
              <a:rPr lang="en-GB" sz="1600" dirty="0"/>
              <a:t>and through the </a:t>
            </a:r>
            <a:r>
              <a:rPr lang="en-GB" sz="1600" i="1" dirty="0"/>
              <a:t>Arch of Aorta</a:t>
            </a:r>
          </a:p>
          <a:p>
            <a:pPr marL="482600" indent="-457200">
              <a:buSzPct val="100000"/>
              <a:buFont typeface="+mj-lt"/>
              <a:buAutoNum type="arabicPeriod"/>
            </a:pPr>
            <a:endParaRPr lang="en-GB" sz="1600" i="1" dirty="0"/>
          </a:p>
          <a:p>
            <a:pPr marL="482600" indent="-457200">
              <a:buSzPct val="100000"/>
              <a:buFont typeface="+mj-lt"/>
              <a:buAutoNum type="arabicPeriod"/>
            </a:pPr>
            <a:r>
              <a:rPr lang="en-GB" sz="1600" i="1" dirty="0"/>
              <a:t>Arch of Aorta </a:t>
            </a:r>
            <a:r>
              <a:rPr lang="en-GB" sz="1600" dirty="0"/>
              <a:t>has 3 branches; Brachiocephalic trunk (which includes RS and RCC), the LCC and LS. Subclavians supply respective arms and Carotids supply respective sides of face and neck</a:t>
            </a:r>
          </a:p>
          <a:p>
            <a:pPr marL="482600" indent="-457200">
              <a:buSzPct val="100000"/>
              <a:buFont typeface="+mj-lt"/>
              <a:buAutoNum type="arabicPeriod"/>
            </a:pPr>
            <a:endParaRPr lang="en-GB" sz="1600" dirty="0"/>
          </a:p>
          <a:p>
            <a:pPr marL="482600" indent="-457200">
              <a:buSzPct val="100000"/>
              <a:buFont typeface="+mj-lt"/>
              <a:buAutoNum type="arabicPeriod"/>
            </a:pPr>
            <a:r>
              <a:rPr lang="en-GB" sz="1600" i="1" dirty="0"/>
              <a:t>Thoracic Aorta </a:t>
            </a:r>
            <a:r>
              <a:rPr lang="en-GB" sz="1600" dirty="0"/>
              <a:t>runs from T4 to T12 and contains paired branches which supplies bronchi, pericardium, mediastinum and oesophagus</a:t>
            </a:r>
          </a:p>
          <a:p>
            <a:pPr marL="482600" indent="-457200">
              <a:buSzPct val="100000"/>
              <a:buFont typeface="+mj-lt"/>
              <a:buAutoNum type="arabicPeriod"/>
            </a:pPr>
            <a:endParaRPr lang="en-GB" sz="1600" dirty="0"/>
          </a:p>
          <a:p>
            <a:pPr marL="482600" indent="-457200">
              <a:buSzPct val="100000"/>
              <a:buFont typeface="+mj-lt"/>
              <a:buAutoNum type="arabicPeriod"/>
            </a:pPr>
            <a:r>
              <a:rPr lang="en-GB" sz="1600" i="1" dirty="0"/>
              <a:t>Abdominal Aorta </a:t>
            </a:r>
            <a:r>
              <a:rPr lang="en-GB" sz="1600" dirty="0"/>
              <a:t>supplies the GI tract, liver, kidneys, bifurcates at L4 to go onto supply the lower limbs (you will learn this in GI and MSK)</a:t>
            </a:r>
            <a:endParaRPr lang="en-GB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EC9BA-B9F5-0815-672F-66B6431B0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922" y="2206312"/>
            <a:ext cx="2468342" cy="30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7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8428-6F85-B3DF-9739-D0261B6E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Systemic Circulation 2 - Venous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06141-5EB4-FC97-C752-096F0CA62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099" y="1417637"/>
            <a:ext cx="4878280" cy="4196918"/>
          </a:xfrm>
        </p:spPr>
        <p:txBody>
          <a:bodyPr/>
          <a:lstStyle/>
          <a:p>
            <a:pPr>
              <a:buSzPct val="100000"/>
            </a:pPr>
            <a:r>
              <a:rPr lang="en-GB" sz="1600" dirty="0"/>
              <a:t>Main </a:t>
            </a:r>
            <a:r>
              <a:rPr lang="en-GB" sz="1600" i="1" dirty="0"/>
              <a:t>vein </a:t>
            </a:r>
            <a:r>
              <a:rPr lang="en-GB" sz="1600" dirty="0"/>
              <a:t>draining organs runs alongside the </a:t>
            </a:r>
            <a:r>
              <a:rPr lang="en-GB" sz="1600" i="1" dirty="0"/>
              <a:t>artery </a:t>
            </a:r>
            <a:r>
              <a:rPr lang="en-GB" sz="1600" dirty="0"/>
              <a:t>and often shares the name</a:t>
            </a:r>
          </a:p>
          <a:p>
            <a:pPr>
              <a:buSzPct val="100000"/>
            </a:pPr>
            <a:endParaRPr lang="en-GB" sz="1600" dirty="0"/>
          </a:p>
          <a:p>
            <a:pPr>
              <a:buSzPct val="100000"/>
              <a:buFont typeface="+mj-lt"/>
              <a:buAutoNum type="arabicPeriod"/>
            </a:pPr>
            <a:r>
              <a:rPr lang="en-GB" sz="1600" i="1" dirty="0"/>
              <a:t>Superior Vena Cava</a:t>
            </a:r>
            <a:r>
              <a:rPr lang="en-GB" sz="1600" dirty="0"/>
              <a:t> drains </a:t>
            </a:r>
            <a:r>
              <a:rPr lang="en-GB" sz="1600" dirty="0">
                <a:solidFill>
                  <a:srgbClr val="0000FF"/>
                </a:solidFill>
              </a:rPr>
              <a:t>blood</a:t>
            </a:r>
            <a:r>
              <a:rPr lang="en-GB" sz="1600" dirty="0"/>
              <a:t> from the upper body, receiving two </a:t>
            </a:r>
            <a:r>
              <a:rPr lang="en-GB" sz="1600" i="1" dirty="0"/>
              <a:t>brachiocephalic</a:t>
            </a:r>
            <a:r>
              <a:rPr lang="en-GB" sz="1600" dirty="0"/>
              <a:t> veins which also receives </a:t>
            </a:r>
            <a:r>
              <a:rPr lang="en-GB" sz="1600" i="1" dirty="0"/>
              <a:t>subclavian and jugular veins</a:t>
            </a:r>
          </a:p>
          <a:p>
            <a:pPr>
              <a:buSzPct val="100000"/>
              <a:buFont typeface="+mj-lt"/>
              <a:buAutoNum type="arabicPeriod"/>
            </a:pPr>
            <a:endParaRPr lang="en-GB" sz="1600" dirty="0"/>
          </a:p>
          <a:p>
            <a:pPr>
              <a:buSzPct val="100000"/>
              <a:buFont typeface="+mj-lt"/>
              <a:buAutoNum type="arabicPeriod"/>
            </a:pPr>
            <a:r>
              <a:rPr lang="en-GB" sz="1600" i="1" dirty="0"/>
              <a:t>Azygous veins </a:t>
            </a:r>
            <a:r>
              <a:rPr lang="en-GB" sz="1600" dirty="0"/>
              <a:t>drains </a:t>
            </a:r>
            <a:r>
              <a:rPr lang="en-GB" sz="1600" dirty="0">
                <a:solidFill>
                  <a:srgbClr val="0000FF"/>
                </a:solidFill>
              </a:rPr>
              <a:t>blood</a:t>
            </a:r>
            <a:r>
              <a:rPr lang="en-GB" sz="1600" dirty="0"/>
              <a:t> from the thorax into the </a:t>
            </a:r>
            <a:r>
              <a:rPr lang="en-GB" sz="1600" i="1" dirty="0"/>
              <a:t>Superior Vena Cava</a:t>
            </a:r>
          </a:p>
          <a:p>
            <a:pPr>
              <a:buSzPct val="100000"/>
              <a:buFont typeface="+mj-lt"/>
              <a:buAutoNum type="arabicPeriod"/>
            </a:pPr>
            <a:endParaRPr lang="en-GB" sz="1600" i="1" dirty="0"/>
          </a:p>
          <a:p>
            <a:pPr>
              <a:buSzPct val="100000"/>
              <a:buFont typeface="+mj-lt"/>
              <a:buAutoNum type="arabicPeriod"/>
            </a:pPr>
            <a:r>
              <a:rPr lang="en-GB" sz="1600" i="1" dirty="0"/>
              <a:t>Inferior Vena Cava </a:t>
            </a:r>
            <a:r>
              <a:rPr lang="en-GB" sz="1600" dirty="0"/>
              <a:t>drains </a:t>
            </a:r>
            <a:r>
              <a:rPr lang="en-GB" sz="1600" dirty="0">
                <a:solidFill>
                  <a:srgbClr val="0000FF"/>
                </a:solidFill>
              </a:rPr>
              <a:t>blood</a:t>
            </a:r>
            <a:r>
              <a:rPr lang="en-GB" sz="1600" dirty="0"/>
              <a:t> from the abdomen and lower body</a:t>
            </a:r>
          </a:p>
          <a:p>
            <a:pPr>
              <a:buSzPct val="100000"/>
              <a:buFont typeface="+mj-lt"/>
              <a:buAutoNum type="arabicPeriod"/>
            </a:pPr>
            <a:endParaRPr lang="en-GB" sz="1600" dirty="0"/>
          </a:p>
          <a:p>
            <a:pPr>
              <a:buSzPct val="100000"/>
              <a:buFont typeface="+mj-lt"/>
              <a:buAutoNum type="arabicPeriod"/>
            </a:pPr>
            <a:r>
              <a:rPr lang="en-GB" sz="1600" i="1" dirty="0"/>
              <a:t>SVC and IVC</a:t>
            </a:r>
            <a:r>
              <a:rPr lang="en-GB" sz="1600" dirty="0"/>
              <a:t> converge to form the </a:t>
            </a:r>
            <a:r>
              <a:rPr lang="en-GB" sz="1600" i="1" dirty="0"/>
              <a:t>Vena Cava </a:t>
            </a:r>
            <a:r>
              <a:rPr lang="en-GB" sz="1600" dirty="0"/>
              <a:t>which empties into the Right Atrium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27D50-8F86-C934-E3B4-54D006EB5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719" b="7087"/>
          <a:stretch/>
        </p:blipFill>
        <p:spPr>
          <a:xfrm>
            <a:off x="5306142" y="1923109"/>
            <a:ext cx="3489896" cy="31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9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937F-B6D9-DD68-E081-2B775F4E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Equations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69C5-DDEC-8987-E090-9E136EA6A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085" y="1600200"/>
            <a:ext cx="8629096" cy="4525963"/>
          </a:xfrm>
        </p:spPr>
        <p:txBody>
          <a:bodyPr/>
          <a:lstStyle/>
          <a:p>
            <a:pPr marL="25400" indent="0" algn="ctr">
              <a:buNone/>
            </a:pPr>
            <a:r>
              <a:rPr lang="en-GB" sz="2800" b="1" u="sng" dirty="0">
                <a:solidFill>
                  <a:srgbClr val="FF0000"/>
                </a:solidFill>
              </a:rPr>
              <a:t>Cardiac Output </a:t>
            </a:r>
            <a:r>
              <a:rPr lang="en-GB" sz="2800" b="1" u="sng" dirty="0"/>
              <a:t>= </a:t>
            </a:r>
            <a:r>
              <a:rPr lang="en-GB" sz="2800" b="1" u="sng" dirty="0">
                <a:solidFill>
                  <a:srgbClr val="00FF00"/>
                </a:solidFill>
              </a:rPr>
              <a:t>Stroke Volume </a:t>
            </a:r>
            <a:r>
              <a:rPr lang="en-GB" sz="2800" b="1" u="sng" dirty="0"/>
              <a:t>x </a:t>
            </a:r>
            <a:r>
              <a:rPr lang="en-GB" sz="2800" b="1" u="sng" dirty="0">
                <a:solidFill>
                  <a:srgbClr val="FFFF00"/>
                </a:solidFill>
              </a:rPr>
              <a:t>Heart Rate</a:t>
            </a:r>
          </a:p>
          <a:p>
            <a:pPr>
              <a:buSzPct val="100000"/>
            </a:pPr>
            <a:r>
              <a:rPr lang="en-GB" sz="1800" dirty="0">
                <a:solidFill>
                  <a:srgbClr val="FF0000"/>
                </a:solidFill>
              </a:rPr>
              <a:t>Cardiac Output </a:t>
            </a:r>
            <a:r>
              <a:rPr lang="en-GB" sz="1800" dirty="0">
                <a:solidFill>
                  <a:schemeClr val="tx1"/>
                </a:solidFill>
              </a:rPr>
              <a:t>is amount of blood pumped per minute</a:t>
            </a:r>
          </a:p>
          <a:p>
            <a:pPr>
              <a:buSzPct val="100000"/>
            </a:pPr>
            <a:r>
              <a:rPr lang="en-GB" sz="1800" dirty="0">
                <a:solidFill>
                  <a:srgbClr val="00FF00"/>
                </a:solidFill>
              </a:rPr>
              <a:t>Stroke Volume </a:t>
            </a:r>
            <a:r>
              <a:rPr lang="en-GB" sz="1800" dirty="0">
                <a:solidFill>
                  <a:schemeClr val="tx1"/>
                </a:solidFill>
              </a:rPr>
              <a:t>is the volume of blood pumped out of the heart in each contraction</a:t>
            </a:r>
          </a:p>
          <a:p>
            <a:pPr>
              <a:buSzPct val="100000"/>
            </a:pPr>
            <a:r>
              <a:rPr lang="en-GB" sz="1800" dirty="0">
                <a:solidFill>
                  <a:srgbClr val="FFFF00"/>
                </a:solidFill>
              </a:rPr>
              <a:t>Heart Rate </a:t>
            </a:r>
            <a:r>
              <a:rPr lang="en-GB" sz="1800" dirty="0">
                <a:solidFill>
                  <a:schemeClr val="tx1"/>
                </a:solidFill>
              </a:rPr>
              <a:t>is the number of times the heart beats per minute </a:t>
            </a:r>
          </a:p>
          <a:p>
            <a:pPr>
              <a:buSzPct val="100000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buSzPct val="100000"/>
            </a:pPr>
            <a:endParaRPr lang="en-GB" sz="1400" dirty="0">
              <a:solidFill>
                <a:srgbClr val="FFFF00"/>
              </a:solidFill>
            </a:endParaRPr>
          </a:p>
          <a:p>
            <a:pPr marL="25400" indent="0" algn="ctr">
              <a:buSzPct val="100000"/>
              <a:buNone/>
            </a:pPr>
            <a:r>
              <a:rPr lang="en-GB" sz="2400" b="1" u="sng" dirty="0">
                <a:solidFill>
                  <a:srgbClr val="00FF00"/>
                </a:solidFill>
              </a:rPr>
              <a:t>Stroke Volume </a:t>
            </a:r>
            <a:r>
              <a:rPr lang="en-GB" sz="2400" b="1" u="sng" dirty="0">
                <a:solidFill>
                  <a:schemeClr val="tx1"/>
                </a:solidFill>
              </a:rPr>
              <a:t>= </a:t>
            </a:r>
            <a:r>
              <a:rPr lang="en-GB" sz="2400" b="1" u="sng" dirty="0">
                <a:solidFill>
                  <a:srgbClr val="008000"/>
                </a:solidFill>
              </a:rPr>
              <a:t>End Diastolic Volume </a:t>
            </a:r>
            <a:r>
              <a:rPr lang="en-GB" sz="2400" b="1" u="sng" dirty="0">
                <a:solidFill>
                  <a:schemeClr val="tx1"/>
                </a:solidFill>
              </a:rPr>
              <a:t>– </a:t>
            </a:r>
            <a:r>
              <a:rPr lang="en-GB" sz="2400" b="1" u="sng" dirty="0">
                <a:solidFill>
                  <a:srgbClr val="99FF99"/>
                </a:solidFill>
              </a:rPr>
              <a:t>End Systolic Volume</a:t>
            </a:r>
          </a:p>
          <a:p>
            <a:pPr>
              <a:buSzPct val="100000"/>
            </a:pPr>
            <a:r>
              <a:rPr lang="en-GB" sz="1800" dirty="0">
                <a:solidFill>
                  <a:srgbClr val="008000"/>
                </a:solidFill>
              </a:rPr>
              <a:t>End diastolic volume </a:t>
            </a:r>
            <a:r>
              <a:rPr lang="en-GB" sz="1800" dirty="0">
                <a:solidFill>
                  <a:schemeClr val="tx1"/>
                </a:solidFill>
              </a:rPr>
              <a:t>is the volume of blood in a ventricle before the heart contracts</a:t>
            </a:r>
          </a:p>
          <a:p>
            <a:pPr>
              <a:buSzPct val="100000"/>
            </a:pPr>
            <a:r>
              <a:rPr lang="en-GB" sz="1800" dirty="0">
                <a:solidFill>
                  <a:srgbClr val="99FF99"/>
                </a:solidFill>
              </a:rPr>
              <a:t>End systolic volume </a:t>
            </a:r>
            <a:r>
              <a:rPr lang="en-GB" sz="1800" dirty="0">
                <a:solidFill>
                  <a:schemeClr val="tx1"/>
                </a:solidFill>
              </a:rPr>
              <a:t>is the volume of blood in a ventricle after systole before filling</a:t>
            </a:r>
          </a:p>
        </p:txBody>
      </p:sp>
    </p:spTree>
    <p:extLst>
      <p:ext uri="{BB962C8B-B14F-4D97-AF65-F5344CB8AC3E}">
        <p14:creationId xmlns:p14="http://schemas.microsoft.com/office/powerpoint/2010/main" val="349741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0F9E-9190-601D-8991-A38F37F1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Equations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925B8-8409-3A65-B0D4-75CF693C1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Mean Arterial Pressure 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= 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Diastolic Pressure 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+ 1/3 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(Pulse Pressure)</a:t>
            </a: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Mean arterial pressure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is the average arterial pressure throughout one cardiac cycle</a:t>
            </a: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Diastolic pressure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is the pressure in arteries when the heart is at rest between beats</a:t>
            </a: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lang="en-GB" sz="1600" dirty="0">
                <a:solidFill>
                  <a:srgbClr val="FF33CC"/>
                </a:solidFill>
              </a:rPr>
              <a:t>Systolic Pressure </a:t>
            </a:r>
            <a:r>
              <a:rPr lang="en-GB" sz="1600" dirty="0">
                <a:solidFill>
                  <a:schemeClr val="tx1"/>
                </a:solidFill>
              </a:rPr>
              <a:t>is the pressure exerted against arterial walls when the heart beats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Pulse pressure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is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Systolic Pressure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minus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Diastolic Pressure</a:t>
            </a:r>
          </a:p>
          <a:p>
            <a:pPr marL="25400" indent="0">
              <a:buNone/>
            </a:pPr>
            <a:endParaRPr lang="en-GB" dirty="0"/>
          </a:p>
          <a:p>
            <a:pPr marL="25400" indent="0" algn="ctr">
              <a:buNone/>
            </a:pPr>
            <a:r>
              <a:rPr lang="en-GB" sz="2400" b="1" u="sng" dirty="0">
                <a:solidFill>
                  <a:srgbClr val="990000"/>
                </a:solidFill>
              </a:rPr>
              <a:t>Blood Pressure </a:t>
            </a:r>
            <a:r>
              <a:rPr lang="en-GB" sz="2400" b="1" u="sng" dirty="0"/>
              <a:t>= </a:t>
            </a:r>
            <a:r>
              <a:rPr lang="en-GB" sz="2400" b="1" u="sng" dirty="0">
                <a:solidFill>
                  <a:srgbClr val="FF0000"/>
                </a:solidFill>
              </a:rPr>
              <a:t>Cardiac Output </a:t>
            </a:r>
            <a:r>
              <a:rPr lang="en-GB" sz="2400" b="1" u="sng" dirty="0"/>
              <a:t>x </a:t>
            </a:r>
            <a:r>
              <a:rPr lang="en-GB" sz="2400" b="1" u="sng" dirty="0">
                <a:solidFill>
                  <a:srgbClr val="FFC000"/>
                </a:solidFill>
              </a:rPr>
              <a:t>Total Peripheral Resistance</a:t>
            </a:r>
          </a:p>
          <a:p>
            <a:pPr>
              <a:buSzPct val="100000"/>
            </a:pPr>
            <a:r>
              <a:rPr lang="en-GB" sz="1600" dirty="0">
                <a:solidFill>
                  <a:srgbClr val="990000"/>
                </a:solidFill>
              </a:rPr>
              <a:t>Blood pressure </a:t>
            </a:r>
            <a:r>
              <a:rPr lang="en-GB" sz="1600" dirty="0">
                <a:solidFill>
                  <a:schemeClr val="tx1"/>
                </a:solidFill>
              </a:rPr>
              <a:t>is the measure of force the heart uses to pump blood around your body</a:t>
            </a:r>
          </a:p>
          <a:p>
            <a:pPr>
              <a:buSzPct val="100000"/>
            </a:pPr>
            <a:r>
              <a:rPr lang="en-GB" sz="1600" dirty="0">
                <a:solidFill>
                  <a:srgbClr val="FFC000"/>
                </a:solidFill>
              </a:rPr>
              <a:t>Total Peripheral Resistance </a:t>
            </a:r>
            <a:r>
              <a:rPr lang="en-GB" sz="1600" dirty="0">
                <a:solidFill>
                  <a:schemeClr val="tx1"/>
                </a:solidFill>
              </a:rPr>
              <a:t>is the force exerted on blood by the vascular walls</a:t>
            </a:r>
          </a:p>
        </p:txBody>
      </p:sp>
    </p:spTree>
    <p:extLst>
      <p:ext uri="{BB962C8B-B14F-4D97-AF65-F5344CB8AC3E}">
        <p14:creationId xmlns:p14="http://schemas.microsoft.com/office/powerpoint/2010/main" val="1921321495"/>
      </p:ext>
    </p:extLst>
  </p:cSld>
  <p:clrMapOvr>
    <a:masterClrMapping/>
  </p:clrMapOvr>
</p:sld>
</file>

<file path=ppt/theme/theme1.xml><?xml version="1.0" encoding="utf-8"?>
<a:theme xmlns:a="http://schemas.openxmlformats.org/drawingml/2006/main" name="Peer Teaching Society Master Slides 2010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1216</Words>
  <Application>Microsoft Office PowerPoint</Application>
  <PresentationFormat>On-screen Show (4:3)</PresentationFormat>
  <Paragraphs>140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Radley</vt:lpstr>
      <vt:lpstr>Arial</vt:lpstr>
      <vt:lpstr>Peer Teaching Society Master Slides 2010</vt:lpstr>
      <vt:lpstr>PowerPoint Presentation</vt:lpstr>
      <vt:lpstr>     </vt:lpstr>
      <vt:lpstr>PowerPoint Presentation</vt:lpstr>
      <vt:lpstr>Pulmonary Circulation 1</vt:lpstr>
      <vt:lpstr>Pulmonary Circulation 2</vt:lpstr>
      <vt:lpstr>Systemic Circulation 1 - Arterial</vt:lpstr>
      <vt:lpstr>Systemic Circulation 2 - Venous</vt:lpstr>
      <vt:lpstr>Equations 1</vt:lpstr>
      <vt:lpstr>Equations 2</vt:lpstr>
      <vt:lpstr>Peripheral Circulation Control</vt:lpstr>
      <vt:lpstr>Central Circulation Control</vt:lpstr>
      <vt:lpstr>SAQ Questions</vt:lpstr>
      <vt:lpstr>SAQ Questions Answers</vt:lpstr>
      <vt:lpstr>Spotter Questions</vt:lpstr>
      <vt:lpstr>Spotter Questions Answers</vt:lpstr>
      <vt:lpstr>SBA Questions</vt:lpstr>
      <vt:lpstr>SBA Questions Answers</vt:lpstr>
      <vt:lpstr>Thank you for listening!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w</dc:creator>
  <cp:lastModifiedBy>Raneem Alhalabi</cp:lastModifiedBy>
  <cp:revision>3</cp:revision>
  <dcterms:modified xsi:type="dcterms:W3CDTF">2022-11-09T16:24:55Z</dcterms:modified>
</cp:coreProperties>
</file>